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2"/>
  </p:notesMasterIdLst>
  <p:sldIdLst>
    <p:sldId id="256" r:id="rId4"/>
    <p:sldId id="300" r:id="rId5"/>
    <p:sldId id="301" r:id="rId6"/>
    <p:sldId id="286" r:id="rId7"/>
    <p:sldId id="261" r:id="rId8"/>
    <p:sldId id="298" r:id="rId9"/>
    <p:sldId id="279" r:id="rId10"/>
    <p:sldId id="287" r:id="rId11"/>
    <p:sldId id="267" r:id="rId12"/>
    <p:sldId id="268" r:id="rId13"/>
    <p:sldId id="310" r:id="rId14"/>
    <p:sldId id="302" r:id="rId15"/>
    <p:sldId id="270" r:id="rId16"/>
    <p:sldId id="263" r:id="rId17"/>
    <p:sldId id="290" r:id="rId18"/>
    <p:sldId id="291" r:id="rId19"/>
    <p:sldId id="289" r:id="rId20"/>
    <p:sldId id="318" r:id="rId21"/>
    <p:sldId id="269" r:id="rId22"/>
    <p:sldId id="303" r:id="rId23"/>
    <p:sldId id="288" r:id="rId24"/>
    <p:sldId id="305" r:id="rId25"/>
    <p:sldId id="307" r:id="rId26"/>
    <p:sldId id="308" r:id="rId27"/>
    <p:sldId id="309" r:id="rId28"/>
    <p:sldId id="311" r:id="rId29"/>
    <p:sldId id="312" r:id="rId30"/>
    <p:sldId id="313" r:id="rId31"/>
    <p:sldId id="314" r:id="rId32"/>
    <p:sldId id="315" r:id="rId33"/>
    <p:sldId id="319" r:id="rId34"/>
    <p:sldId id="316" r:id="rId35"/>
    <p:sldId id="304" r:id="rId36"/>
    <p:sldId id="296" r:id="rId37"/>
    <p:sldId id="297" r:id="rId38"/>
    <p:sldId id="317" r:id="rId39"/>
    <p:sldId id="278" r:id="rId40"/>
    <p:sldId id="28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57A22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38" autoAdjust="0"/>
  </p:normalViewPr>
  <p:slideViewPr>
    <p:cSldViewPr>
      <p:cViewPr varScale="1">
        <p:scale>
          <a:sx n="62" d="100"/>
          <a:sy n="62" d="100"/>
        </p:scale>
        <p:origin x="-168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5BF64-35DA-441E-BCAB-A7DEE414DF17}"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AEC7FB-C368-479A-8B66-2BF8F89C2F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b="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solidFill>
                  <a:prstClr val="black"/>
                </a:solidFill>
              </a:rPr>
              <a:pPr/>
              <a:t>27</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solidFill>
                  <a:prstClr val="black"/>
                </a:solidFill>
              </a:rPr>
              <a:pPr/>
              <a:t>36</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0"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3DAEC7FB-C368-479A-8B66-2BF8F89C2F8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1" dirty="0"/>
          </a:p>
        </p:txBody>
      </p:sp>
      <p:sp>
        <p:nvSpPr>
          <p:cNvPr id="4" name="Slide Number Placeholder 3"/>
          <p:cNvSpPr>
            <a:spLocks noGrp="1"/>
          </p:cNvSpPr>
          <p:nvPr>
            <p:ph type="sldNum" sz="quarter" idx="10"/>
          </p:nvPr>
        </p:nvSpPr>
        <p:spPr/>
        <p:txBody>
          <a:bodyPr/>
          <a:lstStyle/>
          <a:p>
            <a:fld id="{3DAEC7FB-C368-479A-8B66-2BF8F89C2F8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8DFAD5-8DE1-48F3-9278-07B493AF0433}"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03BFC6-2293-479B-8FE3-A0B5E7AD2D40}"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0349D-F8B6-4E7C-9C01-542909F74B0F}"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8DFAD5-8DE1-48F3-9278-07B493AF0433}"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30E2A-DBA6-44CB-8ECE-F0297D88BE87}"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1A1D5-A122-4745-AD4C-3431F3FC2411}"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C2993B-3224-42DB-9FEC-B9427528F454}" type="datetime1">
              <a:rPr lang="en-US" smtClean="0">
                <a:solidFill>
                  <a:prstClr val="black">
                    <a:tint val="75000"/>
                  </a:prstClr>
                </a:solidFill>
              </a:rPr>
              <a:pPr/>
              <a:t>1/27/2020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5E7F61-8872-4296-BBA6-A1400E41EF94}" type="datetime1">
              <a:rPr lang="en-US" smtClean="0">
                <a:solidFill>
                  <a:prstClr val="black">
                    <a:tint val="75000"/>
                  </a:prstClr>
                </a:solidFill>
              </a:rPr>
              <a:pPr/>
              <a:t>1/27/2020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5104A-F95B-47B8-B003-80AEB98AE1D7}" type="datetime1">
              <a:rPr lang="en-US" smtClean="0">
                <a:solidFill>
                  <a:prstClr val="black">
                    <a:tint val="75000"/>
                  </a:prstClr>
                </a:solidFill>
              </a:rPr>
              <a:pPr/>
              <a:t>1/27/2020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359B-9F27-4981-977A-2E13AAA1C942}" type="datetime1">
              <a:rPr lang="en-US" smtClean="0">
                <a:solidFill>
                  <a:prstClr val="black">
                    <a:tint val="75000"/>
                  </a:prstClr>
                </a:solidFill>
              </a:rPr>
              <a:pPr/>
              <a:t>1/27/2020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7D4A4-71CA-4B68-B416-8CC03EF5299C}" type="datetime1">
              <a:rPr lang="en-US" smtClean="0">
                <a:solidFill>
                  <a:prstClr val="black">
                    <a:tint val="75000"/>
                  </a:prstClr>
                </a:solidFill>
              </a:rPr>
              <a:pPr/>
              <a:t>1/27/2020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30E2A-DBA6-44CB-8ECE-F0297D88BE87}"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E0258-EEBF-42EE-9E93-F305A9C9A50C}" type="datetime1">
              <a:rPr lang="en-US" smtClean="0">
                <a:solidFill>
                  <a:prstClr val="black">
                    <a:tint val="75000"/>
                  </a:prstClr>
                </a:solidFill>
              </a:rPr>
              <a:pPr/>
              <a:t>1/27/2020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03BFC6-2293-479B-8FE3-A0B5E7AD2D40}"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0349D-F8B6-4E7C-9C01-542909F74B0F}"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8DFAD5-8DE1-48F3-9278-07B493AF0433}"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30E2A-DBA6-44CB-8ECE-F0297D88BE87}"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1A1D5-A122-4745-AD4C-3431F3FC2411}"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C2993B-3224-42DB-9FEC-B9427528F454}" type="datetime1">
              <a:rPr lang="en-US" smtClean="0">
                <a:solidFill>
                  <a:prstClr val="black">
                    <a:tint val="75000"/>
                  </a:prstClr>
                </a:solidFill>
              </a:rPr>
              <a:pPr/>
              <a:t>1/27/2020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5E7F61-8872-4296-BBA6-A1400E41EF94}" type="datetime1">
              <a:rPr lang="en-US" smtClean="0">
                <a:solidFill>
                  <a:prstClr val="black">
                    <a:tint val="75000"/>
                  </a:prstClr>
                </a:solidFill>
              </a:rPr>
              <a:pPr/>
              <a:t>1/27/2020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5104A-F95B-47B8-B003-80AEB98AE1D7}" type="datetime1">
              <a:rPr lang="en-US" smtClean="0">
                <a:solidFill>
                  <a:prstClr val="black">
                    <a:tint val="75000"/>
                  </a:prstClr>
                </a:solidFill>
              </a:rPr>
              <a:pPr/>
              <a:t>1/27/2020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359B-9F27-4981-977A-2E13AAA1C942}" type="datetime1">
              <a:rPr lang="en-US" smtClean="0">
                <a:solidFill>
                  <a:prstClr val="black">
                    <a:tint val="75000"/>
                  </a:prstClr>
                </a:solidFill>
              </a:rPr>
              <a:pPr/>
              <a:t>1/27/2020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1A1D5-A122-4745-AD4C-3431F3FC2411}" type="datetime1">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7D4A4-71CA-4B68-B416-8CC03EF5299C}" type="datetime1">
              <a:rPr lang="en-US" smtClean="0">
                <a:solidFill>
                  <a:prstClr val="black">
                    <a:tint val="75000"/>
                  </a:prstClr>
                </a:solidFill>
              </a:rPr>
              <a:pPr/>
              <a:t>1/27/2020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E0258-EEBF-42EE-9E93-F305A9C9A50C}" type="datetime1">
              <a:rPr lang="en-US" smtClean="0">
                <a:solidFill>
                  <a:prstClr val="black">
                    <a:tint val="75000"/>
                  </a:prstClr>
                </a:solidFill>
              </a:rPr>
              <a:pPr/>
              <a:t>1/27/2020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03BFC6-2293-479B-8FE3-A0B5E7AD2D40}"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0349D-F8B6-4E7C-9C01-542909F74B0F}"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C2993B-3224-42DB-9FEC-B9427528F454}"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5E7F61-8872-4296-BBA6-A1400E41EF94}" type="datetime1">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5104A-F95B-47B8-B003-80AEB98AE1D7}" type="datetime1">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359B-9F27-4981-977A-2E13AAA1C942}" type="datetime1">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7D4A4-71CA-4B68-B416-8CC03EF5299C}"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E0258-EEBF-42EE-9E93-F305A9C9A50C}" type="datetime1">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5F8BE-CDD6-41E6-A33D-F7FE93A81061}" type="datetime1">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5F8BE-CDD6-41E6-A33D-F7FE93A81061}"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5F8BE-CDD6-41E6-A33D-F7FE93A81061}" type="datetime1">
              <a:rPr lang="en-US" smtClean="0">
                <a:solidFill>
                  <a:prstClr val="black">
                    <a:tint val="75000"/>
                  </a:prstClr>
                </a:solidFill>
              </a:rPr>
              <a:pPr/>
              <a:t>1/27/2020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3048000"/>
          </a:xfrm>
        </p:spPr>
        <p:txBody>
          <a:bodyPr>
            <a:normAutofit/>
          </a:bodyPr>
          <a:lstStyle/>
          <a:p>
            <a:r>
              <a:rPr lang="en-US" b="1" dirty="0" smtClean="0">
                <a:solidFill>
                  <a:schemeClr val="tx2"/>
                </a:solidFill>
              </a:rPr>
              <a:t>CSE 544</a:t>
            </a:r>
            <a:br>
              <a:rPr lang="en-US" b="1" dirty="0" smtClean="0">
                <a:solidFill>
                  <a:schemeClr val="tx2"/>
                </a:solidFill>
              </a:rPr>
            </a:br>
            <a:r>
              <a:rPr lang="en-US" b="1" dirty="0" smtClean="0">
                <a:solidFill>
                  <a:schemeClr val="tx2"/>
                </a:solidFill>
              </a:rPr>
              <a:t> </a:t>
            </a:r>
            <a:r>
              <a:rPr lang="en-US" sz="4000" b="1" dirty="0" smtClean="0">
                <a:solidFill>
                  <a:schemeClr val="tx2"/>
                </a:solidFill>
              </a:rPr>
              <a:t>Probability and Statistics for Data Science </a:t>
            </a:r>
            <a:r>
              <a:rPr lang="en-US" sz="4000" dirty="0" smtClean="0">
                <a:solidFill>
                  <a:schemeClr val="tx2"/>
                </a:solidFill>
              </a:rPr>
              <a:t/>
            </a:r>
            <a:br>
              <a:rPr lang="en-US" sz="4000" dirty="0" smtClean="0">
                <a:solidFill>
                  <a:schemeClr val="tx2"/>
                </a:solidFill>
              </a:rPr>
            </a:br>
            <a:r>
              <a:rPr lang="en-US" dirty="0" smtClean="0">
                <a:solidFill>
                  <a:schemeClr val="tx2"/>
                </a:solidFill>
              </a:rPr>
              <a:t/>
            </a:r>
            <a:br>
              <a:rPr lang="en-US" dirty="0" smtClean="0">
                <a:solidFill>
                  <a:schemeClr val="tx2"/>
                </a:solidFill>
              </a:rPr>
            </a:br>
            <a:r>
              <a:rPr lang="en-US" sz="1100" dirty="0" smtClean="0">
                <a:solidFill>
                  <a:schemeClr val="tx2"/>
                </a:solidFill>
              </a:rPr>
              <a:t/>
            </a:r>
            <a:br>
              <a:rPr lang="en-US" sz="1100" dirty="0" smtClean="0">
                <a:solidFill>
                  <a:schemeClr val="tx2"/>
                </a:solidFill>
              </a:rPr>
            </a:br>
            <a:r>
              <a:rPr lang="en-US" sz="4000" b="1" i="1" dirty="0" smtClean="0">
                <a:solidFill>
                  <a:srgbClr val="C00000"/>
                </a:solidFill>
              </a:rPr>
              <a:t>Lecture 1: Intro and Logistics</a:t>
            </a:r>
            <a:endParaRPr lang="en-US" b="1" i="1" dirty="0">
              <a:solidFill>
                <a:srgbClr val="C00000"/>
              </a:solidFill>
            </a:endParaRPr>
          </a:p>
        </p:txBody>
      </p:sp>
      <p:sp>
        <p:nvSpPr>
          <p:cNvPr id="3" name="Subtitle 2"/>
          <p:cNvSpPr>
            <a:spLocks noGrp="1"/>
          </p:cNvSpPr>
          <p:nvPr>
            <p:ph type="subTitle" idx="1"/>
          </p:nvPr>
        </p:nvSpPr>
        <p:spPr>
          <a:xfrm>
            <a:off x="1371600" y="3962400"/>
            <a:ext cx="6400800" cy="2133600"/>
          </a:xfrm>
        </p:spPr>
        <p:txBody>
          <a:bodyPr>
            <a:normAutofit/>
          </a:bodyPr>
          <a:lstStyle/>
          <a:p>
            <a:r>
              <a:rPr lang="en-US" dirty="0" smtClean="0">
                <a:solidFill>
                  <a:schemeClr val="tx1"/>
                </a:solidFill>
              </a:rPr>
              <a:t>Instructor: Anshul Gandhi</a:t>
            </a:r>
          </a:p>
          <a:p>
            <a:r>
              <a:rPr lang="en-US" dirty="0" smtClean="0">
                <a:solidFill>
                  <a:schemeClr val="tx1"/>
                </a:solidFill>
              </a:rPr>
              <a:t>Department of Computer Science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Lectures</a:t>
            </a:r>
            <a:endParaRPr lang="en-US" sz="4000" dirty="0"/>
          </a:p>
        </p:txBody>
      </p:sp>
      <p:sp>
        <p:nvSpPr>
          <p:cNvPr id="6" name="TextBox 5"/>
          <p:cNvSpPr txBox="1"/>
          <p:nvPr/>
        </p:nvSpPr>
        <p:spPr>
          <a:xfrm>
            <a:off x="457200" y="1219200"/>
            <a:ext cx="8077200" cy="5155257"/>
          </a:xfrm>
          <a:prstGeom prst="rect">
            <a:avLst/>
          </a:prstGeom>
          <a:noFill/>
        </p:spPr>
        <p:txBody>
          <a:bodyPr wrap="square" rtlCol="0">
            <a:spAutoFit/>
          </a:bodyPr>
          <a:lstStyle/>
          <a:p>
            <a:pPr marL="463550" indent="-463550">
              <a:buFont typeface="Arial" pitchFamily="34" charset="0"/>
              <a:buChar char="•"/>
            </a:pPr>
            <a:r>
              <a:rPr lang="en-US" sz="2800" dirty="0" smtClean="0">
                <a:solidFill>
                  <a:srgbClr val="FF0000"/>
                </a:solidFill>
              </a:rPr>
              <a:t>Mon Wed: 2:30pm – 3:50pm</a:t>
            </a:r>
          </a:p>
          <a:p>
            <a:pPr marL="463550" indent="-463550">
              <a:buFont typeface="Arial" pitchFamily="34" charset="0"/>
              <a:buChar char="•"/>
            </a:pPr>
            <a:r>
              <a:rPr lang="en-US" sz="2800" dirty="0" smtClean="0">
                <a:solidFill>
                  <a:srgbClr val="FF0000"/>
                </a:solidFill>
              </a:rPr>
              <a:t>Engineering 143</a:t>
            </a:r>
            <a:br>
              <a:rPr lang="en-US" sz="2800" dirty="0" smtClean="0">
                <a:solidFill>
                  <a:srgbClr val="FF0000"/>
                </a:solidFill>
              </a:rPr>
            </a:br>
            <a:endParaRPr lang="en-US" sz="1600" dirty="0" smtClean="0">
              <a:solidFill>
                <a:srgbClr val="FF0000"/>
              </a:solidFill>
            </a:endParaRPr>
          </a:p>
          <a:p>
            <a:pPr marL="920750" lvl="1" indent="-463550">
              <a:spcBef>
                <a:spcPts val="600"/>
              </a:spcBef>
              <a:spcAft>
                <a:spcPts val="600"/>
              </a:spcAft>
              <a:buFont typeface="Wingdings" pitchFamily="2" charset="2"/>
              <a:buChar char="Ø"/>
            </a:pPr>
            <a:r>
              <a:rPr lang="en-US" sz="2400" dirty="0" smtClean="0"/>
              <a:t>5-min break at the halfway point</a:t>
            </a:r>
          </a:p>
          <a:p>
            <a:pPr marL="920750" lvl="1" indent="-463550">
              <a:spcBef>
                <a:spcPts val="600"/>
              </a:spcBef>
              <a:spcAft>
                <a:spcPts val="600"/>
              </a:spcAft>
              <a:buFont typeface="Wingdings" pitchFamily="2" charset="2"/>
              <a:buChar char="Ø"/>
            </a:pPr>
            <a:r>
              <a:rPr lang="en-US" sz="2400" dirty="0" smtClean="0"/>
              <a:t>Live slides + annotations</a:t>
            </a:r>
          </a:p>
          <a:p>
            <a:pPr marL="920750" lvl="1" indent="-463550">
              <a:spcBef>
                <a:spcPts val="600"/>
              </a:spcBef>
              <a:spcAft>
                <a:spcPts val="600"/>
              </a:spcAft>
              <a:buFont typeface="Wingdings" pitchFamily="2" charset="2"/>
              <a:buChar char="Ø"/>
            </a:pPr>
            <a:r>
              <a:rPr lang="en-US" sz="2400" dirty="0" smtClean="0">
                <a:solidFill>
                  <a:prstClr val="black"/>
                </a:solidFill>
              </a:rPr>
              <a:t>Occasionally some programming (Python)</a:t>
            </a:r>
          </a:p>
          <a:p>
            <a:pPr marL="1377950" lvl="2" indent="-463550">
              <a:spcBef>
                <a:spcPts val="600"/>
              </a:spcBef>
              <a:spcAft>
                <a:spcPts val="600"/>
              </a:spcAft>
              <a:buFont typeface="Wingdings" pitchFamily="2" charset="2"/>
              <a:buChar char="Ø"/>
            </a:pPr>
            <a:r>
              <a:rPr lang="en-US" sz="2400" dirty="0" smtClean="0">
                <a:solidFill>
                  <a:prstClr val="black"/>
                </a:solidFill>
              </a:rPr>
              <a:t>Posted on website after class</a:t>
            </a:r>
          </a:p>
          <a:p>
            <a:pPr marL="920750" lvl="1" indent="-463550">
              <a:spcBef>
                <a:spcPts val="600"/>
              </a:spcBef>
              <a:spcAft>
                <a:spcPts val="600"/>
              </a:spcAft>
              <a:buFont typeface="Wingdings" pitchFamily="2" charset="2"/>
              <a:buChar char="Ø"/>
            </a:pPr>
            <a:r>
              <a:rPr lang="en-US" sz="2400" dirty="0" smtClean="0">
                <a:solidFill>
                  <a:prstClr val="black"/>
                </a:solidFill>
              </a:rPr>
              <a:t>May have cancellations due to weather or unavailability</a:t>
            </a:r>
          </a:p>
          <a:p>
            <a:pPr marL="1377950" lvl="2" indent="-463550">
              <a:spcBef>
                <a:spcPts val="600"/>
              </a:spcBef>
              <a:spcAft>
                <a:spcPts val="600"/>
              </a:spcAft>
              <a:buFont typeface="Wingdings" pitchFamily="2" charset="2"/>
              <a:buChar char="Ø"/>
            </a:pPr>
            <a:r>
              <a:rPr lang="en-US" sz="2400" dirty="0" smtClean="0">
                <a:solidFill>
                  <a:prstClr val="black"/>
                </a:solidFill>
              </a:rPr>
              <a:t>Will be emailed and updated on website</a:t>
            </a:r>
          </a:p>
          <a:p>
            <a:pPr marL="1377950" lvl="2" indent="-463550">
              <a:spcBef>
                <a:spcPts val="600"/>
              </a:spcBef>
              <a:spcAft>
                <a:spcPts val="600"/>
              </a:spcAft>
              <a:buFont typeface="Wingdings" pitchFamily="2" charset="2"/>
              <a:buChar char="Ø"/>
            </a:pPr>
            <a:r>
              <a:rPr lang="en-US" sz="2400" dirty="0" smtClean="0">
                <a:solidFill>
                  <a:prstClr val="black"/>
                </a:solidFill>
              </a:rPr>
              <a:t>Weather-related class cancelations decided by SBU</a:t>
            </a:r>
            <a:r>
              <a:rPr lang="en-US" sz="2400" dirty="0" smtClean="0"/>
              <a:t/>
            </a:r>
            <a:br>
              <a:rPr lang="en-US" sz="2400" dirty="0" smtClean="0"/>
            </a:b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Lectures</a:t>
            </a:r>
            <a:endParaRPr lang="en-US" sz="4000" dirty="0"/>
          </a:p>
        </p:txBody>
      </p:sp>
      <p:sp>
        <p:nvSpPr>
          <p:cNvPr id="6" name="TextBox 5"/>
          <p:cNvSpPr txBox="1"/>
          <p:nvPr/>
        </p:nvSpPr>
        <p:spPr>
          <a:xfrm>
            <a:off x="457200" y="1219200"/>
            <a:ext cx="8686800" cy="4647426"/>
          </a:xfrm>
          <a:prstGeom prst="rect">
            <a:avLst/>
          </a:prstGeom>
          <a:noFill/>
        </p:spPr>
        <p:txBody>
          <a:bodyPr wrap="square" rtlCol="0">
            <a:spAutoFit/>
          </a:bodyPr>
          <a:lstStyle/>
          <a:p>
            <a:pPr marL="920750" lvl="1" indent="-463550">
              <a:spcBef>
                <a:spcPts val="600"/>
              </a:spcBef>
              <a:spcAft>
                <a:spcPts val="600"/>
              </a:spcAft>
              <a:buFont typeface="Wingdings" pitchFamily="2" charset="2"/>
              <a:buChar char="Ø"/>
            </a:pPr>
            <a:r>
              <a:rPr lang="en-US" sz="2400" dirty="0" smtClean="0">
                <a:solidFill>
                  <a:srgbClr val="FF0000"/>
                </a:solidFill>
              </a:rPr>
              <a:t>Interactive (please)</a:t>
            </a:r>
          </a:p>
          <a:p>
            <a:pPr marL="920750" lvl="1" indent="-463550">
              <a:spcBef>
                <a:spcPts val="600"/>
              </a:spcBef>
              <a:spcAft>
                <a:spcPts val="600"/>
              </a:spcAft>
              <a:buFont typeface="Wingdings" pitchFamily="2" charset="2"/>
              <a:buChar char="Ø"/>
            </a:pPr>
            <a:r>
              <a:rPr lang="en-US" sz="2400" dirty="0" smtClean="0"/>
              <a:t>Will try Echo360 app for quizzes/attendance</a:t>
            </a:r>
          </a:p>
          <a:p>
            <a:pPr marL="920750" lvl="1" indent="-463550">
              <a:spcBef>
                <a:spcPts val="600"/>
              </a:spcBef>
              <a:spcAft>
                <a:spcPts val="600"/>
              </a:spcAft>
              <a:buFont typeface="Wingdings" pitchFamily="2" charset="2"/>
              <a:buChar char="Ø"/>
            </a:pPr>
            <a:r>
              <a:rPr lang="en-US" sz="2400" dirty="0" smtClean="0">
                <a:solidFill>
                  <a:prstClr val="black"/>
                </a:solidFill>
              </a:rPr>
              <a:t>Carry a book, a real one!</a:t>
            </a:r>
          </a:p>
          <a:p>
            <a:pPr marL="920750" lvl="1" indent="-463550">
              <a:spcBef>
                <a:spcPts val="600"/>
              </a:spcBef>
              <a:spcAft>
                <a:spcPts val="600"/>
              </a:spcAft>
              <a:buFont typeface="Wingdings" pitchFamily="2" charset="2"/>
              <a:buChar char="Ø"/>
            </a:pPr>
            <a:r>
              <a:rPr lang="en-US" sz="2400" dirty="0" smtClean="0">
                <a:solidFill>
                  <a:prstClr val="black"/>
                </a:solidFill>
              </a:rPr>
              <a:t>Please mute your phones</a:t>
            </a:r>
          </a:p>
          <a:p>
            <a:pPr marL="920750" lvl="1" indent="-463550">
              <a:spcBef>
                <a:spcPts val="600"/>
              </a:spcBef>
              <a:spcAft>
                <a:spcPts val="600"/>
              </a:spcAft>
              <a:buFont typeface="Wingdings" pitchFamily="2" charset="2"/>
              <a:buChar char="Ø"/>
            </a:pPr>
            <a:r>
              <a:rPr lang="en-US" sz="2400" dirty="0" smtClean="0">
                <a:solidFill>
                  <a:prstClr val="black"/>
                </a:solidFill>
              </a:rPr>
              <a:t>No audio/video recording allowed</a:t>
            </a:r>
          </a:p>
          <a:p>
            <a:pPr marL="1377950" lvl="2" indent="-463550">
              <a:spcBef>
                <a:spcPts val="600"/>
              </a:spcBef>
              <a:spcAft>
                <a:spcPts val="600"/>
              </a:spcAft>
              <a:buFont typeface="Wingdings" pitchFamily="2" charset="2"/>
              <a:buChar char="Ø"/>
            </a:pPr>
            <a:r>
              <a:rPr lang="en-US" sz="2400" dirty="0" smtClean="0"/>
              <a:t>On echo (should be available)</a:t>
            </a:r>
            <a:endParaRPr lang="en-US" sz="1000" dirty="0" smtClean="0">
              <a:solidFill>
                <a:prstClr val="black"/>
              </a:solidFill>
            </a:endParaRPr>
          </a:p>
          <a:p>
            <a:pPr marL="920750" lvl="1" indent="-463550">
              <a:spcBef>
                <a:spcPts val="600"/>
              </a:spcBef>
              <a:spcAft>
                <a:spcPts val="600"/>
              </a:spcAft>
              <a:buFont typeface="Wingdings" pitchFamily="2" charset="2"/>
              <a:buChar char="Ø"/>
            </a:pPr>
            <a:r>
              <a:rPr lang="en-US" sz="2400" dirty="0" smtClean="0">
                <a:solidFill>
                  <a:prstClr val="black"/>
                </a:solidFill>
              </a:rPr>
              <a:t>Attendance is not mandatory but strongly encouraged</a:t>
            </a:r>
          </a:p>
          <a:p>
            <a:pPr marL="1377950" lvl="2" indent="-463550">
              <a:spcBef>
                <a:spcPts val="600"/>
              </a:spcBef>
              <a:spcAft>
                <a:spcPts val="600"/>
              </a:spcAft>
              <a:buFont typeface="Wingdings" pitchFamily="2" charset="2"/>
              <a:buChar char="Ø"/>
            </a:pPr>
            <a:r>
              <a:rPr lang="en-US" sz="2400" dirty="0" smtClean="0">
                <a:solidFill>
                  <a:prstClr val="black"/>
                </a:solidFill>
              </a:rPr>
              <a:t>May help to bump your grade if you are on the border</a:t>
            </a:r>
          </a:p>
          <a:p>
            <a:pPr marL="1377950" lvl="2" indent="-463550">
              <a:spcBef>
                <a:spcPts val="600"/>
              </a:spcBef>
              <a:spcAft>
                <a:spcPts val="600"/>
              </a:spcAft>
              <a:buFont typeface="Wingdings" pitchFamily="2" charset="2"/>
              <a:buChar char="Ø"/>
            </a:pPr>
            <a:endParaRPr lang="en-US" sz="2400" dirty="0" smtClean="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Lectures</a:t>
            </a:r>
            <a:endParaRPr lang="en-US" sz="4000" dirty="0"/>
          </a:p>
        </p:txBody>
      </p:sp>
      <p:sp>
        <p:nvSpPr>
          <p:cNvPr id="6" name="TextBox 5"/>
          <p:cNvSpPr txBox="1"/>
          <p:nvPr/>
        </p:nvSpPr>
        <p:spPr>
          <a:xfrm>
            <a:off x="457200" y="1219200"/>
            <a:ext cx="8077200" cy="2877711"/>
          </a:xfrm>
          <a:prstGeom prst="rect">
            <a:avLst/>
          </a:prstGeom>
          <a:noFill/>
        </p:spPr>
        <p:txBody>
          <a:bodyPr wrap="square" rtlCol="0">
            <a:spAutoFit/>
          </a:bodyPr>
          <a:lstStyle/>
          <a:p>
            <a:pPr marL="463550" indent="-463550">
              <a:buFont typeface="Arial" pitchFamily="34" charset="0"/>
              <a:buChar char="•"/>
            </a:pPr>
            <a:r>
              <a:rPr lang="en-US" sz="2800" dirty="0" smtClean="0">
                <a:solidFill>
                  <a:srgbClr val="FF0000"/>
                </a:solidFill>
              </a:rPr>
              <a:t>Caveat 1: Large class size</a:t>
            </a:r>
          </a:p>
          <a:p>
            <a:pPr marL="920750" lvl="1" indent="-463550">
              <a:spcBef>
                <a:spcPts val="600"/>
              </a:spcBef>
              <a:spcAft>
                <a:spcPts val="600"/>
              </a:spcAft>
              <a:buFont typeface="Wingdings" pitchFamily="2" charset="2"/>
              <a:buChar char="Ø"/>
            </a:pPr>
            <a:r>
              <a:rPr lang="en-US" sz="2400" dirty="0" smtClean="0">
                <a:solidFill>
                  <a:prstClr val="black"/>
                </a:solidFill>
              </a:rPr>
              <a:t>Need to engage all</a:t>
            </a:r>
          </a:p>
          <a:p>
            <a:pPr marL="920750" lvl="1" indent="-463550">
              <a:spcBef>
                <a:spcPts val="600"/>
              </a:spcBef>
              <a:spcAft>
                <a:spcPts val="600"/>
              </a:spcAft>
              <a:buFont typeface="Wingdings" pitchFamily="2" charset="2"/>
              <a:buChar char="Ø"/>
            </a:pPr>
            <a:r>
              <a:rPr lang="en-US" sz="2400" dirty="0" smtClean="0">
                <a:solidFill>
                  <a:prstClr val="black"/>
                </a:solidFill>
              </a:rPr>
              <a:t>In-class doubts</a:t>
            </a:r>
          </a:p>
          <a:p>
            <a:pPr marL="463550" indent="-463550">
              <a:buFont typeface="Arial" pitchFamily="34" charset="0"/>
              <a:buChar char="•"/>
            </a:pPr>
            <a:endParaRPr lang="en-US" sz="2800" dirty="0" smtClean="0">
              <a:solidFill>
                <a:srgbClr val="FF0000"/>
              </a:solidFill>
            </a:endParaRPr>
          </a:p>
          <a:p>
            <a:pPr marL="463550" indent="-463550">
              <a:buFont typeface="Arial" pitchFamily="34" charset="0"/>
              <a:buChar char="•"/>
            </a:pPr>
            <a:r>
              <a:rPr lang="en-US" sz="2800" dirty="0" smtClean="0">
                <a:solidFill>
                  <a:srgbClr val="FF0000"/>
                </a:solidFill>
              </a:rPr>
              <a:t>Caveat 2: </a:t>
            </a:r>
            <a:r>
              <a:rPr lang="en-US" sz="2800" dirty="0" err="1" smtClean="0">
                <a:solidFill>
                  <a:srgbClr val="FF0000"/>
                </a:solidFill>
              </a:rPr>
              <a:t>iPad</a:t>
            </a:r>
            <a:r>
              <a:rPr lang="en-US" sz="2800" dirty="0" smtClean="0">
                <a:solidFill>
                  <a:srgbClr val="FF0000"/>
                </a:solidFill>
              </a:rPr>
              <a:t> + pencil</a:t>
            </a:r>
            <a:endParaRPr lang="en-US" sz="1600" dirty="0" smtClean="0">
              <a:solidFill>
                <a:srgbClr val="FF0000"/>
              </a:solidFill>
            </a:endParaRPr>
          </a:p>
          <a:p>
            <a:pPr marL="920750" lvl="1" indent="-463550">
              <a:spcBef>
                <a:spcPts val="600"/>
              </a:spcBef>
              <a:spcAft>
                <a:spcPts val="600"/>
              </a:spcAft>
              <a:buFont typeface="Wingdings" pitchFamily="2" charset="2"/>
              <a:buChar char="Ø"/>
            </a:pPr>
            <a:r>
              <a:rPr lang="en-US" sz="2400" dirty="0" smtClean="0"/>
              <a:t>Be patient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Office hours</a:t>
            </a:r>
            <a:endParaRPr lang="en-US" sz="4000" dirty="0"/>
          </a:p>
        </p:txBody>
      </p:sp>
      <p:sp>
        <p:nvSpPr>
          <p:cNvPr id="6" name="TextBox 5"/>
          <p:cNvSpPr txBox="1"/>
          <p:nvPr/>
        </p:nvSpPr>
        <p:spPr>
          <a:xfrm>
            <a:off x="457200" y="1219200"/>
            <a:ext cx="8686800" cy="4339650"/>
          </a:xfrm>
          <a:prstGeom prst="rect">
            <a:avLst/>
          </a:prstGeom>
          <a:noFill/>
        </p:spPr>
        <p:txBody>
          <a:bodyPr wrap="square" rtlCol="0">
            <a:spAutoFit/>
          </a:bodyPr>
          <a:lstStyle/>
          <a:p>
            <a:pPr marL="463550" indent="-463550">
              <a:buFont typeface="Arial" pitchFamily="34" charset="0"/>
              <a:buChar char="•"/>
            </a:pPr>
            <a:r>
              <a:rPr lang="en-US" sz="2800" dirty="0" smtClean="0">
                <a:solidFill>
                  <a:srgbClr val="FF0000"/>
                </a:solidFill>
              </a:rPr>
              <a:t>Wed 1:30-2:30pm</a:t>
            </a:r>
          </a:p>
          <a:p>
            <a:pPr marL="463550" indent="-463550">
              <a:buFont typeface="Arial" pitchFamily="34" charset="0"/>
              <a:buChar char="•"/>
            </a:pPr>
            <a:r>
              <a:rPr lang="en-US" sz="2800" dirty="0" smtClean="0">
                <a:solidFill>
                  <a:srgbClr val="FF0000"/>
                </a:solidFill>
              </a:rPr>
              <a:t>Thurs 1:30-2:30pm</a:t>
            </a:r>
          </a:p>
          <a:p>
            <a:pPr marL="920750" lvl="1" indent="-463550">
              <a:spcBef>
                <a:spcPts val="600"/>
              </a:spcBef>
              <a:buFont typeface="Wingdings" pitchFamily="2" charset="2"/>
              <a:buChar char="Ø"/>
            </a:pPr>
            <a:r>
              <a:rPr lang="en-US" sz="2400" dirty="0" smtClean="0"/>
              <a:t>Will re-visit after add/drop date</a:t>
            </a:r>
            <a:br>
              <a:rPr lang="en-US" sz="2400" dirty="0" smtClean="0"/>
            </a:br>
            <a:endParaRPr lang="en-US" sz="2400" dirty="0" smtClean="0"/>
          </a:p>
          <a:p>
            <a:pPr marL="463550" lvl="0" indent="-463550">
              <a:buFont typeface="Arial" pitchFamily="34" charset="0"/>
              <a:buChar char="•"/>
            </a:pPr>
            <a:r>
              <a:rPr lang="en-US" sz="2800" dirty="0" smtClean="0">
                <a:solidFill>
                  <a:srgbClr val="FF0000"/>
                </a:solidFill>
              </a:rPr>
              <a:t>Location: CS 347</a:t>
            </a:r>
            <a:endParaRPr lang="en-US" sz="2400" dirty="0" smtClean="0"/>
          </a:p>
          <a:p>
            <a:pPr marL="920750" lvl="1" indent="-463550">
              <a:spcBef>
                <a:spcPts val="600"/>
              </a:spcBef>
              <a:buFont typeface="Wingdings" pitchFamily="2" charset="2"/>
              <a:buChar char="Ø"/>
            </a:pPr>
            <a:endParaRPr lang="en-US" sz="2400" dirty="0" smtClean="0"/>
          </a:p>
          <a:p>
            <a:pPr marL="463550" lvl="0" indent="-463550">
              <a:buFont typeface="Arial" pitchFamily="34" charset="0"/>
              <a:buChar char="•"/>
            </a:pPr>
            <a:r>
              <a:rPr lang="en-US" sz="2800" dirty="0" smtClean="0">
                <a:solidFill>
                  <a:srgbClr val="FF0000"/>
                </a:solidFill>
              </a:rPr>
              <a:t>TA and TA Office hours: TBD</a:t>
            </a:r>
          </a:p>
          <a:p>
            <a:pPr marL="920750" lvl="1" indent="-463550">
              <a:spcBef>
                <a:spcPts val="600"/>
              </a:spcBef>
              <a:buFont typeface="Wingdings" pitchFamily="2" charset="2"/>
              <a:buChar char="Ø"/>
            </a:pPr>
            <a:r>
              <a:rPr lang="en-US" sz="2400" dirty="0" smtClean="0"/>
              <a:t>Will have a 1-hour TA OH every week, for assignment help</a:t>
            </a:r>
            <a:endParaRPr lang="en-US" sz="2800" dirty="0" smtClean="0">
              <a:solidFill>
                <a:srgbClr val="FF0000"/>
              </a:solidFill>
            </a:endParaRPr>
          </a:p>
          <a:p>
            <a:pPr marL="920750" lvl="1" indent="-463550">
              <a:spcBef>
                <a:spcPts val="600"/>
              </a:spcBef>
              <a:buFont typeface="Wingdings" pitchFamily="2" charset="2"/>
              <a:buChar char="Ø"/>
            </a:pPr>
            <a:endParaRPr lang="en-US" sz="2400" dirty="0" smtClean="0"/>
          </a:p>
          <a:p>
            <a:pPr marL="920750" lvl="1" indent="-463550">
              <a:buFont typeface="Wingdings"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2: Correlation v/s Causation</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29698" name="Picture 2" descr="https://futurism.com/wp-content/uploads/2013/11/Correlation-versus-causation-1.png"/>
          <p:cNvPicPr>
            <a:picLocks noChangeAspect="1" noChangeArrowheads="1"/>
          </p:cNvPicPr>
          <p:nvPr/>
        </p:nvPicPr>
        <p:blipFill>
          <a:blip r:embed="rId3" cstate="print"/>
          <a:srcRect/>
          <a:stretch>
            <a:fillRect/>
          </a:stretch>
        </p:blipFill>
        <p:spPr bwMode="auto">
          <a:xfrm>
            <a:off x="152400" y="1219200"/>
            <a:ext cx="4591050" cy="3686176"/>
          </a:xfrm>
          <a:prstGeom prst="rect">
            <a:avLst/>
          </a:prstGeom>
          <a:noFill/>
        </p:spPr>
      </p:pic>
      <p:sp>
        <p:nvSpPr>
          <p:cNvPr id="8" name="Rectangle 7"/>
          <p:cNvSpPr/>
          <p:nvPr/>
        </p:nvSpPr>
        <p:spPr>
          <a:xfrm>
            <a:off x="990600" y="1295400"/>
            <a:ext cx="2743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4495800"/>
            <a:ext cx="152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4419600"/>
            <a:ext cx="2438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3400" y="4343400"/>
            <a:ext cx="609600" cy="461665"/>
          </a:xfrm>
          <a:prstGeom prst="rect">
            <a:avLst/>
          </a:prstGeom>
          <a:noFill/>
        </p:spPr>
        <p:txBody>
          <a:bodyPr wrap="square" rtlCol="0">
            <a:spAutoFit/>
          </a:bodyPr>
          <a:lstStyle/>
          <a:p>
            <a:r>
              <a:rPr lang="en-US" sz="2400" b="1" dirty="0" smtClean="0"/>
              <a:t>A</a:t>
            </a:r>
            <a:endParaRPr lang="en-US" sz="2400" b="1" dirty="0"/>
          </a:p>
        </p:txBody>
      </p:sp>
      <p:sp>
        <p:nvSpPr>
          <p:cNvPr id="12" name="TextBox 11"/>
          <p:cNvSpPr txBox="1"/>
          <p:nvPr/>
        </p:nvSpPr>
        <p:spPr>
          <a:xfrm>
            <a:off x="2362200" y="4343400"/>
            <a:ext cx="609600" cy="461665"/>
          </a:xfrm>
          <a:prstGeom prst="rect">
            <a:avLst/>
          </a:prstGeom>
          <a:noFill/>
        </p:spPr>
        <p:txBody>
          <a:bodyPr wrap="square" rtlCol="0">
            <a:spAutoFit/>
          </a:bodyPr>
          <a:lstStyle/>
          <a:p>
            <a:r>
              <a:rPr lang="en-US" sz="2400" b="1" dirty="0" smtClean="0"/>
              <a:t>B</a:t>
            </a:r>
            <a:endParaRPr lang="en-US" sz="2400" b="1" dirty="0"/>
          </a:p>
        </p:txBody>
      </p:sp>
      <p:sp>
        <p:nvSpPr>
          <p:cNvPr id="13" name="TextBox 12"/>
          <p:cNvSpPr txBox="1"/>
          <p:nvPr/>
        </p:nvSpPr>
        <p:spPr>
          <a:xfrm>
            <a:off x="4724400" y="1676400"/>
            <a:ext cx="4419600" cy="461665"/>
          </a:xfrm>
          <a:prstGeom prst="rect">
            <a:avLst/>
          </a:prstGeom>
          <a:noFill/>
        </p:spPr>
        <p:txBody>
          <a:bodyPr wrap="square" rtlCol="0">
            <a:spAutoFit/>
          </a:bodyPr>
          <a:lstStyle/>
          <a:p>
            <a:r>
              <a:rPr lang="en-US" sz="2400" dirty="0" smtClean="0"/>
              <a:t>Q1: Are A and B correlated?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29698" name="Picture 2" descr="https://futurism.com/wp-content/uploads/2013/11/Correlation-versus-causation-1.png"/>
          <p:cNvPicPr>
            <a:picLocks noChangeAspect="1" noChangeArrowheads="1"/>
          </p:cNvPicPr>
          <p:nvPr/>
        </p:nvPicPr>
        <p:blipFill>
          <a:blip r:embed="rId3" cstate="print"/>
          <a:srcRect/>
          <a:stretch>
            <a:fillRect/>
          </a:stretch>
        </p:blipFill>
        <p:spPr bwMode="auto">
          <a:xfrm>
            <a:off x="152400" y="1219200"/>
            <a:ext cx="4591050" cy="3686176"/>
          </a:xfrm>
          <a:prstGeom prst="rect">
            <a:avLst/>
          </a:prstGeom>
          <a:noFill/>
        </p:spPr>
      </p:pic>
      <p:sp>
        <p:nvSpPr>
          <p:cNvPr id="8" name="Rectangle 7"/>
          <p:cNvSpPr/>
          <p:nvPr/>
        </p:nvSpPr>
        <p:spPr>
          <a:xfrm>
            <a:off x="990600" y="1295400"/>
            <a:ext cx="2743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4495800"/>
            <a:ext cx="152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4419600"/>
            <a:ext cx="2438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3400" y="4343400"/>
            <a:ext cx="609600" cy="461665"/>
          </a:xfrm>
          <a:prstGeom prst="rect">
            <a:avLst/>
          </a:prstGeom>
          <a:noFill/>
        </p:spPr>
        <p:txBody>
          <a:bodyPr wrap="square" rtlCol="0">
            <a:spAutoFit/>
          </a:bodyPr>
          <a:lstStyle/>
          <a:p>
            <a:r>
              <a:rPr lang="en-US" sz="2400" b="1" dirty="0" smtClean="0"/>
              <a:t>A</a:t>
            </a:r>
            <a:endParaRPr lang="en-US" sz="2400" b="1" dirty="0"/>
          </a:p>
        </p:txBody>
      </p:sp>
      <p:sp>
        <p:nvSpPr>
          <p:cNvPr id="12" name="TextBox 11"/>
          <p:cNvSpPr txBox="1"/>
          <p:nvPr/>
        </p:nvSpPr>
        <p:spPr>
          <a:xfrm>
            <a:off x="2362200" y="4343400"/>
            <a:ext cx="609600" cy="461665"/>
          </a:xfrm>
          <a:prstGeom prst="rect">
            <a:avLst/>
          </a:prstGeom>
          <a:noFill/>
        </p:spPr>
        <p:txBody>
          <a:bodyPr wrap="square" rtlCol="0">
            <a:spAutoFit/>
          </a:bodyPr>
          <a:lstStyle/>
          <a:p>
            <a:r>
              <a:rPr lang="en-US" sz="2400" b="1" dirty="0" smtClean="0"/>
              <a:t>B</a:t>
            </a:r>
            <a:endParaRPr lang="en-US" sz="2400" b="1" dirty="0"/>
          </a:p>
        </p:txBody>
      </p:sp>
      <p:sp>
        <p:nvSpPr>
          <p:cNvPr id="13" name="TextBox 12"/>
          <p:cNvSpPr txBox="1"/>
          <p:nvPr/>
        </p:nvSpPr>
        <p:spPr>
          <a:xfrm>
            <a:off x="4724400" y="1676400"/>
            <a:ext cx="4419600" cy="2539157"/>
          </a:xfrm>
          <a:prstGeom prst="rect">
            <a:avLst/>
          </a:prstGeom>
          <a:noFill/>
        </p:spPr>
        <p:txBody>
          <a:bodyPr wrap="square" rtlCol="0">
            <a:spAutoFit/>
          </a:bodyPr>
          <a:lstStyle/>
          <a:p>
            <a:pPr>
              <a:spcAft>
                <a:spcPts val="600"/>
              </a:spcAft>
            </a:pPr>
            <a:r>
              <a:rPr lang="en-US" sz="2400" dirty="0" smtClean="0"/>
              <a:t>Q2: Which of the following is true</a:t>
            </a:r>
            <a:br>
              <a:rPr lang="en-US" sz="2400" dirty="0" smtClean="0"/>
            </a:br>
            <a:r>
              <a:rPr lang="en-US" sz="2400" dirty="0" smtClean="0"/>
              <a:t/>
            </a:r>
            <a:br>
              <a:rPr lang="en-US" sz="2400" dirty="0" smtClean="0"/>
            </a:br>
            <a:r>
              <a:rPr lang="en-US" sz="2400" dirty="0" smtClean="0"/>
              <a:t>(</a:t>
            </a:r>
            <a:r>
              <a:rPr lang="en-US" sz="2400" dirty="0" err="1" smtClean="0"/>
              <a:t>i</a:t>
            </a:r>
            <a:r>
              <a:rPr lang="en-US" sz="2400" dirty="0" smtClean="0"/>
              <a:t>) A causes B</a:t>
            </a:r>
          </a:p>
          <a:p>
            <a:pPr>
              <a:spcAft>
                <a:spcPts val="600"/>
              </a:spcAft>
            </a:pPr>
            <a:r>
              <a:rPr lang="en-US" sz="2400" dirty="0" smtClean="0"/>
              <a:t>(ii) B causes A</a:t>
            </a:r>
          </a:p>
          <a:p>
            <a:pPr>
              <a:spcAft>
                <a:spcPts val="600"/>
              </a:spcAft>
            </a:pPr>
            <a:r>
              <a:rPr lang="en-US" sz="2400" dirty="0" smtClean="0"/>
              <a:t>(iii) Either (</a:t>
            </a:r>
            <a:r>
              <a:rPr lang="en-US" sz="2400" dirty="0" err="1" smtClean="0"/>
              <a:t>i</a:t>
            </a:r>
            <a:r>
              <a:rPr lang="en-US" sz="2400" dirty="0" smtClean="0"/>
              <a:t>) or (ii)</a:t>
            </a:r>
          </a:p>
          <a:p>
            <a:pPr>
              <a:spcAft>
                <a:spcPts val="600"/>
              </a:spcAft>
            </a:pPr>
            <a:r>
              <a:rPr lang="en-US" sz="2400" dirty="0" smtClean="0"/>
              <a:t>(iv) None of the above</a:t>
            </a:r>
            <a:endParaRPr lang="en-US" sz="2400" dirty="0"/>
          </a:p>
        </p:txBody>
      </p:sp>
      <p:sp>
        <p:nvSpPr>
          <p:cNvPr id="14" name="TextBox 13"/>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2: Correlation v/s Causation</a:t>
            </a: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29698" name="Picture 2" descr="https://futurism.com/wp-content/uploads/2013/11/Correlation-versus-causation-1.png"/>
          <p:cNvPicPr>
            <a:picLocks noChangeAspect="1" noChangeArrowheads="1"/>
          </p:cNvPicPr>
          <p:nvPr/>
        </p:nvPicPr>
        <p:blipFill>
          <a:blip r:embed="rId3" cstate="print"/>
          <a:srcRect/>
          <a:stretch>
            <a:fillRect/>
          </a:stretch>
        </p:blipFill>
        <p:spPr bwMode="auto">
          <a:xfrm>
            <a:off x="152400" y="1219200"/>
            <a:ext cx="4591050" cy="3686176"/>
          </a:xfrm>
          <a:prstGeom prst="rect">
            <a:avLst/>
          </a:prstGeom>
          <a:noFill/>
        </p:spPr>
      </p:pic>
      <p:sp>
        <p:nvSpPr>
          <p:cNvPr id="11" name="TextBox 10"/>
          <p:cNvSpPr txBox="1"/>
          <p:nvPr/>
        </p:nvSpPr>
        <p:spPr>
          <a:xfrm>
            <a:off x="533400" y="4719935"/>
            <a:ext cx="609600" cy="461665"/>
          </a:xfrm>
          <a:prstGeom prst="rect">
            <a:avLst/>
          </a:prstGeom>
          <a:noFill/>
        </p:spPr>
        <p:txBody>
          <a:bodyPr wrap="square" rtlCol="0">
            <a:spAutoFit/>
          </a:bodyPr>
          <a:lstStyle/>
          <a:p>
            <a:r>
              <a:rPr lang="en-US" sz="2400" b="1" dirty="0" smtClean="0"/>
              <a:t>A</a:t>
            </a:r>
            <a:endParaRPr lang="en-US" sz="2400" b="1" dirty="0"/>
          </a:p>
        </p:txBody>
      </p:sp>
      <p:sp>
        <p:nvSpPr>
          <p:cNvPr id="12" name="TextBox 11"/>
          <p:cNvSpPr txBox="1"/>
          <p:nvPr/>
        </p:nvSpPr>
        <p:spPr>
          <a:xfrm>
            <a:off x="2362200" y="4719935"/>
            <a:ext cx="609600" cy="461665"/>
          </a:xfrm>
          <a:prstGeom prst="rect">
            <a:avLst/>
          </a:prstGeom>
          <a:noFill/>
        </p:spPr>
        <p:txBody>
          <a:bodyPr wrap="square" rtlCol="0">
            <a:spAutoFit/>
          </a:bodyPr>
          <a:lstStyle/>
          <a:p>
            <a:r>
              <a:rPr lang="en-US" sz="2400" b="1" dirty="0" smtClean="0"/>
              <a:t>B</a:t>
            </a:r>
            <a:endParaRPr lang="en-US" sz="2400" b="1" dirty="0"/>
          </a:p>
        </p:txBody>
      </p:sp>
      <p:sp>
        <p:nvSpPr>
          <p:cNvPr id="13" name="TextBox 12"/>
          <p:cNvSpPr txBox="1"/>
          <p:nvPr/>
        </p:nvSpPr>
        <p:spPr>
          <a:xfrm>
            <a:off x="4724400" y="1676400"/>
            <a:ext cx="4419600" cy="2539157"/>
          </a:xfrm>
          <a:prstGeom prst="rect">
            <a:avLst/>
          </a:prstGeom>
          <a:noFill/>
        </p:spPr>
        <p:txBody>
          <a:bodyPr wrap="square" rtlCol="0">
            <a:spAutoFit/>
          </a:bodyPr>
          <a:lstStyle/>
          <a:p>
            <a:pPr>
              <a:spcAft>
                <a:spcPts val="600"/>
              </a:spcAft>
            </a:pPr>
            <a:r>
              <a:rPr lang="en-US" sz="2400" dirty="0" smtClean="0"/>
              <a:t>Q2: Which of the following is true</a:t>
            </a:r>
            <a:br>
              <a:rPr lang="en-US" sz="2400" dirty="0" smtClean="0"/>
            </a:br>
            <a:r>
              <a:rPr lang="en-US" sz="2400" dirty="0" smtClean="0"/>
              <a:t/>
            </a:r>
            <a:br>
              <a:rPr lang="en-US" sz="2400" dirty="0" smtClean="0"/>
            </a:br>
            <a:r>
              <a:rPr lang="en-US" sz="2400" dirty="0" smtClean="0"/>
              <a:t>(</a:t>
            </a:r>
            <a:r>
              <a:rPr lang="en-US" sz="2400" dirty="0" err="1" smtClean="0"/>
              <a:t>i</a:t>
            </a:r>
            <a:r>
              <a:rPr lang="en-US" sz="2400" dirty="0" smtClean="0"/>
              <a:t>) A causes B</a:t>
            </a:r>
          </a:p>
          <a:p>
            <a:pPr>
              <a:spcAft>
                <a:spcPts val="600"/>
              </a:spcAft>
            </a:pPr>
            <a:r>
              <a:rPr lang="en-US" sz="2400" dirty="0" smtClean="0"/>
              <a:t>(ii) B causes A</a:t>
            </a:r>
          </a:p>
          <a:p>
            <a:pPr>
              <a:spcAft>
                <a:spcPts val="600"/>
              </a:spcAft>
            </a:pPr>
            <a:r>
              <a:rPr lang="en-US" sz="2400" dirty="0" smtClean="0"/>
              <a:t>(iii) Either (</a:t>
            </a:r>
            <a:r>
              <a:rPr lang="en-US" sz="2400" dirty="0" err="1" smtClean="0"/>
              <a:t>i</a:t>
            </a:r>
            <a:r>
              <a:rPr lang="en-US" sz="2400" dirty="0" smtClean="0"/>
              <a:t>) or (ii)</a:t>
            </a:r>
          </a:p>
          <a:p>
            <a:pPr>
              <a:spcAft>
                <a:spcPts val="600"/>
              </a:spcAft>
            </a:pPr>
            <a:r>
              <a:rPr lang="en-US" sz="2400" dirty="0" smtClean="0"/>
              <a:t>(iv) None of the above</a:t>
            </a:r>
            <a:endParaRPr lang="en-US" sz="2400" dirty="0"/>
          </a:p>
        </p:txBody>
      </p:sp>
      <p:sp>
        <p:nvSpPr>
          <p:cNvPr id="8" name="TextBox 7"/>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2: Correlation v/s Causation</a:t>
            </a:r>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78850" name="Picture 2" descr="https://s-media-cache-ak0.pinimg.com/originals/8e/1a/82/8e1a82578a4533e82e36f61a0dec6893.jpg"/>
          <p:cNvPicPr>
            <a:picLocks noChangeAspect="1" noChangeArrowheads="1"/>
          </p:cNvPicPr>
          <p:nvPr/>
        </p:nvPicPr>
        <p:blipFill>
          <a:blip r:embed="rId3" cstate="print"/>
          <a:srcRect/>
          <a:stretch>
            <a:fillRect/>
          </a:stretch>
        </p:blipFill>
        <p:spPr bwMode="auto">
          <a:xfrm>
            <a:off x="457200" y="990600"/>
            <a:ext cx="7620000" cy="5334001"/>
          </a:xfrm>
          <a:prstGeom prst="rect">
            <a:avLst/>
          </a:prstGeom>
          <a:noFill/>
        </p:spPr>
      </p:pic>
      <p:sp>
        <p:nvSpPr>
          <p:cNvPr id="6" name="TextBox 5"/>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2: Correlation v/s Causation</a:t>
            </a:r>
            <a:endParaRPr lang="en-US" sz="4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Echo360 App Testing</a:t>
            </a:r>
            <a:endParaRPr lang="en-US" sz="4000" dirty="0"/>
          </a:p>
        </p:txBody>
      </p:sp>
      <p:pic>
        <p:nvPicPr>
          <p:cNvPr id="7" name="Picture 6" descr="s1.png"/>
          <p:cNvPicPr>
            <a:picLocks noChangeAspect="1"/>
          </p:cNvPicPr>
          <p:nvPr/>
        </p:nvPicPr>
        <p:blipFill>
          <a:blip r:embed="rId3" cstate="print"/>
          <a:srcRect t="3593" b="74731"/>
          <a:stretch>
            <a:fillRect/>
          </a:stretch>
        </p:blipFill>
        <p:spPr>
          <a:xfrm>
            <a:off x="914400" y="1066800"/>
            <a:ext cx="2743200" cy="1103265"/>
          </a:xfrm>
          <a:prstGeom prst="rect">
            <a:avLst/>
          </a:prstGeom>
          <a:ln w="38100">
            <a:solidFill>
              <a:srgbClr val="FF0000"/>
            </a:solidFill>
          </a:ln>
        </p:spPr>
      </p:pic>
      <p:pic>
        <p:nvPicPr>
          <p:cNvPr id="8" name="Picture 7" descr="s2.png"/>
          <p:cNvPicPr>
            <a:picLocks noChangeAspect="1"/>
          </p:cNvPicPr>
          <p:nvPr/>
        </p:nvPicPr>
        <p:blipFill>
          <a:blip r:embed="rId4" cstate="print"/>
          <a:srcRect t="3593" b="46707"/>
          <a:stretch>
            <a:fillRect/>
          </a:stretch>
        </p:blipFill>
        <p:spPr>
          <a:xfrm>
            <a:off x="914400" y="2514600"/>
            <a:ext cx="2743200" cy="2529831"/>
          </a:xfrm>
          <a:prstGeom prst="rect">
            <a:avLst/>
          </a:prstGeom>
          <a:ln w="38100">
            <a:solidFill>
              <a:srgbClr val="FF0000"/>
            </a:solidFill>
          </a:ln>
        </p:spPr>
      </p:pic>
      <p:pic>
        <p:nvPicPr>
          <p:cNvPr id="9" name="Picture 8" descr="s3.png"/>
          <p:cNvPicPr>
            <a:picLocks noChangeAspect="1"/>
          </p:cNvPicPr>
          <p:nvPr/>
        </p:nvPicPr>
        <p:blipFill>
          <a:blip r:embed="rId5" cstate="print"/>
          <a:srcRect t="3593" b="71856"/>
          <a:stretch>
            <a:fillRect/>
          </a:stretch>
        </p:blipFill>
        <p:spPr>
          <a:xfrm>
            <a:off x="914400" y="5303527"/>
            <a:ext cx="2743200" cy="1249673"/>
          </a:xfrm>
          <a:prstGeom prst="rect">
            <a:avLst/>
          </a:prstGeom>
          <a:ln w="38100">
            <a:solidFill>
              <a:srgbClr val="FF0000"/>
            </a:solidFill>
          </a:ln>
        </p:spPr>
      </p:pic>
      <p:pic>
        <p:nvPicPr>
          <p:cNvPr id="10" name="Picture 9" descr="s4.png"/>
          <p:cNvPicPr>
            <a:picLocks noChangeAspect="1"/>
          </p:cNvPicPr>
          <p:nvPr/>
        </p:nvPicPr>
        <p:blipFill>
          <a:blip r:embed="rId6" cstate="print"/>
          <a:srcRect t="3593" b="64671"/>
          <a:stretch>
            <a:fillRect/>
          </a:stretch>
        </p:blipFill>
        <p:spPr>
          <a:xfrm>
            <a:off x="5257800" y="914400"/>
            <a:ext cx="2743200" cy="1615458"/>
          </a:xfrm>
          <a:prstGeom prst="rect">
            <a:avLst/>
          </a:prstGeom>
          <a:ln w="38100">
            <a:solidFill>
              <a:srgbClr val="FF0000"/>
            </a:solidFill>
          </a:ln>
        </p:spPr>
      </p:pic>
      <p:pic>
        <p:nvPicPr>
          <p:cNvPr id="11" name="Picture 10" descr="s5.png"/>
          <p:cNvPicPr>
            <a:picLocks noChangeAspect="1"/>
          </p:cNvPicPr>
          <p:nvPr/>
        </p:nvPicPr>
        <p:blipFill>
          <a:blip r:embed="rId7" cstate="print"/>
          <a:srcRect t="3593" b="71856"/>
          <a:stretch>
            <a:fillRect/>
          </a:stretch>
        </p:blipFill>
        <p:spPr>
          <a:xfrm>
            <a:off x="5257800" y="2667000"/>
            <a:ext cx="2743200" cy="1249647"/>
          </a:xfrm>
          <a:prstGeom prst="rect">
            <a:avLst/>
          </a:prstGeom>
          <a:ln w="38100">
            <a:solidFill>
              <a:srgbClr val="FF0000"/>
            </a:solidFill>
          </a:ln>
        </p:spPr>
      </p:pic>
      <p:pic>
        <p:nvPicPr>
          <p:cNvPr id="12" name="Picture 11" descr="s6.png"/>
          <p:cNvPicPr>
            <a:picLocks noChangeAspect="1"/>
          </p:cNvPicPr>
          <p:nvPr/>
        </p:nvPicPr>
        <p:blipFill>
          <a:blip r:embed="rId8" cstate="print"/>
          <a:srcRect t="3593" b="43114"/>
          <a:stretch>
            <a:fillRect/>
          </a:stretch>
        </p:blipFill>
        <p:spPr>
          <a:xfrm>
            <a:off x="5257800" y="4038600"/>
            <a:ext cx="2743200" cy="2712728"/>
          </a:xfrm>
          <a:prstGeom prst="rect">
            <a:avLst/>
          </a:prstGeom>
          <a:ln w="38100">
            <a:solidFill>
              <a:srgbClr val="FF0000"/>
            </a:solidFill>
          </a:ln>
        </p:spPr>
      </p:pic>
      <p:sp>
        <p:nvSpPr>
          <p:cNvPr id="13" name="TextBox 12"/>
          <p:cNvSpPr txBox="1"/>
          <p:nvPr/>
        </p:nvSpPr>
        <p:spPr>
          <a:xfrm>
            <a:off x="228600" y="990600"/>
            <a:ext cx="1143000" cy="5293757"/>
          </a:xfrm>
          <a:prstGeom prst="rect">
            <a:avLst/>
          </a:prstGeom>
          <a:noFill/>
        </p:spPr>
        <p:txBody>
          <a:bodyPr wrap="square" rtlCol="0">
            <a:spAutoFit/>
          </a:bodyPr>
          <a:lstStyle/>
          <a:p>
            <a:r>
              <a:rPr lang="en-US" sz="3200" b="1" dirty="0" smtClean="0"/>
              <a:t>1)</a:t>
            </a:r>
            <a:br>
              <a:rPr lang="en-US" sz="3200" b="1" dirty="0" smtClean="0"/>
            </a:br>
            <a:endParaRPr lang="en-US" sz="3200" b="1" dirty="0" smtClean="0"/>
          </a:p>
          <a:p>
            <a:endParaRPr lang="en-US" sz="3200" b="1" dirty="0" smtClean="0"/>
          </a:p>
          <a:p>
            <a:r>
              <a:rPr lang="en-US" sz="3200" b="1" dirty="0" smtClean="0"/>
              <a:t>2)</a:t>
            </a:r>
            <a:br>
              <a:rPr lang="en-US" sz="3200" b="1" dirty="0" smtClean="0"/>
            </a:br>
            <a:endParaRPr lang="en-US" sz="3200" b="1" dirty="0" smtClean="0"/>
          </a:p>
          <a:p>
            <a:endParaRPr lang="en-US" sz="3200" b="1" dirty="0" smtClean="0"/>
          </a:p>
          <a:p>
            <a:endParaRPr lang="en-US" sz="3200" b="1" dirty="0" smtClean="0"/>
          </a:p>
          <a:p>
            <a:endParaRPr lang="en-US" sz="3200" b="1" dirty="0" smtClean="0"/>
          </a:p>
          <a:p>
            <a:endParaRPr lang="en-US" b="1" dirty="0" smtClean="0"/>
          </a:p>
          <a:p>
            <a:r>
              <a:rPr lang="en-US" sz="3200" b="1" dirty="0" smtClean="0"/>
              <a:t>3)</a:t>
            </a:r>
          </a:p>
          <a:p>
            <a:endParaRPr lang="en-US" sz="3200" b="1" dirty="0"/>
          </a:p>
        </p:txBody>
      </p:sp>
      <p:sp>
        <p:nvSpPr>
          <p:cNvPr id="14" name="TextBox 13"/>
          <p:cNvSpPr txBox="1"/>
          <p:nvPr/>
        </p:nvSpPr>
        <p:spPr>
          <a:xfrm>
            <a:off x="4495800" y="838200"/>
            <a:ext cx="1143000" cy="4370427"/>
          </a:xfrm>
          <a:prstGeom prst="rect">
            <a:avLst/>
          </a:prstGeom>
          <a:noFill/>
        </p:spPr>
        <p:txBody>
          <a:bodyPr wrap="square" rtlCol="0">
            <a:spAutoFit/>
          </a:bodyPr>
          <a:lstStyle/>
          <a:p>
            <a:r>
              <a:rPr lang="en-US" sz="3200" b="1" dirty="0" smtClean="0"/>
              <a:t>4)</a:t>
            </a:r>
            <a:br>
              <a:rPr lang="en-US" sz="3200" b="1" dirty="0" smtClean="0"/>
            </a:br>
            <a:r>
              <a:rPr lang="en-US" sz="1600" b="1" dirty="0" smtClean="0"/>
              <a:t/>
            </a:r>
            <a:br>
              <a:rPr lang="en-US" sz="1600" b="1" dirty="0" smtClean="0"/>
            </a:br>
            <a:endParaRPr lang="en-US" sz="3200" b="1" dirty="0" smtClean="0"/>
          </a:p>
          <a:p>
            <a:endParaRPr lang="en-US" sz="3200" b="1" dirty="0" smtClean="0"/>
          </a:p>
          <a:p>
            <a:r>
              <a:rPr lang="en-US" sz="3200" b="1" dirty="0" smtClean="0"/>
              <a:t>5)</a:t>
            </a:r>
          </a:p>
          <a:p>
            <a:endParaRPr lang="en-US" sz="1050" b="1" dirty="0" smtClean="0"/>
          </a:p>
          <a:p>
            <a:endParaRPr lang="en-US" sz="3200" b="1" dirty="0" smtClean="0"/>
          </a:p>
          <a:p>
            <a:endParaRPr lang="en-US" b="1" dirty="0" smtClean="0"/>
          </a:p>
          <a:p>
            <a:r>
              <a:rPr lang="en-US" sz="3200" b="1" dirty="0" smtClean="0"/>
              <a:t>6)</a:t>
            </a:r>
          </a:p>
          <a:p>
            <a:endParaRPr lang="en-US" sz="3200" b="1" dirty="0"/>
          </a:p>
        </p:txBody>
      </p:sp>
      <p:sp>
        <p:nvSpPr>
          <p:cNvPr id="15" name="Oval 14"/>
          <p:cNvSpPr/>
          <p:nvPr/>
        </p:nvSpPr>
        <p:spPr>
          <a:xfrm>
            <a:off x="7239000" y="1905000"/>
            <a:ext cx="990600" cy="838200"/>
          </a:xfrm>
          <a:prstGeom prst="ellipse">
            <a:avLst/>
          </a:prstGeom>
          <a:noFill/>
          <a:ln w="7620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00600" y="5410200"/>
            <a:ext cx="3733800" cy="830997"/>
          </a:xfrm>
          <a:prstGeom prst="rect">
            <a:avLst/>
          </a:prstGeom>
          <a:noFill/>
          <a:ln w="76200">
            <a:solidFill>
              <a:srgbClr val="FF0000"/>
            </a:solidFill>
          </a:ln>
        </p:spPr>
        <p:txBody>
          <a:bodyPr wrap="square" rtlCol="0">
            <a:spAutoFit/>
          </a:bodyPr>
          <a:lstStyle/>
          <a:p>
            <a:pPr algn="ctr"/>
            <a:r>
              <a:rPr lang="en-US" sz="2400" b="1" dirty="0" smtClean="0"/>
              <a:t>MAY HAVE TO SIGN IN TO BLACKBOARD FIRST!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Course webpage</a:t>
            </a:r>
            <a:endParaRPr lang="en-US" sz="4000" dirty="0"/>
          </a:p>
        </p:txBody>
      </p:sp>
      <p:sp>
        <p:nvSpPr>
          <p:cNvPr id="6" name="TextBox 5"/>
          <p:cNvSpPr txBox="1"/>
          <p:nvPr/>
        </p:nvSpPr>
        <p:spPr>
          <a:xfrm>
            <a:off x="457200" y="1219200"/>
            <a:ext cx="8686800" cy="5124480"/>
          </a:xfrm>
          <a:prstGeom prst="rect">
            <a:avLst/>
          </a:prstGeom>
          <a:noFill/>
        </p:spPr>
        <p:txBody>
          <a:bodyPr wrap="square" rtlCol="0">
            <a:spAutoFit/>
          </a:bodyPr>
          <a:lstStyle/>
          <a:p>
            <a:pPr marL="463550" indent="-463550"/>
            <a:r>
              <a:rPr lang="en-US" sz="2800" dirty="0" smtClean="0">
                <a:solidFill>
                  <a:srgbClr val="FF0000"/>
                </a:solidFill>
              </a:rPr>
              <a:t>www.cs.stonybrook.edu/~cse544 (will redirect)</a:t>
            </a:r>
          </a:p>
          <a:p>
            <a:pPr marL="463550" indent="-463550"/>
            <a:endParaRPr lang="en-US" sz="2800" dirty="0" smtClean="0">
              <a:solidFill>
                <a:srgbClr val="FF0000"/>
              </a:solidFill>
            </a:endParaRPr>
          </a:p>
          <a:p>
            <a:pPr marL="463550" indent="-463550">
              <a:buFont typeface="Arial" pitchFamily="34" charset="0"/>
              <a:buChar char="•"/>
            </a:pPr>
            <a:r>
              <a:rPr lang="en-US" sz="2800" dirty="0" smtClean="0"/>
              <a:t>Please bookmark this page</a:t>
            </a:r>
          </a:p>
          <a:p>
            <a:pPr marL="463550" indent="-463550">
              <a:buFont typeface="Arial" pitchFamily="34" charset="0"/>
              <a:buChar char="•"/>
            </a:pPr>
            <a:endParaRPr lang="en-US" sz="2800" dirty="0" smtClean="0"/>
          </a:p>
          <a:p>
            <a:pPr marL="463550" indent="-463550">
              <a:buFont typeface="Arial" pitchFamily="34" charset="0"/>
              <a:buChar char="•"/>
            </a:pPr>
            <a:r>
              <a:rPr lang="en-US" sz="2800" dirty="0" smtClean="0"/>
              <a:t>This is your best resource!</a:t>
            </a:r>
          </a:p>
          <a:p>
            <a:pPr marL="463550" indent="-463550">
              <a:buFont typeface="Arial" pitchFamily="34" charset="0"/>
              <a:buChar char="•"/>
            </a:pPr>
            <a:endParaRPr lang="en-US" sz="2800" dirty="0" smtClean="0"/>
          </a:p>
          <a:p>
            <a:pPr marL="463550" indent="-463550">
              <a:spcAft>
                <a:spcPts val="600"/>
              </a:spcAft>
              <a:buFont typeface="Arial" pitchFamily="34" charset="0"/>
              <a:buChar char="•"/>
            </a:pPr>
            <a:r>
              <a:rPr lang="en-US" sz="2800" dirty="0" smtClean="0"/>
              <a:t>Will be regularly updated</a:t>
            </a:r>
          </a:p>
          <a:p>
            <a:pPr marL="920750" lvl="1" indent="-463550">
              <a:spcBef>
                <a:spcPts val="600"/>
              </a:spcBef>
              <a:spcAft>
                <a:spcPts val="600"/>
              </a:spcAft>
              <a:buFont typeface="Wingdings" pitchFamily="2" charset="2"/>
              <a:buChar char="Ø"/>
            </a:pPr>
            <a:r>
              <a:rPr lang="en-US" sz="2400" dirty="0" smtClean="0">
                <a:solidFill>
                  <a:prstClr val="black"/>
                </a:solidFill>
              </a:rPr>
              <a:t>Lecture slides</a:t>
            </a:r>
          </a:p>
          <a:p>
            <a:pPr marL="920750" lvl="1" indent="-463550">
              <a:spcBef>
                <a:spcPts val="600"/>
              </a:spcBef>
              <a:spcAft>
                <a:spcPts val="600"/>
              </a:spcAft>
              <a:buFont typeface="Wingdings" pitchFamily="2" charset="2"/>
              <a:buChar char="Ø"/>
            </a:pPr>
            <a:r>
              <a:rPr lang="en-US" sz="2400" dirty="0" smtClean="0">
                <a:solidFill>
                  <a:prstClr val="black"/>
                </a:solidFill>
              </a:rPr>
              <a:t>Assignment and exam dates</a:t>
            </a:r>
          </a:p>
          <a:p>
            <a:pPr marL="920750" lvl="1" indent="-463550">
              <a:spcBef>
                <a:spcPts val="600"/>
              </a:spcBef>
              <a:spcAft>
                <a:spcPts val="600"/>
              </a:spcAft>
              <a:buFont typeface="Wingdings" pitchFamily="2" charset="2"/>
              <a:buChar char="Ø"/>
            </a:pPr>
            <a:r>
              <a:rPr lang="en-US" sz="2400" dirty="0" smtClean="0">
                <a:solidFill>
                  <a:prstClr val="black"/>
                </a:solidFill>
              </a:rPr>
              <a:t>Assignment data files</a:t>
            </a:r>
          </a:p>
          <a:p>
            <a:pPr marL="463550" indent="-463550">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3048000"/>
          </a:xfrm>
        </p:spPr>
        <p:txBody>
          <a:bodyPr>
            <a:normAutofit/>
          </a:bodyPr>
          <a:lstStyle/>
          <a:p>
            <a:r>
              <a:rPr lang="en-US" b="1" dirty="0" smtClean="0">
                <a:solidFill>
                  <a:schemeClr val="tx2"/>
                </a:solidFill>
              </a:rPr>
              <a:t>CSE 544</a:t>
            </a:r>
            <a:br>
              <a:rPr lang="en-US" b="1" dirty="0" smtClean="0">
                <a:solidFill>
                  <a:schemeClr val="tx2"/>
                </a:solidFill>
              </a:rPr>
            </a:br>
            <a:r>
              <a:rPr lang="en-US" b="1" dirty="0" smtClean="0">
                <a:solidFill>
                  <a:schemeClr val="tx2"/>
                </a:solidFill>
              </a:rPr>
              <a:t> </a:t>
            </a:r>
            <a:r>
              <a:rPr lang="en-US" sz="4000" b="1" dirty="0" smtClean="0">
                <a:solidFill>
                  <a:schemeClr val="tx2"/>
                </a:solidFill>
              </a:rPr>
              <a:t>Probability and Statistics for Data Science </a:t>
            </a:r>
            <a:r>
              <a:rPr lang="en-US" sz="4000" dirty="0" smtClean="0">
                <a:solidFill>
                  <a:schemeClr val="tx2"/>
                </a:solidFill>
              </a:rPr>
              <a:t/>
            </a:r>
            <a:br>
              <a:rPr lang="en-US" sz="4000" dirty="0" smtClean="0">
                <a:solidFill>
                  <a:schemeClr val="tx2"/>
                </a:solidFill>
              </a:rPr>
            </a:br>
            <a:r>
              <a:rPr lang="en-US" dirty="0" smtClean="0">
                <a:solidFill>
                  <a:schemeClr val="tx2"/>
                </a:solidFill>
              </a:rPr>
              <a:t/>
            </a:r>
            <a:br>
              <a:rPr lang="en-US" dirty="0" smtClean="0">
                <a:solidFill>
                  <a:schemeClr val="tx2"/>
                </a:solidFill>
              </a:rPr>
            </a:br>
            <a:r>
              <a:rPr lang="en-US" sz="1100" dirty="0" smtClean="0">
                <a:solidFill>
                  <a:schemeClr val="tx2"/>
                </a:solidFill>
              </a:rPr>
              <a:t/>
            </a:r>
            <a:br>
              <a:rPr lang="en-US" sz="1100" dirty="0" smtClean="0">
                <a:solidFill>
                  <a:schemeClr val="tx2"/>
                </a:solidFill>
              </a:rPr>
            </a:br>
            <a:r>
              <a:rPr lang="en-US" sz="4000" b="1" i="1" dirty="0" smtClean="0">
                <a:solidFill>
                  <a:srgbClr val="C00000"/>
                </a:solidFill>
              </a:rPr>
              <a:t> </a:t>
            </a:r>
            <a:endParaRPr lang="en-US" b="1" i="1"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Subtitle 2"/>
          <p:cNvSpPr>
            <a:spLocks noGrp="1"/>
          </p:cNvSpPr>
          <p:nvPr>
            <p:ph type="subTitle" idx="1"/>
          </p:nvPr>
        </p:nvSpPr>
        <p:spPr>
          <a:xfrm>
            <a:off x="0" y="3048000"/>
            <a:ext cx="9144000" cy="3200400"/>
          </a:xfrm>
        </p:spPr>
        <p:txBody>
          <a:bodyPr>
            <a:normAutofit/>
          </a:bodyPr>
          <a:lstStyle/>
          <a:p>
            <a:r>
              <a:rPr lang="en-US" b="1" dirty="0" smtClean="0">
                <a:solidFill>
                  <a:srgbClr val="FF0000"/>
                </a:solidFill>
              </a:rPr>
              <a:t>What is Data Science?</a:t>
            </a:r>
          </a:p>
          <a:p>
            <a:endParaRPr lang="en-US" dirty="0" smtClean="0">
              <a:solidFill>
                <a:schemeClr val="tx1"/>
              </a:solidFill>
            </a:endParaRPr>
          </a:p>
          <a:p>
            <a:r>
              <a:rPr lang="en-US" dirty="0" smtClean="0">
                <a:solidFill>
                  <a:schemeClr val="tx1"/>
                </a:solidFill>
              </a:rPr>
              <a:t>Analysis of data (using several tools/techniques)</a:t>
            </a:r>
          </a:p>
          <a:p>
            <a:endParaRPr lang="en-US" dirty="0" smtClean="0">
              <a:solidFill>
                <a:schemeClr val="tx1"/>
              </a:solidFill>
            </a:endParaRPr>
          </a:p>
          <a:p>
            <a:r>
              <a:rPr lang="en-US" dirty="0" smtClean="0">
                <a:solidFill>
                  <a:schemeClr val="tx1"/>
                </a:solidFill>
              </a:rPr>
              <a:t>Statistics/Data Analysis + 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1371600"/>
            <a:ext cx="9144000" cy="5039848"/>
          </a:xfrm>
          <a:prstGeom prst="rect">
            <a:avLst/>
          </a:prstGeom>
          <a:noFill/>
          <a:ln w="9525">
            <a:noFill/>
            <a:miter lim="800000"/>
            <a:headEnd/>
            <a:tailEnd/>
          </a:ln>
        </p:spPr>
      </p:pic>
      <p:sp>
        <p:nvSpPr>
          <p:cNvPr id="7" name="TextBox 6"/>
          <p:cNvSpPr txBox="1"/>
          <p:nvPr/>
        </p:nvSpPr>
        <p:spPr>
          <a:xfrm>
            <a:off x="228600" y="1143000"/>
            <a:ext cx="8610600" cy="461665"/>
          </a:xfrm>
          <a:prstGeom prst="rect">
            <a:avLst/>
          </a:prstGeom>
          <a:noFill/>
        </p:spPr>
        <p:txBody>
          <a:bodyPr wrap="square" rtlCol="0">
            <a:spAutoFit/>
          </a:bodyPr>
          <a:lstStyle/>
          <a:p>
            <a:r>
              <a:rPr lang="en-US" sz="2400" b="1" dirty="0" smtClean="0">
                <a:solidFill>
                  <a:prstClr val="black"/>
                </a:solidFill>
              </a:rPr>
              <a:t>www.cs.stonybrook.edu/~cse544</a:t>
            </a:r>
            <a:endParaRPr lang="en-US" sz="2400" b="1" dirty="0">
              <a:solidFill>
                <a:prstClr val="blac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sp>
        <p:nvSpPr>
          <p:cNvPr id="6" name="TextBox 5"/>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Course webpage</a:t>
            </a:r>
            <a:endParaRPr lang="en-US" sz="4000" dirty="0">
              <a:solidFill>
                <a:prstClr val="black"/>
              </a:solidFill>
            </a:endParaRPr>
          </a:p>
        </p:txBody>
      </p:sp>
      <p:sp>
        <p:nvSpPr>
          <p:cNvPr id="8" name="Oval 7"/>
          <p:cNvSpPr/>
          <p:nvPr/>
        </p:nvSpPr>
        <p:spPr>
          <a:xfrm>
            <a:off x="0" y="1752600"/>
            <a:ext cx="3200400" cy="1219200"/>
          </a:xfrm>
          <a:prstGeom prst="ellipse">
            <a:avLst/>
          </a:prstGeom>
          <a:noFill/>
          <a:ln w="63500" cmpd="sng">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38800" y="1219200"/>
            <a:ext cx="2438400" cy="1219200"/>
          </a:xfrm>
          <a:prstGeom prst="ellipse">
            <a:avLst/>
          </a:prstGeom>
          <a:noFill/>
          <a:ln w="63500" cmpd="sng">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2400" y="5486400"/>
            <a:ext cx="4495800" cy="1066800"/>
          </a:xfrm>
          <a:prstGeom prst="ellipse">
            <a:avLst/>
          </a:prstGeom>
          <a:noFill/>
          <a:ln w="63500" cmpd="sng">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s://images-na.ssl-images-amazon.com/images/I/41TqRwQfEML.jpg"/>
          <p:cNvPicPr>
            <a:picLocks noChangeAspect="1" noChangeArrowheads="1"/>
          </p:cNvPicPr>
          <p:nvPr/>
        </p:nvPicPr>
        <p:blipFill>
          <a:blip r:embed="rId4" cstate="print"/>
          <a:srcRect/>
          <a:stretch>
            <a:fillRect/>
          </a:stretch>
        </p:blipFill>
        <p:spPr bwMode="auto">
          <a:xfrm>
            <a:off x="5257800" y="2971800"/>
            <a:ext cx="1214323" cy="1828800"/>
          </a:xfrm>
          <a:prstGeom prst="rect">
            <a:avLst/>
          </a:prstGeom>
          <a:noFill/>
        </p:spPr>
      </p:pic>
      <p:pic>
        <p:nvPicPr>
          <p:cNvPr id="12" name="Picture 4" descr="https://images-na.ssl-images-amazon.com/images/I/51FYtXdp4RL._SX350_BO1,204,203,200_.jpg"/>
          <p:cNvPicPr>
            <a:picLocks noChangeAspect="1" noChangeArrowheads="1"/>
          </p:cNvPicPr>
          <p:nvPr/>
        </p:nvPicPr>
        <p:blipFill>
          <a:blip r:embed="rId5" cstate="print"/>
          <a:srcRect/>
          <a:stretch>
            <a:fillRect/>
          </a:stretch>
        </p:blipFill>
        <p:spPr bwMode="auto">
          <a:xfrm>
            <a:off x="5638800" y="5029200"/>
            <a:ext cx="1290055" cy="1828800"/>
          </a:xfrm>
          <a:prstGeom prst="rect">
            <a:avLst/>
          </a:prstGeom>
          <a:noFill/>
        </p:spPr>
      </p:pic>
      <p:sp>
        <p:nvSpPr>
          <p:cNvPr id="13" name="Oval 12"/>
          <p:cNvSpPr/>
          <p:nvPr/>
        </p:nvSpPr>
        <p:spPr>
          <a:xfrm>
            <a:off x="3505200" y="5562600"/>
            <a:ext cx="1219200" cy="1066800"/>
          </a:xfrm>
          <a:prstGeom prst="ellipse">
            <a:avLst/>
          </a:prstGeom>
          <a:noFill/>
          <a:ln w="63500" cmpd="sng">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Other resources</a:t>
            </a:r>
            <a:endParaRPr lang="en-US" sz="4000" dirty="0"/>
          </a:p>
        </p:txBody>
      </p:sp>
      <p:sp>
        <p:nvSpPr>
          <p:cNvPr id="6" name="TextBox 5"/>
          <p:cNvSpPr txBox="1"/>
          <p:nvPr/>
        </p:nvSpPr>
        <p:spPr>
          <a:xfrm>
            <a:off x="457200" y="1219200"/>
            <a:ext cx="8686800" cy="2954655"/>
          </a:xfrm>
          <a:prstGeom prst="rect">
            <a:avLst/>
          </a:prstGeom>
          <a:noFill/>
        </p:spPr>
        <p:txBody>
          <a:bodyPr wrap="square" rtlCol="0">
            <a:spAutoFit/>
          </a:bodyPr>
          <a:lstStyle/>
          <a:p>
            <a:pPr marL="463550" indent="-463550">
              <a:buFont typeface="Arial" pitchFamily="34" charset="0"/>
              <a:buChar char="•"/>
            </a:pPr>
            <a:r>
              <a:rPr lang="en-US" sz="2800" dirty="0" smtClean="0"/>
              <a:t>Piazza (link on website)</a:t>
            </a:r>
          </a:p>
          <a:p>
            <a:pPr marL="920750" lvl="1" indent="-463550">
              <a:spcBef>
                <a:spcPts val="600"/>
              </a:spcBef>
              <a:spcAft>
                <a:spcPts val="600"/>
              </a:spcAft>
              <a:buFont typeface="Wingdings" pitchFamily="2" charset="2"/>
              <a:buChar char="Ø"/>
            </a:pPr>
            <a:r>
              <a:rPr lang="en-US" sz="2400" dirty="0" smtClean="0">
                <a:solidFill>
                  <a:prstClr val="black"/>
                </a:solidFill>
              </a:rPr>
              <a:t>Can ask questions or lecture clarifications</a:t>
            </a:r>
          </a:p>
          <a:p>
            <a:pPr marL="920750" lvl="1" indent="-463550">
              <a:spcBef>
                <a:spcPts val="600"/>
              </a:spcBef>
              <a:spcAft>
                <a:spcPts val="600"/>
              </a:spcAft>
              <a:buFont typeface="Wingdings" pitchFamily="2" charset="2"/>
              <a:buChar char="Ø"/>
            </a:pPr>
            <a:r>
              <a:rPr lang="en-US" sz="2400" dirty="0" smtClean="0">
                <a:solidFill>
                  <a:prstClr val="black"/>
                </a:solidFill>
              </a:rPr>
              <a:t>TAs will answer, hopefully in a timely manner</a:t>
            </a:r>
          </a:p>
          <a:p>
            <a:pPr marL="920750" lvl="1" indent="-463550">
              <a:spcBef>
                <a:spcPts val="600"/>
              </a:spcBef>
              <a:spcAft>
                <a:spcPts val="600"/>
              </a:spcAft>
              <a:buFont typeface="Wingdings" pitchFamily="2" charset="2"/>
              <a:buChar char="Ø"/>
            </a:pPr>
            <a:r>
              <a:rPr lang="en-US" sz="2400" dirty="0" smtClean="0">
                <a:solidFill>
                  <a:prstClr val="black"/>
                </a:solidFill>
              </a:rPr>
              <a:t>Do NOT wait till the last moment</a:t>
            </a:r>
            <a:endParaRPr lang="en-US" sz="2800" dirty="0" smtClean="0"/>
          </a:p>
          <a:p>
            <a:pPr marL="463550" indent="-463550">
              <a:buFont typeface="Arial" pitchFamily="34" charset="0"/>
              <a:buChar char="•"/>
            </a:pPr>
            <a:endParaRPr lang="en-US" sz="2800" dirty="0" smtClean="0"/>
          </a:p>
          <a:p>
            <a:pPr marL="463550" indent="-463550">
              <a:buFont typeface="Arial" pitchFamily="34" charset="0"/>
              <a:buChar char="•"/>
            </a:pPr>
            <a:r>
              <a:rPr lang="en-US" sz="2800" dirty="0" smtClean="0"/>
              <a:t>Blackboard for assignments, solutions, and grades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3: Inspection Paradox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p:cNvSpPr txBox="1"/>
          <p:nvPr/>
        </p:nvSpPr>
        <p:spPr>
          <a:xfrm>
            <a:off x="228600" y="990600"/>
            <a:ext cx="8686800" cy="3154710"/>
          </a:xfrm>
          <a:prstGeom prst="rect">
            <a:avLst/>
          </a:prstGeom>
          <a:noFill/>
        </p:spPr>
        <p:txBody>
          <a:bodyPr wrap="square" rtlCol="0">
            <a:spAutoFit/>
          </a:bodyPr>
          <a:lstStyle/>
          <a:p>
            <a:pPr>
              <a:spcBef>
                <a:spcPts val="1200"/>
              </a:spcBef>
              <a:spcAft>
                <a:spcPts val="600"/>
              </a:spcAft>
            </a:pPr>
            <a:r>
              <a:rPr lang="en-US" sz="2800" dirty="0" smtClean="0"/>
              <a:t>On average, an SBU shuttle arrives at the SAC loop every 20mins. If you show up at the SAC loop at some random time, let W be the #</a:t>
            </a:r>
            <a:r>
              <a:rPr lang="en-US" sz="2800" dirty="0" err="1" smtClean="0"/>
              <a:t>mins</a:t>
            </a:r>
            <a:r>
              <a:rPr lang="en-US" sz="2800" dirty="0" smtClean="0"/>
              <a:t> you end up waiting for a shuttle.</a:t>
            </a:r>
          </a:p>
          <a:p>
            <a:pPr marL="463550" indent="-463550">
              <a:spcBef>
                <a:spcPts val="1200"/>
              </a:spcBef>
              <a:spcAft>
                <a:spcPts val="600"/>
              </a:spcAft>
              <a:buFont typeface="Arial" pitchFamily="34" charset="0"/>
              <a:buChar char="•"/>
            </a:pPr>
            <a:r>
              <a:rPr lang="en-US" sz="2800" dirty="0" smtClean="0">
                <a:solidFill>
                  <a:srgbClr val="FF0000"/>
                </a:solidFill>
              </a:rPr>
              <a:t>What is E[W]?</a:t>
            </a:r>
          </a:p>
          <a:p>
            <a:pPr marL="463550" indent="-463550">
              <a:spcBef>
                <a:spcPts val="1200"/>
              </a:spcBef>
              <a:spcAft>
                <a:spcPts val="600"/>
              </a:spcAft>
              <a:buFont typeface="Arial" pitchFamily="34" charset="0"/>
              <a:buChar char="•"/>
            </a:pPr>
            <a:endParaRPr lang="en-US" sz="2800" dirty="0" smtClean="0">
              <a:solidFill>
                <a:srgbClr val="FF0000"/>
              </a:solidFill>
            </a:endParaRPr>
          </a:p>
          <a:p>
            <a:pPr marL="463550" indent="-463550">
              <a:buFont typeface="Arial" pitchFamily="34" charset="0"/>
              <a:buChar char="•"/>
            </a:pPr>
            <a:endParaRPr lang="en-US" sz="2400" dirty="0"/>
          </a:p>
        </p:txBody>
      </p:sp>
      <p:cxnSp>
        <p:nvCxnSpPr>
          <p:cNvPr id="8" name="Straight Connector 7"/>
          <p:cNvCxnSpPr/>
          <p:nvPr/>
        </p:nvCxnSpPr>
        <p:spPr>
          <a:xfrm>
            <a:off x="1028700" y="4810780"/>
            <a:ext cx="7086600" cy="0"/>
          </a:xfrm>
          <a:prstGeom prst="line">
            <a:avLst/>
          </a:prstGeom>
          <a:ln w="25400">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4963180"/>
            <a:ext cx="990600" cy="523220"/>
          </a:xfrm>
          <a:prstGeom prst="rect">
            <a:avLst/>
          </a:prstGeom>
          <a:noFill/>
        </p:spPr>
        <p:txBody>
          <a:bodyPr wrap="square" rtlCol="0">
            <a:spAutoFit/>
          </a:bodyPr>
          <a:lstStyle/>
          <a:p>
            <a:pPr algn="ctr"/>
            <a:r>
              <a:rPr lang="en-US" sz="2800" dirty="0" smtClean="0">
                <a:solidFill>
                  <a:srgbClr val="0070C0"/>
                </a:solidFill>
              </a:rPr>
              <a:t>t=0</a:t>
            </a:r>
            <a:endParaRPr lang="en-US" sz="2800" dirty="0">
              <a:solidFill>
                <a:srgbClr val="0070C0"/>
              </a:solidFill>
            </a:endParaRPr>
          </a:p>
        </p:txBody>
      </p:sp>
      <p:sp>
        <p:nvSpPr>
          <p:cNvPr id="10" name="TextBox 9"/>
          <p:cNvSpPr txBox="1"/>
          <p:nvPr/>
        </p:nvSpPr>
        <p:spPr>
          <a:xfrm>
            <a:off x="7620000" y="4963180"/>
            <a:ext cx="990600" cy="523220"/>
          </a:xfrm>
          <a:prstGeom prst="rect">
            <a:avLst/>
          </a:prstGeom>
          <a:noFill/>
        </p:spPr>
        <p:txBody>
          <a:bodyPr wrap="square" rtlCol="0">
            <a:spAutoFit/>
          </a:bodyPr>
          <a:lstStyle/>
          <a:p>
            <a:pPr algn="ctr"/>
            <a:r>
              <a:rPr lang="en-US" sz="2800" dirty="0" smtClean="0">
                <a:solidFill>
                  <a:srgbClr val="0070C0"/>
                </a:solidFill>
              </a:rPr>
              <a:t>t=20</a:t>
            </a:r>
            <a:endParaRPr lang="en-US" sz="2800" dirty="0">
              <a:solidFill>
                <a:srgbClr val="0070C0"/>
              </a:solidFill>
            </a:endParaRPr>
          </a:p>
        </p:txBody>
      </p:sp>
      <p:pic>
        <p:nvPicPr>
          <p:cNvPr id="1027" name="Picture 3" descr="C:\Users\anshul\AppData\Local\Microsoft\Windows\Temporary Internet Files\Content.IE5\4A137J7D\RWBA_Bus.svg[1].png"/>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304800" y="3591580"/>
            <a:ext cx="1463040" cy="1463040"/>
          </a:xfrm>
          <a:prstGeom prst="rect">
            <a:avLst/>
          </a:prstGeom>
          <a:noFill/>
          <a:ln>
            <a:noFill/>
          </a:ln>
        </p:spPr>
      </p:pic>
      <p:pic>
        <p:nvPicPr>
          <p:cNvPr id="11" name="Picture 3" descr="C:\Users\anshul\AppData\Local\Microsoft\Windows\Temporary Internet Files\Content.IE5\4A137J7D\RWBA_Bus.svg[1].png"/>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7315200" y="3591580"/>
            <a:ext cx="1463040" cy="1463040"/>
          </a:xfrm>
          <a:prstGeom prst="rect">
            <a:avLst/>
          </a:prstGeom>
          <a:noFill/>
          <a:ln>
            <a:noFill/>
          </a:ln>
        </p:spPr>
      </p:pic>
      <p:pic>
        <p:nvPicPr>
          <p:cNvPr id="1029" name="Picture 5" descr="C:\Users\anshul\AppData\Local\Microsoft\Windows\Temporary Internet Files\Content.IE5\4A137J7D\25574[1].png"/>
          <p:cNvPicPr>
            <a:picLocks noChangeAspect="1" noChangeArrowheads="1"/>
          </p:cNvPicPr>
          <p:nvPr/>
        </p:nvPicPr>
        <p:blipFill>
          <a:blip r:embed="rId4" cstate="print">
            <a:duotone>
              <a:schemeClr val="accent3">
                <a:shade val="45000"/>
                <a:satMod val="135000"/>
              </a:schemeClr>
              <a:prstClr val="white"/>
            </a:duotone>
            <a:lum bright="-13000" contrast="51000"/>
          </a:blip>
          <a:srcRect/>
          <a:stretch>
            <a:fillRect/>
          </a:stretch>
        </p:blipFill>
        <p:spPr bwMode="auto">
          <a:xfrm>
            <a:off x="3200400" y="5029200"/>
            <a:ext cx="720635" cy="812698"/>
          </a:xfrm>
          <a:prstGeom prst="rect">
            <a:avLst/>
          </a:prstGeom>
          <a:noFill/>
        </p:spPr>
      </p:pic>
      <p:sp>
        <p:nvSpPr>
          <p:cNvPr id="18" name="Multiply 17"/>
          <p:cNvSpPr/>
          <p:nvPr/>
        </p:nvSpPr>
        <p:spPr>
          <a:xfrm>
            <a:off x="3505200" y="4495800"/>
            <a:ext cx="533400" cy="533400"/>
          </a:xfrm>
          <a:prstGeom prst="mathMultiply">
            <a:avLst/>
          </a:prstGeom>
          <a:solidFill>
            <a:srgbClr val="57A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733800" y="4343400"/>
            <a:ext cx="3657600" cy="1588"/>
          </a:xfrm>
          <a:prstGeom prst="straightConnector1">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57800" y="3810000"/>
            <a:ext cx="990600" cy="523220"/>
          </a:xfrm>
          <a:prstGeom prst="rect">
            <a:avLst/>
          </a:prstGeom>
          <a:noFill/>
        </p:spPr>
        <p:txBody>
          <a:bodyPr wrap="square" rtlCol="0">
            <a:spAutoFit/>
          </a:bodyPr>
          <a:lstStyle/>
          <a:p>
            <a:pPr algn="ctr"/>
            <a:r>
              <a:rPr lang="en-US" sz="2800" b="1" dirty="0" smtClean="0"/>
              <a:t>W</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3: Inspection Paradox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TextBox 5"/>
          <p:cNvSpPr txBox="1"/>
          <p:nvPr/>
        </p:nvSpPr>
        <p:spPr>
          <a:xfrm>
            <a:off x="228600" y="990600"/>
            <a:ext cx="8686800" cy="3154710"/>
          </a:xfrm>
          <a:prstGeom prst="rect">
            <a:avLst/>
          </a:prstGeom>
          <a:noFill/>
        </p:spPr>
        <p:txBody>
          <a:bodyPr wrap="square" rtlCol="0">
            <a:spAutoFit/>
          </a:bodyPr>
          <a:lstStyle/>
          <a:p>
            <a:pPr>
              <a:spcBef>
                <a:spcPts val="1200"/>
              </a:spcBef>
              <a:spcAft>
                <a:spcPts val="600"/>
              </a:spcAft>
            </a:pPr>
            <a:r>
              <a:rPr lang="en-US" sz="2800" dirty="0" smtClean="0"/>
              <a:t>On average, an SBU shuttle arrives at the SAC loop every 20mins. If you show up at the SAC loop at some random time, let W be the #</a:t>
            </a:r>
            <a:r>
              <a:rPr lang="en-US" sz="2800" dirty="0" err="1" smtClean="0"/>
              <a:t>mins</a:t>
            </a:r>
            <a:r>
              <a:rPr lang="en-US" sz="2800" dirty="0" smtClean="0"/>
              <a:t> you end up waiting for a shuttle.</a:t>
            </a:r>
          </a:p>
          <a:p>
            <a:pPr marL="463550" indent="-463550">
              <a:spcBef>
                <a:spcPts val="1200"/>
              </a:spcBef>
              <a:spcAft>
                <a:spcPts val="600"/>
              </a:spcAft>
              <a:buFont typeface="Arial" pitchFamily="34" charset="0"/>
              <a:buChar char="•"/>
            </a:pPr>
            <a:r>
              <a:rPr lang="en-US" sz="2800" dirty="0" smtClean="0">
                <a:solidFill>
                  <a:srgbClr val="FF0000"/>
                </a:solidFill>
              </a:rPr>
              <a:t>Can E[W] &gt; 10mins?</a:t>
            </a:r>
          </a:p>
          <a:p>
            <a:pPr marL="463550" indent="-463550">
              <a:spcBef>
                <a:spcPts val="1200"/>
              </a:spcBef>
              <a:spcAft>
                <a:spcPts val="600"/>
              </a:spcAft>
              <a:buFont typeface="Arial" pitchFamily="34" charset="0"/>
              <a:buChar char="•"/>
            </a:pPr>
            <a:endParaRPr lang="en-US" sz="2800" dirty="0" smtClean="0">
              <a:solidFill>
                <a:srgbClr val="FF0000"/>
              </a:solidFill>
            </a:endParaRPr>
          </a:p>
          <a:p>
            <a:pPr marL="463550" indent="-463550">
              <a:buFont typeface="Arial" pitchFamily="34" charset="0"/>
              <a:buChar char="•"/>
            </a:pPr>
            <a:endParaRPr lang="en-US" sz="2400" dirty="0"/>
          </a:p>
        </p:txBody>
      </p:sp>
      <p:cxnSp>
        <p:nvCxnSpPr>
          <p:cNvPr id="8" name="Straight Connector 7"/>
          <p:cNvCxnSpPr/>
          <p:nvPr/>
        </p:nvCxnSpPr>
        <p:spPr>
          <a:xfrm>
            <a:off x="1028700" y="4810780"/>
            <a:ext cx="7086600" cy="0"/>
          </a:xfrm>
          <a:prstGeom prst="line">
            <a:avLst/>
          </a:prstGeom>
          <a:ln w="25400">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4963180"/>
            <a:ext cx="990600" cy="523220"/>
          </a:xfrm>
          <a:prstGeom prst="rect">
            <a:avLst/>
          </a:prstGeom>
          <a:noFill/>
        </p:spPr>
        <p:txBody>
          <a:bodyPr wrap="square" rtlCol="0">
            <a:spAutoFit/>
          </a:bodyPr>
          <a:lstStyle/>
          <a:p>
            <a:pPr algn="ctr"/>
            <a:r>
              <a:rPr lang="en-US" sz="2800" dirty="0" smtClean="0">
                <a:solidFill>
                  <a:srgbClr val="0070C0"/>
                </a:solidFill>
              </a:rPr>
              <a:t>t=0</a:t>
            </a:r>
            <a:endParaRPr lang="en-US" sz="2800" dirty="0">
              <a:solidFill>
                <a:srgbClr val="0070C0"/>
              </a:solidFill>
            </a:endParaRPr>
          </a:p>
        </p:txBody>
      </p:sp>
      <p:sp>
        <p:nvSpPr>
          <p:cNvPr id="10" name="TextBox 9"/>
          <p:cNvSpPr txBox="1"/>
          <p:nvPr/>
        </p:nvSpPr>
        <p:spPr>
          <a:xfrm>
            <a:off x="7620000" y="4963180"/>
            <a:ext cx="990600" cy="523220"/>
          </a:xfrm>
          <a:prstGeom prst="rect">
            <a:avLst/>
          </a:prstGeom>
          <a:noFill/>
        </p:spPr>
        <p:txBody>
          <a:bodyPr wrap="square" rtlCol="0">
            <a:spAutoFit/>
          </a:bodyPr>
          <a:lstStyle/>
          <a:p>
            <a:pPr algn="ctr"/>
            <a:r>
              <a:rPr lang="en-US" sz="2800" dirty="0" smtClean="0">
                <a:solidFill>
                  <a:srgbClr val="0070C0"/>
                </a:solidFill>
              </a:rPr>
              <a:t>t=40</a:t>
            </a:r>
            <a:endParaRPr lang="en-US" sz="2800" dirty="0">
              <a:solidFill>
                <a:srgbClr val="0070C0"/>
              </a:solidFill>
            </a:endParaRPr>
          </a:p>
        </p:txBody>
      </p:sp>
      <p:pic>
        <p:nvPicPr>
          <p:cNvPr id="1027" name="Picture 3" descr="C:\Users\anshul\AppData\Local\Microsoft\Windows\Temporary Internet Files\Content.IE5\4A137J7D\RWBA_Bus.svg[1].png"/>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304800" y="3591580"/>
            <a:ext cx="1463040" cy="1463040"/>
          </a:xfrm>
          <a:prstGeom prst="rect">
            <a:avLst/>
          </a:prstGeom>
          <a:noFill/>
          <a:ln>
            <a:noFill/>
          </a:ln>
        </p:spPr>
      </p:pic>
      <p:pic>
        <p:nvPicPr>
          <p:cNvPr id="11" name="Picture 3" descr="C:\Users\anshul\AppData\Local\Microsoft\Windows\Temporary Internet Files\Content.IE5\4A137J7D\RWBA_Bus.svg[1].png"/>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7315200" y="3591580"/>
            <a:ext cx="1463040" cy="1463040"/>
          </a:xfrm>
          <a:prstGeom prst="rect">
            <a:avLst/>
          </a:prstGeom>
          <a:noFill/>
          <a:ln>
            <a:noFill/>
          </a:ln>
        </p:spPr>
      </p:pic>
      <p:pic>
        <p:nvPicPr>
          <p:cNvPr id="1029" name="Picture 5" descr="C:\Users\anshul\AppData\Local\Microsoft\Windows\Temporary Internet Files\Content.IE5\4A137J7D\25574[1].png"/>
          <p:cNvPicPr>
            <a:picLocks noChangeAspect="1" noChangeArrowheads="1"/>
          </p:cNvPicPr>
          <p:nvPr/>
        </p:nvPicPr>
        <p:blipFill>
          <a:blip r:embed="rId4" cstate="print">
            <a:duotone>
              <a:schemeClr val="accent3">
                <a:shade val="45000"/>
                <a:satMod val="135000"/>
              </a:schemeClr>
              <a:prstClr val="white"/>
            </a:duotone>
            <a:lum bright="-13000" contrast="51000"/>
          </a:blip>
          <a:srcRect/>
          <a:stretch>
            <a:fillRect/>
          </a:stretch>
        </p:blipFill>
        <p:spPr bwMode="auto">
          <a:xfrm>
            <a:off x="3200400" y="5029200"/>
            <a:ext cx="720635" cy="812698"/>
          </a:xfrm>
          <a:prstGeom prst="rect">
            <a:avLst/>
          </a:prstGeom>
          <a:noFill/>
        </p:spPr>
      </p:pic>
      <p:sp>
        <p:nvSpPr>
          <p:cNvPr id="18" name="Multiply 17"/>
          <p:cNvSpPr/>
          <p:nvPr/>
        </p:nvSpPr>
        <p:spPr>
          <a:xfrm>
            <a:off x="3505200" y="4495800"/>
            <a:ext cx="533400" cy="533400"/>
          </a:xfrm>
          <a:prstGeom prst="mathMultiply">
            <a:avLst/>
          </a:prstGeom>
          <a:solidFill>
            <a:srgbClr val="57A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733800" y="4343400"/>
            <a:ext cx="3657600" cy="1588"/>
          </a:xfrm>
          <a:prstGeom prst="straightConnector1">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57800" y="3810000"/>
            <a:ext cx="990600" cy="523220"/>
          </a:xfrm>
          <a:prstGeom prst="rect">
            <a:avLst/>
          </a:prstGeom>
          <a:noFill/>
        </p:spPr>
        <p:txBody>
          <a:bodyPr wrap="square" rtlCol="0">
            <a:spAutoFit/>
          </a:bodyPr>
          <a:lstStyle/>
          <a:p>
            <a:pPr algn="ctr"/>
            <a:r>
              <a:rPr lang="en-US" sz="2800" b="1" dirty="0" smtClean="0"/>
              <a:t>W</a:t>
            </a:r>
            <a:endParaRPr lang="en-US" sz="2800" b="1" dirty="0"/>
          </a:p>
        </p:txBody>
      </p:sp>
      <p:pic>
        <p:nvPicPr>
          <p:cNvPr id="14" name="Picture 3" descr="C:\Users\anshul\AppData\Local\Microsoft\Windows\Temporary Internet Files\Content.IE5\4A137J7D\RWBA_Bus.svg[1].png"/>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533400" y="2971800"/>
            <a:ext cx="1463040" cy="1463040"/>
          </a:xfrm>
          <a:prstGeom prst="rect">
            <a:avLst/>
          </a:prstGeom>
          <a:noFill/>
          <a:ln>
            <a:noFill/>
          </a:ln>
        </p:spPr>
      </p:pic>
      <p:pic>
        <p:nvPicPr>
          <p:cNvPr id="15" name="Picture 3" descr="C:\Users\anshul\AppData\Local\Microsoft\Windows\Temporary Internet Files\Content.IE5\4A137J7D\RWBA_Bus.svg[1].png"/>
          <p:cNvPicPr>
            <a:picLocks noChangeAspect="1" noChangeArrowheads="1"/>
          </p:cNvPicPr>
          <p:nvPr/>
        </p:nvPicPr>
        <p:blipFill>
          <a:blip r:embed="rId3" cstate="print">
            <a:duotone>
              <a:schemeClr val="accent2">
                <a:shade val="45000"/>
                <a:satMod val="135000"/>
              </a:schemeClr>
              <a:prstClr val="white"/>
            </a:duotone>
          </a:blip>
          <a:stretch>
            <a:fillRect/>
          </a:stretch>
        </p:blipFill>
        <p:spPr bwMode="auto">
          <a:xfrm>
            <a:off x="7467600" y="2971800"/>
            <a:ext cx="1463040" cy="146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3: Inspection Paradox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TextBox 5"/>
          <p:cNvSpPr txBox="1"/>
          <p:nvPr/>
        </p:nvSpPr>
        <p:spPr>
          <a:xfrm>
            <a:off x="228600" y="990600"/>
            <a:ext cx="8686800" cy="3154710"/>
          </a:xfrm>
          <a:prstGeom prst="rect">
            <a:avLst/>
          </a:prstGeom>
          <a:noFill/>
        </p:spPr>
        <p:txBody>
          <a:bodyPr wrap="square" rtlCol="0">
            <a:spAutoFit/>
          </a:bodyPr>
          <a:lstStyle/>
          <a:p>
            <a:pPr>
              <a:spcBef>
                <a:spcPts val="1200"/>
              </a:spcBef>
              <a:spcAft>
                <a:spcPts val="600"/>
              </a:spcAft>
            </a:pPr>
            <a:r>
              <a:rPr lang="en-US" sz="2800" dirty="0" smtClean="0"/>
              <a:t>On average, an SBU shuttle arrives at the SAC loop every 20mins. If you show up at the SAC loop at some random time, let W be the #</a:t>
            </a:r>
            <a:r>
              <a:rPr lang="en-US" sz="2800" dirty="0" err="1" smtClean="0"/>
              <a:t>mins</a:t>
            </a:r>
            <a:r>
              <a:rPr lang="en-US" sz="2800" dirty="0" smtClean="0"/>
              <a:t> you end up waiting for a shuttle.</a:t>
            </a:r>
          </a:p>
          <a:p>
            <a:pPr marL="463550" indent="-463550">
              <a:spcBef>
                <a:spcPts val="1200"/>
              </a:spcBef>
              <a:spcAft>
                <a:spcPts val="600"/>
              </a:spcAft>
              <a:buFont typeface="Arial" pitchFamily="34" charset="0"/>
              <a:buChar char="•"/>
            </a:pPr>
            <a:r>
              <a:rPr lang="en-US" sz="2800" dirty="0" smtClean="0">
                <a:solidFill>
                  <a:srgbClr val="FF0000"/>
                </a:solidFill>
              </a:rPr>
              <a:t>Can E[W] &gt; 20mins?</a:t>
            </a:r>
          </a:p>
          <a:p>
            <a:pPr marL="463550" indent="-463550">
              <a:spcBef>
                <a:spcPts val="1200"/>
              </a:spcBef>
              <a:spcAft>
                <a:spcPts val="600"/>
              </a:spcAft>
              <a:buFont typeface="Arial" pitchFamily="34" charset="0"/>
              <a:buChar char="•"/>
            </a:pPr>
            <a:endParaRPr lang="en-US" sz="2800" dirty="0" smtClean="0">
              <a:solidFill>
                <a:srgbClr val="FF0000"/>
              </a:solidFill>
            </a:endParaRPr>
          </a:p>
          <a:p>
            <a:pPr marL="463550" indent="-463550">
              <a:buFont typeface="Arial" pitchFamily="34" charset="0"/>
              <a:buChar char="•"/>
            </a:pPr>
            <a:endParaRPr lang="en-US" sz="2400" dirty="0"/>
          </a:p>
        </p:txBody>
      </p:sp>
      <p:cxnSp>
        <p:nvCxnSpPr>
          <p:cNvPr id="8" name="Straight Connector 7"/>
          <p:cNvCxnSpPr/>
          <p:nvPr/>
        </p:nvCxnSpPr>
        <p:spPr>
          <a:xfrm>
            <a:off x="1028700" y="4810780"/>
            <a:ext cx="7086600" cy="0"/>
          </a:xfrm>
          <a:prstGeom prst="line">
            <a:avLst/>
          </a:prstGeom>
          <a:ln w="25400">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4963180"/>
            <a:ext cx="990600" cy="523220"/>
          </a:xfrm>
          <a:prstGeom prst="rect">
            <a:avLst/>
          </a:prstGeom>
          <a:noFill/>
        </p:spPr>
        <p:txBody>
          <a:bodyPr wrap="square" rtlCol="0">
            <a:spAutoFit/>
          </a:bodyPr>
          <a:lstStyle/>
          <a:p>
            <a:pPr algn="ctr"/>
            <a:r>
              <a:rPr lang="en-US" sz="2800" dirty="0" smtClean="0">
                <a:solidFill>
                  <a:srgbClr val="0070C0"/>
                </a:solidFill>
              </a:rPr>
              <a:t>t=0</a:t>
            </a:r>
            <a:endParaRPr lang="en-US" sz="2800" dirty="0">
              <a:solidFill>
                <a:srgbClr val="0070C0"/>
              </a:solidFill>
            </a:endParaRPr>
          </a:p>
        </p:txBody>
      </p:sp>
      <p:sp>
        <p:nvSpPr>
          <p:cNvPr id="10" name="TextBox 9"/>
          <p:cNvSpPr txBox="1"/>
          <p:nvPr/>
        </p:nvSpPr>
        <p:spPr>
          <a:xfrm>
            <a:off x="7620000" y="4963180"/>
            <a:ext cx="990600" cy="523220"/>
          </a:xfrm>
          <a:prstGeom prst="rect">
            <a:avLst/>
          </a:prstGeom>
          <a:noFill/>
        </p:spPr>
        <p:txBody>
          <a:bodyPr wrap="square" rtlCol="0">
            <a:spAutoFit/>
          </a:bodyPr>
          <a:lstStyle/>
          <a:p>
            <a:pPr algn="ctr"/>
            <a:r>
              <a:rPr lang="en-US" sz="2800" dirty="0" smtClean="0">
                <a:solidFill>
                  <a:srgbClr val="0070C0"/>
                </a:solidFill>
              </a:rPr>
              <a:t>t=60</a:t>
            </a:r>
            <a:endParaRPr lang="en-US" sz="2800" dirty="0">
              <a:solidFill>
                <a:srgbClr val="0070C0"/>
              </a:solidFill>
            </a:endParaRPr>
          </a:p>
        </p:txBody>
      </p:sp>
      <p:pic>
        <p:nvPicPr>
          <p:cNvPr id="1029" name="Picture 5" descr="C:\Users\anshul\AppData\Local\Microsoft\Windows\Temporary Internet Files\Content.IE5\4A137J7D\25574[1].png"/>
          <p:cNvPicPr>
            <a:picLocks noChangeAspect="1" noChangeArrowheads="1"/>
          </p:cNvPicPr>
          <p:nvPr/>
        </p:nvPicPr>
        <p:blipFill>
          <a:blip r:embed="rId3" cstate="print">
            <a:duotone>
              <a:schemeClr val="accent3">
                <a:shade val="45000"/>
                <a:satMod val="135000"/>
              </a:schemeClr>
              <a:prstClr val="white"/>
            </a:duotone>
            <a:lum bright="-13000" contrast="51000"/>
          </a:blip>
          <a:srcRect/>
          <a:stretch>
            <a:fillRect/>
          </a:stretch>
        </p:blipFill>
        <p:spPr bwMode="auto">
          <a:xfrm>
            <a:off x="3200400" y="5029200"/>
            <a:ext cx="720635" cy="812698"/>
          </a:xfrm>
          <a:prstGeom prst="rect">
            <a:avLst/>
          </a:prstGeom>
          <a:noFill/>
        </p:spPr>
      </p:pic>
      <p:sp>
        <p:nvSpPr>
          <p:cNvPr id="18" name="Multiply 17"/>
          <p:cNvSpPr/>
          <p:nvPr/>
        </p:nvSpPr>
        <p:spPr>
          <a:xfrm>
            <a:off x="3505200" y="4495800"/>
            <a:ext cx="533400" cy="533400"/>
          </a:xfrm>
          <a:prstGeom prst="mathMultiply">
            <a:avLst/>
          </a:prstGeom>
          <a:solidFill>
            <a:srgbClr val="57A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733800" y="4343400"/>
            <a:ext cx="3657600" cy="1588"/>
          </a:xfrm>
          <a:prstGeom prst="straightConnector1">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57800" y="3810000"/>
            <a:ext cx="990600" cy="523220"/>
          </a:xfrm>
          <a:prstGeom prst="rect">
            <a:avLst/>
          </a:prstGeom>
          <a:noFill/>
        </p:spPr>
        <p:txBody>
          <a:bodyPr wrap="square" rtlCol="0">
            <a:spAutoFit/>
          </a:bodyPr>
          <a:lstStyle/>
          <a:p>
            <a:pPr algn="ctr"/>
            <a:r>
              <a:rPr lang="en-US" sz="2800" b="1" dirty="0" smtClean="0"/>
              <a:t>W</a:t>
            </a:r>
            <a:endParaRPr lang="en-US" sz="2800" b="1" dirty="0"/>
          </a:p>
        </p:txBody>
      </p:sp>
      <p:grpSp>
        <p:nvGrpSpPr>
          <p:cNvPr id="23" name="Group 22"/>
          <p:cNvGrpSpPr/>
          <p:nvPr/>
        </p:nvGrpSpPr>
        <p:grpSpPr>
          <a:xfrm>
            <a:off x="304800" y="2590800"/>
            <a:ext cx="1767840" cy="2540020"/>
            <a:chOff x="304800" y="2514600"/>
            <a:chExt cx="1767840" cy="2540020"/>
          </a:xfrm>
        </p:grpSpPr>
        <p:pic>
          <p:nvPicPr>
            <p:cNvPr id="1027" name="Picture 3" descr="C:\Users\anshul\AppData\Local\Microsoft\Windows\Temporary Internet Files\Content.IE5\4A137J7D\RWBA_Bus.svg[1].png"/>
            <p:cNvPicPr>
              <a:picLocks noChangeAspect="1" noChangeArrowheads="1"/>
            </p:cNvPicPr>
            <p:nvPr/>
          </p:nvPicPr>
          <p:blipFill>
            <a:blip r:embed="rId4" cstate="print">
              <a:duotone>
                <a:schemeClr val="accent2">
                  <a:shade val="45000"/>
                  <a:satMod val="135000"/>
                </a:schemeClr>
                <a:prstClr val="white"/>
              </a:duotone>
            </a:blip>
            <a:stretch>
              <a:fillRect/>
            </a:stretch>
          </p:blipFill>
          <p:spPr bwMode="auto">
            <a:xfrm>
              <a:off x="304800" y="3591580"/>
              <a:ext cx="1463040" cy="1463040"/>
            </a:xfrm>
            <a:prstGeom prst="rect">
              <a:avLst/>
            </a:prstGeom>
            <a:noFill/>
            <a:ln>
              <a:noFill/>
            </a:ln>
          </p:spPr>
        </p:pic>
        <p:pic>
          <p:nvPicPr>
            <p:cNvPr id="14" name="Picture 3" descr="C:\Users\anshul\AppData\Local\Microsoft\Windows\Temporary Internet Files\Content.IE5\4A137J7D\RWBA_Bus.svg[1].png"/>
            <p:cNvPicPr>
              <a:picLocks noChangeAspect="1" noChangeArrowheads="1"/>
            </p:cNvPicPr>
            <p:nvPr/>
          </p:nvPicPr>
          <p:blipFill>
            <a:blip r:embed="rId4" cstate="print">
              <a:duotone>
                <a:schemeClr val="accent2">
                  <a:shade val="45000"/>
                  <a:satMod val="135000"/>
                </a:schemeClr>
                <a:prstClr val="white"/>
              </a:duotone>
            </a:blip>
            <a:stretch>
              <a:fillRect/>
            </a:stretch>
          </p:blipFill>
          <p:spPr bwMode="auto">
            <a:xfrm>
              <a:off x="457200" y="3048000"/>
              <a:ext cx="1463040" cy="1463040"/>
            </a:xfrm>
            <a:prstGeom prst="rect">
              <a:avLst/>
            </a:prstGeom>
            <a:noFill/>
            <a:ln>
              <a:noFill/>
            </a:ln>
          </p:spPr>
        </p:pic>
        <p:pic>
          <p:nvPicPr>
            <p:cNvPr id="16" name="Picture 3" descr="C:\Users\anshul\AppData\Local\Microsoft\Windows\Temporary Internet Files\Content.IE5\4A137J7D\RWBA_Bus.svg[1].png"/>
            <p:cNvPicPr>
              <a:picLocks noChangeAspect="1" noChangeArrowheads="1"/>
            </p:cNvPicPr>
            <p:nvPr/>
          </p:nvPicPr>
          <p:blipFill>
            <a:blip r:embed="rId4" cstate="print">
              <a:duotone>
                <a:schemeClr val="accent2">
                  <a:shade val="45000"/>
                  <a:satMod val="135000"/>
                </a:schemeClr>
                <a:prstClr val="white"/>
              </a:duotone>
            </a:blip>
            <a:stretch>
              <a:fillRect/>
            </a:stretch>
          </p:blipFill>
          <p:spPr bwMode="auto">
            <a:xfrm>
              <a:off x="609600" y="2514600"/>
              <a:ext cx="1463040" cy="1463040"/>
            </a:xfrm>
            <a:prstGeom prst="rect">
              <a:avLst/>
            </a:prstGeom>
            <a:noFill/>
            <a:ln>
              <a:noFill/>
            </a:ln>
          </p:spPr>
        </p:pic>
      </p:grpSp>
      <p:grpSp>
        <p:nvGrpSpPr>
          <p:cNvPr id="24" name="Group 23"/>
          <p:cNvGrpSpPr/>
          <p:nvPr/>
        </p:nvGrpSpPr>
        <p:grpSpPr>
          <a:xfrm>
            <a:off x="7376160" y="2590800"/>
            <a:ext cx="1767840" cy="2540020"/>
            <a:chOff x="304800" y="2514600"/>
            <a:chExt cx="1767840" cy="2540020"/>
          </a:xfrm>
        </p:grpSpPr>
        <p:pic>
          <p:nvPicPr>
            <p:cNvPr id="25" name="Picture 3" descr="C:\Users\anshul\AppData\Local\Microsoft\Windows\Temporary Internet Files\Content.IE5\4A137J7D\RWBA_Bus.svg[1].png"/>
            <p:cNvPicPr>
              <a:picLocks noChangeAspect="1" noChangeArrowheads="1"/>
            </p:cNvPicPr>
            <p:nvPr/>
          </p:nvPicPr>
          <p:blipFill>
            <a:blip r:embed="rId4" cstate="print">
              <a:duotone>
                <a:schemeClr val="accent2">
                  <a:shade val="45000"/>
                  <a:satMod val="135000"/>
                </a:schemeClr>
                <a:prstClr val="white"/>
              </a:duotone>
            </a:blip>
            <a:stretch>
              <a:fillRect/>
            </a:stretch>
          </p:blipFill>
          <p:spPr bwMode="auto">
            <a:xfrm>
              <a:off x="304800" y="3591580"/>
              <a:ext cx="1463040" cy="1463040"/>
            </a:xfrm>
            <a:prstGeom prst="rect">
              <a:avLst/>
            </a:prstGeom>
            <a:noFill/>
            <a:ln>
              <a:noFill/>
            </a:ln>
          </p:spPr>
        </p:pic>
        <p:pic>
          <p:nvPicPr>
            <p:cNvPr id="26" name="Picture 3" descr="C:\Users\anshul\AppData\Local\Microsoft\Windows\Temporary Internet Files\Content.IE5\4A137J7D\RWBA_Bus.svg[1].png"/>
            <p:cNvPicPr>
              <a:picLocks noChangeAspect="1" noChangeArrowheads="1"/>
            </p:cNvPicPr>
            <p:nvPr/>
          </p:nvPicPr>
          <p:blipFill>
            <a:blip r:embed="rId4" cstate="print">
              <a:duotone>
                <a:schemeClr val="accent2">
                  <a:shade val="45000"/>
                  <a:satMod val="135000"/>
                </a:schemeClr>
                <a:prstClr val="white"/>
              </a:duotone>
            </a:blip>
            <a:stretch>
              <a:fillRect/>
            </a:stretch>
          </p:blipFill>
          <p:spPr bwMode="auto">
            <a:xfrm>
              <a:off x="457200" y="3048000"/>
              <a:ext cx="1463040" cy="1463040"/>
            </a:xfrm>
            <a:prstGeom prst="rect">
              <a:avLst/>
            </a:prstGeom>
            <a:noFill/>
            <a:ln>
              <a:noFill/>
            </a:ln>
          </p:spPr>
        </p:pic>
        <p:pic>
          <p:nvPicPr>
            <p:cNvPr id="27" name="Picture 3" descr="C:\Users\anshul\AppData\Local\Microsoft\Windows\Temporary Internet Files\Content.IE5\4A137J7D\RWBA_Bus.svg[1].png"/>
            <p:cNvPicPr>
              <a:picLocks noChangeAspect="1" noChangeArrowheads="1"/>
            </p:cNvPicPr>
            <p:nvPr/>
          </p:nvPicPr>
          <p:blipFill>
            <a:blip r:embed="rId4" cstate="print">
              <a:duotone>
                <a:schemeClr val="accent2">
                  <a:shade val="45000"/>
                  <a:satMod val="135000"/>
                </a:schemeClr>
                <a:prstClr val="white"/>
              </a:duotone>
            </a:blip>
            <a:stretch>
              <a:fillRect/>
            </a:stretch>
          </p:blipFill>
          <p:spPr bwMode="auto">
            <a:xfrm>
              <a:off x="609600" y="2514600"/>
              <a:ext cx="1463040" cy="146304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3: Inspection Paradox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TextBox 5"/>
          <p:cNvSpPr txBox="1"/>
          <p:nvPr/>
        </p:nvSpPr>
        <p:spPr>
          <a:xfrm>
            <a:off x="228600" y="990600"/>
            <a:ext cx="8686800" cy="2262158"/>
          </a:xfrm>
          <a:prstGeom prst="rect">
            <a:avLst/>
          </a:prstGeom>
          <a:noFill/>
        </p:spPr>
        <p:txBody>
          <a:bodyPr wrap="square" rtlCol="0">
            <a:spAutoFit/>
          </a:bodyPr>
          <a:lstStyle/>
          <a:p>
            <a:pPr>
              <a:spcBef>
                <a:spcPts val="1200"/>
              </a:spcBef>
              <a:spcAft>
                <a:spcPts val="600"/>
              </a:spcAft>
            </a:pPr>
            <a:r>
              <a:rPr lang="en-US" sz="2800" dirty="0" smtClean="0"/>
              <a:t>Students at BSU complain about large class sizes. In an unbiased sample poll of students, the average reported class size was far beyond 100. However, BSU admin swears that the average class size is less than 50. Who is lying?</a:t>
            </a:r>
          </a:p>
          <a:p>
            <a:pPr marL="463550" indent="-463550">
              <a:buFont typeface="Arial" pitchFamily="34" charset="0"/>
              <a:buChar char="•"/>
            </a:pPr>
            <a:endParaRPr lang="en-US" sz="2400" dirty="0"/>
          </a:p>
        </p:txBody>
      </p:sp>
      <p:sp>
        <p:nvSpPr>
          <p:cNvPr id="14" name="Rectangle 13"/>
          <p:cNvSpPr/>
          <p:nvPr/>
        </p:nvSpPr>
        <p:spPr>
          <a:xfrm>
            <a:off x="457200" y="3093720"/>
            <a:ext cx="35814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533400" y="3657600"/>
            <a:ext cx="3429000" cy="190500"/>
            <a:chOff x="533400" y="3962400"/>
            <a:chExt cx="3429000" cy="190500"/>
          </a:xfrm>
        </p:grpSpPr>
        <p:sp>
          <p:nvSpPr>
            <p:cNvPr id="15" name="Oval 14"/>
            <p:cNvSpPr/>
            <p:nvPr/>
          </p:nvSpPr>
          <p:spPr>
            <a:xfrm>
              <a:off x="5334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27809"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22218"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16627"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711036"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05445"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99854"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94263"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83081"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88672"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47749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719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33400" y="3939540"/>
            <a:ext cx="3429000" cy="190500"/>
            <a:chOff x="533400" y="3962400"/>
            <a:chExt cx="3429000" cy="190500"/>
          </a:xfrm>
        </p:grpSpPr>
        <p:sp>
          <p:nvSpPr>
            <p:cNvPr id="92" name="Oval 91"/>
            <p:cNvSpPr/>
            <p:nvPr/>
          </p:nvSpPr>
          <p:spPr>
            <a:xfrm>
              <a:off x="5334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27809"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122218"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416627"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11036"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005445"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299854"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594263"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183081"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888672"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47749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7719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33400" y="4221480"/>
            <a:ext cx="3429000" cy="190500"/>
            <a:chOff x="533400" y="3962400"/>
            <a:chExt cx="3429000" cy="190500"/>
          </a:xfrm>
        </p:grpSpPr>
        <p:sp>
          <p:nvSpPr>
            <p:cNvPr id="105" name="Oval 104"/>
            <p:cNvSpPr/>
            <p:nvPr/>
          </p:nvSpPr>
          <p:spPr>
            <a:xfrm>
              <a:off x="5334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827809"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122218"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416627"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711036"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005445"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299854"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594263"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183081"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888672"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47749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7719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533400" y="4503420"/>
            <a:ext cx="3429000" cy="190500"/>
            <a:chOff x="533400" y="3962400"/>
            <a:chExt cx="3429000" cy="190500"/>
          </a:xfrm>
        </p:grpSpPr>
        <p:sp>
          <p:nvSpPr>
            <p:cNvPr id="118" name="Oval 117"/>
            <p:cNvSpPr/>
            <p:nvPr/>
          </p:nvSpPr>
          <p:spPr>
            <a:xfrm>
              <a:off x="5334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827809"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122218"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416627"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711036"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005445"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299854"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594263"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3183081"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888672"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347749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7719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533400" y="4785360"/>
            <a:ext cx="3429000" cy="190500"/>
            <a:chOff x="533400" y="3962400"/>
            <a:chExt cx="3429000" cy="190500"/>
          </a:xfrm>
        </p:grpSpPr>
        <p:sp>
          <p:nvSpPr>
            <p:cNvPr id="131" name="Oval 130"/>
            <p:cNvSpPr/>
            <p:nvPr/>
          </p:nvSpPr>
          <p:spPr>
            <a:xfrm>
              <a:off x="5334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27809"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122218"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416627"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711036"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2005445"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2299854"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2594263"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3183081"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2888672"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347749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37719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533400" y="5067300"/>
            <a:ext cx="3429000" cy="190500"/>
            <a:chOff x="533400" y="3962400"/>
            <a:chExt cx="3429000" cy="190500"/>
          </a:xfrm>
        </p:grpSpPr>
        <p:sp>
          <p:nvSpPr>
            <p:cNvPr id="144" name="Oval 143"/>
            <p:cNvSpPr/>
            <p:nvPr/>
          </p:nvSpPr>
          <p:spPr>
            <a:xfrm>
              <a:off x="5334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827809"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122218"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416627"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711036"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005445"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299854"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594263"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183081"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888672"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347749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771900" y="3962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TextBox 155"/>
          <p:cNvSpPr txBox="1"/>
          <p:nvPr/>
        </p:nvSpPr>
        <p:spPr>
          <a:xfrm>
            <a:off x="777240" y="3108960"/>
            <a:ext cx="3048000" cy="461665"/>
          </a:xfrm>
          <a:prstGeom prst="rect">
            <a:avLst/>
          </a:prstGeom>
          <a:noFill/>
        </p:spPr>
        <p:txBody>
          <a:bodyPr wrap="square" rtlCol="0">
            <a:spAutoFit/>
          </a:bodyPr>
          <a:lstStyle/>
          <a:p>
            <a:pPr algn="ctr"/>
            <a:r>
              <a:rPr lang="en-US" sz="2400" b="1" dirty="0" smtClean="0">
                <a:solidFill>
                  <a:srgbClr val="FF33CC"/>
                </a:solidFill>
              </a:rPr>
              <a:t>CSE 544, 180 students</a:t>
            </a:r>
            <a:endParaRPr lang="en-US" sz="2400" b="1" dirty="0">
              <a:solidFill>
                <a:srgbClr val="FF33CC"/>
              </a:solidFill>
            </a:endParaRPr>
          </a:p>
        </p:txBody>
      </p:sp>
      <p:grpSp>
        <p:nvGrpSpPr>
          <p:cNvPr id="179" name="Group 178"/>
          <p:cNvGrpSpPr/>
          <p:nvPr/>
        </p:nvGrpSpPr>
        <p:grpSpPr>
          <a:xfrm>
            <a:off x="4572000" y="3322320"/>
            <a:ext cx="1676400" cy="609600"/>
            <a:chOff x="4648200" y="3962400"/>
            <a:chExt cx="1676400" cy="609600"/>
          </a:xfrm>
        </p:grpSpPr>
        <p:sp>
          <p:nvSpPr>
            <p:cNvPr id="157" name="Rectangle 156"/>
            <p:cNvSpPr/>
            <p:nvPr/>
          </p:nvSpPr>
          <p:spPr>
            <a:xfrm>
              <a:off x="4648200" y="3962400"/>
              <a:ext cx="16764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p:cNvGrpSpPr/>
            <p:nvPr/>
          </p:nvGrpSpPr>
          <p:grpSpPr>
            <a:xfrm>
              <a:off x="4800600" y="4038600"/>
              <a:ext cx="1368136" cy="457200"/>
              <a:chOff x="4876800" y="5105400"/>
              <a:chExt cx="1368136" cy="457200"/>
            </a:xfrm>
          </p:grpSpPr>
          <p:grpSp>
            <p:nvGrpSpPr>
              <p:cNvPr id="171" name="Group 170"/>
              <p:cNvGrpSpPr/>
              <p:nvPr/>
            </p:nvGrpSpPr>
            <p:grpSpPr>
              <a:xfrm>
                <a:off x="4876800" y="5105400"/>
                <a:ext cx="1368136" cy="190500"/>
                <a:chOff x="4876800" y="5105400"/>
                <a:chExt cx="1368136" cy="190500"/>
              </a:xfrm>
            </p:grpSpPr>
            <p:sp>
              <p:nvSpPr>
                <p:cNvPr id="159" name="Oval 158"/>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876800" y="5372100"/>
                <a:ext cx="1368136" cy="190500"/>
                <a:chOff x="4876800" y="5105400"/>
                <a:chExt cx="1368136" cy="190500"/>
              </a:xfrm>
            </p:grpSpPr>
            <p:sp>
              <p:nvSpPr>
                <p:cNvPr id="173" name="Oval 172"/>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0" name="Group 179"/>
          <p:cNvGrpSpPr/>
          <p:nvPr/>
        </p:nvGrpSpPr>
        <p:grpSpPr>
          <a:xfrm>
            <a:off x="4572000" y="4160520"/>
            <a:ext cx="1676400" cy="609600"/>
            <a:chOff x="4648200" y="3962400"/>
            <a:chExt cx="1676400" cy="609600"/>
          </a:xfrm>
        </p:grpSpPr>
        <p:sp>
          <p:nvSpPr>
            <p:cNvPr id="181" name="Rectangle 180"/>
            <p:cNvSpPr/>
            <p:nvPr/>
          </p:nvSpPr>
          <p:spPr>
            <a:xfrm>
              <a:off x="4648200" y="3962400"/>
              <a:ext cx="16764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77"/>
            <p:cNvGrpSpPr/>
            <p:nvPr/>
          </p:nvGrpSpPr>
          <p:grpSpPr>
            <a:xfrm>
              <a:off x="4800600" y="4038600"/>
              <a:ext cx="1368136" cy="457200"/>
              <a:chOff x="4876800" y="5105400"/>
              <a:chExt cx="1368136" cy="457200"/>
            </a:xfrm>
          </p:grpSpPr>
          <p:grpSp>
            <p:nvGrpSpPr>
              <p:cNvPr id="183" name="Group 170"/>
              <p:cNvGrpSpPr/>
              <p:nvPr/>
            </p:nvGrpSpPr>
            <p:grpSpPr>
              <a:xfrm>
                <a:off x="4876800" y="5105400"/>
                <a:ext cx="1368136" cy="190500"/>
                <a:chOff x="4876800" y="5105400"/>
                <a:chExt cx="1368136" cy="190500"/>
              </a:xfrm>
            </p:grpSpPr>
            <p:sp>
              <p:nvSpPr>
                <p:cNvPr id="190" name="Oval 189"/>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71"/>
              <p:cNvGrpSpPr/>
              <p:nvPr/>
            </p:nvGrpSpPr>
            <p:grpSpPr>
              <a:xfrm>
                <a:off x="4876800" y="5372100"/>
                <a:ext cx="1368136" cy="190500"/>
                <a:chOff x="4876800" y="5105400"/>
                <a:chExt cx="1368136" cy="190500"/>
              </a:xfrm>
            </p:grpSpPr>
            <p:sp>
              <p:nvSpPr>
                <p:cNvPr id="185" name="Oval 184"/>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25" name="Group 224"/>
          <p:cNvGrpSpPr/>
          <p:nvPr/>
        </p:nvGrpSpPr>
        <p:grpSpPr>
          <a:xfrm>
            <a:off x="6629400" y="3322320"/>
            <a:ext cx="1676400" cy="609600"/>
            <a:chOff x="4648200" y="3962400"/>
            <a:chExt cx="1676400" cy="609600"/>
          </a:xfrm>
        </p:grpSpPr>
        <p:sp>
          <p:nvSpPr>
            <p:cNvPr id="226" name="Rectangle 225"/>
            <p:cNvSpPr/>
            <p:nvPr/>
          </p:nvSpPr>
          <p:spPr>
            <a:xfrm>
              <a:off x="4648200" y="3962400"/>
              <a:ext cx="16764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7" name="Group 177"/>
            <p:cNvGrpSpPr/>
            <p:nvPr/>
          </p:nvGrpSpPr>
          <p:grpSpPr>
            <a:xfrm>
              <a:off x="4800600" y="4038600"/>
              <a:ext cx="1368136" cy="457200"/>
              <a:chOff x="4876800" y="5105400"/>
              <a:chExt cx="1368136" cy="457200"/>
            </a:xfrm>
          </p:grpSpPr>
          <p:grpSp>
            <p:nvGrpSpPr>
              <p:cNvPr id="228" name="Group 170"/>
              <p:cNvGrpSpPr/>
              <p:nvPr/>
            </p:nvGrpSpPr>
            <p:grpSpPr>
              <a:xfrm>
                <a:off x="4876800" y="5105400"/>
                <a:ext cx="1368136" cy="190500"/>
                <a:chOff x="4876800" y="5105400"/>
                <a:chExt cx="1368136" cy="190500"/>
              </a:xfrm>
            </p:grpSpPr>
            <p:sp>
              <p:nvSpPr>
                <p:cNvPr id="235" name="Oval 234"/>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9" name="Group 171"/>
              <p:cNvGrpSpPr/>
              <p:nvPr/>
            </p:nvGrpSpPr>
            <p:grpSpPr>
              <a:xfrm>
                <a:off x="4876800" y="5372100"/>
                <a:ext cx="1368136" cy="190500"/>
                <a:chOff x="4876800" y="5105400"/>
                <a:chExt cx="1368136" cy="190500"/>
              </a:xfrm>
            </p:grpSpPr>
            <p:sp>
              <p:nvSpPr>
                <p:cNvPr id="230" name="Oval 229"/>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40" name="Group 239"/>
          <p:cNvGrpSpPr/>
          <p:nvPr/>
        </p:nvGrpSpPr>
        <p:grpSpPr>
          <a:xfrm>
            <a:off x="6629400" y="4160520"/>
            <a:ext cx="1676400" cy="609600"/>
            <a:chOff x="4648200" y="3962400"/>
            <a:chExt cx="1676400" cy="609600"/>
          </a:xfrm>
        </p:grpSpPr>
        <p:sp>
          <p:nvSpPr>
            <p:cNvPr id="241" name="Rectangle 240"/>
            <p:cNvSpPr/>
            <p:nvPr/>
          </p:nvSpPr>
          <p:spPr>
            <a:xfrm>
              <a:off x="4648200" y="3962400"/>
              <a:ext cx="16764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2" name="Group 177"/>
            <p:cNvGrpSpPr/>
            <p:nvPr/>
          </p:nvGrpSpPr>
          <p:grpSpPr>
            <a:xfrm>
              <a:off x="4800600" y="4038600"/>
              <a:ext cx="1368136" cy="457200"/>
              <a:chOff x="4876800" y="5105400"/>
              <a:chExt cx="1368136" cy="457200"/>
            </a:xfrm>
          </p:grpSpPr>
          <p:grpSp>
            <p:nvGrpSpPr>
              <p:cNvPr id="243" name="Group 170"/>
              <p:cNvGrpSpPr/>
              <p:nvPr/>
            </p:nvGrpSpPr>
            <p:grpSpPr>
              <a:xfrm>
                <a:off x="4876800" y="5105400"/>
                <a:ext cx="1368136" cy="190500"/>
                <a:chOff x="4876800" y="5105400"/>
                <a:chExt cx="1368136" cy="190500"/>
              </a:xfrm>
            </p:grpSpPr>
            <p:sp>
              <p:nvSpPr>
                <p:cNvPr id="250" name="Oval 249"/>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171"/>
              <p:cNvGrpSpPr/>
              <p:nvPr/>
            </p:nvGrpSpPr>
            <p:grpSpPr>
              <a:xfrm>
                <a:off x="4876800" y="5372100"/>
                <a:ext cx="1368136" cy="190500"/>
                <a:chOff x="4876800" y="5105400"/>
                <a:chExt cx="1368136" cy="190500"/>
              </a:xfrm>
            </p:grpSpPr>
            <p:sp>
              <p:nvSpPr>
                <p:cNvPr id="245" name="Oval 244"/>
                <p:cNvSpPr/>
                <p:nvPr/>
              </p:nvSpPr>
              <p:spPr>
                <a:xfrm>
                  <a:off x="4876800"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5171209"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5465618"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5760027"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6054436" y="510540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55" name="TextBox 254"/>
          <p:cNvSpPr txBox="1"/>
          <p:nvPr/>
        </p:nvSpPr>
        <p:spPr>
          <a:xfrm>
            <a:off x="4541520" y="2865120"/>
            <a:ext cx="1752600" cy="461665"/>
          </a:xfrm>
          <a:prstGeom prst="rect">
            <a:avLst/>
          </a:prstGeom>
          <a:noFill/>
        </p:spPr>
        <p:txBody>
          <a:bodyPr wrap="square" rtlCol="0">
            <a:spAutoFit/>
          </a:bodyPr>
          <a:lstStyle/>
          <a:p>
            <a:pPr algn="ctr"/>
            <a:r>
              <a:rPr lang="en-US" sz="2400" b="1" dirty="0" smtClean="0">
                <a:solidFill>
                  <a:srgbClr val="FF33CC"/>
                </a:solidFill>
              </a:rPr>
              <a:t>10 students</a:t>
            </a:r>
            <a:endParaRPr lang="en-US" sz="2400" b="1" dirty="0">
              <a:solidFill>
                <a:srgbClr val="FF33CC"/>
              </a:solidFill>
            </a:endParaRPr>
          </a:p>
        </p:txBody>
      </p:sp>
      <p:sp>
        <p:nvSpPr>
          <p:cNvPr id="256" name="TextBox 255"/>
          <p:cNvSpPr txBox="1"/>
          <p:nvPr/>
        </p:nvSpPr>
        <p:spPr>
          <a:xfrm>
            <a:off x="6553200" y="2865120"/>
            <a:ext cx="1752600" cy="461665"/>
          </a:xfrm>
          <a:prstGeom prst="rect">
            <a:avLst/>
          </a:prstGeom>
          <a:noFill/>
        </p:spPr>
        <p:txBody>
          <a:bodyPr wrap="square" rtlCol="0">
            <a:spAutoFit/>
          </a:bodyPr>
          <a:lstStyle/>
          <a:p>
            <a:pPr algn="ctr"/>
            <a:r>
              <a:rPr lang="en-US" sz="2400" b="1" dirty="0" smtClean="0">
                <a:solidFill>
                  <a:srgbClr val="FF33CC"/>
                </a:solidFill>
              </a:rPr>
              <a:t>10 students</a:t>
            </a:r>
            <a:endParaRPr lang="en-US" sz="2400" b="1" dirty="0">
              <a:solidFill>
                <a:srgbClr val="FF33CC"/>
              </a:solidFill>
            </a:endParaRPr>
          </a:p>
        </p:txBody>
      </p:sp>
      <p:sp>
        <p:nvSpPr>
          <p:cNvPr id="257" name="TextBox 256"/>
          <p:cNvSpPr txBox="1"/>
          <p:nvPr/>
        </p:nvSpPr>
        <p:spPr>
          <a:xfrm>
            <a:off x="4541520" y="4765655"/>
            <a:ext cx="1752600" cy="461665"/>
          </a:xfrm>
          <a:prstGeom prst="rect">
            <a:avLst/>
          </a:prstGeom>
          <a:noFill/>
        </p:spPr>
        <p:txBody>
          <a:bodyPr wrap="square" rtlCol="0">
            <a:spAutoFit/>
          </a:bodyPr>
          <a:lstStyle/>
          <a:p>
            <a:pPr algn="ctr"/>
            <a:r>
              <a:rPr lang="en-US" sz="2400" b="1" dirty="0" smtClean="0">
                <a:solidFill>
                  <a:srgbClr val="FF33CC"/>
                </a:solidFill>
              </a:rPr>
              <a:t>10 students</a:t>
            </a:r>
            <a:endParaRPr lang="en-US" sz="2400" b="1" dirty="0">
              <a:solidFill>
                <a:srgbClr val="FF33CC"/>
              </a:solidFill>
            </a:endParaRPr>
          </a:p>
        </p:txBody>
      </p:sp>
      <p:sp>
        <p:nvSpPr>
          <p:cNvPr id="258" name="TextBox 257"/>
          <p:cNvSpPr txBox="1"/>
          <p:nvPr/>
        </p:nvSpPr>
        <p:spPr>
          <a:xfrm>
            <a:off x="6553200" y="4765655"/>
            <a:ext cx="1752600" cy="461665"/>
          </a:xfrm>
          <a:prstGeom prst="rect">
            <a:avLst/>
          </a:prstGeom>
          <a:noFill/>
        </p:spPr>
        <p:txBody>
          <a:bodyPr wrap="square" rtlCol="0">
            <a:spAutoFit/>
          </a:bodyPr>
          <a:lstStyle/>
          <a:p>
            <a:pPr algn="ctr"/>
            <a:r>
              <a:rPr lang="en-US" sz="2400" b="1" dirty="0" smtClean="0">
                <a:solidFill>
                  <a:srgbClr val="FF33CC"/>
                </a:solidFill>
              </a:rPr>
              <a:t>10 students</a:t>
            </a:r>
            <a:endParaRPr lang="en-US" sz="2400" b="1" dirty="0">
              <a:solidFill>
                <a:srgbClr val="FF33CC"/>
              </a:solidFill>
            </a:endParaRPr>
          </a:p>
        </p:txBody>
      </p:sp>
      <p:sp>
        <p:nvSpPr>
          <p:cNvPr id="259" name="TextBox 258"/>
          <p:cNvSpPr txBox="1"/>
          <p:nvPr/>
        </p:nvSpPr>
        <p:spPr>
          <a:xfrm>
            <a:off x="533400" y="5486400"/>
            <a:ext cx="7924800" cy="461665"/>
          </a:xfrm>
          <a:prstGeom prst="rect">
            <a:avLst/>
          </a:prstGeom>
          <a:noFill/>
        </p:spPr>
        <p:txBody>
          <a:bodyPr wrap="square" rtlCol="0">
            <a:spAutoFit/>
          </a:bodyPr>
          <a:lstStyle/>
          <a:p>
            <a:r>
              <a:rPr lang="en-US" sz="2400" b="1" dirty="0" err="1" smtClean="0"/>
              <a:t>Avg</a:t>
            </a:r>
            <a:r>
              <a:rPr lang="en-US" sz="2400" b="1" dirty="0" smtClean="0"/>
              <a:t> class size = (180 + 10 + 10 + 10 + 10)/5 = 220/5 = 44 &lt; 50</a:t>
            </a:r>
            <a:endParaRPr lang="en-US" sz="2400" b="1" dirty="0"/>
          </a:p>
        </p:txBody>
      </p:sp>
      <p:sp>
        <p:nvSpPr>
          <p:cNvPr id="260" name="TextBox 259"/>
          <p:cNvSpPr txBox="1"/>
          <p:nvPr/>
        </p:nvSpPr>
        <p:spPr>
          <a:xfrm>
            <a:off x="533400" y="6107668"/>
            <a:ext cx="7848600" cy="461665"/>
          </a:xfrm>
          <a:prstGeom prst="rect">
            <a:avLst/>
          </a:prstGeom>
          <a:noFill/>
        </p:spPr>
        <p:txBody>
          <a:bodyPr wrap="square" rtlCol="0">
            <a:spAutoFit/>
          </a:bodyPr>
          <a:lstStyle/>
          <a:p>
            <a:r>
              <a:rPr lang="en-US" sz="2400" b="1" dirty="0" smtClean="0"/>
              <a:t>Reported average = (180*180 + 4*10*10)/220 = 149 &gt; 100</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6" grpId="0"/>
      <p:bldP spid="255" grpId="0"/>
      <p:bldP spid="256" grpId="0"/>
      <p:bldP spid="257" grpId="0"/>
      <p:bldP spid="258" grpId="0"/>
      <p:bldP spid="259" grpId="0"/>
      <p:bldP spid="26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a:t>
            </a:r>
            <a:endParaRPr lang="en-US" sz="4000" dirty="0">
              <a:solidFill>
                <a:prstClr val="black"/>
              </a:solidFill>
            </a:endParaRPr>
          </a:p>
        </p:txBody>
      </p:sp>
      <p:sp>
        <p:nvSpPr>
          <p:cNvPr id="6" name="TextBox 5"/>
          <p:cNvSpPr txBox="1"/>
          <p:nvPr/>
        </p:nvSpPr>
        <p:spPr>
          <a:xfrm>
            <a:off x="457200" y="1219200"/>
            <a:ext cx="8686800" cy="2862322"/>
          </a:xfrm>
          <a:prstGeom prst="rect">
            <a:avLst/>
          </a:prstGeom>
          <a:noFill/>
        </p:spPr>
        <p:txBody>
          <a:bodyPr wrap="square" rtlCol="0">
            <a:spAutoFit/>
          </a:bodyPr>
          <a:lstStyle/>
          <a:p>
            <a:pPr marL="463550" indent="-463550">
              <a:spcBef>
                <a:spcPts val="1200"/>
              </a:spcBef>
              <a:buFont typeface="Arial" pitchFamily="34" charset="0"/>
              <a:buChar char="•"/>
            </a:pPr>
            <a:r>
              <a:rPr lang="en-US" sz="2800" dirty="0" smtClean="0">
                <a:solidFill>
                  <a:prstClr val="black"/>
                </a:solidFill>
              </a:rPr>
              <a:t>45% assignments  </a:t>
            </a:r>
          </a:p>
          <a:p>
            <a:pPr marL="463550" indent="-463550">
              <a:spcBef>
                <a:spcPts val="1200"/>
              </a:spcBef>
              <a:buFont typeface="Arial" pitchFamily="34" charset="0"/>
              <a:buChar char="•"/>
            </a:pPr>
            <a:r>
              <a:rPr lang="en-US" sz="2800" dirty="0" smtClean="0">
                <a:solidFill>
                  <a:prstClr val="black"/>
                </a:solidFill>
              </a:rPr>
              <a:t>40% exams (in-class mid-terms)</a:t>
            </a:r>
          </a:p>
          <a:p>
            <a:pPr marL="463550" indent="-463550">
              <a:spcBef>
                <a:spcPts val="1200"/>
              </a:spcBef>
              <a:buFont typeface="Arial" pitchFamily="34" charset="0"/>
              <a:buChar char="•"/>
            </a:pPr>
            <a:r>
              <a:rPr lang="en-US" sz="2800" dirty="0" smtClean="0">
                <a:solidFill>
                  <a:prstClr val="black"/>
                </a:solidFill>
              </a:rPr>
              <a:t>10% group mini-project</a:t>
            </a:r>
          </a:p>
          <a:p>
            <a:pPr marL="463550" indent="-463550">
              <a:spcBef>
                <a:spcPts val="1200"/>
              </a:spcBef>
              <a:buFont typeface="Arial" pitchFamily="34" charset="0"/>
              <a:buChar char="•"/>
            </a:pPr>
            <a:r>
              <a:rPr lang="en-US" sz="2800" dirty="0" smtClean="0"/>
              <a:t>5% quizzes/attendance</a:t>
            </a:r>
          </a:p>
          <a:p>
            <a:pPr marL="463550" indent="-463550">
              <a:spcBef>
                <a:spcPts val="1200"/>
              </a:spcBef>
              <a:buFont typeface="Arial" pitchFamily="34" charset="0"/>
              <a:buChar char="•"/>
            </a:pPr>
            <a:r>
              <a:rPr lang="en-US" sz="2800" i="1" dirty="0" smtClean="0">
                <a:solidFill>
                  <a:srgbClr val="FF0000"/>
                </a:solidFill>
              </a:rPr>
              <a:t>Some parts are tentative!</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 assignments</a:t>
            </a:r>
            <a:endParaRPr lang="en-US" sz="4000" dirty="0">
              <a:solidFill>
                <a:prstClr val="black"/>
              </a:solidFill>
            </a:endParaRPr>
          </a:p>
        </p:txBody>
      </p:sp>
      <p:sp>
        <p:nvSpPr>
          <p:cNvPr id="6" name="TextBox 5"/>
          <p:cNvSpPr txBox="1"/>
          <p:nvPr/>
        </p:nvSpPr>
        <p:spPr>
          <a:xfrm>
            <a:off x="457200" y="1219200"/>
            <a:ext cx="8686800" cy="5463034"/>
          </a:xfrm>
          <a:prstGeom prst="rect">
            <a:avLst/>
          </a:prstGeom>
          <a:noFill/>
        </p:spPr>
        <p:txBody>
          <a:bodyPr wrap="square" rtlCol="0">
            <a:spAutoFit/>
          </a:bodyPr>
          <a:lstStyle/>
          <a:p>
            <a:pPr marL="463550" indent="-463550">
              <a:spcBef>
                <a:spcPts val="600"/>
              </a:spcBef>
              <a:buFont typeface="Arial" pitchFamily="34" charset="0"/>
              <a:buChar char="•"/>
            </a:pPr>
            <a:r>
              <a:rPr lang="en-US" sz="3200" dirty="0" smtClean="0">
                <a:solidFill>
                  <a:srgbClr val="FF0000"/>
                </a:solidFill>
              </a:rPr>
              <a:t>45% assignments</a:t>
            </a:r>
          </a:p>
          <a:p>
            <a:pPr marL="920750" lvl="1" indent="-463550">
              <a:spcBef>
                <a:spcPts val="600"/>
              </a:spcBef>
              <a:buFont typeface="Wingdings" pitchFamily="2" charset="2"/>
              <a:buChar char="Ø"/>
            </a:pPr>
            <a:r>
              <a:rPr lang="en-US" sz="2800" dirty="0" smtClean="0">
                <a:solidFill>
                  <a:prstClr val="black"/>
                </a:solidFill>
              </a:rPr>
              <a:t>5-6 assignments (roughly once every 1.5 weeks)</a:t>
            </a:r>
          </a:p>
          <a:p>
            <a:pPr marL="1377950" lvl="2" indent="-463550">
              <a:spcBef>
                <a:spcPts val="600"/>
              </a:spcBef>
              <a:buFont typeface="Wingdings" pitchFamily="2" charset="2"/>
              <a:buChar char="Ø"/>
            </a:pPr>
            <a:r>
              <a:rPr lang="en-US" sz="2400" dirty="0" smtClean="0">
                <a:solidFill>
                  <a:prstClr val="black"/>
                </a:solidFill>
              </a:rPr>
              <a:t>6-8 problems per assignment</a:t>
            </a:r>
          </a:p>
          <a:p>
            <a:pPr marL="1377950" lvl="2" indent="-463550">
              <a:spcBef>
                <a:spcPts val="600"/>
              </a:spcBef>
              <a:buFont typeface="Wingdings" pitchFamily="2" charset="2"/>
              <a:buChar char="Ø"/>
            </a:pPr>
            <a:r>
              <a:rPr lang="en-US" sz="2400" dirty="0" smtClean="0">
                <a:solidFill>
                  <a:prstClr val="black"/>
                </a:solidFill>
              </a:rPr>
              <a:t>Later assignments will have more programming </a:t>
            </a:r>
            <a:br>
              <a:rPr lang="en-US" sz="2400" dirty="0" smtClean="0">
                <a:solidFill>
                  <a:prstClr val="black"/>
                </a:solidFill>
              </a:rPr>
            </a:br>
            <a:endParaRPr lang="en-US" sz="2400" dirty="0" smtClean="0">
              <a:solidFill>
                <a:prstClr val="black"/>
              </a:solidFill>
            </a:endParaRPr>
          </a:p>
          <a:p>
            <a:pPr marL="920750" lvl="1" indent="-463550">
              <a:spcBef>
                <a:spcPts val="600"/>
              </a:spcBef>
              <a:buFont typeface="Wingdings" pitchFamily="2" charset="2"/>
              <a:buChar char="Ø"/>
            </a:pPr>
            <a:r>
              <a:rPr lang="en-US" sz="2800" dirty="0" smtClean="0">
                <a:solidFill>
                  <a:prstClr val="black"/>
                </a:solidFill>
              </a:rPr>
              <a:t>Collaboration is allowed (groups of 3-5 students)</a:t>
            </a:r>
          </a:p>
          <a:p>
            <a:pPr marL="1377950" lvl="2" indent="-463550">
              <a:spcBef>
                <a:spcPts val="600"/>
              </a:spcBef>
              <a:buFont typeface="Wingdings" pitchFamily="2" charset="2"/>
              <a:buChar char="Ø"/>
            </a:pPr>
            <a:r>
              <a:rPr lang="en-US" sz="2400" dirty="0" smtClean="0">
                <a:solidFill>
                  <a:prstClr val="black"/>
                </a:solidFill>
              </a:rPr>
              <a:t>One write-up per group</a:t>
            </a:r>
          </a:p>
          <a:p>
            <a:pPr marL="1377950" lvl="2" indent="-463550">
              <a:spcBef>
                <a:spcPts val="600"/>
              </a:spcBef>
              <a:buFont typeface="Wingdings" pitchFamily="2" charset="2"/>
              <a:buChar char="Ø"/>
            </a:pPr>
            <a:r>
              <a:rPr lang="en-US" sz="2400" dirty="0" smtClean="0">
                <a:solidFill>
                  <a:prstClr val="black"/>
                </a:solidFill>
              </a:rPr>
              <a:t>DO NOT COPY OR DISCUSS ACROSS GROUPS!</a:t>
            </a:r>
          </a:p>
          <a:p>
            <a:pPr marL="1377950" lvl="2" indent="-463550">
              <a:spcBef>
                <a:spcPts val="600"/>
              </a:spcBef>
              <a:buFont typeface="Wingdings" pitchFamily="2" charset="2"/>
              <a:buChar char="Ø"/>
            </a:pPr>
            <a:r>
              <a:rPr lang="en-US" sz="2400" dirty="0" smtClean="0">
                <a:solidFill>
                  <a:prstClr val="black"/>
                </a:solidFill>
              </a:rPr>
              <a:t>Try not to assign one problem per team member</a:t>
            </a:r>
          </a:p>
          <a:p>
            <a:pPr marL="1377950" lvl="2" indent="-463550">
              <a:spcBef>
                <a:spcPts val="600"/>
              </a:spcBef>
              <a:buFont typeface="Wingdings" pitchFamily="2" charset="2"/>
              <a:buChar char="Ø"/>
            </a:pPr>
            <a:r>
              <a:rPr lang="en-US" sz="2400" dirty="0" smtClean="0">
                <a:solidFill>
                  <a:prstClr val="black"/>
                </a:solidFill>
              </a:rPr>
              <a:t>If a group member is inactive, let me know </a:t>
            </a:r>
            <a:r>
              <a:rPr lang="en-US" sz="2400" dirty="0" err="1" smtClean="0">
                <a:solidFill>
                  <a:prstClr val="black"/>
                </a:solidFill>
              </a:rPr>
              <a:t>asap</a:t>
            </a:r>
            <a:endParaRPr lang="en-US" sz="2400" dirty="0" smtClean="0">
              <a:solidFill>
                <a:prstClr val="black"/>
              </a:solidFill>
            </a:endParaRPr>
          </a:p>
          <a:p>
            <a:pPr marL="1377950" lvl="2" indent="-463550">
              <a:spcBef>
                <a:spcPts val="600"/>
              </a:spcBef>
              <a:buFont typeface="Wingdings" pitchFamily="2" charset="2"/>
              <a:buChar char="Ø"/>
            </a:pPr>
            <a:r>
              <a:rPr lang="en-US" sz="2400" dirty="0" smtClean="0">
                <a:solidFill>
                  <a:prstClr val="black"/>
                </a:solidFill>
              </a:rPr>
              <a:t>You can change groups, as long 3-5/group</a:t>
            </a:r>
            <a:br>
              <a:rPr lang="en-US" sz="2400" dirty="0" smtClean="0">
                <a:solidFill>
                  <a:prstClr val="black"/>
                </a:solidFill>
              </a:rPr>
            </a:br>
            <a:endParaRPr lang="en-US" sz="2400" dirty="0" smtClean="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27</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 assignments</a:t>
            </a:r>
            <a:endParaRPr lang="en-US" sz="4000" dirty="0">
              <a:solidFill>
                <a:prstClr val="black"/>
              </a:solidFill>
            </a:endParaRPr>
          </a:p>
        </p:txBody>
      </p:sp>
      <p:sp>
        <p:nvSpPr>
          <p:cNvPr id="6" name="TextBox 5"/>
          <p:cNvSpPr txBox="1"/>
          <p:nvPr/>
        </p:nvSpPr>
        <p:spPr>
          <a:xfrm>
            <a:off x="457200" y="1219200"/>
            <a:ext cx="8686800" cy="4662815"/>
          </a:xfrm>
          <a:prstGeom prst="rect">
            <a:avLst/>
          </a:prstGeom>
          <a:noFill/>
        </p:spPr>
        <p:txBody>
          <a:bodyPr wrap="square" rtlCol="0">
            <a:spAutoFit/>
          </a:bodyPr>
          <a:lstStyle/>
          <a:p>
            <a:pPr marL="920750" lvl="1" indent="-463550">
              <a:spcBef>
                <a:spcPts val="600"/>
              </a:spcBef>
              <a:buFont typeface="Wingdings" pitchFamily="2" charset="2"/>
              <a:buChar char="Ø"/>
            </a:pPr>
            <a:endParaRPr lang="en-US" sz="2800" dirty="0" smtClean="0">
              <a:solidFill>
                <a:prstClr val="black"/>
              </a:solidFill>
            </a:endParaRPr>
          </a:p>
          <a:p>
            <a:pPr marL="920750" lvl="1" indent="-463550">
              <a:spcBef>
                <a:spcPts val="600"/>
              </a:spcBef>
              <a:buFont typeface="Wingdings" pitchFamily="2" charset="2"/>
              <a:buChar char="Ø"/>
            </a:pPr>
            <a:r>
              <a:rPr lang="en-US" sz="2800" dirty="0" smtClean="0">
                <a:solidFill>
                  <a:prstClr val="black"/>
                </a:solidFill>
              </a:rPr>
              <a:t>Assignment questions will be based on lectures</a:t>
            </a:r>
          </a:p>
          <a:p>
            <a:pPr marL="1377950" lvl="2" indent="-463550">
              <a:spcBef>
                <a:spcPts val="600"/>
              </a:spcBef>
              <a:buFont typeface="Wingdings" pitchFamily="2" charset="2"/>
              <a:buChar char="Ø"/>
            </a:pPr>
            <a:r>
              <a:rPr lang="en-US" sz="2400" dirty="0" smtClean="0">
                <a:solidFill>
                  <a:prstClr val="black"/>
                </a:solidFill>
              </a:rPr>
              <a:t>But tougher than examples done in class</a:t>
            </a:r>
          </a:p>
          <a:p>
            <a:pPr marL="1377950" lvl="2" indent="-463550">
              <a:spcBef>
                <a:spcPts val="600"/>
              </a:spcBef>
              <a:buFont typeface="Wingdings" pitchFamily="2" charset="2"/>
              <a:buChar char="Ø"/>
            </a:pPr>
            <a:r>
              <a:rPr lang="en-US" sz="2400" dirty="0" smtClean="0">
                <a:solidFill>
                  <a:prstClr val="black"/>
                </a:solidFill>
              </a:rPr>
              <a:t>Will require some effort, helps to discuss among group</a:t>
            </a:r>
          </a:p>
          <a:p>
            <a:pPr marL="1377950" lvl="2" indent="-463550">
              <a:spcBef>
                <a:spcPts val="600"/>
              </a:spcBef>
              <a:buFont typeface="Wingdings" pitchFamily="2" charset="2"/>
              <a:buChar char="Ø"/>
            </a:pPr>
            <a:endParaRPr lang="en-US" sz="2400" dirty="0" smtClean="0">
              <a:solidFill>
                <a:prstClr val="black"/>
              </a:solidFill>
            </a:endParaRPr>
          </a:p>
          <a:p>
            <a:pPr marL="920750" lvl="1" indent="-463550">
              <a:spcBef>
                <a:spcPts val="600"/>
              </a:spcBef>
              <a:buFont typeface="Wingdings" pitchFamily="2" charset="2"/>
              <a:buChar char="Ø"/>
            </a:pPr>
            <a:r>
              <a:rPr lang="en-US" sz="2800" dirty="0" smtClean="0">
                <a:solidFill>
                  <a:prstClr val="black"/>
                </a:solidFill>
              </a:rPr>
              <a:t>Assignments due </a:t>
            </a:r>
            <a:r>
              <a:rPr lang="en-US" sz="2800" b="1" dirty="0" smtClean="0">
                <a:solidFill>
                  <a:prstClr val="black"/>
                </a:solidFill>
              </a:rPr>
              <a:t>at the beginning of</a:t>
            </a:r>
            <a:r>
              <a:rPr lang="en-US" sz="2800" dirty="0" smtClean="0">
                <a:solidFill>
                  <a:prstClr val="black"/>
                </a:solidFill>
              </a:rPr>
              <a:t> class</a:t>
            </a:r>
          </a:p>
          <a:p>
            <a:pPr marL="1377950" lvl="2" indent="-463550">
              <a:spcBef>
                <a:spcPts val="600"/>
              </a:spcBef>
              <a:buFont typeface="Wingdings" pitchFamily="2" charset="2"/>
              <a:buChar char="Ø"/>
            </a:pPr>
            <a:r>
              <a:rPr lang="en-US" sz="2400" dirty="0" smtClean="0">
                <a:solidFill>
                  <a:prstClr val="black"/>
                </a:solidFill>
              </a:rPr>
              <a:t>Due date will be announced when assignment is out</a:t>
            </a:r>
          </a:p>
          <a:p>
            <a:pPr marL="1377950" lvl="2" indent="-463550">
              <a:spcBef>
                <a:spcPts val="600"/>
              </a:spcBef>
              <a:buFont typeface="Wingdings" pitchFamily="2" charset="2"/>
              <a:buChar char="Ø"/>
            </a:pPr>
            <a:r>
              <a:rPr lang="en-US" sz="2400" dirty="0" smtClean="0">
                <a:solidFill>
                  <a:prstClr val="black"/>
                </a:solidFill>
              </a:rPr>
              <a:t>NO LATE SUBMISSIONS</a:t>
            </a:r>
          </a:p>
          <a:p>
            <a:pPr marL="1377950" lvl="2" indent="-463550">
              <a:spcBef>
                <a:spcPts val="600"/>
              </a:spcBef>
              <a:buFont typeface="Wingdings" pitchFamily="2" charset="2"/>
              <a:buChar char="Ø"/>
            </a:pPr>
            <a:r>
              <a:rPr lang="en-US" sz="2400" dirty="0" smtClean="0">
                <a:solidFill>
                  <a:prstClr val="black"/>
                </a:solidFill>
              </a:rPr>
              <a:t>Hard-copies only (typed/hand-written)</a:t>
            </a:r>
          </a:p>
          <a:p>
            <a:pPr marL="1377950" lvl="2" indent="-463550">
              <a:spcBef>
                <a:spcPts val="600"/>
              </a:spcBef>
              <a:buFont typeface="Wingdings" pitchFamily="2" charset="2"/>
              <a:buChar char="Ø"/>
            </a:pPr>
            <a:endParaRPr lang="en-US" sz="2400" dirty="0" smtClean="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28</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 exams</a:t>
            </a:r>
            <a:endParaRPr lang="en-US" sz="4000" dirty="0">
              <a:solidFill>
                <a:prstClr val="black"/>
              </a:solidFill>
            </a:endParaRPr>
          </a:p>
        </p:txBody>
      </p:sp>
      <p:sp>
        <p:nvSpPr>
          <p:cNvPr id="6" name="TextBox 5"/>
          <p:cNvSpPr txBox="1"/>
          <p:nvPr/>
        </p:nvSpPr>
        <p:spPr>
          <a:xfrm>
            <a:off x="228600" y="1219200"/>
            <a:ext cx="8686800" cy="5616922"/>
          </a:xfrm>
          <a:prstGeom prst="rect">
            <a:avLst/>
          </a:prstGeom>
          <a:noFill/>
        </p:spPr>
        <p:txBody>
          <a:bodyPr wrap="square" rtlCol="0">
            <a:spAutoFit/>
          </a:bodyPr>
          <a:lstStyle/>
          <a:p>
            <a:pPr marL="463550" indent="-463550">
              <a:spcBef>
                <a:spcPts val="600"/>
              </a:spcBef>
              <a:buFont typeface="Arial" pitchFamily="34" charset="0"/>
              <a:buChar char="•"/>
            </a:pPr>
            <a:r>
              <a:rPr lang="en-US" sz="3200" dirty="0" smtClean="0">
                <a:solidFill>
                  <a:srgbClr val="FF0000"/>
                </a:solidFill>
              </a:rPr>
              <a:t>40% exams</a:t>
            </a:r>
          </a:p>
          <a:p>
            <a:pPr marL="920750" lvl="1" indent="-463550">
              <a:spcBef>
                <a:spcPts val="600"/>
              </a:spcBef>
              <a:buFont typeface="Wingdings" pitchFamily="2" charset="2"/>
              <a:buChar char="Ø"/>
            </a:pPr>
            <a:r>
              <a:rPr lang="en-US" sz="2800" dirty="0" smtClean="0">
                <a:solidFill>
                  <a:prstClr val="black"/>
                </a:solidFill>
              </a:rPr>
              <a:t>Mid-terms 1 and 2</a:t>
            </a:r>
          </a:p>
          <a:p>
            <a:pPr marL="1377950" lvl="2" indent="-463550">
              <a:spcBef>
                <a:spcPts val="600"/>
              </a:spcBef>
              <a:buFont typeface="Wingdings" pitchFamily="2" charset="2"/>
              <a:buChar char="Ø"/>
            </a:pPr>
            <a:r>
              <a:rPr lang="en-US" sz="2400" dirty="0" smtClean="0">
                <a:solidFill>
                  <a:prstClr val="black"/>
                </a:solidFill>
              </a:rPr>
              <a:t>15% mid-term 1 (</a:t>
            </a:r>
            <a:r>
              <a:rPr lang="en-US" sz="2400" dirty="0" err="1" smtClean="0">
                <a:solidFill>
                  <a:prstClr val="black"/>
                </a:solidFill>
              </a:rPr>
              <a:t>probs</a:t>
            </a:r>
            <a:r>
              <a:rPr lang="en-US" sz="2400" dirty="0" smtClean="0">
                <a:solidFill>
                  <a:prstClr val="black"/>
                </a:solidFill>
              </a:rPr>
              <a:t> &amp; stats), early March</a:t>
            </a:r>
          </a:p>
          <a:p>
            <a:pPr marL="1377950" lvl="2" indent="-463550">
              <a:spcBef>
                <a:spcPts val="600"/>
              </a:spcBef>
              <a:buFont typeface="Wingdings" pitchFamily="2" charset="2"/>
              <a:buChar char="Ø"/>
            </a:pPr>
            <a:r>
              <a:rPr lang="en-US" sz="2400" dirty="0" smtClean="0">
                <a:solidFill>
                  <a:prstClr val="black"/>
                </a:solidFill>
              </a:rPr>
              <a:t>25% mid-term 2 (inference), early May</a:t>
            </a:r>
          </a:p>
          <a:p>
            <a:pPr marL="1377950" lvl="2" indent="-463550">
              <a:spcBef>
                <a:spcPts val="600"/>
              </a:spcBef>
              <a:buFont typeface="Wingdings" pitchFamily="2" charset="2"/>
              <a:buChar char="Ø"/>
            </a:pPr>
            <a:r>
              <a:rPr lang="en-US" sz="2400" dirty="0" smtClean="0">
                <a:solidFill>
                  <a:prstClr val="black"/>
                </a:solidFill>
              </a:rPr>
              <a:t>Non-overlapping</a:t>
            </a:r>
          </a:p>
          <a:p>
            <a:pPr marL="1377950" lvl="2" indent="-463550">
              <a:spcBef>
                <a:spcPts val="600"/>
              </a:spcBef>
              <a:buFont typeface="Wingdings" pitchFamily="2" charset="2"/>
              <a:buChar char="Ø"/>
            </a:pPr>
            <a:endParaRPr lang="en-US" sz="1400" dirty="0" smtClean="0">
              <a:solidFill>
                <a:prstClr val="black"/>
              </a:solidFill>
            </a:endParaRPr>
          </a:p>
          <a:p>
            <a:pPr marL="920750" lvl="1" indent="-463550">
              <a:spcBef>
                <a:spcPts val="600"/>
              </a:spcBef>
              <a:buFont typeface="Wingdings" pitchFamily="2" charset="2"/>
              <a:buChar char="Ø"/>
            </a:pPr>
            <a:r>
              <a:rPr lang="en-US" sz="2800" dirty="0" smtClean="0">
                <a:solidFill>
                  <a:prstClr val="black"/>
                </a:solidFill>
              </a:rPr>
              <a:t>In-class exams</a:t>
            </a:r>
          </a:p>
          <a:p>
            <a:pPr marL="1377950" lvl="2" indent="-463550">
              <a:spcBef>
                <a:spcPts val="600"/>
              </a:spcBef>
              <a:buFont typeface="Wingdings" pitchFamily="2" charset="2"/>
              <a:buChar char="Ø"/>
            </a:pPr>
            <a:r>
              <a:rPr lang="en-US" sz="2400" dirty="0" smtClean="0">
                <a:solidFill>
                  <a:prstClr val="black"/>
                </a:solidFill>
              </a:rPr>
              <a:t>Somewhat easier than assignments</a:t>
            </a:r>
          </a:p>
          <a:p>
            <a:pPr marL="1377950" lvl="2" indent="-463550">
              <a:spcBef>
                <a:spcPts val="600"/>
              </a:spcBef>
              <a:buFont typeface="Wingdings" pitchFamily="2" charset="2"/>
              <a:buChar char="Ø"/>
            </a:pPr>
            <a:r>
              <a:rPr lang="en-US" sz="2400" dirty="0" smtClean="0">
                <a:solidFill>
                  <a:prstClr val="black"/>
                </a:solidFill>
              </a:rPr>
              <a:t>Based on material/examples covered in lectures (attend!)</a:t>
            </a:r>
          </a:p>
          <a:p>
            <a:pPr marL="1377950" lvl="2" indent="-463550">
              <a:spcBef>
                <a:spcPts val="600"/>
              </a:spcBef>
              <a:buFont typeface="Wingdings" pitchFamily="2" charset="2"/>
              <a:buChar char="Ø"/>
            </a:pPr>
            <a:r>
              <a:rPr lang="en-US" sz="2400" dirty="0" smtClean="0">
                <a:solidFill>
                  <a:prstClr val="black"/>
                </a:solidFill>
              </a:rPr>
              <a:t>No collaborations, obviously</a:t>
            </a:r>
          </a:p>
          <a:p>
            <a:pPr marL="1377950" lvl="2" indent="-463550">
              <a:spcBef>
                <a:spcPts val="600"/>
              </a:spcBef>
              <a:buFont typeface="Wingdings" pitchFamily="2" charset="2"/>
              <a:buChar char="Ø"/>
            </a:pPr>
            <a:r>
              <a:rPr lang="en-US" sz="2400" dirty="0" smtClean="0">
                <a:solidFill>
                  <a:prstClr val="black"/>
                </a:solidFill>
              </a:rPr>
              <a:t>Closed-book, closed-notes</a:t>
            </a:r>
          </a:p>
          <a:p>
            <a:pPr marL="1377950" lvl="2" indent="-463550">
              <a:spcBef>
                <a:spcPts val="600"/>
              </a:spcBef>
              <a:buFont typeface="Wingdings" pitchFamily="2" charset="2"/>
              <a:buChar char="Ø"/>
            </a:pPr>
            <a:r>
              <a:rPr lang="en-US" sz="2400" dirty="0" smtClean="0">
                <a:solidFill>
                  <a:prstClr val="black"/>
                </a:solidFill>
              </a:rPr>
              <a:t>70-75 </a:t>
            </a:r>
            <a:r>
              <a:rPr lang="en-US" sz="2400" dirty="0" err="1" smtClean="0">
                <a:solidFill>
                  <a:prstClr val="black"/>
                </a:solidFill>
              </a:rPr>
              <a:t>mins</a:t>
            </a:r>
            <a:endParaRPr lang="en-US" sz="2400" dirty="0" smtClean="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9144000" cy="3048000"/>
          </a:xfrm>
        </p:spPr>
        <p:txBody>
          <a:bodyPr>
            <a:normAutofit/>
          </a:bodyPr>
          <a:lstStyle/>
          <a:p>
            <a:r>
              <a:rPr lang="en-US" b="1" dirty="0" smtClean="0">
                <a:solidFill>
                  <a:schemeClr val="tx2"/>
                </a:solidFill>
              </a:rPr>
              <a:t>CSE 544</a:t>
            </a:r>
            <a:br>
              <a:rPr lang="en-US" b="1" dirty="0" smtClean="0">
                <a:solidFill>
                  <a:schemeClr val="tx2"/>
                </a:solidFill>
              </a:rPr>
            </a:br>
            <a:r>
              <a:rPr lang="en-US" b="1" dirty="0" smtClean="0">
                <a:solidFill>
                  <a:schemeClr val="tx2"/>
                </a:solidFill>
              </a:rPr>
              <a:t> </a:t>
            </a:r>
            <a:r>
              <a:rPr lang="en-US" sz="4000" b="1" dirty="0" smtClean="0">
                <a:solidFill>
                  <a:schemeClr val="tx2"/>
                </a:solidFill>
              </a:rPr>
              <a:t>Probability and Statistics for Data Science </a:t>
            </a:r>
            <a:r>
              <a:rPr lang="en-US" sz="4000" dirty="0" smtClean="0">
                <a:solidFill>
                  <a:schemeClr val="tx2"/>
                </a:solidFill>
              </a:rPr>
              <a:t/>
            </a:r>
            <a:br>
              <a:rPr lang="en-US" sz="4000" dirty="0" smtClean="0">
                <a:solidFill>
                  <a:schemeClr val="tx2"/>
                </a:solidFill>
              </a:rPr>
            </a:br>
            <a:r>
              <a:rPr lang="en-US" dirty="0" smtClean="0">
                <a:solidFill>
                  <a:schemeClr val="tx2"/>
                </a:solidFill>
              </a:rPr>
              <a:t/>
            </a:r>
            <a:br>
              <a:rPr lang="en-US" dirty="0" smtClean="0">
                <a:solidFill>
                  <a:schemeClr val="tx2"/>
                </a:solidFill>
              </a:rPr>
            </a:br>
            <a:r>
              <a:rPr lang="en-US" sz="1100" dirty="0" smtClean="0">
                <a:solidFill>
                  <a:schemeClr val="tx2"/>
                </a:solidFill>
              </a:rPr>
              <a:t/>
            </a:r>
            <a:br>
              <a:rPr lang="en-US" sz="1100" dirty="0" smtClean="0">
                <a:solidFill>
                  <a:schemeClr val="tx2"/>
                </a:solidFill>
              </a:rPr>
            </a:br>
            <a:r>
              <a:rPr lang="en-US" sz="4000" b="1" i="1" dirty="0" smtClean="0">
                <a:solidFill>
                  <a:srgbClr val="C00000"/>
                </a:solidFill>
              </a:rPr>
              <a:t> </a:t>
            </a:r>
            <a:endParaRPr lang="en-US" b="1" i="1"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7" name="Subtitle 2"/>
          <p:cNvSpPr>
            <a:spLocks noGrp="1"/>
          </p:cNvSpPr>
          <p:nvPr>
            <p:ph type="subTitle" idx="1"/>
          </p:nvPr>
        </p:nvSpPr>
        <p:spPr>
          <a:xfrm>
            <a:off x="0" y="2819400"/>
            <a:ext cx="9144000" cy="3200400"/>
          </a:xfrm>
        </p:spPr>
        <p:txBody>
          <a:bodyPr>
            <a:normAutofit fontScale="92500" lnSpcReduction="20000"/>
          </a:bodyPr>
          <a:lstStyle/>
          <a:p>
            <a:r>
              <a:rPr lang="en-US" b="1" dirty="0" smtClean="0">
                <a:solidFill>
                  <a:srgbClr val="FF0000"/>
                </a:solidFill>
              </a:rPr>
              <a:t>Who is a Data Scientist</a:t>
            </a:r>
          </a:p>
          <a:p>
            <a:endParaRPr lang="en-US" dirty="0" smtClean="0">
              <a:solidFill>
                <a:schemeClr val="tx1"/>
              </a:solidFill>
            </a:endParaRPr>
          </a:p>
          <a:p>
            <a:r>
              <a:rPr lang="en-US" dirty="0" smtClean="0">
                <a:solidFill>
                  <a:schemeClr val="tx1"/>
                </a:solidFill>
              </a:rPr>
              <a:t>Statistics/Data Analysis + CS</a:t>
            </a:r>
          </a:p>
          <a:p>
            <a:endParaRPr lang="en-US" dirty="0" smtClean="0">
              <a:solidFill>
                <a:schemeClr val="tx1"/>
              </a:solidFill>
            </a:endParaRPr>
          </a:p>
          <a:p>
            <a:r>
              <a:rPr lang="en-US" sz="3000" i="1" dirty="0" smtClean="0">
                <a:solidFill>
                  <a:schemeClr val="tx1"/>
                </a:solidFill>
              </a:rPr>
              <a:t>Someone who is better at stats than the average CS person</a:t>
            </a:r>
          </a:p>
          <a:p>
            <a:r>
              <a:rPr lang="en-US" sz="3000" i="1" dirty="0" smtClean="0">
                <a:solidFill>
                  <a:schemeClr val="tx1"/>
                </a:solidFill>
              </a:rPr>
              <a:t>and </a:t>
            </a:r>
          </a:p>
          <a:p>
            <a:r>
              <a:rPr lang="en-US" sz="3000" i="1" dirty="0" smtClean="0">
                <a:solidFill>
                  <a:schemeClr val="tx1"/>
                </a:solidFill>
              </a:rPr>
              <a:t>someone who is better at CS than an average statistician.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p:cBhvr override="childStyle">
                                        <p:cTn id="14" dur="500" fill="hold"/>
                                        <p:tgtEl>
                                          <p:spTgt spid="7">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 group mini-project</a:t>
            </a:r>
            <a:endParaRPr lang="en-US" sz="4000" dirty="0">
              <a:solidFill>
                <a:prstClr val="black"/>
              </a:solidFill>
            </a:endParaRPr>
          </a:p>
        </p:txBody>
      </p:sp>
      <p:sp>
        <p:nvSpPr>
          <p:cNvPr id="6" name="TextBox 5"/>
          <p:cNvSpPr txBox="1"/>
          <p:nvPr/>
        </p:nvSpPr>
        <p:spPr>
          <a:xfrm>
            <a:off x="457200" y="1219200"/>
            <a:ext cx="8686800" cy="4170372"/>
          </a:xfrm>
          <a:prstGeom prst="rect">
            <a:avLst/>
          </a:prstGeom>
          <a:noFill/>
        </p:spPr>
        <p:txBody>
          <a:bodyPr wrap="square" rtlCol="0">
            <a:spAutoFit/>
          </a:bodyPr>
          <a:lstStyle/>
          <a:p>
            <a:pPr marL="463550" indent="-463550">
              <a:spcBef>
                <a:spcPts val="600"/>
              </a:spcBef>
              <a:buFont typeface="Arial" pitchFamily="34" charset="0"/>
              <a:buChar char="•"/>
            </a:pPr>
            <a:r>
              <a:rPr lang="en-US" sz="3200" dirty="0" smtClean="0">
                <a:solidFill>
                  <a:srgbClr val="FF0000"/>
                </a:solidFill>
              </a:rPr>
              <a:t>10% group mini-project</a:t>
            </a:r>
          </a:p>
          <a:p>
            <a:pPr marL="463550" indent="-463550">
              <a:spcBef>
                <a:spcPts val="600"/>
              </a:spcBef>
              <a:buFont typeface="Arial" pitchFamily="34" charset="0"/>
              <a:buChar char="•"/>
            </a:pPr>
            <a:r>
              <a:rPr lang="en-US" sz="3200" dirty="0" smtClean="0">
                <a:solidFill>
                  <a:srgbClr val="FF0000"/>
                </a:solidFill>
              </a:rPr>
              <a:t>Basically, assignment 7, due at end of semester</a:t>
            </a:r>
            <a:br>
              <a:rPr lang="en-US" sz="3200" dirty="0" smtClean="0">
                <a:solidFill>
                  <a:srgbClr val="FF0000"/>
                </a:solidFill>
              </a:rPr>
            </a:br>
            <a:endParaRPr lang="en-US" sz="3200" dirty="0" smtClean="0">
              <a:solidFill>
                <a:srgbClr val="FF0000"/>
              </a:solidFill>
            </a:endParaRPr>
          </a:p>
          <a:p>
            <a:pPr marL="920750" lvl="1" indent="-463550">
              <a:spcBef>
                <a:spcPts val="600"/>
              </a:spcBef>
              <a:buFont typeface="Wingdings" pitchFamily="2" charset="2"/>
              <a:buChar char="Ø"/>
            </a:pPr>
            <a:r>
              <a:rPr lang="en-US" sz="2800" dirty="0" smtClean="0">
                <a:solidFill>
                  <a:prstClr val="black"/>
                </a:solidFill>
              </a:rPr>
              <a:t>Data analysis project </a:t>
            </a:r>
          </a:p>
          <a:p>
            <a:pPr marL="1377950" lvl="2" indent="-463550">
              <a:spcBef>
                <a:spcPts val="600"/>
              </a:spcBef>
              <a:spcAft>
                <a:spcPts val="600"/>
              </a:spcAft>
              <a:buFont typeface="Wingdings" pitchFamily="2" charset="2"/>
              <a:buChar char="Ø"/>
            </a:pPr>
            <a:r>
              <a:rPr lang="en-US" sz="2400" dirty="0" smtClean="0">
                <a:solidFill>
                  <a:prstClr val="black"/>
                </a:solidFill>
              </a:rPr>
              <a:t>Programming involved</a:t>
            </a:r>
          </a:p>
          <a:p>
            <a:pPr marL="1377950" lvl="2" indent="-463550">
              <a:spcBef>
                <a:spcPts val="600"/>
              </a:spcBef>
              <a:spcAft>
                <a:spcPts val="600"/>
              </a:spcAft>
              <a:buFont typeface="Wingdings" pitchFamily="2" charset="2"/>
              <a:buChar char="Ø"/>
            </a:pPr>
            <a:r>
              <a:rPr lang="en-US" sz="2400" dirty="0" smtClean="0">
                <a:solidFill>
                  <a:prstClr val="black"/>
                </a:solidFill>
              </a:rPr>
              <a:t>Same as assignment group (can change if needed)</a:t>
            </a:r>
          </a:p>
          <a:p>
            <a:pPr marL="1377950" lvl="2" indent="-463550">
              <a:spcBef>
                <a:spcPts val="600"/>
              </a:spcBef>
              <a:spcAft>
                <a:spcPts val="600"/>
              </a:spcAft>
              <a:buFont typeface="Wingdings" pitchFamily="2" charset="2"/>
              <a:buChar char="Ø"/>
            </a:pPr>
            <a:r>
              <a:rPr lang="en-US" sz="2400" dirty="0" smtClean="0">
                <a:solidFill>
                  <a:prstClr val="black"/>
                </a:solidFill>
              </a:rPr>
              <a:t>2</a:t>
            </a:r>
            <a:r>
              <a:rPr lang="en-US" sz="2400" baseline="30000" dirty="0" smtClean="0">
                <a:solidFill>
                  <a:prstClr val="black"/>
                </a:solidFill>
              </a:rPr>
              <a:t>nd</a:t>
            </a:r>
            <a:r>
              <a:rPr lang="en-US" sz="2400" dirty="0" smtClean="0">
                <a:solidFill>
                  <a:prstClr val="black"/>
                </a:solidFill>
              </a:rPr>
              <a:t> half of the semester</a:t>
            </a:r>
          </a:p>
          <a:p>
            <a:pPr marL="1377950" lvl="2" indent="-463550">
              <a:spcBef>
                <a:spcPts val="600"/>
              </a:spcBef>
              <a:spcAft>
                <a:spcPts val="600"/>
              </a:spcAft>
              <a:buFont typeface="Wingdings" pitchFamily="2" charset="2"/>
              <a:buChar char="Ø"/>
            </a:pPr>
            <a:r>
              <a:rPr lang="en-US" sz="2400" dirty="0" smtClean="0">
                <a:solidFill>
                  <a:prstClr val="black"/>
                </a:solidFill>
              </a:rPr>
              <a:t>Will discuss details as we go along</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 quizzes</a:t>
            </a:r>
            <a:endParaRPr lang="en-US" sz="4000" dirty="0">
              <a:solidFill>
                <a:prstClr val="black"/>
              </a:solidFill>
            </a:endParaRPr>
          </a:p>
        </p:txBody>
      </p:sp>
      <p:sp>
        <p:nvSpPr>
          <p:cNvPr id="6" name="TextBox 5"/>
          <p:cNvSpPr txBox="1"/>
          <p:nvPr/>
        </p:nvSpPr>
        <p:spPr>
          <a:xfrm>
            <a:off x="457200" y="1219200"/>
            <a:ext cx="8686800" cy="4693593"/>
          </a:xfrm>
          <a:prstGeom prst="rect">
            <a:avLst/>
          </a:prstGeom>
          <a:noFill/>
        </p:spPr>
        <p:txBody>
          <a:bodyPr wrap="square" rtlCol="0">
            <a:spAutoFit/>
          </a:bodyPr>
          <a:lstStyle/>
          <a:p>
            <a:pPr marL="463550" indent="-463550">
              <a:spcBef>
                <a:spcPts val="600"/>
              </a:spcBef>
              <a:buFont typeface="Arial" pitchFamily="34" charset="0"/>
              <a:buChar char="•"/>
            </a:pPr>
            <a:r>
              <a:rPr lang="en-US" sz="3200" dirty="0" smtClean="0">
                <a:solidFill>
                  <a:srgbClr val="FF0000"/>
                </a:solidFill>
              </a:rPr>
              <a:t>5% quizzes (and attendance)</a:t>
            </a:r>
          </a:p>
          <a:p>
            <a:pPr marL="463550" indent="-463550">
              <a:spcBef>
                <a:spcPts val="600"/>
              </a:spcBef>
              <a:buFont typeface="Arial" pitchFamily="34" charset="0"/>
              <a:buChar char="•"/>
            </a:pPr>
            <a:r>
              <a:rPr lang="en-US" sz="3200" dirty="0" smtClean="0">
                <a:solidFill>
                  <a:srgbClr val="FF0000"/>
                </a:solidFill>
              </a:rPr>
              <a:t>Roughly 1 per class, on average</a:t>
            </a:r>
          </a:p>
          <a:p>
            <a:pPr marL="463550" indent="-463550">
              <a:spcBef>
                <a:spcPts val="600"/>
              </a:spcBef>
              <a:buFont typeface="Arial" pitchFamily="34" charset="0"/>
              <a:buChar char="•"/>
            </a:pPr>
            <a:r>
              <a:rPr lang="en-US" sz="3200" dirty="0" smtClean="0">
                <a:solidFill>
                  <a:srgbClr val="FF0000"/>
                </a:solidFill>
              </a:rPr>
              <a:t>(trying it for the first time this </a:t>
            </a:r>
            <a:r>
              <a:rPr lang="en-US" sz="3200" dirty="0" err="1" smtClean="0">
                <a:solidFill>
                  <a:srgbClr val="FF0000"/>
                </a:solidFill>
              </a:rPr>
              <a:t>sem</a:t>
            </a:r>
            <a:r>
              <a:rPr lang="en-US" sz="3200" dirty="0" smtClean="0">
                <a:solidFill>
                  <a:srgbClr val="FF0000"/>
                </a:solidFill>
              </a:rPr>
              <a:t>)</a:t>
            </a:r>
            <a:br>
              <a:rPr lang="en-US" sz="3200" dirty="0" smtClean="0">
                <a:solidFill>
                  <a:srgbClr val="FF0000"/>
                </a:solidFill>
              </a:rPr>
            </a:br>
            <a:endParaRPr lang="en-US" sz="3200" dirty="0" smtClean="0">
              <a:solidFill>
                <a:srgbClr val="FF0000"/>
              </a:solidFill>
            </a:endParaRPr>
          </a:p>
          <a:p>
            <a:pPr marL="920750" lvl="1" indent="-463550">
              <a:spcBef>
                <a:spcPts val="600"/>
              </a:spcBef>
              <a:buFont typeface="Wingdings" pitchFamily="2" charset="2"/>
              <a:buChar char="Ø"/>
            </a:pPr>
            <a:r>
              <a:rPr lang="en-US" sz="2800" dirty="0" smtClean="0">
                <a:solidFill>
                  <a:prstClr val="black"/>
                </a:solidFill>
              </a:rPr>
              <a:t>Very simple quiz, usually 1-2 questions max</a:t>
            </a:r>
          </a:p>
          <a:p>
            <a:pPr marL="920750" lvl="1" indent="-463550">
              <a:spcBef>
                <a:spcPts val="600"/>
              </a:spcBef>
              <a:buFont typeface="Wingdings" pitchFamily="2" charset="2"/>
              <a:buChar char="Ø"/>
            </a:pPr>
            <a:r>
              <a:rPr lang="en-US" sz="2800" dirty="0" smtClean="0">
                <a:solidFill>
                  <a:prstClr val="black"/>
                </a:solidFill>
              </a:rPr>
              <a:t>Goal is to help you self-evaluate </a:t>
            </a:r>
          </a:p>
          <a:p>
            <a:pPr marL="920750" lvl="1" indent="-463550">
              <a:spcBef>
                <a:spcPts val="600"/>
              </a:spcBef>
              <a:buFont typeface="Wingdings" pitchFamily="2" charset="2"/>
              <a:buChar char="Ø"/>
            </a:pPr>
            <a:r>
              <a:rPr lang="en-US" sz="2800" dirty="0" smtClean="0">
                <a:solidFill>
                  <a:prstClr val="black"/>
                </a:solidFill>
              </a:rPr>
              <a:t>And to improve class engagement (for large class)</a:t>
            </a:r>
          </a:p>
          <a:p>
            <a:pPr marL="920750" lvl="1" indent="-463550">
              <a:spcBef>
                <a:spcPts val="600"/>
              </a:spcBef>
              <a:buFont typeface="Wingdings" pitchFamily="2" charset="2"/>
              <a:buChar char="Ø"/>
            </a:pPr>
            <a:r>
              <a:rPr lang="en-US" sz="2800" dirty="0" smtClean="0">
                <a:solidFill>
                  <a:prstClr val="black"/>
                </a:solidFill>
              </a:rPr>
              <a:t>Serves as attendance</a:t>
            </a:r>
          </a:p>
          <a:p>
            <a:pPr marL="920750" lvl="1" indent="-463550">
              <a:spcBef>
                <a:spcPts val="600"/>
              </a:spcBef>
              <a:buFont typeface="Wingdings" pitchFamily="2" charset="2"/>
              <a:buChar char="Ø"/>
            </a:pPr>
            <a:endParaRPr lang="en-US" sz="2400" dirty="0" smtClean="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31</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Grading - recap </a:t>
            </a:r>
            <a:endParaRPr lang="en-US" sz="4000" dirty="0">
              <a:solidFill>
                <a:prstClr val="black"/>
              </a:solidFill>
            </a:endParaRPr>
          </a:p>
        </p:txBody>
      </p:sp>
      <p:sp>
        <p:nvSpPr>
          <p:cNvPr id="6" name="TextBox 5"/>
          <p:cNvSpPr txBox="1"/>
          <p:nvPr/>
        </p:nvSpPr>
        <p:spPr>
          <a:xfrm>
            <a:off x="457200" y="1219200"/>
            <a:ext cx="8686800" cy="5447645"/>
          </a:xfrm>
          <a:prstGeom prst="rect">
            <a:avLst/>
          </a:prstGeom>
          <a:noFill/>
        </p:spPr>
        <p:txBody>
          <a:bodyPr wrap="square" rtlCol="0">
            <a:spAutoFit/>
          </a:bodyPr>
          <a:lstStyle/>
          <a:p>
            <a:pPr marL="463550" lvl="0" indent="-463550">
              <a:spcBef>
                <a:spcPts val="1200"/>
              </a:spcBef>
              <a:buFont typeface="Arial" pitchFamily="34" charset="0"/>
              <a:buChar char="•"/>
            </a:pPr>
            <a:r>
              <a:rPr lang="en-US" sz="2800" dirty="0" smtClean="0">
                <a:solidFill>
                  <a:prstClr val="black"/>
                </a:solidFill>
              </a:rPr>
              <a:t>45% assignments  </a:t>
            </a:r>
          </a:p>
          <a:p>
            <a:pPr marL="463550" lvl="0" indent="-463550">
              <a:spcBef>
                <a:spcPts val="1200"/>
              </a:spcBef>
              <a:buFont typeface="Arial" pitchFamily="34" charset="0"/>
              <a:buChar char="•"/>
            </a:pPr>
            <a:r>
              <a:rPr lang="en-US" sz="2800" dirty="0" smtClean="0">
                <a:solidFill>
                  <a:prstClr val="black"/>
                </a:solidFill>
              </a:rPr>
              <a:t>40% exams (in-class mid-terms)</a:t>
            </a:r>
          </a:p>
          <a:p>
            <a:pPr marL="463550" lvl="0" indent="-463550">
              <a:spcBef>
                <a:spcPts val="1200"/>
              </a:spcBef>
              <a:buFont typeface="Arial" pitchFamily="34" charset="0"/>
              <a:buChar char="•"/>
            </a:pPr>
            <a:r>
              <a:rPr lang="en-US" sz="2800" dirty="0" smtClean="0">
                <a:solidFill>
                  <a:prstClr val="black"/>
                </a:solidFill>
              </a:rPr>
              <a:t>10% group mini-project</a:t>
            </a:r>
          </a:p>
          <a:p>
            <a:pPr marL="463550" lvl="0" indent="-463550">
              <a:spcBef>
                <a:spcPts val="1200"/>
              </a:spcBef>
              <a:buFont typeface="Arial" pitchFamily="34" charset="0"/>
              <a:buChar char="•"/>
            </a:pPr>
            <a:r>
              <a:rPr lang="en-US" sz="2800" dirty="0" smtClean="0">
                <a:solidFill>
                  <a:prstClr val="black"/>
                </a:solidFill>
              </a:rPr>
              <a:t>5% quizzes/attendance</a:t>
            </a:r>
          </a:p>
          <a:p>
            <a:pPr marL="463550" lvl="0" indent="-463550">
              <a:spcBef>
                <a:spcPts val="1200"/>
              </a:spcBef>
              <a:buFont typeface="Arial" pitchFamily="34" charset="0"/>
              <a:buChar char="•"/>
            </a:pPr>
            <a:r>
              <a:rPr lang="en-US" sz="2800" i="1" dirty="0" smtClean="0">
                <a:solidFill>
                  <a:srgbClr val="FF0000"/>
                </a:solidFill>
              </a:rPr>
              <a:t>Some parts are tentative!</a:t>
            </a:r>
          </a:p>
          <a:p>
            <a:pPr marL="463550" indent="-463550">
              <a:spcBef>
                <a:spcPts val="1200"/>
              </a:spcBef>
              <a:buFont typeface="Arial" pitchFamily="34" charset="0"/>
              <a:buChar char="•"/>
            </a:pPr>
            <a:endParaRPr lang="en-US" sz="3200" dirty="0" smtClean="0">
              <a:solidFill>
                <a:prstClr val="black"/>
              </a:solidFill>
            </a:endParaRPr>
          </a:p>
          <a:p>
            <a:pPr marL="463550" indent="-463550">
              <a:spcBef>
                <a:spcPts val="1200"/>
              </a:spcBef>
              <a:buFont typeface="Arial" pitchFamily="34" charset="0"/>
              <a:buChar char="•"/>
            </a:pPr>
            <a:r>
              <a:rPr lang="en-US" sz="3200" dirty="0" smtClean="0">
                <a:solidFill>
                  <a:prstClr val="black"/>
                </a:solidFill>
              </a:rPr>
              <a:t>Will provide mid-</a:t>
            </a:r>
            <a:r>
              <a:rPr lang="en-US" sz="3200" dirty="0" err="1" smtClean="0">
                <a:solidFill>
                  <a:prstClr val="black"/>
                </a:solidFill>
              </a:rPr>
              <a:t>sem</a:t>
            </a:r>
            <a:r>
              <a:rPr lang="en-US" sz="3200" dirty="0" smtClean="0">
                <a:solidFill>
                  <a:prstClr val="black"/>
                </a:solidFill>
              </a:rPr>
              <a:t> grades (after M1)</a:t>
            </a:r>
          </a:p>
          <a:p>
            <a:pPr marL="920750" lvl="1" indent="-463550">
              <a:spcBef>
                <a:spcPts val="1200"/>
              </a:spcBef>
              <a:buFont typeface="Wingdings" pitchFamily="2" charset="2"/>
              <a:buChar char="Ø"/>
            </a:pPr>
            <a:r>
              <a:rPr lang="en-US" sz="3200" dirty="0" smtClean="0">
                <a:solidFill>
                  <a:prstClr val="black"/>
                </a:solidFill>
              </a:rPr>
              <a:t>For self-evaluation purposes only</a:t>
            </a:r>
          </a:p>
          <a:p>
            <a:pPr marL="920750" lvl="1" indent="-463550">
              <a:spcBef>
                <a:spcPts val="1200"/>
              </a:spcBef>
              <a:buFont typeface="Wingdings" pitchFamily="2" charset="2"/>
              <a:buChar char="Ø"/>
            </a:pPr>
            <a:endParaRPr lang="en-US" sz="3200"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4: Simpson’s Paradox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7" name="Oval 6"/>
          <p:cNvSpPr/>
          <p:nvPr/>
        </p:nvSpPr>
        <p:spPr>
          <a:xfrm>
            <a:off x="6705600" y="2514600"/>
            <a:ext cx="2133600" cy="2209800"/>
          </a:xfrm>
          <a:prstGeom prst="ellipse">
            <a:avLst/>
          </a:prstGeom>
          <a:solidFill>
            <a:schemeClr val="accent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Developed Nation (B)</a:t>
            </a:r>
            <a:endParaRPr lang="en-US" sz="2000" b="1" dirty="0"/>
          </a:p>
        </p:txBody>
      </p:sp>
      <p:sp>
        <p:nvSpPr>
          <p:cNvPr id="8" name="Oval 7"/>
          <p:cNvSpPr/>
          <p:nvPr/>
        </p:nvSpPr>
        <p:spPr>
          <a:xfrm>
            <a:off x="228600" y="2667000"/>
            <a:ext cx="21336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Developing Nation (A)</a:t>
            </a:r>
            <a:endParaRPr lang="en-US" sz="2000" b="1" dirty="0"/>
          </a:p>
        </p:txBody>
      </p:sp>
      <p:pic>
        <p:nvPicPr>
          <p:cNvPr id="17410" name="Picture 2" descr="C:\Users\anshul\AppData\Local\Microsoft\Windows\Temporary Internet Files\Content.IE5\0F9UDO3L\360px-Stickfigure800ppx.svg[1].png"/>
          <p:cNvPicPr>
            <a:picLocks noChangeAspect="1" noChangeArrowheads="1"/>
          </p:cNvPicPr>
          <p:nvPr/>
        </p:nvPicPr>
        <p:blipFill>
          <a:blip r:embed="rId3" cstate="print"/>
          <a:srcRect/>
          <a:stretch>
            <a:fillRect/>
          </a:stretch>
        </p:blipFill>
        <p:spPr bwMode="auto">
          <a:xfrm>
            <a:off x="2209800" y="1143000"/>
            <a:ext cx="1097280" cy="1828800"/>
          </a:xfrm>
          <a:prstGeom prst="rect">
            <a:avLst/>
          </a:prstGeom>
          <a:noFill/>
        </p:spPr>
      </p:pic>
      <p:sp>
        <p:nvSpPr>
          <p:cNvPr id="10" name="TextBox 9"/>
          <p:cNvSpPr txBox="1"/>
          <p:nvPr/>
        </p:nvSpPr>
        <p:spPr>
          <a:xfrm>
            <a:off x="304800" y="1600200"/>
            <a:ext cx="1905000" cy="923330"/>
          </a:xfrm>
          <a:prstGeom prst="rect">
            <a:avLst/>
          </a:prstGeom>
          <a:noFill/>
        </p:spPr>
        <p:txBody>
          <a:bodyPr wrap="square" rtlCol="0">
            <a:spAutoFit/>
          </a:bodyPr>
          <a:lstStyle/>
          <a:p>
            <a:r>
              <a:rPr lang="en-US" dirty="0" smtClean="0"/>
              <a:t>Earns </a:t>
            </a:r>
            <a:br>
              <a:rPr lang="en-US" dirty="0" smtClean="0"/>
            </a:br>
            <a:r>
              <a:rPr lang="en-US" dirty="0" smtClean="0"/>
              <a:t>above-average income in A</a:t>
            </a:r>
            <a:endParaRPr lang="en-US" dirty="0"/>
          </a:p>
        </p:txBody>
      </p:sp>
      <p:sp>
        <p:nvSpPr>
          <p:cNvPr id="11" name="TextBox 10"/>
          <p:cNvSpPr txBox="1"/>
          <p:nvPr/>
        </p:nvSpPr>
        <p:spPr>
          <a:xfrm>
            <a:off x="6858000" y="1447800"/>
            <a:ext cx="1905000" cy="923330"/>
          </a:xfrm>
          <a:prstGeom prst="rect">
            <a:avLst/>
          </a:prstGeom>
          <a:noFill/>
        </p:spPr>
        <p:txBody>
          <a:bodyPr wrap="square" rtlCol="0">
            <a:spAutoFit/>
          </a:bodyPr>
          <a:lstStyle/>
          <a:p>
            <a:r>
              <a:rPr lang="en-US" dirty="0" smtClean="0"/>
              <a:t>Earns </a:t>
            </a:r>
            <a:br>
              <a:rPr lang="en-US" dirty="0" smtClean="0"/>
            </a:br>
            <a:r>
              <a:rPr lang="en-US" dirty="0" smtClean="0"/>
              <a:t>below-average income in B</a:t>
            </a:r>
            <a:endParaRPr lang="en-US" dirty="0"/>
          </a:p>
        </p:txBody>
      </p:sp>
      <p:sp>
        <p:nvSpPr>
          <p:cNvPr id="12" name="TextBox 11"/>
          <p:cNvSpPr txBox="1"/>
          <p:nvPr/>
        </p:nvSpPr>
        <p:spPr>
          <a:xfrm>
            <a:off x="381000" y="5029200"/>
            <a:ext cx="1905000" cy="646331"/>
          </a:xfrm>
          <a:prstGeom prst="rect">
            <a:avLst/>
          </a:prstGeom>
          <a:noFill/>
        </p:spPr>
        <p:txBody>
          <a:bodyPr wrap="square" rtlCol="0">
            <a:spAutoFit/>
          </a:bodyPr>
          <a:lstStyle/>
          <a:p>
            <a:r>
              <a:rPr lang="en-US" dirty="0" smtClean="0"/>
              <a:t>Average income of A goes down </a:t>
            </a:r>
            <a:r>
              <a:rPr lang="en-US" dirty="0" smtClean="0">
                <a:sym typeface="Wingdings" pitchFamily="2" charset="2"/>
              </a:rPr>
              <a:t></a:t>
            </a:r>
            <a:endParaRPr lang="en-US" dirty="0"/>
          </a:p>
        </p:txBody>
      </p:sp>
      <p:sp>
        <p:nvSpPr>
          <p:cNvPr id="13" name="TextBox 12"/>
          <p:cNvSpPr txBox="1"/>
          <p:nvPr/>
        </p:nvSpPr>
        <p:spPr>
          <a:xfrm>
            <a:off x="6781800" y="4953000"/>
            <a:ext cx="1905000" cy="646331"/>
          </a:xfrm>
          <a:prstGeom prst="rect">
            <a:avLst/>
          </a:prstGeom>
          <a:noFill/>
        </p:spPr>
        <p:txBody>
          <a:bodyPr wrap="square" rtlCol="0">
            <a:spAutoFit/>
          </a:bodyPr>
          <a:lstStyle/>
          <a:p>
            <a:r>
              <a:rPr lang="en-US" dirty="0" smtClean="0"/>
              <a:t>Average income of B goes down </a:t>
            </a:r>
            <a:r>
              <a:rPr lang="en-US" dirty="0" smtClean="0">
                <a:sym typeface="Wingdings" pitchFamily="2" charset="2"/>
              </a:rPr>
              <a:t></a:t>
            </a:r>
            <a:endParaRPr lang="en-US" dirty="0"/>
          </a:p>
        </p:txBody>
      </p:sp>
      <p:sp>
        <p:nvSpPr>
          <p:cNvPr id="14" name="TextBox 13"/>
          <p:cNvSpPr txBox="1"/>
          <p:nvPr/>
        </p:nvSpPr>
        <p:spPr>
          <a:xfrm>
            <a:off x="2895600" y="3505200"/>
            <a:ext cx="3352800" cy="830997"/>
          </a:xfrm>
          <a:prstGeom prst="rect">
            <a:avLst/>
          </a:prstGeom>
          <a:noFill/>
        </p:spPr>
        <p:txBody>
          <a:bodyPr wrap="square" rtlCol="0">
            <a:spAutoFit/>
          </a:bodyPr>
          <a:lstStyle/>
          <a:p>
            <a:pPr algn="ctr"/>
            <a:r>
              <a:rPr lang="en-US" sz="2400" b="1" dirty="0" smtClean="0"/>
              <a:t>Average income of </a:t>
            </a:r>
            <a:br>
              <a:rPr lang="en-US" sz="2400" b="1" dirty="0" smtClean="0"/>
            </a:br>
            <a:r>
              <a:rPr lang="en-US" sz="2400" b="1" dirty="0" smtClean="0"/>
              <a:t>A+B goes up!!</a:t>
            </a:r>
            <a:endParaRPr lang="en-US" sz="2400" b="1" dirty="0"/>
          </a:p>
        </p:txBody>
      </p:sp>
      <p:sp>
        <p:nvSpPr>
          <p:cNvPr id="17" name="TextBox 16"/>
          <p:cNvSpPr txBox="1"/>
          <p:nvPr/>
        </p:nvSpPr>
        <p:spPr>
          <a:xfrm>
            <a:off x="2362200" y="965537"/>
            <a:ext cx="838200" cy="1015663"/>
          </a:xfrm>
          <a:prstGeom prst="rect">
            <a:avLst/>
          </a:prstGeom>
          <a:noFill/>
        </p:spPr>
        <p:txBody>
          <a:bodyPr wrap="square" rtlCol="0">
            <a:spAutoFit/>
          </a:bodyPr>
          <a:lstStyle/>
          <a:p>
            <a:r>
              <a:rPr lang="en-US" sz="6000" dirty="0" smtClean="0">
                <a:sym typeface="Wingdings" pitchFamily="2" charset="2"/>
              </a:rPr>
              <a:t></a:t>
            </a:r>
            <a:endParaRPr lang="en-US" sz="6000" dirty="0"/>
          </a:p>
        </p:txBody>
      </p:sp>
      <p:sp>
        <p:nvSpPr>
          <p:cNvPr id="18" name="TextBox 17"/>
          <p:cNvSpPr txBox="1"/>
          <p:nvPr/>
        </p:nvSpPr>
        <p:spPr>
          <a:xfrm>
            <a:off x="5766516" y="965537"/>
            <a:ext cx="838200" cy="1015663"/>
          </a:xfrm>
          <a:prstGeom prst="rect">
            <a:avLst/>
          </a:prstGeom>
          <a:noFill/>
        </p:spPr>
        <p:txBody>
          <a:bodyPr wrap="square" rtlCol="0">
            <a:spAutoFit/>
          </a:bodyPr>
          <a:lstStyle/>
          <a:p>
            <a:r>
              <a:rPr lang="en-US" sz="6000" dirty="0" smtClean="0">
                <a:sym typeface="Wingdings" pitchFamily="2" charset="2"/>
              </a:rPr>
              <a:t></a:t>
            </a:r>
            <a:endParaRPr lang="en-US"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5E-6 -2.47919E-6 L 0.37344 -2.47919E-6 " pathEditMode="relative" rAng="0" ptsTypes="AA">
                                      <p:cBhvr>
                                        <p:cTn id="18" dur="2000" fill="hold"/>
                                        <p:tgtEl>
                                          <p:spTgt spid="17410"/>
                                        </p:tgtEl>
                                        <p:attrNameLst>
                                          <p:attrName>ppt_x</p:attrName>
                                          <p:attrName>ppt_y</p:attrName>
                                        </p:attrNameLst>
                                      </p:cBhvr>
                                      <p:rCtr x="187" y="0"/>
                                    </p:animMotion>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P spid="12" grpId="0"/>
      <p:bldP spid="13" grpId="0"/>
      <p:bldP spid="14" grpId="0"/>
      <p:bldP spid="17" grpId="0"/>
      <p:bldP spid="17" grpId="1"/>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7" name="Oval 6"/>
          <p:cNvSpPr/>
          <p:nvPr/>
        </p:nvSpPr>
        <p:spPr>
          <a:xfrm>
            <a:off x="6705600" y="2514600"/>
            <a:ext cx="2133600" cy="2209800"/>
          </a:xfrm>
          <a:prstGeom prst="ellipse">
            <a:avLst/>
          </a:prstGeom>
          <a:solidFill>
            <a:schemeClr val="accent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Developed Nation (B)</a:t>
            </a:r>
            <a:endParaRPr lang="en-US" sz="2000" b="1" dirty="0"/>
          </a:p>
        </p:txBody>
      </p:sp>
      <p:sp>
        <p:nvSpPr>
          <p:cNvPr id="8" name="Oval 7"/>
          <p:cNvSpPr/>
          <p:nvPr/>
        </p:nvSpPr>
        <p:spPr>
          <a:xfrm>
            <a:off x="228600" y="2667000"/>
            <a:ext cx="21336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Developing Nation (A)</a:t>
            </a:r>
            <a:endParaRPr lang="en-US" sz="2000" b="1" dirty="0"/>
          </a:p>
        </p:txBody>
      </p:sp>
      <p:pic>
        <p:nvPicPr>
          <p:cNvPr id="17410" name="Picture 2" descr="C:\Users\anshul\AppData\Local\Microsoft\Windows\Temporary Internet Files\Content.IE5\0F9UDO3L\360px-Stickfigure800ppx.svg[1].png"/>
          <p:cNvPicPr>
            <a:picLocks noChangeAspect="1" noChangeArrowheads="1"/>
          </p:cNvPicPr>
          <p:nvPr/>
        </p:nvPicPr>
        <p:blipFill>
          <a:blip r:embed="rId3" cstate="print"/>
          <a:srcRect/>
          <a:stretch>
            <a:fillRect/>
          </a:stretch>
        </p:blipFill>
        <p:spPr bwMode="auto">
          <a:xfrm>
            <a:off x="2209800" y="1143000"/>
            <a:ext cx="1097280" cy="1828800"/>
          </a:xfrm>
          <a:prstGeom prst="rect">
            <a:avLst/>
          </a:prstGeom>
          <a:noFill/>
        </p:spPr>
      </p:pic>
      <p:sp>
        <p:nvSpPr>
          <p:cNvPr id="10" name="TextBox 9"/>
          <p:cNvSpPr txBox="1"/>
          <p:nvPr/>
        </p:nvSpPr>
        <p:spPr>
          <a:xfrm>
            <a:off x="304800" y="1600200"/>
            <a:ext cx="1905000" cy="923330"/>
          </a:xfrm>
          <a:prstGeom prst="rect">
            <a:avLst/>
          </a:prstGeom>
          <a:noFill/>
        </p:spPr>
        <p:txBody>
          <a:bodyPr wrap="square" rtlCol="0">
            <a:spAutoFit/>
          </a:bodyPr>
          <a:lstStyle/>
          <a:p>
            <a:r>
              <a:rPr lang="en-US" dirty="0" smtClean="0"/>
              <a:t>Earns </a:t>
            </a:r>
            <a:br>
              <a:rPr lang="en-US" dirty="0" smtClean="0"/>
            </a:br>
            <a:r>
              <a:rPr lang="en-US" dirty="0" smtClean="0"/>
              <a:t>above-average income in A</a:t>
            </a:r>
            <a:endParaRPr lang="en-US" dirty="0"/>
          </a:p>
        </p:txBody>
      </p:sp>
      <p:sp>
        <p:nvSpPr>
          <p:cNvPr id="11" name="TextBox 10"/>
          <p:cNvSpPr txBox="1"/>
          <p:nvPr/>
        </p:nvSpPr>
        <p:spPr>
          <a:xfrm>
            <a:off x="6858000" y="1447800"/>
            <a:ext cx="1905000" cy="923330"/>
          </a:xfrm>
          <a:prstGeom prst="rect">
            <a:avLst/>
          </a:prstGeom>
          <a:noFill/>
        </p:spPr>
        <p:txBody>
          <a:bodyPr wrap="square" rtlCol="0">
            <a:spAutoFit/>
          </a:bodyPr>
          <a:lstStyle/>
          <a:p>
            <a:r>
              <a:rPr lang="en-US" dirty="0" smtClean="0"/>
              <a:t>Earns </a:t>
            </a:r>
            <a:br>
              <a:rPr lang="en-US" dirty="0" smtClean="0"/>
            </a:br>
            <a:r>
              <a:rPr lang="en-US" dirty="0" smtClean="0"/>
              <a:t>below-average income in B</a:t>
            </a:r>
            <a:endParaRPr lang="en-US" dirty="0"/>
          </a:p>
        </p:txBody>
      </p:sp>
      <p:sp>
        <p:nvSpPr>
          <p:cNvPr id="12" name="TextBox 11"/>
          <p:cNvSpPr txBox="1"/>
          <p:nvPr/>
        </p:nvSpPr>
        <p:spPr>
          <a:xfrm>
            <a:off x="381000" y="5029200"/>
            <a:ext cx="1905000" cy="646331"/>
          </a:xfrm>
          <a:prstGeom prst="rect">
            <a:avLst/>
          </a:prstGeom>
          <a:noFill/>
        </p:spPr>
        <p:txBody>
          <a:bodyPr wrap="square" rtlCol="0">
            <a:spAutoFit/>
          </a:bodyPr>
          <a:lstStyle/>
          <a:p>
            <a:r>
              <a:rPr lang="en-US" dirty="0" smtClean="0"/>
              <a:t>Person 1: 20K</a:t>
            </a:r>
          </a:p>
          <a:p>
            <a:r>
              <a:rPr lang="en-US" dirty="0" smtClean="0"/>
              <a:t>Person X: 40K</a:t>
            </a:r>
            <a:endParaRPr lang="en-US" dirty="0"/>
          </a:p>
        </p:txBody>
      </p:sp>
      <p:sp>
        <p:nvSpPr>
          <p:cNvPr id="14" name="TextBox 13"/>
          <p:cNvSpPr txBox="1"/>
          <p:nvPr/>
        </p:nvSpPr>
        <p:spPr>
          <a:xfrm>
            <a:off x="2590800" y="3962400"/>
            <a:ext cx="3962400" cy="1200329"/>
          </a:xfrm>
          <a:prstGeom prst="rect">
            <a:avLst/>
          </a:prstGeom>
          <a:noFill/>
        </p:spPr>
        <p:txBody>
          <a:bodyPr wrap="square" rtlCol="0">
            <a:spAutoFit/>
          </a:bodyPr>
          <a:lstStyle/>
          <a:p>
            <a:pPr algn="ctr"/>
            <a:r>
              <a:rPr lang="en-US" sz="2400" b="1" dirty="0" smtClean="0"/>
              <a:t>Average income of A+B</a:t>
            </a:r>
            <a:br>
              <a:rPr lang="en-US" sz="2400" b="1" dirty="0" smtClean="0"/>
            </a:br>
            <a:r>
              <a:rPr lang="en-US" sz="2400" b="1" dirty="0" smtClean="0"/>
              <a:t>Before: 160K/3 = 53.3K</a:t>
            </a:r>
          </a:p>
          <a:p>
            <a:pPr algn="ctr"/>
            <a:r>
              <a:rPr lang="en-US" sz="2400" b="1" dirty="0" smtClean="0"/>
              <a:t>After: 200K/3 = 66.7K</a:t>
            </a:r>
            <a:endParaRPr lang="en-US" sz="2400" b="1" dirty="0"/>
          </a:p>
        </p:txBody>
      </p:sp>
      <p:sp>
        <p:nvSpPr>
          <p:cNvPr id="15" name="TextBox 14"/>
          <p:cNvSpPr txBox="1"/>
          <p:nvPr/>
        </p:nvSpPr>
        <p:spPr>
          <a:xfrm>
            <a:off x="6858000" y="4953000"/>
            <a:ext cx="1905000" cy="646331"/>
          </a:xfrm>
          <a:prstGeom prst="rect">
            <a:avLst/>
          </a:prstGeom>
          <a:noFill/>
        </p:spPr>
        <p:txBody>
          <a:bodyPr wrap="square" rtlCol="0">
            <a:spAutoFit/>
          </a:bodyPr>
          <a:lstStyle/>
          <a:p>
            <a:r>
              <a:rPr lang="en-US" dirty="0" smtClean="0"/>
              <a:t>Person 2: 100K</a:t>
            </a:r>
          </a:p>
          <a:p>
            <a:r>
              <a:rPr lang="en-US" dirty="0" smtClean="0"/>
              <a:t>Person X: 80K</a:t>
            </a:r>
            <a:endParaRPr lang="en-US" dirty="0"/>
          </a:p>
        </p:txBody>
      </p:sp>
      <p:sp>
        <p:nvSpPr>
          <p:cNvPr id="13" name="TextBox 12"/>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4: Simpson’s Paradox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5E-6 -2.47919E-6 L 0.39844 -2.47919E-6 " pathEditMode="relative" rAng="0" ptsTypes="AA">
                                      <p:cBhvr>
                                        <p:cTn id="6" dur="2000" fill="hold"/>
                                        <p:tgtEl>
                                          <p:spTgt spid="17410"/>
                                        </p:tgtEl>
                                        <p:attrNameLst>
                                          <p:attrName>ppt_x</p:attrName>
                                          <p:attrName>ppt_y</p:attrName>
                                        </p:attrNameLst>
                                      </p:cBhvr>
                                      <p:rCtr x="199"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13" name="Rectangle 12"/>
          <p:cNvSpPr/>
          <p:nvPr/>
        </p:nvSpPr>
        <p:spPr>
          <a:xfrm>
            <a:off x="457200" y="1066800"/>
            <a:ext cx="8153400" cy="4893647"/>
          </a:xfrm>
          <a:prstGeom prst="rect">
            <a:avLst/>
          </a:prstGeom>
        </p:spPr>
        <p:txBody>
          <a:bodyPr wrap="square">
            <a:spAutoFit/>
          </a:bodyPr>
          <a:lstStyle/>
          <a:p>
            <a:r>
              <a:rPr lang="en-US" sz="2400" dirty="0" smtClean="0"/>
              <a:t>Since 2000, the median US wage has </a:t>
            </a:r>
            <a:r>
              <a:rPr lang="en-US" sz="2400" b="1" dirty="0" smtClean="0"/>
              <a:t>risen</a:t>
            </a:r>
            <a:r>
              <a:rPr lang="en-US" sz="2400" dirty="0" smtClean="0"/>
              <a:t> about 1% (adjusted)</a:t>
            </a:r>
          </a:p>
          <a:p>
            <a:endParaRPr lang="en-US" sz="2400" dirty="0" smtClean="0"/>
          </a:p>
          <a:p>
            <a:r>
              <a:rPr lang="en-US" sz="2400" dirty="0" smtClean="0"/>
              <a:t>But over the same period, the median wage for:</a:t>
            </a:r>
          </a:p>
          <a:p>
            <a:pPr lvl="1">
              <a:buFont typeface="Arial" pitchFamily="34" charset="0"/>
              <a:buChar char="•"/>
            </a:pPr>
            <a:r>
              <a:rPr lang="en-US" sz="2400" dirty="0" smtClean="0"/>
              <a:t> high school dropouts,</a:t>
            </a:r>
          </a:p>
          <a:p>
            <a:pPr lvl="1">
              <a:buFont typeface="Arial" pitchFamily="34" charset="0"/>
              <a:buChar char="•"/>
            </a:pPr>
            <a:r>
              <a:rPr lang="en-US" sz="2400" dirty="0" smtClean="0"/>
              <a:t> high school graduates with no college education,</a:t>
            </a:r>
          </a:p>
          <a:p>
            <a:pPr lvl="1">
              <a:buFont typeface="Arial" pitchFamily="34" charset="0"/>
              <a:buChar char="•"/>
            </a:pPr>
            <a:r>
              <a:rPr lang="en-US" sz="2400" dirty="0" smtClean="0"/>
              <a:t> people with some college education, and</a:t>
            </a:r>
          </a:p>
          <a:p>
            <a:pPr lvl="1">
              <a:buFont typeface="Arial" pitchFamily="34" charset="0"/>
              <a:buChar char="•"/>
            </a:pPr>
            <a:r>
              <a:rPr lang="en-US" sz="2400" dirty="0" smtClean="0"/>
              <a:t> people with Bachelor’s or higher degrees</a:t>
            </a:r>
          </a:p>
          <a:p>
            <a:r>
              <a:rPr lang="en-US" sz="2400" dirty="0" smtClean="0"/>
              <a:t>have </a:t>
            </a:r>
            <a:r>
              <a:rPr lang="en-US" sz="2400" i="1" dirty="0" smtClean="0"/>
              <a:t>all</a:t>
            </a:r>
            <a:r>
              <a:rPr lang="en-US" sz="2400" dirty="0" smtClean="0"/>
              <a:t> decreased. </a:t>
            </a:r>
            <a:br>
              <a:rPr lang="en-US" sz="2400" dirty="0" smtClean="0"/>
            </a:br>
            <a:r>
              <a:rPr lang="en-US" sz="2400" dirty="0" smtClean="0"/>
              <a:t/>
            </a:r>
            <a:br>
              <a:rPr lang="en-US" sz="2400" dirty="0" smtClean="0"/>
            </a:br>
            <a:r>
              <a:rPr lang="en-US" sz="2400" dirty="0" smtClean="0"/>
              <a:t>In other words, within </a:t>
            </a:r>
            <a:r>
              <a:rPr lang="en-US" sz="2400" i="1" dirty="0" smtClean="0"/>
              <a:t>every</a:t>
            </a:r>
            <a:r>
              <a:rPr lang="en-US" sz="2400" dirty="0" smtClean="0"/>
              <a:t> educational subgroup, the median wage is </a:t>
            </a:r>
            <a:r>
              <a:rPr lang="en-US" sz="2400" b="1" dirty="0" smtClean="0"/>
              <a:t>lower</a:t>
            </a:r>
            <a:r>
              <a:rPr lang="en-US" sz="2400" dirty="0" smtClean="0"/>
              <a:t> now than it was in 2000.</a:t>
            </a:r>
          </a:p>
          <a:p>
            <a:endParaRPr lang="en-US" sz="2400" dirty="0" smtClean="0"/>
          </a:p>
          <a:p>
            <a:r>
              <a:rPr lang="en-US" sz="2400" dirty="0" smtClean="0"/>
              <a:t>How can both things be true??</a:t>
            </a:r>
            <a:endParaRPr lang="en-US" sz="2400" dirty="0"/>
          </a:p>
        </p:txBody>
      </p:sp>
      <p:sp>
        <p:nvSpPr>
          <p:cNvPr id="6" name="TextBox 5"/>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4: Simpson’s Paradox</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Syllabus</a:t>
            </a:r>
            <a:endParaRPr lang="en-US" sz="4000"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36</a:t>
            </a:fld>
            <a:endParaRPr lang="en-US" dirty="0">
              <a:solidFill>
                <a:prstClr val="black">
                  <a:tint val="75000"/>
                </a:prstClr>
              </a:solidFill>
            </a:endParaRPr>
          </a:p>
        </p:txBody>
      </p:sp>
      <p:sp>
        <p:nvSpPr>
          <p:cNvPr id="12" name="Rectangle 11"/>
          <p:cNvSpPr/>
          <p:nvPr/>
        </p:nvSpPr>
        <p:spPr>
          <a:xfrm>
            <a:off x="0" y="5059680"/>
            <a:ext cx="9144000" cy="1066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solidFill>
                  <a:prstClr val="black"/>
                </a:solidFill>
              </a:rPr>
              <a:t>Data Science Models </a:t>
            </a:r>
            <a:r>
              <a:rPr lang="en-US" sz="2400" dirty="0" smtClean="0">
                <a:solidFill>
                  <a:prstClr val="black"/>
                </a:solidFill>
              </a:rPr>
              <a:t>(3-5 lectures, 1 assignment)</a:t>
            </a:r>
            <a:endParaRPr lang="en-US" sz="2400" b="1" dirty="0" smtClean="0">
              <a:solidFill>
                <a:prstClr val="black"/>
              </a:solidFill>
            </a:endParaRPr>
          </a:p>
          <a:p>
            <a:pPr lvl="1" indent="-220663">
              <a:spcAft>
                <a:spcPts val="300"/>
              </a:spcAft>
              <a:buFont typeface="Arial" pitchFamily="34" charset="0"/>
              <a:buChar char="•"/>
              <a:tabLst>
                <a:tab pos="457200" algn="l"/>
              </a:tabLst>
            </a:pPr>
            <a:r>
              <a:rPr lang="en-US" sz="2000" dirty="0" smtClean="0">
                <a:solidFill>
                  <a:prstClr val="black"/>
                </a:solidFill>
              </a:rPr>
              <a:t>Regression (simple LR, multiple LR, non-linear regression)</a:t>
            </a:r>
          </a:p>
          <a:p>
            <a:pPr lvl="1" indent="-220663">
              <a:spcAft>
                <a:spcPts val="300"/>
              </a:spcAft>
              <a:buFont typeface="Arial" pitchFamily="34" charset="0"/>
              <a:buChar char="•"/>
              <a:tabLst>
                <a:tab pos="457200" algn="l"/>
              </a:tabLst>
            </a:pPr>
            <a:r>
              <a:rPr lang="en-US" sz="2000" dirty="0" smtClean="0">
                <a:solidFill>
                  <a:prstClr val="black"/>
                </a:solidFill>
              </a:rPr>
              <a:t>Time series analysis (moving average, EWMA, AR, ARMA, ARIMA)</a:t>
            </a:r>
          </a:p>
          <a:p>
            <a:endParaRPr lang="en-US" sz="2800" b="1" dirty="0" smtClean="0">
              <a:solidFill>
                <a:prstClr val="black"/>
              </a:solidFill>
            </a:endParaRPr>
          </a:p>
          <a:p>
            <a:endParaRPr lang="en-US" dirty="0">
              <a:solidFill>
                <a:prstClr val="white"/>
              </a:solidFill>
            </a:endParaRPr>
          </a:p>
        </p:txBody>
      </p:sp>
      <p:sp>
        <p:nvSpPr>
          <p:cNvPr id="13" name="Rectangle 12"/>
          <p:cNvSpPr/>
          <p:nvPr/>
        </p:nvSpPr>
        <p:spPr>
          <a:xfrm>
            <a:off x="0" y="2960340"/>
            <a:ext cx="9144000" cy="210151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solidFill>
                  <a:prstClr val="black"/>
                </a:solidFill>
              </a:rPr>
              <a:t>Statistical Inference</a:t>
            </a:r>
            <a:r>
              <a:rPr lang="en-US" sz="2400" dirty="0" smtClean="0">
                <a:solidFill>
                  <a:prstClr val="black"/>
                </a:solidFill>
              </a:rPr>
              <a:t> (8-10 lectures , 3 assignments)</a:t>
            </a:r>
            <a:endParaRPr lang="en-US" sz="2400" b="1" dirty="0" smtClean="0">
              <a:solidFill>
                <a:prstClr val="black"/>
              </a:solidFill>
            </a:endParaRPr>
          </a:p>
          <a:p>
            <a:pPr lvl="1" indent="-220663">
              <a:spcAft>
                <a:spcPts val="300"/>
              </a:spcAft>
              <a:buFont typeface="Arial" pitchFamily="34" charset="0"/>
              <a:buChar char="•"/>
              <a:tabLst>
                <a:tab pos="457200" algn="l"/>
              </a:tabLst>
            </a:pPr>
            <a:r>
              <a:rPr lang="en-US" sz="2000" dirty="0" smtClean="0">
                <a:solidFill>
                  <a:prstClr val="black"/>
                </a:solidFill>
              </a:rPr>
              <a:t>Non-parametric inference (empirical PDF, bias, kernel density, plug-in estimator)</a:t>
            </a:r>
          </a:p>
          <a:p>
            <a:pPr lvl="1" indent="-220663">
              <a:spcAft>
                <a:spcPts val="300"/>
              </a:spcAft>
              <a:buFont typeface="Arial" pitchFamily="34" charset="0"/>
              <a:buChar char="•"/>
              <a:tabLst>
                <a:tab pos="457200" algn="l"/>
              </a:tabLst>
            </a:pPr>
            <a:r>
              <a:rPr lang="en-US" sz="2000" dirty="0" smtClean="0">
                <a:solidFill>
                  <a:prstClr val="black"/>
                </a:solidFill>
              </a:rPr>
              <a:t>Confidence intervals (percentiles, Normal-based CIs)</a:t>
            </a:r>
          </a:p>
          <a:p>
            <a:pPr lvl="1" indent="-220663">
              <a:spcAft>
                <a:spcPts val="300"/>
              </a:spcAft>
              <a:buFont typeface="Arial" pitchFamily="34" charset="0"/>
              <a:buChar char="•"/>
              <a:tabLst>
                <a:tab pos="457200" algn="l"/>
              </a:tabLst>
            </a:pPr>
            <a:r>
              <a:rPr lang="en-US" sz="2000" dirty="0" smtClean="0">
                <a:solidFill>
                  <a:prstClr val="black"/>
                </a:solidFill>
              </a:rPr>
              <a:t>Parametric inference (method of moments, max likelihood estimator)</a:t>
            </a:r>
          </a:p>
          <a:p>
            <a:pPr lvl="1" indent="-220663">
              <a:spcAft>
                <a:spcPts val="300"/>
              </a:spcAft>
              <a:buFont typeface="Arial" pitchFamily="34" charset="0"/>
              <a:buChar char="•"/>
              <a:tabLst>
                <a:tab pos="457200" algn="l"/>
              </a:tabLst>
            </a:pPr>
            <a:r>
              <a:rPr lang="en-US" sz="2000" dirty="0" smtClean="0">
                <a:solidFill>
                  <a:prstClr val="black"/>
                </a:solidFill>
              </a:rPr>
              <a:t>Hypothesis testing (Wald’s test, t-test, KS test, p-values, permutation test)</a:t>
            </a:r>
          </a:p>
          <a:p>
            <a:pPr lvl="1" indent="-220663">
              <a:spcAft>
                <a:spcPts val="300"/>
              </a:spcAft>
              <a:buFont typeface="Arial" pitchFamily="34" charset="0"/>
              <a:buChar char="•"/>
              <a:tabLst>
                <a:tab pos="457200" algn="l"/>
              </a:tabLst>
            </a:pPr>
            <a:r>
              <a:rPr lang="en-US" sz="2000" dirty="0" smtClean="0">
                <a:solidFill>
                  <a:prstClr val="black"/>
                </a:solidFill>
              </a:rPr>
              <a:t>Bayesian inference (Bayesian reasoning, inference, etc.)</a:t>
            </a:r>
          </a:p>
          <a:p>
            <a:endParaRPr lang="en-US" sz="2800" b="1" dirty="0" smtClean="0">
              <a:solidFill>
                <a:prstClr val="black"/>
              </a:solidFill>
            </a:endParaRPr>
          </a:p>
          <a:p>
            <a:endParaRPr lang="en-US" dirty="0">
              <a:solidFill>
                <a:prstClr val="white"/>
              </a:solidFill>
            </a:endParaRPr>
          </a:p>
        </p:txBody>
      </p:sp>
      <p:sp>
        <p:nvSpPr>
          <p:cNvPr id="14" name="Rectangle 13"/>
          <p:cNvSpPr/>
          <p:nvPr/>
        </p:nvSpPr>
        <p:spPr>
          <a:xfrm>
            <a:off x="0" y="838200"/>
            <a:ext cx="9144000" cy="1752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solidFill>
                  <a:prstClr val="black"/>
                </a:solidFill>
              </a:rPr>
              <a:t>Probability Theory </a:t>
            </a:r>
            <a:r>
              <a:rPr lang="en-US" sz="2400" dirty="0" smtClean="0">
                <a:solidFill>
                  <a:prstClr val="black"/>
                </a:solidFill>
              </a:rPr>
              <a:t>(8-10 lectures, 2 assignments)</a:t>
            </a:r>
          </a:p>
          <a:p>
            <a:pPr lvl="1" indent="-220663">
              <a:spcAft>
                <a:spcPts val="300"/>
              </a:spcAft>
              <a:buFont typeface="Arial" pitchFamily="34" charset="0"/>
              <a:buChar char="•"/>
              <a:tabLst>
                <a:tab pos="457200" algn="l"/>
              </a:tabLst>
            </a:pPr>
            <a:r>
              <a:rPr lang="en-US" sz="2000" dirty="0" smtClean="0">
                <a:solidFill>
                  <a:prstClr val="black"/>
                </a:solidFill>
              </a:rPr>
              <a:t>Probability review (events, computing probability, conditional prob., </a:t>
            </a:r>
            <a:r>
              <a:rPr lang="en-US" sz="2000" dirty="0" err="1" smtClean="0">
                <a:solidFill>
                  <a:prstClr val="black"/>
                </a:solidFill>
              </a:rPr>
              <a:t>Bayes</a:t>
            </a:r>
            <a:r>
              <a:rPr lang="en-US" sz="2000" dirty="0" smtClean="0">
                <a:solidFill>
                  <a:prstClr val="black"/>
                </a:solidFill>
              </a:rPr>
              <a:t>’ </a:t>
            </a:r>
            <a:r>
              <a:rPr lang="en-US" sz="2000" dirty="0" err="1" smtClean="0">
                <a:solidFill>
                  <a:prstClr val="black"/>
                </a:solidFill>
              </a:rPr>
              <a:t>thm</a:t>
            </a:r>
            <a:r>
              <a:rPr lang="en-US" sz="2000" dirty="0" smtClean="0">
                <a:solidFill>
                  <a:prstClr val="black"/>
                </a:solidFill>
              </a:rPr>
              <a:t>.)</a:t>
            </a:r>
          </a:p>
          <a:p>
            <a:pPr lvl="1" indent="-220663">
              <a:spcAft>
                <a:spcPts val="300"/>
              </a:spcAft>
              <a:buFont typeface="Arial" pitchFamily="34" charset="0"/>
              <a:buChar char="•"/>
              <a:tabLst>
                <a:tab pos="457200" algn="l"/>
              </a:tabLst>
            </a:pPr>
            <a:r>
              <a:rPr lang="en-US" sz="2000" dirty="0" smtClean="0">
                <a:solidFill>
                  <a:prstClr val="black"/>
                </a:solidFill>
              </a:rPr>
              <a:t>Random variables (Geometric, Exponential, Normal, expectation, moments, etc.)</a:t>
            </a:r>
          </a:p>
          <a:p>
            <a:pPr lvl="1" indent="-220663">
              <a:spcAft>
                <a:spcPts val="300"/>
              </a:spcAft>
              <a:buFont typeface="Arial" pitchFamily="34" charset="0"/>
              <a:buChar char="•"/>
              <a:tabLst>
                <a:tab pos="457200" algn="l"/>
              </a:tabLst>
            </a:pPr>
            <a:r>
              <a:rPr lang="en-US" sz="2000" dirty="0" smtClean="0">
                <a:solidFill>
                  <a:prstClr val="black"/>
                </a:solidFill>
              </a:rPr>
              <a:t>Probability inequalities (Markov’s, </a:t>
            </a:r>
            <a:r>
              <a:rPr lang="en-US" sz="2000" dirty="0" err="1" smtClean="0">
                <a:solidFill>
                  <a:prstClr val="black"/>
                </a:solidFill>
              </a:rPr>
              <a:t>Chebyshev’s</a:t>
            </a:r>
            <a:r>
              <a:rPr lang="en-US" sz="2000" dirty="0" smtClean="0">
                <a:solidFill>
                  <a:prstClr val="black"/>
                </a:solidFill>
              </a:rPr>
              <a:t>, Central Limit </a:t>
            </a:r>
            <a:r>
              <a:rPr lang="en-US" sz="2000" dirty="0" err="1" smtClean="0">
                <a:solidFill>
                  <a:prstClr val="black"/>
                </a:solidFill>
              </a:rPr>
              <a:t>thm</a:t>
            </a:r>
            <a:r>
              <a:rPr lang="en-US" sz="2000" dirty="0" smtClean="0">
                <a:solidFill>
                  <a:prstClr val="black"/>
                </a:solidFill>
              </a:rPr>
              <a:t>., etc.)</a:t>
            </a:r>
          </a:p>
          <a:p>
            <a:pPr lvl="1" indent="-220663">
              <a:spcAft>
                <a:spcPts val="300"/>
              </a:spcAft>
              <a:buFont typeface="Arial" pitchFamily="34" charset="0"/>
              <a:buChar char="•"/>
              <a:tabLst>
                <a:tab pos="457200" algn="l"/>
              </a:tabLst>
            </a:pPr>
            <a:r>
              <a:rPr lang="en-US" sz="2000" dirty="0" smtClean="0">
                <a:solidFill>
                  <a:prstClr val="black"/>
                </a:solidFill>
              </a:rPr>
              <a:t>Markov chains (stochastic processes, balance equations, etc.)</a:t>
            </a:r>
          </a:p>
        </p:txBody>
      </p:sp>
      <p:sp>
        <p:nvSpPr>
          <p:cNvPr id="16" name="TextBox 15"/>
          <p:cNvSpPr txBox="1"/>
          <p:nvPr/>
        </p:nvSpPr>
        <p:spPr>
          <a:xfrm>
            <a:off x="152400" y="2590800"/>
            <a:ext cx="2895600" cy="369332"/>
          </a:xfrm>
          <a:prstGeom prst="rect">
            <a:avLst/>
          </a:prstGeom>
          <a:noFill/>
        </p:spPr>
        <p:txBody>
          <a:bodyPr wrap="square" rtlCol="0">
            <a:spAutoFit/>
          </a:bodyPr>
          <a:lstStyle/>
          <a:p>
            <a:r>
              <a:rPr lang="en-US" b="1" dirty="0" smtClean="0">
                <a:solidFill>
                  <a:srgbClr val="FF0000"/>
                </a:solidFill>
              </a:rPr>
              <a:t>MID-TERM 1 (Early March)</a:t>
            </a:r>
            <a:endParaRPr lang="en-US" b="1" dirty="0">
              <a:solidFill>
                <a:srgbClr val="FF0000"/>
              </a:solidFill>
            </a:endParaRPr>
          </a:p>
        </p:txBody>
      </p:sp>
      <p:sp>
        <p:nvSpPr>
          <p:cNvPr id="17" name="TextBox 16"/>
          <p:cNvSpPr txBox="1"/>
          <p:nvPr/>
        </p:nvSpPr>
        <p:spPr>
          <a:xfrm>
            <a:off x="152400" y="6096000"/>
            <a:ext cx="3048000" cy="369332"/>
          </a:xfrm>
          <a:prstGeom prst="rect">
            <a:avLst/>
          </a:prstGeom>
          <a:noFill/>
        </p:spPr>
        <p:txBody>
          <a:bodyPr wrap="square" rtlCol="0">
            <a:spAutoFit/>
          </a:bodyPr>
          <a:lstStyle/>
          <a:p>
            <a:r>
              <a:rPr lang="en-US" b="1" dirty="0" smtClean="0">
                <a:solidFill>
                  <a:srgbClr val="FF0000"/>
                </a:solidFill>
              </a:rPr>
              <a:t>MID-TERM 2 (Early May) </a:t>
            </a:r>
            <a:endParaRPr lang="en-US" b="1" dirty="0">
              <a:solidFill>
                <a:srgbClr val="FF0000"/>
              </a:solidFill>
            </a:endParaRPr>
          </a:p>
        </p:txBody>
      </p:sp>
      <p:sp>
        <p:nvSpPr>
          <p:cNvPr id="18" name="TextBox 17"/>
          <p:cNvSpPr txBox="1"/>
          <p:nvPr/>
        </p:nvSpPr>
        <p:spPr>
          <a:xfrm>
            <a:off x="152400" y="6499554"/>
            <a:ext cx="4038600" cy="369332"/>
          </a:xfrm>
          <a:prstGeom prst="rect">
            <a:avLst/>
          </a:prstGeom>
          <a:noFill/>
        </p:spPr>
        <p:txBody>
          <a:bodyPr wrap="square" rtlCol="0">
            <a:spAutoFit/>
          </a:bodyPr>
          <a:lstStyle/>
          <a:p>
            <a:r>
              <a:rPr lang="en-US" b="1" dirty="0" smtClean="0">
                <a:solidFill>
                  <a:srgbClr val="FF0000"/>
                </a:solidFill>
              </a:rPr>
              <a:t>MINI-PROJECT (Early May) </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p:bldP spid="17"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0" y="1818152"/>
            <a:ext cx="9144000" cy="5039848"/>
          </a:xfrm>
          <a:prstGeom prst="rect">
            <a:avLst/>
          </a:prstGeom>
          <a:noFill/>
          <a:ln w="9525">
            <a:noFill/>
            <a:miter lim="800000"/>
            <a:headEnd/>
            <a:tailEnd/>
          </a:ln>
        </p:spPr>
      </p:pic>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Syllabus</a:t>
            </a:r>
            <a:endParaRPr lang="en-US" sz="4000"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37</a:t>
            </a:fld>
            <a:endParaRPr lang="en-US" dirty="0">
              <a:solidFill>
                <a:prstClr val="black">
                  <a:tint val="75000"/>
                </a:prstClr>
              </a:solidFill>
            </a:endParaRPr>
          </a:p>
        </p:txBody>
      </p:sp>
      <p:sp>
        <p:nvSpPr>
          <p:cNvPr id="6" name="TextBox 5"/>
          <p:cNvSpPr txBox="1"/>
          <p:nvPr/>
        </p:nvSpPr>
        <p:spPr>
          <a:xfrm>
            <a:off x="228600" y="1143000"/>
            <a:ext cx="8610600" cy="461665"/>
          </a:xfrm>
          <a:prstGeom prst="rect">
            <a:avLst/>
          </a:prstGeom>
          <a:noFill/>
        </p:spPr>
        <p:txBody>
          <a:bodyPr wrap="square" rtlCol="0">
            <a:spAutoFit/>
          </a:bodyPr>
          <a:lstStyle/>
          <a:p>
            <a:r>
              <a:rPr lang="en-US" sz="2400" b="1" dirty="0" smtClean="0"/>
              <a:t>www.cs.stonybrook.edu/~cse544</a:t>
            </a:r>
            <a:endParaRPr lang="en-US" sz="2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solidFill>
                  <a:prstClr val="black"/>
                </a:solidFill>
              </a:rPr>
              <a:t>Next class</a:t>
            </a:r>
            <a:endParaRPr lang="en-US" sz="4000" dirty="0">
              <a:solidFill>
                <a:prstClr val="blac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38</a:t>
            </a:fld>
            <a:endParaRPr lang="en-US" dirty="0">
              <a:solidFill>
                <a:prstClr val="black">
                  <a:tint val="75000"/>
                </a:prstClr>
              </a:solidFill>
            </a:endParaRPr>
          </a:p>
        </p:txBody>
      </p:sp>
      <p:sp>
        <p:nvSpPr>
          <p:cNvPr id="7" name="TextBox 6"/>
          <p:cNvSpPr txBox="1"/>
          <p:nvPr/>
        </p:nvSpPr>
        <p:spPr>
          <a:xfrm>
            <a:off x="457200" y="1219200"/>
            <a:ext cx="8686800" cy="2092881"/>
          </a:xfrm>
          <a:prstGeom prst="rect">
            <a:avLst/>
          </a:prstGeom>
          <a:noFill/>
        </p:spPr>
        <p:txBody>
          <a:bodyPr wrap="square" rtlCol="0">
            <a:spAutoFit/>
          </a:bodyPr>
          <a:lstStyle/>
          <a:p>
            <a:pPr marL="463550" indent="-463550">
              <a:spcBef>
                <a:spcPts val="1200"/>
              </a:spcBef>
              <a:buFont typeface="Arial" pitchFamily="34" charset="0"/>
              <a:buChar char="•"/>
            </a:pPr>
            <a:r>
              <a:rPr lang="en-US" sz="2800" dirty="0" smtClean="0"/>
              <a:t>Probability review - 1</a:t>
            </a:r>
          </a:p>
          <a:p>
            <a:pPr marL="920750" lvl="1" indent="-463550">
              <a:spcBef>
                <a:spcPts val="1200"/>
              </a:spcBef>
              <a:buFont typeface="Wingdings" pitchFamily="2" charset="2"/>
              <a:buChar char="Ø"/>
            </a:pPr>
            <a:r>
              <a:rPr lang="en-US" sz="2400" dirty="0" smtClean="0"/>
              <a:t>Basics: sample space, outcomes, probability</a:t>
            </a:r>
          </a:p>
          <a:p>
            <a:pPr marL="920750" lvl="1" indent="-463550">
              <a:spcBef>
                <a:spcPts val="1200"/>
              </a:spcBef>
              <a:buFont typeface="Wingdings" pitchFamily="2" charset="2"/>
              <a:buChar char="Ø"/>
            </a:pPr>
            <a:r>
              <a:rPr lang="en-US" sz="2400" dirty="0" smtClean="0"/>
              <a:t>Events: mutually exclusive, independent</a:t>
            </a:r>
          </a:p>
          <a:p>
            <a:pPr marL="920750" lvl="1" indent="-463550">
              <a:spcBef>
                <a:spcPts val="1200"/>
              </a:spcBef>
              <a:buFont typeface="Wingdings" pitchFamily="2" charset="2"/>
              <a:buChar char="Ø"/>
            </a:pPr>
            <a:r>
              <a:rPr lang="en-US" sz="2400" dirty="0" smtClean="0"/>
              <a:t>Calculating probability: sets, counting, tree diagram</a:t>
            </a:r>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95400"/>
            <a:ext cx="6400800" cy="4038600"/>
          </a:xfrm>
        </p:spPr>
        <p:txBody>
          <a:bodyPr>
            <a:normAutofit/>
          </a:bodyPr>
          <a:lstStyle/>
          <a:p>
            <a:r>
              <a:rPr lang="en-US" b="1" dirty="0" smtClean="0">
                <a:solidFill>
                  <a:schemeClr val="tx1"/>
                </a:solidFill>
              </a:rPr>
              <a:t>Contact Info:</a:t>
            </a:r>
          </a:p>
          <a:p>
            <a:endParaRPr lang="en-US" dirty="0" smtClean="0">
              <a:solidFill>
                <a:schemeClr val="tx1"/>
              </a:solidFill>
            </a:endParaRPr>
          </a:p>
          <a:p>
            <a:pPr algn="l"/>
            <a:r>
              <a:rPr lang="en-US" dirty="0" smtClean="0">
                <a:solidFill>
                  <a:schemeClr val="tx2"/>
                </a:solidFill>
              </a:rPr>
              <a:t>Anshul Gandhi</a:t>
            </a:r>
          </a:p>
          <a:p>
            <a:pPr algn="l"/>
            <a:r>
              <a:rPr lang="en-US" dirty="0" smtClean="0">
                <a:solidFill>
                  <a:schemeClr val="tx2"/>
                </a:solidFill>
              </a:rPr>
              <a:t>347, New CS building</a:t>
            </a:r>
          </a:p>
          <a:p>
            <a:pPr algn="l"/>
            <a:r>
              <a:rPr lang="en-US" dirty="0" smtClean="0">
                <a:solidFill>
                  <a:schemeClr val="tx2"/>
                </a:solidFill>
              </a:rPr>
              <a:t>anshul@cs.stonybrook.edu</a:t>
            </a:r>
          </a:p>
          <a:p>
            <a:pPr algn="l"/>
            <a:r>
              <a:rPr lang="en-US" dirty="0" smtClean="0">
                <a:solidFill>
                  <a:schemeClr val="tx2"/>
                </a:solidFill>
              </a:rPr>
              <a:t>anshul.gandhi@stonybrook.edu</a:t>
            </a:r>
          </a:p>
          <a:p>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Outline</a:t>
            </a:r>
            <a:endParaRPr lang="en-US" sz="4000" dirty="0"/>
          </a:p>
        </p:txBody>
      </p:sp>
      <p:sp>
        <p:nvSpPr>
          <p:cNvPr id="6" name="TextBox 5"/>
          <p:cNvSpPr txBox="1"/>
          <p:nvPr/>
        </p:nvSpPr>
        <p:spPr>
          <a:xfrm>
            <a:off x="457200" y="1219200"/>
            <a:ext cx="7543800" cy="5139869"/>
          </a:xfrm>
          <a:prstGeom prst="rect">
            <a:avLst/>
          </a:prstGeom>
          <a:noFill/>
        </p:spPr>
        <p:txBody>
          <a:bodyPr wrap="square" rtlCol="0">
            <a:spAutoFit/>
          </a:bodyPr>
          <a:lstStyle/>
          <a:p>
            <a:pPr marL="463550" indent="-463550">
              <a:buAutoNum type="arabicPeriod"/>
            </a:pPr>
            <a:r>
              <a:rPr lang="en-US" sz="2800" dirty="0" smtClean="0"/>
              <a:t>Logistics</a:t>
            </a:r>
          </a:p>
          <a:p>
            <a:pPr marL="463550" indent="-463550">
              <a:buAutoNum type="arabicPeriod"/>
            </a:pPr>
            <a:endParaRPr lang="en-US" sz="1000" dirty="0" smtClean="0"/>
          </a:p>
          <a:p>
            <a:pPr marL="920750" lvl="1" indent="-463550">
              <a:buFont typeface="Arial" pitchFamily="34" charset="0"/>
              <a:buChar char="•"/>
            </a:pPr>
            <a:r>
              <a:rPr lang="en-US" sz="2400" dirty="0" smtClean="0"/>
              <a:t>Course info</a:t>
            </a:r>
          </a:p>
          <a:p>
            <a:pPr marL="920750" lvl="1" indent="-463550">
              <a:buFont typeface="Arial" pitchFamily="34" charset="0"/>
              <a:buChar char="•"/>
            </a:pPr>
            <a:r>
              <a:rPr lang="en-US" sz="2400" dirty="0" smtClean="0"/>
              <a:t>Lectures</a:t>
            </a:r>
          </a:p>
          <a:p>
            <a:pPr marL="920750" lvl="1" indent="-463550">
              <a:buFont typeface="Arial" pitchFamily="34" charset="0"/>
              <a:buChar char="•"/>
            </a:pPr>
            <a:r>
              <a:rPr lang="en-US" sz="2400" dirty="0" smtClean="0"/>
              <a:t>Office hours</a:t>
            </a:r>
          </a:p>
          <a:p>
            <a:pPr marL="920750" lvl="1" indent="-463550">
              <a:buFont typeface="Arial" pitchFamily="34" charset="0"/>
              <a:buChar char="•"/>
            </a:pPr>
            <a:r>
              <a:rPr lang="en-US" sz="2400" dirty="0" smtClean="0"/>
              <a:t>Course webpage + resources</a:t>
            </a:r>
          </a:p>
          <a:p>
            <a:pPr marL="920750" lvl="1" indent="-463550">
              <a:buFont typeface="Arial" pitchFamily="34" charset="0"/>
              <a:buChar char="•"/>
            </a:pPr>
            <a:endParaRPr lang="en-US" sz="2400" dirty="0" smtClean="0"/>
          </a:p>
          <a:p>
            <a:pPr marL="463550" lvl="0" indent="-463550">
              <a:buFontTx/>
              <a:buAutoNum type="arabicPeriod"/>
            </a:pPr>
            <a:r>
              <a:rPr lang="en-US" sz="2800" dirty="0" smtClean="0">
                <a:solidFill>
                  <a:prstClr val="black"/>
                </a:solidFill>
              </a:rPr>
              <a:t>Grading</a:t>
            </a:r>
            <a:br>
              <a:rPr lang="en-US" sz="2800" dirty="0" smtClean="0">
                <a:solidFill>
                  <a:prstClr val="black"/>
                </a:solidFill>
              </a:rPr>
            </a:br>
            <a:endParaRPr lang="en-US" sz="2400" dirty="0" smtClean="0"/>
          </a:p>
          <a:p>
            <a:pPr marL="514350" indent="-514350">
              <a:buFont typeface="+mj-lt"/>
              <a:buAutoNum type="arabicPeriod"/>
            </a:pPr>
            <a:r>
              <a:rPr lang="en-US" sz="2800" dirty="0" smtClean="0"/>
              <a:t>Syllabus</a:t>
            </a:r>
          </a:p>
          <a:p>
            <a:pPr marL="463550" indent="-463550">
              <a:buAutoNum type="arabicPeriod"/>
            </a:pPr>
            <a:endParaRPr lang="en-US" sz="1000" dirty="0" smtClean="0"/>
          </a:p>
          <a:p>
            <a:pPr marL="920750" lvl="1" indent="-463550">
              <a:buFont typeface="Arial" pitchFamily="34" charset="0"/>
              <a:buChar char="•"/>
            </a:pPr>
            <a:r>
              <a:rPr lang="en-US" sz="2400" dirty="0" smtClean="0"/>
              <a:t>Tentative schedule </a:t>
            </a:r>
          </a:p>
          <a:p>
            <a:pPr marL="514350" indent="-514350">
              <a:buFont typeface="+mj-lt"/>
              <a:buAutoNum type="arabicPeriod"/>
            </a:pPr>
            <a:endParaRPr lang="en-US" sz="2800" dirty="0" smtClean="0"/>
          </a:p>
          <a:p>
            <a:pPr marL="514350" indent="-514350">
              <a:buFont typeface="+mj-lt"/>
              <a:buAutoNum type="arabicPeriod"/>
            </a:pPr>
            <a:endParaRPr lang="en-US"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838200" y="5379720"/>
            <a:ext cx="2133600" cy="381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3154680"/>
            <a:ext cx="2667000" cy="381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325880"/>
            <a:ext cx="2667000" cy="381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Course Info</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TextBox 5"/>
          <p:cNvSpPr txBox="1"/>
          <p:nvPr/>
        </p:nvSpPr>
        <p:spPr>
          <a:xfrm>
            <a:off x="0" y="609600"/>
            <a:ext cx="8839200" cy="6109365"/>
          </a:xfrm>
          <a:prstGeom prst="rect">
            <a:avLst/>
          </a:prstGeom>
          <a:noFill/>
        </p:spPr>
        <p:txBody>
          <a:bodyPr wrap="square" rtlCol="0">
            <a:spAutoFit/>
          </a:bodyPr>
          <a:lstStyle/>
          <a:p>
            <a:pPr marL="463550" indent="-463550"/>
            <a:r>
              <a:rPr lang="en-US" sz="2800" dirty="0" smtClean="0"/>
              <a:t> </a:t>
            </a:r>
          </a:p>
          <a:p>
            <a:pPr marL="463550" indent="-463550">
              <a:buFont typeface="Arial" pitchFamily="34" charset="0"/>
              <a:buChar char="•"/>
            </a:pPr>
            <a:endParaRPr lang="en-US" sz="1000" dirty="0" smtClean="0"/>
          </a:p>
          <a:p>
            <a:pPr marL="920750" lvl="1" indent="-463550">
              <a:spcBef>
                <a:spcPts val="600"/>
              </a:spcBef>
              <a:spcAft>
                <a:spcPts val="600"/>
              </a:spcAft>
              <a:buFont typeface="Wingdings" pitchFamily="2" charset="2"/>
              <a:buChar char="Ø"/>
            </a:pPr>
            <a:r>
              <a:rPr lang="en-US" sz="2400" i="1" dirty="0" smtClean="0"/>
              <a:t>Probability theory</a:t>
            </a:r>
          </a:p>
          <a:p>
            <a:pPr marL="1082675" lvl="2" indent="-336550">
              <a:spcAft>
                <a:spcPts val="600"/>
              </a:spcAft>
              <a:buFont typeface="Wingdings" pitchFamily="2" charset="2"/>
              <a:buChar char="Ø"/>
            </a:pPr>
            <a:r>
              <a:rPr lang="en-US" sz="2400" dirty="0" smtClean="0"/>
              <a:t>Probability review (basics, conditional </a:t>
            </a:r>
            <a:r>
              <a:rPr lang="en-US" sz="2400" dirty="0" err="1" smtClean="0"/>
              <a:t>prob</a:t>
            </a:r>
            <a:r>
              <a:rPr lang="en-US" sz="2400" dirty="0" smtClean="0"/>
              <a:t>, </a:t>
            </a:r>
            <a:r>
              <a:rPr lang="en-US" sz="2400" dirty="0" err="1" smtClean="0"/>
              <a:t>Bayes</a:t>
            </a:r>
            <a:r>
              <a:rPr lang="en-US" sz="2400" dirty="0" smtClean="0"/>
              <a:t>’ theorem)</a:t>
            </a:r>
          </a:p>
          <a:p>
            <a:pPr marL="1082675" lvl="2" indent="-336550">
              <a:spcAft>
                <a:spcPts val="600"/>
              </a:spcAft>
              <a:buFont typeface="Wingdings" pitchFamily="2" charset="2"/>
              <a:buChar char="Ø"/>
            </a:pPr>
            <a:r>
              <a:rPr lang="en-US" sz="2400" dirty="0" smtClean="0"/>
              <a:t>Random variables (mean, variance, Geometric, Normal)</a:t>
            </a:r>
          </a:p>
          <a:p>
            <a:pPr marL="1082675" lvl="2" indent="-336550">
              <a:spcAft>
                <a:spcPts val="600"/>
              </a:spcAft>
              <a:buFont typeface="Wingdings" pitchFamily="2" charset="2"/>
              <a:buChar char="Ø"/>
            </a:pPr>
            <a:r>
              <a:rPr lang="en-US" sz="2400" dirty="0" smtClean="0"/>
              <a:t> Stochastic processes (Markov chains, …)</a:t>
            </a:r>
          </a:p>
          <a:p>
            <a:pPr marL="920750" lvl="1" indent="-463550">
              <a:spcBef>
                <a:spcPts val="600"/>
              </a:spcBef>
              <a:spcAft>
                <a:spcPts val="600"/>
              </a:spcAft>
              <a:buFont typeface="Wingdings" pitchFamily="2" charset="2"/>
              <a:buChar char="Ø"/>
            </a:pPr>
            <a:r>
              <a:rPr lang="en-US" sz="2400" i="1" dirty="0" smtClean="0"/>
              <a:t>Statistical inference</a:t>
            </a:r>
          </a:p>
          <a:p>
            <a:pPr marL="1082675" lvl="2" indent="-336550">
              <a:spcAft>
                <a:spcPts val="600"/>
              </a:spcAft>
              <a:buFont typeface="Wingdings" pitchFamily="2" charset="2"/>
              <a:buChar char="Ø"/>
            </a:pPr>
            <a:r>
              <a:rPr lang="en-US" sz="2400" dirty="0" smtClean="0"/>
              <a:t>Non-parametric inference (empirical distribution, sample mean, bias, confidence intervals)</a:t>
            </a:r>
          </a:p>
          <a:p>
            <a:pPr marL="1082675" lvl="2" indent="-336550">
              <a:spcAft>
                <a:spcPts val="600"/>
              </a:spcAft>
              <a:buFont typeface="Wingdings" pitchFamily="2" charset="2"/>
              <a:buChar char="Ø"/>
            </a:pPr>
            <a:r>
              <a:rPr lang="en-US" sz="2400" dirty="0" smtClean="0"/>
              <a:t>Parametric inference (method of moments, max. likelihood)</a:t>
            </a:r>
          </a:p>
          <a:p>
            <a:pPr marL="1082675" lvl="2" indent="-336550">
              <a:spcAft>
                <a:spcPts val="600"/>
              </a:spcAft>
              <a:buFont typeface="Wingdings" pitchFamily="2" charset="2"/>
              <a:buChar char="Ø"/>
            </a:pPr>
            <a:r>
              <a:rPr lang="en-US" sz="2400" dirty="0" smtClean="0"/>
              <a:t>Hypothesis testing (truth table, various tests, p-values)</a:t>
            </a:r>
          </a:p>
          <a:p>
            <a:pPr marL="920750" lvl="1" indent="-463550">
              <a:spcBef>
                <a:spcPts val="600"/>
              </a:spcBef>
              <a:spcAft>
                <a:spcPts val="600"/>
              </a:spcAft>
              <a:buFont typeface="Wingdings" pitchFamily="2" charset="2"/>
              <a:buChar char="Ø"/>
            </a:pPr>
            <a:r>
              <a:rPr lang="en-US" sz="2400" i="1" dirty="0" smtClean="0"/>
              <a:t>DS techniques</a:t>
            </a:r>
          </a:p>
          <a:p>
            <a:pPr marL="1082675" lvl="2" indent="-336550">
              <a:spcAft>
                <a:spcPts val="600"/>
              </a:spcAft>
              <a:buFont typeface="Wingdings" pitchFamily="2" charset="2"/>
              <a:buChar char="Ø"/>
            </a:pPr>
            <a:r>
              <a:rPr lang="en-US" sz="2400" dirty="0" smtClean="0"/>
              <a:t>Bayesian inference (Bayesian reasoning, conjugate priors)</a:t>
            </a:r>
          </a:p>
          <a:p>
            <a:pPr marL="1082675" lvl="2" indent="-336550">
              <a:spcAft>
                <a:spcPts val="600"/>
              </a:spcAft>
              <a:buFont typeface="Wingdings" pitchFamily="2" charset="2"/>
              <a:buChar char="Ø"/>
            </a:pPr>
            <a:r>
              <a:rPr lang="en-US" sz="2400" dirty="0" smtClean="0"/>
              <a:t>Regression analysis (linear regression, time series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Course Info</a:t>
            </a:r>
            <a:endParaRPr lang="en-US" sz="4000" dirty="0"/>
          </a:p>
        </p:txBody>
      </p:sp>
      <p:sp>
        <p:nvSpPr>
          <p:cNvPr id="6" name="TextBox 5"/>
          <p:cNvSpPr txBox="1"/>
          <p:nvPr/>
        </p:nvSpPr>
        <p:spPr>
          <a:xfrm>
            <a:off x="457200" y="990600"/>
            <a:ext cx="8077200" cy="4447371"/>
          </a:xfrm>
          <a:prstGeom prst="rect">
            <a:avLst/>
          </a:prstGeom>
          <a:noFill/>
        </p:spPr>
        <p:txBody>
          <a:bodyPr wrap="square" rtlCol="0">
            <a:spAutoFit/>
          </a:bodyPr>
          <a:lstStyle/>
          <a:p>
            <a:pPr marL="463550" indent="-463550">
              <a:spcBef>
                <a:spcPts val="1200"/>
              </a:spcBef>
              <a:spcAft>
                <a:spcPts val="600"/>
              </a:spcAft>
              <a:buFont typeface="Arial" pitchFamily="34" charset="0"/>
              <a:buChar char="•"/>
            </a:pPr>
            <a:r>
              <a:rPr lang="en-US" sz="2800" dirty="0" smtClean="0"/>
              <a:t>Prerequisites:</a:t>
            </a:r>
          </a:p>
          <a:p>
            <a:pPr marL="920750" lvl="1" indent="-463550">
              <a:spcAft>
                <a:spcPts val="600"/>
              </a:spcAft>
              <a:buFont typeface="Wingdings" pitchFamily="2" charset="2"/>
              <a:buChar char="Ø"/>
            </a:pPr>
            <a:r>
              <a:rPr lang="en-US" sz="2400" dirty="0" smtClean="0"/>
              <a:t>Probability and Statistics</a:t>
            </a:r>
          </a:p>
          <a:p>
            <a:pPr marL="1377950" lvl="2" indent="-463550">
              <a:spcAft>
                <a:spcPts val="600"/>
              </a:spcAft>
              <a:buFont typeface="Wingdings" pitchFamily="2" charset="2"/>
              <a:buChar char="Ø"/>
            </a:pPr>
            <a:r>
              <a:rPr lang="en-US" sz="2400" dirty="0" smtClean="0"/>
              <a:t>Will greatly help (not necessary)</a:t>
            </a:r>
          </a:p>
          <a:p>
            <a:pPr marL="920750" lvl="1" indent="-463550">
              <a:spcAft>
                <a:spcPts val="600"/>
              </a:spcAft>
              <a:buFont typeface="Wingdings" pitchFamily="2" charset="2"/>
              <a:buChar char="Ø"/>
            </a:pPr>
            <a:r>
              <a:rPr lang="en-US" sz="2400" dirty="0" smtClean="0"/>
              <a:t>Basic  CS + programming background</a:t>
            </a:r>
          </a:p>
          <a:p>
            <a:pPr marL="1377950" lvl="2" indent="-463550">
              <a:spcAft>
                <a:spcPts val="600"/>
              </a:spcAft>
              <a:buFont typeface="Wingdings" pitchFamily="2" charset="2"/>
              <a:buChar char="Ø"/>
            </a:pPr>
            <a:r>
              <a:rPr lang="en-US" sz="2400" dirty="0" smtClean="0"/>
              <a:t>We will use Python</a:t>
            </a:r>
          </a:p>
          <a:p>
            <a:pPr marL="920750" lvl="1" indent="-463550">
              <a:buFont typeface="Wingdings" pitchFamily="2" charset="2"/>
              <a:buChar char="Ø"/>
            </a:pPr>
            <a:endParaRPr lang="en-US" sz="2400" dirty="0" smtClean="0"/>
          </a:p>
          <a:p>
            <a:pPr marL="463550" indent="-463550">
              <a:spcBef>
                <a:spcPts val="1200"/>
              </a:spcBef>
              <a:spcAft>
                <a:spcPts val="600"/>
              </a:spcAft>
              <a:buFont typeface="Arial" pitchFamily="34" charset="0"/>
              <a:buChar char="•"/>
            </a:pPr>
            <a:r>
              <a:rPr lang="en-US" sz="2800" dirty="0" smtClean="0"/>
              <a:t>This is NOT a systems course</a:t>
            </a:r>
          </a:p>
          <a:p>
            <a:pPr marL="463550" indent="-463550">
              <a:spcBef>
                <a:spcPts val="1200"/>
              </a:spcBef>
              <a:spcAft>
                <a:spcPts val="600"/>
              </a:spcAft>
              <a:buFont typeface="Arial" pitchFamily="34" charset="0"/>
              <a:buChar char="•"/>
            </a:pPr>
            <a:r>
              <a:rPr lang="en-US" sz="2800" dirty="0" smtClean="0"/>
              <a:t>More of a theory + algorithms course</a:t>
            </a:r>
          </a:p>
          <a:p>
            <a:pPr marL="463550" indent="-463550">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rgbClr val="00B050"/>
          </a:solidFill>
        </p:spPr>
        <p:txBody>
          <a:bodyPr wrap="square" rtlCol="0" anchor="ctr">
            <a:noAutofit/>
          </a:bodyPr>
          <a:lstStyle/>
          <a:p>
            <a:pPr algn="ctr"/>
            <a:r>
              <a:rPr lang="en-US" sz="4000" dirty="0" smtClean="0"/>
              <a:t>Course Info</a:t>
            </a:r>
            <a:endParaRPr lang="en-US" sz="4000" dirty="0"/>
          </a:p>
        </p:txBody>
      </p:sp>
      <p:sp>
        <p:nvSpPr>
          <p:cNvPr id="6" name="TextBox 5"/>
          <p:cNvSpPr txBox="1"/>
          <p:nvPr/>
        </p:nvSpPr>
        <p:spPr>
          <a:xfrm>
            <a:off x="457200" y="990600"/>
            <a:ext cx="8077200" cy="5601533"/>
          </a:xfrm>
          <a:prstGeom prst="rect">
            <a:avLst/>
          </a:prstGeom>
          <a:noFill/>
        </p:spPr>
        <p:txBody>
          <a:bodyPr wrap="square" rtlCol="0">
            <a:spAutoFit/>
          </a:bodyPr>
          <a:lstStyle/>
          <a:p>
            <a:pPr marL="463550" indent="-463550">
              <a:spcBef>
                <a:spcPts val="1200"/>
              </a:spcBef>
              <a:spcAft>
                <a:spcPts val="600"/>
              </a:spcAft>
              <a:buFont typeface="Arial" pitchFamily="34" charset="0"/>
              <a:buChar char="•"/>
            </a:pPr>
            <a:r>
              <a:rPr lang="en-US" sz="2800" dirty="0" smtClean="0"/>
              <a:t>Required and recommended texts:</a:t>
            </a:r>
          </a:p>
          <a:p>
            <a:pPr marL="463550" indent="-463550">
              <a:spcBef>
                <a:spcPts val="1200"/>
              </a:spcBef>
              <a:spcAft>
                <a:spcPts val="600"/>
              </a:spcAft>
              <a:buFont typeface="Arial" pitchFamily="34" charset="0"/>
              <a:buChar char="•"/>
            </a:pPr>
            <a:endParaRPr lang="en-US" sz="2800" dirty="0" smtClean="0"/>
          </a:p>
          <a:p>
            <a:pPr marL="463550" indent="-463550">
              <a:spcBef>
                <a:spcPts val="1200"/>
              </a:spcBef>
              <a:spcAft>
                <a:spcPts val="600"/>
              </a:spcAft>
              <a:buFont typeface="Arial" pitchFamily="34" charset="0"/>
              <a:buChar char="•"/>
            </a:pPr>
            <a:endParaRPr lang="en-US" sz="2800" dirty="0" smtClean="0"/>
          </a:p>
          <a:p>
            <a:pPr marL="463550" indent="-463550">
              <a:spcBef>
                <a:spcPts val="1200"/>
              </a:spcBef>
              <a:spcAft>
                <a:spcPts val="600"/>
              </a:spcAft>
              <a:buFont typeface="Arial" pitchFamily="34" charset="0"/>
              <a:buChar char="•"/>
            </a:pPr>
            <a:endParaRPr lang="en-US" sz="2800" dirty="0" smtClean="0"/>
          </a:p>
          <a:p>
            <a:pPr marL="463550" indent="-463550">
              <a:spcBef>
                <a:spcPts val="1200"/>
              </a:spcBef>
              <a:spcAft>
                <a:spcPts val="600"/>
              </a:spcAft>
              <a:buFont typeface="Arial" pitchFamily="34" charset="0"/>
              <a:buChar char="•"/>
            </a:pPr>
            <a:endParaRPr lang="en-US" sz="2800" dirty="0" smtClean="0"/>
          </a:p>
          <a:p>
            <a:pPr marL="463550" indent="-463550">
              <a:spcBef>
                <a:spcPts val="1200"/>
              </a:spcBef>
              <a:spcAft>
                <a:spcPts val="600"/>
              </a:spcAft>
            </a:pPr>
            <a:endParaRPr lang="en-US" sz="2800" dirty="0" smtClean="0"/>
          </a:p>
          <a:p>
            <a:pPr marL="463550" indent="-463550">
              <a:spcBef>
                <a:spcPts val="1200"/>
              </a:spcBef>
              <a:spcAft>
                <a:spcPts val="600"/>
              </a:spcAft>
              <a:buFont typeface="Arial" pitchFamily="34" charset="0"/>
              <a:buChar char="•"/>
            </a:pPr>
            <a:r>
              <a:rPr lang="en-US" sz="2800" dirty="0" smtClean="0"/>
              <a:t>Software:</a:t>
            </a:r>
            <a:endParaRPr lang="en-US" sz="1200" dirty="0" smtClean="0"/>
          </a:p>
          <a:p>
            <a:pPr marL="920750" lvl="1" indent="-463550">
              <a:spcBef>
                <a:spcPts val="1200"/>
              </a:spcBef>
              <a:spcAft>
                <a:spcPts val="600"/>
              </a:spcAft>
              <a:buFont typeface="Wingdings" pitchFamily="2" charset="2"/>
              <a:buChar char="Ø"/>
            </a:pPr>
            <a:r>
              <a:rPr lang="en-US" sz="2800" dirty="0" smtClean="0"/>
              <a:t>Available from </a:t>
            </a:r>
            <a:r>
              <a:rPr lang="en-US" sz="2800" dirty="0" err="1" smtClean="0"/>
              <a:t>DoIT</a:t>
            </a:r>
            <a:endParaRPr lang="en-US" sz="2800" dirty="0" smtClean="0"/>
          </a:p>
          <a:p>
            <a:pPr marL="463550" indent="-463550">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2050" name="Picture 2" descr="https://images-na.ssl-images-amazon.com/images/I/41TqRwQfEML.jpg"/>
          <p:cNvPicPr>
            <a:picLocks noChangeAspect="1" noChangeArrowheads="1"/>
          </p:cNvPicPr>
          <p:nvPr/>
        </p:nvPicPr>
        <p:blipFill>
          <a:blip r:embed="rId3" cstate="print"/>
          <a:srcRect/>
          <a:stretch>
            <a:fillRect/>
          </a:stretch>
        </p:blipFill>
        <p:spPr bwMode="auto">
          <a:xfrm>
            <a:off x="685800" y="1676400"/>
            <a:ext cx="1821485" cy="2743200"/>
          </a:xfrm>
          <a:prstGeom prst="rect">
            <a:avLst/>
          </a:prstGeom>
          <a:noFill/>
          <a:ln w="127000">
            <a:solidFill>
              <a:srgbClr val="92D050"/>
            </a:solidFill>
          </a:ln>
        </p:spPr>
      </p:pic>
      <p:pic>
        <p:nvPicPr>
          <p:cNvPr id="2052" name="Picture 4" descr="https://images-na.ssl-images-amazon.com/images/I/51FYtXdp4RL._SX350_BO1,204,203,200_.jpg"/>
          <p:cNvPicPr>
            <a:picLocks noChangeAspect="1" noChangeArrowheads="1"/>
          </p:cNvPicPr>
          <p:nvPr/>
        </p:nvPicPr>
        <p:blipFill>
          <a:blip r:embed="rId4" cstate="print"/>
          <a:srcRect/>
          <a:stretch>
            <a:fillRect/>
          </a:stretch>
        </p:blipFill>
        <p:spPr bwMode="auto">
          <a:xfrm>
            <a:off x="3638901" y="1676400"/>
            <a:ext cx="1935083" cy="2743200"/>
          </a:xfrm>
          <a:prstGeom prst="rect">
            <a:avLst/>
          </a:prstGeom>
          <a:noFill/>
        </p:spPr>
      </p:pic>
      <p:sp>
        <p:nvSpPr>
          <p:cNvPr id="39938" name="AutoShape 2" descr="Image result for python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2" name="Picture 6" descr="Image result for python logo"/>
          <p:cNvPicPr>
            <a:picLocks noChangeAspect="1" noChangeArrowheads="1"/>
          </p:cNvPicPr>
          <p:nvPr/>
        </p:nvPicPr>
        <p:blipFill>
          <a:blip r:embed="rId5" cstate="print"/>
          <a:srcRect/>
          <a:stretch>
            <a:fillRect/>
          </a:stretch>
        </p:blipFill>
        <p:spPr bwMode="auto">
          <a:xfrm>
            <a:off x="2590800" y="4648200"/>
            <a:ext cx="3086166" cy="1042416"/>
          </a:xfrm>
          <a:prstGeom prst="rect">
            <a:avLst/>
          </a:prstGeom>
          <a:noFill/>
        </p:spPr>
      </p:pic>
      <p:pic>
        <p:nvPicPr>
          <p:cNvPr id="39944" name="Picture 8" descr="Image result for data science manual steve skiena"/>
          <p:cNvPicPr>
            <a:picLocks noChangeAspect="1" noChangeArrowheads="1"/>
          </p:cNvPicPr>
          <p:nvPr/>
        </p:nvPicPr>
        <p:blipFill>
          <a:blip r:embed="rId6" cstate="print"/>
          <a:srcRect/>
          <a:stretch>
            <a:fillRect/>
          </a:stretch>
        </p:blipFill>
        <p:spPr bwMode="auto">
          <a:xfrm>
            <a:off x="6705600" y="1676400"/>
            <a:ext cx="2088107" cy="274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0" y="0"/>
            <a:ext cx="9144000" cy="838200"/>
          </a:xfrm>
          <a:prstGeom prst="rect">
            <a:avLst/>
          </a:prstGeom>
          <a:solidFill>
            <a:schemeClr val="accent6"/>
          </a:solidFill>
        </p:spPr>
        <p:txBody>
          <a:bodyPr wrap="square" rtlCol="0" anchor="ctr">
            <a:noAutofit/>
          </a:bodyPr>
          <a:lstStyle/>
          <a:p>
            <a:pPr algn="ctr"/>
            <a:r>
              <a:rPr lang="en-US" sz="4000" dirty="0" smtClean="0"/>
              <a:t>Example 1: Simple stats</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p:cNvSpPr txBox="1"/>
          <p:nvPr/>
        </p:nvSpPr>
        <p:spPr>
          <a:xfrm>
            <a:off x="457200" y="990600"/>
            <a:ext cx="8686800" cy="3616375"/>
          </a:xfrm>
          <a:prstGeom prst="rect">
            <a:avLst/>
          </a:prstGeom>
          <a:noFill/>
        </p:spPr>
        <p:txBody>
          <a:bodyPr wrap="square" rtlCol="0">
            <a:spAutoFit/>
          </a:bodyPr>
          <a:lstStyle/>
          <a:p>
            <a:pPr marL="463550" indent="-463550">
              <a:spcBef>
                <a:spcPts val="1200"/>
              </a:spcBef>
              <a:spcAft>
                <a:spcPts val="600"/>
              </a:spcAft>
              <a:buFont typeface="Arial" pitchFamily="34" charset="0"/>
              <a:buChar char="•"/>
            </a:pPr>
            <a:r>
              <a:rPr lang="en-US" sz="2800" dirty="0" smtClean="0"/>
              <a:t>X is a collection of 99 integers (positive and negative)</a:t>
            </a:r>
          </a:p>
          <a:p>
            <a:pPr marL="463550" indent="-463550">
              <a:spcBef>
                <a:spcPts val="1200"/>
              </a:spcBef>
              <a:spcAft>
                <a:spcPts val="600"/>
              </a:spcAft>
              <a:buFont typeface="Arial" pitchFamily="34" charset="0"/>
              <a:buChar char="•"/>
            </a:pPr>
            <a:r>
              <a:rPr lang="en-US" sz="2800" dirty="0" smtClean="0"/>
              <a:t>Mean(X) &gt; 0</a:t>
            </a:r>
          </a:p>
          <a:p>
            <a:pPr marL="463550" indent="-463550">
              <a:spcBef>
                <a:spcPts val="1200"/>
              </a:spcBef>
              <a:spcAft>
                <a:spcPts val="600"/>
              </a:spcAft>
              <a:buFont typeface="Arial" pitchFamily="34" charset="0"/>
              <a:buChar char="•"/>
            </a:pPr>
            <a:r>
              <a:rPr lang="en-US" sz="2800" dirty="0" smtClean="0">
                <a:solidFill>
                  <a:srgbClr val="FF0000"/>
                </a:solidFill>
              </a:rPr>
              <a:t>How many elements of X are &gt; 0?</a:t>
            </a:r>
          </a:p>
          <a:p>
            <a:pPr marL="463550" indent="-463550">
              <a:spcBef>
                <a:spcPts val="1200"/>
              </a:spcBef>
              <a:spcAft>
                <a:spcPts val="600"/>
              </a:spcAft>
              <a:buFont typeface="Arial" pitchFamily="34" charset="0"/>
              <a:buChar char="•"/>
            </a:pPr>
            <a:endParaRPr lang="en-US" sz="2800" dirty="0" smtClean="0">
              <a:solidFill>
                <a:srgbClr val="FF0000"/>
              </a:solidFill>
            </a:endParaRPr>
          </a:p>
          <a:p>
            <a:pPr marL="463550" indent="-463550">
              <a:spcBef>
                <a:spcPts val="1200"/>
              </a:spcBef>
              <a:spcAft>
                <a:spcPts val="600"/>
              </a:spcAft>
              <a:buFont typeface="Arial" pitchFamily="34" charset="0"/>
              <a:buChar char="•"/>
            </a:pPr>
            <a:r>
              <a:rPr lang="en-US" sz="2800" dirty="0" smtClean="0">
                <a:solidFill>
                  <a:srgbClr val="FF0000"/>
                </a:solidFill>
              </a:rPr>
              <a:t>Same question but now Median(X) &gt; 0?</a:t>
            </a:r>
          </a:p>
          <a:p>
            <a:pPr marL="463550" indent="-463550">
              <a:buFont typeface="Arial" pitchFamily="34" charset="0"/>
              <a:buChar cha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1377</Words>
  <Application>Microsoft Office PowerPoint</Application>
  <PresentationFormat>On-screen Show (4:3)</PresentationFormat>
  <Paragraphs>383</Paragraphs>
  <Slides>38</Slides>
  <Notes>33</Notes>
  <HiddenSlides>0</HiddenSlides>
  <MMClips>0</MMClip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1_Office Theme</vt:lpstr>
      <vt:lpstr>2_Office Theme</vt:lpstr>
      <vt:lpstr>CSE 544  Probability and Statistics for Data Science    Lecture 1: Intro and Logistics</vt:lpstr>
      <vt:lpstr>CSE 544  Probability and Statistics for Data Science     </vt:lpstr>
      <vt:lpstr>CSE 544  Probability and Statistics for Data Science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544</dc:title>
  <dc:creator>anshul</dc:creator>
  <cp:lastModifiedBy>anshul</cp:lastModifiedBy>
  <cp:revision>185</cp:revision>
  <dcterms:created xsi:type="dcterms:W3CDTF">2006-08-16T00:00:00Z</dcterms:created>
  <dcterms:modified xsi:type="dcterms:W3CDTF">2020-01-27T21:04:56Z</dcterms:modified>
</cp:coreProperties>
</file>