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90" r:id="rId2"/>
    <p:sldId id="388" r:id="rId3"/>
    <p:sldId id="391" r:id="rId4"/>
    <p:sldId id="383" r:id="rId5"/>
    <p:sldId id="392" r:id="rId6"/>
    <p:sldId id="384" r:id="rId7"/>
    <p:sldId id="385" r:id="rId8"/>
    <p:sldId id="386" r:id="rId9"/>
    <p:sldId id="3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72" autoAdjust="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E94CC-BC8F-4E5F-B28E-8B85E1997627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B64C9-9159-48EC-913E-ABE92A73A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51189-1362-4D98-8B71-9151B12ABF6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B64C9-9159-48EC-913E-ABE92A73A4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36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B64C9-9159-48EC-913E-ABE92A73A4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44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B64C9-9159-48EC-913E-ABE92A73A4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25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B64C9-9159-48EC-913E-ABE92A73A4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4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B64C9-9159-48EC-913E-ABE92A73A4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2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87E45A-037A-403A-A412-1515750A7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70612-3FA1-4459-8CC2-2996E7283EA0}" type="datetime1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1964B70-7663-426F-ACB1-DBAB9EA912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98ECCA5-4C4A-483E-B54C-BE59ECA8FE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FDFED8D7-A0FE-479B-97EF-98034622AB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00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75C4D4-C368-4D9F-A441-AC9F11D841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116239-B0EA-41CF-A23F-94744663BEF1}" type="datetime1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CB0D273-D569-4844-86E3-9AB4CF2D30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26614D6-281B-45AA-B614-DE3029E997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7F632F65-BF86-4E00-AE8D-7D77BCF0E4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22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0"/>
            <a:ext cx="25908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0"/>
            <a:ext cx="75692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E909BA-A333-44E0-A51D-6D93624E45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DAC908-5C61-494F-BFAE-A6DAB27E06FC}" type="datetime1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E4E341C-F3CF-4E64-83A8-1579393CFC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9AF4C1E-FCCB-43E1-9E13-6132DB4A9D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5C51243D-08D4-414A-9142-27E60C2EFE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163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A4EA39-77FC-4830-A92D-E5F1884CA0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025C3-5181-4D87-9AF2-7EADB3CA1310}" type="datetime1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C2D7A06-9CBD-46E4-BBB7-FAFDB7DE78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7C2F9AD-7B4F-4BDE-BBDA-CA6004F28D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B6F020CC-D60E-4DF2-A57F-BE5A3F2E4B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7722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C2914-8B7B-4B0D-91B8-1FA369355B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0D74C3-7D22-4CE7-9324-BA8E6902ECE1}" type="datetime1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F0C914B-6427-442B-9765-729E821A4E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E3BB020-5954-4C64-B31A-BCA2AB7A34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66104026-A015-4614-97FB-345798C694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97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ACD40C-8104-409D-B409-86BCFD0CB1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A8B590-12C8-4066-9F78-809F6C9BC3D4}" type="datetime1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7936A12-2469-4C2A-86C5-5DA2A63ACF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43141E6-9129-4932-A980-3CBC5F5756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AFD621B6-1D24-4547-95F5-7D380DC5CA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301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0" y="40005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4B4F81-F0A7-4FFB-9DC9-4E37473BE9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F4944F-B89E-4658-9930-F95A3FDAB0BE}" type="datetime1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1A72258-FF43-4E80-9845-4E5FF075EB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0459EE2-E2E0-4F89-BEBD-94B6E152CC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1588B063-25B3-4D46-8009-CB678B5DF7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61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6B25C9-C908-426D-BEA1-428B5AA9C2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40FF8-9453-4CFE-852E-413C489A9E89}" type="datetime1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FB461A5-4D10-444A-9FA4-FA57571416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8F9646E-741B-4297-8117-9ACCAD9983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F7437EE0-86CE-40EA-A239-A02137F0FF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517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D4999B-4D05-4502-B2EB-9FD62D925A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BCBEE0-0C43-4A03-A67C-C008C673615D}" type="datetime1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3B0C829-45A3-4930-B802-00807084EB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F654ABA-D9DA-482F-BD61-16771B82B3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465F6FF2-BEFA-4053-9E86-902CE238DA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47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6D44FE-C824-487C-A283-38DF4217CF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CD78D8-ED20-4A10-BF32-8A9BE066097E}" type="datetime1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7D19827-B7A0-4CA0-8B3B-633AC3F940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FB4DFF7-0AFE-4367-9314-C191284BF9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59DEDAD5-C41A-4B05-88F2-39C061C363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66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CC817C-09FE-4D6E-8EB3-9C1426D91B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7B7C3-370C-4871-ABC5-0E385D793EB2}" type="datetime1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CA92CE-59F8-4F08-A6C5-9CEBA8702C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727EE7-CEE5-4AFC-BEEA-D2B7CFDFD3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C6FA4C3F-EA50-435C-B9D3-69418DC03F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63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F2E00E2-2718-4719-B11B-727B2CE4E5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D3C641-6413-48F1-B2D5-BFDDB6FCE4DE}" type="datetime1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89D52AF-44C1-48A1-8272-E225922E36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E43BBA0-569B-4D04-AAA7-936D60C79F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FC64D281-8474-415B-9E5F-CEF992C5B0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27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EEE89F2-E556-4FB4-995F-72D58EE1CB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48C6C5-8D88-4DF6-B9B8-56C21DBFC5AF}" type="datetime1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154062AA-CBFA-473F-AF51-26B60FC811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8278443-D202-4E91-8621-B3F4DCB3E5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C17F6719-A577-4CC3-AEEB-E6EFB0B194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94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26A6CF-163B-411E-8DE4-D7FB0C4E30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054A9B-89F5-4D44-9AD2-F4727D3BADAC}" type="datetime1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A104D9C-4FA0-4A99-8ED6-31893ACE41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D87B4E9-FF3A-4442-B858-CE399C4983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B25F6BC6-5C9B-4B0C-90D2-CF15FB259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2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82F3F-B7CF-4F24-B679-A9C17F8449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16892C-1447-41B4-97CE-B6F250D17EE8}" type="datetime1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144D598-A2E0-4229-A9E7-A8F595A962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49EAA8A-F3B6-44F8-9882-BD27758E15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2-</a:t>
            </a:r>
            <a:fld id="{FDB366BC-B2C2-47C4-AEAF-7D9E235768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57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0904A36-2BBA-4371-B019-9289104FC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341B729-2476-4601-B041-B9EE9EBC0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C103F19-0C7B-48E6-AD9E-533ED51596C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fld id="{0784E3EA-AF49-40C6-93F5-1B7103DB80A1}" type="datetime1">
              <a:rPr lang="en-US" altLang="en-US"/>
              <a:pPr/>
              <a:t>10/24/2019</a:t>
            </a:fld>
            <a:endParaRPr lang="en-US" altLang="en-US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689A4214-7806-4D36-AB54-D3F97988F3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35851" y="6467475"/>
            <a:ext cx="3860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32776" name="Rectangle 8">
            <a:extLst>
              <a:ext uri="{FF2B5EF4-FFF2-40B4-BE49-F238E27FC236}">
                <a16:creationId xmlns:a16="http://schemas.microsoft.com/office/drawing/2014/main" id="{BC5A3BBF-938B-4BC7-9B7D-465467E219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</a:defRPr>
            </a:lvl1pPr>
          </a:lstStyle>
          <a:p>
            <a:r>
              <a:rPr lang="en-US" altLang="en-US"/>
              <a:t>2-</a:t>
            </a:r>
            <a:fld id="{4BFE23B9-F748-4059-9248-4CB1AEDE0A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69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Gill Sans MT" pitchFamily="34" charset="0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3023-40FB-4904-BBCD-D08C6AA37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38BB0-58A0-4123-9C6D-B1792EDDA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of P2P network</a:t>
            </a:r>
          </a:p>
        </p:txBody>
      </p:sp>
    </p:spTree>
    <p:extLst>
      <p:ext uri="{BB962C8B-B14F-4D97-AF65-F5344CB8AC3E}">
        <p14:creationId xmlns:p14="http://schemas.microsoft.com/office/powerpoint/2010/main" val="105529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8" name="Group 566"/>
          <p:cNvGrpSpPr>
            <a:grpSpLocks/>
          </p:cNvGrpSpPr>
          <p:nvPr/>
        </p:nvGrpSpPr>
        <p:grpSpPr bwMode="auto">
          <a:xfrm>
            <a:off x="6726239" y="1546226"/>
            <a:ext cx="3540125" cy="4545013"/>
            <a:chOff x="3277" y="974"/>
            <a:chExt cx="2230" cy="2863"/>
          </a:xfrm>
        </p:grpSpPr>
        <p:sp>
          <p:nvSpPr>
            <p:cNvPr id="26636" name="Freeform 567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2034 w 1036"/>
                <a:gd name="T1" fmla="*/ 11 h 675"/>
                <a:gd name="T2" fmla="*/ 1224 w 1036"/>
                <a:gd name="T3" fmla="*/ 53 h 675"/>
                <a:gd name="T4" fmla="*/ 648 w 1036"/>
                <a:gd name="T5" fmla="*/ 129 h 675"/>
                <a:gd name="T6" fmla="*/ 480 w 1036"/>
                <a:gd name="T7" fmla="*/ 229 h 675"/>
                <a:gd name="T8" fmla="*/ 67 w 1036"/>
                <a:gd name="T9" fmla="*/ 297 h 675"/>
                <a:gd name="T10" fmla="*/ 54 w 1036"/>
                <a:gd name="T11" fmla="*/ 459 h 675"/>
                <a:gd name="T12" fmla="*/ 415 w 1036"/>
                <a:gd name="T13" fmla="*/ 489 h 675"/>
                <a:gd name="T14" fmla="*/ 1439 w 1036"/>
                <a:gd name="T15" fmla="*/ 489 h 675"/>
                <a:gd name="T16" fmla="*/ 1875 w 1036"/>
                <a:gd name="T17" fmla="*/ 555 h 675"/>
                <a:gd name="T18" fmla="*/ 2359 w 1036"/>
                <a:gd name="T19" fmla="*/ 657 h 675"/>
                <a:gd name="T20" fmla="*/ 2730 w 1036"/>
                <a:gd name="T21" fmla="*/ 661 h 675"/>
                <a:gd name="T22" fmla="*/ 2985 w 1036"/>
                <a:gd name="T23" fmla="*/ 603 h 675"/>
                <a:gd name="T24" fmla="*/ 3115 w 1036"/>
                <a:gd name="T25" fmla="*/ 445 h 675"/>
                <a:gd name="T26" fmla="*/ 3195 w 1036"/>
                <a:gd name="T27" fmla="*/ 291 h 675"/>
                <a:gd name="T28" fmla="*/ 3205 w 1036"/>
                <a:gd name="T29" fmla="*/ 107 h 675"/>
                <a:gd name="T30" fmla="*/ 2929 w 1036"/>
                <a:gd name="T31" fmla="*/ 17 h 675"/>
                <a:gd name="T32" fmla="*/ 2434 w 1036"/>
                <a:gd name="T33" fmla="*/ 3 h 675"/>
                <a:gd name="T34" fmla="*/ 2034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37" name="Group 568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27011" name="Rectangle 56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012" name="AutoShape 57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26638" name="Freeform 571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572"/>
            <p:cNvSpPr>
              <a:spLocks noChangeShapeType="1"/>
            </p:cNvSpPr>
            <p:nvPr/>
          </p:nvSpPr>
          <p:spPr bwMode="auto">
            <a:xfrm rot="-5400000">
              <a:off x="4924" y="3316"/>
              <a:ext cx="284" cy="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573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574"/>
            <p:cNvSpPr>
              <a:spLocks noChangeShapeType="1"/>
            </p:cNvSpPr>
            <p:nvPr/>
          </p:nvSpPr>
          <p:spPr bwMode="auto">
            <a:xfrm rot="16200000" flipH="1">
              <a:off x="5113" y="3192"/>
              <a:ext cx="90" cy="5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2" name="Line 576"/>
            <p:cNvSpPr>
              <a:spLocks noChangeShapeType="1"/>
            </p:cNvSpPr>
            <p:nvPr/>
          </p:nvSpPr>
          <p:spPr bwMode="auto">
            <a:xfrm>
              <a:off x="3843" y="3009"/>
              <a:ext cx="99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Line 577"/>
            <p:cNvSpPr>
              <a:spLocks noChangeShapeType="1"/>
            </p:cNvSpPr>
            <p:nvPr/>
          </p:nvSpPr>
          <p:spPr bwMode="auto">
            <a:xfrm flipV="1">
              <a:off x="3680" y="3159"/>
              <a:ext cx="256" cy="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580"/>
            <p:cNvSpPr>
              <a:spLocks noChangeShapeType="1"/>
            </p:cNvSpPr>
            <p:nvPr/>
          </p:nvSpPr>
          <p:spPr bwMode="auto">
            <a:xfrm flipH="1">
              <a:off x="3948" y="3204"/>
              <a:ext cx="90" cy="11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581"/>
            <p:cNvSpPr>
              <a:spLocks noChangeShapeType="1"/>
            </p:cNvSpPr>
            <p:nvPr/>
          </p:nvSpPr>
          <p:spPr bwMode="auto">
            <a:xfrm flipH="1" flipV="1">
              <a:off x="4146" y="3213"/>
              <a:ext cx="51" cy="1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582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584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Line 585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49" name="Group 586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7009" name="Picture 587" descr="access_point_stylized_small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010" name="Picture 588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6650" name="Freeform 589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Freeform 590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718743 w 765"/>
                <a:gd name="T1" fmla="*/ 91174 h 459"/>
                <a:gd name="T2" fmla="*/ 487066 w 765"/>
                <a:gd name="T3" fmla="*/ 647405 h 459"/>
                <a:gd name="T4" fmla="*/ 162940 w 765"/>
                <a:gd name="T5" fmla="*/ 921414 h 459"/>
                <a:gd name="T6" fmla="*/ 23283 w 765"/>
                <a:gd name="T7" fmla="*/ 3104947 h 459"/>
                <a:gd name="T8" fmla="*/ 304755 w 765"/>
                <a:gd name="T9" fmla="*/ 4102500 h 459"/>
                <a:gd name="T10" fmla="*/ 585834 w 765"/>
                <a:gd name="T11" fmla="*/ 3932278 h 459"/>
                <a:gd name="T12" fmla="*/ 988821 w 765"/>
                <a:gd name="T13" fmla="*/ 4102500 h 459"/>
                <a:gd name="T14" fmla="*/ 1183277 w 765"/>
                <a:gd name="T15" fmla="*/ 4007272 h 459"/>
                <a:gd name="T16" fmla="*/ 1273687 w 765"/>
                <a:gd name="T17" fmla="*/ 3438200 h 459"/>
                <a:gd name="T18" fmla="*/ 1271450 w 765"/>
                <a:gd name="T19" fmla="*/ 1459388 h 459"/>
                <a:gd name="T20" fmla="*/ 1122116 w 765"/>
                <a:gd name="T21" fmla="*/ 318350 h 459"/>
                <a:gd name="T22" fmla="*/ 718743 w 765"/>
                <a:gd name="T23" fmla="*/ 91174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591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Line 592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Line 593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Line 594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595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596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597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598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599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600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601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602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603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Line 604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6" name="Line 605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7" name="Line 606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8" name="Line 607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9" name="Group 608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6992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993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994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995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996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997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998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999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000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001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002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003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004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005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006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007" name="Oval 624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27008" name="Picture 625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6670" name="Group 626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26983" name="Line 627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84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85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86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6987" name="Group 631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6990" name="Freeform 6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91" name="Freeform 6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988" name="Line 634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89" name="Line 635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71" name="Group 636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697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7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7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6978" name="Group 64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6981" name="Freeform 6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82" name="Freeform 6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979" name="Line 64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80" name="Line 64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72" name="Group 645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696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6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6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6970" name="Group 64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6973" name="Freeform 6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74" name="Freeform 6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971" name="Line 65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72" name="Line 65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73" name="Group 654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695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6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6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6962" name="Group 65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6965" name="Freeform 6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66" name="Freeform 6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963" name="Line 66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64" name="Line 66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74" name="Group 663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695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5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5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6954" name="Group 66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6957" name="Freeform 6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58" name="Freeform 6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955" name="Line 67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56" name="Line 67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75" name="Group 672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694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4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4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6946" name="Group 67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6949" name="Freeform 67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50" name="Freeform 67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947" name="Line 67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48" name="Line 68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76" name="Line 681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77" name="Group 682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693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3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3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6938" name="Group 6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6941" name="Freeform 6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42" name="Freeform 6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939" name="Line 6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40" name="Line 6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78" name="Group 691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692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2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2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6930" name="Group 6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6933" name="Freeform 6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34" name="Freeform 6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931" name="Line 6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32" name="Line 6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79" name="Group 700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691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2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2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6922" name="Group 7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6925" name="Freeform 7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26" name="Freeform 7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923" name="Line 7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24" name="Line 7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80" name="Group 709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691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1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1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6914" name="Group 71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6917" name="Freeform 71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18" name="Freeform 71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915" name="Line 71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16" name="Line 71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81" name="Group 718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690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0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90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6906" name="Group 72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6909" name="Freeform 72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10" name="Freeform 72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907" name="Line 72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08" name="Line 72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82" name="Group 727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689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89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689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400">
                  <a:latin typeface="Times New Roman" pitchFamily="18" charset="0"/>
                  <a:cs typeface="Arial" charset="0"/>
                </a:endParaRPr>
              </a:p>
            </p:txBody>
          </p:sp>
          <p:grpSp>
            <p:nvGrpSpPr>
              <p:cNvPr id="26898" name="Group 73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6901" name="Freeform 7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02" name="Freeform 7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899" name="Line 73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00" name="Line 73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83" name="Group 736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6881" name="Group 737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6883" name="Freeform 738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84" name="Freeform 739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85" name="Freeform 740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86" name="Freeform 741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87" name="Freeform 742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88" name="Freeform 743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89" name="Freeform 744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90" name="Freeform 745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91" name="Freeform 746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92" name="Freeform 747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93" name="Freeform 748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94" name="Freeform 749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6882" name="Picture 750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6684" name="Group 751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6867" name="Group 752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6869" name="Freeform 753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70" name="Freeform 754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71" name="Freeform 755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72" name="Freeform 756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73" name="Freeform 757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74" name="Freeform 758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75" name="Freeform 759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76" name="Freeform 760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77" name="Freeform 761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78" name="Freeform 762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79" name="Freeform 763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80" name="Freeform 764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6868" name="Picture 765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26685" name="Line 766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86" name="Group 767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6865" name="Picture 7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866" name="Freeform 7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6687" name="Group 770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6863" name="Picture 7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864" name="Freeform 7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6688" name="Group 773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6861" name="Picture 7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862" name="Freeform 7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6689" name="Group 776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6859" name="Picture 7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860" name="Freeform 7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6690" name="Picture 779" descr="car_icon_small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6691" name="Group 780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6857" name="Picture 781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858" name="Picture 782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6692" name="Group 783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6825" name="Freeform 7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3 w 354"/>
                  <a:gd name="T3" fmla="*/ 8 h 2742"/>
                  <a:gd name="T4" fmla="*/ 3 w 354"/>
                  <a:gd name="T5" fmla="*/ 58 h 2742"/>
                  <a:gd name="T6" fmla="*/ 0 w 354"/>
                  <a:gd name="T7" fmla="*/ 6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6" name="Rectangle 7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27" name="Freeform 7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6 h 2537"/>
                  <a:gd name="T4" fmla="*/ 2 w 211"/>
                  <a:gd name="T5" fmla="*/ 54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8" name="Freeform 7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 w 328"/>
                  <a:gd name="T3" fmla="*/ 3 h 226"/>
                  <a:gd name="T4" fmla="*/ 3 w 328"/>
                  <a:gd name="T5" fmla="*/ 6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29" name="Rectangle 7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830" name="Group 7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6855" name="AutoShape 7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56" name="AutoShape 7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831" name="Rectangle 7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832" name="Group 7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6853" name="AutoShape 7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54" name="AutoShape 7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833" name="Rectangle 7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34" name="Rectangle 7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835" name="Group 7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6851" name="AutoShape 7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52" name="AutoShape 8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836" name="Freeform 8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 w 328"/>
                  <a:gd name="T3" fmla="*/ 2 h 226"/>
                  <a:gd name="T4" fmla="*/ 3 w 328"/>
                  <a:gd name="T5" fmla="*/ 5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837" name="Group 8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6849" name="AutoShape 8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50" name="AutoShape 8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838" name="Rectangle 8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39" name="Freeform 8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 w 296"/>
                  <a:gd name="T3" fmla="*/ 2 h 256"/>
                  <a:gd name="T4" fmla="*/ 3 w 296"/>
                  <a:gd name="T5" fmla="*/ 5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40" name="Freeform 8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 w 304"/>
                  <a:gd name="T3" fmla="*/ 3 h 288"/>
                  <a:gd name="T4" fmla="*/ 2 w 304"/>
                  <a:gd name="T5" fmla="*/ 6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41" name="Oval 8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42" name="Freeform 8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6 h 240"/>
                  <a:gd name="T4" fmla="*/ 3 w 306"/>
                  <a:gd name="T5" fmla="*/ 3 h 240"/>
                  <a:gd name="T6" fmla="*/ 3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43" name="AutoShape 8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44" name="AutoShape 8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45" name="Oval 8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46" name="Oval 8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6847" name="Oval 8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48" name="Rectangle 8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93" name="Group 816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6793" name="Freeform 81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3 w 354"/>
                  <a:gd name="T3" fmla="*/ 8 h 2742"/>
                  <a:gd name="T4" fmla="*/ 3 w 354"/>
                  <a:gd name="T5" fmla="*/ 58 h 2742"/>
                  <a:gd name="T6" fmla="*/ 0 w 354"/>
                  <a:gd name="T7" fmla="*/ 60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4" name="Rectangle 818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95" name="Freeform 81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6 h 2537"/>
                  <a:gd name="T4" fmla="*/ 2 w 211"/>
                  <a:gd name="T5" fmla="*/ 54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6" name="Freeform 82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 w 328"/>
                  <a:gd name="T3" fmla="*/ 3 h 226"/>
                  <a:gd name="T4" fmla="*/ 3 w 328"/>
                  <a:gd name="T5" fmla="*/ 6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97" name="Rectangle 821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798" name="Group 82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6823" name="AutoShape 823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24" name="AutoShape 824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799" name="Rectangle 825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800" name="Group 82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6821" name="AutoShape 827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22" name="AutoShape 828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801" name="Rectangle 829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02" name="Rectangle 830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803" name="Group 83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6819" name="AutoShape 832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20" name="AutoShape 833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804" name="Freeform 83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 w 328"/>
                  <a:gd name="T3" fmla="*/ 2 h 226"/>
                  <a:gd name="T4" fmla="*/ 3 w 328"/>
                  <a:gd name="T5" fmla="*/ 5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805" name="Group 83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6817" name="AutoShape 836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18" name="AutoShape 837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806" name="Rectangle 838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07" name="Freeform 83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 w 296"/>
                  <a:gd name="T3" fmla="*/ 2 h 256"/>
                  <a:gd name="T4" fmla="*/ 3 w 296"/>
                  <a:gd name="T5" fmla="*/ 5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8" name="Freeform 84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 w 304"/>
                  <a:gd name="T3" fmla="*/ 3 h 288"/>
                  <a:gd name="T4" fmla="*/ 2 w 304"/>
                  <a:gd name="T5" fmla="*/ 6 h 288"/>
                  <a:gd name="T6" fmla="*/ 2 w 304"/>
                  <a:gd name="T7" fmla="*/ 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09" name="Oval 841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10" name="Freeform 84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6 h 240"/>
                  <a:gd name="T4" fmla="*/ 3 w 306"/>
                  <a:gd name="T5" fmla="*/ 3 h 240"/>
                  <a:gd name="T6" fmla="*/ 3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11" name="AutoShape 843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12" name="AutoShape 844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13" name="Oval 845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14" name="Oval 846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6815" name="Oval 847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16" name="Rectangle 848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94" name="Group 849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6770" name="Picture 850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771" name="Picture 851" descr="laptop_keyboard"/>
              <p:cNvPicPr>
                <a:picLocks noChangeAspect="1" noChangeArrowheads="1"/>
              </p:cNvPicPr>
              <p:nvPr/>
            </p:nvPicPr>
            <p:blipFill>
              <a:blip r:embed="rId14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772" name="Freeform 852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773" name="Picture 853" descr="screen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774" name="Freeform 854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5" name="Freeform 855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6" name="Freeform 856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7" name="Freeform 857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8" name="Freeform 858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79" name="Freeform 859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780" name="Group 860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6787" name="Freeform 86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88" name="Freeform 86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89" name="Freeform 86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90" name="Freeform 86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91" name="Freeform 86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92" name="Freeform 86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781" name="Freeform 867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2" name="Freeform 868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3" name="Freeform 869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4" name="Freeform 870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5" name="Freeform 871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86" name="Freeform 872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95" name="Group 873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6747" name="Picture 874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748" name="Picture 875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749" name="Freeform 87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750" name="Picture 877" descr="screen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751" name="Freeform 87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2" name="Freeform 87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3" name="Freeform 88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4" name="Freeform 88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5" name="Freeform 88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6" name="Freeform 88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757" name="Group 88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6764" name="Freeform 88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5" name="Freeform 88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6" name="Freeform 88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7" name="Freeform 88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8" name="Freeform 88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69" name="Freeform 89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758" name="Freeform 89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59" name="Freeform 89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0" name="Freeform 89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1" name="Freeform 89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2" name="Freeform 89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63" name="Freeform 89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96" name="Group 897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6724" name="Picture 898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725" name="Picture 899" descr="laptop_keyboard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726" name="Freeform 90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727" name="Picture 901" descr="screen"/>
              <p:cNvPicPr>
                <a:picLocks noChangeAspect="1" noChangeArrowheads="1"/>
              </p:cNvPicPr>
              <p:nvPr/>
            </p:nvPicPr>
            <p:blipFill>
              <a:blip r:embed="rId21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728" name="Freeform 90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9" name="Freeform 90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0" name="Freeform 90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1" name="Freeform 90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2" name="Freeform 90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3" name="Freeform 90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734" name="Group 90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6741" name="Freeform 90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2" name="Freeform 91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3" name="Freeform 91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4" name="Freeform 91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5" name="Freeform 91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46" name="Freeform 91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735" name="Freeform 91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6" name="Freeform 91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7" name="Freeform 91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8" name="Freeform 91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9" name="Freeform 91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0" name="Freeform 92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97" name="Group 921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6722" name="Picture 92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723" name="Freeform 92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6698" name="Group 924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6699" name="Picture 925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700" name="Picture 926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701" name="Freeform 92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702" name="Picture 928" descr="screen"/>
              <p:cNvPicPr>
                <a:picLocks noChangeAspect="1" noChangeArrowheads="1"/>
              </p:cNvPicPr>
              <p:nvPr/>
            </p:nvPicPr>
            <p:blipFill>
              <a:blip r:embed="rId18" cstate="print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703" name="Freeform 92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4" name="Freeform 93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5" name="Freeform 93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6" name="Freeform 93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7" name="Freeform 93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1 h 1659"/>
                  <a:gd name="T6" fmla="*/ 0 w 637"/>
                  <a:gd name="T7" fmla="*/ 1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8" name="Freeform 93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1 w 2216"/>
                  <a:gd name="T5" fmla="*/ 1 h 550"/>
                  <a:gd name="T6" fmla="*/ 1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709" name="Group 93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6716" name="Freeform 93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17" name="Freeform 93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18" name="Freeform 93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19" name="Freeform 93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20" name="Freeform 94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21" name="Freeform 94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710" name="Freeform 94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1" name="Freeform 94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2" name="Freeform 94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3" name="Freeform 94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4" name="Freeform 94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5" name="Freeform 94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629" name="Rectangle 4"/>
          <p:cNvSpPr>
            <a:spLocks noGrp="1" noChangeArrowheads="1"/>
          </p:cNvSpPr>
          <p:nvPr>
            <p:ph type="title"/>
          </p:nvPr>
        </p:nvSpPr>
        <p:spPr>
          <a:xfrm>
            <a:off x="1833563" y="228600"/>
            <a:ext cx="7772400" cy="819150"/>
          </a:xfrm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P2P architecture</a:t>
            </a:r>
          </a:p>
        </p:txBody>
      </p:sp>
      <p:sp>
        <p:nvSpPr>
          <p:cNvPr id="2663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924051" y="1300164"/>
            <a:ext cx="4049713" cy="5241925"/>
          </a:xfrm>
        </p:spPr>
        <p:txBody>
          <a:bodyPr/>
          <a:lstStyle/>
          <a:p>
            <a:r>
              <a:rPr lang="en-US" sz="2400" i="1">
                <a:ea typeface="ＭＳ Ｐゴシック" pitchFamily="34" charset="-128"/>
              </a:rPr>
              <a:t>no</a:t>
            </a:r>
            <a:r>
              <a:rPr lang="en-US" sz="2400">
                <a:ea typeface="ＭＳ Ｐゴシック" pitchFamily="34" charset="-128"/>
              </a:rPr>
              <a:t> always-on server</a:t>
            </a:r>
          </a:p>
          <a:p>
            <a:r>
              <a:rPr lang="en-US" sz="2400">
                <a:ea typeface="ＭＳ Ｐゴシック" pitchFamily="34" charset="-128"/>
              </a:rPr>
              <a:t>arbitrary end systems directly communicate</a:t>
            </a:r>
          </a:p>
          <a:p>
            <a:r>
              <a:rPr lang="en-US" sz="2400">
                <a:ea typeface="ＭＳ Ｐゴシック" pitchFamily="34" charset="-128"/>
              </a:rPr>
              <a:t>peers request service from other peers, provide service in return to other peers</a:t>
            </a:r>
          </a:p>
          <a:p>
            <a:pPr lvl="1"/>
            <a:r>
              <a:rPr lang="en-US" i="1">
                <a:solidFill>
                  <a:srgbClr val="CC0000"/>
                </a:solidFill>
                <a:ea typeface="ＭＳ Ｐゴシック" pitchFamily="34" charset="-128"/>
              </a:rPr>
              <a:t>self scalability</a:t>
            </a:r>
            <a:r>
              <a:rPr lang="en-US">
                <a:solidFill>
                  <a:srgbClr val="CC0000"/>
                </a:solidFill>
                <a:ea typeface="ＭＳ Ｐゴシック" pitchFamily="34" charset="-128"/>
              </a:rPr>
              <a:t> – new peers bring new service capacity, as well as new service demands</a:t>
            </a:r>
          </a:p>
          <a:p>
            <a:r>
              <a:rPr lang="en-US" sz="2400">
                <a:ea typeface="ＭＳ Ｐゴシック" pitchFamily="34" charset="-128"/>
              </a:rPr>
              <a:t>peers are intermittently connected and change IP addresses</a:t>
            </a:r>
          </a:p>
          <a:p>
            <a:pPr lvl="1"/>
            <a:r>
              <a:rPr lang="en-US">
                <a:ea typeface="ＭＳ Ｐゴシック" pitchFamily="34" charset="-128"/>
              </a:rPr>
              <a:t>complex management</a:t>
            </a:r>
          </a:p>
          <a:p>
            <a:endParaRPr lang="en-US">
              <a:solidFill>
                <a:srgbClr val="CC0000"/>
              </a:solidFill>
              <a:ea typeface="ＭＳ Ｐゴシック" pitchFamily="34" charset="-128"/>
            </a:endParaRPr>
          </a:p>
          <a:p>
            <a:endParaRPr lang="en-US">
              <a:ea typeface="ＭＳ Ｐゴシック" pitchFamily="34" charset="-128"/>
            </a:endParaRPr>
          </a:p>
        </p:txBody>
      </p:sp>
      <p:pic>
        <p:nvPicPr>
          <p:cNvPr id="26631" name="Picture 351" descr="underline_base"/>
          <p:cNvPicPr>
            <a:picLocks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885951" y="852489"/>
            <a:ext cx="4011613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2" name="Line 1034"/>
          <p:cNvSpPr>
            <a:spLocks noChangeShapeType="1"/>
          </p:cNvSpPr>
          <p:nvPr/>
        </p:nvSpPr>
        <p:spPr bwMode="auto">
          <a:xfrm flipH="1">
            <a:off x="7745414" y="1852613"/>
            <a:ext cx="503237" cy="1389062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3" name="Line 1035"/>
          <p:cNvSpPr>
            <a:spLocks noChangeShapeType="1"/>
          </p:cNvSpPr>
          <p:nvPr/>
        </p:nvSpPr>
        <p:spPr bwMode="auto">
          <a:xfrm>
            <a:off x="7089776" y="2438401"/>
            <a:ext cx="238125" cy="25685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4" name="Line 1036"/>
          <p:cNvSpPr>
            <a:spLocks noChangeShapeType="1"/>
          </p:cNvSpPr>
          <p:nvPr/>
        </p:nvSpPr>
        <p:spPr bwMode="auto">
          <a:xfrm>
            <a:off x="7799388" y="3581401"/>
            <a:ext cx="1198562" cy="19970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Text Box 1037"/>
          <p:cNvSpPr txBox="1">
            <a:spLocks noChangeArrowheads="1"/>
          </p:cNvSpPr>
          <p:nvPr/>
        </p:nvSpPr>
        <p:spPr bwMode="auto">
          <a:xfrm>
            <a:off x="8763000" y="1373188"/>
            <a:ext cx="12554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peer-peer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4B17-C287-4707-877B-74F6FF30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8D37A-E51B-450B-AA9D-97AEC332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two programs:</a:t>
            </a:r>
          </a:p>
          <a:p>
            <a:pPr lvl="1"/>
            <a:r>
              <a:rPr lang="en-US" dirty="0"/>
              <a:t>file owner: </a:t>
            </a:r>
          </a:p>
          <a:p>
            <a:pPr lvl="2"/>
            <a:r>
              <a:rPr lang="en-US" dirty="0"/>
              <a:t>Server</a:t>
            </a:r>
          </a:p>
          <a:p>
            <a:pPr lvl="2"/>
            <a:r>
              <a:rPr lang="en-US" dirty="0"/>
              <a:t>owns a file to be distributed in chunks</a:t>
            </a:r>
          </a:p>
          <a:p>
            <a:pPr lvl="1"/>
            <a:r>
              <a:rPr lang="en-US" dirty="0"/>
              <a:t>peer:</a:t>
            </a:r>
          </a:p>
          <a:p>
            <a:pPr lvl="2"/>
            <a:r>
              <a:rPr lang="en-US" dirty="0"/>
              <a:t>both server and client</a:t>
            </a:r>
          </a:p>
          <a:p>
            <a:pPr lvl="2"/>
            <a:r>
              <a:rPr lang="en-US" dirty="0"/>
              <a:t>upload neighbor</a:t>
            </a:r>
          </a:p>
          <a:p>
            <a:pPr lvl="2"/>
            <a:r>
              <a:rPr lang="en-US" dirty="0"/>
              <a:t>download neighbor</a:t>
            </a:r>
          </a:p>
        </p:txBody>
      </p:sp>
    </p:spTree>
    <p:extLst>
      <p:ext uri="{BB962C8B-B14F-4D97-AF65-F5344CB8AC3E}">
        <p14:creationId xmlns:p14="http://schemas.microsoft.com/office/powerpoint/2010/main" val="245684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14B17-C287-4707-877B-74F6FF30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8D37A-E51B-450B-AA9D-97AEC332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file owner.</a:t>
            </a:r>
          </a:p>
          <a:p>
            <a:r>
              <a:rPr lang="en-US" dirty="0"/>
              <a:t>Start each peer with three ports:</a:t>
            </a:r>
          </a:p>
          <a:p>
            <a:pPr lvl="1"/>
            <a:r>
              <a:rPr lang="en-US" dirty="0"/>
              <a:t>file owner, peer itself, download neighbor(another peer’s port)</a:t>
            </a:r>
          </a:p>
          <a:p>
            <a:r>
              <a:rPr lang="en-US" dirty="0"/>
              <a:t>Each peer connects to file owner, retrieve chunks and create a list of chunk IDs.</a:t>
            </a:r>
          </a:p>
          <a:p>
            <a:r>
              <a:rPr lang="en-US" dirty="0"/>
              <a:t>Each peer requests the chunk ID list of its download neighbor, randomly requests a missing chunk that is owned by the neighbor.</a:t>
            </a:r>
          </a:p>
          <a:p>
            <a:r>
              <a:rPr lang="en-US" dirty="0"/>
              <a:t>Each peer/File owner uploads the requested chunk and its chunk ID list to its upload neighbor upon request.</a:t>
            </a:r>
          </a:p>
          <a:p>
            <a:r>
              <a:rPr lang="en-US" dirty="0"/>
              <a:t>Each peer recovers the file from all chunks.</a:t>
            </a:r>
          </a:p>
          <a:p>
            <a:r>
              <a:rPr lang="en-US" dirty="0"/>
              <a:t>Log all activities in the consoles of file owner and each peer.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8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D172E-7BBA-4026-8A88-BE4236AF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P2P with 3 peers:</a:t>
            </a:r>
          </a:p>
          <a:p>
            <a:pPr lvl="1"/>
            <a:r>
              <a:rPr lang="en-US" dirty="0"/>
              <a:t>All peers download from file owner;</a:t>
            </a:r>
          </a:p>
          <a:p>
            <a:pPr lvl="1"/>
            <a:r>
              <a:rPr lang="en-US" dirty="0"/>
              <a:t>Peer 1 and peer 2 download from peer 3;</a:t>
            </a:r>
          </a:p>
          <a:p>
            <a:pPr lvl="1"/>
            <a:r>
              <a:rPr lang="en-US" dirty="0"/>
              <a:t>Peer 3 downloads from peer 2.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14B17-C287-4707-877B-74F6FF30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64653-2947-4D7C-AF57-D6D4B7FA5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1283"/>
            <a:ext cx="6017682" cy="392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F86E-EE93-4A69-AF10-456503AF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79FED-1B09-458D-A024-85D1CB136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language:  Java, C, C++, C#, Python, 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Operating System: Windows, Mac OS or Linux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IDE: Eclipse, IntelliJ, </a:t>
            </a:r>
            <a:r>
              <a:rPr lang="en-US" dirty="0" err="1"/>
              <a:t>Jcreator</a:t>
            </a:r>
            <a:r>
              <a:rPr lang="en-US" dirty="0"/>
              <a:t>, </a:t>
            </a:r>
            <a:r>
              <a:rPr lang="en-US" dirty="0" err="1"/>
              <a:t>Netbeans</a:t>
            </a:r>
            <a:r>
              <a:rPr lang="en-US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79411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5578-C305-4D73-A6E5-1C07FC4C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EEE0-5E30-4261-A308-7C6E1A88E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371600"/>
            <a:ext cx="10363200" cy="5370945"/>
          </a:xfrm>
        </p:spPr>
        <p:txBody>
          <a:bodyPr/>
          <a:lstStyle/>
          <a:p>
            <a:r>
              <a:rPr lang="en-US" dirty="0"/>
              <a:t>Submission on Canvas</a:t>
            </a:r>
          </a:p>
          <a:p>
            <a:pPr lvl="1"/>
            <a:r>
              <a:rPr lang="en-US" dirty="0"/>
              <a:t>Only one of the team members needs to submit it.</a:t>
            </a:r>
          </a:p>
          <a:p>
            <a:pPr lvl="1"/>
            <a:r>
              <a:rPr lang="en-US" dirty="0"/>
              <a:t>Only 1 zipped file containing all source files needed.</a:t>
            </a:r>
          </a:p>
          <a:p>
            <a:pPr lvl="1"/>
            <a:endParaRPr lang="en-US" dirty="0"/>
          </a:p>
          <a:p>
            <a:r>
              <a:rPr lang="en-US" dirty="0"/>
              <a:t>Deadline December 4</a:t>
            </a:r>
          </a:p>
          <a:p>
            <a:pPr lvl="1"/>
            <a:r>
              <a:rPr lang="en-US" dirty="0"/>
              <a:t>No late submissions</a:t>
            </a:r>
          </a:p>
        </p:txBody>
      </p:sp>
    </p:spTree>
    <p:extLst>
      <p:ext uri="{BB962C8B-B14F-4D97-AF65-F5344CB8AC3E}">
        <p14:creationId xmlns:p14="http://schemas.microsoft.com/office/powerpoint/2010/main" val="301660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125E-F781-482E-BC8C-4D707A3E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BAF9-10CC-4508-BA02-2146F05BD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305017"/>
            <a:ext cx="10363200" cy="5456001"/>
          </a:xfrm>
        </p:spPr>
        <p:txBody>
          <a:bodyPr/>
          <a:lstStyle/>
          <a:p>
            <a:r>
              <a:rPr lang="en-US" dirty="0"/>
              <a:t>Whole team must be present and demo your project during December 5, 6 at E309/E312</a:t>
            </a:r>
          </a:p>
          <a:p>
            <a:endParaRPr lang="en-US" dirty="0"/>
          </a:p>
          <a:p>
            <a:r>
              <a:rPr lang="en-US" dirty="0"/>
              <a:t>Signup on a Google Doc found on Canvas</a:t>
            </a:r>
          </a:p>
          <a:p>
            <a:endParaRPr lang="en-US" dirty="0"/>
          </a:p>
          <a:p>
            <a:r>
              <a:rPr lang="en-US" dirty="0"/>
              <a:t>You can use a CISE computer or your laptop for the demo</a:t>
            </a:r>
          </a:p>
          <a:p>
            <a:endParaRPr lang="en-US" dirty="0"/>
          </a:p>
          <a:p>
            <a:r>
              <a:rPr lang="en-US" dirty="0"/>
              <a:t>We will use the source code you uploaded on Canvas and a large file (larger than 10MB) of certain formats (PDF, pptx, doc, mp3, mp4, jpg) to test your code</a:t>
            </a:r>
          </a:p>
          <a:p>
            <a:endParaRPr lang="en-US" dirty="0"/>
          </a:p>
          <a:p>
            <a:r>
              <a:rPr lang="en-US" dirty="0"/>
              <a:t>10 minutes presentation, run file owner and peers, explain your code and answer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58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125E-F781-482E-BC8C-4D707A3E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BAF9-10CC-4508-BA02-2146F05BD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305017"/>
            <a:ext cx="10363200" cy="5456001"/>
          </a:xfrm>
        </p:spPr>
        <p:txBody>
          <a:bodyPr/>
          <a:lstStyle/>
          <a:p>
            <a:r>
              <a:rPr lang="en-US" dirty="0"/>
              <a:t>Some expectations during Demo:</a:t>
            </a:r>
          </a:p>
          <a:p>
            <a:pPr lvl="1"/>
            <a:r>
              <a:rPr lang="en-US" dirty="0"/>
              <a:t>All log information on the activities of the file owner and five peers;</a:t>
            </a:r>
          </a:p>
          <a:p>
            <a:pPr lvl="1"/>
            <a:r>
              <a:rPr lang="en-US" dirty="0"/>
              <a:t>Each peer </a:t>
            </a:r>
            <a:r>
              <a:rPr lang="en-US" b="1" dirty="0"/>
              <a:t>concurrently</a:t>
            </a:r>
            <a:r>
              <a:rPr lang="en-US" dirty="0"/>
              <a:t> downloads file chunks from </a:t>
            </a:r>
            <a:r>
              <a:rPr lang="en-US" b="1" dirty="0"/>
              <a:t>both</a:t>
            </a:r>
            <a:r>
              <a:rPr lang="en-US" dirty="0"/>
              <a:t> the file owner and its download neighbor;</a:t>
            </a:r>
          </a:p>
          <a:p>
            <a:pPr lvl="1"/>
            <a:r>
              <a:rPr lang="en-US" dirty="0"/>
              <a:t>The file is fully recovered in all peers.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618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443</Words>
  <Application>Microsoft Office PowerPoint</Application>
  <PresentationFormat>Widescreen</PresentationFormat>
  <Paragraphs>69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Comic Sans MS</vt:lpstr>
      <vt:lpstr>Gill Sans MT</vt:lpstr>
      <vt:lpstr>Tahoma</vt:lpstr>
      <vt:lpstr>Times New Roman</vt:lpstr>
      <vt:lpstr>Wingdings</vt:lpstr>
      <vt:lpstr>Default Design</vt:lpstr>
      <vt:lpstr>Project 2</vt:lpstr>
      <vt:lpstr>P2P architecture</vt:lpstr>
      <vt:lpstr>Project Description</vt:lpstr>
      <vt:lpstr>Project Description</vt:lpstr>
      <vt:lpstr>Project Description</vt:lpstr>
      <vt:lpstr>Programming Environment</vt:lpstr>
      <vt:lpstr>Project Submission</vt:lpstr>
      <vt:lpstr>Demo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Dimitris Melissourgos</dc:creator>
  <cp:lastModifiedBy>Zhang,Youlin</cp:lastModifiedBy>
  <cp:revision>46</cp:revision>
  <dcterms:created xsi:type="dcterms:W3CDTF">2019-09-11T18:05:50Z</dcterms:created>
  <dcterms:modified xsi:type="dcterms:W3CDTF">2019-10-24T17:27:51Z</dcterms:modified>
</cp:coreProperties>
</file>