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73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Trader Performance vs Market Sentiment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from Crypto Trading &amp; the Fear-Greed Index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Trader performance clearly correlates with market sentiment.</a:t>
            </a:r>
          </a:p>
          <a:p>
            <a:r>
              <a:rPr dirty="0"/>
              <a:t>Use sentiment as a signal for timing entries and managing risk.</a:t>
            </a:r>
          </a:p>
          <a:p>
            <a:r>
              <a:rPr dirty="0"/>
              <a:t>Next steps: Integrate sentiment scores into predictive models.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86" y="1248770"/>
            <a:ext cx="8147713" cy="487739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Explore how trader behavior and profitability vary across different market sentiment levels.</a:t>
            </a:r>
          </a:p>
          <a:p>
            <a:r>
              <a:rPr dirty="0"/>
              <a:t>Analyze real-world trade data and Bitcoin Fear &amp; Greed Index.</a:t>
            </a:r>
          </a:p>
          <a:p>
            <a:r>
              <a:rPr dirty="0"/>
              <a:t>Deliver actionable insights for smarter trading decisions.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412543" y="5645078"/>
            <a:ext cx="1473957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 dirty="0">
                <a:solidFill>
                  <a:srgbClr val="FFFFFF"/>
                </a:solidFill>
              </a:rPr>
              <a:t>📈 Analytics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62066" y="5645078"/>
            <a:ext cx="1364776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 dirty="0">
                <a:solidFill>
                  <a:srgbClr val="FFFFFF"/>
                </a:solidFill>
              </a:rPr>
              <a:t>📊 Sentiment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00298" y="5645078"/>
            <a:ext cx="1364775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 dirty="0">
                <a:solidFill>
                  <a:srgbClr val="FFFFFF"/>
                </a:solidFill>
              </a:rPr>
              <a:t>📉 </a:t>
            </a:r>
            <a:r>
              <a:rPr sz="1200" b="1" dirty="0" err="1">
                <a:solidFill>
                  <a:srgbClr val="FFFFFF"/>
                </a:solidFill>
              </a:rPr>
              <a:t>PnL</a:t>
            </a:r>
            <a:endParaRPr sz="1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Historical Trader Data from Hyperliquid (200K+ trades)</a:t>
            </a:r>
          </a:p>
          <a:p>
            <a:r>
              <a:t>2. Bitcoin Fear &amp; Greed Index (daily sentiment values)</a:t>
            </a:r>
          </a:p>
          <a:p>
            <a:r>
              <a:t>Merged using the 'date' field for alignment.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71146" y="5517129"/>
            <a:ext cx="1521726" cy="914401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 dirty="0">
                <a:solidFill>
                  <a:srgbClr val="FFFFFF"/>
                </a:solidFill>
              </a:rPr>
              <a:t> Sentiment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49021" y="5517131"/>
            <a:ext cx="1849271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FFFFFF"/>
                </a:solidFill>
              </a:rPr>
              <a:t>🗂️ 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34618" y="5517131"/>
            <a:ext cx="1792975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 dirty="0">
                <a:solidFill>
                  <a:srgbClr val="FFFFFF"/>
                </a:solidFill>
              </a:rPr>
              <a:t>🧾 Trades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1800" dirty="0"/>
          </a:p>
          <a:p>
            <a:r>
              <a:rPr sz="1800" dirty="0"/>
              <a:t>Most trades occur during Neutral and Greed sentiment levels.</a:t>
            </a:r>
          </a:p>
          <a:p>
            <a:r>
              <a:rPr sz="1800" dirty="0"/>
              <a:t>Lowest number of trades happen during Extreme Fear.</a:t>
            </a:r>
          </a:p>
          <a:p>
            <a:r>
              <a:rPr sz="1800" dirty="0"/>
              <a:t>Trader activity aligns with emotional tone of the market.</a:t>
            </a:r>
          </a:p>
        </p:txBody>
      </p:sp>
      <p:pic>
        <p:nvPicPr>
          <p:cNvPr id="4" name="Picture 3" descr="sentimen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29" y="3043451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PnL by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940"/>
            <a:ext cx="8229600" cy="5000223"/>
          </a:xfrm>
        </p:spPr>
        <p:txBody>
          <a:bodyPr>
            <a:normAutofit/>
          </a:bodyPr>
          <a:lstStyle/>
          <a:p>
            <a:endParaRPr sz="1800" dirty="0"/>
          </a:p>
          <a:p>
            <a:r>
              <a:rPr sz="1800" dirty="0"/>
              <a:t>Traders earn the most during Greed and Extreme Greed phases.</a:t>
            </a:r>
          </a:p>
          <a:p>
            <a:r>
              <a:rPr sz="1800" dirty="0"/>
              <a:t>Performance drops in Fear and becomes negative in Extreme Fear.</a:t>
            </a:r>
          </a:p>
          <a:p>
            <a:r>
              <a:rPr sz="1800" dirty="0"/>
              <a:t>Clear positive correlation between </a:t>
            </a:r>
            <a:r>
              <a:rPr sz="1800" dirty="0" err="1"/>
              <a:t>optimismand</a:t>
            </a:r>
            <a:r>
              <a:rPr sz="1800" dirty="0"/>
              <a:t> profitability.</a:t>
            </a:r>
          </a:p>
        </p:txBody>
      </p:sp>
      <p:pic>
        <p:nvPicPr>
          <p:cNvPr id="8" name="Picture 7" descr="avg_pnl_by_senti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88" y="2688609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PnL Distribution by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1800" dirty="0"/>
          </a:p>
          <a:p>
            <a:r>
              <a:rPr sz="1800" dirty="0"/>
              <a:t>Greed phases show tighter and more profitable </a:t>
            </a:r>
            <a:r>
              <a:rPr sz="1800" dirty="0" err="1"/>
              <a:t>PnL</a:t>
            </a:r>
            <a:r>
              <a:rPr sz="1800" dirty="0"/>
              <a:t> distributions.</a:t>
            </a:r>
          </a:p>
          <a:p>
            <a:r>
              <a:rPr sz="1800" dirty="0"/>
              <a:t>Fear phases have wider spreads and more outliers, indicating high risk.</a:t>
            </a:r>
          </a:p>
          <a:p>
            <a:r>
              <a:rPr sz="1800" dirty="0"/>
              <a:t>Stable returns are more common in confident markets.</a:t>
            </a:r>
          </a:p>
        </p:txBody>
      </p:sp>
      <p:pic>
        <p:nvPicPr>
          <p:cNvPr id="4" name="Picture 3" descr="pnl_distribution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82645"/>
            <a:ext cx="731520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Buy vs Sell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122"/>
            <a:ext cx="8229600" cy="1985751"/>
          </a:xfrm>
        </p:spPr>
        <p:txBody>
          <a:bodyPr>
            <a:normAutofit/>
          </a:bodyPr>
          <a:lstStyle/>
          <a:p>
            <a:endParaRPr sz="1800" dirty="0"/>
          </a:p>
          <a:p>
            <a:r>
              <a:rPr sz="1800" dirty="0"/>
              <a:t>Buy trades increase during Greed, reflecting trader optimism.</a:t>
            </a:r>
          </a:p>
          <a:p>
            <a:r>
              <a:rPr sz="1800" dirty="0"/>
              <a:t>Sell trades dominate during Fear, showing risk aversion.</a:t>
            </a:r>
          </a:p>
          <a:p>
            <a:r>
              <a:rPr sz="1800" dirty="0"/>
              <a:t>Traders react emotionally to market sentiment.</a:t>
            </a:r>
          </a:p>
        </p:txBody>
      </p:sp>
      <p:pic>
        <p:nvPicPr>
          <p:cNvPr id="4" name="Picture 3" descr="buy_vs_sell_by_senti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9" y="2700210"/>
            <a:ext cx="7342495" cy="41352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Coins Traded by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r>
              <a:rPr sz="2000" dirty="0"/>
              <a:t>BTC and ETH are heavily traded in all sentiment states.</a:t>
            </a:r>
          </a:p>
          <a:p>
            <a:r>
              <a:rPr sz="2000" dirty="0"/>
              <a:t>Speculative </a:t>
            </a:r>
            <a:r>
              <a:rPr sz="1800" dirty="0"/>
              <a:t>coins</a:t>
            </a:r>
            <a:r>
              <a:rPr sz="2000" dirty="0"/>
              <a:t> appear more often in </a:t>
            </a:r>
            <a:r>
              <a:rPr sz="2000" dirty="0" err="1"/>
              <a:t>Greedphases</a:t>
            </a:r>
            <a:r>
              <a:rPr sz="2000" dirty="0"/>
              <a:t>.</a:t>
            </a:r>
          </a:p>
          <a:p>
            <a:r>
              <a:rPr sz="2000" dirty="0"/>
              <a:t>Risk-taking increases when sentiment is positive.</a:t>
            </a:r>
          </a:p>
        </p:txBody>
      </p:sp>
      <p:pic>
        <p:nvPicPr>
          <p:cNvPr id="4" name="Picture 3" descr="coins_by_sentiment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40" y="3146674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PnL Trend vs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r>
              <a:rPr sz="2000" dirty="0"/>
              <a:t>Greed phases align with consistent daily profits.</a:t>
            </a:r>
          </a:p>
          <a:p>
            <a:r>
              <a:rPr sz="2000" dirty="0"/>
              <a:t>Extreme Fear periods cluster around negative </a:t>
            </a:r>
            <a:r>
              <a:rPr sz="1800" dirty="0" err="1"/>
              <a:t>PnL</a:t>
            </a:r>
            <a:r>
              <a:rPr sz="2000" dirty="0"/>
              <a:t>.</a:t>
            </a:r>
          </a:p>
          <a:p>
            <a:r>
              <a:rPr sz="2000" dirty="0"/>
              <a:t>Sentiment timing is a key driver of performance.</a:t>
            </a:r>
          </a:p>
        </p:txBody>
      </p:sp>
      <p:pic>
        <p:nvPicPr>
          <p:cNvPr id="7" name="Picture 6" descr="daily_pnl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29" y="3302051"/>
            <a:ext cx="7806519" cy="31192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318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Trader Performance vs Market Sentiment</vt:lpstr>
      <vt:lpstr>Project Goal</vt:lpstr>
      <vt:lpstr>Datasets Used</vt:lpstr>
      <vt:lpstr>Sentiment Distribution</vt:lpstr>
      <vt:lpstr>Average PnL by Sentiment</vt:lpstr>
      <vt:lpstr>PnL Distribution by Sentiment</vt:lpstr>
      <vt:lpstr>Buy vs Sell Behavior</vt:lpstr>
      <vt:lpstr>Coins Traded by Sentiment</vt:lpstr>
      <vt:lpstr>Daily PnL Trend vs Sentiment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Kalpana Sharma</cp:lastModifiedBy>
  <cp:revision>2</cp:revision>
  <dcterms:created xsi:type="dcterms:W3CDTF">2013-01-27T09:14:16Z</dcterms:created>
  <dcterms:modified xsi:type="dcterms:W3CDTF">2025-06-23T18:52:14Z</dcterms:modified>
  <cp:category/>
</cp:coreProperties>
</file>