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6" r:id="rId3"/>
    <p:sldId id="256" r:id="rId4"/>
    <p:sldId id="257" r:id="rId6"/>
    <p:sldId id="258" r:id="rId7"/>
    <p:sldId id="259" r:id="rId8"/>
    <p:sldId id="260" r:id="rId9"/>
    <p:sldId id="263"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amazon.com/"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ChangeArrowheads="1"/>
          </p:cNvSpPr>
          <p:nvPr>
            <p:ph type="ctrTitle" sz="quarter"/>
          </p:nvPr>
        </p:nvSpPr>
        <p:spPr>
          <a:xfrm>
            <a:off x="528955" y="879475"/>
            <a:ext cx="11231245" cy="3988435"/>
          </a:xfrm>
        </p:spPr>
        <p:txBody>
          <a:bodyPr/>
          <a:p>
            <a:pPr algn="ctr"/>
            <a:r>
              <a:rPr lang="en-US" altLang="zh-CN" sz="4800" dirty="0">
                <a:latin typeface="Algerian" panose="04020705040A02060702" charset="0"/>
                <a:cs typeface="Algerian" panose="04020705040A02060702" charset="0"/>
                <a:sym typeface="+mn-ea"/>
              </a:rPr>
              <a:t>Crafting &amp; Compelling Website Analysis, Audit and Recommendations Project</a:t>
            </a:r>
            <a:endParaRPr lang="en-US" sz="4800">
              <a:latin typeface="Algerian" panose="04020705040A02060702" charset="0"/>
              <a:cs typeface="Algerian" panose="04020705040A02060702" charset="0"/>
            </a:endParaRPr>
          </a:p>
        </p:txBody>
      </p:sp>
      <p:sp>
        <p:nvSpPr>
          <p:cNvPr id="3" name="Subtitle 2"/>
          <p:cNvSpPr>
            <a:spLocks noGrp="1" noChangeArrowheads="1"/>
          </p:cNvSpPr>
          <p:nvPr>
            <p:ph type="subTitle" sz="quarter" idx="1"/>
          </p:nvPr>
        </p:nvSpPr>
        <p:spPr>
          <a:xfrm>
            <a:off x="1828800" y="5339715"/>
            <a:ext cx="8534400" cy="120650"/>
          </a:xfrm>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51840"/>
            <a:ext cx="9144000" cy="1243330"/>
          </a:xfrm>
        </p:spPr>
        <p:txBody>
          <a:bodyPr/>
          <a:lstStyle/>
          <a:p>
            <a:r>
              <a:rPr lang="en-US" sz="4000" dirty="0">
                <a:latin typeface="Algerian" panose="04020705040A02060702" charset="0"/>
                <a:cs typeface="Algerian" panose="04020705040A02060702" charset="0"/>
              </a:rPr>
              <a:t>AMAZON</a:t>
            </a:r>
            <a:endParaRPr lang="en-US" sz="4000" dirty="0">
              <a:latin typeface="Algerian" panose="04020705040A02060702" charset="0"/>
              <a:cs typeface="Algerian" panose="04020705040A02060702" charset="0"/>
            </a:endParaRPr>
          </a:p>
        </p:txBody>
      </p:sp>
      <p:sp>
        <p:nvSpPr>
          <p:cNvPr id="3" name="Subtitle 2"/>
          <p:cNvSpPr>
            <a:spLocks noGrp="1"/>
          </p:cNvSpPr>
          <p:nvPr>
            <p:ph type="subTitle" idx="1"/>
          </p:nvPr>
        </p:nvSpPr>
        <p:spPr>
          <a:xfrm>
            <a:off x="1524000" y="2334260"/>
            <a:ext cx="9144000" cy="2923540"/>
          </a:xfrm>
        </p:spPr>
        <p:txBody>
          <a:bodyPr/>
          <a:lstStyle/>
          <a:p>
            <a:pPr indent="457200" algn="l"/>
            <a:r>
              <a:rPr lang="en-US"/>
              <a:t>Amazon is a multinational technology company.  The company was originally called "Cadabra", but Bezos changed the name to "Amazon" before launch. Jeff Bezos founded Amazon in his garage in Bellevue, Washington on July 5, 1994.  The Amazon website launched for public sales on July 16, 1995</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Algerian" panose="04020705040A02060702" charset="0"/>
                <a:cs typeface="Algerian" panose="04020705040A02060702" charset="0"/>
              </a:rPr>
              <a:t>PRODUCT</a:t>
            </a:r>
            <a:endParaRPr lang="en-US" sz="4000">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p>
            <a:pPr marL="0" indent="0">
              <a:buNone/>
            </a:pPr>
            <a:r>
              <a:rPr lang="en-US"/>
              <a:t>Amazon product lines include (books, DVDs, music CDs, videotapes, and software), apparel, baby products, consumer electronics, beauty products, gourmet food, groceries, health and personal-care items, industrial and scientific supplies, kitchen items, jewelry and watches, lawn and garden items, musical instruments, sporting goods, tools, automotive items and toys/games. It contains 350 millions of products.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Algerian" panose="04020705040A02060702" charset="0"/>
                <a:cs typeface="Algerian" panose="04020705040A02060702" charset="0"/>
              </a:rPr>
              <a:t>SERVICES</a:t>
            </a:r>
            <a:endParaRPr lang="en-US" sz="4000">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normAutofit fontScale="60000"/>
          </a:bodyPr>
          <a:p>
            <a:r>
              <a:rPr lang="en-IN" altLang="en-US">
                <a:sym typeface="+mn-ea"/>
              </a:rPr>
              <a:t>DELIVERY AND LOGISTICS</a:t>
            </a:r>
            <a:r>
              <a:rPr lang="en-US" altLang="en-IN">
                <a:sym typeface="+mn-ea"/>
              </a:rPr>
              <a:t> (Amazon Logistics is Amazon's delivery and shipping service that uses a variety of delivery partners to get packages to customers).</a:t>
            </a:r>
            <a:endParaRPr lang="en-US" altLang="en-IN"/>
          </a:p>
          <a:p>
            <a:endParaRPr lang="en-IN" altLang="en-US"/>
          </a:p>
          <a:p>
            <a:r>
              <a:rPr lang="en-IN" altLang="en-US">
                <a:sym typeface="+mn-ea"/>
              </a:rPr>
              <a:t>AMAZON WEB SERVIES</a:t>
            </a:r>
            <a:r>
              <a:rPr lang="en-US" altLang="en-IN">
                <a:sym typeface="+mn-ea"/>
              </a:rPr>
              <a:t> (Amazon Web Services (AWS) is a cloud computing platform that offers a variety of services).</a:t>
            </a:r>
            <a:endParaRPr lang="en-IN" altLang="en-US"/>
          </a:p>
          <a:p>
            <a:endParaRPr lang="en-IN" altLang="en-US"/>
          </a:p>
          <a:p>
            <a:r>
              <a:rPr lang="en-IN" altLang="en-US">
                <a:sym typeface="+mn-ea"/>
              </a:rPr>
              <a:t>AMAZON PRIME</a:t>
            </a:r>
            <a:r>
              <a:rPr lang="en-US" altLang="en-IN">
                <a:sym typeface="+mn-ea"/>
              </a:rPr>
              <a:t> (Amazon Prime is a subscription membership to Amazon that offers customers premium services for a yearly or monthly fee. Amazon Prime provides discounts on shipping, a free membership to Prime Video, Twitch Prime, Amazon Drive and thirty minutes early access to Lightning Deals for a yearly subscription fee).</a:t>
            </a:r>
            <a:endParaRPr lang="en-IN" altLang="en-US"/>
          </a:p>
          <a:p>
            <a:endParaRPr lang="en-IN" altLang="en-US"/>
          </a:p>
          <a:p>
            <a:r>
              <a:rPr lang="en-IN" altLang="en-US">
                <a:sym typeface="+mn-ea"/>
              </a:rPr>
              <a:t>ENTERTAINMENT</a:t>
            </a:r>
            <a:r>
              <a:rPr lang="en-US" altLang="en-IN">
                <a:sym typeface="+mn-ea"/>
              </a:rPr>
              <a:t> (Amazon offers a variety of home entertainment products, including music systems, amplifiers, and projection screens).</a:t>
            </a:r>
            <a:endParaRPr lang="en-IN" altLang="en-US"/>
          </a:p>
          <a:p>
            <a:endParaRPr lang="en-IN" altLang="en-US"/>
          </a:p>
          <a:p>
            <a:endParaRPr lang="en-IN" altLang="en-US"/>
          </a:p>
          <a:p>
            <a:endParaRPr lang="en-IN" altLang="en-US"/>
          </a:p>
          <a:p>
            <a:endParaRPr lang="en-IN" altLang="en-US"/>
          </a:p>
          <a:p>
            <a:endParaRPr lang="en-IN" altLang="en-US"/>
          </a:p>
          <a:p>
            <a:endParaRPr lang="en-US"/>
          </a:p>
          <a:p>
            <a:endParaRPr lang="en-US"/>
          </a:p>
          <a:p>
            <a:endParaRPr lang="en-US"/>
          </a:p>
          <a:p>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effectLst>
                  <a:outerShdw blurRad="38100" dist="38100" dir="2700000" algn="tl">
                    <a:srgbClr val="000000">
                      <a:alpha val="43137"/>
                    </a:srgbClr>
                  </a:outerShdw>
                </a:effectLst>
                <a:latin typeface="Algerian" panose="04020705040A02060702" charset="0"/>
                <a:cs typeface="Algerian" panose="04020705040A02060702" charset="0"/>
                <a:sym typeface="+mn-ea"/>
              </a:rPr>
              <a:t>W</a:t>
            </a:r>
            <a:r>
              <a:rPr lang="en-IN" altLang="en-US" sz="4000" b="1">
                <a:effectLst>
                  <a:outerShdw blurRad="38100" dist="38100" dir="2700000" algn="tl">
                    <a:srgbClr val="000000">
                      <a:alpha val="43137"/>
                    </a:srgbClr>
                  </a:outerShdw>
                </a:effectLst>
                <a:latin typeface="Algerian" panose="04020705040A02060702" charset="0"/>
                <a:cs typeface="Algerian" panose="04020705040A02060702" charset="0"/>
                <a:sym typeface="+mn-ea"/>
              </a:rPr>
              <a:t>EBSITE</a:t>
            </a:r>
            <a:r>
              <a:rPr lang="en-US" sz="4000" b="1">
                <a:effectLst>
                  <a:outerShdw blurRad="38100" dist="38100" dir="2700000" algn="tl">
                    <a:srgbClr val="000000">
                      <a:alpha val="43137"/>
                    </a:srgbClr>
                  </a:outerShdw>
                </a:effectLst>
                <a:latin typeface="Algerian" panose="04020705040A02060702" charset="0"/>
                <a:cs typeface="Algerian" panose="04020705040A02060702" charset="0"/>
                <a:sym typeface="+mn-ea"/>
              </a:rPr>
              <a:t> </a:t>
            </a:r>
            <a:r>
              <a:rPr lang="en-IN" altLang="en-US" sz="4000" b="1">
                <a:effectLst>
                  <a:outerShdw blurRad="38100" dist="38100" dir="2700000" algn="tl">
                    <a:srgbClr val="000000">
                      <a:alpha val="43137"/>
                    </a:srgbClr>
                  </a:outerShdw>
                </a:effectLst>
                <a:latin typeface="Algerian" panose="04020705040A02060702" charset="0"/>
                <a:cs typeface="Algerian" panose="04020705040A02060702" charset="0"/>
                <a:sym typeface="+mn-ea"/>
              </a:rPr>
              <a:t>PLATFORM</a:t>
            </a:r>
            <a:r>
              <a:rPr lang="en-US" sz="4000" b="1">
                <a:effectLst>
                  <a:outerShdw blurRad="38100" dist="38100" dir="2700000" algn="tl">
                    <a:srgbClr val="000000">
                      <a:alpha val="43137"/>
                    </a:srgbClr>
                  </a:outerShdw>
                </a:effectLst>
                <a:latin typeface="Algerian" panose="04020705040A02060702" charset="0"/>
                <a:cs typeface="Algerian" panose="04020705040A02060702" charset="0"/>
                <a:sym typeface="+mn-ea"/>
              </a:rPr>
              <a:t> I</a:t>
            </a:r>
            <a:r>
              <a:rPr lang="en-IN" altLang="en-US" sz="4000" b="1">
                <a:effectLst>
                  <a:outerShdw blurRad="38100" dist="38100" dir="2700000" algn="tl">
                    <a:srgbClr val="000000">
                      <a:alpha val="43137"/>
                    </a:srgbClr>
                  </a:outerShdw>
                </a:effectLst>
                <a:latin typeface="Algerian" panose="04020705040A02060702" charset="0"/>
                <a:cs typeface="Algerian" panose="04020705040A02060702" charset="0"/>
                <a:sym typeface="+mn-ea"/>
              </a:rPr>
              <a:t>DENTIFICATION</a:t>
            </a:r>
            <a:endParaRPr lang="en-US" sz="4000">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p>
            <a:r>
              <a:rPr lang="en-IN" altLang="en-US">
                <a:sym typeface="+mn-ea"/>
              </a:rPr>
              <a:t>AWS FOR CLOUD SERVIES</a:t>
            </a:r>
            <a:endParaRPr lang="en-IN" altLang="en-US"/>
          </a:p>
          <a:p>
            <a:endParaRPr lang="en-IN" altLang="en-US"/>
          </a:p>
          <a:p>
            <a:r>
              <a:rPr lang="en-IN" altLang="en-US">
                <a:sym typeface="+mn-ea"/>
              </a:rPr>
              <a:t>JAVASCRIPT FOR </a:t>
            </a:r>
            <a:r>
              <a:rPr lang="en-IN" altLang="en-US">
                <a:sym typeface="+mn-ea"/>
              </a:rPr>
              <a:t>FRONTEND</a:t>
            </a:r>
            <a:endParaRPr lang="en-IN" altLang="en-US"/>
          </a:p>
          <a:p>
            <a:endParaRPr lang="en-IN" altLang="en-US"/>
          </a:p>
          <a:p>
            <a:r>
              <a:rPr lang="en-IN" altLang="en-US">
                <a:sym typeface="+mn-ea"/>
              </a:rPr>
              <a:t>JAVA,C++ AND PERL FOR </a:t>
            </a:r>
            <a:r>
              <a:rPr lang="en-IN" altLang="en-US">
                <a:sym typeface="+mn-ea"/>
              </a:rPr>
              <a:t>BACKEND</a:t>
            </a:r>
            <a:endParaRPr lang="en-IN" altLang="en-US"/>
          </a:p>
          <a:p>
            <a:endParaRPr lang="en-IN" altLang="en-US"/>
          </a:p>
          <a:p>
            <a:r>
              <a:rPr lang="en-IN" altLang="en-US">
                <a:sym typeface="+mn-ea"/>
              </a:rPr>
              <a:t>DYNAMODB, RDS/AURORA, REDSHIFT FOR DATABASE</a:t>
            </a:r>
            <a:endParaRPr lang="en-IN" alt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a:effectLst>
                  <a:outerShdw blurRad="38100" dist="38100" dir="2700000" algn="tl">
                    <a:srgbClr val="000000">
                      <a:alpha val="43137"/>
                    </a:srgbClr>
                  </a:outerShdw>
                </a:effectLst>
                <a:latin typeface="Algerian" panose="04020705040A02060702" charset="0"/>
                <a:cs typeface="Algerian" panose="04020705040A02060702" charset="0"/>
                <a:sym typeface="+mn-ea"/>
              </a:rPr>
              <a:t>RESPONSIVE DESIGN TESTING</a:t>
            </a:r>
            <a:endParaRPr lang="en-US" sz="4000">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noAutofit/>
          </a:bodyPr>
          <a:p>
            <a:r>
              <a:rPr lang="en-US" sz="2400">
                <a:sym typeface="+mn-ea"/>
              </a:rPr>
              <a:t>RESPONSIVE DESIGN TEST REPORT:</a:t>
            </a:r>
            <a:endParaRPr lang="en-US" sz="2400"/>
          </a:p>
          <a:p>
            <a:endParaRPr lang="en-US" sz="2400"/>
          </a:p>
          <a:p>
            <a:r>
              <a:rPr lang="en-IN" altLang="en-US" sz="2400">
                <a:sym typeface="+mn-ea"/>
              </a:rPr>
              <a:t>WEBSITE - </a:t>
            </a:r>
            <a:r>
              <a:rPr lang="en-IN" altLang="en-US" sz="2400">
                <a:sym typeface="+mn-ea"/>
                <a:hlinkClick r:id="rId1" action="ppaction://hlinkfile"/>
              </a:rPr>
              <a:t>https://www.amazon.com/</a:t>
            </a:r>
            <a:endParaRPr lang="en-IN" altLang="en-US" sz="2400"/>
          </a:p>
          <a:p>
            <a:endParaRPr lang="en-IN" altLang="en-US" sz="2400"/>
          </a:p>
          <a:p>
            <a:r>
              <a:rPr lang="en-IN" altLang="en-US" sz="2400">
                <a:sym typeface="+mn-ea"/>
              </a:rPr>
              <a:t>TOOL - (PAGESPEED</a:t>
            </a:r>
            <a:r>
              <a:rPr lang="en-US" altLang="en-IN" sz="2400">
                <a:sym typeface="+mn-ea"/>
              </a:rPr>
              <a:t> INSIGHTS</a:t>
            </a:r>
            <a:r>
              <a:rPr lang="en-IN" altLang="en-US" sz="2400">
                <a:sym typeface="+mn-ea"/>
              </a:rPr>
              <a:t> WEB DEVELOPER)</a:t>
            </a:r>
            <a:r>
              <a:rPr lang="en-US" altLang="en-IN" sz="2400">
                <a:sym typeface="+mn-ea"/>
              </a:rPr>
              <a:t>.</a:t>
            </a:r>
            <a:endParaRPr lang="en-IN" altLang="en-US" sz="2400"/>
          </a:p>
          <a:p>
            <a:endParaRPr lang="en-IN" altLang="en-US" sz="2400"/>
          </a:p>
          <a:p>
            <a:r>
              <a:rPr lang="en-US" altLang="en-IN" sz="2400">
                <a:sym typeface="+mn-ea"/>
              </a:rPr>
              <a:t>HOME PAGE ( Render-Blocking Resources, Defer Offscreen Images, </a:t>
            </a:r>
            <a:r>
              <a:rPr lang="en-IN" altLang="en-US" sz="2400">
                <a:sym typeface="+mn-ea"/>
              </a:rPr>
              <a:t>Minimize main-thread work</a:t>
            </a:r>
            <a:r>
              <a:rPr lang="en-US" altLang="en-IN" sz="2400">
                <a:sym typeface="+mn-ea"/>
              </a:rPr>
              <a:t> ).</a:t>
            </a:r>
            <a:endParaRPr lang="en-US" altLang="en-IN" sz="2400"/>
          </a:p>
          <a:p>
            <a:endParaRPr lang="en-US" altLang="en-IN" sz="2400"/>
          </a:p>
          <a:p>
            <a:r>
              <a:rPr lang="en-US" altLang="en-IN" sz="2400">
                <a:sym typeface="+mn-ea"/>
              </a:rPr>
              <a:t>HELP PAGE ( Page Speed, First Consenful Paint, </a:t>
            </a:r>
            <a:r>
              <a:rPr lang="en-IN" altLang="en-US" sz="2400">
                <a:sym typeface="+mn-ea"/>
              </a:rPr>
              <a:t>Reduce unused JavaScript</a:t>
            </a:r>
            <a:r>
              <a:rPr lang="en-US" altLang="en-IN" sz="2400">
                <a:sym typeface="+mn-ea"/>
              </a:rPr>
              <a:t> ).</a:t>
            </a:r>
            <a:endParaRPr lang="en-US" altLang="en-IN" sz="2400"/>
          </a:p>
          <a:p>
            <a:endParaRPr lang="en-US" altLang="en-IN" sz="2400"/>
          </a:p>
          <a:p>
            <a:endParaRPr lang="en-US" altLang="en-IN" sz="2400"/>
          </a:p>
          <a:p>
            <a:pPr marL="0" indent="0">
              <a:buNone/>
            </a:pPr>
            <a:endParaRPr lang="en-US" altLang="en-IN" sz="2400"/>
          </a:p>
          <a:p>
            <a:endParaRPr lang="en-US" altLang="en-IN" sz="2400"/>
          </a:p>
          <a:p>
            <a:endParaRPr lang="en-IN" altLang="en-US" sz="2400"/>
          </a:p>
          <a:p>
            <a:endParaRPr lang="en-IN" altLang="en-US"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07695"/>
            <a:ext cx="10972800" cy="5518785"/>
          </a:xfrm>
        </p:spPr>
        <p:txBody>
          <a:bodyPr/>
          <a:p>
            <a:r>
              <a:rPr lang="en-US" altLang="en-IN" sz="2400">
                <a:sym typeface="+mn-ea"/>
              </a:rPr>
              <a:t>DIGITAL SERVICES PAGE ( Interaction to Next Paint (INP), Interaction to Next Paint (INP), Serve images in next-gen formats, Avoid enormous network payloads ).</a:t>
            </a:r>
            <a:endParaRPr lang="en-US" altLang="en-IN" sz="2400">
              <a:sym typeface="+mn-ea"/>
            </a:endParaRPr>
          </a:p>
          <a:p>
            <a:endParaRPr lang="en-US" altLang="en-IN" sz="2400">
              <a:sym typeface="+mn-ea"/>
            </a:endParaRPr>
          </a:p>
          <a:p>
            <a:r>
              <a:rPr lang="en-US" altLang="en-IN" sz="2400">
                <a:sym typeface="+mn-ea"/>
              </a:rPr>
              <a:t>SELL PAGE ( Speed Index, Properly size images, Minimize main-thread work ).</a:t>
            </a:r>
            <a:endParaRPr lang="en-US" altLang="en-IN" sz="2400">
              <a:sym typeface="+mn-ea"/>
            </a:endParaRPr>
          </a:p>
          <a:p>
            <a:pPr marL="0" indent="0">
              <a:buNone/>
            </a:pPr>
            <a:endParaRPr lang="en-US" altLang="en-IN" sz="2400">
              <a:sym typeface="+mn-ea"/>
            </a:endParaRPr>
          </a:p>
          <a:p>
            <a:r>
              <a:rPr lang="en-US" altLang="en-IN" sz="2400">
                <a:sym typeface="+mn-ea"/>
              </a:rPr>
              <a:t>I Added Screenshot of the Page Report Down Below:</a:t>
            </a:r>
            <a:endParaRPr lang="en-US" altLang="en-IN" sz="2400">
              <a:sym typeface="+mn-ea"/>
            </a:endParaRPr>
          </a:p>
          <a:p>
            <a:endParaRPr lang="en-US" altLang="en-IN" sz="2400">
              <a:sym typeface="+mn-ea"/>
            </a:endParaRPr>
          </a:p>
          <a:p>
            <a:endParaRPr lang="en-US" altLang="en-IN" sz="2400">
              <a:sym typeface="+mn-ea"/>
            </a:endParaRPr>
          </a:p>
          <a:p>
            <a:endParaRPr lang="en-US" altLang="en-IN" sz="2400">
              <a:sym typeface="+mn-ea"/>
            </a:endParaRPr>
          </a:p>
          <a:p>
            <a:pPr marL="0" indent="0">
              <a:buNone/>
            </a:pPr>
            <a:endParaRPr lang="en-US" altLang="en-IN" sz="2400">
              <a:sym typeface="+mn-ea"/>
            </a:endParaRPr>
          </a:p>
          <a:p>
            <a:endParaRPr lang="en-US" altLang="en-IN" sz="2400">
              <a:sym typeface="+mn-ea"/>
            </a:endParaRPr>
          </a:p>
          <a:p>
            <a:endParaRPr lang="en-US" altLang="en-IN" sz="2400">
              <a:sym typeface="+mn-ea"/>
            </a:endParaRPr>
          </a:p>
          <a:p>
            <a:endParaRPr lang="en-US" altLang="en-IN" sz="2400">
              <a:sym typeface="+mn-ea"/>
            </a:endParaRPr>
          </a:p>
          <a:p>
            <a:endParaRPr lang="en-US" sz="2400"/>
          </a:p>
          <a:p>
            <a:endParaRPr lang="en-US" sz="2400"/>
          </a:p>
        </p:txBody>
      </p:sp>
      <p:pic>
        <p:nvPicPr>
          <p:cNvPr id="4" name="Picture 3" descr="insight home"/>
          <p:cNvPicPr>
            <a:picLocks noChangeAspect="1"/>
          </p:cNvPicPr>
          <p:nvPr/>
        </p:nvPicPr>
        <p:blipFill>
          <a:blip r:embed="rId1"/>
          <a:stretch>
            <a:fillRect/>
          </a:stretch>
        </p:blipFill>
        <p:spPr>
          <a:xfrm>
            <a:off x="1446530" y="4131310"/>
            <a:ext cx="3545840" cy="1995170"/>
          </a:xfrm>
          <a:prstGeom prst="rect">
            <a:avLst/>
          </a:prstGeom>
        </p:spPr>
      </p:pic>
      <p:pic>
        <p:nvPicPr>
          <p:cNvPr id="5" name="Picture 4" descr="insight home1"/>
          <p:cNvPicPr>
            <a:picLocks noChangeAspect="1"/>
          </p:cNvPicPr>
          <p:nvPr/>
        </p:nvPicPr>
        <p:blipFill>
          <a:blip r:embed="rId2"/>
          <a:stretch>
            <a:fillRect/>
          </a:stretch>
        </p:blipFill>
        <p:spPr>
          <a:xfrm>
            <a:off x="6468110" y="4265295"/>
            <a:ext cx="3437890" cy="19342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4000">
                <a:latin typeface="Algerian" panose="04020705040A02060702" charset="0"/>
                <a:cs typeface="Algerian" panose="04020705040A02060702" charset="0"/>
              </a:rPr>
              <a:t>WEBSITE MISTAKES IDENTIFICATION</a:t>
            </a:r>
            <a:endParaRPr lang="en-US" sz="4000">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noAutofit/>
          </a:bodyPr>
          <a:p>
            <a:pPr marL="0" indent="0">
              <a:buNone/>
            </a:pPr>
            <a:r>
              <a:rPr lang="en-IN" altLang="en-US" sz="1800">
                <a:sym typeface="+mn-ea"/>
              </a:rPr>
              <a:t>TO IMPROVE THE MISTAKES</a:t>
            </a:r>
            <a:r>
              <a:rPr lang="en-US" altLang="en-IN" sz="1800">
                <a:sym typeface="+mn-ea"/>
              </a:rPr>
              <a:t>:</a:t>
            </a:r>
            <a:endParaRPr lang="en-US" altLang="en-IN" sz="1800">
              <a:sym typeface="+mn-ea"/>
            </a:endParaRPr>
          </a:p>
          <a:p>
            <a:pPr marL="0" indent="0">
              <a:buNone/>
            </a:pPr>
            <a:endParaRPr lang="en-US" altLang="en-IN" sz="1800">
              <a:sym typeface="+mn-ea"/>
            </a:endParaRPr>
          </a:p>
          <a:p>
            <a:r>
              <a:rPr lang="en-US" altLang="en-IN" sz="1800">
                <a:sym typeface="+mn-ea"/>
              </a:rPr>
              <a:t>Reduce the buffering and Increase the loading Page Speed.</a:t>
            </a:r>
            <a:endParaRPr lang="en-US" altLang="en-IN" sz="1800">
              <a:sym typeface="+mn-ea"/>
            </a:endParaRPr>
          </a:p>
          <a:p>
            <a:endParaRPr lang="en-US" altLang="en-IN" sz="1800">
              <a:sym typeface="+mn-ea"/>
            </a:endParaRPr>
          </a:p>
          <a:p>
            <a:r>
              <a:rPr lang="en-US" altLang="en-IN" sz="1800">
                <a:sym typeface="+mn-ea"/>
              </a:rPr>
              <a:t>Modifying your webservers configuration file or use a plugin like 10Web Booster hosting to ensure your site is configured with optimized caching settings.</a:t>
            </a:r>
            <a:endParaRPr lang="en-US" altLang="en-IN" sz="1800">
              <a:sym typeface="+mn-ea"/>
            </a:endParaRPr>
          </a:p>
          <a:p>
            <a:endParaRPr lang="en-US" sz="1800">
              <a:sym typeface="+mn-ea"/>
            </a:endParaRPr>
          </a:p>
          <a:p>
            <a:r>
              <a:rPr lang="en-US" sz="1800">
                <a:sym typeface="+mn-ea"/>
              </a:rPr>
              <a:t>Cluttered layouts: Too many elements, inconsistent spacing, and overwhelming visuals and white spaces can confuse visitors.</a:t>
            </a:r>
            <a:endParaRPr lang="en-US" sz="1800">
              <a:sym typeface="+mn-ea"/>
            </a:endParaRPr>
          </a:p>
          <a:p>
            <a:endParaRPr lang="en-US" sz="1800">
              <a:sym typeface="+mn-ea"/>
            </a:endParaRPr>
          </a:p>
          <a:p>
            <a:r>
              <a:rPr lang="en-US" sz="1800">
                <a:sym typeface="+mn-ea"/>
              </a:rPr>
              <a:t>Poor image optimization,</a:t>
            </a:r>
            <a:r>
              <a:rPr lang="en-IN" altLang="en-US" sz="1800">
                <a:sym typeface="+mn-ea"/>
              </a:rPr>
              <a:t> </a:t>
            </a:r>
            <a:r>
              <a:rPr lang="en-US" sz="1800">
                <a:sym typeface="+mn-ea"/>
              </a:rPr>
              <a:t>slow servers can de</a:t>
            </a:r>
            <a:r>
              <a:rPr lang="en-IN" altLang="en-US" sz="1800">
                <a:sym typeface="+mn-ea"/>
              </a:rPr>
              <a:t>crease</a:t>
            </a:r>
            <a:r>
              <a:rPr lang="en-US" sz="1800">
                <a:sym typeface="+mn-ea"/>
              </a:rPr>
              <a:t> users.</a:t>
            </a:r>
            <a:endParaRPr lang="en-US" sz="1800">
              <a:sym typeface="+mn-ea"/>
            </a:endParaRPr>
          </a:p>
          <a:p>
            <a:endParaRPr lang="en-IN" altLang="en-US" sz="1800">
              <a:sym typeface="+mn-ea"/>
            </a:endParaRPr>
          </a:p>
          <a:p>
            <a:r>
              <a:rPr lang="en-IN" altLang="en-US" sz="1800">
                <a:sym typeface="+mn-ea"/>
              </a:rPr>
              <a:t>Optimise the image size low with good quality</a:t>
            </a:r>
            <a:r>
              <a:rPr lang="en-US" altLang="en-IN" sz="1800">
                <a:sym typeface="+mn-ea"/>
              </a:rPr>
              <a:t>.</a:t>
            </a:r>
            <a:endParaRPr lang="en-IN" altLang="en-US" sz="1800">
              <a:sym typeface="+mn-ea"/>
            </a:endParaRPr>
          </a:p>
          <a:p>
            <a:endParaRPr lang="en-US" sz="1800">
              <a:sym typeface="+mn-ea"/>
            </a:endParaRPr>
          </a:p>
          <a:p>
            <a:endParaRPr lang="en-US" sz="1800"/>
          </a:p>
          <a:p>
            <a:endParaRPr lang="en-US" altLang="en-IN" sz="1800">
              <a:sym typeface="+mn-ea"/>
            </a:endParaRPr>
          </a:p>
          <a:p>
            <a:endParaRPr lang="en-US" altLang="en-IN" sz="1800">
              <a:sym typeface="+mn-ea"/>
            </a:endParaRPr>
          </a:p>
          <a:p>
            <a:endParaRPr lang="en-US" sz="1800"/>
          </a:p>
          <a:p>
            <a:endParaRPr lang="en-US" sz="1800"/>
          </a:p>
          <a:p>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BEST PRACTICES LIST</a:t>
            </a:r>
            <a:endParaRPr lang="en-US"/>
          </a:p>
        </p:txBody>
      </p:sp>
      <p:sp>
        <p:nvSpPr>
          <p:cNvPr id="3" name="Content Placeholder 2"/>
          <p:cNvSpPr>
            <a:spLocks noGrp="1"/>
          </p:cNvSpPr>
          <p:nvPr>
            <p:ph idx="1"/>
          </p:nvPr>
        </p:nvSpPr>
        <p:spPr/>
        <p:txBody>
          <a:bodyPr>
            <a:normAutofit fontScale="60000"/>
          </a:bodyPr>
          <a:p>
            <a:pPr marL="0" indent="0">
              <a:buNone/>
            </a:pPr>
            <a:r>
              <a:rPr lang="en-US" altLang="en-IN">
                <a:sym typeface="+mn-ea"/>
              </a:rPr>
              <a:t>BEST PRACTICE LIST FOR THE WEBSITE:</a:t>
            </a:r>
            <a:endParaRPr lang="en-IN" altLang="en-US"/>
          </a:p>
          <a:p>
            <a:r>
              <a:rPr lang="en-IN" altLang="en-US">
                <a:sym typeface="+mn-ea"/>
              </a:rPr>
              <a:t>SIMPLICITY</a:t>
            </a:r>
            <a:endParaRPr lang="en-IN" altLang="en-US"/>
          </a:p>
          <a:p>
            <a:r>
              <a:rPr lang="en-IN" altLang="en-US">
                <a:sym typeface="+mn-ea"/>
              </a:rPr>
              <a:t>VISUAL HIERARCHY</a:t>
            </a:r>
            <a:endParaRPr lang="en-IN" altLang="en-US"/>
          </a:p>
          <a:p>
            <a:r>
              <a:rPr lang="en-IN" altLang="en-US">
                <a:sym typeface="+mn-ea"/>
              </a:rPr>
              <a:t>NAVIGABILITY</a:t>
            </a:r>
            <a:endParaRPr lang="en-IN" altLang="en-US"/>
          </a:p>
          <a:p>
            <a:r>
              <a:rPr lang="en-IN" altLang="en-US">
                <a:sym typeface="+mn-ea"/>
              </a:rPr>
              <a:t>RESPONSIVITY</a:t>
            </a:r>
            <a:endParaRPr lang="en-IN" altLang="en-US"/>
          </a:p>
          <a:p>
            <a:r>
              <a:rPr lang="en-IN" altLang="en-US">
                <a:sym typeface="+mn-ea"/>
              </a:rPr>
              <a:t>ACCESSIBILITY</a:t>
            </a:r>
            <a:endParaRPr lang="en-IN" altLang="en-US"/>
          </a:p>
          <a:p>
            <a:r>
              <a:rPr lang="en-IN" altLang="en-US">
                <a:sym typeface="+mn-ea"/>
              </a:rPr>
              <a:t>CONSISTENCY</a:t>
            </a:r>
            <a:endParaRPr lang="en-IN" altLang="en-US"/>
          </a:p>
          <a:p>
            <a:r>
              <a:rPr lang="en-IN" altLang="en-US">
                <a:sym typeface="+mn-ea"/>
              </a:rPr>
              <a:t>FAST LOAD TIMES</a:t>
            </a:r>
            <a:endParaRPr lang="en-IN" altLang="en-US"/>
          </a:p>
          <a:p>
            <a:r>
              <a:rPr lang="en-IN" altLang="en-US">
                <a:sym typeface="+mn-ea"/>
              </a:rPr>
              <a:t>ENGAGING CONTENT</a:t>
            </a:r>
            <a:endParaRPr lang="en-IN" altLang="en-US"/>
          </a:p>
          <a:p>
            <a:r>
              <a:rPr lang="en-IN" altLang="en-US">
                <a:sym typeface="+mn-ea"/>
              </a:rPr>
              <a:t>USER-CENTRIC DESIGN</a:t>
            </a:r>
            <a:endParaRPr lang="en-IN" altLang="en-US"/>
          </a:p>
          <a:p>
            <a:r>
              <a:rPr lang="en-IN" altLang="en-US">
                <a:sym typeface="+mn-ea"/>
              </a:rPr>
              <a:t>SEO-FRIENDLY</a:t>
            </a:r>
            <a:endParaRPr lang="en-IN" altLang="en-US"/>
          </a:p>
          <a:p>
            <a:endParaRPr lang="en-US"/>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2918</Words>
  <Application>WPS Presentation</Application>
  <PresentationFormat>Widescreen</PresentationFormat>
  <Paragraphs>111</Paragraphs>
  <Slides>9</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9</vt:i4>
      </vt:variant>
    </vt:vector>
  </HeadingPairs>
  <TitlesOfParts>
    <vt:vector size="33" baseType="lpstr">
      <vt:lpstr>Arial</vt:lpstr>
      <vt:lpstr>SimSun</vt:lpstr>
      <vt:lpstr>Wingdings</vt:lpstr>
      <vt:lpstr>Microsoft YaHei</vt:lpstr>
      <vt:lpstr>Arial Unicode MS</vt:lpstr>
      <vt:lpstr>Calibri</vt:lpstr>
      <vt:lpstr>Copperplate Gothic Light</vt:lpstr>
      <vt:lpstr>Consolas</vt:lpstr>
      <vt:lpstr>Century</vt:lpstr>
      <vt:lpstr>Cooper Black</vt:lpstr>
      <vt:lpstr>Dubai Light</vt:lpstr>
      <vt:lpstr>Courier New</vt:lpstr>
      <vt:lpstr>Constantia</vt:lpstr>
      <vt:lpstr>Curlz MT</vt:lpstr>
      <vt:lpstr>Dubai</vt:lpstr>
      <vt:lpstr>Century Schoolbook</vt:lpstr>
      <vt:lpstr>Century Gothic</vt:lpstr>
      <vt:lpstr>Brush Script MT</vt:lpstr>
      <vt:lpstr>Bernard MT Condensed</vt:lpstr>
      <vt:lpstr>Berlin Sans FB Demi</vt:lpstr>
      <vt:lpstr>Bauhaus 93</vt:lpstr>
      <vt:lpstr>Agency FB</vt:lpstr>
      <vt:lpstr>Algerian</vt:lpstr>
      <vt:lpstr>Art_mountaineering</vt:lpstr>
      <vt:lpstr>PowerPoint 演示文稿</vt:lpstr>
      <vt:lpstr>AMAZON</vt:lpstr>
      <vt:lpstr>PRODUCT</vt:lpstr>
      <vt:lpstr>SERVICES</vt:lpstr>
      <vt:lpstr>WEBSITE PLATFORM IDENTIFICATION</vt:lpstr>
      <vt:lpstr>RESPONSIVE DESIGN TESTING</vt:lpstr>
      <vt:lpstr>PowerPoint 演示文稿</vt:lpstr>
      <vt:lpstr>WEBSITE MISTAKES IDENTIFICATION</vt:lpstr>
      <vt:lpstr>BEST PRACTICES LIST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dc:title>
  <dc:creator/>
  <cp:lastModifiedBy>USER</cp:lastModifiedBy>
  <cp:revision>22</cp:revision>
  <dcterms:created xsi:type="dcterms:W3CDTF">2024-09-19T14:26:00Z</dcterms:created>
  <dcterms:modified xsi:type="dcterms:W3CDTF">2024-09-21T08:31:30Z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2F473A62942341E2AFD5B29B991A8CEB_11</vt:lpwstr>
  </property>
  <property fmtid="{D5CDD505-2E9C-101B-9397-08002B2CF9AE}" pid="3" name="KSOProductBuildVer">
    <vt:lpwstr>1033-12.2.0.17542</vt:lpwstr>
  </property>
</Properties>
</file>