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85" r:id="rId5"/>
    <p:sldId id="261" r:id="rId7"/>
    <p:sldId id="262" r:id="rId8"/>
    <p:sldId id="291" r:id="rId9"/>
    <p:sldId id="302" r:id="rId10"/>
    <p:sldId id="259"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840" y="319405"/>
            <a:ext cx="10942955" cy="861060"/>
          </a:xfrm>
        </p:spPr>
        <p:txBody>
          <a:bodyPr>
            <a:scene3d>
              <a:camera prst="orthographicFront"/>
              <a:lightRig rig="threePt" dir="t"/>
            </a:scene3d>
          </a:bodyPr>
          <a:lstStyle/>
          <a:p>
            <a:pPr algn="ctr"/>
            <a:r>
              <a:rPr lang="en-US" sz="2600" b="1" dirty="0">
                <a:solidFill>
                  <a:schemeClr val="tx1"/>
                </a:solidFill>
                <a:effectLst/>
                <a:latin typeface="Times New Roman" panose="02020603050405020304" charset="0"/>
                <a:cs typeface="Times New Roman" panose="02020603050405020304" charset="0"/>
              </a:rPr>
              <a:t>HYPERSPECTRAL </a:t>
            </a:r>
            <a:r>
              <a:rPr lang="en-US" sz="26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IMAGE CLASSIFICATION USING DEEPLEARNING</a:t>
            </a:r>
            <a:endParaRPr lang="en-US" sz="26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736600" y="3274060"/>
            <a:ext cx="10949305" cy="3298190"/>
          </a:xfrm>
        </p:spPr>
        <p:txBody>
          <a:bodyPr>
            <a:scene3d>
              <a:camera prst="orthographicFront"/>
              <a:lightRig rig="threePt" dir="t"/>
            </a:scene3d>
          </a:bodyPr>
          <a:lstStyle/>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Under the </a:t>
            </a:r>
            <a:r>
              <a:rPr lang="en-US" sz="2000">
                <a:solidFill>
                  <a:schemeClr val="tx1"/>
                </a:solidFill>
                <a:effectLst/>
                <a:latin typeface="Times New Roman" panose="02020603050405020304" charset="0"/>
                <a:cs typeface="Times New Roman" panose="02020603050405020304" charset="0"/>
              </a:rPr>
              <a:t>Enviable </a:t>
            </a:r>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and Esteemed Guidence of</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Dr. B. SaiChandana, </a:t>
            </a:r>
            <a:r>
              <a:rPr lang="en-US" sz="2000" b="1" baseline="-25000">
                <a:solidFill>
                  <a:schemeClr val="tx1"/>
                </a:solidFill>
                <a:effectLst/>
                <a:latin typeface="Times New Roman" panose="02020603050405020304" charset="0"/>
                <a:cs typeface="Times New Roman" panose="02020603050405020304" charset="0"/>
              </a:rPr>
              <a:t>M.Tech, PhD</a:t>
            </a:r>
            <a:endParaRPr lang="en-US" sz="2000" b="1" baseline="-25000">
              <a:solidFill>
                <a:schemeClr val="tx1"/>
              </a:solidFill>
              <a:effectLst/>
              <a:latin typeface="Times New Roman" panose="02020603050405020304" charset="0"/>
              <a:cs typeface="Times New Roman" panose="02020603050405020304" charset="0"/>
            </a:endParaRPr>
          </a:p>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Associate Professor, Department of CSE</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by</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Kalpana Patnala            17481A05D6</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Amani Tammana           17481A05H2</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Premdeep Ganjala         18485A0518</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Kumar Vallabhapurapu  18485A0526</a:t>
            </a:r>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stretch>
            <a:fillRect/>
          </a:stretch>
        </p:blipFill>
        <p:spPr>
          <a:xfrm>
            <a:off x="5154930" y="1313815"/>
            <a:ext cx="2112645" cy="17799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p:wedge/>
      </p:transition>
    </mc:Choice>
    <mc:Fallback>
      <p:transition>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25120"/>
            <a:ext cx="10972800" cy="582613"/>
          </a:xfrm>
          <a:noFill/>
        </p:spPr>
        <p:txBody>
          <a:bodyPr/>
          <a:p>
            <a:pPr algn="just"/>
            <a:r>
              <a:rPr lang="en-US" sz="2500" b="1">
                <a:latin typeface="Times New Roman" panose="02020603050405020304" charset="0"/>
                <a:cs typeface="Times New Roman" panose="02020603050405020304" charset="0"/>
              </a:rPr>
              <a:t>ABSTRACT</a:t>
            </a:r>
            <a:endParaRPr lang="en-US" sz="25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994410" y="1268095"/>
            <a:ext cx="10216515" cy="4953000"/>
          </a:xfrm>
          <a:noFill/>
        </p:spPr>
        <p:txBody>
          <a:bodyPr/>
          <a:p>
            <a:pPr marL="0" indent="0" algn="just">
              <a:lnSpc>
                <a:spcPct val="100000"/>
              </a:lnSpc>
              <a:buNone/>
            </a:pPr>
            <a:r>
              <a:rPr lang="en-US" sz="2400">
                <a:latin typeface="Times New Roman" panose="02020603050405020304" charset="0"/>
                <a:cs typeface="Times New Roman" panose="02020603050405020304" charset="0"/>
              </a:rPr>
              <a:t>    </a:t>
            </a:r>
            <a:r>
              <a:rPr lang="en-US" sz="195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Remote sensing is a technology which gathers information of object on earth in form of an image without any contact using satellites. The satellites will generate information with more spatial and spectral resolution, providing new opportunities in remote sensing image classification techniques.  The hyperspectral data contains hundreds of narrow bands representing the same scene on earth, with each pixel has a continuous reflectance spectrum. </a:t>
            </a:r>
            <a:endParaRPr lang="en-US" sz="2000">
              <a:latin typeface="Times New Roman" panose="02020603050405020304" charset="0"/>
              <a:cs typeface="Times New Roman" panose="02020603050405020304" charset="0"/>
            </a:endParaRPr>
          </a:p>
          <a:p>
            <a:pPr marL="0" indent="0" algn="just">
              <a:lnSpc>
                <a:spcPct val="100000"/>
              </a:lnSpc>
              <a:buNone/>
            </a:pPr>
            <a:r>
              <a:rPr lang="en-US" sz="2000">
                <a:latin typeface="Times New Roman" panose="02020603050405020304" charset="0"/>
                <a:cs typeface="Times New Roman" panose="02020603050405020304" charset="0"/>
              </a:rPr>
              <a:t>      To analyze hyperspectral data, methods which are developed for multispectral images are used. These methods analyze the hyperspectral data with few bands, usually less than seven and are randomly selected.  Hyperspectral data contain hundreds of narrow bands, in which some bands may contain more information, while other bands may contain less discriminative information.</a:t>
            </a:r>
            <a:endParaRPr lang="en-US" sz="2000">
              <a:latin typeface="Times New Roman" panose="02020603050405020304" charset="0"/>
              <a:cs typeface="Times New Roman" panose="02020603050405020304" charset="0"/>
            </a:endParaRPr>
          </a:p>
          <a:p>
            <a:pPr marL="0" indent="0" algn="just">
              <a:lnSpc>
                <a:spcPct val="100000"/>
              </a:lnSpc>
              <a:buNone/>
            </a:pPr>
            <a:r>
              <a:rPr lang="en-US" sz="2000">
                <a:latin typeface="Times New Roman" panose="02020603050405020304" charset="0"/>
                <a:cs typeface="Times New Roman" panose="02020603050405020304" charset="0"/>
              </a:rPr>
              <a:t>       In this project, three algorithms are used for hyperspectral image classifications. Principal Component Analysis is used for dimensionality reduction, to remove the redundancy between bands. Second Empirical mode decomposition method is used to extract the features from the selected bands. Finally, Convolution Neural Network is used for classification. The experimental results compared with other traditional classification methods such as SVM, EMD-SVM etc.</a:t>
            </a:r>
            <a:endParaRPr lang="en-US" sz="2000">
              <a:latin typeface="Times New Roman" panose="02020603050405020304" charset="0"/>
              <a:cs typeface="Times New Roman" panose="02020603050405020304" charset="0"/>
            </a:endParaRPr>
          </a:p>
        </p:txBody>
      </p:sp>
    </p:spTree>
  </p:cSld>
  <p:clrMapOvr>
    <a:masterClrMapping/>
  </p:clrMapOvr>
  <p:transition>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68935"/>
            <a:ext cx="10972800" cy="582613"/>
          </a:xfrm>
        </p:spPr>
        <p:txBody>
          <a:bodyPr/>
          <a:p>
            <a:r>
              <a:rPr lang="en-US" sz="2500" b="1">
                <a:latin typeface="Times New Roman" panose="02020603050405020304" charset="0"/>
                <a:cs typeface="Times New Roman" panose="02020603050405020304" charset="0"/>
              </a:rPr>
              <a:t>INTRODUCTION</a:t>
            </a:r>
            <a:endParaRPr lang="en-US" sz="25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61695" y="1293495"/>
            <a:ext cx="10364470" cy="4953000"/>
          </a:xfrm>
        </p:spPr>
        <p:txBody>
          <a:bodyPr/>
          <a:p>
            <a:pPr algn="just">
              <a:buFont typeface="Arial" panose="020B0604020202020204" pitchFamily="34" charset="0"/>
              <a:buChar char="•"/>
            </a:pPr>
            <a:r>
              <a:rPr lang="en-US" sz="2000">
                <a:latin typeface="Times New Roman" panose="02020603050405020304" charset="0"/>
                <a:cs typeface="Times New Roman" panose="02020603050405020304" charset="0"/>
                <a:sym typeface="+mn-ea"/>
              </a:rPr>
              <a:t>In recent years, people have only begun  to obtain hyperspectral remote sensing images with high spatial resolution and high spectral resolution. Beacause hyperspectral images have strong resolving power for fine spectra, they have a wide range of applications in military, medical field etc. It is used to image in the ultraviolet, visible, near-infrared, and mid infrared regions of electro magnetic waves.</a:t>
            </a:r>
            <a:endParaRPr lang="en-US" sz="2000">
              <a:latin typeface="Times New Roman" panose="02020603050405020304" charset="0"/>
              <a:cs typeface="Times New Roman" panose="02020603050405020304" charset="0"/>
              <a:sym typeface="+mn-ea"/>
            </a:endParaRPr>
          </a:p>
          <a:p>
            <a:pPr algn="just">
              <a:buFont typeface="Arial" panose="020B0604020202020204" pitchFamily="34" charset="0"/>
              <a:buChar char="•"/>
            </a:pPr>
            <a:r>
              <a:rPr lang="en-US" sz="2000">
                <a:latin typeface="Times New Roman" panose="02020603050405020304" charset="0"/>
                <a:cs typeface="Times New Roman" panose="02020603050405020304" charset="0"/>
                <a:sym typeface="+mn-ea"/>
              </a:rPr>
              <a:t> The hyperspectral data contains hundreds of narrow bands representing the same scene on earth, with each pixel has a continuous reflectance spectrum. </a:t>
            </a:r>
            <a:endParaRPr lang="en-US" sz="2000">
              <a:latin typeface="Times New Roman" panose="02020603050405020304" charset="0"/>
              <a:cs typeface="Times New Roman" panose="02020603050405020304" charset="0"/>
              <a:sym typeface="+mn-ea"/>
            </a:endParaRPr>
          </a:p>
          <a:p>
            <a:pPr algn="just">
              <a:buFont typeface="Arial" panose="020B0604020202020204" pitchFamily="34" charset="0"/>
              <a:buChar char="•"/>
            </a:pPr>
            <a:r>
              <a:rPr lang="en-US" sz="2000">
                <a:latin typeface="Times New Roman" panose="02020603050405020304" charset="0"/>
                <a:cs typeface="Times New Roman" panose="02020603050405020304" charset="0"/>
                <a:sym typeface="+mn-ea"/>
              </a:rPr>
              <a:t>To analyze hyperspectral data, methods which are developed for multispectral images are used. These methods analyze the hyperspectral data with few bands, usually less than seven and are randomly selected.  Hyperspectral data contain hundreds of narrow bands, in which some bands may contain more information, while other bands may contain less discriminative information.</a:t>
            </a:r>
            <a:endParaRPr lang="en-US" sz="2000">
              <a:latin typeface="Times New Roman" panose="02020603050405020304" charset="0"/>
              <a:cs typeface="Times New Roman" panose="02020603050405020304" charset="0"/>
            </a:endParaRPr>
          </a:p>
          <a:p>
            <a:pPr algn="just">
              <a:buFont typeface="Arial" panose="020B0604020202020204" pitchFamily="34" charset="0"/>
              <a:buChar char="•"/>
            </a:pPr>
            <a:endParaRPr lang="en-US" sz="2000" dirty="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p:txBody>
      </p:sp>
    </p:spTree>
  </p:cSld>
  <p:clrMapOvr>
    <a:masterClrMapping/>
  </p:clrMapOvr>
  <p:transition>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1150"/>
            <a:ext cx="10972800" cy="582613"/>
          </a:xfrm>
        </p:spPr>
        <p:txBody>
          <a:bodyPr/>
          <a:p>
            <a:pPr algn="just"/>
            <a:r>
              <a:rPr lang="en-US" sz="2500" b="1">
                <a:latin typeface="Times New Roman" panose="02020603050405020304" charset="0"/>
                <a:cs typeface="Times New Roman" panose="02020603050405020304" charset="0"/>
              </a:rPr>
              <a:t>EXISTING SYSTEM</a:t>
            </a:r>
            <a:endParaRPr lang="en-US" sz="2500"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250315"/>
            <a:ext cx="6743065" cy="4953000"/>
          </a:xfrm>
        </p:spPr>
        <p:txBody>
          <a:bodyPr/>
          <a:p>
            <a:pPr algn="just">
              <a:buFont typeface="Arial" panose="020B0604020202020204" pitchFamily="34" charset="0"/>
              <a:buChar char="•"/>
            </a:pPr>
            <a:r>
              <a:rPr lang="en-US" sz="2000">
                <a:latin typeface="Times New Roman" panose="02020603050405020304" charset="0"/>
                <a:cs typeface="Times New Roman" panose="02020603050405020304" charset="0"/>
              </a:rPr>
              <a:t>Hyperspectral images are used to identify and detect the objects on the earths surface. Since classification of these images becoming difficult task, because of more number of spectral bands. Due to high dimentionality problems, In existing system, to classify these hyperspectral data a method has proposed based on the support vector machine(SVM) along with the guided image filter.</a:t>
            </a:r>
            <a:endParaRPr lang="en-US" sz="2000">
              <a:latin typeface="Times New Roman" panose="02020603050405020304" charset="0"/>
              <a:cs typeface="Times New Roman" panose="02020603050405020304" charset="0"/>
            </a:endParaRPr>
          </a:p>
          <a:p>
            <a:pPr algn="just">
              <a:buFont typeface="Arial" panose="020B0604020202020204" pitchFamily="34" charset="0"/>
              <a:buChar char="•"/>
            </a:pPr>
            <a:r>
              <a:rPr lang="en-US" sz="2000">
                <a:latin typeface="Times New Roman" panose="02020603050405020304" charset="0"/>
                <a:cs typeface="Times New Roman" panose="02020603050405020304" charset="0"/>
              </a:rPr>
              <a:t>This GIF is a kind of edge-peserving smoothening filter and it can also filter out noise or texture while retaining sharp edges. </a:t>
            </a:r>
            <a:endParaRPr lang="en-US" sz="2000">
              <a:latin typeface="Times New Roman" panose="02020603050405020304" charset="0"/>
              <a:cs typeface="Times New Roman" panose="02020603050405020304" charset="0"/>
            </a:endParaRPr>
          </a:p>
          <a:p>
            <a:pPr algn="just">
              <a:buFont typeface="Arial" panose="020B0604020202020204" pitchFamily="34" charset="0"/>
              <a:buChar char="•"/>
            </a:pPr>
            <a:r>
              <a:rPr lang="en-US" sz="2000">
                <a:latin typeface="Times New Roman" panose="02020603050405020304" charset="0"/>
                <a:cs typeface="Times New Roman" panose="02020603050405020304" charset="0"/>
              </a:rPr>
              <a:t>Based on this, the experimental results shows that  SVM with radial basis functions will give better accuracy results compared to other kernels.</a:t>
            </a:r>
            <a:endParaRPr lang="en-US" sz="2000">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7628890" y="894080"/>
            <a:ext cx="4104005" cy="2423160"/>
          </a:xfrm>
          <a:prstGeom prst="rect">
            <a:avLst/>
          </a:prstGeom>
        </p:spPr>
      </p:pic>
      <p:pic>
        <p:nvPicPr>
          <p:cNvPr id="6" name="Picture 5"/>
          <p:cNvPicPr>
            <a:picLocks noChangeAspect="1"/>
          </p:cNvPicPr>
          <p:nvPr/>
        </p:nvPicPr>
        <p:blipFill>
          <a:blip r:embed="rId2"/>
          <a:stretch>
            <a:fillRect/>
          </a:stretch>
        </p:blipFill>
        <p:spPr>
          <a:xfrm>
            <a:off x="7628255" y="3724275"/>
            <a:ext cx="4104640" cy="2366645"/>
          </a:xfrm>
          <a:prstGeom prst="rect">
            <a:avLst/>
          </a:prstGeom>
        </p:spPr>
      </p:pic>
    </p:spTree>
  </p:cSld>
  <p:clrMapOvr>
    <a:masterClrMapping/>
  </p:clrMapOvr>
  <p:transition>
    <p:newsfla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25755"/>
            <a:ext cx="10972800" cy="582613"/>
          </a:xfrm>
        </p:spPr>
        <p:txBody>
          <a:bodyPr/>
          <a:p>
            <a:pPr algn="just"/>
            <a:r>
              <a:rPr lang="en-US" sz="2500" b="1">
                <a:latin typeface="Times New Roman" panose="02020603050405020304" charset="0"/>
                <a:cs typeface="Times New Roman" panose="02020603050405020304" charset="0"/>
              </a:rPr>
              <a:t>PROPOSED SYSTEM</a:t>
            </a:r>
            <a:endParaRPr lang="en-US" sz="2500"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488315" y="1341120"/>
            <a:ext cx="7211060" cy="4953000"/>
          </a:xfrm>
        </p:spPr>
        <p:txBody>
          <a:bodyPr/>
          <a:p>
            <a:pPr algn="just"/>
            <a:r>
              <a:rPr lang="en-US" sz="2000">
                <a:latin typeface="Times New Roman" panose="02020603050405020304" charset="0"/>
                <a:cs typeface="Times New Roman" panose="02020603050405020304" charset="0"/>
              </a:rPr>
              <a:t>To classify hyperspectral image, In proposed system three algorithms are used for three different processes. Algorithms used are Principle component analysis(PCA), Empherical model decompostion(EMD), Convolution Neural Network(CNN).</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sym typeface="+mn-ea"/>
              </a:rPr>
              <a:t>The Principal Component Analysis is used for dimensionality reduction, to remove the redundancy between bands. Second Empirical mode decomposition method is used to extract the features from the selected bands. Finally, Convolution Neural Network is used for classification.</a:t>
            </a:r>
            <a:endParaRPr lang="en-US" sz="2000">
              <a:latin typeface="Times New Roman" panose="02020603050405020304" charset="0"/>
              <a:cs typeface="Times New Roman" panose="02020603050405020304" charset="0"/>
              <a:sym typeface="+mn-ea"/>
            </a:endParaRPr>
          </a:p>
          <a:p>
            <a:pPr algn="just"/>
            <a:r>
              <a:rPr lang="en-US" sz="2000">
                <a:latin typeface="Times New Roman" panose="02020603050405020304" charset="0"/>
                <a:cs typeface="Times New Roman" panose="02020603050405020304" charset="0"/>
              </a:rPr>
              <a:t>Finally the obtained results of classification of hyperspecral data compared with the previous methods like Suppport Vector Machine(SVM) to get best accurate results.</a:t>
            </a:r>
            <a:endParaRPr lang="en-US" sz="2000">
              <a:latin typeface="Times New Roman" panose="02020603050405020304" charset="0"/>
              <a:cs typeface="Times New Roman" panose="02020603050405020304" charset="0"/>
            </a:endParaRPr>
          </a:p>
        </p:txBody>
      </p:sp>
      <p:pic>
        <p:nvPicPr>
          <p:cNvPr id="7" name="Content Placeholder 6" descr="HSI 2"/>
          <p:cNvPicPr>
            <a:picLocks noChangeAspect="1"/>
          </p:cNvPicPr>
          <p:nvPr>
            <p:ph sz="half" idx="2"/>
          </p:nvPr>
        </p:nvPicPr>
        <p:blipFill>
          <a:blip r:embed="rId1"/>
          <a:stretch>
            <a:fillRect/>
          </a:stretch>
        </p:blipFill>
        <p:spPr>
          <a:xfrm>
            <a:off x="7969885" y="1341120"/>
            <a:ext cx="3763010" cy="4063365"/>
          </a:xfrm>
          <a:prstGeom prst="rect">
            <a:avLst/>
          </a:prstGeom>
        </p:spPr>
      </p:pic>
      <p:sp>
        <p:nvSpPr>
          <p:cNvPr id="8" name="Text Box 7"/>
          <p:cNvSpPr txBox="1"/>
          <p:nvPr/>
        </p:nvSpPr>
        <p:spPr>
          <a:xfrm>
            <a:off x="8482330" y="5548630"/>
            <a:ext cx="3250565" cy="368300"/>
          </a:xfrm>
          <a:prstGeom prst="rect">
            <a:avLst/>
          </a:prstGeom>
          <a:noFill/>
        </p:spPr>
        <p:txBody>
          <a:bodyPr wrap="square" rtlCol="0">
            <a:spAutoFit/>
          </a:bodyPr>
          <a:p>
            <a:pPr algn="ctr"/>
            <a:r>
              <a:rPr lang="en-US" b="1">
                <a:latin typeface="Times New Roman" panose="02020603050405020304" charset="0"/>
                <a:cs typeface="Times New Roman" panose="02020603050405020304" charset="0"/>
              </a:rPr>
              <a:t>Extraction of Bands</a:t>
            </a:r>
            <a:endParaRPr lang="en-US" b="1">
              <a:latin typeface="Times New Roman" panose="02020603050405020304" charset="0"/>
              <a:cs typeface="Times New Roman" panose="02020603050405020304" charset="0"/>
            </a:endParaRPr>
          </a:p>
        </p:txBody>
      </p:sp>
    </p:spTree>
  </p:cSld>
  <p:clrMapOvr>
    <a:masterClrMapping/>
  </p:clrMapOvr>
  <p:transition>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45490" y="386080"/>
            <a:ext cx="10972800" cy="582613"/>
          </a:xfrm>
        </p:spPr>
        <p:txBody>
          <a:bodyPr/>
          <a:p>
            <a:r>
              <a:rPr lang="en-US" sz="2500" b="1">
                <a:latin typeface="Times New Roman" panose="02020603050405020304" charset="0"/>
                <a:cs typeface="Times New Roman" panose="02020603050405020304" charset="0"/>
              </a:rPr>
              <a:t>IMPLEMENTATION</a:t>
            </a:r>
            <a:endParaRPr lang="en-US" sz="2500" b="1">
              <a:latin typeface="Times New Roman" panose="02020603050405020304" charset="0"/>
              <a:cs typeface="Times New Roman" panose="02020603050405020304" charset="0"/>
            </a:endParaRPr>
          </a:p>
        </p:txBody>
      </p:sp>
      <p:sp>
        <p:nvSpPr>
          <p:cNvPr id="6" name="Content Placeholder 5"/>
          <p:cNvSpPr>
            <a:spLocks noGrp="1"/>
          </p:cNvSpPr>
          <p:nvPr>
            <p:ph idx="1"/>
          </p:nvPr>
        </p:nvSpPr>
        <p:spPr>
          <a:xfrm>
            <a:off x="745490" y="1391285"/>
            <a:ext cx="9949180" cy="4693920"/>
          </a:xfrm>
        </p:spPr>
        <p:txBody>
          <a:bodyPr/>
          <a:p>
            <a:pPr algn="just">
              <a:lnSpc>
                <a:spcPct val="100000"/>
              </a:lnSpc>
            </a:pPr>
            <a:r>
              <a:rPr lang="en-US" sz="2000">
                <a:latin typeface="Times New Roman" panose="02020603050405020304" charset="0"/>
                <a:cs typeface="Times New Roman" panose="02020603050405020304" charset="0"/>
              </a:rPr>
              <a:t>The dataset used in the project is a hyperspectral image of an Indian pines.  </a:t>
            </a:r>
            <a:endParaRPr lang="en-US" sz="2000">
              <a:latin typeface="Times New Roman" panose="02020603050405020304" charset="0"/>
              <a:cs typeface="Times New Roman" panose="02020603050405020304" charset="0"/>
            </a:endParaRPr>
          </a:p>
          <a:p>
            <a:pPr algn="just">
              <a:lnSpc>
                <a:spcPct val="100000"/>
              </a:lnSpc>
            </a:pPr>
            <a:r>
              <a:rPr lang="en-US" sz="2000">
                <a:latin typeface="Times New Roman" panose="02020603050405020304" charset="0"/>
                <a:cs typeface="Times New Roman" panose="02020603050405020304" charset="0"/>
              </a:rPr>
              <a:t>The following are the steps used in implementation of  hyperspectral image classification.</a:t>
            </a:r>
            <a:endParaRPr lang="en-US" sz="2000">
              <a:latin typeface="Times New Roman" panose="02020603050405020304" charset="0"/>
              <a:cs typeface="Times New Roman" panose="02020603050405020304" charset="0"/>
            </a:endParaRPr>
          </a:p>
          <a:p>
            <a:pPr marL="457200" indent="-457200" algn="just">
              <a:lnSpc>
                <a:spcPct val="100000"/>
              </a:lnSpc>
              <a:buFont typeface="+mj-lt"/>
              <a:buAutoNum type="arabicPeriod"/>
            </a:pPr>
            <a:r>
              <a:rPr lang="en-US" sz="2000">
                <a:latin typeface="Times New Roman" panose="02020603050405020304" charset="0"/>
                <a:cs typeface="Times New Roman" panose="02020603050405020304" charset="0"/>
              </a:rPr>
              <a:t>Collecting the dataset</a:t>
            </a:r>
            <a:endParaRPr lang="en-US" sz="2000">
              <a:latin typeface="Times New Roman" panose="02020603050405020304" charset="0"/>
              <a:cs typeface="Times New Roman" panose="02020603050405020304" charset="0"/>
            </a:endParaRPr>
          </a:p>
          <a:p>
            <a:pPr marL="457200" indent="-457200" algn="just">
              <a:lnSpc>
                <a:spcPct val="100000"/>
              </a:lnSpc>
              <a:buFont typeface="+mj-lt"/>
              <a:buAutoNum type="arabicPeriod"/>
            </a:pPr>
            <a:r>
              <a:rPr lang="en-US" sz="2000">
                <a:latin typeface="Times New Roman" panose="02020603050405020304" charset="0"/>
                <a:cs typeface="Times New Roman" panose="02020603050405020304" charset="0"/>
              </a:rPr>
              <a:t>Designing the process</a:t>
            </a:r>
            <a:endParaRPr lang="en-US" sz="2000">
              <a:latin typeface="Times New Roman" panose="02020603050405020304" charset="0"/>
              <a:cs typeface="Times New Roman" panose="02020603050405020304" charset="0"/>
            </a:endParaRPr>
          </a:p>
          <a:p>
            <a:pPr marL="457200" indent="-457200" algn="just">
              <a:lnSpc>
                <a:spcPct val="100000"/>
              </a:lnSpc>
              <a:buFont typeface="+mj-lt"/>
              <a:buAutoNum type="arabicPeriod"/>
            </a:pPr>
            <a:r>
              <a:rPr lang="en-US" sz="2000">
                <a:latin typeface="Times New Roman" panose="02020603050405020304" charset="0"/>
                <a:cs typeface="Times New Roman" panose="02020603050405020304" charset="0"/>
              </a:rPr>
              <a:t>Implementing Dimensionality Reduction</a:t>
            </a:r>
            <a:endParaRPr lang="en-US" sz="2000">
              <a:latin typeface="Times New Roman" panose="02020603050405020304" charset="0"/>
              <a:cs typeface="Times New Roman" panose="02020603050405020304" charset="0"/>
            </a:endParaRPr>
          </a:p>
          <a:p>
            <a:pPr marL="457200" indent="-457200" algn="just">
              <a:lnSpc>
                <a:spcPct val="100000"/>
              </a:lnSpc>
              <a:buFont typeface="+mj-lt"/>
              <a:buAutoNum type="arabicPeriod"/>
            </a:pPr>
            <a:r>
              <a:rPr lang="en-US" sz="2000">
                <a:latin typeface="Times New Roman" panose="02020603050405020304" charset="0"/>
                <a:cs typeface="Times New Roman" panose="02020603050405020304" charset="0"/>
              </a:rPr>
              <a:t>Training and </a:t>
            </a:r>
            <a:r>
              <a:rPr lang="en-US" sz="2000">
                <a:latin typeface="Times New Roman" panose="02020603050405020304" charset="0"/>
                <a:cs typeface="Times New Roman" panose="02020603050405020304" charset="0"/>
                <a:sym typeface="+mn-ea"/>
              </a:rPr>
              <a:t>Testing the model and</a:t>
            </a:r>
            <a:endParaRPr lang="en-US" sz="2000">
              <a:latin typeface="Times New Roman" panose="02020603050405020304" charset="0"/>
              <a:cs typeface="Times New Roman" panose="02020603050405020304" charset="0"/>
            </a:endParaRPr>
          </a:p>
          <a:p>
            <a:pPr marL="457200" indent="-457200" algn="just">
              <a:lnSpc>
                <a:spcPct val="100000"/>
              </a:lnSpc>
              <a:buFont typeface="+mj-lt"/>
              <a:buAutoNum type="arabicPeriod"/>
            </a:pPr>
            <a:r>
              <a:rPr lang="en-US" sz="2000">
                <a:latin typeface="Times New Roman" panose="02020603050405020304" charset="0"/>
                <a:cs typeface="Times New Roman" panose="02020603050405020304" charset="0"/>
              </a:rPr>
              <a:t>Predicting the model.</a:t>
            </a:r>
            <a:endParaRPr lang="en-US" sz="2000">
              <a:latin typeface="Times New Roman" panose="02020603050405020304" charset="0"/>
              <a:cs typeface="Times New Roman" panose="02020603050405020304" charset="0"/>
            </a:endParaRPr>
          </a:p>
          <a:p>
            <a:pPr algn="just">
              <a:lnSpc>
                <a:spcPct val="100000"/>
              </a:lnSpc>
            </a:pPr>
            <a:r>
              <a:rPr lang="en-US" sz="2000">
                <a:latin typeface="Times New Roman" panose="02020603050405020304" charset="0"/>
                <a:cs typeface="Times New Roman" panose="02020603050405020304" charset="0"/>
              </a:rPr>
              <a:t>In this project, three algorithms are used to classify the hyperspectral image like Principal component analysis, Empherical mode decomposition, and CNN.</a:t>
            </a:r>
            <a:endParaRPr lang="en-US" sz="2000">
              <a:latin typeface="Times New Roman" panose="02020603050405020304" charset="0"/>
              <a:cs typeface="Times New Roman" panose="02020603050405020304" charset="0"/>
            </a:endParaRPr>
          </a:p>
          <a:p>
            <a:pPr algn="just">
              <a:lnSpc>
                <a:spcPct val="100000"/>
              </a:lnSpc>
            </a:pPr>
            <a:r>
              <a:rPr lang="en-US" sz="2000">
                <a:latin typeface="Times New Roman" panose="02020603050405020304" charset="0"/>
                <a:cs typeface="Times New Roman" panose="02020603050405020304" charset="0"/>
              </a:rPr>
              <a:t>Initially the hyperspectral image is analysed inorder to extract the bands of an image.</a:t>
            </a:r>
            <a:endParaRPr lang="en-US" sz="2000">
              <a:latin typeface="Times New Roman" panose="02020603050405020304" charset="0"/>
              <a:cs typeface="Times New Roman" panose="02020603050405020304" charset="0"/>
            </a:endParaRPr>
          </a:p>
          <a:p>
            <a:pPr marL="0" indent="0" algn="just">
              <a:lnSpc>
                <a:spcPct val="100000"/>
              </a:lnSpc>
              <a:buNone/>
            </a:pPr>
            <a:endParaRPr lang="en-US" sz="2000">
              <a:latin typeface="Times New Roman" panose="02020603050405020304" charset="0"/>
              <a:cs typeface="Times New Roman" panose="02020603050405020304" charset="0"/>
            </a:endParaRPr>
          </a:p>
          <a:p>
            <a:pPr marL="0" indent="0" algn="just">
              <a:buNone/>
            </a:pPr>
            <a:endParaRPr lang="en-US" sz="1950">
              <a:latin typeface="Times New Roman" panose="02020603050405020304" charset="0"/>
              <a:cs typeface="Times New Roman" panose="02020603050405020304" charset="0"/>
            </a:endParaRPr>
          </a:p>
        </p:txBody>
      </p:sp>
    </p:spTree>
  </p:cSld>
  <p:clrMapOvr>
    <a:masterClrMapping/>
  </p:clrMapOvr>
  <p:transition>
    <p:newsfla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500" b="1">
                <a:latin typeface="Times New Roman" panose="02020603050405020304" charset="0"/>
                <a:cs typeface="Times New Roman" panose="02020603050405020304" charset="0"/>
              </a:rPr>
              <a:t>IMPLEMENTATION</a:t>
            </a:r>
            <a:endParaRPr lang="en-US" sz="25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18515" y="1174750"/>
            <a:ext cx="10034905" cy="4953000"/>
          </a:xfrm>
        </p:spPr>
        <p:txBody>
          <a:bodyPr/>
          <a:p>
            <a:pPr algn="just"/>
            <a:r>
              <a:rPr lang="en-US" sz="2000">
                <a:latin typeface="Times New Roman" panose="02020603050405020304" charset="0"/>
                <a:cs typeface="Times New Roman" panose="02020603050405020304" charset="0"/>
              </a:rPr>
              <a:t>Later, To reduce the redundency between the bands of an image, pricipal component analysis(PCA) is used for the dimensionality reduction.  </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Then, To extract the features from the from the selected bands of an image, Emperical mode decomposition(EMD) is used.</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Convolutional Neural networks will be implemented in python using the keras library.</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We use keras library with the Tensorflow backend to implement the classification of an using Convolutional Neural Network(CNN).</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sym typeface="+mn-ea"/>
              </a:rPr>
              <a:t>The Convolutional Neural Network is used to classify the pixels of the Hyperspectral image.</a:t>
            </a:r>
            <a:endParaRPr lang="en-US" sz="2000">
              <a:latin typeface="Times New Roman" panose="02020603050405020304" charset="0"/>
              <a:cs typeface="Times New Roman" panose="02020603050405020304" charset="0"/>
              <a:sym typeface="+mn-ea"/>
            </a:endParaRPr>
          </a:p>
          <a:p>
            <a:pPr algn="just"/>
            <a:r>
              <a:rPr lang="en-US" sz="2000">
                <a:latin typeface="Times New Roman" panose="02020603050405020304" charset="0"/>
                <a:cs typeface="Times New Roman" panose="02020603050405020304" charset="0"/>
              </a:rPr>
              <a:t>Later, the model that is implemented will be confirmed using the predicted results of accuracy score, classification report and confusion matrix.</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Finally, classification map of  classifier is visualized.</a:t>
            </a:r>
            <a:endParaRPr lang="en-US" sz="2000">
              <a:latin typeface="Times New Roman" panose="02020603050405020304" charset="0"/>
              <a:cs typeface="Times New Roman" panose="02020603050405020304" charset="0"/>
            </a:endParaRPr>
          </a:p>
        </p:txBody>
      </p:sp>
    </p:spTree>
  </p:cSld>
  <p:clrMapOvr>
    <a:masterClrMapping/>
  </p:clrMapOvr>
  <p:transition>
    <p:newsfla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Questions"/>
          <p:cNvPicPr>
            <a:picLocks noChangeAspect="1"/>
          </p:cNvPicPr>
          <p:nvPr/>
        </p:nvPicPr>
        <p:blipFill>
          <a:blip r:embed="rId1"/>
          <a:stretch>
            <a:fillRect/>
          </a:stretch>
        </p:blipFill>
        <p:spPr>
          <a:xfrm>
            <a:off x="4798060" y="1103630"/>
            <a:ext cx="6350000" cy="5307330"/>
          </a:xfrm>
          <a:prstGeom prst="rect">
            <a:avLst/>
          </a:prstGeom>
        </p:spPr>
      </p:pic>
      <p:pic>
        <p:nvPicPr>
          <p:cNvPr id="14" name="Content Placeholder 13" descr="any-questions"/>
          <p:cNvPicPr>
            <a:picLocks noChangeAspect="1"/>
          </p:cNvPicPr>
          <p:nvPr>
            <p:ph idx="1"/>
          </p:nvPr>
        </p:nvPicPr>
        <p:blipFill>
          <a:blip r:embed="rId2"/>
          <a:stretch>
            <a:fillRect/>
          </a:stretch>
        </p:blipFill>
        <p:spPr>
          <a:xfrm>
            <a:off x="1128395" y="1103630"/>
            <a:ext cx="4210050" cy="5306695"/>
          </a:xfrm>
          <a:prstGeom prst="rect">
            <a:avLst/>
          </a:prstGeom>
        </p:spPr>
      </p:pic>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thank"/>
          <p:cNvPicPr>
            <a:picLocks noChangeAspect="1"/>
          </p:cNvPicPr>
          <p:nvPr/>
        </p:nvPicPr>
        <p:blipFill>
          <a:blip r:embed="rId1"/>
          <a:stretch>
            <a:fillRect/>
          </a:stretch>
        </p:blipFill>
        <p:spPr>
          <a:xfrm>
            <a:off x="1676400" y="853440"/>
            <a:ext cx="8838565" cy="5150485"/>
          </a:xfrm>
          <a:prstGeom prst="rect">
            <a:avLst/>
          </a:prstGeom>
        </p:spPr>
      </p:pic>
    </p:spTree>
  </p:cSld>
  <p:clrMapOvr>
    <a:masterClrMapping/>
  </p:clrMapOvr>
  <p:transition>
    <p:wipe/>
  </p:transition>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5265</Words>
  <Application>WPS Presentation</Application>
  <PresentationFormat>Widescreen</PresentationFormat>
  <Paragraphs>63</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Times New Roman</vt:lpstr>
      <vt:lpstr>Microsoft YaHei</vt:lpstr>
      <vt:lpstr>Arial Unicode MS</vt:lpstr>
      <vt:lpstr>Calibri</vt:lpstr>
      <vt:lpstr>Blue Waves</vt:lpstr>
      <vt:lpstr>HYPERSPECTRAL IMAGE CLASSIFICATION USING DEEPLEARNING ALGORITHM</vt:lpstr>
      <vt:lpstr>ABSTRACT</vt:lpstr>
      <vt:lpstr>INTRODUCTION</vt:lpstr>
      <vt:lpstr>EXISTING SYSTEM</vt:lpstr>
      <vt:lpstr>PROPOSED SYSTEM</vt:lpstr>
      <vt:lpstr>IMPLEMENTATION</vt:lpstr>
      <vt:lpstr>IMPLEMENTATION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HYPERSPECTRAL IMAGECLASSIFICATION</dc:title>
  <dc:creator/>
  <cp:lastModifiedBy>manvi</cp:lastModifiedBy>
  <cp:revision>112</cp:revision>
  <dcterms:created xsi:type="dcterms:W3CDTF">2021-03-24T09:28:00Z</dcterms:created>
  <dcterms:modified xsi:type="dcterms:W3CDTF">2021-05-15T06:47:14Z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