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6" r:id="rId4"/>
    <p:sldId id="261" r:id="rId5"/>
    <p:sldId id="257"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1070" y="1294765"/>
            <a:ext cx="10184765" cy="3823970"/>
          </a:xfrm>
        </p:spPr>
        <p:txBody>
          <a:bodyPr>
            <a:normAutofit/>
          </a:bodyPr>
          <a:lstStyle/>
          <a:p>
            <a:pPr algn="just"/>
            <a:r>
              <a:rPr lang="en-US" sz="2000">
                <a:latin typeface="Times New Roman" panose="02020603050405020304" charset="0"/>
                <a:cs typeface="Times New Roman" panose="02020603050405020304" charset="0"/>
                <a:sym typeface="+mn-ea"/>
              </a:rPr>
              <a:t>Hyperspectral imaging is an important technique in remote sensing, which collects the electro magnatic spectrum from the visible to the near infrared wavelength. </a:t>
            </a:r>
            <a:r>
              <a:rPr lang="en-US" sz="2000">
                <a:latin typeface="Times New Roman" panose="02020603050405020304" charset="0"/>
                <a:cs typeface="Times New Roman" panose="02020603050405020304" charset="0"/>
                <a:sym typeface="+mn-ea"/>
              </a:rPr>
              <a:t>Remote sensing is a technology which gathers information of object on earth in form of an image without any contact using satellites. The satellites will generate information with more spatial and spectral resolution, providing new opportunities in remote sensing image classification techniques.  The hyperspectral data contains hundreds of narrow bands representing the same scene on earth.</a:t>
            </a:r>
            <a:r>
              <a:rPr lang="en-US" sz="2000">
                <a:latin typeface="Times New Roman" panose="02020603050405020304" charset="0"/>
                <a:cs typeface="Times New Roman" panose="02020603050405020304" charset="0"/>
                <a:sym typeface="+mn-ea"/>
              </a:rPr>
              <a:t> </a:t>
            </a:r>
            <a:br>
              <a:rPr lang="en-US" sz="2000">
                <a:latin typeface="Times New Roman" panose="02020603050405020304" charset="0"/>
                <a:cs typeface="Times New Roman" panose="02020603050405020304" charset="0"/>
              </a:rPr>
            </a:br>
            <a:r>
              <a:rPr lang="en-US" sz="2000">
                <a:latin typeface="Times New Roman" panose="02020603050405020304" charset="0"/>
                <a:cs typeface="Times New Roman" panose="02020603050405020304" charset="0"/>
                <a:sym typeface="+mn-ea"/>
              </a:rPr>
              <a:t>To analyze hyperspectral data, methods which are developed for multispectral images are used. These methods analyze the hyperspectral data with few bands, usually less than seven and are randomly selected.</a:t>
            </a:r>
            <a:br>
              <a:rPr lang="en-US">
                <a:latin typeface="Times New Roman" panose="02020603050405020304" charset="0"/>
                <a:cs typeface="Times New Roman" panose="02020603050405020304" charset="0"/>
              </a:rPr>
            </a:br>
            <a:endParaRPr lang="en-US" dirty="0"/>
          </a:p>
        </p:txBody>
      </p:sp>
      <p:sp>
        <p:nvSpPr>
          <p:cNvPr id="3" name="Title 1"/>
          <p:cNvSpPr>
            <a:spLocks noGrp="1"/>
          </p:cNvSpPr>
          <p:nvPr/>
        </p:nvSpPr>
        <p:spPr>
          <a:xfrm>
            <a:off x="609600" y="368935"/>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sz="2500" b="1">
                <a:latin typeface="Times New Roman" panose="02020603050405020304" charset="0"/>
                <a:cs typeface="Times New Roman" panose="02020603050405020304" charset="0"/>
              </a:rPr>
              <a:t>INTRODUCTION</a:t>
            </a:r>
            <a:endParaRPr lang="en-US" sz="2500" b="1">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52730"/>
            <a:ext cx="10972800" cy="582613"/>
          </a:xfrm>
        </p:spPr>
        <p:txBody>
          <a:bodyPr/>
          <a:p>
            <a:r>
              <a:rPr lang="en-US" sz="2500" b="1">
                <a:latin typeface="Times New Roman" panose="02020603050405020304" charset="0"/>
                <a:cs typeface="Times New Roman" panose="02020603050405020304" charset="0"/>
              </a:rPr>
              <a:t>LITERATURE SURVEY</a:t>
            </a:r>
            <a:endParaRPr lang="en-US" sz="25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174750"/>
            <a:ext cx="10646410" cy="5368925"/>
          </a:xfrm>
        </p:spPr>
        <p:txBody>
          <a:bodyPr/>
          <a:p>
            <a:pPr algn="just"/>
            <a:r>
              <a:rPr lang="en-US" sz="2000" b="1">
                <a:latin typeface="Times New Roman" panose="02020603050405020304" charset="0"/>
                <a:cs typeface="Times New Roman" panose="02020603050405020304" charset="0"/>
              </a:rPr>
              <a:t>Authors            :</a:t>
            </a:r>
            <a:r>
              <a:rPr lang="en-US" sz="2000">
                <a:latin typeface="Times New Roman" panose="02020603050405020304" charset="0"/>
                <a:cs typeface="Times New Roman" panose="02020603050405020304" charset="0"/>
              </a:rPr>
              <a:t> Utsav B. Gewali, Sildomar T. Monteiro, Eli Saber.</a:t>
            </a:r>
            <a:endParaRPr lang="en-US" sz="2000">
              <a:latin typeface="Times New Roman" panose="02020603050405020304" charset="0"/>
              <a:cs typeface="Times New Roman" panose="02020603050405020304" charset="0"/>
            </a:endParaRPr>
          </a:p>
          <a:p>
            <a:pPr marL="0" indent="0" algn="just">
              <a:buNone/>
            </a:pPr>
            <a:r>
              <a:rPr lang="en-US" sz="2000">
                <a:latin typeface="Times New Roman" panose="02020603050405020304" charset="0"/>
                <a:cs typeface="Times New Roman" panose="02020603050405020304" charset="0"/>
              </a:rPr>
              <a:t>    </a:t>
            </a:r>
            <a:r>
              <a:rPr lang="en-US" sz="2000" b="1">
                <a:latin typeface="Times New Roman" panose="02020603050405020304" charset="0"/>
                <a:cs typeface="Times New Roman" panose="02020603050405020304" charset="0"/>
              </a:rPr>
              <a:t>  Title                  : </a:t>
            </a:r>
            <a:r>
              <a:rPr lang="en-US" sz="2000">
                <a:latin typeface="Times New Roman" panose="02020603050405020304" charset="0"/>
                <a:cs typeface="Times New Roman" panose="02020603050405020304" charset="0"/>
              </a:rPr>
              <a:t>Machine Learning based hyperspectral image analysis.</a:t>
            </a:r>
            <a:endParaRPr lang="en-US" sz="2000">
              <a:latin typeface="Times New Roman" panose="02020603050405020304" charset="0"/>
              <a:cs typeface="Times New Roman" panose="02020603050405020304" charset="0"/>
            </a:endParaRPr>
          </a:p>
          <a:p>
            <a:pPr marL="0" indent="0" algn="just">
              <a:buNone/>
            </a:pPr>
            <a:r>
              <a:rPr lang="en-US" sz="2000">
                <a:latin typeface="Times New Roman" panose="02020603050405020304" charset="0"/>
                <a:cs typeface="Times New Roman" panose="02020603050405020304" charset="0"/>
              </a:rPr>
              <a:t>      </a:t>
            </a:r>
            <a:r>
              <a:rPr lang="en-US" sz="2000" b="1">
                <a:latin typeface="Times New Roman" panose="02020603050405020304" charset="0"/>
                <a:cs typeface="Times New Roman" panose="02020603050405020304" charset="0"/>
              </a:rPr>
              <a:t>Methodology   : </a:t>
            </a:r>
            <a:r>
              <a:rPr lang="en-US" sz="2000">
                <a:latin typeface="Times New Roman" panose="02020603050405020304" charset="0"/>
                <a:cs typeface="Times New Roman" panose="02020603050405020304" charset="0"/>
              </a:rPr>
              <a:t>This proposed architecture compares the recent machine learning based hyperpsectral image analysis methods. These methods are organized by the image analysis task and machine learning algorithms and presents a two way mapping between the algorithms applied to them.</a:t>
            </a:r>
            <a:r>
              <a:rPr lang="en-US" sz="2000">
                <a:latin typeface="Times New Roman" panose="02020603050405020304" charset="0"/>
                <a:cs typeface="Times New Roman" panose="02020603050405020304" charset="0"/>
                <a:sym typeface="+mn-ea"/>
              </a:rPr>
              <a:t> This shows to improve the generalization performance of stategies used.</a:t>
            </a:r>
            <a:endParaRPr lang="en-US" sz="2000">
              <a:latin typeface="Times New Roman" panose="02020603050405020304" charset="0"/>
              <a:cs typeface="Times New Roman" panose="02020603050405020304" charset="0"/>
              <a:sym typeface="+mn-ea"/>
            </a:endParaRPr>
          </a:p>
          <a:p>
            <a:pPr marL="0" indent="0" algn="just">
              <a:buNone/>
            </a:pPr>
            <a:endParaRPr lang="en-US" sz="2000" b="1">
              <a:latin typeface="Times New Roman" panose="02020603050405020304" charset="0"/>
              <a:cs typeface="Times New Roman" panose="02020603050405020304" charset="0"/>
            </a:endParaRPr>
          </a:p>
          <a:p>
            <a:pPr algn="just"/>
            <a:r>
              <a:rPr lang="en-US" sz="2000" b="1">
                <a:latin typeface="Times New Roman" panose="02020603050405020304" charset="0"/>
                <a:cs typeface="Times New Roman" panose="02020603050405020304" charset="0"/>
              </a:rPr>
              <a:t>Authors          :  </a:t>
            </a:r>
            <a:r>
              <a:rPr lang="en-US" sz="2000">
                <a:latin typeface="Times New Roman" panose="02020603050405020304" charset="0"/>
                <a:cs typeface="Times New Roman" panose="02020603050405020304" charset="0"/>
              </a:rPr>
              <a:t>Frederic Ratle, Gustavo Camps-Valls, Jason Weston</a:t>
            </a:r>
            <a:endParaRPr lang="en-US" sz="2000">
              <a:latin typeface="Times New Roman" panose="02020603050405020304" charset="0"/>
              <a:cs typeface="Times New Roman" panose="02020603050405020304" charset="0"/>
            </a:endParaRPr>
          </a:p>
          <a:p>
            <a:pPr marL="0" indent="0" algn="just">
              <a:buNone/>
            </a:pPr>
            <a:r>
              <a:rPr lang="en-US" sz="2000" b="1">
                <a:latin typeface="Times New Roman" panose="02020603050405020304" charset="0"/>
                <a:cs typeface="Times New Roman" panose="02020603050405020304" charset="0"/>
              </a:rPr>
              <a:t>      Title               : </a:t>
            </a:r>
            <a:r>
              <a:rPr lang="en-US" sz="2000">
                <a:latin typeface="Times New Roman" panose="02020603050405020304" charset="0"/>
                <a:cs typeface="Times New Roman" panose="02020603050405020304" charset="0"/>
              </a:rPr>
              <a:t> Semisupervised Neural Networks for Efficient Hyperspectral Image Classification</a:t>
            </a:r>
            <a:endParaRPr lang="en-US" sz="2000">
              <a:latin typeface="Times New Roman" panose="02020603050405020304" charset="0"/>
              <a:cs typeface="Times New Roman" panose="02020603050405020304" charset="0"/>
            </a:endParaRPr>
          </a:p>
          <a:p>
            <a:pPr marL="0" indent="0" algn="just">
              <a:buNone/>
            </a:pPr>
            <a:r>
              <a:rPr lang="en-US" sz="2000" b="1">
                <a:latin typeface="Times New Roman" panose="02020603050405020304" charset="0"/>
                <a:cs typeface="Times New Roman" panose="02020603050405020304" charset="0"/>
              </a:rPr>
              <a:t>      Methodology :</a:t>
            </a:r>
            <a:r>
              <a:rPr lang="en-US" sz="2000">
                <a:latin typeface="Times New Roman" panose="02020603050405020304" charset="0"/>
                <a:cs typeface="Times New Roman" panose="02020603050405020304" charset="0"/>
              </a:rPr>
              <a:t> The methodology consists of adding a flexible embedding regularizer to the loss function used for training neural networks. Training is done using stochastic gradient descent with additional balancing constraints to avoid falling into local minima. The method can handle millions of unlabeled samples. The proposed methodology constitutes a general framework for building computationally efficient semisupervised methods. The method is compared with LapSVM and TSVM in semisupervised scenarios, to SVM in supervised learning.</a:t>
            </a:r>
            <a:endParaRPr lang="en-US" sz="2000">
              <a:latin typeface="Times New Roman" panose="02020603050405020304" charset="0"/>
              <a:cs typeface="Times New Roman" panose="02020603050405020304" charset="0"/>
            </a:endParaRPr>
          </a:p>
        </p:txBody>
      </p:sp>
    </p:spTree>
  </p:cSld>
  <p:clrMapOvr>
    <a:masterClrMapping/>
  </p:clrMapOvr>
  <p:transition>
    <p:newsfla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400685"/>
            <a:ext cx="10972800" cy="582613"/>
          </a:xfrm>
        </p:spPr>
        <p:txBody>
          <a:bodyPr/>
          <a:p>
            <a:r>
              <a:rPr lang="en-US" sz="2500" b="1">
                <a:latin typeface="Times New Roman" panose="02020603050405020304" charset="0"/>
                <a:cs typeface="Times New Roman" panose="02020603050405020304" charset="0"/>
              </a:rPr>
              <a:t>PROBLEM STATEMENT</a:t>
            </a:r>
            <a:endParaRPr lang="en-US" sz="2500" b="1">
              <a:latin typeface="Times New Roman" panose="02020603050405020304" charset="0"/>
              <a:cs typeface="Times New Roman" panose="02020603050405020304" charset="0"/>
            </a:endParaRPr>
          </a:p>
        </p:txBody>
      </p:sp>
      <p:sp>
        <p:nvSpPr>
          <p:cNvPr id="5" name="Content Placeholder 4"/>
          <p:cNvSpPr>
            <a:spLocks noGrp="1"/>
          </p:cNvSpPr>
          <p:nvPr>
            <p:ph idx="1"/>
          </p:nvPr>
        </p:nvSpPr>
        <p:spPr>
          <a:xfrm>
            <a:off x="609600" y="1325880"/>
            <a:ext cx="10416540" cy="4953000"/>
          </a:xfrm>
        </p:spPr>
        <p:txBody>
          <a:bodyPr/>
          <a:p>
            <a:pPr marL="0" indent="0" algn="just">
              <a:buNone/>
            </a:pPr>
            <a:r>
              <a:rPr lang="en-US" sz="2000">
                <a:latin typeface="Times New Roman" panose="02020603050405020304" charset="0"/>
                <a:cs typeface="Times New Roman" panose="02020603050405020304" charset="0"/>
              </a:rPr>
              <a:t>      </a:t>
            </a:r>
            <a:r>
              <a:rPr lang="en-US" sz="1900">
                <a:latin typeface="Times New Roman" panose="02020603050405020304" charset="0"/>
                <a:cs typeface="Times New Roman" panose="02020603050405020304" charset="0"/>
              </a:rPr>
              <a:t> In present scenario, one of the most common problems in hyperspectral image classification is that the accuracy of the supervised classification method decreases as the data dimensionality increases, with fixed training samples and labels. High dimensionality problem in the classification of a hyperspectral image can be overcome by feature selection and extraction techniques. So, to overcome this, </a:t>
            </a:r>
            <a:r>
              <a:rPr lang="en-US" sz="1900">
                <a:latin typeface="Times New Roman" panose="02020603050405020304" charset="0"/>
                <a:cs typeface="Times New Roman" panose="02020603050405020304" charset="0"/>
                <a:sym typeface="+mn-ea"/>
              </a:rPr>
              <a:t>Principal Component Analysis is used for dimensionality reduction, to remove the redundancy between bands. Second Empirical mode decomposition method is used to extract the features from the selected bands. Finally, Convolution Neural Network is used for image classification.</a:t>
            </a:r>
            <a:r>
              <a:rPr lang="en-US" sz="1900">
                <a:latin typeface="Times New Roman" panose="02020603050405020304" charset="0"/>
                <a:cs typeface="Times New Roman" panose="02020603050405020304" charset="0"/>
              </a:rPr>
              <a:t> </a:t>
            </a:r>
            <a:endParaRPr lang="en-US" sz="19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a:spLocks noGrp="1"/>
          </p:cNvSpPr>
          <p:nvPr/>
        </p:nvSpPr>
        <p:spPr>
          <a:xfrm>
            <a:off x="609600" y="1442720"/>
            <a:ext cx="10827385" cy="1243965"/>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900">
                <a:latin typeface="Times New Roman" panose="02020603050405020304" charset="0"/>
                <a:cs typeface="Times New Roman" panose="02020603050405020304" charset="0"/>
              </a:rPr>
              <a:t>The problems in the classification of the hyperspectral images are high dimension which results in hughes phenomenon.</a:t>
            </a:r>
            <a:endParaRPr lang="en-US" sz="1900">
              <a:latin typeface="Times New Roman" panose="02020603050405020304" charset="0"/>
              <a:cs typeface="Times New Roman" panose="02020603050405020304" charset="0"/>
            </a:endParaRPr>
          </a:p>
          <a:p>
            <a:pPr algn="just"/>
            <a:r>
              <a:rPr lang="en-US" sz="1900">
                <a:latin typeface="Times New Roman" panose="02020603050405020304" charset="0"/>
                <a:cs typeface="Times New Roman" panose="02020603050405020304" charset="0"/>
              </a:rPr>
              <a:t>Hughes phenomenon results in the reduction of accuracy as data dimensionality increases.</a:t>
            </a:r>
            <a:endParaRPr lang="en-US" sz="1900">
              <a:latin typeface="Times New Roman" panose="02020603050405020304" charset="0"/>
              <a:cs typeface="Times New Roman" panose="02020603050405020304" charset="0"/>
            </a:endParaRPr>
          </a:p>
        </p:txBody>
      </p:sp>
      <p:sp>
        <p:nvSpPr>
          <p:cNvPr id="5" name="Title 4"/>
          <p:cNvSpPr>
            <a:spLocks noGrp="1"/>
          </p:cNvSpPr>
          <p:nvPr/>
        </p:nvSpPr>
        <p:spPr>
          <a:xfrm>
            <a:off x="609600" y="422275"/>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just"/>
            <a:r>
              <a:rPr lang="en-US" sz="2500" b="1">
                <a:latin typeface="Times New Roman" panose="02020603050405020304" charset="0"/>
                <a:cs typeface="Times New Roman" panose="02020603050405020304" charset="0"/>
              </a:rPr>
              <a:t>DISADVANTAGES</a:t>
            </a:r>
            <a:endParaRPr lang="en-US" sz="2500" b="1">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4"/>
          <p:cNvSpPr>
            <a:spLocks noGrp="1"/>
          </p:cNvSpPr>
          <p:nvPr/>
        </p:nvSpPr>
        <p:spPr>
          <a:xfrm>
            <a:off x="609600" y="788670"/>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just"/>
            <a:r>
              <a:rPr lang="en-US" sz="2500" b="1">
                <a:latin typeface="Times New Roman" panose="02020603050405020304" charset="0"/>
                <a:cs typeface="Times New Roman" panose="02020603050405020304" charset="0"/>
              </a:rPr>
              <a:t>ADVANTAGES</a:t>
            </a:r>
            <a:endParaRPr lang="en-US" sz="2500" b="1">
              <a:latin typeface="Times New Roman" panose="02020603050405020304" charset="0"/>
              <a:cs typeface="Times New Roman" panose="02020603050405020304" charset="0"/>
            </a:endParaRPr>
          </a:p>
        </p:txBody>
      </p:sp>
      <p:sp>
        <p:nvSpPr>
          <p:cNvPr id="7" name="Content Placeholder 5"/>
          <p:cNvSpPr>
            <a:spLocks noGrp="1"/>
          </p:cNvSpPr>
          <p:nvPr/>
        </p:nvSpPr>
        <p:spPr>
          <a:xfrm>
            <a:off x="609600" y="2081530"/>
            <a:ext cx="10827385" cy="200279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900">
                <a:latin typeface="Times New Roman" panose="02020603050405020304" charset="0"/>
                <a:cs typeface="Times New Roman" panose="02020603050405020304" charset="0"/>
              </a:rPr>
              <a:t>Hyperspectral imaging gives the rich spectral information and explores in many applications.</a:t>
            </a:r>
            <a:endParaRPr lang="en-US" sz="1900">
              <a:latin typeface="Times New Roman" panose="02020603050405020304" charset="0"/>
              <a:cs typeface="Times New Roman" panose="02020603050405020304" charset="0"/>
            </a:endParaRPr>
          </a:p>
          <a:p>
            <a:pPr algn="just"/>
            <a:r>
              <a:rPr lang="en-US" sz="1900">
                <a:latin typeface="Times New Roman" panose="02020603050405020304" charset="0"/>
                <a:cs typeface="Times New Roman" panose="02020603050405020304" charset="0"/>
              </a:rPr>
              <a:t>It collects and processes information from across the electromagnetic spectrum.</a:t>
            </a:r>
            <a:endParaRPr lang="en-US" sz="1900">
              <a:latin typeface="Times New Roman" panose="02020603050405020304" charset="0"/>
              <a:cs typeface="Times New Roman" panose="02020603050405020304" charset="0"/>
            </a:endParaRPr>
          </a:p>
          <a:p>
            <a:pPr algn="just"/>
            <a:r>
              <a:rPr lang="en-US" sz="1900">
                <a:latin typeface="Times New Roman" panose="02020603050405020304" charset="0"/>
                <a:cs typeface="Times New Roman" panose="02020603050405020304" charset="0"/>
              </a:rPr>
              <a:t>The main goal is to obtain the spectrum for each pixel in the image of a scene, with the purpose of finding objects, identifying materials, or detecting processes.</a:t>
            </a:r>
            <a:endParaRPr lang="en-US" sz="1900">
              <a:latin typeface="Times New Roman" panose="02020603050405020304" charset="0"/>
              <a:cs typeface="Times New Roman" panose="02020603050405020304" charset="0"/>
            </a:endParaRPr>
          </a:p>
          <a:p>
            <a:pPr algn="just"/>
            <a:r>
              <a:rPr lang="en-US" sz="1900">
                <a:latin typeface="Times New Roman" panose="02020603050405020304" charset="0"/>
                <a:cs typeface="Times New Roman" panose="02020603050405020304" charset="0"/>
              </a:rPr>
              <a:t>It is used in different fields like agriculture, medical, etc.</a:t>
            </a:r>
            <a:endParaRPr lang="en-US" sz="19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395605"/>
            <a:ext cx="10972800" cy="582613"/>
          </a:xfrm>
        </p:spPr>
        <p:txBody>
          <a:bodyPr/>
          <a:p>
            <a:r>
              <a:rPr lang="en-US" sz="2500" b="1">
                <a:latin typeface="Times New Roman" panose="02020603050405020304" charset="0"/>
                <a:cs typeface="Times New Roman" panose="02020603050405020304" charset="0"/>
              </a:rPr>
              <a:t>APPLICATIONS</a:t>
            </a:r>
            <a:endParaRPr lang="en-US" sz="2500" b="1">
              <a:latin typeface="Times New Roman" panose="02020603050405020304" charset="0"/>
              <a:cs typeface="Times New Roman" panose="02020603050405020304" charset="0"/>
            </a:endParaRPr>
          </a:p>
        </p:txBody>
      </p:sp>
      <p:sp>
        <p:nvSpPr>
          <p:cNvPr id="5" name="Content Placeholder 4"/>
          <p:cNvSpPr>
            <a:spLocks noGrp="1"/>
          </p:cNvSpPr>
          <p:nvPr>
            <p:ph idx="1"/>
          </p:nvPr>
        </p:nvSpPr>
        <p:spPr>
          <a:xfrm>
            <a:off x="609600" y="1301115"/>
            <a:ext cx="10859770" cy="1885950"/>
          </a:xfrm>
        </p:spPr>
        <p:txBody>
          <a:bodyPr/>
          <a:p>
            <a:r>
              <a:rPr lang="en-US" sz="1900">
                <a:latin typeface="Times New Roman" panose="02020603050405020304" charset="0"/>
                <a:cs typeface="Times New Roman" panose="02020603050405020304" charset="0"/>
              </a:rPr>
              <a:t>Hyperspectral image classification explores in many applications.</a:t>
            </a:r>
            <a:endParaRPr lang="en-US" sz="1900">
              <a:latin typeface="Times New Roman" panose="02020603050405020304" charset="0"/>
              <a:cs typeface="Times New Roman" panose="02020603050405020304" charset="0"/>
            </a:endParaRPr>
          </a:p>
          <a:p>
            <a:r>
              <a:rPr lang="en-US" sz="1900">
                <a:latin typeface="Times New Roman" panose="02020603050405020304" charset="0"/>
                <a:cs typeface="Times New Roman" panose="02020603050405020304" charset="0"/>
              </a:rPr>
              <a:t>It is used in various fields like land use, mineral exploration, water pollution detection, and other applications because of its rich spectral information.</a:t>
            </a:r>
            <a:endParaRPr lang="en-US" sz="19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609600" y="572135"/>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sz="2500" b="1">
                <a:latin typeface="Times New Roman" panose="02020603050405020304" charset="0"/>
                <a:cs typeface="Times New Roman" panose="02020603050405020304" charset="0"/>
              </a:rPr>
              <a:t>REQUIREMENTS</a:t>
            </a:r>
            <a:endParaRPr lang="en-US" sz="2500" b="1">
              <a:latin typeface="Times New Roman" panose="02020603050405020304" charset="0"/>
              <a:cs typeface="Times New Roman" panose="02020603050405020304" charset="0"/>
            </a:endParaRPr>
          </a:p>
        </p:txBody>
      </p:sp>
      <p:sp>
        <p:nvSpPr>
          <p:cNvPr id="5" name="Content Placeholder 2"/>
          <p:cNvSpPr>
            <a:spLocks noGrp="1"/>
          </p:cNvSpPr>
          <p:nvPr/>
        </p:nvSpPr>
        <p:spPr>
          <a:xfrm>
            <a:off x="666115" y="1532890"/>
            <a:ext cx="10859770" cy="188595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a:latin typeface="Times New Roman" panose="02020603050405020304" charset="0"/>
                <a:cs typeface="Times New Roman" panose="02020603050405020304" charset="0"/>
              </a:rPr>
              <a:t>Anaconda Python </a:t>
            </a:r>
            <a:endParaRPr lang="en-US" sz="1900">
              <a:latin typeface="Times New Roman" panose="02020603050405020304" charset="0"/>
              <a:cs typeface="Times New Roman" panose="02020603050405020304" charset="0"/>
            </a:endParaRPr>
          </a:p>
          <a:p>
            <a:r>
              <a:rPr lang="en-US" sz="1900">
                <a:latin typeface="Times New Roman" panose="02020603050405020304" charset="0"/>
                <a:cs typeface="Times New Roman" panose="02020603050405020304" charset="0"/>
              </a:rPr>
              <a:t>Jupiter Notebook</a:t>
            </a:r>
            <a:endParaRPr lang="en-US" sz="1900">
              <a:latin typeface="Times New Roman" panose="02020603050405020304" charset="0"/>
              <a:cs typeface="Times New Roman" panose="02020603050405020304" charset="0"/>
            </a:endParaRPr>
          </a:p>
          <a:p>
            <a:r>
              <a:rPr lang="en-US" sz="1900">
                <a:latin typeface="Times New Roman" panose="02020603050405020304" charset="0"/>
                <a:cs typeface="Times New Roman" panose="02020603050405020304" charset="0"/>
              </a:rPr>
              <a:t>Sypder</a:t>
            </a:r>
            <a:endParaRPr lang="en-US" sz="1900">
              <a:latin typeface="Times New Roman" panose="02020603050405020304" charset="0"/>
              <a:cs typeface="Times New Roman" panose="02020603050405020304" charset="0"/>
            </a:endParaRPr>
          </a:p>
          <a:p>
            <a:r>
              <a:rPr lang="en-US" sz="1900">
                <a:latin typeface="Times New Roman" panose="02020603050405020304" charset="0"/>
                <a:cs typeface="Times New Roman" panose="02020603050405020304" charset="0"/>
              </a:rPr>
              <a:t>Flask API</a:t>
            </a:r>
            <a:endParaRPr lang="en-US" sz="1900">
              <a:latin typeface="Times New Roman" panose="02020603050405020304" charset="0"/>
              <a:cs typeface="Times New Roman" panose="02020603050405020304" charset="0"/>
            </a:endParaRPr>
          </a:p>
          <a:p>
            <a:r>
              <a:rPr lang="en-US" sz="1900">
                <a:latin typeface="Times New Roman" panose="02020603050405020304" charset="0"/>
                <a:cs typeface="Times New Roman" panose="02020603050405020304" charset="0"/>
              </a:rPr>
              <a:t>Datasets</a:t>
            </a:r>
            <a:endParaRPr lang="en-US" sz="19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3651</Words>
  <Application>WPS Presentation</Application>
  <PresentationFormat>Widescreen</PresentationFormat>
  <Paragraphs>43</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SimSun</vt:lpstr>
      <vt:lpstr>Wingdings</vt:lpstr>
      <vt:lpstr>Times New Roman</vt:lpstr>
      <vt:lpstr>Calibri Light</vt:lpstr>
      <vt:lpstr>Microsoft YaHei</vt:lpstr>
      <vt:lpstr>Arial Unicode MS</vt:lpstr>
      <vt:lpstr>Calibri</vt:lpstr>
      <vt:lpstr>Office Theme</vt:lpstr>
      <vt:lpstr>Hyperspectral imaging is an important technique in remote sensing, which collects the electro magnatic spectrum from the visible to the near infrared wavelength. Remote sensing is a technology which gathers information of object on earth in form of an image without any contact using satellites. The satellites will generate information with more spatial and spectral resolution, providing new opportunities in remote sensing image classification techniques.  The hyperspectral data contains hundreds of narrow bands representing the same scene on earth.  To analyze hyperspectral data, methods which are developed for multispectral images are used. These methods analyze the hyperspectral data with few bands, usually less than seven and are randomly selected. </vt:lpstr>
      <vt:lpstr>LITERATURE SURVEY</vt:lpstr>
      <vt:lpstr>PROBLEM STATEMENT</vt:lpstr>
      <vt:lpstr>PowerPoint 演示文稿</vt:lpstr>
      <vt:lpstr>PowerPoint 演示文稿</vt:lpstr>
      <vt:lpstr>APPLICATIONS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Hyperspectral imaging is an important technique in remote sensing, which collects the electro magnatic spectrum from the visible to the near infrared wavelength. Remote sensing is a technology which gathers information of object on earth in form of an image without any contact using satellites. The satellites will generate information with more spatial and spectral resolution, providing new opportunities in remote sensing image classification techniques.  The hyperspectral data contains hundreds of narrow bands representing the same scene on earth.  To analyze hyperspectral data, methods which are developed for multispectral images are used. These methods analyze the hyperspectral data with few bands, usually less than seven and are randomly selected. </dc:title>
  <dc:creator/>
  <cp:lastModifiedBy>manvi</cp:lastModifiedBy>
  <cp:revision>8</cp:revision>
  <dcterms:created xsi:type="dcterms:W3CDTF">2021-03-25T17:22:00Z</dcterms:created>
  <dcterms:modified xsi:type="dcterms:W3CDTF">2021-05-15T04:37:46Z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