
<file path=[Content_Types].xml><?xml version="1.0" encoding="utf-8"?>
<Types xmlns="http://schemas.openxmlformats.org/package/2006/content-types">
  <Override PartName="/_rels/.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431080" y="1152360"/>
            <a:ext cx="4280760" cy="3415680"/>
          </a:xfrm>
          <a:prstGeom prst="rect">
            <a:avLst/>
          </a:prstGeom>
          <a:ln>
            <a:noFill/>
          </a:ln>
        </p:spPr>
      </p:pic>
      <p:pic>
        <p:nvPicPr>
          <p:cNvPr id="35" name="" descr=""/>
          <p:cNvPicPr/>
          <p:nvPr/>
        </p:nvPicPr>
        <p:blipFill>
          <a:blip r:embed="rId3"/>
          <a:stretch/>
        </p:blipFill>
        <p:spPr>
          <a:xfrm>
            <a:off x="2431080" y="1152360"/>
            <a:ext cx="4280760" cy="3415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311760" y="115236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431080" y="1152360"/>
            <a:ext cx="4280760" cy="3415680"/>
          </a:xfrm>
          <a:prstGeom prst="rect">
            <a:avLst/>
          </a:prstGeom>
          <a:ln>
            <a:noFill/>
          </a:ln>
        </p:spPr>
      </p:pic>
      <p:pic>
        <p:nvPicPr>
          <p:cNvPr id="71" name="" descr=""/>
          <p:cNvPicPr/>
          <p:nvPr/>
        </p:nvPicPr>
        <p:blipFill>
          <a:blip r:embed="rId3"/>
          <a:stretch/>
        </p:blipFill>
        <p:spPr>
          <a:xfrm>
            <a:off x="2431080" y="1152360"/>
            <a:ext cx="4280760" cy="34156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31176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712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444960"/>
            <a:ext cx="8519760" cy="572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311760" y="1152360"/>
            <a:ext cx="8519760" cy="341568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23040" y="720000"/>
            <a:ext cx="9310680" cy="3958560"/>
          </a:xfrm>
          <a:prstGeom prst="rect">
            <a:avLst/>
          </a:prstGeom>
          <a:noFill/>
          <a:ln>
            <a:noFill/>
          </a:ln>
        </p:spPr>
        <p:style>
          <a:lnRef idx="0"/>
          <a:fillRef idx="0"/>
          <a:effectRef idx="0"/>
          <a:fontRef idx="minor"/>
        </p:style>
        <p:txBody>
          <a:bodyPr lIns="90000" rIns="90000" tIns="45000" bIns="45000"/>
          <a:p>
            <a:r>
              <a:rPr b="0" lang="en-IN" sz="2000" spc="-1" strike="noStrike">
                <a:solidFill>
                  <a:srgbClr val="000000"/>
                </a:solidFill>
                <a:uFill>
                  <a:solidFill>
                    <a:srgbClr val="ffffff"/>
                  </a:solidFill>
                </a:uFill>
                <a:latin typeface="Arial"/>
              </a:rPr>
              <a:t>Introduction to version control System </a:t>
            </a:r>
            <a:endParaRPr b="0" lang="en-IN" sz="1800" spc="-1" strike="noStrike">
              <a:solidFill>
                <a:srgbClr val="000000"/>
              </a:solidFill>
              <a:uFill>
                <a:solidFill>
                  <a:srgbClr val="ffffff"/>
                </a:solidFill>
              </a:uFill>
              <a:latin typeface="Arial"/>
            </a:endParaRPr>
          </a:p>
          <a:p>
            <a:r>
              <a:rPr b="0" lang="en-IN" sz="1300" spc="-1" strike="noStrike">
                <a:solidFill>
                  <a:srgbClr val="000000"/>
                </a:solidFill>
                <a:uFill>
                  <a:solidFill>
                    <a:srgbClr val="ffffff"/>
                  </a:solidFill>
                </a:uFill>
                <a:latin typeface="Arial"/>
              </a:rPr>
              <a:t>Version control enables multiple people to simultaneously work on a single project. Each person edits his or her own copy of the files and chooses when to share those changes with the rest of the team. Thus, temporary or partial edits by one person do not interfere with another person's work.  </a:t>
            </a:r>
            <a:endParaRPr b="0" lang="en-IN" sz="1800" spc="-1" strike="noStrike">
              <a:solidFill>
                <a:srgbClr val="000000"/>
              </a:solidFill>
              <a:uFill>
                <a:solidFill>
                  <a:srgbClr val="ffffff"/>
                </a:solidFill>
              </a:uFill>
              <a:latin typeface="Arial"/>
            </a:endParaRPr>
          </a:p>
          <a:p>
            <a:r>
              <a:rPr b="0" lang="en-IN" sz="1300" spc="-1" strike="noStrike">
                <a:solidFill>
                  <a:srgbClr val="000000"/>
                </a:solidFill>
                <a:uFill>
                  <a:solidFill>
                    <a:srgbClr val="ffffff"/>
                  </a:solidFill>
                </a:uFill>
                <a:latin typeface="Arial"/>
              </a:rPr>
              <a:t>Version control integrates work done simultaneously by different team members. In most cases, edits to different files or even the same file can be combined without losing any work. In rare cases, when two people make conflicting edits to the same line of a file, then the version control system requests human assistance in deciding what to do. </a:t>
            </a:r>
            <a:endParaRPr b="0" lang="en-IN" sz="1800" spc="-1" strike="noStrike">
              <a:solidFill>
                <a:srgbClr val="000000"/>
              </a:solidFill>
              <a:uFill>
                <a:solidFill>
                  <a:srgbClr val="ffffff"/>
                </a:solidFill>
              </a:uFill>
              <a:latin typeface="Arial"/>
            </a:endParaRPr>
          </a:p>
          <a:p>
            <a:r>
              <a:rPr b="0" lang="en-IN" sz="1300" spc="-1" strike="noStrike">
                <a:solidFill>
                  <a:srgbClr val="000000"/>
                </a:solidFill>
                <a:uFill>
                  <a:solidFill>
                    <a:srgbClr val="ffffff"/>
                  </a:solidFill>
                </a:uFill>
                <a:latin typeface="Arial"/>
              </a:rPr>
              <a:t>Version control gives access to historical versions of your project. If you make a mistake, you can roll back to a previous version. You can reproduce and understand a bug report on a past version of your software. You can also undo specific edits without losing all the work that was done in the meanwhile. For any part of a file, you can determine when, why, and by whom it was ever edited.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Branching- </a:t>
            </a:r>
            <a:r>
              <a:rPr b="0" lang="en-IN" sz="1800" spc="-1" strike="noStrike">
                <a:solidFill>
                  <a:srgbClr val="595959"/>
                </a:solidFill>
                <a:uFill>
                  <a:solidFill>
                    <a:srgbClr val="ffffff"/>
                  </a:solidFill>
                </a:uFill>
                <a:latin typeface="Arial"/>
                <a:ea typeface="Arial"/>
              </a:rPr>
              <a:t>To Push the new branch to remote repository.</a:t>
            </a: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3" name="Google Shape;108;p21" descr=""/>
          <p:cNvPicPr/>
          <p:nvPr/>
        </p:nvPicPr>
        <p:blipFill>
          <a:blip r:embed="rId1"/>
          <a:stretch/>
        </p:blipFill>
        <p:spPr>
          <a:xfrm>
            <a:off x="0" y="1060560"/>
            <a:ext cx="9143280" cy="341568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r>
              <a:rPr b="0" lang="en-IN" sz="2800" spc="-1" strike="noStrike">
                <a:solidFill>
                  <a:srgbClr val="000000"/>
                </a:solidFill>
                <a:uFill>
                  <a:solidFill>
                    <a:srgbClr val="ffffff"/>
                  </a:solidFill>
                </a:uFill>
                <a:latin typeface="Arial"/>
                <a:ea typeface="Arial"/>
              </a:rPr>
              <a:t>Branching - </a:t>
            </a:r>
            <a:r>
              <a:rPr b="0" lang="en-IN" sz="1800" spc="-1" strike="noStrike">
                <a:solidFill>
                  <a:srgbClr val="595959"/>
                </a:solidFill>
                <a:uFill>
                  <a:solidFill>
                    <a:srgbClr val="ffffff"/>
                  </a:solidFill>
                </a:uFill>
                <a:latin typeface="Arial"/>
                <a:ea typeface="Arial"/>
              </a:rPr>
              <a:t>To delete the branch in local repository.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311760" y="1152360"/>
            <a:ext cx="8519760" cy="3415680"/>
          </a:xfrm>
          <a:prstGeom prst="rect">
            <a:avLst/>
          </a:prstGeom>
          <a:noFill/>
          <a:ln>
            <a:noFill/>
          </a:ln>
        </p:spPr>
        <p:style>
          <a:lnRef idx="0"/>
          <a:fillRef idx="0"/>
          <a:effectRef idx="0"/>
          <a:fontRef idx="minor"/>
        </p:style>
      </p:sp>
      <p:pic>
        <p:nvPicPr>
          <p:cNvPr id="96" name="Google Shape;115;p22" descr=""/>
          <p:cNvPicPr/>
          <p:nvPr/>
        </p:nvPicPr>
        <p:blipFill>
          <a:blip r:embed="rId1"/>
          <a:stretch/>
        </p:blipFill>
        <p:spPr>
          <a:xfrm>
            <a:off x="0" y="1152360"/>
            <a:ext cx="9143280" cy="247608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Branching - </a:t>
            </a:r>
            <a:r>
              <a:rPr b="0" lang="en-IN" sz="1800" spc="-1" strike="noStrike">
                <a:solidFill>
                  <a:srgbClr val="595959"/>
                </a:solidFill>
                <a:uFill>
                  <a:solidFill>
                    <a:srgbClr val="ffffff"/>
                  </a:solidFill>
                </a:uFill>
                <a:latin typeface="Arial"/>
                <a:ea typeface="Arial"/>
              </a:rPr>
              <a:t>To switch between branches</a:t>
            </a:r>
            <a:endParaRPr b="0" lang="en-IN" sz="1800" spc="-1" strike="noStrike">
              <a:solidFill>
                <a:srgbClr val="000000"/>
              </a:solidFill>
              <a:uFill>
                <a:solidFill>
                  <a:srgbClr val="ffffff"/>
                </a:solidFill>
              </a:uFill>
              <a:latin typeface="Arial"/>
            </a:endParaRPr>
          </a:p>
        </p:txBody>
      </p:sp>
      <p:sp>
        <p:nvSpPr>
          <p:cNvPr id="98" name="CustomShape 2"/>
          <p:cNvSpPr/>
          <p:nvPr/>
        </p:nvSpPr>
        <p:spPr>
          <a:xfrm>
            <a:off x="311760" y="1152360"/>
            <a:ext cx="8519760" cy="3415680"/>
          </a:xfrm>
          <a:prstGeom prst="rect">
            <a:avLst/>
          </a:prstGeom>
          <a:noFill/>
          <a:ln>
            <a:noFill/>
          </a:ln>
        </p:spPr>
        <p:style>
          <a:lnRef idx="0"/>
          <a:fillRef idx="0"/>
          <a:effectRef idx="0"/>
          <a:fontRef idx="minor"/>
        </p:style>
      </p:sp>
      <p:pic>
        <p:nvPicPr>
          <p:cNvPr id="99" name="Google Shape;122;p23" descr=""/>
          <p:cNvPicPr/>
          <p:nvPr/>
        </p:nvPicPr>
        <p:blipFill>
          <a:blip r:embed="rId1"/>
          <a:stretch/>
        </p:blipFill>
        <p:spPr>
          <a:xfrm>
            <a:off x="0" y="1152360"/>
            <a:ext cx="9143280" cy="296352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11760" y="4586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Local commit - </a:t>
            </a:r>
            <a:r>
              <a:rPr b="0" lang="en-IN" sz="1800" spc="-1" strike="noStrike">
                <a:solidFill>
                  <a:srgbClr val="595959"/>
                </a:solidFill>
                <a:uFill>
                  <a:solidFill>
                    <a:srgbClr val="ffffff"/>
                  </a:solidFill>
                </a:uFill>
                <a:latin typeface="Arial"/>
                <a:ea typeface="Arial"/>
              </a:rPr>
              <a:t>Create a file, edit it and add the file to commit list</a:t>
            </a:r>
            <a:endParaRPr b="0" lang="en-IN" sz="1800" spc="-1" strike="noStrike">
              <a:solidFill>
                <a:srgbClr val="000000"/>
              </a:solidFill>
              <a:uFill>
                <a:solidFill>
                  <a:srgbClr val="ffffff"/>
                </a:solidFill>
              </a:uFill>
              <a:latin typeface="Arial"/>
            </a:endParaRPr>
          </a:p>
        </p:txBody>
      </p:sp>
      <p:sp>
        <p:nvSpPr>
          <p:cNvPr id="101" name="CustomShape 2"/>
          <p:cNvSpPr/>
          <p:nvPr/>
        </p:nvSpPr>
        <p:spPr>
          <a:xfrm>
            <a:off x="311760" y="1152360"/>
            <a:ext cx="8519760" cy="3415680"/>
          </a:xfrm>
          <a:prstGeom prst="rect">
            <a:avLst/>
          </a:prstGeom>
          <a:noFill/>
          <a:ln>
            <a:noFill/>
          </a:ln>
        </p:spPr>
        <p:style>
          <a:lnRef idx="0"/>
          <a:fillRef idx="0"/>
          <a:effectRef idx="0"/>
          <a:fontRef idx="minor"/>
        </p:style>
      </p:sp>
      <p:pic>
        <p:nvPicPr>
          <p:cNvPr id="102" name="Google Shape;129;p24" descr=""/>
          <p:cNvPicPr/>
          <p:nvPr/>
        </p:nvPicPr>
        <p:blipFill>
          <a:blip r:embed="rId1"/>
          <a:srcRect l="0" t="-1850" r="0" b="1850"/>
          <a:stretch/>
        </p:blipFill>
        <p:spPr>
          <a:xfrm>
            <a:off x="0" y="1152360"/>
            <a:ext cx="9143280" cy="411156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11760" y="444960"/>
            <a:ext cx="8519760" cy="80136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Local Commit and Log messages  - </a:t>
            </a:r>
            <a:r>
              <a:rPr b="0" lang="en-IN" sz="1800" spc="-1" strike="noStrike">
                <a:solidFill>
                  <a:srgbClr val="595959"/>
                </a:solidFill>
                <a:uFill>
                  <a:solidFill>
                    <a:srgbClr val="ffffff"/>
                  </a:solidFill>
                </a:uFill>
                <a:latin typeface="Arial"/>
                <a:ea typeface="Arial"/>
              </a:rPr>
              <a:t>Commit the file in the local repository</a:t>
            </a:r>
            <a:endParaRPr b="0" lang="en-IN" sz="1800" spc="-1" strike="noStrike">
              <a:solidFill>
                <a:srgbClr val="000000"/>
              </a:solidFill>
              <a:uFill>
                <a:solidFill>
                  <a:srgbClr val="ffffff"/>
                </a:solidFill>
              </a:uFill>
              <a:latin typeface="Arial"/>
            </a:endParaRPr>
          </a:p>
        </p:txBody>
      </p:sp>
      <p:sp>
        <p:nvSpPr>
          <p:cNvPr id="104" name="CustomShape 2"/>
          <p:cNvSpPr/>
          <p:nvPr/>
        </p:nvSpPr>
        <p:spPr>
          <a:xfrm>
            <a:off x="311760" y="1334520"/>
            <a:ext cx="8519760" cy="3415680"/>
          </a:xfrm>
          <a:prstGeom prst="rect">
            <a:avLst/>
          </a:prstGeom>
          <a:noFill/>
          <a:ln>
            <a:noFill/>
          </a:ln>
        </p:spPr>
        <p:style>
          <a:lnRef idx="0"/>
          <a:fillRef idx="0"/>
          <a:effectRef idx="0"/>
          <a:fontRef idx="minor"/>
        </p:style>
      </p:sp>
      <p:pic>
        <p:nvPicPr>
          <p:cNvPr id="105" name="Google Shape;136;p25" descr=""/>
          <p:cNvPicPr/>
          <p:nvPr/>
        </p:nvPicPr>
        <p:blipFill>
          <a:blip r:embed="rId1"/>
          <a:stretch/>
        </p:blipFill>
        <p:spPr>
          <a:xfrm>
            <a:off x="0" y="1334520"/>
            <a:ext cx="9143280" cy="38084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Change commit log message in local repo</a:t>
            </a:r>
            <a:endParaRPr b="0" lang="en-IN" sz="1800" spc="-1" strike="noStrike">
              <a:solidFill>
                <a:srgbClr val="000000"/>
              </a:solidFill>
              <a:uFill>
                <a:solidFill>
                  <a:srgbClr val="ffffff"/>
                </a:solidFill>
              </a:uFill>
              <a:latin typeface="Arial"/>
            </a:endParaRPr>
          </a:p>
        </p:txBody>
      </p:sp>
      <p:sp>
        <p:nvSpPr>
          <p:cNvPr id="107" name="CustomShape 2"/>
          <p:cNvSpPr/>
          <p:nvPr/>
        </p:nvSpPr>
        <p:spPr>
          <a:xfrm>
            <a:off x="311760" y="1152360"/>
            <a:ext cx="8519760" cy="3415680"/>
          </a:xfrm>
          <a:prstGeom prst="rect">
            <a:avLst/>
          </a:prstGeom>
          <a:noFill/>
          <a:ln>
            <a:noFill/>
          </a:ln>
        </p:spPr>
        <p:style>
          <a:lnRef idx="0"/>
          <a:fillRef idx="0"/>
          <a:effectRef idx="0"/>
          <a:fontRef idx="minor"/>
        </p:style>
      </p:sp>
      <p:pic>
        <p:nvPicPr>
          <p:cNvPr id="108" name="Google Shape;143;p26" descr=""/>
          <p:cNvPicPr/>
          <p:nvPr/>
        </p:nvPicPr>
        <p:blipFill>
          <a:blip r:embed="rId1"/>
          <a:stretch/>
        </p:blipFill>
        <p:spPr>
          <a:xfrm>
            <a:off x="0" y="1152360"/>
            <a:ext cx="9143280" cy="322056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Change commit log message in local repo</a:t>
            </a:r>
            <a:endParaRPr b="0" lang="en-IN" sz="1800" spc="-1" strike="noStrike">
              <a:solidFill>
                <a:srgbClr val="000000"/>
              </a:solidFill>
              <a:uFill>
                <a:solidFill>
                  <a:srgbClr val="ffffff"/>
                </a:solidFill>
              </a:uFill>
              <a:latin typeface="Arial"/>
            </a:endParaRPr>
          </a:p>
        </p:txBody>
      </p:sp>
      <p:sp>
        <p:nvSpPr>
          <p:cNvPr id="110" name="CustomShape 2"/>
          <p:cNvSpPr/>
          <p:nvPr/>
        </p:nvSpPr>
        <p:spPr>
          <a:xfrm>
            <a:off x="311760" y="1152360"/>
            <a:ext cx="8519760" cy="3415680"/>
          </a:xfrm>
          <a:prstGeom prst="rect">
            <a:avLst/>
          </a:prstGeom>
          <a:noFill/>
          <a:ln>
            <a:noFill/>
          </a:ln>
        </p:spPr>
        <p:style>
          <a:lnRef idx="0"/>
          <a:fillRef idx="0"/>
          <a:effectRef idx="0"/>
          <a:fontRef idx="minor"/>
        </p:style>
      </p:sp>
      <p:pic>
        <p:nvPicPr>
          <p:cNvPr id="111" name="Google Shape;150;p27" descr=""/>
          <p:cNvPicPr/>
          <p:nvPr/>
        </p:nvPicPr>
        <p:blipFill>
          <a:blip r:embed="rId1"/>
          <a:stretch/>
        </p:blipFill>
        <p:spPr>
          <a:xfrm>
            <a:off x="311760" y="1228680"/>
            <a:ext cx="8085960" cy="303768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11760" y="3236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View the changes in particular commit </a:t>
            </a:r>
            <a:endParaRPr b="0" lang="en-IN" sz="1800" spc="-1" strike="noStrike">
              <a:solidFill>
                <a:srgbClr val="000000"/>
              </a:solidFill>
              <a:uFill>
                <a:solidFill>
                  <a:srgbClr val="ffffff"/>
                </a:solidFill>
              </a:uFill>
              <a:latin typeface="Arial"/>
            </a:endParaRPr>
          </a:p>
        </p:txBody>
      </p:sp>
      <p:sp>
        <p:nvSpPr>
          <p:cNvPr id="113" name="CustomShape 2"/>
          <p:cNvSpPr/>
          <p:nvPr/>
        </p:nvSpPr>
        <p:spPr>
          <a:xfrm>
            <a:off x="311760" y="1152360"/>
            <a:ext cx="8519760" cy="3415680"/>
          </a:xfrm>
          <a:prstGeom prst="rect">
            <a:avLst/>
          </a:prstGeom>
          <a:noFill/>
          <a:ln>
            <a:noFill/>
          </a:ln>
        </p:spPr>
        <p:style>
          <a:lnRef idx="0"/>
          <a:fillRef idx="0"/>
          <a:effectRef idx="0"/>
          <a:fontRef idx="minor"/>
        </p:style>
      </p:sp>
      <p:pic>
        <p:nvPicPr>
          <p:cNvPr id="114" name="Google Shape;157;p28" descr=""/>
          <p:cNvPicPr/>
          <p:nvPr/>
        </p:nvPicPr>
        <p:blipFill>
          <a:blip r:embed="rId1"/>
          <a:stretch/>
        </p:blipFill>
        <p:spPr>
          <a:xfrm>
            <a:off x="0" y="1017720"/>
            <a:ext cx="9143280" cy="392292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Revert local commits</a:t>
            </a:r>
            <a:endParaRPr b="0" lang="en-IN" sz="1800" spc="-1" strike="noStrike">
              <a:solidFill>
                <a:srgbClr val="000000"/>
              </a:solidFill>
              <a:uFill>
                <a:solidFill>
                  <a:srgbClr val="ffffff"/>
                </a:solidFill>
              </a:uFill>
              <a:latin typeface="Arial"/>
            </a:endParaRPr>
          </a:p>
        </p:txBody>
      </p:sp>
      <p:sp>
        <p:nvSpPr>
          <p:cNvPr id="116" name="CustomShape 2"/>
          <p:cNvSpPr/>
          <p:nvPr/>
        </p:nvSpPr>
        <p:spPr>
          <a:xfrm>
            <a:off x="311760" y="1152360"/>
            <a:ext cx="8519760" cy="3415680"/>
          </a:xfrm>
          <a:prstGeom prst="rect">
            <a:avLst/>
          </a:prstGeom>
          <a:noFill/>
          <a:ln>
            <a:noFill/>
          </a:ln>
        </p:spPr>
        <p:style>
          <a:lnRef idx="0"/>
          <a:fillRef idx="0"/>
          <a:effectRef idx="0"/>
          <a:fontRef idx="minor"/>
        </p:style>
      </p:sp>
      <p:pic>
        <p:nvPicPr>
          <p:cNvPr id="117" name="Google Shape;164;p29" descr=""/>
          <p:cNvPicPr/>
          <p:nvPr/>
        </p:nvPicPr>
        <p:blipFill>
          <a:blip r:embed="rId1"/>
          <a:stretch/>
        </p:blipFill>
        <p:spPr>
          <a:xfrm>
            <a:off x="0" y="1152360"/>
            <a:ext cx="9143280" cy="341568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11760" y="444960"/>
            <a:ext cx="8519760" cy="79452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Revert local commits - </a:t>
            </a:r>
            <a:r>
              <a:rPr b="0" lang="en-IN" sz="1800" spc="-1" strike="noStrike">
                <a:solidFill>
                  <a:srgbClr val="595959"/>
                </a:solidFill>
                <a:uFill>
                  <a:solidFill>
                    <a:srgbClr val="ffffff"/>
                  </a:solidFill>
                </a:uFill>
                <a:latin typeface="Arial"/>
                <a:ea typeface="Arial"/>
              </a:rPr>
              <a:t>Commit log after revert. History is maintained in the git log message.</a:t>
            </a:r>
            <a:endParaRPr b="0" lang="en-IN" sz="1800" spc="-1" strike="noStrike">
              <a:solidFill>
                <a:srgbClr val="000000"/>
              </a:solidFill>
              <a:uFill>
                <a:solidFill>
                  <a:srgbClr val="ffffff"/>
                </a:solidFill>
              </a:uFill>
              <a:latin typeface="Arial"/>
            </a:endParaRPr>
          </a:p>
        </p:txBody>
      </p:sp>
      <p:sp>
        <p:nvSpPr>
          <p:cNvPr id="119" name="CustomShape 2"/>
          <p:cNvSpPr/>
          <p:nvPr/>
        </p:nvSpPr>
        <p:spPr>
          <a:xfrm>
            <a:off x="311760" y="1368360"/>
            <a:ext cx="8519760" cy="3199680"/>
          </a:xfrm>
          <a:prstGeom prst="rect">
            <a:avLst/>
          </a:prstGeom>
          <a:noFill/>
          <a:ln>
            <a:noFill/>
          </a:ln>
        </p:spPr>
        <p:style>
          <a:lnRef idx="0"/>
          <a:fillRef idx="0"/>
          <a:effectRef idx="0"/>
          <a:fontRef idx="minor"/>
        </p:style>
      </p:sp>
      <p:pic>
        <p:nvPicPr>
          <p:cNvPr id="120" name="Google Shape;171;p30" descr=""/>
          <p:cNvPicPr/>
          <p:nvPr/>
        </p:nvPicPr>
        <p:blipFill>
          <a:blip r:embed="rId1"/>
          <a:stretch/>
        </p:blipFill>
        <p:spPr>
          <a:xfrm>
            <a:off x="311760" y="1368360"/>
            <a:ext cx="8200440" cy="371232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311760" y="444960"/>
            <a:ext cx="8519760" cy="572040"/>
          </a:xfrm>
          <a:prstGeom prst="rect">
            <a:avLst/>
          </a:prstGeom>
          <a:noFill/>
          <a:ln>
            <a:noFill/>
          </a:ln>
        </p:spPr>
        <p:style>
          <a:lnRef idx="0"/>
          <a:fillRef idx="0"/>
          <a:effectRef idx="0"/>
          <a:fontRef idx="minor"/>
        </p:style>
        <p:txBody>
          <a:bodyPr lIns="0" rIns="0" tIns="0" bIns="0" anchor="ctr"/>
          <a:p>
            <a:r>
              <a:rPr b="0" lang="en-IN" sz="2000" spc="-1" strike="noStrike">
                <a:solidFill>
                  <a:srgbClr val="000000"/>
                </a:solidFill>
                <a:uFill>
                  <a:solidFill>
                    <a:srgbClr val="ffffff"/>
                  </a:solidFill>
                </a:uFill>
                <a:latin typeface="Arial"/>
              </a:rPr>
              <a:t>VCS overview</a:t>
            </a:r>
            <a:endParaRPr b="0" lang="en-IN" sz="1800" spc="-1" strike="noStrike">
              <a:solidFill>
                <a:srgbClr val="000000"/>
              </a:solidFill>
              <a:uFill>
                <a:solidFill>
                  <a:srgbClr val="ffffff"/>
                </a:solidFill>
              </a:uFill>
              <a:latin typeface="Arial"/>
            </a:endParaRPr>
          </a:p>
        </p:txBody>
      </p:sp>
      <p:sp>
        <p:nvSpPr>
          <p:cNvPr id="74" name="CustomShape 2"/>
          <p:cNvSpPr/>
          <p:nvPr/>
        </p:nvSpPr>
        <p:spPr>
          <a:xfrm>
            <a:off x="311760" y="1152360"/>
            <a:ext cx="8519760" cy="341568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pic>
        <p:nvPicPr>
          <p:cNvPr id="75" name="" descr=""/>
          <p:cNvPicPr/>
          <p:nvPr/>
        </p:nvPicPr>
        <p:blipFill>
          <a:blip r:embed="rId1"/>
          <a:stretch/>
        </p:blipFill>
        <p:spPr>
          <a:xfrm>
            <a:off x="1432080" y="2187000"/>
            <a:ext cx="6326280" cy="7887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Reset the local commit </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11760" y="1483200"/>
            <a:ext cx="8519760" cy="3085200"/>
          </a:xfrm>
          <a:prstGeom prst="rect">
            <a:avLst/>
          </a:prstGeom>
          <a:noFill/>
          <a:ln>
            <a:noFill/>
          </a:ln>
        </p:spPr>
        <p:style>
          <a:lnRef idx="0"/>
          <a:fillRef idx="0"/>
          <a:effectRef idx="0"/>
          <a:fontRef idx="minor"/>
        </p:style>
      </p:sp>
      <p:pic>
        <p:nvPicPr>
          <p:cNvPr id="123" name="Google Shape;178;p31" descr=""/>
          <p:cNvPicPr/>
          <p:nvPr/>
        </p:nvPicPr>
        <p:blipFill>
          <a:blip r:embed="rId1"/>
          <a:stretch/>
        </p:blipFill>
        <p:spPr>
          <a:xfrm>
            <a:off x="101160" y="1368360"/>
            <a:ext cx="9042120" cy="295848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Reset the local commit</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311760" y="1158480"/>
            <a:ext cx="8519760" cy="3733560"/>
          </a:xfrm>
          <a:prstGeom prst="rect">
            <a:avLst/>
          </a:prstGeom>
          <a:noFill/>
          <a:ln>
            <a:noFill/>
          </a:ln>
        </p:spPr>
        <p:style>
          <a:lnRef idx="0"/>
          <a:fillRef idx="0"/>
          <a:effectRef idx="0"/>
          <a:fontRef idx="minor"/>
        </p:style>
      </p:sp>
      <p:pic>
        <p:nvPicPr>
          <p:cNvPr id="126" name="Google Shape;185;p32" descr=""/>
          <p:cNvPicPr/>
          <p:nvPr/>
        </p:nvPicPr>
        <p:blipFill>
          <a:blip r:embed="rId1"/>
          <a:stretch/>
        </p:blipFill>
        <p:spPr>
          <a:xfrm>
            <a:off x="276120" y="1158480"/>
            <a:ext cx="8590680" cy="320904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Reset local commit</a:t>
            </a:r>
            <a:endParaRPr b="0" lang="en-IN" sz="1800" spc="-1" strike="noStrike">
              <a:solidFill>
                <a:srgbClr val="000000"/>
              </a:solidFill>
              <a:uFill>
                <a:solidFill>
                  <a:srgbClr val="ffffff"/>
                </a:solidFill>
              </a:uFill>
              <a:latin typeface="Arial"/>
            </a:endParaRPr>
          </a:p>
        </p:txBody>
      </p:sp>
      <p:sp>
        <p:nvSpPr>
          <p:cNvPr id="128" name="CustomShape 2"/>
          <p:cNvSpPr/>
          <p:nvPr/>
        </p:nvSpPr>
        <p:spPr>
          <a:xfrm>
            <a:off x="311760" y="1152360"/>
            <a:ext cx="8519760" cy="3415680"/>
          </a:xfrm>
          <a:prstGeom prst="rect">
            <a:avLst/>
          </a:prstGeom>
          <a:noFill/>
          <a:ln>
            <a:noFill/>
          </a:ln>
        </p:spPr>
        <p:style>
          <a:lnRef idx="0"/>
          <a:fillRef idx="0"/>
          <a:effectRef idx="0"/>
          <a:fontRef idx="minor"/>
        </p:style>
      </p:sp>
      <p:pic>
        <p:nvPicPr>
          <p:cNvPr id="129" name="Google Shape;192;p33" descr=""/>
          <p:cNvPicPr/>
          <p:nvPr/>
        </p:nvPicPr>
        <p:blipFill>
          <a:blip r:embed="rId1"/>
          <a:stretch/>
        </p:blipFill>
        <p:spPr>
          <a:xfrm>
            <a:off x="0" y="1152360"/>
            <a:ext cx="9143280" cy="286452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Reset local commits</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311760" y="1152360"/>
            <a:ext cx="8519760" cy="3415680"/>
          </a:xfrm>
          <a:prstGeom prst="rect">
            <a:avLst/>
          </a:prstGeom>
          <a:noFill/>
          <a:ln>
            <a:noFill/>
          </a:ln>
        </p:spPr>
        <p:style>
          <a:lnRef idx="0"/>
          <a:fillRef idx="0"/>
          <a:effectRef idx="0"/>
          <a:fontRef idx="minor"/>
        </p:style>
      </p:sp>
      <p:pic>
        <p:nvPicPr>
          <p:cNvPr id="132" name="Google Shape;199;p34" descr=""/>
          <p:cNvPicPr/>
          <p:nvPr/>
        </p:nvPicPr>
        <p:blipFill>
          <a:blip r:embed="rId1"/>
          <a:stretch/>
        </p:blipFill>
        <p:spPr>
          <a:xfrm>
            <a:off x="209520" y="1152360"/>
            <a:ext cx="8724240" cy="224712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reset --soft    vs   reset --hard</a:t>
            </a:r>
            <a:endParaRPr b="0" lang="en-IN" sz="1800" spc="-1" strike="noStrike">
              <a:solidFill>
                <a:srgbClr val="000000"/>
              </a:solidFill>
              <a:uFill>
                <a:solidFill>
                  <a:srgbClr val="ffffff"/>
                </a:solidFill>
              </a:uFill>
              <a:latin typeface="Arial"/>
            </a:endParaRPr>
          </a:p>
        </p:txBody>
      </p:sp>
      <p:sp>
        <p:nvSpPr>
          <p:cNvPr id="134"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With --soft as argument the file changes  in the local commit will be retained after reset</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With --hard as argument the file changes  in the local commit is completely lost</a:t>
            </a:r>
            <a:endParaRPr b="0" lang="en-IN" sz="18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Reset     Vs   Revert</a:t>
            </a:r>
            <a:endParaRPr b="0" lang="en-IN" sz="1800" spc="-1" strike="noStrike">
              <a:solidFill>
                <a:srgbClr val="000000"/>
              </a:solidFill>
              <a:uFill>
                <a:solidFill>
                  <a:srgbClr val="ffffff"/>
                </a:solidFill>
              </a:uFill>
              <a:latin typeface="Arial"/>
            </a:endParaRPr>
          </a:p>
        </p:txBody>
      </p:sp>
      <p:sp>
        <p:nvSpPr>
          <p:cNvPr id="136"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With git revert, the file changes history is maintained in the git log messages</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StarSymbol"/>
              <a:buAutoNum type="arabicPeriod"/>
            </a:pPr>
            <a:r>
              <a:rPr b="0" lang="en-IN" sz="1800" spc="-1" strike="noStrike">
                <a:solidFill>
                  <a:srgbClr val="595959"/>
                </a:solidFill>
                <a:uFill>
                  <a:solidFill>
                    <a:srgbClr val="ffffff"/>
                  </a:solidFill>
                </a:uFill>
                <a:latin typeface="Arial"/>
                <a:ea typeface="Arial"/>
              </a:rPr>
              <a:t>With git reset, the file changes history is lost in the git log messages</a:t>
            </a:r>
            <a:endParaRPr b="0" lang="en-IN" sz="18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11760" y="29664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View changes in the working directory</a:t>
            </a:r>
            <a:endParaRPr b="0" lang="en-IN" sz="1800" spc="-1" strike="noStrike">
              <a:solidFill>
                <a:srgbClr val="000000"/>
              </a:solidFill>
              <a:uFill>
                <a:solidFill>
                  <a:srgbClr val="ffffff"/>
                </a:solidFill>
              </a:uFill>
              <a:latin typeface="Arial"/>
            </a:endParaRPr>
          </a:p>
        </p:txBody>
      </p:sp>
      <p:sp>
        <p:nvSpPr>
          <p:cNvPr id="138" name="CustomShape 2"/>
          <p:cNvSpPr/>
          <p:nvPr/>
        </p:nvSpPr>
        <p:spPr>
          <a:xfrm>
            <a:off x="311760" y="1152360"/>
            <a:ext cx="8519760" cy="3415680"/>
          </a:xfrm>
          <a:prstGeom prst="rect">
            <a:avLst/>
          </a:prstGeom>
          <a:noFill/>
          <a:ln>
            <a:noFill/>
          </a:ln>
        </p:spPr>
        <p:style>
          <a:lnRef idx="0"/>
          <a:fillRef idx="0"/>
          <a:effectRef idx="0"/>
          <a:fontRef idx="minor"/>
        </p:style>
      </p:sp>
      <p:pic>
        <p:nvPicPr>
          <p:cNvPr id="139" name="Google Shape;218;p37" descr=""/>
          <p:cNvPicPr/>
          <p:nvPr/>
        </p:nvPicPr>
        <p:blipFill>
          <a:blip r:embed="rId1"/>
          <a:stretch/>
        </p:blipFill>
        <p:spPr>
          <a:xfrm>
            <a:off x="196920" y="1212840"/>
            <a:ext cx="8749440" cy="445536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r>
              <a:rPr b="0" lang="en-IN" sz="2800" spc="-1" strike="noStrike">
                <a:solidFill>
                  <a:srgbClr val="000000"/>
                </a:solidFill>
                <a:uFill>
                  <a:solidFill>
                    <a:srgbClr val="ffffff"/>
                  </a:solidFill>
                </a:uFill>
                <a:latin typeface="Arial"/>
                <a:ea typeface="Arial"/>
              </a:rPr>
              <a:t>View changes in the working directory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311760" y="1152360"/>
            <a:ext cx="8519760" cy="3415680"/>
          </a:xfrm>
          <a:prstGeom prst="rect">
            <a:avLst/>
          </a:prstGeom>
          <a:noFill/>
          <a:ln>
            <a:noFill/>
          </a:ln>
        </p:spPr>
        <p:style>
          <a:lnRef idx="0"/>
          <a:fillRef idx="0"/>
          <a:effectRef idx="0"/>
          <a:fontRef idx="minor"/>
        </p:style>
      </p:sp>
      <p:pic>
        <p:nvPicPr>
          <p:cNvPr id="142" name="Google Shape;225;p38" descr=""/>
          <p:cNvPicPr/>
          <p:nvPr/>
        </p:nvPicPr>
        <p:blipFill>
          <a:blip r:embed="rId1"/>
          <a:stretch/>
        </p:blipFill>
        <p:spPr>
          <a:xfrm>
            <a:off x="0" y="1017720"/>
            <a:ext cx="9143280" cy="351684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Discard file changes in the local repository</a:t>
            </a:r>
            <a:endParaRPr b="0" lang="en-IN" sz="1800" spc="-1" strike="noStrike">
              <a:solidFill>
                <a:srgbClr val="000000"/>
              </a:solidFill>
              <a:uFill>
                <a:solidFill>
                  <a:srgbClr val="ffffff"/>
                </a:solidFill>
              </a:uFill>
              <a:latin typeface="Arial"/>
            </a:endParaRPr>
          </a:p>
        </p:txBody>
      </p:sp>
      <p:sp>
        <p:nvSpPr>
          <p:cNvPr id="144" name="CustomShape 2"/>
          <p:cNvSpPr/>
          <p:nvPr/>
        </p:nvSpPr>
        <p:spPr>
          <a:xfrm>
            <a:off x="311760" y="1152360"/>
            <a:ext cx="8519760" cy="3415680"/>
          </a:xfrm>
          <a:prstGeom prst="rect">
            <a:avLst/>
          </a:prstGeom>
          <a:noFill/>
          <a:ln>
            <a:noFill/>
          </a:ln>
        </p:spPr>
        <p:style>
          <a:lnRef idx="0"/>
          <a:fillRef idx="0"/>
          <a:effectRef idx="0"/>
          <a:fontRef idx="minor"/>
        </p:style>
      </p:sp>
      <p:pic>
        <p:nvPicPr>
          <p:cNvPr id="145" name="Google Shape;232;p39" descr=""/>
          <p:cNvPicPr/>
          <p:nvPr/>
        </p:nvPicPr>
        <p:blipFill>
          <a:blip r:embed="rId1"/>
          <a:stretch/>
        </p:blipFill>
        <p:spPr>
          <a:xfrm>
            <a:off x="0" y="1152360"/>
            <a:ext cx="9143280" cy="318132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11760" y="262800"/>
            <a:ext cx="8519760" cy="57240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Clean untracked files/directories in the local repo</a:t>
            </a:r>
            <a:endParaRPr b="0" lang="en-IN" sz="1800" spc="-1" strike="noStrike">
              <a:solidFill>
                <a:srgbClr val="000000"/>
              </a:solidFill>
              <a:uFill>
                <a:solidFill>
                  <a:srgbClr val="ffffff"/>
                </a:solidFill>
              </a:uFill>
              <a:latin typeface="Arial"/>
            </a:endParaRPr>
          </a:p>
        </p:txBody>
      </p:sp>
      <p:sp>
        <p:nvSpPr>
          <p:cNvPr id="147" name="CustomShape 2"/>
          <p:cNvSpPr/>
          <p:nvPr/>
        </p:nvSpPr>
        <p:spPr>
          <a:xfrm>
            <a:off x="311760" y="1152360"/>
            <a:ext cx="8519760" cy="3415680"/>
          </a:xfrm>
          <a:prstGeom prst="rect">
            <a:avLst/>
          </a:prstGeom>
          <a:noFill/>
          <a:ln>
            <a:noFill/>
          </a:ln>
        </p:spPr>
        <p:style>
          <a:lnRef idx="0"/>
          <a:fillRef idx="0"/>
          <a:effectRef idx="0"/>
          <a:fontRef idx="minor"/>
        </p:style>
      </p:sp>
      <p:pic>
        <p:nvPicPr>
          <p:cNvPr id="148" name="Google Shape;239;p40" descr=""/>
          <p:cNvPicPr/>
          <p:nvPr/>
        </p:nvPicPr>
        <p:blipFill>
          <a:blip r:embed="rId1"/>
          <a:stretch/>
        </p:blipFill>
        <p:spPr>
          <a:xfrm>
            <a:off x="0" y="903600"/>
            <a:ext cx="9143280" cy="42393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11760" y="444960"/>
            <a:ext cx="8519760" cy="572040"/>
          </a:xfrm>
          <a:prstGeom prst="rect">
            <a:avLst/>
          </a:prstGeom>
          <a:noFill/>
          <a:ln>
            <a:noFill/>
          </a:ln>
        </p:spPr>
        <p:style>
          <a:lnRef idx="0"/>
          <a:fillRef idx="0"/>
          <a:effectRef idx="0"/>
          <a:fontRef idx="minor"/>
        </p:style>
        <p:txBody>
          <a:bodyPr lIns="0" rIns="0" tIns="0" bIns="0" anchor="ctr"/>
          <a:p>
            <a:r>
              <a:rPr b="0" lang="en-IN" sz="2000" spc="-1" strike="noStrike">
                <a:solidFill>
                  <a:srgbClr val="000000"/>
                </a:solidFill>
                <a:uFill>
                  <a:solidFill>
                    <a:srgbClr val="ffffff"/>
                  </a:solidFill>
                </a:uFill>
                <a:latin typeface="Arial"/>
              </a:rPr>
              <a:t>Keywords</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311760" y="1152360"/>
            <a:ext cx="8519760" cy="34156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rPr>
              <a:t>Repository</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rPr>
              <a:t>Working Copy</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11760" y="168480"/>
            <a:ext cx="8519760" cy="60588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Cherrypick - </a:t>
            </a:r>
            <a:r>
              <a:rPr b="0" lang="en-IN" sz="1800" spc="-1" strike="noStrike">
                <a:solidFill>
                  <a:srgbClr val="595959"/>
                </a:solidFill>
                <a:uFill>
                  <a:solidFill>
                    <a:srgbClr val="ffffff"/>
                  </a:solidFill>
                </a:uFill>
                <a:latin typeface="Arial"/>
                <a:ea typeface="Arial"/>
              </a:rPr>
              <a:t>Commit changes from one branch to another in local repo</a:t>
            </a:r>
            <a:endParaRPr b="0" lang="en-IN" sz="1800" spc="-1" strike="noStrike">
              <a:solidFill>
                <a:srgbClr val="000000"/>
              </a:solidFill>
              <a:uFill>
                <a:solidFill>
                  <a:srgbClr val="ffffff"/>
                </a:solidFill>
              </a:uFill>
              <a:latin typeface="Arial"/>
            </a:endParaRPr>
          </a:p>
        </p:txBody>
      </p:sp>
      <p:sp>
        <p:nvSpPr>
          <p:cNvPr id="150" name="CustomShape 2"/>
          <p:cNvSpPr/>
          <p:nvPr/>
        </p:nvSpPr>
        <p:spPr>
          <a:xfrm>
            <a:off x="311760" y="1152360"/>
            <a:ext cx="8519760" cy="3415680"/>
          </a:xfrm>
          <a:prstGeom prst="rect">
            <a:avLst/>
          </a:prstGeom>
          <a:noFill/>
          <a:ln>
            <a:noFill/>
          </a:ln>
        </p:spPr>
        <p:style>
          <a:lnRef idx="0"/>
          <a:fillRef idx="0"/>
          <a:effectRef idx="0"/>
          <a:fontRef idx="minor"/>
        </p:style>
      </p:sp>
      <p:pic>
        <p:nvPicPr>
          <p:cNvPr id="151" name="Google Shape;246;p41" descr=""/>
          <p:cNvPicPr/>
          <p:nvPr/>
        </p:nvPicPr>
        <p:blipFill>
          <a:blip r:embed="rId1"/>
          <a:stretch/>
        </p:blipFill>
        <p:spPr>
          <a:xfrm>
            <a:off x="236880" y="896400"/>
            <a:ext cx="8669160" cy="424620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Cherrypick</a:t>
            </a:r>
            <a:endParaRPr b="0" lang="en-IN" sz="1800" spc="-1" strike="noStrike">
              <a:solidFill>
                <a:srgbClr val="000000"/>
              </a:solidFill>
              <a:uFill>
                <a:solidFill>
                  <a:srgbClr val="ffffff"/>
                </a:solidFill>
              </a:uFill>
              <a:latin typeface="Arial"/>
            </a:endParaRPr>
          </a:p>
        </p:txBody>
      </p:sp>
      <p:sp>
        <p:nvSpPr>
          <p:cNvPr id="153" name="CustomShape 2"/>
          <p:cNvSpPr/>
          <p:nvPr/>
        </p:nvSpPr>
        <p:spPr>
          <a:xfrm>
            <a:off x="311760" y="1152360"/>
            <a:ext cx="8519760" cy="3415680"/>
          </a:xfrm>
          <a:prstGeom prst="rect">
            <a:avLst/>
          </a:prstGeom>
          <a:noFill/>
          <a:ln>
            <a:noFill/>
          </a:ln>
        </p:spPr>
        <p:style>
          <a:lnRef idx="0"/>
          <a:fillRef idx="0"/>
          <a:effectRef idx="0"/>
          <a:fontRef idx="minor"/>
        </p:style>
      </p:sp>
      <p:pic>
        <p:nvPicPr>
          <p:cNvPr id="154" name="Google Shape;253;p42" descr=""/>
          <p:cNvPicPr/>
          <p:nvPr/>
        </p:nvPicPr>
        <p:blipFill>
          <a:blip r:embed="rId1"/>
          <a:stretch/>
        </p:blipFill>
        <p:spPr>
          <a:xfrm>
            <a:off x="0" y="1152360"/>
            <a:ext cx="9143280" cy="341568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Pushing Changes - </a:t>
            </a:r>
            <a:r>
              <a:rPr b="0" lang="en-IN" sz="1800" spc="-1" strike="noStrike">
                <a:solidFill>
                  <a:srgbClr val="595959"/>
                </a:solidFill>
                <a:uFill>
                  <a:solidFill>
                    <a:srgbClr val="ffffff"/>
                  </a:solidFill>
                </a:uFill>
                <a:latin typeface="Arial"/>
                <a:ea typeface="Arial"/>
              </a:rPr>
              <a:t>Update the commits in local repo to remote repo</a:t>
            </a:r>
            <a:endParaRPr b="0" lang="en-IN" sz="1800" spc="-1" strike="noStrike">
              <a:solidFill>
                <a:srgbClr val="000000"/>
              </a:solidFill>
              <a:uFill>
                <a:solidFill>
                  <a:srgbClr val="ffffff"/>
                </a:solidFill>
              </a:uFill>
              <a:latin typeface="Arial"/>
            </a:endParaRPr>
          </a:p>
        </p:txBody>
      </p:sp>
      <p:sp>
        <p:nvSpPr>
          <p:cNvPr id="156" name="CustomShape 2"/>
          <p:cNvSpPr/>
          <p:nvPr/>
        </p:nvSpPr>
        <p:spPr>
          <a:xfrm>
            <a:off x="311760" y="1152360"/>
            <a:ext cx="8519760" cy="3415680"/>
          </a:xfrm>
          <a:prstGeom prst="rect">
            <a:avLst/>
          </a:prstGeom>
          <a:noFill/>
          <a:ln>
            <a:noFill/>
          </a:ln>
        </p:spPr>
        <p:style>
          <a:lnRef idx="0"/>
          <a:fillRef idx="0"/>
          <a:effectRef idx="0"/>
          <a:fontRef idx="minor"/>
        </p:style>
      </p:sp>
      <p:pic>
        <p:nvPicPr>
          <p:cNvPr id="157" name="Google Shape;260;p43" descr=""/>
          <p:cNvPicPr/>
          <p:nvPr/>
        </p:nvPicPr>
        <p:blipFill>
          <a:blip r:embed="rId1"/>
          <a:stretch/>
        </p:blipFill>
        <p:spPr>
          <a:xfrm>
            <a:off x="0" y="1121760"/>
            <a:ext cx="9143280" cy="3744720"/>
          </a:xfrm>
          <a:prstGeom prst="rect">
            <a:avLst/>
          </a:prstGeom>
          <a:ln>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311760" y="2700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Fetch</a:t>
            </a:r>
            <a:endParaRPr b="0" lang="en-IN" sz="1800" spc="-1" strike="noStrike">
              <a:solidFill>
                <a:srgbClr val="000000"/>
              </a:solidFill>
              <a:uFill>
                <a:solidFill>
                  <a:srgbClr val="ffffff"/>
                </a:solidFill>
              </a:uFill>
              <a:latin typeface="Arial"/>
            </a:endParaRPr>
          </a:p>
        </p:txBody>
      </p:sp>
      <p:sp>
        <p:nvSpPr>
          <p:cNvPr id="159" name="CustomShape 2"/>
          <p:cNvSpPr/>
          <p:nvPr/>
        </p:nvSpPr>
        <p:spPr>
          <a:xfrm>
            <a:off x="311760" y="1152360"/>
            <a:ext cx="8519760" cy="3415680"/>
          </a:xfrm>
          <a:prstGeom prst="rect">
            <a:avLst/>
          </a:prstGeom>
          <a:noFill/>
          <a:ln>
            <a:noFill/>
          </a:ln>
        </p:spPr>
        <p:style>
          <a:lnRef idx="0"/>
          <a:fillRef idx="0"/>
          <a:effectRef idx="0"/>
          <a:fontRef idx="minor"/>
        </p:style>
      </p:sp>
      <p:pic>
        <p:nvPicPr>
          <p:cNvPr id="160" name="Google Shape;274;p45" descr=""/>
          <p:cNvPicPr/>
          <p:nvPr/>
        </p:nvPicPr>
        <p:blipFill>
          <a:blip r:embed="rId1"/>
          <a:stretch/>
        </p:blipFill>
        <p:spPr>
          <a:xfrm>
            <a:off x="311760" y="543240"/>
            <a:ext cx="7781040" cy="483804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Merge branches - terminal view of branches</a:t>
            </a:r>
            <a:endParaRPr b="0" lang="en-IN" sz="1800" spc="-1" strike="noStrike">
              <a:solidFill>
                <a:srgbClr val="000000"/>
              </a:solidFill>
              <a:uFill>
                <a:solidFill>
                  <a:srgbClr val="ffffff"/>
                </a:solidFill>
              </a:uFill>
              <a:latin typeface="Arial"/>
            </a:endParaRPr>
          </a:p>
        </p:txBody>
      </p:sp>
      <p:sp>
        <p:nvSpPr>
          <p:cNvPr id="162" name="CustomShape 2"/>
          <p:cNvSpPr/>
          <p:nvPr/>
        </p:nvSpPr>
        <p:spPr>
          <a:xfrm>
            <a:off x="311760" y="1152360"/>
            <a:ext cx="8519760" cy="3415680"/>
          </a:xfrm>
          <a:prstGeom prst="rect">
            <a:avLst/>
          </a:prstGeom>
          <a:noFill/>
          <a:ln>
            <a:noFill/>
          </a:ln>
        </p:spPr>
        <p:style>
          <a:lnRef idx="0"/>
          <a:fillRef idx="0"/>
          <a:effectRef idx="0"/>
          <a:fontRef idx="minor"/>
        </p:style>
      </p:sp>
      <p:pic>
        <p:nvPicPr>
          <p:cNvPr id="163" name="Google Shape;288;p47" descr=""/>
          <p:cNvPicPr/>
          <p:nvPr/>
        </p:nvPicPr>
        <p:blipFill>
          <a:blip r:embed="rId1"/>
          <a:stretch/>
        </p:blipFill>
        <p:spPr>
          <a:xfrm>
            <a:off x="311760" y="1152360"/>
            <a:ext cx="7514640" cy="215208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Merge changes from division to master branch</a:t>
            </a:r>
            <a:endParaRPr b="0" lang="en-IN" sz="1800" spc="-1" strike="noStrike">
              <a:solidFill>
                <a:srgbClr val="000000"/>
              </a:solidFill>
              <a:uFill>
                <a:solidFill>
                  <a:srgbClr val="ffffff"/>
                </a:solidFill>
              </a:uFill>
              <a:latin typeface="Arial"/>
            </a:endParaRPr>
          </a:p>
        </p:txBody>
      </p:sp>
      <p:sp>
        <p:nvSpPr>
          <p:cNvPr id="165" name="CustomShape 2"/>
          <p:cNvSpPr/>
          <p:nvPr/>
        </p:nvSpPr>
        <p:spPr>
          <a:xfrm>
            <a:off x="311760" y="1152360"/>
            <a:ext cx="8519760" cy="3415680"/>
          </a:xfrm>
          <a:prstGeom prst="rect">
            <a:avLst/>
          </a:prstGeom>
          <a:noFill/>
          <a:ln>
            <a:noFill/>
          </a:ln>
        </p:spPr>
        <p:style>
          <a:lnRef idx="0"/>
          <a:fillRef idx="0"/>
          <a:effectRef idx="0"/>
          <a:fontRef idx="minor"/>
        </p:style>
      </p:sp>
      <p:pic>
        <p:nvPicPr>
          <p:cNvPr id="166" name="Google Shape;295;p48" descr=""/>
          <p:cNvPicPr/>
          <p:nvPr/>
        </p:nvPicPr>
        <p:blipFill>
          <a:blip r:embed="rId1"/>
          <a:stretch/>
        </p:blipFill>
        <p:spPr>
          <a:xfrm>
            <a:off x="311760" y="1152360"/>
            <a:ext cx="8047800" cy="33807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Merging changes from division to master branch</a:t>
            </a:r>
            <a:endParaRPr b="0" lang="en-IN" sz="1800" spc="-1" strike="noStrike">
              <a:solidFill>
                <a:srgbClr val="000000"/>
              </a:solidFill>
              <a:uFill>
                <a:solidFill>
                  <a:srgbClr val="ffffff"/>
                </a:solidFill>
              </a:uFill>
              <a:latin typeface="Arial"/>
            </a:endParaRPr>
          </a:p>
        </p:txBody>
      </p:sp>
      <p:sp>
        <p:nvSpPr>
          <p:cNvPr id="168" name="CustomShape 2"/>
          <p:cNvSpPr/>
          <p:nvPr/>
        </p:nvSpPr>
        <p:spPr>
          <a:xfrm>
            <a:off x="311760" y="1152360"/>
            <a:ext cx="8519760" cy="3415680"/>
          </a:xfrm>
          <a:prstGeom prst="rect">
            <a:avLst/>
          </a:prstGeom>
          <a:noFill/>
          <a:ln>
            <a:noFill/>
          </a:ln>
        </p:spPr>
        <p:style>
          <a:lnRef idx="0"/>
          <a:fillRef idx="0"/>
          <a:effectRef idx="0"/>
          <a:fontRef idx="minor"/>
        </p:style>
      </p:sp>
      <p:pic>
        <p:nvPicPr>
          <p:cNvPr id="169" name="Google Shape;302;p49" descr=""/>
          <p:cNvPicPr/>
          <p:nvPr/>
        </p:nvPicPr>
        <p:blipFill>
          <a:blip r:embed="rId1"/>
          <a:stretch/>
        </p:blipFill>
        <p:spPr>
          <a:xfrm>
            <a:off x="311760" y="1152360"/>
            <a:ext cx="6857280" cy="39351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Git rebase </a:t>
            </a:r>
            <a:endParaRPr b="0" lang="en-IN" sz="1800" spc="-1" strike="noStrike">
              <a:solidFill>
                <a:srgbClr val="000000"/>
              </a:solidFill>
              <a:uFill>
                <a:solidFill>
                  <a:srgbClr val="ffffff"/>
                </a:solidFill>
              </a:uFill>
              <a:latin typeface="Arial"/>
            </a:endParaRPr>
          </a:p>
        </p:txBody>
      </p:sp>
      <p:sp>
        <p:nvSpPr>
          <p:cNvPr id="171" name="CustomShape 2"/>
          <p:cNvSpPr/>
          <p:nvPr/>
        </p:nvSpPr>
        <p:spPr>
          <a:xfrm>
            <a:off x="311760" y="1152360"/>
            <a:ext cx="8519760" cy="3415680"/>
          </a:xfrm>
          <a:prstGeom prst="rect">
            <a:avLst/>
          </a:prstGeom>
          <a:noFill/>
          <a:ln>
            <a:noFill/>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Pulling changes from server</a:t>
            </a:r>
            <a:endParaRPr b="0" lang="en-IN" sz="1800" spc="-1" strike="noStrike">
              <a:solidFill>
                <a:srgbClr val="000000"/>
              </a:solidFill>
              <a:uFill>
                <a:solidFill>
                  <a:srgbClr val="ffffff"/>
                </a:solidFill>
              </a:uFill>
              <a:latin typeface="Arial"/>
            </a:endParaRPr>
          </a:p>
        </p:txBody>
      </p:sp>
      <p:sp>
        <p:nvSpPr>
          <p:cNvPr id="173" name="CustomShape 2"/>
          <p:cNvSpPr/>
          <p:nvPr/>
        </p:nvSpPr>
        <p:spPr>
          <a:xfrm>
            <a:off x="311760" y="1152360"/>
            <a:ext cx="8519760" cy="3415680"/>
          </a:xfrm>
          <a:prstGeom prst="rect">
            <a:avLst/>
          </a:prstGeom>
          <a:noFill/>
          <a:ln>
            <a:noFill/>
          </a:ln>
        </p:spPr>
        <p:style>
          <a:lnRef idx="0"/>
          <a:fillRef idx="0"/>
          <a:effectRef idx="0"/>
          <a:fontRef idx="minor"/>
        </p:style>
      </p:sp>
      <p:pic>
        <p:nvPicPr>
          <p:cNvPr id="174" name="Google Shape;329;p53" descr=""/>
          <p:cNvPicPr/>
          <p:nvPr/>
        </p:nvPicPr>
        <p:blipFill>
          <a:blip r:embed="rId1"/>
          <a:stretch/>
        </p:blipFill>
        <p:spPr>
          <a:xfrm>
            <a:off x="311760" y="1152360"/>
            <a:ext cx="8143200" cy="40665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Reverting Changes</a:t>
            </a:r>
            <a:endParaRPr b="0" lang="en-IN" sz="1800" spc="-1" strike="noStrike">
              <a:solidFill>
                <a:srgbClr val="000000"/>
              </a:solidFill>
              <a:uFill>
                <a:solidFill>
                  <a:srgbClr val="ffffff"/>
                </a:solidFill>
              </a:uFill>
              <a:latin typeface="Arial"/>
            </a:endParaRPr>
          </a:p>
        </p:txBody>
      </p:sp>
      <p:sp>
        <p:nvSpPr>
          <p:cNvPr id="176"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595959"/>
              </a:buClr>
              <a:buFont typeface="Arial"/>
              <a:buChar char="●"/>
            </a:pPr>
            <a:r>
              <a:rPr b="0" lang="en-IN" sz="1800" spc="-1" strike="noStrike">
                <a:solidFill>
                  <a:srgbClr val="595959"/>
                </a:solidFill>
                <a:uFill>
                  <a:solidFill>
                    <a:srgbClr val="ffffff"/>
                  </a:solidFill>
                </a:uFill>
                <a:latin typeface="Arial"/>
                <a:ea typeface="Arial"/>
              </a:rPr>
              <a:t>git revert</a:t>
            </a:r>
            <a:endParaRPr b="0" lang="en-IN"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IN" sz="1800" spc="-1" strike="noStrike">
                <a:solidFill>
                  <a:srgbClr val="595959"/>
                </a:solidFill>
                <a:uFill>
                  <a:solidFill>
                    <a:srgbClr val="ffffff"/>
                  </a:solidFill>
                </a:uFill>
                <a:latin typeface="Arial"/>
                <a:ea typeface="Arial"/>
              </a:rPr>
              <a:t>git reset</a:t>
            </a:r>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11760" y="444960"/>
            <a:ext cx="8519760" cy="572040"/>
          </a:xfrm>
          <a:prstGeom prst="rect">
            <a:avLst/>
          </a:prstGeom>
          <a:noFill/>
          <a:ln>
            <a:noFill/>
          </a:ln>
        </p:spPr>
        <p:style>
          <a:lnRef idx="0"/>
          <a:fillRef idx="0"/>
          <a:effectRef idx="0"/>
          <a:fontRef idx="minor"/>
        </p:style>
        <p:txBody>
          <a:bodyPr lIns="0" rIns="0" tIns="0" bIns="0" anchor="ctr"/>
          <a:p>
            <a:r>
              <a:rPr b="0" lang="en-IN" sz="2000" spc="-1" strike="noStrike">
                <a:solidFill>
                  <a:srgbClr val="000000"/>
                </a:solidFill>
                <a:uFill>
                  <a:solidFill>
                    <a:srgbClr val="ffffff"/>
                  </a:solidFill>
                </a:uFill>
                <a:latin typeface="Arial"/>
              </a:rPr>
              <a:t>GIT Overview</a:t>
            </a: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311760" y="1152360"/>
            <a:ext cx="8519760" cy="34156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rPr>
              <a:t>Creating git Remote Repository</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rPr>
              <a:t>Creating git local repository</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rPr>
              <a:t>Git operations</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rPr>
              <a:t>Find the solution for the problems</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Cherry pick</a:t>
            </a:r>
            <a:endParaRPr b="0" lang="en-IN" sz="1800" spc="-1" strike="noStrike">
              <a:solidFill>
                <a:srgbClr val="000000"/>
              </a:solidFill>
              <a:uFill>
                <a:solidFill>
                  <a:srgbClr val="ffffff"/>
                </a:solidFill>
              </a:uFill>
              <a:latin typeface="Arial"/>
            </a:endParaRPr>
          </a:p>
        </p:txBody>
      </p:sp>
      <p:sp>
        <p:nvSpPr>
          <p:cNvPr id="178" name="CustomShape 2"/>
          <p:cNvSpPr/>
          <p:nvPr/>
        </p:nvSpPr>
        <p:spPr>
          <a:xfrm>
            <a:off x="311760" y="1152360"/>
            <a:ext cx="8519760" cy="3415680"/>
          </a:xfrm>
          <a:prstGeom prst="rect">
            <a:avLst/>
          </a:prstGeom>
          <a:noFill/>
          <a:ln>
            <a:noFill/>
          </a:ln>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Tagging Releases</a:t>
            </a:r>
            <a:endParaRPr b="0" lang="en-IN" sz="1800" spc="-1" strike="noStrike">
              <a:solidFill>
                <a:srgbClr val="000000"/>
              </a:solidFill>
              <a:uFill>
                <a:solidFill>
                  <a:srgbClr val="ffffff"/>
                </a:solidFill>
              </a:uFill>
              <a:latin typeface="Arial"/>
            </a:endParaRPr>
          </a:p>
        </p:txBody>
      </p:sp>
      <p:sp>
        <p:nvSpPr>
          <p:cNvPr id="180" name="CustomShape 2"/>
          <p:cNvSpPr/>
          <p:nvPr/>
        </p:nvSpPr>
        <p:spPr>
          <a:xfrm>
            <a:off x="311760" y="1152360"/>
            <a:ext cx="8519760" cy="341568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JIRA integration</a:t>
            </a:r>
            <a:endParaRPr b="0" lang="en-IN" sz="1800" spc="-1" strike="noStrike">
              <a:solidFill>
                <a:srgbClr val="000000"/>
              </a:solidFill>
              <a:uFill>
                <a:solidFill>
                  <a:srgbClr val="ffffff"/>
                </a:solidFill>
              </a:uFill>
              <a:latin typeface="Arial"/>
            </a:endParaRPr>
          </a:p>
        </p:txBody>
      </p:sp>
      <p:sp>
        <p:nvSpPr>
          <p:cNvPr id="182" name="CustomShape 2"/>
          <p:cNvSpPr/>
          <p:nvPr/>
        </p:nvSpPr>
        <p:spPr>
          <a:xfrm>
            <a:off x="311760" y="1152360"/>
            <a:ext cx="8519760" cy="3415680"/>
          </a:xfrm>
          <a:prstGeom prst="rect">
            <a:avLst/>
          </a:prstGeom>
          <a:noFill/>
          <a:ln>
            <a:noFill/>
          </a:ln>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11760" y="444960"/>
            <a:ext cx="8519760" cy="572040"/>
          </a:xfrm>
          <a:prstGeom prst="rect">
            <a:avLst/>
          </a:prstGeom>
          <a:noFill/>
          <a:ln>
            <a:noFill/>
          </a:ln>
        </p:spPr>
        <p:style>
          <a:lnRef idx="0"/>
          <a:fillRef idx="0"/>
          <a:effectRef idx="0"/>
          <a:fontRef idx="minor"/>
        </p:style>
        <p:txBody>
          <a:bodyPr lIns="0" rIns="0" tIns="0" bIns="0" anchor="ctr"/>
          <a:p>
            <a:r>
              <a:rPr b="0" lang="en-IN" sz="2000" spc="-1" strike="noStrike">
                <a:solidFill>
                  <a:srgbClr val="000000"/>
                </a:solidFill>
                <a:uFill>
                  <a:solidFill>
                    <a:srgbClr val="ffffff"/>
                  </a:solidFill>
                </a:uFill>
                <a:latin typeface="Arial"/>
              </a:rPr>
              <a:t>Creating Remote Repository</a:t>
            </a: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311760" y="1152360"/>
            <a:ext cx="8519760" cy="34156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IN" sz="1400" spc="-1" strike="noStrike">
                <a:solidFill>
                  <a:srgbClr val="000000"/>
                </a:solidFill>
                <a:uFill>
                  <a:solidFill>
                    <a:srgbClr val="ffffff"/>
                  </a:solidFill>
                </a:uFill>
                <a:latin typeface="Arial"/>
              </a:rPr>
              <a:t>Follow the Shared Document “git_demp.pdf”</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11760" y="444960"/>
            <a:ext cx="8519760" cy="572040"/>
          </a:xfrm>
          <a:prstGeom prst="rect">
            <a:avLst/>
          </a:prstGeom>
          <a:noFill/>
          <a:ln>
            <a:noFill/>
          </a:ln>
        </p:spPr>
        <p:style>
          <a:lnRef idx="0"/>
          <a:fillRef idx="0"/>
          <a:effectRef idx="0"/>
          <a:fontRef idx="minor"/>
        </p:style>
        <p:txBody>
          <a:bodyPr lIns="0" rIns="0" tIns="0" bIns="0" anchor="ctr"/>
          <a:p>
            <a:r>
              <a:rPr b="0" lang="en-IN" sz="2000" spc="-1" strike="noStrike">
                <a:solidFill>
                  <a:srgbClr val="000000"/>
                </a:solidFill>
                <a:uFill>
                  <a:solidFill>
                    <a:srgbClr val="ffffff"/>
                  </a:solidFill>
                </a:uFill>
                <a:latin typeface="Arial"/>
              </a:rPr>
              <a:t>Centralizes Version Control System</a:t>
            </a:r>
            <a:endParaRPr b="0" lang="en-IN" sz="18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2172960" y="1152000"/>
            <a:ext cx="4796640" cy="34156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11760" y="444960"/>
            <a:ext cx="8519760" cy="572040"/>
          </a:xfrm>
          <a:prstGeom prst="rect">
            <a:avLst/>
          </a:prstGeom>
          <a:noFill/>
          <a:ln>
            <a:noFill/>
          </a:ln>
        </p:spPr>
        <p:style>
          <a:lnRef idx="0"/>
          <a:fillRef idx="0"/>
          <a:effectRef idx="0"/>
          <a:fontRef idx="minor"/>
        </p:style>
        <p:txBody>
          <a:bodyPr lIns="0" rIns="0" tIns="0" bIns="0" anchor="ctr"/>
          <a:p>
            <a:r>
              <a:rPr b="0" lang="en-IN" sz="2000" spc="-1" strike="noStrike">
                <a:solidFill>
                  <a:srgbClr val="000000"/>
                </a:solidFill>
                <a:uFill>
                  <a:solidFill>
                    <a:srgbClr val="ffffff"/>
                  </a:solidFill>
                </a:uFill>
                <a:latin typeface="Arial"/>
              </a:rPr>
              <a:t>Distributed Version Control System</a:t>
            </a:r>
            <a:endParaRPr b="0" lang="en-IN" sz="1800" spc="-1" strike="noStrike">
              <a:solidFill>
                <a:srgbClr val="000000"/>
              </a:solidFill>
              <a:uFill>
                <a:solidFill>
                  <a:srgbClr val="ffffff"/>
                </a:solidFill>
              </a:uFill>
              <a:latin typeface="Arial"/>
            </a:endParaRPr>
          </a:p>
        </p:txBody>
      </p:sp>
      <p:pic>
        <p:nvPicPr>
          <p:cNvPr id="85" name="" descr=""/>
          <p:cNvPicPr/>
          <p:nvPr/>
        </p:nvPicPr>
        <p:blipFill>
          <a:blip r:embed="rId1"/>
          <a:stretch/>
        </p:blipFill>
        <p:spPr>
          <a:xfrm>
            <a:off x="2352960" y="1152000"/>
            <a:ext cx="4437000" cy="34156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11760" y="444960"/>
            <a:ext cx="8519760" cy="76752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Cloning </a:t>
            </a: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311760" y="1341360"/>
            <a:ext cx="8519760" cy="322020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 </a:t>
            </a:r>
            <a:r>
              <a:rPr b="0" lang="en-IN" sz="1800" spc="-1" strike="noStrike">
                <a:solidFill>
                  <a:srgbClr val="000000"/>
                </a:solidFill>
                <a:uFill>
                  <a:solidFill>
                    <a:srgbClr val="ffffff"/>
                  </a:solidFill>
                </a:uFill>
                <a:latin typeface="Arial"/>
                <a:ea typeface="Arial"/>
              </a:rPr>
              <a:t>To create a local repository in the system from the remote repository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Courier New"/>
                <a:ea typeface="Courier New"/>
              </a:rPr>
              <a:t>$ git clone git@gitlab.vvdntech.com:git-learners/gitplayground.git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Courier New"/>
                <a:ea typeface="Courier New"/>
              </a:rPr>
              <a:t>Cloning into 'gitplayground'...</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Courier New"/>
                <a:ea typeface="Courier New"/>
              </a:rPr>
              <a:t>remote: Counting objects: 3, done.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Courier New"/>
                <a:ea typeface="Courier New"/>
              </a:rPr>
              <a:t>remote: Compressing objects: 100% (2/2), done.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Courier New"/>
                <a:ea typeface="Courier New"/>
              </a:rPr>
              <a:t>remote: Total 3 (delta 0), reused 0 (delta 0)</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Courier New"/>
                <a:ea typeface="Courier New"/>
              </a:rPr>
              <a:t>Receiving objects: 100% (3/3), done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95959"/>
                </a:solidFill>
                <a:uFill>
                  <a:solidFill>
                    <a:srgbClr val="ffffff"/>
                  </a:solidFill>
                </a:uFill>
                <a:latin typeface="Courier New"/>
                <a:ea typeface="Courier New"/>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uFill>
                  <a:solidFill>
                    <a:srgbClr val="ffffff"/>
                  </a:solidFill>
                </a:uFill>
                <a:latin typeface="Arial"/>
                <a:ea typeface="Arial"/>
              </a:rPr>
              <a:t>Branching - </a:t>
            </a:r>
            <a:r>
              <a:rPr b="0" lang="en-IN" sz="1800" spc="-1" strike="noStrike">
                <a:solidFill>
                  <a:srgbClr val="000000"/>
                </a:solidFill>
                <a:uFill>
                  <a:solidFill>
                    <a:srgbClr val="ffffff"/>
                  </a:solidFill>
                </a:uFill>
                <a:latin typeface="Arial"/>
                <a:ea typeface="Arial"/>
              </a:rPr>
              <a:t>To create and list branches in the local repository.</a:t>
            </a:r>
            <a:endParaRPr b="0" lang="en-IN" sz="1800" spc="-1" strike="noStrike">
              <a:solidFill>
                <a:srgbClr val="000000"/>
              </a:solidFill>
              <a:uFill>
                <a:solidFill>
                  <a:srgbClr val="ffffff"/>
                </a:solidFill>
              </a:uFill>
              <a:latin typeface="Arial"/>
            </a:endParaRPr>
          </a:p>
        </p:txBody>
      </p:sp>
      <p:sp>
        <p:nvSpPr>
          <p:cNvPr id="89" name="CustomShape 2"/>
          <p:cNvSpPr/>
          <p:nvPr/>
        </p:nvSpPr>
        <p:spPr>
          <a:xfrm>
            <a:off x="311760" y="1307880"/>
            <a:ext cx="8519760" cy="326052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595959"/>
                </a:solidFill>
                <a:uFill>
                  <a:solidFill>
                    <a:srgbClr val="ffffff"/>
                  </a:solidFill>
                </a:uFill>
                <a:latin typeface="Arial"/>
                <a:ea typeface="Arial"/>
              </a:rPr>
              <a:t>To create and list branches: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0" name="Google Shape;101;p20" descr=""/>
          <p:cNvPicPr/>
          <p:nvPr/>
        </p:nvPicPr>
        <p:blipFill>
          <a:blip r:embed="rId1"/>
          <a:stretch/>
        </p:blipFill>
        <p:spPr>
          <a:xfrm>
            <a:off x="0" y="1940400"/>
            <a:ext cx="9143280" cy="236736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2019-01-28T08:51:32Z</dcterms:modified>
  <cp:revision>3</cp:revision>
  <dc:subject/>
  <dc:title/>
</cp:coreProperties>
</file>