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6" r:id="rId4"/>
    <p:sldId id="259" r:id="rId5"/>
    <p:sldId id="260" r:id="rId6"/>
    <p:sldId id="261" r:id="rId7"/>
    <p:sldId id="274" r:id="rId8"/>
    <p:sldId id="263" r:id="rId9"/>
    <p:sldId id="265" r:id="rId10"/>
    <p:sldId id="275" r:id="rId11"/>
    <p:sldId id="266" r:id="rId12"/>
    <p:sldId id="273" r:id="rId13"/>
    <p:sldId id="269" r:id="rId14"/>
    <p:sldId id="268" r:id="rId15"/>
    <p:sldId id="270" r:id="rId16"/>
    <p:sldId id="276" r:id="rId17"/>
  </p:sldIdLst>
  <p:sldSz cx="18288000" cy="10287000"/>
  <p:notesSz cx="6858000" cy="9144000"/>
  <p:embeddedFontLst>
    <p:embeddedFont>
      <p:font typeface="Calibri"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50" d="100"/>
          <a:sy n="50" d="100"/>
        </p:scale>
        <p:origin x="-946"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143236"/>
            <a:ext cx="18288000" cy="7143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66"/>
              </a:solidFill>
            </a:endParaRPr>
          </a:p>
        </p:txBody>
      </p:sp>
      <p:sp>
        <p:nvSpPr>
          <p:cNvPr id="7" name="Freeform 18"/>
          <p:cNvSpPr/>
          <p:nvPr/>
        </p:nvSpPr>
        <p:spPr>
          <a:xfrm>
            <a:off x="7286612" y="4214806"/>
            <a:ext cx="10608303" cy="5248020"/>
          </a:xfrm>
          <a:custGeom>
            <a:avLst/>
            <a:gdLst/>
            <a:ahLst/>
            <a:cxnLst/>
            <a:rect l="l" t="t" r="r" b="b"/>
            <a:pathLst>
              <a:path w="9914042" h="3749310">
                <a:moveTo>
                  <a:pt x="0" y="0"/>
                </a:moveTo>
                <a:lnTo>
                  <a:pt x="9914041" y="0"/>
                </a:lnTo>
                <a:lnTo>
                  <a:pt x="9914041" y="3749310"/>
                </a:lnTo>
                <a:lnTo>
                  <a:pt x="0" y="3749310"/>
                </a:lnTo>
                <a:lnTo>
                  <a:pt x="0" y="0"/>
                </a:lnTo>
                <a:close/>
              </a:path>
            </a:pathLst>
          </a:custGeom>
          <a:blipFill>
            <a:blip r:embed="rId2">
              <a:extLst>
                <a:ext uri="{96DAC541-7B7A-43D3-8B79-37D633B846F1}">
                  <asvg:svgBlip xmlns="" xmlns:asvg="http://schemas.microsoft.com/office/drawing/2016/SVG/main" r:embed="rId4"/>
                </a:ext>
              </a:extLst>
            </a:blip>
            <a:stretch>
              <a:fillRect/>
            </a:stretch>
          </a:blipFill>
        </p:spPr>
      </p:sp>
      <p:sp>
        <p:nvSpPr>
          <p:cNvPr id="8" name="Rectangle 7"/>
          <p:cNvSpPr/>
          <p:nvPr/>
        </p:nvSpPr>
        <p:spPr>
          <a:xfrm>
            <a:off x="571440" y="5643566"/>
            <a:ext cx="5929354" cy="35719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latin typeface="Times New Roman" pitchFamily="18" charset="0"/>
                <a:cs typeface="Times New Roman" pitchFamily="18" charset="0"/>
              </a:rPr>
              <a:t>Presented by</a:t>
            </a:r>
          </a:p>
          <a:p>
            <a:pPr algn="ctr"/>
            <a:r>
              <a:rPr lang="en-IN" sz="4800" dirty="0" smtClean="0">
                <a:latin typeface="Times New Roman" pitchFamily="18" charset="0"/>
                <a:cs typeface="Times New Roman" pitchFamily="18" charset="0"/>
              </a:rPr>
              <a:t>Kalpana S</a:t>
            </a:r>
            <a:endParaRPr lang="en-US" sz="4800" dirty="0">
              <a:latin typeface="Times New Roman" pitchFamily="18" charset="0"/>
              <a:cs typeface="Times New Roman" pitchFamily="18" charset="0"/>
            </a:endParaRPr>
          </a:p>
        </p:txBody>
      </p:sp>
      <p:sp>
        <p:nvSpPr>
          <p:cNvPr id="9" name="Rectangle 8"/>
          <p:cNvSpPr/>
          <p:nvPr/>
        </p:nvSpPr>
        <p:spPr>
          <a:xfrm>
            <a:off x="3929026" y="0"/>
            <a:ext cx="14358974" cy="3714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002060"/>
                </a:solidFill>
                <a:latin typeface="Twentieth Century"/>
              </a:rPr>
              <a:t>PREDICTIVE MODELING FOR INSURANCE CLAIM PROBABILITY BASED ON COMPREHENSIVE CAR POLICY FEATURES AND SAFETY RATINGS</a:t>
            </a:r>
            <a:endParaRPr lang="en-US" sz="4400" b="1" dirty="0">
              <a:solidFill>
                <a:srgbClr val="002060"/>
              </a:solidFill>
            </a:endParaRPr>
          </a:p>
        </p:txBody>
      </p:sp>
      <p:pic>
        <p:nvPicPr>
          <p:cNvPr id="1026" name="Picture 2" descr="Learnbay Reviews | SwitchUp"/>
          <p:cNvPicPr>
            <a:picLocks noChangeAspect="1" noChangeArrowheads="1"/>
          </p:cNvPicPr>
          <p:nvPr/>
        </p:nvPicPr>
        <p:blipFill>
          <a:blip r:embed="rId5"/>
          <a:srcRect/>
          <a:stretch>
            <a:fillRect/>
          </a:stretch>
        </p:blipFill>
        <p:spPr bwMode="auto">
          <a:xfrm>
            <a:off x="0" y="0"/>
            <a:ext cx="3929026" cy="3286112"/>
          </a:xfrm>
          <a:prstGeom prst="rect">
            <a:avLst/>
          </a:prstGeom>
          <a:solidFill>
            <a:srgbClr val="002060"/>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30" y="714344"/>
            <a:ext cx="16187790" cy="1143000"/>
          </a:xfrm>
        </p:spPr>
        <p:txBody>
          <a:bodyPr/>
          <a:lstStyle/>
          <a:p>
            <a:r>
              <a:rPr lang="en-IN" b="1" dirty="0" smtClean="0">
                <a:solidFill>
                  <a:srgbClr val="002060"/>
                </a:solidFill>
                <a:latin typeface="Times New Roman" pitchFamily="18" charset="0"/>
                <a:cs typeface="Times New Roman" pitchFamily="18" charset="0"/>
              </a:rPr>
              <a:t>Data after dropping non-significant variables</a:t>
            </a:r>
            <a:endParaRPr lang="en-US" b="1" dirty="0">
              <a:solidFill>
                <a:srgbClr val="00206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2000200" y="2285980"/>
            <a:ext cx="14859104" cy="671517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16759294" cy="1143000"/>
          </a:xfrm>
        </p:spPr>
        <p:txBody>
          <a:bodyPr/>
          <a:lstStyle/>
          <a:p>
            <a:r>
              <a:rPr lang="en-IN" b="1" dirty="0" smtClean="0">
                <a:solidFill>
                  <a:srgbClr val="002060"/>
                </a:solidFill>
                <a:latin typeface="Times New Roman" pitchFamily="18" charset="0"/>
                <a:cs typeface="Times New Roman" pitchFamily="18" charset="0"/>
              </a:rPr>
              <a:t>Handling Imbalance</a:t>
            </a:r>
            <a:endParaRPr lang="en-US" b="1" dirty="0">
              <a:solidFill>
                <a:srgbClr val="00206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00002" y="1857352"/>
            <a:ext cx="8358247" cy="8001056"/>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9001124" y="1571600"/>
            <a:ext cx="8786874" cy="8143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192" y="571468"/>
            <a:ext cx="16002112" cy="1285884"/>
          </a:xfrm>
        </p:spPr>
        <p:txBody>
          <a:bodyPr/>
          <a:lstStyle/>
          <a:p>
            <a:r>
              <a:rPr lang="en-IN" b="1" dirty="0" smtClean="0">
                <a:solidFill>
                  <a:srgbClr val="002060"/>
                </a:solidFill>
                <a:latin typeface="Times New Roman" pitchFamily="18" charset="0"/>
                <a:cs typeface="Times New Roman" pitchFamily="18" charset="0"/>
              </a:rPr>
              <a:t>SCALING THE DATA</a:t>
            </a:r>
            <a:endParaRPr lang="en-US" b="1" dirty="0">
              <a:solidFill>
                <a:srgbClr val="00206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142944" y="2000228"/>
            <a:ext cx="15930674" cy="757242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878" y="2357418"/>
            <a:ext cx="8572560" cy="7358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643934" y="2214542"/>
            <a:ext cx="8715436" cy="7358114"/>
          </a:xfrm>
          <a:prstGeom prst="rect">
            <a:avLst/>
          </a:prstGeom>
          <a:noFill/>
          <a:ln w="9525">
            <a:noFill/>
            <a:miter lim="800000"/>
            <a:headEnd/>
            <a:tailEnd/>
          </a:ln>
          <a:effectLst/>
        </p:spPr>
      </p:pic>
      <p:sp>
        <p:nvSpPr>
          <p:cNvPr id="4" name="Title 3"/>
          <p:cNvSpPr>
            <a:spLocks noGrp="1"/>
          </p:cNvSpPr>
          <p:nvPr>
            <p:ph type="title"/>
          </p:nvPr>
        </p:nvSpPr>
        <p:spPr>
          <a:xfrm>
            <a:off x="457200" y="274638"/>
            <a:ext cx="16973608" cy="1368400"/>
          </a:xfrm>
        </p:spPr>
        <p:txBody>
          <a:bodyPr/>
          <a:lstStyle/>
          <a:p>
            <a:r>
              <a:rPr lang="en-IN" b="1" dirty="0" smtClean="0">
                <a:solidFill>
                  <a:srgbClr val="002060"/>
                </a:solidFill>
                <a:latin typeface="Times New Roman" pitchFamily="18" charset="0"/>
                <a:cs typeface="Times New Roman" pitchFamily="18" charset="0"/>
              </a:rPr>
              <a:t>Model Performance before Hyper parameter tuning</a:t>
            </a:r>
            <a:endParaRPr lang="en-US" b="1" dirty="0">
              <a:solidFill>
                <a:srgbClr val="00206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14250" y="2500295"/>
            <a:ext cx="8929750" cy="7000924"/>
          </a:xfrm>
          <a:prstGeom prst="rect">
            <a:avLst/>
          </a:prstGeom>
          <a:noFill/>
          <a:ln w="9525">
            <a:noFill/>
            <a:miter lim="800000"/>
            <a:headEnd/>
            <a:tailEnd/>
          </a:ln>
          <a:effectLst/>
        </p:spPr>
      </p:pic>
      <p:sp>
        <p:nvSpPr>
          <p:cNvPr id="5" name="Title 4"/>
          <p:cNvSpPr>
            <a:spLocks noGrp="1"/>
          </p:cNvSpPr>
          <p:nvPr>
            <p:ph type="title"/>
          </p:nvPr>
        </p:nvSpPr>
        <p:spPr>
          <a:xfrm>
            <a:off x="457200" y="274638"/>
            <a:ext cx="17116484" cy="1582714"/>
          </a:xfrm>
        </p:spPr>
        <p:txBody>
          <a:bodyPr/>
          <a:lstStyle/>
          <a:p>
            <a:r>
              <a:rPr lang="en-IN" b="1" dirty="0" smtClean="0">
                <a:solidFill>
                  <a:srgbClr val="002060"/>
                </a:solidFill>
                <a:latin typeface="Times New Roman" pitchFamily="18" charset="0"/>
                <a:cs typeface="Times New Roman" pitchFamily="18" charset="0"/>
              </a:rPr>
              <a:t>Model Performance after Hyper parameter tuning</a:t>
            </a:r>
            <a:endParaRPr lang="en-US" b="1" dirty="0">
              <a:solidFill>
                <a:srgbClr val="002060"/>
              </a:solidFill>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8215306" y="2428856"/>
            <a:ext cx="9501254" cy="628654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045046" cy="1143000"/>
          </a:xfrm>
          <a:solidFill>
            <a:srgbClr val="C00000"/>
          </a:solidFill>
        </p:spPr>
        <p:txBody>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71440" y="1600200"/>
            <a:ext cx="16930806" cy="7901018"/>
          </a:xfrm>
          <a:solidFill>
            <a:schemeClr val="accent6">
              <a:lumMod val="20000"/>
              <a:lumOff val="80000"/>
            </a:schemeClr>
          </a:solidFill>
        </p:spPr>
        <p:txBody>
          <a:bodyPr>
            <a:normAutofit/>
          </a:bodyPr>
          <a:lstStyle/>
          <a:p>
            <a:pPr algn="just">
              <a:lnSpc>
                <a:spcPct val="150000"/>
              </a:lnSpc>
            </a:pPr>
            <a:r>
              <a:rPr lang="en-US" dirty="0" smtClean="0">
                <a:latin typeface="Times New Roman" pitchFamily="18" charset="0"/>
                <a:cs typeface="Times New Roman" pitchFamily="18" charset="0"/>
              </a:rPr>
              <a:t>We developed a predictive model for insurance claim probabilities using car policy features and safety ratings. Key phases included comprehensive data preparation, feature selection via chi-square and ANOVA, and model evaluation. After hyper parameter tuning:</a:t>
            </a:r>
          </a:p>
          <a:p>
            <a:pPr lvl="1" algn="just">
              <a:lnSpc>
                <a:spcPct val="150000"/>
              </a:lnSpc>
              <a:buFont typeface="Wingdings" pitchFamily="2" charset="2"/>
              <a:buChar char="q"/>
            </a:pPr>
            <a:r>
              <a:rPr lang="en-US" dirty="0" smtClean="0">
                <a:latin typeface="Times New Roman" pitchFamily="18" charset="0"/>
                <a:cs typeface="Times New Roman" pitchFamily="18" charset="0"/>
              </a:rPr>
              <a:t> Gradient Boosting achieved the highest accuracy at 96.08%.</a:t>
            </a:r>
          </a:p>
          <a:p>
            <a:pPr lvl="1" algn="just">
              <a:lnSpc>
                <a:spcPct val="150000"/>
              </a:lnSpc>
              <a:buFont typeface="Wingdings" pitchFamily="2" charset="2"/>
              <a:buChar char="q"/>
            </a:pPr>
            <a:r>
              <a:rPr lang="en-US" dirty="0" smtClean="0">
                <a:latin typeface="Times New Roman" pitchFamily="18" charset="0"/>
                <a:cs typeface="Times New Roman" pitchFamily="18" charset="0"/>
              </a:rPr>
              <a:t> LGBM Classifier followed closely at 95.96% accuracy.</a:t>
            </a:r>
          </a:p>
          <a:p>
            <a:pPr lvl="1" algn="just">
              <a:lnSpc>
                <a:spcPct val="150000"/>
              </a:lnSpc>
              <a:buFont typeface="Wingdings" pitchFamily="2" charset="2"/>
              <a:buChar char="q"/>
            </a:pPr>
            <a:r>
              <a:rPr lang="en-US" dirty="0" smtClean="0">
                <a:latin typeface="Times New Roman" pitchFamily="18" charset="0"/>
                <a:cs typeface="Times New Roman" pitchFamily="18" charset="0"/>
              </a:rPr>
              <a:t> XGBoost performed well with 94.20% accuracy.</a:t>
            </a:r>
          </a:p>
          <a:p>
            <a:pPr lvl="1" algn="just">
              <a:lnSpc>
                <a:spcPct val="150000"/>
              </a:lnSpc>
              <a:buFont typeface="Wingdings" pitchFamily="2" charset="2"/>
              <a:buChar char="q"/>
            </a:pPr>
            <a:r>
              <a:rPr lang="en-US" dirty="0" smtClean="0">
                <a:latin typeface="Times New Roman" pitchFamily="18" charset="0"/>
                <a:cs typeface="Times New Roman" pitchFamily="18" charset="0"/>
              </a:rPr>
              <a:t> Random Forest achieved 92.36% accuracy.</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These models showcase strong predictive capabilities, enhancing insurance risk assessment and operational efficiency.</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riting A Thank You Note - Joldersma &amp; Klein"/>
          <p:cNvPicPr>
            <a:picLocks noChangeAspect="1" noChangeArrowheads="1"/>
          </p:cNvPicPr>
          <p:nvPr/>
        </p:nvPicPr>
        <p:blipFill>
          <a:blip r:embed="rId2"/>
          <a:srcRect/>
          <a:stretch>
            <a:fillRect/>
          </a:stretch>
        </p:blipFill>
        <p:spPr bwMode="auto">
          <a:xfrm>
            <a:off x="0" y="1"/>
            <a:ext cx="18288000" cy="10287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0030"/>
            <a:ext cx="18288000" cy="1015663"/>
          </a:xfrm>
          <a:prstGeom prst="rect">
            <a:avLst/>
          </a:prstGeom>
          <a:solidFill>
            <a:schemeClr val="bg1"/>
          </a:solidFill>
        </p:spPr>
        <p:txBody>
          <a:bodyPr wrap="square" rtlCol="0">
            <a:spAutoFit/>
          </a:bodyPr>
          <a:lstStyle/>
          <a:p>
            <a:r>
              <a:rPr lang="en-IN" sz="6000" b="1" dirty="0" smtClean="0">
                <a:solidFill>
                  <a:srgbClr val="002060"/>
                </a:solidFill>
                <a:latin typeface="Times New Roman" pitchFamily="18" charset="0"/>
                <a:cs typeface="Times New Roman" pitchFamily="18" charset="0"/>
              </a:rPr>
              <a:t>         Pipeline of this Project</a:t>
            </a:r>
            <a:endParaRPr lang="en-US" b="1" dirty="0">
              <a:solidFill>
                <a:srgbClr val="002060"/>
              </a:solidFill>
              <a:latin typeface="Times New Roman" pitchFamily="18" charset="0"/>
              <a:cs typeface="Times New Roman" pitchFamily="18" charset="0"/>
            </a:endParaRPr>
          </a:p>
        </p:txBody>
      </p:sp>
      <p:sp>
        <p:nvSpPr>
          <p:cNvPr id="4" name="Rectangle 3"/>
          <p:cNvSpPr/>
          <p:nvPr/>
        </p:nvSpPr>
        <p:spPr>
          <a:xfrm>
            <a:off x="1071506" y="1785914"/>
            <a:ext cx="15644922" cy="75009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buBlip>
                <a:blip r:embed="rId2"/>
              </a:buBlip>
            </a:pPr>
            <a:r>
              <a:rPr lang="en-IN" sz="3600" dirty="0" smtClean="0">
                <a:solidFill>
                  <a:srgbClr val="002060"/>
                </a:solidFill>
                <a:latin typeface="Times New Roman" pitchFamily="18" charset="0"/>
                <a:cs typeface="Times New Roman" pitchFamily="18" charset="0"/>
              </a:rPr>
              <a:t>Problem Statement</a:t>
            </a:r>
          </a:p>
          <a:p>
            <a:pPr lvl="2">
              <a:buBlip>
                <a:blip r:embed="rId2"/>
              </a:buBlip>
            </a:pPr>
            <a:r>
              <a:rPr lang="en-IN" sz="3600" dirty="0" smtClean="0">
                <a:solidFill>
                  <a:srgbClr val="002060"/>
                </a:solidFill>
                <a:latin typeface="Times New Roman" pitchFamily="18" charset="0"/>
                <a:cs typeface="Times New Roman" pitchFamily="18" charset="0"/>
              </a:rPr>
              <a:t>Understanding data</a:t>
            </a:r>
          </a:p>
          <a:p>
            <a:pPr lvl="2">
              <a:buBlip>
                <a:blip r:embed="rId2"/>
              </a:buBlip>
            </a:pPr>
            <a:r>
              <a:rPr lang="en-IN" sz="3600" dirty="0" smtClean="0">
                <a:solidFill>
                  <a:srgbClr val="002060"/>
                </a:solidFill>
                <a:latin typeface="Times New Roman" pitchFamily="18" charset="0"/>
                <a:cs typeface="Times New Roman" pitchFamily="18" charset="0"/>
              </a:rPr>
              <a:t>Importing Libraries</a:t>
            </a:r>
          </a:p>
          <a:p>
            <a:pPr lvl="2">
              <a:buBlip>
                <a:blip r:embed="rId2"/>
              </a:buBlip>
            </a:pPr>
            <a:r>
              <a:rPr lang="en-IN" sz="3600" dirty="0" smtClean="0">
                <a:solidFill>
                  <a:srgbClr val="002060"/>
                </a:solidFill>
                <a:latin typeface="Times New Roman" pitchFamily="18" charset="0"/>
                <a:cs typeface="Times New Roman" pitchFamily="18" charset="0"/>
              </a:rPr>
              <a:t>Loading the dataset</a:t>
            </a:r>
          </a:p>
          <a:p>
            <a:pPr lvl="2">
              <a:buBlip>
                <a:blip r:embed="rId2"/>
              </a:buBlip>
            </a:pPr>
            <a:r>
              <a:rPr lang="en-IN" sz="3600" dirty="0" smtClean="0">
                <a:solidFill>
                  <a:srgbClr val="002060"/>
                </a:solidFill>
                <a:latin typeface="Times New Roman" pitchFamily="18" charset="0"/>
                <a:cs typeface="Times New Roman" pitchFamily="18" charset="0"/>
              </a:rPr>
              <a:t>Exploratory Data Analysis</a:t>
            </a:r>
          </a:p>
          <a:p>
            <a:pPr lvl="2">
              <a:buBlip>
                <a:blip r:embed="rId2"/>
              </a:buBlip>
            </a:pPr>
            <a:r>
              <a:rPr lang="en-IN" sz="3600" dirty="0" smtClean="0">
                <a:solidFill>
                  <a:srgbClr val="002060"/>
                </a:solidFill>
                <a:latin typeface="Times New Roman" pitchFamily="18" charset="0"/>
                <a:cs typeface="Times New Roman" pitchFamily="18" charset="0"/>
              </a:rPr>
              <a:t>Feature Engineering</a:t>
            </a:r>
          </a:p>
          <a:p>
            <a:pPr lvl="2">
              <a:buBlip>
                <a:blip r:embed="rId2"/>
              </a:buBlip>
            </a:pPr>
            <a:r>
              <a:rPr lang="en-IN" sz="3600" dirty="0" smtClean="0">
                <a:solidFill>
                  <a:srgbClr val="002060"/>
                </a:solidFill>
                <a:latin typeface="Times New Roman" pitchFamily="18" charset="0"/>
                <a:cs typeface="Times New Roman" pitchFamily="18" charset="0"/>
              </a:rPr>
              <a:t>Splitting the data</a:t>
            </a:r>
          </a:p>
          <a:p>
            <a:pPr lvl="2">
              <a:buBlip>
                <a:blip r:embed="rId2"/>
              </a:buBlip>
            </a:pPr>
            <a:r>
              <a:rPr lang="en-IN" sz="3600" dirty="0" smtClean="0">
                <a:solidFill>
                  <a:srgbClr val="002060"/>
                </a:solidFill>
                <a:latin typeface="Times New Roman" pitchFamily="18" charset="0"/>
                <a:cs typeface="Times New Roman" pitchFamily="18" charset="0"/>
              </a:rPr>
              <a:t>Model Building</a:t>
            </a:r>
          </a:p>
          <a:p>
            <a:pPr lvl="2">
              <a:buBlip>
                <a:blip r:embed="rId2"/>
              </a:buBlip>
            </a:pPr>
            <a:r>
              <a:rPr lang="en-IN" sz="3600" dirty="0" smtClean="0">
                <a:solidFill>
                  <a:srgbClr val="002060"/>
                </a:solidFill>
                <a:latin typeface="Times New Roman" pitchFamily="18" charset="0"/>
                <a:cs typeface="Times New Roman" pitchFamily="18" charset="0"/>
              </a:rPr>
              <a:t>Hyper parameter tuning</a:t>
            </a:r>
          </a:p>
          <a:p>
            <a:pPr lvl="2">
              <a:buBlip>
                <a:blip r:embed="rId2"/>
              </a:buBlip>
            </a:pPr>
            <a:r>
              <a:rPr lang="en-IN" sz="3600" dirty="0" smtClean="0">
                <a:solidFill>
                  <a:srgbClr val="002060"/>
                </a:solidFill>
                <a:latin typeface="Times New Roman" pitchFamily="18" charset="0"/>
                <a:cs typeface="Times New Roman" pitchFamily="18" charset="0"/>
              </a:rPr>
              <a:t>Model </a:t>
            </a:r>
            <a:r>
              <a:rPr lang="en-IN" sz="3600" smtClean="0">
                <a:solidFill>
                  <a:srgbClr val="002060"/>
                </a:solidFill>
                <a:latin typeface="Times New Roman" pitchFamily="18" charset="0"/>
                <a:cs typeface="Times New Roman" pitchFamily="18" charset="0"/>
              </a:rPr>
              <a:t>Evaluation &amp; Prediction</a:t>
            </a:r>
            <a:endParaRPr lang="en-IN" sz="3600" dirty="0" smtClean="0">
              <a:solidFill>
                <a:srgbClr val="002060"/>
              </a:solidFill>
              <a:latin typeface="Times New Roman" pitchFamily="18" charset="0"/>
              <a:cs typeface="Times New Roman" pitchFamily="18" charset="0"/>
            </a:endParaRPr>
          </a:p>
          <a:p>
            <a:pPr lvl="2">
              <a:buBlip>
                <a:blip r:embed="rId2"/>
              </a:buBlip>
            </a:pPr>
            <a:r>
              <a:rPr lang="en-IN" sz="3600" dirty="0" smtClean="0">
                <a:solidFill>
                  <a:srgbClr val="002060"/>
                </a:solidFill>
                <a:latin typeface="Times New Roman" pitchFamily="18" charset="0"/>
                <a:cs typeface="Times New Roman" pitchFamily="18" charset="0"/>
              </a:rPr>
              <a:t>Conclusion</a:t>
            </a:r>
          </a:p>
          <a:p>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28658"/>
            <a:ext cx="15344828" cy="1143008"/>
          </a:xfrm>
        </p:spPr>
        <p:txBody>
          <a:bodyPr>
            <a:noAutofit/>
          </a:bodyPr>
          <a:lstStyle/>
          <a:p>
            <a:r>
              <a:rPr lang="en-US" sz="7200" b="1" dirty="0" smtClean="0">
                <a:solidFill>
                  <a:srgbClr val="002060"/>
                </a:solidFill>
                <a:latin typeface="Times New Roman" pitchFamily="18" charset="0"/>
                <a:cs typeface="Times New Roman" pitchFamily="18" charset="0"/>
              </a:rPr>
              <a:t>Problem Statement</a:t>
            </a:r>
            <a:endParaRPr lang="en-US" sz="7200" b="1" dirty="0">
              <a:solidFill>
                <a:srgbClr val="002060"/>
              </a:solidFill>
              <a:latin typeface="Times New Roman" pitchFamily="18" charset="0"/>
              <a:cs typeface="Times New Roman" pitchFamily="18" charset="0"/>
            </a:endParaRPr>
          </a:p>
        </p:txBody>
      </p:sp>
      <p:sp>
        <p:nvSpPr>
          <p:cNvPr id="5" name="Rectangle 4"/>
          <p:cNvSpPr/>
          <p:nvPr/>
        </p:nvSpPr>
        <p:spPr>
          <a:xfrm>
            <a:off x="1285820" y="3143236"/>
            <a:ext cx="15787798" cy="4893647"/>
          </a:xfrm>
          <a:prstGeom prst="rect">
            <a:avLst/>
          </a:prstGeom>
        </p:spPr>
        <p:txBody>
          <a:bodyPr wrap="square">
            <a:spAutoFit/>
          </a:bodyPr>
          <a:lstStyle/>
          <a:p>
            <a:pPr algn="just" fontAlgn="base"/>
            <a:r>
              <a:rPr lang="en-US" sz="4400" dirty="0" smtClean="0">
                <a:latin typeface="Times New Roman" pitchFamily="18" charset="0"/>
                <a:cs typeface="Times New Roman" pitchFamily="18" charset="0"/>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a:p>
            <a:pPr algn="just" fontAlgn="base"/>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17330798" cy="1296962"/>
          </a:xfrm>
        </p:spPr>
        <p:txBody>
          <a:bodyPr>
            <a:normAutofit/>
          </a:bodyPr>
          <a:lstStyle/>
          <a:p>
            <a:r>
              <a:rPr lang="en-IN" sz="6000" b="1" dirty="0" smtClean="0">
                <a:solidFill>
                  <a:srgbClr val="002060"/>
                </a:solidFill>
                <a:latin typeface="Times New Roman" pitchFamily="18" charset="0"/>
                <a:cs typeface="Times New Roman" pitchFamily="18" charset="0"/>
              </a:rPr>
              <a:t>Data description</a:t>
            </a:r>
            <a:endParaRPr lang="en-US" sz="6000" b="1" dirty="0">
              <a:solidFill>
                <a:srgbClr val="002060"/>
              </a:solidFill>
              <a:latin typeface="Times New Roman" pitchFamily="18" charset="0"/>
              <a:cs typeface="Times New Roman" pitchFamily="18" charset="0"/>
            </a:endParaRPr>
          </a:p>
        </p:txBody>
      </p:sp>
      <p:pic>
        <p:nvPicPr>
          <p:cNvPr id="2053" name="Picture 5"/>
          <p:cNvPicPr>
            <a:picLocks noGrp="1" noChangeAspect="1" noChangeArrowheads="1"/>
          </p:cNvPicPr>
          <p:nvPr>
            <p:ph idx="1"/>
          </p:nvPr>
        </p:nvPicPr>
        <p:blipFill>
          <a:blip r:embed="rId2"/>
          <a:srcRect/>
          <a:stretch>
            <a:fillRect/>
          </a:stretch>
        </p:blipFill>
        <p:spPr bwMode="auto">
          <a:xfrm>
            <a:off x="908292" y="1600200"/>
            <a:ext cx="16236763" cy="76152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1285820" y="2714608"/>
            <a:ext cx="13501782" cy="7358114"/>
          </a:xfrm>
          <a:prstGeom prst="rect">
            <a:avLst/>
          </a:prstGeom>
          <a:noFill/>
          <a:ln w="9525">
            <a:noFill/>
            <a:miter lim="800000"/>
            <a:headEnd/>
            <a:tailEnd/>
          </a:ln>
          <a:effectLst/>
        </p:spPr>
      </p:pic>
      <p:sp>
        <p:nvSpPr>
          <p:cNvPr id="3" name="Title 2"/>
          <p:cNvSpPr>
            <a:spLocks noGrp="1"/>
          </p:cNvSpPr>
          <p:nvPr>
            <p:ph type="title"/>
          </p:nvPr>
        </p:nvSpPr>
        <p:spPr>
          <a:xfrm>
            <a:off x="457200" y="214278"/>
            <a:ext cx="16687856" cy="1000132"/>
          </a:xfrm>
        </p:spPr>
        <p:txBody>
          <a:bodyPr/>
          <a:lstStyle/>
          <a:p>
            <a:r>
              <a:rPr lang="en-IN" b="1" dirty="0" smtClean="0">
                <a:solidFill>
                  <a:srgbClr val="002060"/>
                </a:solidFill>
                <a:latin typeface="Times New Roman" pitchFamily="18" charset="0"/>
                <a:cs typeface="Times New Roman" pitchFamily="18" charset="0"/>
              </a:rPr>
              <a:t>Exploratory Data Analysis</a:t>
            </a:r>
            <a:endParaRPr lang="en-US" b="1" dirty="0">
              <a:solidFill>
                <a:srgbClr val="002060"/>
              </a:solidFill>
              <a:latin typeface="Times New Roman" pitchFamily="18" charset="0"/>
              <a:cs typeface="Times New Roman" pitchFamily="18" charset="0"/>
            </a:endParaRPr>
          </a:p>
        </p:txBody>
      </p:sp>
      <p:sp>
        <p:nvSpPr>
          <p:cNvPr id="4" name="TextBox 3"/>
          <p:cNvSpPr txBox="1"/>
          <p:nvPr/>
        </p:nvSpPr>
        <p:spPr>
          <a:xfrm>
            <a:off x="1428696" y="1285848"/>
            <a:ext cx="15502046" cy="1292662"/>
          </a:xfrm>
          <a:prstGeom prst="rect">
            <a:avLst/>
          </a:prstGeom>
          <a:solidFill>
            <a:schemeClr val="accent6">
              <a:lumMod val="60000"/>
              <a:lumOff val="40000"/>
            </a:schemeClr>
          </a:solidFill>
        </p:spPr>
        <p:txBody>
          <a:bodyPr wrap="square" rtlCol="0">
            <a:spAutoFit/>
          </a:bodyPr>
          <a:lstStyle/>
          <a:p>
            <a:r>
              <a:rPr lang="en-IN" sz="3200" b="1" dirty="0" smtClean="0">
                <a:latin typeface="Times New Roman" pitchFamily="18" charset="0"/>
                <a:cs typeface="Times New Roman" pitchFamily="18" charset="0"/>
              </a:rPr>
              <a:t>Checking for missing values:</a:t>
            </a:r>
          </a:p>
          <a:p>
            <a:endParaRPr lang="en-IN" dirty="0" smtClean="0"/>
          </a:p>
          <a:p>
            <a:r>
              <a:rPr lang="en-IN" sz="2800" dirty="0" smtClean="0">
                <a:latin typeface="Times New Roman" pitchFamily="18" charset="0"/>
                <a:cs typeface="Times New Roman" pitchFamily="18" charset="0"/>
              </a:rPr>
              <a:t>There is no missing values in this data</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571572" y="1428724"/>
            <a:ext cx="15359170" cy="8286808"/>
          </a:xfrm>
          <a:prstGeom prst="rect">
            <a:avLst/>
          </a:prstGeom>
          <a:noFill/>
          <a:ln w="9525">
            <a:noFill/>
            <a:miter lim="800000"/>
            <a:headEnd/>
            <a:tailEnd/>
          </a:ln>
          <a:effectLst/>
        </p:spPr>
      </p:pic>
      <p:sp>
        <p:nvSpPr>
          <p:cNvPr id="3" name="Title 2"/>
          <p:cNvSpPr>
            <a:spLocks noGrp="1"/>
          </p:cNvSpPr>
          <p:nvPr>
            <p:ph type="title"/>
          </p:nvPr>
        </p:nvSpPr>
        <p:spPr>
          <a:xfrm>
            <a:off x="785754" y="274638"/>
            <a:ext cx="16287864" cy="1143000"/>
          </a:xfrm>
        </p:spPr>
        <p:txBody>
          <a:bodyPr/>
          <a:lstStyle/>
          <a:p>
            <a:r>
              <a:rPr lang="en-IN" b="1" dirty="0" smtClean="0">
                <a:solidFill>
                  <a:srgbClr val="002060"/>
                </a:solidFill>
                <a:latin typeface="Times New Roman" pitchFamily="18" charset="0"/>
                <a:cs typeface="Times New Roman" pitchFamily="18" charset="0"/>
              </a:rPr>
              <a:t>Average value of variables</a:t>
            </a:r>
            <a:endParaRPr lang="en-US" b="1" dirty="0">
              <a:solidFill>
                <a:srgbClr val="00206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330666" cy="1439838"/>
          </a:xfrm>
        </p:spPr>
        <p:txBody>
          <a:bodyPr>
            <a:normAutofit/>
          </a:bodyPr>
          <a:lstStyle/>
          <a:p>
            <a:r>
              <a:rPr lang="en-IN" sz="4800" b="1" dirty="0" smtClean="0">
                <a:solidFill>
                  <a:srgbClr val="002060"/>
                </a:solidFill>
                <a:latin typeface="Times New Roman" pitchFamily="18" charset="0"/>
                <a:cs typeface="Times New Roman" pitchFamily="18" charset="0"/>
              </a:rPr>
              <a:t>Handling of categorical variables</a:t>
            </a:r>
            <a:endParaRPr lang="en-US" sz="4800" b="1" dirty="0">
              <a:solidFill>
                <a:srgbClr val="00206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643010" y="2071666"/>
            <a:ext cx="15001980" cy="7000924"/>
          </a:xfrm>
          <a:prstGeom prst="rect">
            <a:avLst/>
          </a:prstGeom>
          <a:solidFill>
            <a:srgbClr val="002060"/>
          </a:solid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1"/>
            <a:ext cx="16430676" cy="1007272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srcRect/>
          <a:stretch>
            <a:fillRect/>
          </a:stretch>
        </p:blipFill>
        <p:spPr bwMode="auto">
          <a:xfrm>
            <a:off x="8643934" y="0"/>
            <a:ext cx="9429816" cy="10287000"/>
          </a:xfrm>
          <a:prstGeom prst="rect">
            <a:avLst/>
          </a:prstGeom>
          <a:noFill/>
          <a:ln w="9525">
            <a:noFill/>
            <a:miter lim="800000"/>
            <a:headEnd/>
            <a:tailEnd/>
          </a:ln>
          <a:effectLst/>
        </p:spPr>
      </p:pic>
      <p:pic>
        <p:nvPicPr>
          <p:cNvPr id="20482" name="Picture 2"/>
          <p:cNvPicPr>
            <a:picLocks noChangeAspect="1" noChangeArrowheads="1"/>
          </p:cNvPicPr>
          <p:nvPr/>
        </p:nvPicPr>
        <p:blipFill>
          <a:blip r:embed="rId3"/>
          <a:srcRect/>
          <a:stretch>
            <a:fillRect/>
          </a:stretch>
        </p:blipFill>
        <p:spPr bwMode="auto">
          <a:xfrm>
            <a:off x="642878" y="1643038"/>
            <a:ext cx="8072495" cy="8286808"/>
          </a:xfrm>
          <a:prstGeom prst="rect">
            <a:avLst/>
          </a:prstGeom>
          <a:noFill/>
          <a:ln w="9525">
            <a:noFill/>
            <a:miter lim="800000"/>
            <a:headEnd/>
            <a:tailEnd/>
          </a:ln>
          <a:effectLst/>
        </p:spPr>
      </p:pic>
      <p:sp>
        <p:nvSpPr>
          <p:cNvPr id="4" name="Title 3"/>
          <p:cNvSpPr>
            <a:spLocks noGrp="1"/>
          </p:cNvSpPr>
          <p:nvPr>
            <p:ph type="title"/>
          </p:nvPr>
        </p:nvSpPr>
        <p:spPr/>
        <p:txBody>
          <a:bodyPr/>
          <a:lstStyle/>
          <a:p>
            <a:r>
              <a:rPr lang="en-IN" b="1" dirty="0" smtClean="0">
                <a:solidFill>
                  <a:srgbClr val="002060"/>
                </a:solidFill>
                <a:latin typeface="Times New Roman" pitchFamily="18" charset="0"/>
                <a:cs typeface="Times New Roman" pitchFamily="18" charset="0"/>
              </a:rPr>
              <a:t>Feature Selection</a:t>
            </a:r>
            <a:endParaRPr lang="en-US" b="1" dirty="0">
              <a:solidFill>
                <a:srgbClr val="00206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245</Words>
  <Application>Microsoft Office PowerPoint</Application>
  <PresentationFormat>Custom</PresentationFormat>
  <Paragraphs>39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Twentieth Century</vt:lpstr>
      <vt:lpstr>Wingdings</vt:lpstr>
      <vt:lpstr>Office Theme</vt:lpstr>
      <vt:lpstr>Slide 1</vt:lpstr>
      <vt:lpstr>Slide 2</vt:lpstr>
      <vt:lpstr>Slide 3</vt:lpstr>
      <vt:lpstr>Data description</vt:lpstr>
      <vt:lpstr>Exploratory Data Analysis</vt:lpstr>
      <vt:lpstr>Average value of variables</vt:lpstr>
      <vt:lpstr>Handling of categorical variables</vt:lpstr>
      <vt:lpstr>Slide 8</vt:lpstr>
      <vt:lpstr>Feature Selection</vt:lpstr>
      <vt:lpstr>Data after dropping non-significant variables</vt:lpstr>
      <vt:lpstr>Handling Imbalance</vt:lpstr>
      <vt:lpstr>SCALING THE DATA</vt:lpstr>
      <vt:lpstr>Model Performance before Hyper parameter tuning</vt:lpstr>
      <vt:lpstr>Model Performance after Hyper parameter tuning</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INSURANCE CLAIM PROBABILITY BASED ON COMPREHENSIVE CAR POLICY FEATURES AND SAFETY RATINGS</dc:title>
  <dc:creator>Hi</dc:creator>
  <cp:lastModifiedBy>Hi</cp:lastModifiedBy>
  <cp:revision>24</cp:revision>
  <dcterms:created xsi:type="dcterms:W3CDTF">2006-08-16T00:00:00Z</dcterms:created>
  <dcterms:modified xsi:type="dcterms:W3CDTF">2024-07-16T01:38:03Z</dcterms:modified>
  <dc:identifier>DAGKX3yXngM</dc:identifier>
</cp:coreProperties>
</file>