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72" r:id="rId5"/>
    <p:sldId id="273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71" r:id="rId17"/>
  </p:sldIdLst>
  <p:sldSz cx="18288000" cy="10287000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946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125837"/>
            <a:ext cx="4702618" cy="618185"/>
            <a:chOff x="0" y="0"/>
            <a:chExt cx="6270157" cy="8242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5282" cy="824246"/>
            </a:xfrm>
            <a:custGeom>
              <a:avLst/>
              <a:gdLst/>
              <a:ahLst/>
              <a:cxnLst/>
              <a:rect l="l" t="t" r="r" b="b"/>
              <a:pathLst>
                <a:path w="785282" h="824246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</p:sp>
        <p:sp>
          <p:nvSpPr>
            <p:cNvPr id="5" name="TextBox 5"/>
            <p:cNvSpPr txBox="1"/>
            <p:nvPr/>
          </p:nvSpPr>
          <p:spPr>
            <a:xfrm>
              <a:off x="1119715" y="125759"/>
              <a:ext cx="5150442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002060"/>
                  </a:solidFill>
                  <a:latin typeface="Helios"/>
                </a:rPr>
                <a:t>MENTORNESS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357258" y="857220"/>
            <a:ext cx="4835689" cy="4071966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71572" y="5429252"/>
            <a:ext cx="4692813" cy="3692717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028181" y="3562026"/>
            <a:ext cx="9474355" cy="3999289"/>
            <a:chOff x="0" y="0"/>
            <a:chExt cx="12632473" cy="5332385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2632473" cy="437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959"/>
                </a:lnSpc>
              </a:pPr>
              <a:r>
                <a:rPr lang="en-US" sz="10799" dirty="0">
                  <a:solidFill>
                    <a:srgbClr val="2A2E3A"/>
                  </a:solidFill>
                  <a:latin typeface="Klein Bold"/>
                </a:rPr>
                <a:t>Market Price Prediction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624783"/>
              <a:ext cx="12257219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</a:rPr>
                <a:t>Time series Forecasting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765358" y="6092953"/>
            <a:ext cx="4089710" cy="2279613"/>
            <a:chOff x="0" y="0"/>
            <a:chExt cx="1077125" cy="6003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7125" cy="600392"/>
            </a:xfrm>
            <a:custGeom>
              <a:avLst/>
              <a:gdLst/>
              <a:ahLst/>
              <a:cxnLst/>
              <a:rect l="l" t="t" r="r" b="b"/>
              <a:pathLst>
                <a:path w="1077125" h="600392">
                  <a:moveTo>
                    <a:pt x="1077125" y="300196"/>
                  </a:moveTo>
                  <a:lnTo>
                    <a:pt x="670725" y="0"/>
                  </a:lnTo>
                  <a:lnTo>
                    <a:pt x="670725" y="203200"/>
                  </a:lnTo>
                  <a:lnTo>
                    <a:pt x="0" y="203200"/>
                  </a:lnTo>
                  <a:lnTo>
                    <a:pt x="0" y="397192"/>
                  </a:lnTo>
                  <a:lnTo>
                    <a:pt x="670725" y="397192"/>
                  </a:lnTo>
                  <a:lnTo>
                    <a:pt x="670725" y="600392"/>
                  </a:lnTo>
                  <a:lnTo>
                    <a:pt x="1077125" y="300196"/>
                  </a:lnTo>
                  <a:close/>
                </a:path>
              </a:pathLst>
            </a:custGeom>
            <a:solidFill>
              <a:srgbClr val="718BA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155575"/>
              <a:ext cx="975525" cy="241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5-24 1435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48" y="1071534"/>
            <a:ext cx="14573352" cy="80724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5-24 1436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73" y="928658"/>
            <a:ext cx="15073418" cy="87868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5-24 1436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62" y="2357418"/>
            <a:ext cx="14644790" cy="7286676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0" y="1"/>
            <a:ext cx="18288000" cy="1785914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r>
              <a:rPr lang="en-IN" sz="6600" dirty="0" smtClean="0">
                <a:solidFill>
                  <a:schemeClr val="bg1"/>
                </a:solidFill>
              </a:rPr>
              <a:t>                   Augmented Dickey Fuller Test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5-24 1437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00" y="2000228"/>
            <a:ext cx="14930542" cy="7500989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0" y="1"/>
            <a:ext cx="18288000" cy="1785914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r>
              <a:rPr lang="en-IN" sz="7200" dirty="0" smtClean="0">
                <a:solidFill>
                  <a:schemeClr val="bg1"/>
                </a:solidFill>
              </a:rPr>
              <a:t>            Forecasting of Various Models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5-24 1437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42" y="2247495"/>
            <a:ext cx="12715963" cy="6753657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0" y="1"/>
            <a:ext cx="18288000" cy="1785914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r>
              <a:rPr lang="en-IN" sz="6600" dirty="0" smtClean="0">
                <a:solidFill>
                  <a:schemeClr val="bg1"/>
                </a:solidFill>
              </a:rPr>
              <a:t>                 </a:t>
            </a:r>
            <a:r>
              <a:rPr lang="en-IN" sz="6600" dirty="0" err="1" smtClean="0">
                <a:solidFill>
                  <a:schemeClr val="bg1"/>
                </a:solidFill>
              </a:rPr>
              <a:t>Facebook</a:t>
            </a:r>
            <a:r>
              <a:rPr lang="en-IN" sz="6600" dirty="0" smtClean="0">
                <a:solidFill>
                  <a:schemeClr val="bg1"/>
                </a:solidFill>
              </a:rPr>
              <a:t> Prophet Model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5-24 14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48" y="1714476"/>
            <a:ext cx="14644790" cy="8072494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0" y="1"/>
            <a:ext cx="18288000" cy="1785914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r>
              <a:rPr lang="en-IN" dirty="0" smtClean="0"/>
              <a:t>                                                                                          </a:t>
            </a:r>
            <a:r>
              <a:rPr lang="en-IN" sz="7200" dirty="0" smtClean="0">
                <a:solidFill>
                  <a:schemeClr val="bg1"/>
                </a:solidFill>
              </a:rPr>
              <a:t>Model Evaluation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/>
          <p:nvPr/>
        </p:nvSpPr>
        <p:spPr>
          <a:xfrm>
            <a:off x="0" y="0"/>
            <a:ext cx="1832029" cy="1838715"/>
          </a:xfrm>
          <a:custGeom>
            <a:avLst/>
            <a:gdLst/>
            <a:ahLst/>
            <a:cxnLst/>
            <a:rect l="l" t="t" r="r" b="b"/>
            <a:pathLst>
              <a:path w="1832029" h="1838715">
                <a:moveTo>
                  <a:pt x="0" y="0"/>
                </a:moveTo>
                <a:lnTo>
                  <a:pt x="1832029" y="0"/>
                </a:lnTo>
                <a:lnTo>
                  <a:pt x="1832029" y="1838715"/>
                </a:lnTo>
                <a:lnTo>
                  <a:pt x="0" y="1838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7"/>
          <p:cNvSpPr/>
          <p:nvPr/>
        </p:nvSpPr>
        <p:spPr>
          <a:xfrm flipH="1" flipV="1">
            <a:off x="15144790" y="8307584"/>
            <a:ext cx="3143210" cy="1979416"/>
          </a:xfrm>
          <a:custGeom>
            <a:avLst/>
            <a:gdLst/>
            <a:ahLst/>
            <a:cxnLst/>
            <a:rect l="l" t="t" r="r" b="b"/>
            <a:pathLst>
              <a:path w="1832029" h="1838715">
                <a:moveTo>
                  <a:pt x="0" y="0"/>
                </a:moveTo>
                <a:lnTo>
                  <a:pt x="1832029" y="0"/>
                </a:lnTo>
                <a:lnTo>
                  <a:pt x="1832029" y="1838715"/>
                </a:lnTo>
                <a:lnTo>
                  <a:pt x="0" y="1838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12"/>
          <p:cNvSpPr/>
          <p:nvPr/>
        </p:nvSpPr>
        <p:spPr>
          <a:xfrm>
            <a:off x="5286348" y="428592"/>
            <a:ext cx="8001056" cy="928694"/>
          </a:xfrm>
          <a:custGeom>
            <a:avLst/>
            <a:gdLst/>
            <a:ahLst/>
            <a:cxnLst/>
            <a:rect l="l" t="t" r="r" b="b"/>
            <a:pathLst>
              <a:path w="3059409" h="1718831">
                <a:moveTo>
                  <a:pt x="0" y="0"/>
                </a:moveTo>
                <a:lnTo>
                  <a:pt x="3059408" y="0"/>
                </a:lnTo>
                <a:lnTo>
                  <a:pt x="3059408" y="1718832"/>
                </a:lnTo>
                <a:lnTo>
                  <a:pt x="0" y="1718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IN" sz="4800" b="1" dirty="0" smtClean="0">
                <a:solidFill>
                  <a:schemeClr val="bg1"/>
                </a:solidFill>
              </a:rPr>
              <a:t>              CONCLUSION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00" y="2357418"/>
            <a:ext cx="14716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4000" dirty="0" smtClean="0"/>
              <a:t>SARIMAX showing the better performance among all the Models.</a:t>
            </a:r>
          </a:p>
          <a:p>
            <a:pPr>
              <a:buFont typeface="Wingdings" pitchFamily="2" charset="2"/>
              <a:buChar char="§"/>
            </a:pPr>
            <a:r>
              <a:rPr lang="en-IN" sz="4000" dirty="0" smtClean="0"/>
              <a:t>Mean Absolute percentage Error (MAPE):6.59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2035380" y="4645343"/>
          <a:ext cx="6604347" cy="4562980"/>
        </p:xfrm>
        <a:graphic>
          <a:graphicData uri="http://schemas.openxmlformats.org/drawingml/2006/table">
            <a:tbl>
              <a:tblPr/>
              <a:tblGrid>
                <a:gridCol w="5219898"/>
                <a:gridCol w="1384449"/>
              </a:tblGrid>
              <a:tr h="827611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IN" sz="2599" dirty="0" smtClean="0">
                          <a:solidFill>
                            <a:srgbClr val="2A2E3A"/>
                          </a:solidFill>
                          <a:latin typeface="Helios"/>
                        </a:rPr>
                        <a:t>Background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</a:rPr>
                        <a:t>Objective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</a:rPr>
                        <a:t>Dataset overview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</a:rPr>
                        <a:t>Data Preprocessing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250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</a:rPr>
                        <a:t>Model Building-ARIMA&amp;SARIMA</a:t>
                      </a:r>
                      <a:endParaRPr lang="en-US" sz="1100"/>
                    </a:p>
                    <a:p>
                      <a:pPr algn="l">
                        <a:lnSpc>
                          <a:spcPts val="3639"/>
                        </a:lnSpc>
                      </a:pPr>
                      <a:endParaRPr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9954797" y="4470608"/>
          <a:ext cx="6604347" cy="4573462"/>
        </p:xfrm>
        <a:graphic>
          <a:graphicData uri="http://schemas.openxmlformats.org/drawingml/2006/table">
            <a:tbl>
              <a:tblPr/>
              <a:tblGrid>
                <a:gridCol w="5219898"/>
                <a:gridCol w="1384449"/>
              </a:tblGrid>
              <a:tr h="832287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</a:rPr>
                        <a:t>SARIMAX Model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287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</a:rPr>
                        <a:t>Facebook Prophet Model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287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</a:rPr>
                        <a:t>LSTM Model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076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</a:rPr>
                        <a:t>Comparion of performance of models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525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</a:rPr>
                        <a:t>Conclusion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4639504" y="1391465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t="-18471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69962"/>
            <a:ext cx="12063594" cy="1079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IN" sz="6999" dirty="0" smtClean="0">
                <a:solidFill>
                  <a:srgbClr val="FFFFFF"/>
                </a:solidFill>
                <a:latin typeface="Klein Bold"/>
              </a:rPr>
              <a:t>Background</a:t>
            </a:r>
            <a:endParaRPr lang="en-US" sz="6999" dirty="0">
              <a:solidFill>
                <a:srgbClr val="FFFFFF"/>
              </a:solidFill>
              <a:latin typeface="Klein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44" y="3786178"/>
            <a:ext cx="155734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Wingdings" pitchFamily="2" charset="2"/>
              <a:buChar char="q"/>
            </a:pPr>
            <a:r>
              <a:rPr lang="en-US" sz="4400" dirty="0" smtClean="0"/>
              <a:t>In the realm of market analysis and forecasting, understanding the intricate patterns within time series data is paramount for informed decision-making. With the advent of machine learning techniques, it's now possible to delve deeper into historical market data to predict future trends accurately. In this context, we have at our disposal a dataset containing monthly market data spanning multiple years, encompassing various regions, commodities, and pricing information.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t="-18471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69962"/>
            <a:ext cx="12063594" cy="1079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IN" sz="6999" dirty="0" smtClean="0">
                <a:solidFill>
                  <a:srgbClr val="FFFFFF"/>
                </a:solidFill>
                <a:latin typeface="Klein Bold"/>
              </a:rPr>
              <a:t>Objective</a:t>
            </a:r>
            <a:endParaRPr lang="en-US" sz="6999" dirty="0">
              <a:solidFill>
                <a:srgbClr val="FFFFFF"/>
              </a:solidFill>
              <a:latin typeface="Klein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44" y="3786178"/>
            <a:ext cx="155734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Wingdings" pitchFamily="2" charset="2"/>
              <a:buChar char="q"/>
            </a:pPr>
            <a:r>
              <a:rPr lang="en-US" sz="4400" dirty="0" smtClean="0"/>
              <a:t>The primary objective of this project is to develop a robust time series machine learning model capable of accurately forecasting market trends based on historical data. </a:t>
            </a: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1"/>
            <a:ext cx="18288000" cy="1785914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t="-18471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14278"/>
            <a:ext cx="12063594" cy="1079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IN" sz="6999" dirty="0" smtClean="0">
                <a:solidFill>
                  <a:srgbClr val="FFFFFF"/>
                </a:solidFill>
                <a:latin typeface="Klein Bold"/>
              </a:rPr>
              <a:t>Data Description</a:t>
            </a:r>
            <a:endParaRPr lang="en-US" sz="6999" dirty="0">
              <a:solidFill>
                <a:srgbClr val="FFFFFF"/>
              </a:solidFill>
              <a:latin typeface="Klein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44" y="2071666"/>
            <a:ext cx="1557348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/>
            <a:r>
              <a:rPr lang="en-US" sz="4000" dirty="0" smtClean="0"/>
              <a:t>The dataset comprises the following columns:</a:t>
            </a:r>
          </a:p>
          <a:p>
            <a:pPr marL="742950" indent="-742950" algn="just">
              <a:buFont typeface="Wingdings" pitchFamily="2" charset="2"/>
              <a:buChar char="v"/>
            </a:pPr>
            <a:r>
              <a:rPr lang="en-US" sz="4000" b="1" dirty="0" smtClean="0"/>
              <a:t>market:</a:t>
            </a:r>
            <a:r>
              <a:rPr lang="en-US" sz="4000" dirty="0" smtClean="0"/>
              <a:t> The market or commodity under consideration.</a:t>
            </a:r>
          </a:p>
          <a:p>
            <a:pPr marL="742950" indent="-742950" algn="just">
              <a:buFont typeface="Wingdings" pitchFamily="2" charset="2"/>
              <a:buChar char="v"/>
            </a:pPr>
            <a:r>
              <a:rPr lang="en-US" sz="4000" b="1" dirty="0" smtClean="0"/>
              <a:t>month:</a:t>
            </a:r>
            <a:r>
              <a:rPr lang="en-US" sz="4000" dirty="0" smtClean="0"/>
              <a:t> The month for which the data is recorded.</a:t>
            </a:r>
          </a:p>
          <a:p>
            <a:pPr marL="742950" indent="-742950" algn="just">
              <a:buFont typeface="Wingdings" pitchFamily="2" charset="2"/>
              <a:buChar char="v"/>
            </a:pPr>
            <a:r>
              <a:rPr lang="en-US" sz="4000" b="1" dirty="0" smtClean="0"/>
              <a:t>year:</a:t>
            </a:r>
            <a:r>
              <a:rPr lang="en-US" sz="4000" dirty="0" smtClean="0"/>
              <a:t> The year corresponding to the recorded data. </a:t>
            </a:r>
          </a:p>
          <a:p>
            <a:pPr marL="742950" indent="-742950" algn="just">
              <a:buFont typeface="Wingdings" pitchFamily="2" charset="2"/>
              <a:buChar char="v"/>
            </a:pPr>
            <a:r>
              <a:rPr lang="en-US" sz="4000" b="1" dirty="0" smtClean="0"/>
              <a:t>quantity:</a:t>
            </a:r>
            <a:r>
              <a:rPr lang="en-US" sz="4000" dirty="0" smtClean="0"/>
              <a:t> The quantity of the commodity traded or available.</a:t>
            </a:r>
          </a:p>
          <a:p>
            <a:pPr marL="742950" indent="-742950" algn="just">
              <a:buFont typeface="Wingdings" pitchFamily="2" charset="2"/>
              <a:buChar char="v"/>
            </a:pPr>
            <a:r>
              <a:rPr lang="en-US" sz="4000" b="1" dirty="0" smtClean="0"/>
              <a:t>Price Min:</a:t>
            </a:r>
            <a:r>
              <a:rPr lang="en-US" sz="4000" dirty="0" smtClean="0"/>
              <a:t> The minimum price of the commodity during the month. </a:t>
            </a:r>
          </a:p>
          <a:p>
            <a:pPr marL="742950" indent="-742950" algn="just">
              <a:buFont typeface="Wingdings" pitchFamily="2" charset="2"/>
              <a:buChar char="v"/>
            </a:pPr>
            <a:r>
              <a:rPr lang="en-US" sz="4000" b="1" dirty="0" smtClean="0"/>
              <a:t>Price Max:</a:t>
            </a:r>
            <a:r>
              <a:rPr lang="en-US" sz="4000" dirty="0" smtClean="0"/>
              <a:t> The maximum price of the commodity during the month.</a:t>
            </a:r>
          </a:p>
          <a:p>
            <a:pPr marL="742950" indent="-742950" algn="just">
              <a:buFont typeface="Wingdings" pitchFamily="2" charset="2"/>
              <a:buChar char="v"/>
            </a:pPr>
            <a:r>
              <a:rPr lang="en-US" sz="4000" b="1" dirty="0" smtClean="0"/>
              <a:t>Price Mod: </a:t>
            </a:r>
            <a:r>
              <a:rPr lang="en-US" sz="4000" dirty="0" smtClean="0"/>
              <a:t>The mode or most frequently occurring price of the commodity during the month. </a:t>
            </a:r>
          </a:p>
          <a:p>
            <a:pPr marL="742950" indent="-742950" algn="just">
              <a:buFont typeface="Wingdings" pitchFamily="2" charset="2"/>
              <a:buChar char="v"/>
            </a:pPr>
            <a:r>
              <a:rPr lang="en-US" sz="4000" b="1" dirty="0" smtClean="0"/>
              <a:t>state: </a:t>
            </a:r>
            <a:r>
              <a:rPr lang="en-US" sz="4000" dirty="0" smtClean="0"/>
              <a:t>The state or region where the market is located.</a:t>
            </a:r>
          </a:p>
          <a:p>
            <a:pPr marL="742950" indent="-742950" algn="just">
              <a:buFont typeface="Wingdings" pitchFamily="2" charset="2"/>
              <a:buChar char="v"/>
            </a:pPr>
            <a:r>
              <a:rPr lang="en-US" sz="4000" b="1" dirty="0" smtClean="0"/>
              <a:t>city: </a:t>
            </a:r>
            <a:r>
              <a:rPr lang="en-US" sz="4000" dirty="0" smtClean="0"/>
              <a:t>The city where the market is situated. </a:t>
            </a:r>
          </a:p>
          <a:p>
            <a:pPr marL="742950" indent="-742950" algn="just">
              <a:buFont typeface="Wingdings" pitchFamily="2" charset="2"/>
              <a:buChar char="v"/>
            </a:pPr>
            <a:r>
              <a:rPr lang="en-US" sz="4000" b="1" dirty="0" smtClean="0"/>
              <a:t>date:</a:t>
            </a:r>
            <a:r>
              <a:rPr lang="en-US" sz="4000" dirty="0" smtClean="0"/>
              <a:t> The specific date of the recorded data.</a:t>
            </a:r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0491"/>
            <a:chOff x="0" y="0"/>
            <a:chExt cx="4816593" cy="616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16426"/>
            </a:xfrm>
            <a:custGeom>
              <a:avLst/>
              <a:gdLst/>
              <a:ahLst/>
              <a:cxnLst/>
              <a:rect l="l" t="t" r="r" b="b"/>
              <a:pathLst>
                <a:path w="4816592" h="616426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00134" y="357154"/>
            <a:ext cx="14501914" cy="1079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IN" sz="6999" dirty="0" smtClean="0">
                <a:solidFill>
                  <a:schemeClr val="bg1"/>
                </a:solidFill>
                <a:latin typeface="Klein Bold"/>
              </a:rPr>
              <a:t>Time Series Forecasting Models</a:t>
            </a:r>
            <a:endParaRPr lang="en-US" sz="6999" dirty="0">
              <a:solidFill>
                <a:schemeClr val="bg1"/>
              </a:solidFill>
              <a:latin typeface="Kle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643142" y="3000360"/>
            <a:ext cx="9929881" cy="566104"/>
            <a:chOff x="190501" y="-66675"/>
            <a:chExt cx="13239842" cy="491224"/>
          </a:xfrm>
        </p:grpSpPr>
        <p:sp>
          <p:nvSpPr>
            <p:cNvPr id="10" name="Freeform 10"/>
            <p:cNvSpPr/>
            <p:nvPr/>
          </p:nvSpPr>
          <p:spPr>
            <a:xfrm>
              <a:off x="190501" y="-4686"/>
              <a:ext cx="553213" cy="429235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952506" y="-66675"/>
              <a:ext cx="12477837" cy="4006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IN" sz="2599" u="none" dirty="0" smtClean="0">
                  <a:solidFill>
                    <a:srgbClr val="2A2E3A"/>
                  </a:solidFill>
                  <a:latin typeface="Helios"/>
                </a:rPr>
                <a:t>Auto Regressive Integrated Moving Average (ARIMA)</a:t>
              </a:r>
              <a:endParaRPr lang="en-US" sz="2599" u="none" dirty="0">
                <a:solidFill>
                  <a:srgbClr val="2A2E3A"/>
                </a:solidFill>
                <a:latin typeface="Helio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643142" y="3929054"/>
            <a:ext cx="11358642" cy="714380"/>
            <a:chOff x="139941" y="-50843"/>
            <a:chExt cx="11125292" cy="615553"/>
          </a:xfrm>
        </p:grpSpPr>
        <p:sp>
          <p:nvSpPr>
            <p:cNvPr id="13" name="Freeform 13"/>
            <p:cNvSpPr/>
            <p:nvPr/>
          </p:nvSpPr>
          <p:spPr>
            <a:xfrm>
              <a:off x="139941" y="1"/>
              <a:ext cx="413272" cy="38004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784288" y="-50843"/>
              <a:ext cx="10480945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639"/>
                </a:lnSpc>
                <a:spcBef>
                  <a:spcPct val="0"/>
                </a:spcBef>
              </a:pPr>
              <a:r>
                <a:rPr lang="en-IN" sz="2599" dirty="0" smtClean="0">
                  <a:solidFill>
                    <a:srgbClr val="2A2E3A"/>
                  </a:solidFill>
                  <a:latin typeface="Helios"/>
                </a:rPr>
                <a:t>Seasonal Auto Regressive Integrated Moving Average (SARIMA)</a:t>
              </a:r>
              <a:endParaRPr lang="en-US" sz="2599" dirty="0">
                <a:solidFill>
                  <a:srgbClr val="2A2E3A"/>
                </a:solidFill>
                <a:latin typeface="Helio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643142" y="4786310"/>
            <a:ext cx="15359170" cy="923330"/>
            <a:chOff x="0" y="-241345"/>
            <a:chExt cx="20288393" cy="123110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762005" y="-241345"/>
              <a:ext cx="19526388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  <a:spcBef>
                  <a:spcPct val="0"/>
                </a:spcBef>
              </a:pPr>
              <a:r>
                <a:rPr lang="en-IN" sz="2599" dirty="0" smtClean="0">
                  <a:solidFill>
                    <a:srgbClr val="2A2E3A"/>
                  </a:solidFill>
                  <a:latin typeface="Helios"/>
                </a:rPr>
                <a:t>Seasonal Auto Regressive Integrated Moving Average with Exogenous </a:t>
              </a:r>
              <a:r>
                <a:rPr lang="en-IN" sz="2599" dirty="0" err="1" smtClean="0">
                  <a:solidFill>
                    <a:srgbClr val="2A2E3A"/>
                  </a:solidFill>
                  <a:latin typeface="Helios"/>
                </a:rPr>
                <a:t>Regressors</a:t>
              </a:r>
              <a:r>
                <a:rPr lang="en-IN" sz="2599" dirty="0" smtClean="0">
                  <a:solidFill>
                    <a:srgbClr val="2A2E3A"/>
                  </a:solidFill>
                  <a:latin typeface="Helios"/>
                </a:rPr>
                <a:t>(SARIMAX)</a:t>
              </a:r>
              <a:endParaRPr lang="en-US" sz="2599" dirty="0" smtClean="0">
                <a:solidFill>
                  <a:srgbClr val="2A2E3A"/>
                </a:solidFill>
                <a:latin typeface="Helios"/>
              </a:endParaRP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endParaRPr lang="en-US" sz="2599" u="none" dirty="0">
                <a:solidFill>
                  <a:srgbClr val="2A2E3A"/>
                </a:solidFill>
                <a:latin typeface="Helio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643142" y="5715004"/>
            <a:ext cx="7539863" cy="461665"/>
            <a:chOff x="0" y="-50843"/>
            <a:chExt cx="10053151" cy="61555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952507" y="-50843"/>
              <a:ext cx="9100644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IN" sz="2599" dirty="0" err="1" smtClean="0">
                  <a:solidFill>
                    <a:srgbClr val="2A2E3A"/>
                  </a:solidFill>
                  <a:latin typeface="Helios"/>
                </a:rPr>
                <a:t>Facebook</a:t>
              </a:r>
              <a:r>
                <a:rPr lang="en-IN" sz="2599" dirty="0" smtClean="0">
                  <a:solidFill>
                    <a:srgbClr val="2A2E3A"/>
                  </a:solidFill>
                  <a:latin typeface="Helios"/>
                </a:rPr>
                <a:t> Prophet Model</a:t>
              </a:r>
              <a:endParaRPr lang="en-US" sz="2599" u="none" dirty="0">
                <a:solidFill>
                  <a:srgbClr val="2A2E3A"/>
                </a:solidFill>
                <a:latin typeface="Helio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643143" y="6538954"/>
            <a:ext cx="10038639" cy="494971"/>
            <a:chOff x="1" y="0"/>
            <a:chExt cx="9481160" cy="659962"/>
          </a:xfrm>
        </p:grpSpPr>
        <p:sp>
          <p:nvSpPr>
            <p:cNvPr id="22" name="Freeform 22"/>
            <p:cNvSpPr/>
            <p:nvPr/>
          </p:nvSpPr>
          <p:spPr>
            <a:xfrm>
              <a:off x="1" y="0"/>
              <a:ext cx="404825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23"/>
            <p:cNvSpPr txBox="1"/>
            <p:nvPr/>
          </p:nvSpPr>
          <p:spPr>
            <a:xfrm>
              <a:off x="742179" y="44408"/>
              <a:ext cx="8738982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IN" sz="2599" dirty="0" smtClean="0">
                  <a:solidFill>
                    <a:srgbClr val="2A2E3A"/>
                  </a:solidFill>
                  <a:latin typeface="Helios"/>
                </a:rPr>
                <a:t>Long Short Term Memory (LSTM  Forecasting)</a:t>
              </a:r>
              <a:endParaRPr lang="en-US" sz="2599" u="none" dirty="0">
                <a:solidFill>
                  <a:srgbClr val="2A2E3A"/>
                </a:solidFill>
                <a:latin typeface="Helio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253156"/>
            <a:ext cx="18288000" cy="2593647"/>
            <a:chOff x="0" y="-66675"/>
            <a:chExt cx="4816593" cy="6831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16426"/>
            </a:xfrm>
            <a:custGeom>
              <a:avLst/>
              <a:gdLst/>
              <a:ahLst/>
              <a:cxnLst/>
              <a:rect l="l" t="t" r="r" b="b"/>
              <a:pathLst>
                <a:path w="4816592" h="616426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214778" y="857220"/>
            <a:ext cx="7715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bg1"/>
                </a:solidFill>
              </a:rPr>
              <a:t>Key insights of this project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00" y="2571732"/>
            <a:ext cx="721523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4000" dirty="0" smtClean="0"/>
              <a:t>Importing the Libraries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4000" dirty="0" smtClean="0"/>
              <a:t>Loading the Dataset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4000" dirty="0" smtClean="0"/>
              <a:t>Data </a:t>
            </a:r>
            <a:r>
              <a:rPr lang="en-IN" sz="4000" dirty="0" err="1" smtClean="0"/>
              <a:t>Preprocessing</a:t>
            </a:r>
            <a:endParaRPr lang="en-IN" sz="40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4000" dirty="0" smtClean="0"/>
              <a:t>Feature Engineering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4000" dirty="0" smtClean="0"/>
              <a:t>Model Building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4000" dirty="0" smtClean="0"/>
              <a:t>Model Training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4000" dirty="0" smtClean="0"/>
              <a:t>Prediction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4000" dirty="0" smtClean="0"/>
              <a:t>Evaluation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5-24 1433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76" y="1571600"/>
            <a:ext cx="14359038" cy="771530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-253156"/>
            <a:ext cx="18288000" cy="2593647"/>
            <a:chOff x="0" y="-66675"/>
            <a:chExt cx="4816593" cy="683101"/>
          </a:xfrm>
        </p:grpSpPr>
        <p:sp>
          <p:nvSpPr>
            <p:cNvPr id="4" name="Freeform 3"/>
            <p:cNvSpPr/>
            <p:nvPr/>
          </p:nvSpPr>
          <p:spPr>
            <a:xfrm>
              <a:off x="0" y="0"/>
              <a:ext cx="4816592" cy="376289"/>
            </a:xfrm>
            <a:custGeom>
              <a:avLst/>
              <a:gdLst/>
              <a:ahLst/>
              <a:cxnLst/>
              <a:rect l="l" t="t" r="r" b="b"/>
              <a:pathLst>
                <a:path w="4816592" h="616426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  <p:txBody>
            <a:bodyPr/>
            <a:lstStyle/>
            <a:p>
              <a:endParaRPr lang="en-IN" sz="4400" dirty="0" smtClean="0">
                <a:solidFill>
                  <a:schemeClr val="bg1"/>
                </a:solidFill>
              </a:endParaRPr>
            </a:p>
            <a:p>
              <a:r>
                <a:rPr lang="en-IN" sz="4400" dirty="0" smtClean="0">
                  <a:solidFill>
                    <a:schemeClr val="bg1"/>
                  </a:solidFill>
                </a:rPr>
                <a:t>                     IMPORTING LIBRARIES AND LOADING THE DATA SET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3059409" h="1718831">
                <a:moveTo>
                  <a:pt x="0" y="0"/>
                </a:moveTo>
                <a:lnTo>
                  <a:pt x="3059408" y="0"/>
                </a:lnTo>
                <a:lnTo>
                  <a:pt x="3059408" y="1718832"/>
                </a:lnTo>
                <a:lnTo>
                  <a:pt x="0" y="1718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/>
          <p:cNvSpPr txBox="1"/>
          <p:nvPr/>
        </p:nvSpPr>
        <p:spPr>
          <a:xfrm>
            <a:off x="357126" y="1000096"/>
            <a:ext cx="764380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</a:rPr>
              <a:t>Durbin Watson test: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688" y="2214542"/>
            <a:ext cx="7715304" cy="95410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 test to detect autocorrelation in the residuals from a statistical model or regression 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26" y="3500426"/>
            <a:ext cx="7643866" cy="310854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</a:rPr>
              <a:t> Range between 0-4</a:t>
            </a:r>
          </a:p>
          <a:p>
            <a:endParaRPr lang="en-IN" sz="3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</a:rPr>
              <a:t> 2 means No auto  correlation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</a:rPr>
              <a:t>Less than 2 –Positive Autocorrelation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</a:rPr>
              <a:t> More than 2 –Negative Autocorrelation</a:t>
            </a:r>
            <a:endParaRPr lang="en-US" sz="3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Picture 6" descr="Screenshot 2024-05-24 1434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058" y="571468"/>
            <a:ext cx="9501254" cy="90726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409</Words>
  <Application>Microsoft Office PowerPoint</Application>
  <PresentationFormat>Custom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Helios</vt:lpstr>
      <vt:lpstr>Klein Bold</vt:lpstr>
      <vt:lpstr>Calibri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dc:creator>Hi</dc:creator>
  <cp:lastModifiedBy>Hi</cp:lastModifiedBy>
  <cp:revision>23</cp:revision>
  <dcterms:created xsi:type="dcterms:W3CDTF">2006-08-16T00:00:00Z</dcterms:created>
  <dcterms:modified xsi:type="dcterms:W3CDTF">2024-05-25T06:08:38Z</dcterms:modified>
  <dc:identifier>DAGGH3F8ES8</dc:identifier>
</cp:coreProperties>
</file>