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4"/>
  </p:sldMasterIdLst>
  <p:notesMasterIdLst>
    <p:notesMasterId r:id="rId26"/>
  </p:notesMasterIdLst>
  <p:handoutMasterIdLst>
    <p:handoutMasterId r:id="rId27"/>
  </p:handoutMasterIdLst>
  <p:sldIdLst>
    <p:sldId id="256" r:id="rId5"/>
    <p:sldId id="257" r:id="rId6"/>
    <p:sldId id="259" r:id="rId7"/>
    <p:sldId id="264" r:id="rId8"/>
    <p:sldId id="260" r:id="rId9"/>
    <p:sldId id="262" r:id="rId10"/>
    <p:sldId id="267" r:id="rId11"/>
    <p:sldId id="268" r:id="rId12"/>
    <p:sldId id="261" r:id="rId13"/>
    <p:sldId id="258" r:id="rId14"/>
    <p:sldId id="269" r:id="rId15"/>
    <p:sldId id="270" r:id="rId16"/>
    <p:sldId id="271" r:id="rId17"/>
    <p:sldId id="272" r:id="rId18"/>
    <p:sldId id="273" r:id="rId19"/>
    <p:sldId id="274" r:id="rId20"/>
    <p:sldId id="278" r:id="rId21"/>
    <p:sldId id="276" r:id="rId22"/>
    <p:sldId id="277" r:id="rId23"/>
    <p:sldId id="275"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665DF0-23F3-4422-BCF6-9EFD78540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6542D08-10ED-4B3E-B71F-1AB602F4E7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62C3D1-1651-4819-93E8-BF664F0BEBAB}" type="datetimeFigureOut">
              <a:rPr lang="en-IN" smtClean="0"/>
              <a:t>16-07-2020</a:t>
            </a:fld>
            <a:endParaRPr lang="en-IN"/>
          </a:p>
        </p:txBody>
      </p:sp>
      <p:sp>
        <p:nvSpPr>
          <p:cNvPr id="4" name="Footer Placeholder 3">
            <a:extLst>
              <a:ext uri="{FF2B5EF4-FFF2-40B4-BE49-F238E27FC236}">
                <a16:creationId xmlns:a16="http://schemas.microsoft.com/office/drawing/2014/main" id="{4B0276AB-DA97-456E-A913-4A9DDAC6E9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Migration to GIT from SVN</a:t>
            </a:r>
            <a:endParaRPr lang="en-IN"/>
          </a:p>
        </p:txBody>
      </p:sp>
      <p:sp>
        <p:nvSpPr>
          <p:cNvPr id="5" name="Slide Number Placeholder 4">
            <a:extLst>
              <a:ext uri="{FF2B5EF4-FFF2-40B4-BE49-F238E27FC236}">
                <a16:creationId xmlns:a16="http://schemas.microsoft.com/office/drawing/2014/main" id="{932B2538-852E-43D1-ACB9-9461190BA3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C0F0EE-8C6E-47D5-BF19-F6D61176A569}" type="slidenum">
              <a:rPr lang="en-IN" smtClean="0"/>
              <a:t>‹#›</a:t>
            </a:fld>
            <a:endParaRPr lang="en-IN"/>
          </a:p>
        </p:txBody>
      </p:sp>
    </p:spTree>
    <p:extLst>
      <p:ext uri="{BB962C8B-B14F-4D97-AF65-F5344CB8AC3E}">
        <p14:creationId xmlns:p14="http://schemas.microsoft.com/office/powerpoint/2010/main" val="24046053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BD3A1-B07C-43DA-AB38-7366DA579B96}" type="datetimeFigureOut">
              <a:rPr lang="en-IN" smtClean="0"/>
              <a:t>16-07-2020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Migration to GIT from SVN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5B8FF8-F9C5-40E2-80F1-63E87B420F4F}" type="slidenum">
              <a:rPr lang="en-IN" smtClean="0"/>
              <a:t>‹#›</a:t>
            </a:fld>
            <a:endParaRPr lang="en-IN"/>
          </a:p>
        </p:txBody>
      </p:sp>
    </p:spTree>
    <p:extLst>
      <p:ext uri="{BB962C8B-B14F-4D97-AF65-F5344CB8AC3E}">
        <p14:creationId xmlns:p14="http://schemas.microsoft.com/office/powerpoint/2010/main" val="112788617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F87A27-1355-4391-85A5-38AE89EE0E9B}" type="datetime1">
              <a:rPr lang="en-US" smtClean="0"/>
              <a:t>7/16/2020</a:t>
            </a:fld>
            <a:endParaRPr lang="en-US" dirty="0"/>
          </a:p>
        </p:txBody>
      </p:sp>
      <p:sp>
        <p:nvSpPr>
          <p:cNvPr id="5" name="Footer Placeholder 4"/>
          <p:cNvSpPr>
            <a:spLocks noGrp="1"/>
          </p:cNvSpPr>
          <p:nvPr>
            <p:ph type="ftr" sz="quarter" idx="11"/>
          </p:nvPr>
        </p:nvSpPr>
        <p:spPr/>
        <p:txBody>
          <a:bodyPr/>
          <a:lstStyle/>
          <a:p>
            <a:r>
              <a:rPr lang="en-US"/>
              <a:t>Migration to GIT from SVN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962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1DDDD3C-B947-4F7E-BE0D-2F400150CEA1}" type="datetime1">
              <a:rPr lang="en-US" smtClean="0"/>
              <a:t>7/16/2020</a:t>
            </a:fld>
            <a:endParaRPr lang="en-US" dirty="0"/>
          </a:p>
        </p:txBody>
      </p:sp>
      <p:sp>
        <p:nvSpPr>
          <p:cNvPr id="4" name="Footer Placeholder 3"/>
          <p:cNvSpPr>
            <a:spLocks noGrp="1"/>
          </p:cNvSpPr>
          <p:nvPr>
            <p:ph type="ftr" sz="quarter" idx="11"/>
          </p:nvPr>
        </p:nvSpPr>
        <p:spPr/>
        <p:txBody>
          <a:bodyPr/>
          <a:lstStyle/>
          <a:p>
            <a:r>
              <a:rPr lang="en-US"/>
              <a:t>Migration to GIT from SVN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0074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3C3EE-C81E-4B1E-8473-81D5E0BDCD9C}" type="datetime1">
              <a:rPr lang="en-US" smtClean="0"/>
              <a:t>7/16/2020</a:t>
            </a:fld>
            <a:endParaRPr lang="en-US" dirty="0"/>
          </a:p>
        </p:txBody>
      </p:sp>
      <p:sp>
        <p:nvSpPr>
          <p:cNvPr id="5" name="Footer Placeholder 4"/>
          <p:cNvSpPr>
            <a:spLocks noGrp="1"/>
          </p:cNvSpPr>
          <p:nvPr>
            <p:ph type="ftr" sz="quarter" idx="11"/>
          </p:nvPr>
        </p:nvSpPr>
        <p:spPr/>
        <p:txBody>
          <a:bodyPr/>
          <a:lstStyle/>
          <a:p>
            <a:r>
              <a:rPr lang="en-US"/>
              <a:t>Migration to GIT from SVN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4931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98B6FF-418D-4C15-B1DC-A2F729410AEF}" type="datetime1">
              <a:rPr lang="en-US" smtClean="0"/>
              <a:t>7/16/2020</a:t>
            </a:fld>
            <a:endParaRPr lang="en-US" dirty="0"/>
          </a:p>
        </p:txBody>
      </p:sp>
      <p:sp>
        <p:nvSpPr>
          <p:cNvPr id="5" name="Footer Placeholder 4"/>
          <p:cNvSpPr>
            <a:spLocks noGrp="1"/>
          </p:cNvSpPr>
          <p:nvPr>
            <p:ph type="ftr" sz="quarter" idx="11"/>
          </p:nvPr>
        </p:nvSpPr>
        <p:spPr/>
        <p:txBody>
          <a:bodyPr/>
          <a:lstStyle/>
          <a:p>
            <a:r>
              <a:rPr lang="en-US"/>
              <a:t>Migration to GIT from SVN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86001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60F35A-687B-49E6-9943-AE31BD0DABFE}" type="datetime1">
              <a:rPr lang="en-US" smtClean="0"/>
              <a:t>7/16/2020</a:t>
            </a:fld>
            <a:endParaRPr lang="en-US" dirty="0"/>
          </a:p>
        </p:txBody>
      </p:sp>
      <p:sp>
        <p:nvSpPr>
          <p:cNvPr id="5" name="Footer Placeholder 4"/>
          <p:cNvSpPr>
            <a:spLocks noGrp="1"/>
          </p:cNvSpPr>
          <p:nvPr>
            <p:ph type="ftr" sz="quarter" idx="11"/>
          </p:nvPr>
        </p:nvSpPr>
        <p:spPr/>
        <p:txBody>
          <a:bodyPr/>
          <a:lstStyle/>
          <a:p>
            <a:r>
              <a:rPr lang="en-US"/>
              <a:t>Migration to GIT from SVN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9165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EE336C-BA60-4863-AD75-DF36D371A35F}" type="datetime1">
              <a:rPr lang="en-US" smtClean="0"/>
              <a:t>7/16/2020</a:t>
            </a:fld>
            <a:endParaRPr lang="en-US" dirty="0"/>
          </a:p>
        </p:txBody>
      </p:sp>
      <p:sp>
        <p:nvSpPr>
          <p:cNvPr id="5" name="Footer Placeholder 4"/>
          <p:cNvSpPr>
            <a:spLocks noGrp="1"/>
          </p:cNvSpPr>
          <p:nvPr>
            <p:ph type="ftr" sz="quarter" idx="11"/>
          </p:nvPr>
        </p:nvSpPr>
        <p:spPr/>
        <p:txBody>
          <a:bodyPr/>
          <a:lstStyle/>
          <a:p>
            <a:r>
              <a:rPr lang="en-US"/>
              <a:t>Migration to GIT from SVN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3597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C1CD7D-79F3-4F48-9C0D-98DD92AB4EF5}" type="datetime1">
              <a:rPr lang="en-US" smtClean="0"/>
              <a:t>7/16/2020</a:t>
            </a:fld>
            <a:endParaRPr lang="en-US" dirty="0"/>
          </a:p>
        </p:txBody>
      </p:sp>
      <p:sp>
        <p:nvSpPr>
          <p:cNvPr id="5" name="Footer Placeholder 4"/>
          <p:cNvSpPr>
            <a:spLocks noGrp="1"/>
          </p:cNvSpPr>
          <p:nvPr>
            <p:ph type="ftr" sz="quarter" idx="11"/>
          </p:nvPr>
        </p:nvSpPr>
        <p:spPr/>
        <p:txBody>
          <a:bodyPr/>
          <a:lstStyle/>
          <a:p>
            <a:r>
              <a:rPr lang="en-US"/>
              <a:t>Migration to GIT from SVN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8004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9FD79-0C66-467E-9643-701CAD423B23}" type="datetime1">
              <a:rPr lang="en-US" smtClean="0"/>
              <a:t>7/16/2020</a:t>
            </a:fld>
            <a:endParaRPr lang="en-US" dirty="0"/>
          </a:p>
        </p:txBody>
      </p:sp>
      <p:sp>
        <p:nvSpPr>
          <p:cNvPr id="5" name="Footer Placeholder 4"/>
          <p:cNvSpPr>
            <a:spLocks noGrp="1"/>
          </p:cNvSpPr>
          <p:nvPr>
            <p:ph type="ftr" sz="quarter" idx="11"/>
          </p:nvPr>
        </p:nvSpPr>
        <p:spPr/>
        <p:txBody>
          <a:bodyPr/>
          <a:lstStyle/>
          <a:p>
            <a:r>
              <a:rPr lang="en-US"/>
              <a:t>Migration to GIT from SVN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993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262CAF-61E3-4C51-8BD2-F30461022CD5}" type="datetime1">
              <a:rPr lang="en-US" smtClean="0"/>
              <a:t>7/16/2020</a:t>
            </a:fld>
            <a:endParaRPr lang="en-US" dirty="0"/>
          </a:p>
        </p:txBody>
      </p:sp>
      <p:sp>
        <p:nvSpPr>
          <p:cNvPr id="5" name="Footer Placeholder 4"/>
          <p:cNvSpPr>
            <a:spLocks noGrp="1"/>
          </p:cNvSpPr>
          <p:nvPr>
            <p:ph type="ftr" sz="quarter" idx="11"/>
          </p:nvPr>
        </p:nvSpPr>
        <p:spPr/>
        <p:txBody>
          <a:bodyPr/>
          <a:lstStyle/>
          <a:p>
            <a:r>
              <a:rPr lang="en-US"/>
              <a:t>Migration to GIT from SVN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482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A02C0-7C11-4894-8DF4-98132A60D294}" type="datetime1">
              <a:rPr lang="en-US" smtClean="0"/>
              <a:t>7/16/2020</a:t>
            </a:fld>
            <a:endParaRPr lang="en-US" dirty="0"/>
          </a:p>
        </p:txBody>
      </p:sp>
      <p:sp>
        <p:nvSpPr>
          <p:cNvPr id="5" name="Footer Placeholder 4"/>
          <p:cNvSpPr>
            <a:spLocks noGrp="1"/>
          </p:cNvSpPr>
          <p:nvPr>
            <p:ph type="ftr" sz="quarter" idx="11"/>
          </p:nvPr>
        </p:nvSpPr>
        <p:spPr/>
        <p:txBody>
          <a:bodyPr/>
          <a:lstStyle/>
          <a:p>
            <a:r>
              <a:rPr lang="en-US"/>
              <a:t>Migration to GIT from SVN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628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3B2A5-6E04-439D-B080-0AAB457F8427}" type="datetime1">
              <a:rPr lang="en-US" smtClean="0"/>
              <a:t>7/16/2020</a:t>
            </a:fld>
            <a:endParaRPr lang="en-US" dirty="0"/>
          </a:p>
        </p:txBody>
      </p:sp>
      <p:sp>
        <p:nvSpPr>
          <p:cNvPr id="5" name="Footer Placeholder 4"/>
          <p:cNvSpPr>
            <a:spLocks noGrp="1"/>
          </p:cNvSpPr>
          <p:nvPr>
            <p:ph type="ftr" sz="quarter" idx="11"/>
          </p:nvPr>
        </p:nvSpPr>
        <p:spPr/>
        <p:txBody>
          <a:bodyPr/>
          <a:lstStyle/>
          <a:p>
            <a:r>
              <a:rPr lang="en-US"/>
              <a:t>Migration to GIT from SVN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7798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29164B-D93F-4032-8A35-A07F8474E080}" type="datetime1">
              <a:rPr lang="en-US" smtClean="0"/>
              <a:t>7/16/2020</a:t>
            </a:fld>
            <a:endParaRPr lang="en-US" dirty="0"/>
          </a:p>
        </p:txBody>
      </p:sp>
      <p:sp>
        <p:nvSpPr>
          <p:cNvPr id="6" name="Footer Placeholder 5"/>
          <p:cNvSpPr>
            <a:spLocks noGrp="1"/>
          </p:cNvSpPr>
          <p:nvPr>
            <p:ph type="ftr" sz="quarter" idx="11"/>
          </p:nvPr>
        </p:nvSpPr>
        <p:spPr/>
        <p:txBody>
          <a:bodyPr/>
          <a:lstStyle/>
          <a:p>
            <a:r>
              <a:rPr lang="en-US"/>
              <a:t>Migration to GIT from SVN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9770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8ED54C-55FD-447E-846D-2730505BAF7B}" type="datetime1">
              <a:rPr lang="en-US" smtClean="0"/>
              <a:t>7/16/2020</a:t>
            </a:fld>
            <a:endParaRPr lang="en-US" dirty="0"/>
          </a:p>
        </p:txBody>
      </p:sp>
      <p:sp>
        <p:nvSpPr>
          <p:cNvPr id="8" name="Footer Placeholder 7"/>
          <p:cNvSpPr>
            <a:spLocks noGrp="1"/>
          </p:cNvSpPr>
          <p:nvPr>
            <p:ph type="ftr" sz="quarter" idx="11"/>
          </p:nvPr>
        </p:nvSpPr>
        <p:spPr/>
        <p:txBody>
          <a:bodyPr/>
          <a:lstStyle/>
          <a:p>
            <a:r>
              <a:rPr lang="en-US"/>
              <a:t>Migration to GIT from SVN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697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88F58A-110E-4485-91E5-4DF86E3F21AA}" type="datetime1">
              <a:rPr lang="en-US" smtClean="0"/>
              <a:t>7/16/2020</a:t>
            </a:fld>
            <a:endParaRPr lang="en-US" dirty="0"/>
          </a:p>
        </p:txBody>
      </p:sp>
      <p:sp>
        <p:nvSpPr>
          <p:cNvPr id="4" name="Footer Placeholder 3"/>
          <p:cNvSpPr>
            <a:spLocks noGrp="1"/>
          </p:cNvSpPr>
          <p:nvPr>
            <p:ph type="ftr" sz="quarter" idx="11"/>
          </p:nvPr>
        </p:nvSpPr>
        <p:spPr/>
        <p:txBody>
          <a:bodyPr/>
          <a:lstStyle/>
          <a:p>
            <a:r>
              <a:rPr lang="en-US"/>
              <a:t>Migration to GIT from SVN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266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8BFBC-21D2-46B1-AA8C-41AAD3165385}" type="datetime1">
              <a:rPr lang="en-US" smtClean="0"/>
              <a:t>7/16/2020</a:t>
            </a:fld>
            <a:endParaRPr lang="en-US" dirty="0"/>
          </a:p>
        </p:txBody>
      </p:sp>
      <p:sp>
        <p:nvSpPr>
          <p:cNvPr id="3" name="Footer Placeholder 2"/>
          <p:cNvSpPr>
            <a:spLocks noGrp="1"/>
          </p:cNvSpPr>
          <p:nvPr>
            <p:ph type="ftr" sz="quarter" idx="11"/>
          </p:nvPr>
        </p:nvSpPr>
        <p:spPr/>
        <p:txBody>
          <a:bodyPr/>
          <a:lstStyle/>
          <a:p>
            <a:r>
              <a:rPr lang="en-US"/>
              <a:t>Migration to GIT from SVN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800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55DA84-9FF0-4318-BB8B-AF72921EBFE2}" type="datetime1">
              <a:rPr lang="en-US" smtClean="0"/>
              <a:t>7/16/2020</a:t>
            </a:fld>
            <a:endParaRPr lang="en-US" dirty="0"/>
          </a:p>
        </p:txBody>
      </p:sp>
      <p:sp>
        <p:nvSpPr>
          <p:cNvPr id="6" name="Footer Placeholder 5"/>
          <p:cNvSpPr>
            <a:spLocks noGrp="1"/>
          </p:cNvSpPr>
          <p:nvPr>
            <p:ph type="ftr" sz="quarter" idx="11"/>
          </p:nvPr>
        </p:nvSpPr>
        <p:spPr/>
        <p:txBody>
          <a:bodyPr/>
          <a:lstStyle/>
          <a:p>
            <a:r>
              <a:rPr lang="en-US"/>
              <a:t>Migration to GIT from SVN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679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692419-10D1-4F96-A447-BA1A9FC6D852}" type="datetime1">
              <a:rPr lang="en-US" smtClean="0"/>
              <a:t>7/16/2020</a:t>
            </a:fld>
            <a:endParaRPr lang="en-US" dirty="0"/>
          </a:p>
        </p:txBody>
      </p:sp>
      <p:sp>
        <p:nvSpPr>
          <p:cNvPr id="6" name="Footer Placeholder 5"/>
          <p:cNvSpPr>
            <a:spLocks noGrp="1"/>
          </p:cNvSpPr>
          <p:nvPr>
            <p:ph type="ftr" sz="quarter" idx="11"/>
          </p:nvPr>
        </p:nvSpPr>
        <p:spPr/>
        <p:txBody>
          <a:bodyPr/>
          <a:lstStyle/>
          <a:p>
            <a:r>
              <a:rPr lang="en-US"/>
              <a:t>Migration to GIT from SVN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758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09489C5-6A14-4B1B-8735-E2D2E2C2A0FD}" type="datetime1">
              <a:rPr lang="en-US" smtClean="0"/>
              <a:t>7/16/2020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Migration to GIT from SVN</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1874933"/>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atlassian.com/git/tutorials/migrating-conver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443AF-26C4-4464-B8A3-5E967D43FFDD}"/>
              </a:ext>
            </a:extLst>
          </p:cNvPr>
          <p:cNvSpPr>
            <a:spLocks noGrp="1"/>
          </p:cNvSpPr>
          <p:nvPr>
            <p:ph type="ctrTitle"/>
          </p:nvPr>
        </p:nvSpPr>
        <p:spPr>
          <a:xfrm>
            <a:off x="954313" y="600073"/>
            <a:ext cx="6159273" cy="4495801"/>
          </a:xfrm>
        </p:spPr>
        <p:txBody>
          <a:bodyPr anchor="ctr">
            <a:normAutofit/>
          </a:bodyPr>
          <a:lstStyle/>
          <a:p>
            <a:r>
              <a:rPr lang="en-IN" b="1" dirty="0">
                <a:solidFill>
                  <a:schemeClr val="bg1"/>
                </a:solidFill>
              </a:rPr>
              <a:t>Migrating TO GIT from SVN	</a:t>
            </a:r>
          </a:p>
        </p:txBody>
      </p:sp>
      <p:sp>
        <p:nvSpPr>
          <p:cNvPr id="3" name="Subtitle 2">
            <a:extLst>
              <a:ext uri="{FF2B5EF4-FFF2-40B4-BE49-F238E27FC236}">
                <a16:creationId xmlns:a16="http://schemas.microsoft.com/office/drawing/2014/main" id="{F78CB807-4EEE-4154-A5C1-859A56818AA7}"/>
              </a:ext>
            </a:extLst>
          </p:cNvPr>
          <p:cNvSpPr>
            <a:spLocks noGrp="1"/>
          </p:cNvSpPr>
          <p:nvPr>
            <p:ph type="subTitle" idx="1"/>
          </p:nvPr>
        </p:nvSpPr>
        <p:spPr>
          <a:xfrm>
            <a:off x="8832396" y="2124073"/>
            <a:ext cx="2502578" cy="4495801"/>
          </a:xfrm>
        </p:spPr>
        <p:txBody>
          <a:bodyPr anchor="ctr">
            <a:normAutofit/>
          </a:bodyPr>
          <a:lstStyle/>
          <a:p>
            <a:endParaRPr lang="en-IN" dirty="0">
              <a:solidFill>
                <a:schemeClr val="tx1"/>
              </a:solidFill>
            </a:endParaRPr>
          </a:p>
          <a:p>
            <a:r>
              <a:rPr lang="en-IN" b="1" i="1" dirty="0">
                <a:solidFill>
                  <a:schemeClr val="tx1"/>
                </a:solidFill>
              </a:rPr>
              <a:t>By</a:t>
            </a:r>
          </a:p>
          <a:p>
            <a:r>
              <a:rPr lang="en-IN" b="1" i="1" dirty="0">
                <a:solidFill>
                  <a:schemeClr val="tx1"/>
                </a:solidFill>
              </a:rPr>
              <a:t>Kalpana Uppara</a:t>
            </a:r>
          </a:p>
        </p:txBody>
      </p:sp>
      <p:sp>
        <p:nvSpPr>
          <p:cNvPr id="4" name="Footer Placeholder 3">
            <a:extLst>
              <a:ext uri="{FF2B5EF4-FFF2-40B4-BE49-F238E27FC236}">
                <a16:creationId xmlns:a16="http://schemas.microsoft.com/office/drawing/2014/main" id="{B176032B-4307-4330-AE61-B5BD7EC255E4}"/>
              </a:ext>
            </a:extLst>
          </p:cNvPr>
          <p:cNvSpPr>
            <a:spLocks noGrp="1"/>
          </p:cNvSpPr>
          <p:nvPr>
            <p:ph type="ftr" sz="quarter" idx="11"/>
          </p:nvPr>
        </p:nvSpPr>
        <p:spPr>
          <a:xfrm>
            <a:off x="707496" y="5991225"/>
            <a:ext cx="4581297" cy="365125"/>
          </a:xfrm>
        </p:spPr>
        <p:txBody>
          <a:bodyPr>
            <a:normAutofit/>
          </a:bodyPr>
          <a:lstStyle/>
          <a:p>
            <a:pPr>
              <a:spcAft>
                <a:spcPts val="600"/>
              </a:spcAft>
            </a:pPr>
            <a:r>
              <a:rPr lang="en-US" dirty="0">
                <a:solidFill>
                  <a:schemeClr val="tx1">
                    <a:alpha val="70000"/>
                  </a:schemeClr>
                </a:solidFill>
              </a:rPr>
              <a:t>Migration to GIT from SVN</a:t>
            </a:r>
          </a:p>
        </p:txBody>
      </p:sp>
    </p:spTree>
    <p:extLst>
      <p:ext uri="{BB962C8B-B14F-4D97-AF65-F5344CB8AC3E}">
        <p14:creationId xmlns:p14="http://schemas.microsoft.com/office/powerpoint/2010/main" val="3949999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ABC6-3C6D-4860-8C2E-3FC8E324EE9B}"/>
              </a:ext>
            </a:extLst>
          </p:cNvPr>
          <p:cNvSpPr>
            <a:spLocks noGrp="1"/>
          </p:cNvSpPr>
          <p:nvPr>
            <p:ph type="title"/>
          </p:nvPr>
        </p:nvSpPr>
        <p:spPr>
          <a:xfrm>
            <a:off x="503237" y="0"/>
            <a:ext cx="8534400" cy="1507067"/>
          </a:xfrm>
        </p:spPr>
        <p:txBody>
          <a:bodyPr/>
          <a:lstStyle/>
          <a:p>
            <a:r>
              <a:rPr lang="en-IN" dirty="0"/>
              <a:t>GIT Features</a:t>
            </a:r>
          </a:p>
        </p:txBody>
      </p:sp>
      <p:sp>
        <p:nvSpPr>
          <p:cNvPr id="3" name="Content Placeholder 2">
            <a:extLst>
              <a:ext uri="{FF2B5EF4-FFF2-40B4-BE49-F238E27FC236}">
                <a16:creationId xmlns:a16="http://schemas.microsoft.com/office/drawing/2014/main" id="{EA967753-842A-4521-984F-D851E7D46819}"/>
              </a:ext>
            </a:extLst>
          </p:cNvPr>
          <p:cNvSpPr>
            <a:spLocks noGrp="1"/>
          </p:cNvSpPr>
          <p:nvPr>
            <p:ph idx="1"/>
          </p:nvPr>
        </p:nvSpPr>
        <p:spPr>
          <a:xfrm>
            <a:off x="646112" y="1200150"/>
            <a:ext cx="8534400" cy="5086350"/>
          </a:xfrm>
        </p:spPr>
        <p:txBody>
          <a:bodyPr>
            <a:normAutofit/>
          </a:bodyPr>
          <a:lstStyle/>
          <a:p>
            <a:endParaRPr lang="en-IN" sz="2800" dirty="0"/>
          </a:p>
        </p:txBody>
      </p:sp>
      <p:sp>
        <p:nvSpPr>
          <p:cNvPr id="4" name="Footer Placeholder 3">
            <a:extLst>
              <a:ext uri="{FF2B5EF4-FFF2-40B4-BE49-F238E27FC236}">
                <a16:creationId xmlns:a16="http://schemas.microsoft.com/office/drawing/2014/main" id="{A849F521-E077-4E18-922E-E68A5C2F3906}"/>
              </a:ext>
            </a:extLst>
          </p:cNvPr>
          <p:cNvSpPr>
            <a:spLocks noGrp="1"/>
          </p:cNvSpPr>
          <p:nvPr>
            <p:ph type="ftr" sz="quarter" idx="11"/>
          </p:nvPr>
        </p:nvSpPr>
        <p:spPr/>
        <p:txBody>
          <a:bodyPr/>
          <a:lstStyle/>
          <a:p>
            <a:r>
              <a:rPr lang="en-US"/>
              <a:t>Migration to GIT from SVN</a:t>
            </a:r>
            <a:endParaRPr lang="en-US" dirty="0"/>
          </a:p>
        </p:txBody>
      </p:sp>
    </p:spTree>
    <p:extLst>
      <p:ext uri="{BB962C8B-B14F-4D97-AF65-F5344CB8AC3E}">
        <p14:creationId xmlns:p14="http://schemas.microsoft.com/office/powerpoint/2010/main" val="1030473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1ACE0-BFB9-4C93-B77D-F965E001C3E7}"/>
              </a:ext>
            </a:extLst>
          </p:cNvPr>
          <p:cNvSpPr>
            <a:spLocks noGrp="1"/>
          </p:cNvSpPr>
          <p:nvPr>
            <p:ph type="title"/>
          </p:nvPr>
        </p:nvSpPr>
        <p:spPr>
          <a:xfrm>
            <a:off x="104608" y="155786"/>
            <a:ext cx="11763691" cy="1742441"/>
          </a:xfrm>
        </p:spPr>
        <p:txBody>
          <a:bodyPr vert="horz" lIns="91440" tIns="45720" rIns="91440" bIns="45720" rtlCol="0" anchor="b">
            <a:normAutofit/>
          </a:bodyPr>
          <a:lstStyle/>
          <a:p>
            <a:r>
              <a:rPr lang="en-US" sz="4000" dirty="0"/>
              <a:t>Basic Commands for both SVN and GIT</a:t>
            </a:r>
            <a:br>
              <a:rPr lang="en-US" sz="4000" dirty="0"/>
            </a:br>
            <a:endParaRPr lang="en-US" sz="4000" dirty="0"/>
          </a:p>
        </p:txBody>
      </p:sp>
      <p:sp>
        <p:nvSpPr>
          <p:cNvPr id="4" name="Footer Placeholder 3">
            <a:extLst>
              <a:ext uri="{FF2B5EF4-FFF2-40B4-BE49-F238E27FC236}">
                <a16:creationId xmlns:a16="http://schemas.microsoft.com/office/drawing/2014/main" id="{1C707620-E069-47CD-A877-C2A0EFFBF851}"/>
              </a:ext>
            </a:extLst>
          </p:cNvPr>
          <p:cNvSpPr>
            <a:spLocks noGrp="1"/>
          </p:cNvSpPr>
          <p:nvPr>
            <p:ph type="ftr" sz="quarter" idx="11"/>
          </p:nvPr>
        </p:nvSpPr>
        <p:spPr>
          <a:xfrm>
            <a:off x="1675645" y="6172200"/>
            <a:ext cx="7543800" cy="365125"/>
          </a:xfrm>
        </p:spPr>
        <p:txBody>
          <a:bodyPr vert="horz" lIns="91440" tIns="45720" rIns="91440" bIns="45720" rtlCol="0" anchor="t">
            <a:normAutofit/>
          </a:bodyPr>
          <a:lstStyle/>
          <a:p>
            <a:pPr>
              <a:spcAft>
                <a:spcPts val="600"/>
              </a:spcAft>
            </a:pPr>
            <a:r>
              <a:rPr lang="en-US" b="0" i="0" kern="1200" dirty="0">
                <a:solidFill>
                  <a:schemeClr val="bg2">
                    <a:lumMod val="50000"/>
                  </a:schemeClr>
                </a:solidFill>
                <a:effectLst/>
                <a:latin typeface="+mn-lt"/>
                <a:ea typeface="+mn-ea"/>
                <a:cs typeface="+mn-cs"/>
              </a:rPr>
              <a:t>Migration to GIT from SVN</a:t>
            </a:r>
          </a:p>
        </p:txBody>
      </p:sp>
      <p:sp>
        <p:nvSpPr>
          <p:cNvPr id="5" name="TextBox 4">
            <a:extLst>
              <a:ext uri="{FF2B5EF4-FFF2-40B4-BE49-F238E27FC236}">
                <a16:creationId xmlns:a16="http://schemas.microsoft.com/office/drawing/2014/main" id="{00D1F3C3-4A56-4522-834F-CFEB0E653568}"/>
              </a:ext>
            </a:extLst>
          </p:cNvPr>
          <p:cNvSpPr txBox="1"/>
          <p:nvPr/>
        </p:nvSpPr>
        <p:spPr>
          <a:xfrm>
            <a:off x="104608" y="2327053"/>
            <a:ext cx="6073386" cy="3139321"/>
          </a:xfrm>
          <a:prstGeom prst="rect">
            <a:avLst/>
          </a:prstGeom>
          <a:noFill/>
        </p:spPr>
        <p:txBody>
          <a:bodyPr wrap="square" rtlCol="0">
            <a:spAutoFit/>
          </a:bodyPr>
          <a:lstStyle/>
          <a:p>
            <a:r>
              <a:rPr lang="en-IN" dirty="0"/>
              <a:t>Checkout : </a:t>
            </a:r>
            <a:r>
              <a:rPr lang="en-IN" dirty="0" err="1"/>
              <a:t>svn</a:t>
            </a:r>
            <a:r>
              <a:rPr lang="en-IN" dirty="0"/>
              <a:t> checkout &lt;path-to-repo&gt;</a:t>
            </a:r>
          </a:p>
          <a:p>
            <a:endParaRPr lang="en-IN" dirty="0"/>
          </a:p>
          <a:p>
            <a:r>
              <a:rPr lang="en-IN" dirty="0"/>
              <a:t>Commit : </a:t>
            </a:r>
            <a:r>
              <a:rPr lang="en-IN" dirty="0" err="1"/>
              <a:t>svn</a:t>
            </a:r>
            <a:r>
              <a:rPr lang="en-IN" dirty="0"/>
              <a:t> commit</a:t>
            </a:r>
          </a:p>
          <a:p>
            <a:endParaRPr lang="en-IN" dirty="0"/>
          </a:p>
          <a:p>
            <a:r>
              <a:rPr lang="en-IN" dirty="0"/>
              <a:t>Switching branch/tag: </a:t>
            </a:r>
            <a:r>
              <a:rPr lang="en-IN" dirty="0" err="1"/>
              <a:t>svn</a:t>
            </a:r>
            <a:r>
              <a:rPr lang="en-IN" dirty="0"/>
              <a:t> switch &lt;target&gt;</a:t>
            </a:r>
          </a:p>
          <a:p>
            <a:endParaRPr lang="en-IN" dirty="0"/>
          </a:p>
          <a:p>
            <a:r>
              <a:rPr lang="en-IN" dirty="0"/>
              <a:t>New branch/ tag : </a:t>
            </a:r>
            <a:r>
              <a:rPr lang="en-IN" dirty="0" err="1"/>
              <a:t>svn</a:t>
            </a:r>
            <a:r>
              <a:rPr lang="en-IN" dirty="0"/>
              <a:t> copy &lt;target&gt; &lt;destination&gt;</a:t>
            </a:r>
          </a:p>
          <a:p>
            <a:endParaRPr lang="en-IN" dirty="0"/>
          </a:p>
          <a:p>
            <a:r>
              <a:rPr lang="en-IN" dirty="0"/>
              <a:t>Merge: </a:t>
            </a:r>
            <a:r>
              <a:rPr lang="en-IN" dirty="0" err="1"/>
              <a:t>svn</a:t>
            </a:r>
            <a:r>
              <a:rPr lang="en-IN" dirty="0"/>
              <a:t> merge &lt;target&gt;</a:t>
            </a:r>
          </a:p>
          <a:p>
            <a:endParaRPr lang="en-IN" dirty="0"/>
          </a:p>
          <a:p>
            <a:r>
              <a:rPr lang="en-IN" dirty="0"/>
              <a:t>Commit history : </a:t>
            </a:r>
            <a:r>
              <a:rPr lang="en-IN" dirty="0" err="1"/>
              <a:t>svn</a:t>
            </a:r>
            <a:r>
              <a:rPr lang="en-IN" dirty="0"/>
              <a:t> log &lt;target&gt;</a:t>
            </a:r>
          </a:p>
        </p:txBody>
      </p:sp>
      <p:sp>
        <p:nvSpPr>
          <p:cNvPr id="25" name="TextBox 24">
            <a:extLst>
              <a:ext uri="{FF2B5EF4-FFF2-40B4-BE49-F238E27FC236}">
                <a16:creationId xmlns:a16="http://schemas.microsoft.com/office/drawing/2014/main" id="{2D320042-95F7-4739-AB02-9278BC556681}"/>
              </a:ext>
            </a:extLst>
          </p:cNvPr>
          <p:cNvSpPr txBox="1"/>
          <p:nvPr/>
        </p:nvSpPr>
        <p:spPr>
          <a:xfrm>
            <a:off x="5567680" y="2204681"/>
            <a:ext cx="6481497" cy="4247317"/>
          </a:xfrm>
          <a:prstGeom prst="rect">
            <a:avLst/>
          </a:prstGeom>
          <a:noFill/>
        </p:spPr>
        <p:txBody>
          <a:bodyPr wrap="square" rtlCol="0">
            <a:spAutoFit/>
          </a:bodyPr>
          <a:lstStyle/>
          <a:p>
            <a:r>
              <a:rPr lang="en-IN" dirty="0"/>
              <a:t>Checkout : git clone &lt;path-to-repo&gt;</a:t>
            </a:r>
          </a:p>
          <a:p>
            <a:endParaRPr lang="en-IN" dirty="0"/>
          </a:p>
          <a:p>
            <a:r>
              <a:rPr lang="en-IN" dirty="0"/>
              <a:t>Commit : git commit</a:t>
            </a:r>
          </a:p>
          <a:p>
            <a:endParaRPr lang="en-IN" dirty="0"/>
          </a:p>
          <a:p>
            <a:r>
              <a:rPr lang="en-IN" dirty="0"/>
              <a:t>Switching branch/tag: git checkout &lt;target&gt;</a:t>
            </a:r>
          </a:p>
          <a:p>
            <a:endParaRPr lang="en-IN" dirty="0"/>
          </a:p>
          <a:p>
            <a:r>
              <a:rPr lang="en-IN" dirty="0"/>
              <a:t>New branch/ tag : git branch –b &lt;</a:t>
            </a:r>
            <a:r>
              <a:rPr lang="en-IN" dirty="0" err="1"/>
              <a:t>Newbranchname</a:t>
            </a:r>
            <a:r>
              <a:rPr lang="en-IN" dirty="0"/>
              <a:t>&gt;</a:t>
            </a:r>
          </a:p>
          <a:p>
            <a:endParaRPr lang="en-IN" dirty="0"/>
          </a:p>
          <a:p>
            <a:r>
              <a:rPr lang="en-IN" dirty="0"/>
              <a:t>Merge: git merge &lt;target&gt;</a:t>
            </a:r>
          </a:p>
          <a:p>
            <a:endParaRPr lang="en-IN" dirty="0"/>
          </a:p>
          <a:p>
            <a:r>
              <a:rPr lang="en-IN" dirty="0"/>
              <a:t>Create tag: git tag –a &lt;tag-name&gt;</a:t>
            </a:r>
          </a:p>
          <a:p>
            <a:endParaRPr lang="en-IN" dirty="0"/>
          </a:p>
          <a:p>
            <a:r>
              <a:rPr lang="en-IN" dirty="0"/>
              <a:t>Push to remote(when done): git push</a:t>
            </a:r>
          </a:p>
          <a:p>
            <a:endParaRPr lang="en-IN" dirty="0"/>
          </a:p>
          <a:p>
            <a:r>
              <a:rPr lang="en-IN" dirty="0"/>
              <a:t>View history : git log</a:t>
            </a:r>
          </a:p>
        </p:txBody>
      </p:sp>
    </p:spTree>
    <p:extLst>
      <p:ext uri="{BB962C8B-B14F-4D97-AF65-F5344CB8AC3E}">
        <p14:creationId xmlns:p14="http://schemas.microsoft.com/office/powerpoint/2010/main" val="3202227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6" name="Straight Connector 85">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7">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9">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96" name="Rectangle 95">
            <a:extLst>
              <a:ext uri="{FF2B5EF4-FFF2-40B4-BE49-F238E27FC236}">
                <a16:creationId xmlns:a16="http://schemas.microsoft.com/office/drawing/2014/main" id="{EB88142C-D3C4-43DC-A844-A7D9ECB0F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416DC9EF-092A-4FEF-8A40-0E509CA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AA2C37-F464-408C-845E-C3271F1D9986}"/>
              </a:ext>
            </a:extLst>
          </p:cNvPr>
          <p:cNvSpPr>
            <a:spLocks noGrp="1"/>
          </p:cNvSpPr>
          <p:nvPr>
            <p:ph type="ftr" sz="quarter" idx="11"/>
          </p:nvPr>
        </p:nvSpPr>
        <p:spPr>
          <a:xfrm>
            <a:off x="684212" y="6172200"/>
            <a:ext cx="7543800" cy="365125"/>
          </a:xfrm>
        </p:spPr>
        <p:txBody>
          <a:bodyPr vert="horz" lIns="91440" tIns="45720" rIns="91440" bIns="45720" rtlCol="0" anchor="t">
            <a:normAutofit/>
          </a:bodyPr>
          <a:lstStyle/>
          <a:p>
            <a:pPr>
              <a:spcAft>
                <a:spcPts val="600"/>
              </a:spcAft>
            </a:pPr>
            <a:r>
              <a:rPr lang="en-US" b="0" i="0" kern="1200">
                <a:solidFill>
                  <a:schemeClr val="tx1">
                    <a:alpha val="60000"/>
                  </a:schemeClr>
                </a:solidFill>
                <a:effectLst/>
                <a:latin typeface="+mn-lt"/>
                <a:ea typeface="+mn-ea"/>
                <a:cs typeface="+mn-cs"/>
              </a:rPr>
              <a:t>Migration to GIT from SVN</a:t>
            </a:r>
          </a:p>
        </p:txBody>
      </p:sp>
      <p:pic>
        <p:nvPicPr>
          <p:cNvPr id="15" name="Picture 14">
            <a:extLst>
              <a:ext uri="{FF2B5EF4-FFF2-40B4-BE49-F238E27FC236}">
                <a16:creationId xmlns:a16="http://schemas.microsoft.com/office/drawing/2014/main" id="{C08EFBE6-48CE-4AD3-BE74-5CEFEAA92918}"/>
              </a:ext>
            </a:extLst>
          </p:cNvPr>
          <p:cNvPicPr>
            <a:picLocks noChangeAspect="1"/>
          </p:cNvPicPr>
          <p:nvPr/>
        </p:nvPicPr>
        <p:blipFill>
          <a:blip r:embed="rId2"/>
          <a:stretch>
            <a:fillRect/>
          </a:stretch>
        </p:blipFill>
        <p:spPr>
          <a:xfrm>
            <a:off x="497840" y="967897"/>
            <a:ext cx="11155679" cy="5087463"/>
          </a:xfrm>
          <a:prstGeom prst="rect">
            <a:avLst/>
          </a:prstGeom>
        </p:spPr>
      </p:pic>
      <p:sp>
        <p:nvSpPr>
          <p:cNvPr id="19" name="Title 18">
            <a:extLst>
              <a:ext uri="{FF2B5EF4-FFF2-40B4-BE49-F238E27FC236}">
                <a16:creationId xmlns:a16="http://schemas.microsoft.com/office/drawing/2014/main" id="{F672AE16-FB16-462F-AA52-E5C5C8F2F69A}"/>
              </a:ext>
            </a:extLst>
          </p:cNvPr>
          <p:cNvSpPr>
            <a:spLocks noGrp="1"/>
          </p:cNvSpPr>
          <p:nvPr>
            <p:ph type="title"/>
          </p:nvPr>
        </p:nvSpPr>
        <p:spPr>
          <a:xfrm>
            <a:off x="1277143" y="-145418"/>
            <a:ext cx="8534400" cy="1507067"/>
          </a:xfrm>
        </p:spPr>
        <p:txBody>
          <a:bodyPr/>
          <a:lstStyle/>
          <a:p>
            <a:r>
              <a:rPr lang="en-IN" dirty="0"/>
              <a:t>Get you Sample SVN PROJECT!</a:t>
            </a:r>
          </a:p>
        </p:txBody>
      </p:sp>
    </p:spTree>
    <p:extLst>
      <p:ext uri="{BB962C8B-B14F-4D97-AF65-F5344CB8AC3E}">
        <p14:creationId xmlns:p14="http://schemas.microsoft.com/office/powerpoint/2010/main" val="1833252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56648-FB16-45DD-BB13-ABE2753F90DD}"/>
              </a:ext>
            </a:extLst>
          </p:cNvPr>
          <p:cNvSpPr>
            <a:spLocks noGrp="1"/>
          </p:cNvSpPr>
          <p:nvPr>
            <p:ph type="title"/>
          </p:nvPr>
        </p:nvSpPr>
        <p:spPr>
          <a:xfrm>
            <a:off x="684211" y="574039"/>
            <a:ext cx="2435861" cy="3439161"/>
          </a:xfrm>
        </p:spPr>
        <p:txBody>
          <a:bodyPr vert="horz" lIns="91440" tIns="45720" rIns="91440" bIns="45720" rtlCol="0" anchor="ctr">
            <a:normAutofit/>
          </a:bodyPr>
          <a:lstStyle/>
          <a:p>
            <a:pPr algn="r"/>
            <a:r>
              <a:rPr lang="en-US" sz="5200" b="1" dirty="0">
                <a:solidFill>
                  <a:schemeClr val="bg2">
                    <a:lumMod val="50000"/>
                  </a:schemeClr>
                </a:solidFill>
              </a:rPr>
              <a:t>Visual SVN</a:t>
            </a:r>
            <a:br>
              <a:rPr lang="en-US" sz="5200" b="1" dirty="0">
                <a:solidFill>
                  <a:schemeClr val="bg2">
                    <a:lumMod val="50000"/>
                  </a:schemeClr>
                </a:solidFill>
              </a:rPr>
            </a:br>
            <a:endParaRPr lang="en-US" sz="5200" b="1" dirty="0">
              <a:solidFill>
                <a:schemeClr val="bg2">
                  <a:lumMod val="50000"/>
                </a:schemeClr>
              </a:solidFill>
            </a:endParaRPr>
          </a:p>
        </p:txBody>
      </p:sp>
      <p:sp>
        <p:nvSpPr>
          <p:cNvPr id="4" name="Footer Placeholder 3">
            <a:extLst>
              <a:ext uri="{FF2B5EF4-FFF2-40B4-BE49-F238E27FC236}">
                <a16:creationId xmlns:a16="http://schemas.microsoft.com/office/drawing/2014/main" id="{74154FE1-B4F6-49CF-ADA7-7EA1DD46031F}"/>
              </a:ext>
            </a:extLst>
          </p:cNvPr>
          <p:cNvSpPr>
            <a:spLocks noGrp="1"/>
          </p:cNvSpPr>
          <p:nvPr>
            <p:ph type="ftr" sz="quarter" idx="11"/>
          </p:nvPr>
        </p:nvSpPr>
        <p:spPr/>
        <p:txBody>
          <a:bodyPr vert="horz" lIns="91440" tIns="45720" rIns="91440" bIns="45720" rtlCol="0" anchor="t">
            <a:normAutofit/>
          </a:bodyPr>
          <a:lstStyle/>
          <a:p>
            <a:pPr>
              <a:spcAft>
                <a:spcPts val="600"/>
              </a:spcAft>
            </a:pPr>
            <a:r>
              <a:rPr lang="en-US" b="0" i="0" kern="1200">
                <a:solidFill>
                  <a:schemeClr val="tx1">
                    <a:alpha val="60000"/>
                  </a:schemeClr>
                </a:solidFill>
                <a:effectLst/>
                <a:latin typeface="+mn-lt"/>
                <a:ea typeface="+mn-ea"/>
                <a:cs typeface="+mn-cs"/>
              </a:rPr>
              <a:t>Migration to GIT from SVN</a:t>
            </a:r>
          </a:p>
        </p:txBody>
      </p:sp>
      <p:pic>
        <p:nvPicPr>
          <p:cNvPr id="5" name="Picture 4">
            <a:extLst>
              <a:ext uri="{FF2B5EF4-FFF2-40B4-BE49-F238E27FC236}">
                <a16:creationId xmlns:a16="http://schemas.microsoft.com/office/drawing/2014/main" id="{81964F6D-F348-4C1C-AE15-DD892E4DF2A8}"/>
              </a:ext>
            </a:extLst>
          </p:cNvPr>
          <p:cNvPicPr>
            <a:picLocks noChangeAspect="1"/>
          </p:cNvPicPr>
          <p:nvPr/>
        </p:nvPicPr>
        <p:blipFill>
          <a:blip r:embed="rId2"/>
          <a:stretch>
            <a:fillRect/>
          </a:stretch>
        </p:blipFill>
        <p:spPr>
          <a:xfrm>
            <a:off x="3892233" y="574039"/>
            <a:ext cx="6572567" cy="5692140"/>
          </a:xfrm>
          <a:prstGeom prst="rect">
            <a:avLst/>
          </a:prstGeom>
        </p:spPr>
      </p:pic>
    </p:spTree>
    <p:extLst>
      <p:ext uri="{BB962C8B-B14F-4D97-AF65-F5344CB8AC3E}">
        <p14:creationId xmlns:p14="http://schemas.microsoft.com/office/powerpoint/2010/main" val="3716524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B3DBB-8F18-4D50-A535-C208DE192653}"/>
              </a:ext>
            </a:extLst>
          </p:cNvPr>
          <p:cNvSpPr>
            <a:spLocks noGrp="1"/>
          </p:cNvSpPr>
          <p:nvPr>
            <p:ph type="title"/>
          </p:nvPr>
        </p:nvSpPr>
        <p:spPr>
          <a:xfrm>
            <a:off x="684213" y="685799"/>
            <a:ext cx="9404667" cy="746761"/>
          </a:xfrm>
        </p:spPr>
        <p:txBody>
          <a:bodyPr vert="horz" lIns="91440" tIns="45720" rIns="91440" bIns="45720" rtlCol="0" anchor="ctr">
            <a:normAutofit fontScale="90000"/>
          </a:bodyPr>
          <a:lstStyle/>
          <a:p>
            <a:pPr algn="r"/>
            <a:r>
              <a:rPr lang="en-US" sz="5200" dirty="0"/>
              <a:t>Authors.txt</a:t>
            </a:r>
            <a:br>
              <a:rPr lang="en-US" sz="5200" dirty="0"/>
            </a:br>
            <a:endParaRPr lang="en-US" sz="5200" dirty="0"/>
          </a:p>
        </p:txBody>
      </p:sp>
      <p:sp>
        <p:nvSpPr>
          <p:cNvPr id="4" name="Footer Placeholder 3">
            <a:extLst>
              <a:ext uri="{FF2B5EF4-FFF2-40B4-BE49-F238E27FC236}">
                <a16:creationId xmlns:a16="http://schemas.microsoft.com/office/drawing/2014/main" id="{FB0DE82F-4708-4CE5-8CC0-C38384F80F26}"/>
              </a:ext>
            </a:extLst>
          </p:cNvPr>
          <p:cNvSpPr>
            <a:spLocks noGrp="1"/>
          </p:cNvSpPr>
          <p:nvPr>
            <p:ph type="ftr" sz="quarter" idx="11"/>
          </p:nvPr>
        </p:nvSpPr>
        <p:spPr/>
        <p:txBody>
          <a:bodyPr vert="horz" lIns="91440" tIns="45720" rIns="91440" bIns="45720" rtlCol="0" anchor="t">
            <a:normAutofit/>
          </a:bodyPr>
          <a:lstStyle/>
          <a:p>
            <a:pPr>
              <a:spcAft>
                <a:spcPts val="600"/>
              </a:spcAft>
            </a:pPr>
            <a:r>
              <a:rPr lang="en-US" b="0" i="0" kern="1200">
                <a:solidFill>
                  <a:schemeClr val="tx1">
                    <a:alpha val="60000"/>
                  </a:schemeClr>
                </a:solidFill>
                <a:effectLst/>
                <a:latin typeface="+mn-lt"/>
                <a:ea typeface="+mn-ea"/>
                <a:cs typeface="+mn-cs"/>
              </a:rPr>
              <a:t>Migration to GIT from SVN</a:t>
            </a:r>
          </a:p>
        </p:txBody>
      </p:sp>
      <p:pic>
        <p:nvPicPr>
          <p:cNvPr id="6" name="Picture 5">
            <a:extLst>
              <a:ext uri="{FF2B5EF4-FFF2-40B4-BE49-F238E27FC236}">
                <a16:creationId xmlns:a16="http://schemas.microsoft.com/office/drawing/2014/main" id="{61477192-C202-470F-A336-EB8E37DFA560}"/>
              </a:ext>
            </a:extLst>
          </p:cNvPr>
          <p:cNvPicPr>
            <a:picLocks noChangeAspect="1"/>
          </p:cNvPicPr>
          <p:nvPr/>
        </p:nvPicPr>
        <p:blipFill>
          <a:blip r:embed="rId2"/>
          <a:stretch>
            <a:fillRect/>
          </a:stretch>
        </p:blipFill>
        <p:spPr>
          <a:xfrm>
            <a:off x="938212" y="3692523"/>
            <a:ext cx="9991725" cy="1524000"/>
          </a:xfrm>
          <a:prstGeom prst="rect">
            <a:avLst/>
          </a:prstGeom>
        </p:spPr>
      </p:pic>
      <p:pic>
        <p:nvPicPr>
          <p:cNvPr id="7" name="Picture 6">
            <a:extLst>
              <a:ext uri="{FF2B5EF4-FFF2-40B4-BE49-F238E27FC236}">
                <a16:creationId xmlns:a16="http://schemas.microsoft.com/office/drawing/2014/main" id="{B5DDBCD6-B72E-46FF-9C5F-BE09F5C43B96}"/>
              </a:ext>
            </a:extLst>
          </p:cNvPr>
          <p:cNvPicPr>
            <a:picLocks noChangeAspect="1"/>
          </p:cNvPicPr>
          <p:nvPr/>
        </p:nvPicPr>
        <p:blipFill>
          <a:blip r:embed="rId3"/>
          <a:stretch>
            <a:fillRect/>
          </a:stretch>
        </p:blipFill>
        <p:spPr>
          <a:xfrm>
            <a:off x="938212" y="1234438"/>
            <a:ext cx="10315575" cy="2305050"/>
          </a:xfrm>
          <a:prstGeom prst="rect">
            <a:avLst/>
          </a:prstGeom>
        </p:spPr>
      </p:pic>
    </p:spTree>
    <p:extLst>
      <p:ext uri="{BB962C8B-B14F-4D97-AF65-F5344CB8AC3E}">
        <p14:creationId xmlns:p14="http://schemas.microsoft.com/office/powerpoint/2010/main" val="1701703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2929D-A819-472E-A9BE-5D3D23A5894B}"/>
              </a:ext>
            </a:extLst>
          </p:cNvPr>
          <p:cNvSpPr>
            <a:spLocks noGrp="1"/>
          </p:cNvSpPr>
          <p:nvPr>
            <p:ph type="title"/>
          </p:nvPr>
        </p:nvSpPr>
        <p:spPr>
          <a:xfrm>
            <a:off x="684213" y="685799"/>
            <a:ext cx="4781147" cy="4892676"/>
          </a:xfrm>
        </p:spPr>
        <p:txBody>
          <a:bodyPr vert="horz" lIns="91440" tIns="45720" rIns="91440" bIns="45720" rtlCol="0" anchor="ctr">
            <a:normAutofit/>
          </a:bodyPr>
          <a:lstStyle/>
          <a:p>
            <a:pPr algn="r"/>
            <a:r>
              <a:rPr lang="en-US" sz="5200" dirty="0"/>
              <a:t>PUSH to YOUR Git REPOSITORY</a:t>
            </a:r>
          </a:p>
        </p:txBody>
      </p:sp>
      <p:sp>
        <p:nvSpPr>
          <p:cNvPr id="4" name="Footer Placeholder 3">
            <a:extLst>
              <a:ext uri="{FF2B5EF4-FFF2-40B4-BE49-F238E27FC236}">
                <a16:creationId xmlns:a16="http://schemas.microsoft.com/office/drawing/2014/main" id="{84877B02-4F29-433E-B773-BD255CC08772}"/>
              </a:ext>
            </a:extLst>
          </p:cNvPr>
          <p:cNvSpPr>
            <a:spLocks noGrp="1"/>
          </p:cNvSpPr>
          <p:nvPr>
            <p:ph type="ftr" sz="quarter" idx="11"/>
          </p:nvPr>
        </p:nvSpPr>
        <p:spPr/>
        <p:txBody>
          <a:bodyPr vert="horz" lIns="91440" tIns="45720" rIns="91440" bIns="45720" rtlCol="0" anchor="t">
            <a:normAutofit/>
          </a:bodyPr>
          <a:lstStyle/>
          <a:p>
            <a:pPr>
              <a:spcAft>
                <a:spcPts val="600"/>
              </a:spcAft>
            </a:pPr>
            <a:r>
              <a:rPr lang="en-US" b="0" i="0" kern="1200">
                <a:solidFill>
                  <a:schemeClr val="tx1">
                    <a:alpha val="60000"/>
                  </a:schemeClr>
                </a:solidFill>
                <a:effectLst/>
                <a:latin typeface="+mn-lt"/>
                <a:ea typeface="+mn-ea"/>
                <a:cs typeface="+mn-cs"/>
              </a:rPr>
              <a:t>Migration to GIT from SVN</a:t>
            </a:r>
          </a:p>
        </p:txBody>
      </p:sp>
      <p:pic>
        <p:nvPicPr>
          <p:cNvPr id="6" name="Picture 5">
            <a:extLst>
              <a:ext uri="{FF2B5EF4-FFF2-40B4-BE49-F238E27FC236}">
                <a16:creationId xmlns:a16="http://schemas.microsoft.com/office/drawing/2014/main" id="{97E9B982-97BA-422B-BFCB-B9BABC863D60}"/>
              </a:ext>
            </a:extLst>
          </p:cNvPr>
          <p:cNvPicPr>
            <a:picLocks noChangeAspect="1"/>
          </p:cNvPicPr>
          <p:nvPr/>
        </p:nvPicPr>
        <p:blipFill>
          <a:blip r:embed="rId2"/>
          <a:stretch>
            <a:fillRect/>
          </a:stretch>
        </p:blipFill>
        <p:spPr>
          <a:xfrm>
            <a:off x="5324475" y="2827073"/>
            <a:ext cx="6510337" cy="609600"/>
          </a:xfrm>
          <a:prstGeom prst="rect">
            <a:avLst/>
          </a:prstGeom>
        </p:spPr>
      </p:pic>
    </p:spTree>
    <p:extLst>
      <p:ext uri="{BB962C8B-B14F-4D97-AF65-F5344CB8AC3E}">
        <p14:creationId xmlns:p14="http://schemas.microsoft.com/office/powerpoint/2010/main" val="804262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8" name="Straight Connector 8">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0">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12">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14">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16">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18">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6"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7D52BF7B-E871-45D4-BC12-5483AC598C96}"/>
              </a:ext>
            </a:extLst>
          </p:cNvPr>
          <p:cNvSpPr>
            <a:spLocks noGrp="1"/>
          </p:cNvSpPr>
          <p:nvPr>
            <p:ph type="ftr" sz="quarter" idx="11"/>
          </p:nvPr>
        </p:nvSpPr>
        <p:spPr>
          <a:xfrm>
            <a:off x="684212" y="6172200"/>
            <a:ext cx="7543800" cy="365125"/>
          </a:xfrm>
        </p:spPr>
        <p:txBody>
          <a:bodyPr vert="horz" lIns="91440" tIns="45720" rIns="91440" bIns="45720" rtlCol="0" anchor="t">
            <a:normAutofit/>
          </a:bodyPr>
          <a:lstStyle/>
          <a:p>
            <a:pPr>
              <a:spcAft>
                <a:spcPts val="600"/>
              </a:spcAft>
            </a:pPr>
            <a:r>
              <a:rPr lang="en-US" b="0" i="0" kern="1200">
                <a:solidFill>
                  <a:schemeClr val="tx2"/>
                </a:solidFill>
                <a:effectLst/>
                <a:latin typeface="+mn-lt"/>
                <a:ea typeface="+mn-ea"/>
                <a:cs typeface="+mn-cs"/>
              </a:rPr>
              <a:t>Migration to GIT from SVN</a:t>
            </a:r>
          </a:p>
        </p:txBody>
      </p:sp>
      <p:pic>
        <p:nvPicPr>
          <p:cNvPr id="5" name="Picture 4">
            <a:extLst>
              <a:ext uri="{FF2B5EF4-FFF2-40B4-BE49-F238E27FC236}">
                <a16:creationId xmlns:a16="http://schemas.microsoft.com/office/drawing/2014/main" id="{2B344CA9-4EC6-4164-91B4-64EEBA4331C6}"/>
              </a:ext>
            </a:extLst>
          </p:cNvPr>
          <p:cNvPicPr>
            <a:picLocks noChangeAspect="1"/>
          </p:cNvPicPr>
          <p:nvPr/>
        </p:nvPicPr>
        <p:blipFill>
          <a:blip r:embed="rId2"/>
          <a:stretch>
            <a:fillRect/>
          </a:stretch>
        </p:blipFill>
        <p:spPr>
          <a:xfrm>
            <a:off x="684212" y="1224280"/>
            <a:ext cx="9972675" cy="609600"/>
          </a:xfrm>
          <a:prstGeom prst="rect">
            <a:avLst/>
          </a:prstGeom>
        </p:spPr>
      </p:pic>
      <p:pic>
        <p:nvPicPr>
          <p:cNvPr id="29" name="Picture 28">
            <a:extLst>
              <a:ext uri="{FF2B5EF4-FFF2-40B4-BE49-F238E27FC236}">
                <a16:creationId xmlns:a16="http://schemas.microsoft.com/office/drawing/2014/main" id="{7EF46BF1-2066-4716-A0AD-0904715001BD}"/>
              </a:ext>
            </a:extLst>
          </p:cNvPr>
          <p:cNvPicPr>
            <a:picLocks noChangeAspect="1"/>
          </p:cNvPicPr>
          <p:nvPr/>
        </p:nvPicPr>
        <p:blipFill>
          <a:blip r:embed="rId3"/>
          <a:stretch>
            <a:fillRect/>
          </a:stretch>
        </p:blipFill>
        <p:spPr>
          <a:xfrm>
            <a:off x="717549" y="2383790"/>
            <a:ext cx="9906000" cy="2247900"/>
          </a:xfrm>
          <a:prstGeom prst="rect">
            <a:avLst/>
          </a:prstGeom>
        </p:spPr>
      </p:pic>
    </p:spTree>
    <p:extLst>
      <p:ext uri="{BB962C8B-B14F-4D97-AF65-F5344CB8AC3E}">
        <p14:creationId xmlns:p14="http://schemas.microsoft.com/office/powerpoint/2010/main" val="50484295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1928-1336-46D2-A727-3B9CE5D54B5B}"/>
              </a:ext>
            </a:extLst>
          </p:cNvPr>
          <p:cNvSpPr>
            <a:spLocks noGrp="1"/>
          </p:cNvSpPr>
          <p:nvPr>
            <p:ph type="title"/>
          </p:nvPr>
        </p:nvSpPr>
        <p:spPr>
          <a:xfrm>
            <a:off x="409892" y="155786"/>
            <a:ext cx="8534400" cy="1060028"/>
          </a:xfrm>
        </p:spPr>
        <p:txBody>
          <a:bodyPr/>
          <a:lstStyle/>
          <a:p>
            <a:r>
              <a:rPr lang="en-IN" b="1" dirty="0">
                <a:solidFill>
                  <a:schemeClr val="bg1"/>
                </a:solidFill>
              </a:rPr>
              <a:t>Git Hub with SVN PROJECT!!!</a:t>
            </a:r>
          </a:p>
        </p:txBody>
      </p:sp>
      <p:pic>
        <p:nvPicPr>
          <p:cNvPr id="5" name="Content Placeholder 4">
            <a:extLst>
              <a:ext uri="{FF2B5EF4-FFF2-40B4-BE49-F238E27FC236}">
                <a16:creationId xmlns:a16="http://schemas.microsoft.com/office/drawing/2014/main" id="{35D081A7-A5F1-4C6E-AABF-A662AFEFDF63}"/>
              </a:ext>
            </a:extLst>
          </p:cNvPr>
          <p:cNvPicPr>
            <a:picLocks noGrp="1" noChangeAspect="1"/>
          </p:cNvPicPr>
          <p:nvPr>
            <p:ph idx="1"/>
          </p:nvPr>
        </p:nvPicPr>
        <p:blipFill>
          <a:blip r:embed="rId2"/>
          <a:stretch>
            <a:fillRect/>
          </a:stretch>
        </p:blipFill>
        <p:spPr>
          <a:xfrm>
            <a:off x="1056640" y="1412240"/>
            <a:ext cx="9530080" cy="4592320"/>
          </a:xfrm>
          <a:prstGeom prst="rect">
            <a:avLst/>
          </a:prstGeom>
        </p:spPr>
      </p:pic>
      <p:sp>
        <p:nvSpPr>
          <p:cNvPr id="4" name="Footer Placeholder 3">
            <a:extLst>
              <a:ext uri="{FF2B5EF4-FFF2-40B4-BE49-F238E27FC236}">
                <a16:creationId xmlns:a16="http://schemas.microsoft.com/office/drawing/2014/main" id="{15BA5745-6FF9-4DE3-A6AC-466B9E3F83F5}"/>
              </a:ext>
            </a:extLst>
          </p:cNvPr>
          <p:cNvSpPr>
            <a:spLocks noGrp="1"/>
          </p:cNvSpPr>
          <p:nvPr>
            <p:ph type="ftr" sz="quarter" idx="11"/>
          </p:nvPr>
        </p:nvSpPr>
        <p:spPr>
          <a:xfrm>
            <a:off x="684212" y="6172200"/>
            <a:ext cx="7543800" cy="365125"/>
          </a:xfrm>
        </p:spPr>
        <p:txBody>
          <a:bodyPr/>
          <a:lstStyle/>
          <a:p>
            <a:r>
              <a:rPr lang="en-US"/>
              <a:t>Migration to GIT from SVN</a:t>
            </a:r>
            <a:endParaRPr lang="en-US" dirty="0"/>
          </a:p>
        </p:txBody>
      </p:sp>
    </p:spTree>
    <p:extLst>
      <p:ext uri="{BB962C8B-B14F-4D97-AF65-F5344CB8AC3E}">
        <p14:creationId xmlns:p14="http://schemas.microsoft.com/office/powerpoint/2010/main" val="2121398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02234-E11F-4992-A6FB-F0907F7E1E0B}"/>
              </a:ext>
            </a:extLst>
          </p:cNvPr>
          <p:cNvSpPr>
            <a:spLocks noGrp="1"/>
          </p:cNvSpPr>
          <p:nvPr>
            <p:ph type="title"/>
          </p:nvPr>
        </p:nvSpPr>
        <p:spPr>
          <a:xfrm>
            <a:off x="552132" y="168486"/>
            <a:ext cx="8534400" cy="989753"/>
          </a:xfrm>
        </p:spPr>
        <p:txBody>
          <a:bodyPr/>
          <a:lstStyle/>
          <a:p>
            <a:r>
              <a:rPr lang="en-IN" dirty="0"/>
              <a:t>Checking LOGS:</a:t>
            </a:r>
          </a:p>
        </p:txBody>
      </p:sp>
      <p:pic>
        <p:nvPicPr>
          <p:cNvPr id="5" name="Content Placeholder 4">
            <a:extLst>
              <a:ext uri="{FF2B5EF4-FFF2-40B4-BE49-F238E27FC236}">
                <a16:creationId xmlns:a16="http://schemas.microsoft.com/office/drawing/2014/main" id="{61C18ACA-4A27-4ADD-8A7F-0D3DA60D7B8B}"/>
              </a:ext>
            </a:extLst>
          </p:cNvPr>
          <p:cNvPicPr>
            <a:picLocks noGrp="1" noChangeAspect="1"/>
          </p:cNvPicPr>
          <p:nvPr>
            <p:ph idx="1"/>
          </p:nvPr>
        </p:nvPicPr>
        <p:blipFill>
          <a:blip r:embed="rId2"/>
          <a:stretch>
            <a:fillRect/>
          </a:stretch>
        </p:blipFill>
        <p:spPr>
          <a:xfrm>
            <a:off x="552132" y="1340802"/>
            <a:ext cx="7873999" cy="5013960"/>
          </a:xfrm>
          <a:prstGeom prst="rect">
            <a:avLst/>
          </a:prstGeom>
        </p:spPr>
      </p:pic>
      <p:sp>
        <p:nvSpPr>
          <p:cNvPr id="4" name="Footer Placeholder 3">
            <a:extLst>
              <a:ext uri="{FF2B5EF4-FFF2-40B4-BE49-F238E27FC236}">
                <a16:creationId xmlns:a16="http://schemas.microsoft.com/office/drawing/2014/main" id="{6DB525D5-9271-491A-B7A0-C1DE16410CEF}"/>
              </a:ext>
            </a:extLst>
          </p:cNvPr>
          <p:cNvSpPr>
            <a:spLocks noGrp="1"/>
          </p:cNvSpPr>
          <p:nvPr>
            <p:ph type="ftr" sz="quarter" idx="11"/>
          </p:nvPr>
        </p:nvSpPr>
        <p:spPr/>
        <p:txBody>
          <a:bodyPr/>
          <a:lstStyle/>
          <a:p>
            <a:r>
              <a:rPr lang="en-US"/>
              <a:t>Migration to GIT from SVN</a:t>
            </a:r>
            <a:endParaRPr lang="en-US" dirty="0"/>
          </a:p>
        </p:txBody>
      </p:sp>
    </p:spTree>
    <p:extLst>
      <p:ext uri="{BB962C8B-B14F-4D97-AF65-F5344CB8AC3E}">
        <p14:creationId xmlns:p14="http://schemas.microsoft.com/office/powerpoint/2010/main" val="1824495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2AE2-37DE-42D5-A521-FF5FEC25510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2D94759-1E11-4D0E-9B92-0FF9D631734A}"/>
              </a:ext>
            </a:extLst>
          </p:cNvPr>
          <p:cNvPicPr>
            <a:picLocks noGrp="1" noChangeAspect="1"/>
          </p:cNvPicPr>
          <p:nvPr>
            <p:ph idx="1"/>
          </p:nvPr>
        </p:nvPicPr>
        <p:blipFill>
          <a:blip r:embed="rId2"/>
          <a:stretch>
            <a:fillRect/>
          </a:stretch>
        </p:blipFill>
        <p:spPr>
          <a:xfrm>
            <a:off x="838200" y="685799"/>
            <a:ext cx="9029700" cy="5057775"/>
          </a:xfrm>
          <a:prstGeom prst="rect">
            <a:avLst/>
          </a:prstGeom>
        </p:spPr>
      </p:pic>
      <p:sp>
        <p:nvSpPr>
          <p:cNvPr id="4" name="Footer Placeholder 3">
            <a:extLst>
              <a:ext uri="{FF2B5EF4-FFF2-40B4-BE49-F238E27FC236}">
                <a16:creationId xmlns:a16="http://schemas.microsoft.com/office/drawing/2014/main" id="{ED8670FD-7E31-44B8-ACEF-D96A19EA2B6F}"/>
              </a:ext>
            </a:extLst>
          </p:cNvPr>
          <p:cNvSpPr>
            <a:spLocks noGrp="1"/>
          </p:cNvSpPr>
          <p:nvPr>
            <p:ph type="ftr" sz="quarter" idx="11"/>
          </p:nvPr>
        </p:nvSpPr>
        <p:spPr/>
        <p:txBody>
          <a:bodyPr/>
          <a:lstStyle/>
          <a:p>
            <a:r>
              <a:rPr lang="en-US"/>
              <a:t>Migration to GIT from SVN</a:t>
            </a:r>
            <a:endParaRPr lang="en-US" dirty="0"/>
          </a:p>
        </p:txBody>
      </p:sp>
    </p:spTree>
    <p:extLst>
      <p:ext uri="{BB962C8B-B14F-4D97-AF65-F5344CB8AC3E}">
        <p14:creationId xmlns:p14="http://schemas.microsoft.com/office/powerpoint/2010/main" val="292086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E60A-DBF9-4130-B268-68AF4DC3A96F}"/>
              </a:ext>
            </a:extLst>
          </p:cNvPr>
          <p:cNvSpPr>
            <a:spLocks noGrp="1"/>
          </p:cNvSpPr>
          <p:nvPr>
            <p:ph type="title"/>
          </p:nvPr>
        </p:nvSpPr>
        <p:spPr>
          <a:xfrm>
            <a:off x="928052" y="173038"/>
            <a:ext cx="8534400" cy="1025524"/>
          </a:xfrm>
        </p:spPr>
        <p:txBody>
          <a:bodyPr>
            <a:normAutofit fontScale="90000"/>
          </a:bodyPr>
          <a:lstStyle/>
          <a:p>
            <a:r>
              <a:rPr lang="en-IN" b="1" dirty="0">
                <a:solidFill>
                  <a:schemeClr val="bg1"/>
                </a:solidFill>
              </a:rPr>
              <a:t>Agenda</a:t>
            </a:r>
            <a:br>
              <a:rPr lang="en-IN" b="1" dirty="0">
                <a:solidFill>
                  <a:schemeClr val="bg1"/>
                </a:solidFill>
              </a:rPr>
            </a:br>
            <a:endParaRPr lang="en-IN" b="1" dirty="0">
              <a:solidFill>
                <a:schemeClr val="bg1"/>
              </a:solidFill>
            </a:endParaRPr>
          </a:p>
        </p:txBody>
      </p:sp>
      <p:sp>
        <p:nvSpPr>
          <p:cNvPr id="3" name="Content Placeholder 2">
            <a:extLst>
              <a:ext uri="{FF2B5EF4-FFF2-40B4-BE49-F238E27FC236}">
                <a16:creationId xmlns:a16="http://schemas.microsoft.com/office/drawing/2014/main" id="{E7D71E41-B121-469E-89F3-CB7C7769A4A9}"/>
              </a:ext>
            </a:extLst>
          </p:cNvPr>
          <p:cNvSpPr>
            <a:spLocks noGrp="1"/>
          </p:cNvSpPr>
          <p:nvPr>
            <p:ph idx="1"/>
          </p:nvPr>
        </p:nvSpPr>
        <p:spPr>
          <a:xfrm>
            <a:off x="684212" y="742950"/>
            <a:ext cx="9736138" cy="5429250"/>
          </a:xfrm>
        </p:spPr>
        <p:txBody>
          <a:bodyPr>
            <a:normAutofit/>
          </a:bodyPr>
          <a:lstStyle/>
          <a:p>
            <a:pPr>
              <a:buFont typeface="Wingdings" panose="05000000000000000000" pitchFamily="2" charset="2"/>
              <a:buChar char="ü"/>
            </a:pPr>
            <a:r>
              <a:rPr lang="en-IN" sz="2800" b="1" dirty="0">
                <a:solidFill>
                  <a:schemeClr val="accent1">
                    <a:lumMod val="75000"/>
                  </a:schemeClr>
                </a:solidFill>
                <a:latin typeface="Calibri" panose="020F0502020204030204" pitchFamily="34" charset="0"/>
                <a:cs typeface="Calibri" panose="020F0502020204030204" pitchFamily="34" charset="0"/>
              </a:rPr>
              <a:t>Introduction – What is VCS?</a:t>
            </a:r>
          </a:p>
          <a:p>
            <a:pPr>
              <a:buFont typeface="Wingdings" panose="05000000000000000000" pitchFamily="2" charset="2"/>
              <a:buChar char="ü"/>
            </a:pPr>
            <a:r>
              <a:rPr lang="en-IN" sz="2800" b="1" dirty="0">
                <a:solidFill>
                  <a:schemeClr val="accent1">
                    <a:lumMod val="75000"/>
                  </a:schemeClr>
                </a:solidFill>
                <a:latin typeface="Calibri" panose="020F0502020204030204" pitchFamily="34" charset="0"/>
                <a:cs typeface="Calibri" panose="020F0502020204030204" pitchFamily="34" charset="0"/>
              </a:rPr>
              <a:t>History.</a:t>
            </a:r>
          </a:p>
          <a:p>
            <a:pPr>
              <a:buFont typeface="Wingdings" panose="05000000000000000000" pitchFamily="2" charset="2"/>
              <a:buChar char="ü"/>
            </a:pPr>
            <a:r>
              <a:rPr lang="en-IN" sz="2800" b="1" dirty="0">
                <a:solidFill>
                  <a:schemeClr val="accent1">
                    <a:lumMod val="75000"/>
                  </a:schemeClr>
                </a:solidFill>
                <a:latin typeface="Calibri" panose="020F0502020204030204" pitchFamily="34" charset="0"/>
                <a:cs typeface="Calibri" panose="020F0502020204030204" pitchFamily="34" charset="0"/>
              </a:rPr>
              <a:t>GIT vs SVN </a:t>
            </a:r>
          </a:p>
          <a:p>
            <a:pPr>
              <a:buFont typeface="Wingdings" panose="05000000000000000000" pitchFamily="2" charset="2"/>
              <a:buChar char="ü"/>
            </a:pPr>
            <a:r>
              <a:rPr lang="en-IN" sz="2800" b="1" dirty="0">
                <a:solidFill>
                  <a:schemeClr val="accent1">
                    <a:lumMod val="75000"/>
                  </a:schemeClr>
                </a:solidFill>
                <a:latin typeface="Calibri" panose="020F0502020204030204" pitchFamily="34" charset="0"/>
                <a:cs typeface="Calibri" panose="020F0502020204030204" pitchFamily="34" charset="0"/>
              </a:rPr>
              <a:t>Git Branching Strategy.</a:t>
            </a:r>
          </a:p>
          <a:p>
            <a:pPr>
              <a:buFont typeface="Wingdings" panose="05000000000000000000" pitchFamily="2" charset="2"/>
              <a:buChar char="ü"/>
            </a:pPr>
            <a:r>
              <a:rPr lang="en-IN" sz="2800" b="1" dirty="0">
                <a:solidFill>
                  <a:schemeClr val="accent1">
                    <a:lumMod val="75000"/>
                  </a:schemeClr>
                </a:solidFill>
                <a:latin typeface="Calibri" panose="020F0502020204030204" pitchFamily="34" charset="0"/>
                <a:cs typeface="Calibri" panose="020F0502020204030204" pitchFamily="34" charset="0"/>
              </a:rPr>
              <a:t>Git and SVN Basic Commands.</a:t>
            </a:r>
          </a:p>
          <a:p>
            <a:pPr>
              <a:buFont typeface="Wingdings" panose="05000000000000000000" pitchFamily="2" charset="2"/>
              <a:buChar char="ü"/>
            </a:pPr>
            <a:r>
              <a:rPr lang="en-IN" sz="2800" b="1" dirty="0">
                <a:solidFill>
                  <a:schemeClr val="accent1">
                    <a:lumMod val="75000"/>
                  </a:schemeClr>
                </a:solidFill>
                <a:latin typeface="Calibri" panose="020F0502020204030204" pitchFamily="34" charset="0"/>
                <a:cs typeface="Calibri" panose="020F0502020204030204" pitchFamily="34" charset="0"/>
              </a:rPr>
              <a:t>Migrating from SVN to Git</a:t>
            </a:r>
          </a:p>
          <a:p>
            <a:pPr>
              <a:buFont typeface="Wingdings" panose="05000000000000000000" pitchFamily="2" charset="2"/>
              <a:buChar char="ü"/>
            </a:pPr>
            <a:r>
              <a:rPr lang="en-IN" sz="2800" b="1" dirty="0">
                <a:solidFill>
                  <a:schemeClr val="accent1">
                    <a:lumMod val="75000"/>
                  </a:schemeClr>
                </a:solidFill>
                <a:latin typeface="Calibri" panose="020F0502020204030204" pitchFamily="34" charset="0"/>
                <a:cs typeface="Calibri" panose="020F0502020204030204" pitchFamily="34" charset="0"/>
              </a:rPr>
              <a:t>Demo </a:t>
            </a:r>
          </a:p>
          <a:p>
            <a:pPr>
              <a:buFont typeface="Wingdings" panose="05000000000000000000" pitchFamily="2" charset="2"/>
              <a:buChar char="ü"/>
            </a:pPr>
            <a:r>
              <a:rPr lang="en-IN" sz="2800" b="1" dirty="0">
                <a:solidFill>
                  <a:schemeClr val="accent1">
                    <a:lumMod val="75000"/>
                  </a:schemeClr>
                </a:solidFill>
                <a:latin typeface="Calibri" panose="020F0502020204030204" pitchFamily="34" charset="0"/>
                <a:cs typeface="Calibri" panose="020F0502020204030204" pitchFamily="34" charset="0"/>
              </a:rPr>
              <a:t>Conclusion</a:t>
            </a:r>
          </a:p>
          <a:p>
            <a:pPr>
              <a:buFont typeface="Wingdings" panose="05000000000000000000" pitchFamily="2" charset="2"/>
              <a:buChar char="ü"/>
            </a:pPr>
            <a:r>
              <a:rPr lang="en-IN" sz="2800" b="1" dirty="0">
                <a:solidFill>
                  <a:schemeClr val="accent1">
                    <a:lumMod val="75000"/>
                  </a:schemeClr>
                </a:solidFill>
                <a:latin typeface="Calibri" panose="020F0502020204030204" pitchFamily="34" charset="0"/>
                <a:cs typeface="Calibri" panose="020F0502020204030204" pitchFamily="34" charset="0"/>
              </a:rPr>
              <a:t>Q&amp;A</a:t>
            </a:r>
          </a:p>
        </p:txBody>
      </p:sp>
      <p:sp>
        <p:nvSpPr>
          <p:cNvPr id="4" name="Footer Placeholder 3">
            <a:extLst>
              <a:ext uri="{FF2B5EF4-FFF2-40B4-BE49-F238E27FC236}">
                <a16:creationId xmlns:a16="http://schemas.microsoft.com/office/drawing/2014/main" id="{A602A740-28B3-463A-9125-8A51DC50801F}"/>
              </a:ext>
            </a:extLst>
          </p:cNvPr>
          <p:cNvSpPr>
            <a:spLocks noGrp="1"/>
          </p:cNvSpPr>
          <p:nvPr>
            <p:ph type="ftr" sz="quarter" idx="11"/>
          </p:nvPr>
        </p:nvSpPr>
        <p:spPr/>
        <p:txBody>
          <a:bodyPr/>
          <a:lstStyle/>
          <a:p>
            <a:r>
              <a:rPr lang="en-US" dirty="0"/>
              <a:t>Migration to GIT from SVN</a:t>
            </a:r>
          </a:p>
        </p:txBody>
      </p:sp>
    </p:spTree>
    <p:extLst>
      <p:ext uri="{BB962C8B-B14F-4D97-AF65-F5344CB8AC3E}">
        <p14:creationId xmlns:p14="http://schemas.microsoft.com/office/powerpoint/2010/main" val="3840940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1"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7AD500-77A5-4945-B876-B74DE7A70896}"/>
              </a:ext>
            </a:extLst>
          </p:cNvPr>
          <p:cNvSpPr>
            <a:spLocks noGrp="1"/>
          </p:cNvSpPr>
          <p:nvPr>
            <p:ph type="title"/>
          </p:nvPr>
        </p:nvSpPr>
        <p:spPr>
          <a:xfrm>
            <a:off x="684212" y="685799"/>
            <a:ext cx="9678988" cy="746761"/>
          </a:xfrm>
        </p:spPr>
        <p:txBody>
          <a:bodyPr vert="horz" lIns="91440" tIns="45720" rIns="91440" bIns="45720" rtlCol="0" anchor="b">
            <a:normAutofit fontScale="90000"/>
          </a:bodyPr>
          <a:lstStyle/>
          <a:p>
            <a:r>
              <a:rPr lang="en-US" sz="6000" dirty="0">
                <a:solidFill>
                  <a:schemeClr val="tx2"/>
                </a:solidFill>
              </a:rPr>
              <a:t>ISSUES FACED:</a:t>
            </a:r>
          </a:p>
        </p:txBody>
      </p:sp>
      <p:sp>
        <p:nvSpPr>
          <p:cNvPr id="4" name="Footer Placeholder 3">
            <a:extLst>
              <a:ext uri="{FF2B5EF4-FFF2-40B4-BE49-F238E27FC236}">
                <a16:creationId xmlns:a16="http://schemas.microsoft.com/office/drawing/2014/main" id="{6E916626-AEB2-47C4-8619-4D775EBBFC8E}"/>
              </a:ext>
            </a:extLst>
          </p:cNvPr>
          <p:cNvSpPr>
            <a:spLocks noGrp="1"/>
          </p:cNvSpPr>
          <p:nvPr>
            <p:ph type="ftr" sz="quarter" idx="11"/>
          </p:nvPr>
        </p:nvSpPr>
        <p:spPr>
          <a:xfrm>
            <a:off x="684212" y="6172200"/>
            <a:ext cx="7543800" cy="365125"/>
          </a:xfrm>
        </p:spPr>
        <p:txBody>
          <a:bodyPr vert="horz" lIns="91440" tIns="45720" rIns="91440" bIns="45720" rtlCol="0" anchor="t">
            <a:normAutofit/>
          </a:bodyPr>
          <a:lstStyle/>
          <a:p>
            <a:pPr>
              <a:spcAft>
                <a:spcPts val="600"/>
              </a:spcAft>
            </a:pPr>
            <a:r>
              <a:rPr lang="en-US" b="0" i="0" kern="1200">
                <a:solidFill>
                  <a:schemeClr val="tx2"/>
                </a:solidFill>
                <a:effectLst/>
                <a:latin typeface="+mn-lt"/>
                <a:ea typeface="+mn-ea"/>
                <a:cs typeface="+mn-cs"/>
              </a:rPr>
              <a:t>Migration to GIT from SVN</a:t>
            </a:r>
          </a:p>
        </p:txBody>
      </p:sp>
      <p:pic>
        <p:nvPicPr>
          <p:cNvPr id="5" name="Picture 4">
            <a:extLst>
              <a:ext uri="{FF2B5EF4-FFF2-40B4-BE49-F238E27FC236}">
                <a16:creationId xmlns:a16="http://schemas.microsoft.com/office/drawing/2014/main" id="{CC2B928D-7C51-49AF-97EC-75F39636083E}"/>
              </a:ext>
            </a:extLst>
          </p:cNvPr>
          <p:cNvPicPr>
            <a:picLocks noChangeAspect="1"/>
          </p:cNvPicPr>
          <p:nvPr/>
        </p:nvPicPr>
        <p:blipFill>
          <a:blip r:embed="rId2"/>
          <a:stretch>
            <a:fillRect/>
          </a:stretch>
        </p:blipFill>
        <p:spPr>
          <a:xfrm>
            <a:off x="684212" y="1524104"/>
            <a:ext cx="9829800" cy="2057400"/>
          </a:xfrm>
          <a:prstGeom prst="rect">
            <a:avLst/>
          </a:prstGeom>
        </p:spPr>
      </p:pic>
      <p:pic>
        <p:nvPicPr>
          <p:cNvPr id="6" name="Picture 5">
            <a:extLst>
              <a:ext uri="{FF2B5EF4-FFF2-40B4-BE49-F238E27FC236}">
                <a16:creationId xmlns:a16="http://schemas.microsoft.com/office/drawing/2014/main" id="{EFB6DE40-58D9-4AAB-A04C-632139A5387D}"/>
              </a:ext>
            </a:extLst>
          </p:cNvPr>
          <p:cNvPicPr>
            <a:picLocks noChangeAspect="1"/>
          </p:cNvPicPr>
          <p:nvPr/>
        </p:nvPicPr>
        <p:blipFill>
          <a:blip r:embed="rId3"/>
          <a:stretch>
            <a:fillRect/>
          </a:stretch>
        </p:blipFill>
        <p:spPr>
          <a:xfrm>
            <a:off x="684211" y="4964443"/>
            <a:ext cx="9829801" cy="1207755"/>
          </a:xfrm>
          <a:prstGeom prst="rect">
            <a:avLst/>
          </a:prstGeom>
        </p:spPr>
      </p:pic>
    </p:spTree>
    <p:extLst>
      <p:ext uri="{BB962C8B-B14F-4D97-AF65-F5344CB8AC3E}">
        <p14:creationId xmlns:p14="http://schemas.microsoft.com/office/powerpoint/2010/main" val="383735187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3119-4C45-4552-B6FD-68F5BE0C66F7}"/>
              </a:ext>
            </a:extLst>
          </p:cNvPr>
          <p:cNvSpPr>
            <a:spLocks noGrp="1"/>
          </p:cNvSpPr>
          <p:nvPr>
            <p:ph type="title"/>
          </p:nvPr>
        </p:nvSpPr>
        <p:spPr>
          <a:xfrm>
            <a:off x="440372" y="169332"/>
            <a:ext cx="8534400" cy="1507067"/>
          </a:xfrm>
        </p:spPr>
        <p:txBody>
          <a:bodyPr/>
          <a:lstStyle/>
          <a:p>
            <a:r>
              <a:rPr lang="en-IN" b="1" i="1" cap="none" dirty="0">
                <a:solidFill>
                  <a:schemeClr val="bg1"/>
                </a:solidFill>
              </a:rPr>
              <a:t>References</a:t>
            </a:r>
            <a:r>
              <a:rPr lang="en-IN" b="1" cap="none" dirty="0">
                <a:solidFill>
                  <a:schemeClr val="bg1"/>
                </a:solidFill>
              </a:rPr>
              <a:t>:</a:t>
            </a:r>
            <a:br>
              <a:rPr lang="en-IN" b="1" cap="none" dirty="0">
                <a:solidFill>
                  <a:schemeClr val="bg1"/>
                </a:solidFill>
              </a:rPr>
            </a:br>
            <a:endParaRPr lang="en-IN" b="1" cap="none" dirty="0">
              <a:solidFill>
                <a:schemeClr val="bg1"/>
              </a:solidFill>
            </a:endParaRPr>
          </a:p>
        </p:txBody>
      </p:sp>
      <p:sp>
        <p:nvSpPr>
          <p:cNvPr id="3" name="Content Placeholder 2">
            <a:extLst>
              <a:ext uri="{FF2B5EF4-FFF2-40B4-BE49-F238E27FC236}">
                <a16:creationId xmlns:a16="http://schemas.microsoft.com/office/drawing/2014/main" id="{DF9FC391-AF5E-469C-9C53-DC89970853BB}"/>
              </a:ext>
            </a:extLst>
          </p:cNvPr>
          <p:cNvSpPr>
            <a:spLocks noGrp="1"/>
          </p:cNvSpPr>
          <p:nvPr>
            <p:ph idx="1"/>
          </p:nvPr>
        </p:nvSpPr>
        <p:spPr>
          <a:xfrm>
            <a:off x="684212" y="1684864"/>
            <a:ext cx="8534400" cy="3615267"/>
          </a:xfrm>
        </p:spPr>
        <p:txBody>
          <a:bodyPr/>
          <a:lstStyle/>
          <a:p>
            <a:pPr>
              <a:buFont typeface="Wingdings" panose="05000000000000000000" pitchFamily="2" charset="2"/>
              <a:buChar char="q"/>
            </a:pPr>
            <a:r>
              <a:rPr lang="en-IN">
                <a:hlinkClick r:id="rId2"/>
              </a:rPr>
              <a:t>https</a:t>
            </a:r>
            <a:r>
              <a:rPr lang="en-IN" dirty="0">
                <a:hlinkClick r:id="rId2"/>
              </a:rPr>
              <a:t>://www.atlassian.com/git/tutorials</a:t>
            </a:r>
            <a:r>
              <a:rPr lang="en-IN">
                <a:hlinkClick r:id="rId2"/>
              </a:rPr>
              <a:t>/migrating-convert</a:t>
            </a:r>
            <a:endParaRPr lang="en-IN"/>
          </a:p>
          <a:p>
            <a:pPr>
              <a:buFont typeface="Wingdings" panose="05000000000000000000" pitchFamily="2" charset="2"/>
              <a:buChar char="q"/>
            </a:pPr>
            <a:endParaRPr lang="en-IN"/>
          </a:p>
          <a:p>
            <a:endParaRPr lang="en-IN" dirty="0"/>
          </a:p>
          <a:p>
            <a:endParaRPr lang="en-IN" dirty="0"/>
          </a:p>
        </p:txBody>
      </p:sp>
      <p:sp>
        <p:nvSpPr>
          <p:cNvPr id="4" name="Footer Placeholder 3">
            <a:extLst>
              <a:ext uri="{FF2B5EF4-FFF2-40B4-BE49-F238E27FC236}">
                <a16:creationId xmlns:a16="http://schemas.microsoft.com/office/drawing/2014/main" id="{737A1C32-F55D-4DDC-AF0A-7F9AAAAE59E0}"/>
              </a:ext>
            </a:extLst>
          </p:cNvPr>
          <p:cNvSpPr>
            <a:spLocks noGrp="1"/>
          </p:cNvSpPr>
          <p:nvPr>
            <p:ph type="ftr" sz="quarter" idx="11"/>
          </p:nvPr>
        </p:nvSpPr>
        <p:spPr/>
        <p:txBody>
          <a:bodyPr/>
          <a:lstStyle/>
          <a:p>
            <a:r>
              <a:rPr lang="en-US"/>
              <a:t>Migration to GIT from SVN</a:t>
            </a:r>
            <a:endParaRPr lang="en-US" dirty="0"/>
          </a:p>
        </p:txBody>
      </p:sp>
    </p:spTree>
    <p:extLst>
      <p:ext uri="{BB962C8B-B14F-4D97-AF65-F5344CB8AC3E}">
        <p14:creationId xmlns:p14="http://schemas.microsoft.com/office/powerpoint/2010/main" val="2559853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AA82-C317-4803-AAC8-05548FE2A46A}"/>
              </a:ext>
            </a:extLst>
          </p:cNvPr>
          <p:cNvSpPr>
            <a:spLocks noGrp="1"/>
          </p:cNvSpPr>
          <p:nvPr>
            <p:ph type="title"/>
          </p:nvPr>
        </p:nvSpPr>
        <p:spPr>
          <a:xfrm>
            <a:off x="550862" y="228600"/>
            <a:ext cx="8478838" cy="1066800"/>
          </a:xfrm>
        </p:spPr>
        <p:txBody>
          <a:bodyPr>
            <a:normAutofit fontScale="90000"/>
          </a:bodyPr>
          <a:lstStyle/>
          <a:p>
            <a:r>
              <a:rPr lang="en-IN" b="1" dirty="0">
                <a:solidFill>
                  <a:schemeClr val="bg1"/>
                </a:solidFill>
              </a:rPr>
              <a:t>What is VCS?</a:t>
            </a:r>
            <a:br>
              <a:rPr lang="en-IN" b="1" dirty="0">
                <a:solidFill>
                  <a:schemeClr val="bg1"/>
                </a:solidFill>
              </a:rPr>
            </a:br>
            <a:endParaRPr lang="en-IN" b="1" dirty="0">
              <a:solidFill>
                <a:schemeClr val="bg1"/>
              </a:solidFill>
            </a:endParaRPr>
          </a:p>
        </p:txBody>
      </p:sp>
      <p:sp>
        <p:nvSpPr>
          <p:cNvPr id="3" name="Content Placeholder 2">
            <a:extLst>
              <a:ext uri="{FF2B5EF4-FFF2-40B4-BE49-F238E27FC236}">
                <a16:creationId xmlns:a16="http://schemas.microsoft.com/office/drawing/2014/main" id="{64F3DFB6-9E50-4461-8873-105412D71E5A}"/>
              </a:ext>
            </a:extLst>
          </p:cNvPr>
          <p:cNvSpPr>
            <a:spLocks noGrp="1"/>
          </p:cNvSpPr>
          <p:nvPr>
            <p:ph idx="1"/>
          </p:nvPr>
        </p:nvSpPr>
        <p:spPr>
          <a:xfrm>
            <a:off x="550862" y="952501"/>
            <a:ext cx="4897438" cy="5905500"/>
          </a:xfrm>
        </p:spPr>
        <p:txBody>
          <a:bodyPr>
            <a:normAutofit/>
          </a:bodyPr>
          <a:lstStyle/>
          <a:p>
            <a:pPr marL="0" indent="0">
              <a:buNone/>
            </a:pPr>
            <a:r>
              <a:rPr lang="en-US" b="1" dirty="0">
                <a:solidFill>
                  <a:schemeClr val="accent1">
                    <a:lumMod val="75000"/>
                  </a:schemeClr>
                </a:solidFill>
              </a:rPr>
              <a:t>Version Control System (VCS) is a software that helps software developers to work together and maintain a complete history of their work.</a:t>
            </a:r>
          </a:p>
          <a:p>
            <a:pPr marL="0" indent="0">
              <a:buNone/>
            </a:pPr>
            <a:r>
              <a:rPr lang="en-US" b="1" dirty="0">
                <a:solidFill>
                  <a:schemeClr val="accent1">
                    <a:lumMod val="75000"/>
                  </a:schemeClr>
                </a:solidFill>
              </a:rPr>
              <a:t>Following are the goals of a Version Control System.</a:t>
            </a:r>
          </a:p>
          <a:p>
            <a:pPr>
              <a:buFont typeface="Wingdings" panose="05000000000000000000" pitchFamily="2" charset="2"/>
              <a:buChar char="Ø"/>
            </a:pPr>
            <a:r>
              <a:rPr lang="en-US" b="1" dirty="0">
                <a:solidFill>
                  <a:schemeClr val="accent1">
                    <a:lumMod val="75000"/>
                  </a:schemeClr>
                </a:solidFill>
              </a:rPr>
              <a:t>Allow developers to work simultaneously.</a:t>
            </a:r>
          </a:p>
          <a:p>
            <a:pPr>
              <a:buFont typeface="Wingdings" panose="05000000000000000000" pitchFamily="2" charset="2"/>
              <a:buChar char="Ø"/>
            </a:pPr>
            <a:r>
              <a:rPr lang="en-US" b="1" dirty="0">
                <a:solidFill>
                  <a:schemeClr val="accent1">
                    <a:lumMod val="75000"/>
                  </a:schemeClr>
                </a:solidFill>
              </a:rPr>
              <a:t>Do not overwrite each other’s changes.</a:t>
            </a:r>
          </a:p>
          <a:p>
            <a:pPr>
              <a:buFont typeface="Wingdings" panose="05000000000000000000" pitchFamily="2" charset="2"/>
              <a:buChar char="Ø"/>
            </a:pPr>
            <a:r>
              <a:rPr lang="en-US" b="1" dirty="0">
                <a:solidFill>
                  <a:schemeClr val="accent1">
                    <a:lumMod val="75000"/>
                  </a:schemeClr>
                </a:solidFill>
              </a:rPr>
              <a:t>Maintain history of every version of everything.</a:t>
            </a:r>
          </a:p>
          <a:p>
            <a:pPr>
              <a:buFont typeface="Courier New" panose="02070309020205020404" pitchFamily="49" charset="0"/>
              <a:buChar char="o"/>
            </a:pPr>
            <a:endParaRPr lang="en-US" b="1" dirty="0">
              <a:solidFill>
                <a:schemeClr val="accent1">
                  <a:lumMod val="75000"/>
                </a:schemeClr>
              </a:solidFill>
            </a:endParaRPr>
          </a:p>
          <a:p>
            <a:pPr marL="0" indent="0">
              <a:buNone/>
            </a:pPr>
            <a:endParaRPr lang="en-IN" b="1" dirty="0">
              <a:solidFill>
                <a:schemeClr val="accent1">
                  <a:lumMod val="75000"/>
                </a:schemeClr>
              </a:solidFill>
            </a:endParaRPr>
          </a:p>
        </p:txBody>
      </p:sp>
      <p:sp>
        <p:nvSpPr>
          <p:cNvPr id="4" name="Footer Placeholder 3">
            <a:extLst>
              <a:ext uri="{FF2B5EF4-FFF2-40B4-BE49-F238E27FC236}">
                <a16:creationId xmlns:a16="http://schemas.microsoft.com/office/drawing/2014/main" id="{B99FADC0-5E68-419D-AC8A-EA3EA2636D37}"/>
              </a:ext>
            </a:extLst>
          </p:cNvPr>
          <p:cNvSpPr>
            <a:spLocks noGrp="1"/>
          </p:cNvSpPr>
          <p:nvPr>
            <p:ph type="ftr" sz="quarter" idx="11"/>
          </p:nvPr>
        </p:nvSpPr>
        <p:spPr>
          <a:xfrm>
            <a:off x="684212" y="6134100"/>
            <a:ext cx="7543800" cy="365125"/>
          </a:xfrm>
        </p:spPr>
        <p:txBody>
          <a:bodyPr/>
          <a:lstStyle/>
          <a:p>
            <a:r>
              <a:rPr lang="en-US"/>
              <a:t>Migration to GIT from SVN    </a:t>
            </a:r>
            <a:endParaRPr lang="en-US" dirty="0"/>
          </a:p>
        </p:txBody>
      </p:sp>
      <p:sp>
        <p:nvSpPr>
          <p:cNvPr id="7" name="TextBox 6">
            <a:extLst>
              <a:ext uri="{FF2B5EF4-FFF2-40B4-BE49-F238E27FC236}">
                <a16:creationId xmlns:a16="http://schemas.microsoft.com/office/drawing/2014/main" id="{E1ECEA2A-7C27-4B43-B142-1DD0CD8FB7FC}"/>
              </a:ext>
            </a:extLst>
          </p:cNvPr>
          <p:cNvSpPr txBox="1"/>
          <p:nvPr/>
        </p:nvSpPr>
        <p:spPr>
          <a:xfrm>
            <a:off x="7193280" y="2359004"/>
            <a:ext cx="4584145" cy="3693319"/>
          </a:xfrm>
          <a:prstGeom prst="rect">
            <a:avLst/>
          </a:prstGeom>
          <a:noFill/>
        </p:spPr>
        <p:txBody>
          <a:bodyPr wrap="square" rtlCol="0">
            <a:spAutoFit/>
          </a:bodyPr>
          <a:lstStyle/>
          <a:p>
            <a:endParaRPr lang="en-IN" b="1" i="1" dirty="0">
              <a:solidFill>
                <a:schemeClr val="bg2">
                  <a:lumMod val="75000"/>
                </a:schemeClr>
              </a:solidFill>
              <a:latin typeface="Bookman Old Style" panose="02050604050505020204" pitchFamily="18" charset="0"/>
              <a:cs typeface="Arial" panose="020B0604020202020204" pitchFamily="34" charset="0"/>
            </a:endParaRPr>
          </a:p>
          <a:p>
            <a:endParaRPr lang="en-IN" b="1" i="1" dirty="0">
              <a:solidFill>
                <a:schemeClr val="bg2">
                  <a:lumMod val="75000"/>
                </a:schemeClr>
              </a:solidFill>
              <a:latin typeface="Bookman Old Style" panose="02050604050505020204" pitchFamily="18" charset="0"/>
              <a:cs typeface="Arial" panose="020B0604020202020204" pitchFamily="34" charset="0"/>
            </a:endParaRPr>
          </a:p>
          <a:p>
            <a:endParaRPr lang="en-IN" b="1" i="1" dirty="0">
              <a:solidFill>
                <a:schemeClr val="bg2">
                  <a:lumMod val="75000"/>
                </a:schemeClr>
              </a:solidFill>
              <a:latin typeface="Bookman Old Style" panose="02050604050505020204" pitchFamily="18" charset="0"/>
              <a:cs typeface="Arial" panose="020B0604020202020204" pitchFamily="34" charset="0"/>
            </a:endParaRPr>
          </a:p>
          <a:p>
            <a:endParaRPr lang="en-IN" b="1" i="1" dirty="0">
              <a:solidFill>
                <a:schemeClr val="bg2">
                  <a:lumMod val="75000"/>
                </a:schemeClr>
              </a:solidFill>
              <a:latin typeface="Bookman Old Style" panose="02050604050505020204" pitchFamily="18" charset="0"/>
              <a:cs typeface="Arial" panose="020B0604020202020204" pitchFamily="34" charset="0"/>
            </a:endParaRPr>
          </a:p>
          <a:p>
            <a:endParaRPr lang="en-IN" b="1" i="1" dirty="0">
              <a:solidFill>
                <a:schemeClr val="bg2">
                  <a:lumMod val="75000"/>
                </a:schemeClr>
              </a:solidFill>
              <a:latin typeface="Bookman Old Style" panose="02050604050505020204" pitchFamily="18" charset="0"/>
              <a:cs typeface="Arial" panose="020B0604020202020204" pitchFamily="34" charset="0"/>
            </a:endParaRPr>
          </a:p>
          <a:p>
            <a:endParaRPr lang="en-IN" b="1" i="1" dirty="0">
              <a:solidFill>
                <a:schemeClr val="bg2">
                  <a:lumMod val="75000"/>
                </a:schemeClr>
              </a:solidFill>
              <a:latin typeface="Bookman Old Style" panose="02050604050505020204" pitchFamily="18" charset="0"/>
              <a:cs typeface="Arial" panose="020B0604020202020204" pitchFamily="34" charset="0"/>
            </a:endParaRPr>
          </a:p>
          <a:p>
            <a:pPr marL="285750" indent="-285750">
              <a:buFont typeface="Wingdings" panose="05000000000000000000" pitchFamily="2" charset="2"/>
              <a:buChar char="q"/>
            </a:pPr>
            <a:r>
              <a:rPr lang="en-IN" b="1" i="1" dirty="0">
                <a:solidFill>
                  <a:schemeClr val="bg2">
                    <a:lumMod val="75000"/>
                  </a:schemeClr>
                </a:solidFill>
                <a:latin typeface="Bookman Old Style" panose="02050604050505020204" pitchFamily="18" charset="0"/>
                <a:cs typeface="Arial" panose="020B0604020202020204" pitchFamily="34" charset="0"/>
              </a:rPr>
              <a:t>Git, is a free and open source distributed version control system designed to handle everything from small to very large projects with speed and efficiency.</a:t>
            </a:r>
          </a:p>
          <a:p>
            <a:endParaRPr lang="en-IN" b="1" i="1" dirty="0">
              <a:solidFill>
                <a:schemeClr val="bg2">
                  <a:lumMod val="75000"/>
                </a:schemeClr>
              </a:solidFill>
              <a:latin typeface="Bookman Old Style" panose="02050604050505020204" pitchFamily="18" charset="0"/>
              <a:cs typeface="Arial" panose="020B0604020202020204" pitchFamily="34" charset="0"/>
            </a:endParaRPr>
          </a:p>
        </p:txBody>
      </p:sp>
      <p:pic>
        <p:nvPicPr>
          <p:cNvPr id="11" name="Picture 10" descr="A picture containing knife&#10;&#10;Description automatically generated">
            <a:extLst>
              <a:ext uri="{FF2B5EF4-FFF2-40B4-BE49-F238E27FC236}">
                <a16:creationId xmlns:a16="http://schemas.microsoft.com/office/drawing/2014/main" id="{8AB3367F-7DCB-473B-BB43-15F0914B2449}"/>
              </a:ext>
            </a:extLst>
          </p:cNvPr>
          <p:cNvPicPr>
            <a:picLocks noChangeAspect="1"/>
          </p:cNvPicPr>
          <p:nvPr/>
        </p:nvPicPr>
        <p:blipFill>
          <a:blip r:embed="rId2"/>
          <a:stretch>
            <a:fillRect/>
          </a:stretch>
        </p:blipFill>
        <p:spPr>
          <a:xfrm>
            <a:off x="5538309" y="793490"/>
            <a:ext cx="1402081" cy="1200211"/>
          </a:xfrm>
          <a:prstGeom prst="rect">
            <a:avLst/>
          </a:prstGeom>
        </p:spPr>
      </p:pic>
      <p:pic>
        <p:nvPicPr>
          <p:cNvPr id="12" name="Picture 11">
            <a:extLst>
              <a:ext uri="{FF2B5EF4-FFF2-40B4-BE49-F238E27FC236}">
                <a16:creationId xmlns:a16="http://schemas.microsoft.com/office/drawing/2014/main" id="{11C3FDAF-62E3-4359-A2AB-000F0C3B59F8}"/>
              </a:ext>
            </a:extLst>
          </p:cNvPr>
          <p:cNvPicPr>
            <a:picLocks noChangeAspect="1"/>
          </p:cNvPicPr>
          <p:nvPr/>
        </p:nvPicPr>
        <p:blipFill>
          <a:blip r:embed="rId3"/>
          <a:stretch>
            <a:fillRect/>
          </a:stretch>
        </p:blipFill>
        <p:spPr>
          <a:xfrm>
            <a:off x="5569585" y="4081582"/>
            <a:ext cx="1390650" cy="1257300"/>
          </a:xfrm>
          <a:prstGeom prst="rect">
            <a:avLst/>
          </a:prstGeom>
        </p:spPr>
      </p:pic>
      <p:sp>
        <p:nvSpPr>
          <p:cNvPr id="13" name="TextBox 12">
            <a:extLst>
              <a:ext uri="{FF2B5EF4-FFF2-40B4-BE49-F238E27FC236}">
                <a16:creationId xmlns:a16="http://schemas.microsoft.com/office/drawing/2014/main" id="{3BF34F7E-59E1-4E99-9DFB-F025D7326DE0}"/>
              </a:ext>
            </a:extLst>
          </p:cNvPr>
          <p:cNvSpPr txBox="1"/>
          <p:nvPr/>
        </p:nvSpPr>
        <p:spPr>
          <a:xfrm>
            <a:off x="7294881" y="668734"/>
            <a:ext cx="4715590" cy="3139321"/>
          </a:xfrm>
          <a:prstGeom prst="rect">
            <a:avLst/>
          </a:prstGeom>
          <a:noFill/>
        </p:spPr>
        <p:txBody>
          <a:bodyPr wrap="square" rtlCol="0">
            <a:spAutoFit/>
          </a:bodyPr>
          <a:lstStyle/>
          <a:p>
            <a:pPr marL="285750" indent="-285750">
              <a:buFont typeface="Wingdings" panose="05000000000000000000" pitchFamily="2" charset="2"/>
              <a:buChar char="q"/>
            </a:pPr>
            <a:r>
              <a:rPr lang="en-IN" b="1" i="1" dirty="0">
                <a:solidFill>
                  <a:schemeClr val="bg2">
                    <a:lumMod val="75000"/>
                  </a:schemeClr>
                </a:solidFill>
                <a:latin typeface="Bookman Old Style" panose="02050604050505020204" pitchFamily="18" charset="0"/>
                <a:cs typeface="Arial" panose="020B0604020202020204" pitchFamily="34" charset="0"/>
              </a:rPr>
              <a:t>Apache Subversion(often abbreviated SVN, after its command name </a:t>
            </a:r>
            <a:r>
              <a:rPr lang="en-IN" b="1" i="1" dirty="0" err="1">
                <a:solidFill>
                  <a:schemeClr val="bg2">
                    <a:lumMod val="75000"/>
                  </a:schemeClr>
                </a:solidFill>
                <a:latin typeface="Bookman Old Style" panose="02050604050505020204" pitchFamily="18" charset="0"/>
                <a:cs typeface="Arial" panose="020B0604020202020204" pitchFamily="34" charset="0"/>
              </a:rPr>
              <a:t>svn</a:t>
            </a:r>
            <a:r>
              <a:rPr lang="en-IN" b="1" i="1" dirty="0">
                <a:solidFill>
                  <a:schemeClr val="bg2">
                    <a:lumMod val="75000"/>
                  </a:schemeClr>
                </a:solidFill>
                <a:latin typeface="Bookman Old Style" panose="02050604050505020204" pitchFamily="18" charset="0"/>
                <a:cs typeface="Arial" panose="020B0604020202020204" pitchFamily="34" charset="0"/>
              </a:rPr>
              <a:t>) is a software versioning and revision control system distributed as open source under the Apache License. Software developers use Subversion to maintain current and historical versions of files such as source code, webpages, and documentation.</a:t>
            </a:r>
          </a:p>
        </p:txBody>
      </p:sp>
    </p:spTree>
    <p:extLst>
      <p:ext uri="{BB962C8B-B14F-4D97-AF65-F5344CB8AC3E}">
        <p14:creationId xmlns:p14="http://schemas.microsoft.com/office/powerpoint/2010/main" val="2288472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226E2D7-976E-4391-8648-BB945423605E}"/>
              </a:ext>
            </a:extLst>
          </p:cNvPr>
          <p:cNvSpPr>
            <a:spLocks noGrp="1"/>
          </p:cNvSpPr>
          <p:nvPr>
            <p:ph type="ftr" sz="quarter" idx="11"/>
          </p:nvPr>
        </p:nvSpPr>
        <p:spPr>
          <a:xfrm>
            <a:off x="685800" y="6214110"/>
            <a:ext cx="4114800" cy="365125"/>
          </a:xfrm>
        </p:spPr>
        <p:txBody>
          <a:bodyPr vert="horz" lIns="91440" tIns="45720" rIns="91440" bIns="45720" rtlCol="0" anchor="ctr">
            <a:normAutofit/>
          </a:bodyPr>
          <a:lstStyle/>
          <a:p>
            <a:pPr defTabSz="914400">
              <a:spcAft>
                <a:spcPts val="600"/>
              </a:spcAft>
            </a:pPr>
            <a:r>
              <a:rPr lang="en-US" sz="1200" kern="1200" dirty="0">
                <a:solidFill>
                  <a:schemeClr val="tx1"/>
                </a:solidFill>
                <a:latin typeface="+mn-lt"/>
                <a:ea typeface="+mn-ea"/>
                <a:cs typeface="+mn-cs"/>
              </a:rPr>
              <a:t>Migration to GIT from SVN</a:t>
            </a:r>
          </a:p>
        </p:txBody>
      </p:sp>
      <p:pic>
        <p:nvPicPr>
          <p:cNvPr id="8" name="Picture 7">
            <a:extLst>
              <a:ext uri="{FF2B5EF4-FFF2-40B4-BE49-F238E27FC236}">
                <a16:creationId xmlns:a16="http://schemas.microsoft.com/office/drawing/2014/main" id="{55AEFD16-13A9-4345-9916-082FF4351279}"/>
              </a:ext>
            </a:extLst>
          </p:cNvPr>
          <p:cNvPicPr>
            <a:picLocks noChangeAspect="1"/>
          </p:cNvPicPr>
          <p:nvPr/>
        </p:nvPicPr>
        <p:blipFill rotWithShape="1">
          <a:blip r:embed="rId2"/>
          <a:srcRect l="12324" r="436" b="-2"/>
          <a:stretch/>
        </p:blipFill>
        <p:spPr>
          <a:xfrm>
            <a:off x="6715850" y="1883835"/>
            <a:ext cx="4013020" cy="2702558"/>
          </a:xfrm>
          <a:prstGeom prst="rect">
            <a:avLst/>
          </a:prstGeom>
        </p:spPr>
      </p:pic>
      <p:pic>
        <p:nvPicPr>
          <p:cNvPr id="9" name="Picture 8">
            <a:extLst>
              <a:ext uri="{FF2B5EF4-FFF2-40B4-BE49-F238E27FC236}">
                <a16:creationId xmlns:a16="http://schemas.microsoft.com/office/drawing/2014/main" id="{17C94062-387B-481C-8392-CB8F32967748}"/>
              </a:ext>
            </a:extLst>
          </p:cNvPr>
          <p:cNvPicPr>
            <a:picLocks noChangeAspect="1"/>
          </p:cNvPicPr>
          <p:nvPr/>
        </p:nvPicPr>
        <p:blipFill rotWithShape="1">
          <a:blip r:embed="rId3"/>
          <a:srcRect t="10865" r="-1" b="3217"/>
          <a:stretch/>
        </p:blipFill>
        <p:spPr>
          <a:xfrm>
            <a:off x="1213014" y="1881294"/>
            <a:ext cx="4010830" cy="2705099"/>
          </a:xfrm>
          <a:prstGeom prst="rect">
            <a:avLst/>
          </a:prstGeom>
        </p:spPr>
      </p:pic>
      <p:sp>
        <p:nvSpPr>
          <p:cNvPr id="2" name="TextBox 1">
            <a:extLst>
              <a:ext uri="{FF2B5EF4-FFF2-40B4-BE49-F238E27FC236}">
                <a16:creationId xmlns:a16="http://schemas.microsoft.com/office/drawing/2014/main" id="{2624D08F-5350-414E-86EB-FC0272323664}"/>
              </a:ext>
            </a:extLst>
          </p:cNvPr>
          <p:cNvSpPr txBox="1"/>
          <p:nvPr/>
        </p:nvSpPr>
        <p:spPr>
          <a:xfrm>
            <a:off x="1773169" y="5030919"/>
            <a:ext cx="2890520" cy="369332"/>
          </a:xfrm>
          <a:prstGeom prst="rect">
            <a:avLst/>
          </a:prstGeom>
          <a:noFill/>
        </p:spPr>
        <p:txBody>
          <a:bodyPr wrap="square" rtlCol="0">
            <a:spAutoFit/>
          </a:bodyPr>
          <a:lstStyle/>
          <a:p>
            <a:pPr algn="ctr"/>
            <a:r>
              <a:rPr lang="en-IN" dirty="0"/>
              <a:t>SVN</a:t>
            </a:r>
          </a:p>
        </p:txBody>
      </p:sp>
      <p:sp>
        <p:nvSpPr>
          <p:cNvPr id="10" name="TextBox 9">
            <a:extLst>
              <a:ext uri="{FF2B5EF4-FFF2-40B4-BE49-F238E27FC236}">
                <a16:creationId xmlns:a16="http://schemas.microsoft.com/office/drawing/2014/main" id="{BA90AE36-CA4B-4878-AB47-6D82F57FF697}"/>
              </a:ext>
            </a:extLst>
          </p:cNvPr>
          <p:cNvSpPr txBox="1"/>
          <p:nvPr/>
        </p:nvSpPr>
        <p:spPr>
          <a:xfrm>
            <a:off x="7376160" y="4892419"/>
            <a:ext cx="2890520" cy="646331"/>
          </a:xfrm>
          <a:prstGeom prst="rect">
            <a:avLst/>
          </a:prstGeom>
          <a:noFill/>
        </p:spPr>
        <p:txBody>
          <a:bodyPr wrap="square" rtlCol="0">
            <a:spAutoFit/>
          </a:bodyPr>
          <a:lstStyle/>
          <a:p>
            <a:pPr algn="ctr"/>
            <a:r>
              <a:rPr lang="en-IN" dirty="0"/>
              <a:t>GIT</a:t>
            </a:r>
          </a:p>
          <a:p>
            <a:pPr algn="ctr"/>
            <a:endParaRPr lang="en-IN" dirty="0"/>
          </a:p>
        </p:txBody>
      </p:sp>
    </p:spTree>
    <p:extLst>
      <p:ext uri="{BB962C8B-B14F-4D97-AF65-F5344CB8AC3E}">
        <p14:creationId xmlns:p14="http://schemas.microsoft.com/office/powerpoint/2010/main" val="183918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1337D-8030-4CF7-B6F3-89C620FD12C1}"/>
              </a:ext>
            </a:extLst>
          </p:cNvPr>
          <p:cNvSpPr>
            <a:spLocks noGrp="1"/>
          </p:cNvSpPr>
          <p:nvPr>
            <p:ph type="title"/>
          </p:nvPr>
        </p:nvSpPr>
        <p:spPr>
          <a:xfrm>
            <a:off x="665641" y="4473679"/>
            <a:ext cx="9552558" cy="1233251"/>
          </a:xfrm>
        </p:spPr>
        <p:txBody>
          <a:bodyPr vert="horz" lIns="91440" tIns="45720" rIns="91440" bIns="45720" rtlCol="0" anchor="b">
            <a:normAutofit/>
          </a:bodyPr>
          <a:lstStyle/>
          <a:p>
            <a:r>
              <a:rPr lang="en-US" sz="4800" b="1" dirty="0">
                <a:solidFill>
                  <a:schemeClr val="bg1"/>
                </a:solidFill>
              </a:rPr>
              <a:t>HISTORY</a:t>
            </a:r>
          </a:p>
        </p:txBody>
      </p:sp>
      <p:pic>
        <p:nvPicPr>
          <p:cNvPr id="5" name="Content Placeholder 4">
            <a:extLst>
              <a:ext uri="{FF2B5EF4-FFF2-40B4-BE49-F238E27FC236}">
                <a16:creationId xmlns:a16="http://schemas.microsoft.com/office/drawing/2014/main" id="{2A699B47-C431-43EE-A11D-79A1FFF25BB9}"/>
              </a:ext>
            </a:extLst>
          </p:cNvPr>
          <p:cNvPicPr>
            <a:picLocks noGrp="1" noChangeAspect="1"/>
          </p:cNvPicPr>
          <p:nvPr>
            <p:ph idx="1"/>
          </p:nvPr>
        </p:nvPicPr>
        <p:blipFill rotWithShape="1">
          <a:blip r:embed="rId2"/>
          <a:stretch/>
        </p:blipFill>
        <p:spPr>
          <a:xfrm>
            <a:off x="684213" y="885937"/>
            <a:ext cx="8534400" cy="3214463"/>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
        <p:nvSpPr>
          <p:cNvPr id="4" name="Footer Placeholder 3">
            <a:extLst>
              <a:ext uri="{FF2B5EF4-FFF2-40B4-BE49-F238E27FC236}">
                <a16:creationId xmlns:a16="http://schemas.microsoft.com/office/drawing/2014/main" id="{431B9222-A9FD-4D7C-A04A-24F70C18F9E1}"/>
              </a:ext>
            </a:extLst>
          </p:cNvPr>
          <p:cNvSpPr>
            <a:spLocks noGrp="1"/>
          </p:cNvSpPr>
          <p:nvPr>
            <p:ph type="ftr" sz="quarter" idx="11"/>
          </p:nvPr>
        </p:nvSpPr>
        <p:spPr/>
        <p:txBody>
          <a:bodyPr vert="horz" lIns="91440" tIns="45720" rIns="91440" bIns="45720" rtlCol="0" anchor="t">
            <a:normAutofit/>
          </a:bodyPr>
          <a:lstStyle/>
          <a:p>
            <a:pPr defTabSz="914400">
              <a:spcAft>
                <a:spcPts val="600"/>
              </a:spcAft>
            </a:pPr>
            <a:r>
              <a:rPr lang="en-US" b="0" i="0" kern="1200">
                <a:solidFill>
                  <a:schemeClr val="bg2">
                    <a:lumMod val="50000"/>
                  </a:schemeClr>
                </a:solidFill>
                <a:effectLst/>
                <a:latin typeface="+mn-lt"/>
                <a:ea typeface="+mn-ea"/>
                <a:cs typeface="+mn-cs"/>
              </a:rPr>
              <a:t>Migration to GIT from SVN</a:t>
            </a:r>
          </a:p>
        </p:txBody>
      </p:sp>
    </p:spTree>
    <p:extLst>
      <p:ext uri="{BB962C8B-B14F-4D97-AF65-F5344CB8AC3E}">
        <p14:creationId xmlns:p14="http://schemas.microsoft.com/office/powerpoint/2010/main" val="247160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80AA-D5F5-4787-8519-7EFC8B69EC69}"/>
              </a:ext>
            </a:extLst>
          </p:cNvPr>
          <p:cNvSpPr>
            <a:spLocks noGrp="1"/>
          </p:cNvSpPr>
          <p:nvPr>
            <p:ph type="title"/>
          </p:nvPr>
        </p:nvSpPr>
        <p:spPr>
          <a:xfrm>
            <a:off x="1675645" y="381001"/>
            <a:ext cx="8001000" cy="1295399"/>
          </a:xfrm>
        </p:spPr>
        <p:txBody>
          <a:bodyPr vert="horz" lIns="91440" tIns="45720" rIns="91440" bIns="45720" rtlCol="0" anchor="b">
            <a:normAutofit/>
          </a:bodyPr>
          <a:lstStyle/>
          <a:p>
            <a:pPr algn="ctr"/>
            <a:r>
              <a:rPr lang="en-US" sz="3200" b="1" dirty="0">
                <a:solidFill>
                  <a:schemeClr val="bg1"/>
                </a:solidFill>
              </a:rPr>
              <a:t>SVN Vs GIT</a:t>
            </a:r>
            <a:br>
              <a:rPr lang="en-US" sz="3200" b="1" dirty="0">
                <a:solidFill>
                  <a:schemeClr val="bg1"/>
                </a:solidFill>
              </a:rPr>
            </a:br>
            <a:endParaRPr lang="en-US" sz="3200" b="1" dirty="0">
              <a:solidFill>
                <a:schemeClr val="bg1"/>
              </a:solidFill>
            </a:endParaRPr>
          </a:p>
        </p:txBody>
      </p:sp>
      <p:sp>
        <p:nvSpPr>
          <p:cNvPr id="4" name="Footer Placeholder 3">
            <a:extLst>
              <a:ext uri="{FF2B5EF4-FFF2-40B4-BE49-F238E27FC236}">
                <a16:creationId xmlns:a16="http://schemas.microsoft.com/office/drawing/2014/main" id="{D424C812-8EEC-4C26-8CEE-9A4D1E96852A}"/>
              </a:ext>
            </a:extLst>
          </p:cNvPr>
          <p:cNvSpPr>
            <a:spLocks noGrp="1"/>
          </p:cNvSpPr>
          <p:nvPr>
            <p:ph type="ftr" sz="quarter" idx="11"/>
          </p:nvPr>
        </p:nvSpPr>
        <p:spPr>
          <a:xfrm>
            <a:off x="1675645" y="6172200"/>
            <a:ext cx="7543800" cy="365125"/>
          </a:xfrm>
        </p:spPr>
        <p:txBody>
          <a:bodyPr vert="horz" lIns="91440" tIns="45720" rIns="91440" bIns="45720" rtlCol="0" anchor="t">
            <a:normAutofit/>
          </a:bodyPr>
          <a:lstStyle/>
          <a:p>
            <a:pPr>
              <a:spcAft>
                <a:spcPts val="600"/>
              </a:spcAft>
            </a:pPr>
            <a:r>
              <a:rPr lang="en-US" b="0" i="0" kern="1200" dirty="0">
                <a:solidFill>
                  <a:schemeClr val="bg2">
                    <a:lumMod val="50000"/>
                  </a:schemeClr>
                </a:solidFill>
                <a:effectLst/>
                <a:latin typeface="+mn-lt"/>
                <a:ea typeface="+mn-ea"/>
                <a:cs typeface="+mn-cs"/>
              </a:rPr>
              <a:t>Migration to GIT from SVN</a:t>
            </a:r>
          </a:p>
        </p:txBody>
      </p:sp>
      <p:cxnSp>
        <p:nvCxnSpPr>
          <p:cNvPr id="6" name="Straight Connector 5">
            <a:extLst>
              <a:ext uri="{FF2B5EF4-FFF2-40B4-BE49-F238E27FC236}">
                <a16:creationId xmlns:a16="http://schemas.microsoft.com/office/drawing/2014/main" id="{14222095-4927-4C1C-9ABF-EEC68CE9EDA1}"/>
              </a:ext>
            </a:extLst>
          </p:cNvPr>
          <p:cNvCxnSpPr/>
          <p:nvPr/>
        </p:nvCxnSpPr>
        <p:spPr>
          <a:xfrm>
            <a:off x="5657850" y="2076450"/>
            <a:ext cx="0" cy="4095750"/>
          </a:xfrm>
          <a:prstGeom prst="line">
            <a:avLst/>
          </a:prstGeom>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827F4A93-6AAD-43B1-A3A9-EE721414A52C}"/>
              </a:ext>
            </a:extLst>
          </p:cNvPr>
          <p:cNvSpPr txBox="1"/>
          <p:nvPr/>
        </p:nvSpPr>
        <p:spPr>
          <a:xfrm>
            <a:off x="652482" y="1367136"/>
            <a:ext cx="4752962" cy="461665"/>
          </a:xfrm>
          <a:prstGeom prst="rect">
            <a:avLst/>
          </a:prstGeom>
          <a:noFill/>
        </p:spPr>
        <p:txBody>
          <a:bodyPr wrap="square" rtlCol="0">
            <a:spAutoFit/>
          </a:bodyPr>
          <a:lstStyle/>
          <a:p>
            <a:pPr algn="ctr"/>
            <a:r>
              <a:rPr lang="en-IN" sz="2400" b="1" dirty="0">
                <a:solidFill>
                  <a:schemeClr val="bg2">
                    <a:lumMod val="75000"/>
                  </a:schemeClr>
                </a:solidFill>
              </a:rPr>
              <a:t>SVN</a:t>
            </a:r>
            <a:r>
              <a:rPr lang="en-IN" b="1" dirty="0"/>
              <a:t>	</a:t>
            </a:r>
          </a:p>
        </p:txBody>
      </p:sp>
      <p:sp>
        <p:nvSpPr>
          <p:cNvPr id="8" name="TextBox 7">
            <a:extLst>
              <a:ext uri="{FF2B5EF4-FFF2-40B4-BE49-F238E27FC236}">
                <a16:creationId xmlns:a16="http://schemas.microsoft.com/office/drawing/2014/main" id="{400D7909-A338-4074-AE92-8BA72483AE63}"/>
              </a:ext>
            </a:extLst>
          </p:cNvPr>
          <p:cNvSpPr txBox="1"/>
          <p:nvPr/>
        </p:nvSpPr>
        <p:spPr>
          <a:xfrm flipH="1">
            <a:off x="6633111" y="1411658"/>
            <a:ext cx="4353907" cy="800219"/>
          </a:xfrm>
          <a:prstGeom prst="rect">
            <a:avLst/>
          </a:prstGeom>
          <a:noFill/>
        </p:spPr>
        <p:txBody>
          <a:bodyPr wrap="square" rtlCol="0">
            <a:spAutoFit/>
          </a:bodyPr>
          <a:lstStyle/>
          <a:p>
            <a:pPr algn="ctr"/>
            <a:r>
              <a:rPr lang="en-IN" sz="2800" b="1" dirty="0">
                <a:solidFill>
                  <a:schemeClr val="bg2">
                    <a:lumMod val="75000"/>
                  </a:schemeClr>
                </a:solidFill>
              </a:rPr>
              <a:t>GIT</a:t>
            </a:r>
            <a:endParaRPr lang="en-IN" b="1" dirty="0">
              <a:solidFill>
                <a:schemeClr val="bg2">
                  <a:lumMod val="75000"/>
                </a:schemeClr>
              </a:solidFill>
            </a:endParaRPr>
          </a:p>
          <a:p>
            <a:endParaRPr lang="en-IN" dirty="0"/>
          </a:p>
        </p:txBody>
      </p:sp>
      <p:sp>
        <p:nvSpPr>
          <p:cNvPr id="10" name="TextBox 9">
            <a:extLst>
              <a:ext uri="{FF2B5EF4-FFF2-40B4-BE49-F238E27FC236}">
                <a16:creationId xmlns:a16="http://schemas.microsoft.com/office/drawing/2014/main" id="{FC584C53-2531-4FCC-8CB5-882426737C9E}"/>
              </a:ext>
            </a:extLst>
          </p:cNvPr>
          <p:cNvSpPr txBox="1"/>
          <p:nvPr/>
        </p:nvSpPr>
        <p:spPr>
          <a:xfrm rot="10800000" flipH="1" flipV="1">
            <a:off x="729735" y="1952684"/>
            <a:ext cx="4752962" cy="4801314"/>
          </a:xfrm>
          <a:prstGeom prst="rect">
            <a:avLst/>
          </a:prstGeom>
          <a:noFill/>
        </p:spPr>
        <p:txBody>
          <a:bodyPr wrap="square" rtlCol="0">
            <a:spAutoFit/>
          </a:bodyPr>
          <a:lstStyle/>
          <a:p>
            <a:pPr marL="285750" indent="-285750">
              <a:buFont typeface="Wingdings" panose="05000000000000000000" pitchFamily="2" charset="2"/>
              <a:buChar char="Ø"/>
            </a:pPr>
            <a:r>
              <a:rPr lang="en-IN" dirty="0"/>
              <a:t>Server – Client Based</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SVN always need internet connection.</a:t>
            </a:r>
          </a:p>
          <a:p>
            <a:pPr marL="285750" indent="-285750">
              <a:buFont typeface="Wingdings" panose="05000000000000000000" pitchFamily="2" charset="2"/>
              <a:buChar char="Ø"/>
            </a:pPr>
            <a:r>
              <a:rPr lang="en-IN" dirty="0"/>
              <a:t>SVN tracks files.</a:t>
            </a:r>
          </a:p>
          <a:p>
            <a:pPr marL="285750" indent="-285750">
              <a:buFont typeface="Wingdings" panose="05000000000000000000" pitchFamily="2" charset="2"/>
              <a:buChar char="Ø"/>
            </a:pPr>
            <a:r>
              <a:rPr lang="en-IN" dirty="0" err="1"/>
              <a:t>Svn</a:t>
            </a:r>
            <a:r>
              <a:rPr lang="en-IN" dirty="0"/>
              <a:t> commit uses revision numbers.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More Diskspace and Low performance.</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Centralised Version Control System.</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Back-up need to take on server.</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Very Hard to find errors in SVN.</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12" name="TextBox 11">
            <a:extLst>
              <a:ext uri="{FF2B5EF4-FFF2-40B4-BE49-F238E27FC236}">
                <a16:creationId xmlns:a16="http://schemas.microsoft.com/office/drawing/2014/main" id="{90C2B32B-7D2C-4E4F-8B98-4B3391499667}"/>
              </a:ext>
            </a:extLst>
          </p:cNvPr>
          <p:cNvSpPr txBox="1"/>
          <p:nvPr/>
        </p:nvSpPr>
        <p:spPr>
          <a:xfrm>
            <a:off x="6234114" y="2278081"/>
            <a:ext cx="5427957" cy="4801314"/>
          </a:xfrm>
          <a:prstGeom prst="rect">
            <a:avLst/>
          </a:prstGeom>
          <a:noFill/>
        </p:spPr>
        <p:txBody>
          <a:bodyPr wrap="square" rtlCol="0">
            <a:spAutoFit/>
          </a:bodyPr>
          <a:lstStyle/>
          <a:p>
            <a:pPr marL="285750" indent="-285750">
              <a:buFont typeface="Wingdings" panose="05000000000000000000" pitchFamily="2" charset="2"/>
              <a:buChar char="Ø"/>
            </a:pPr>
            <a:r>
              <a:rPr lang="en-IN" dirty="0"/>
              <a:t>Every Project is independent.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Git wants internet when we move to central repo.</a:t>
            </a:r>
          </a:p>
          <a:p>
            <a:pPr marL="285750" indent="-285750">
              <a:buFont typeface="Wingdings" panose="05000000000000000000" pitchFamily="2" charset="2"/>
              <a:buChar char="Ø"/>
            </a:pPr>
            <a:r>
              <a:rPr lang="en-IN" dirty="0"/>
              <a:t>Git tracks content.</a:t>
            </a:r>
          </a:p>
          <a:p>
            <a:pPr marL="285750" indent="-285750">
              <a:buFont typeface="Wingdings" panose="05000000000000000000" pitchFamily="2" charset="2"/>
              <a:buChar char="Ø"/>
            </a:pPr>
            <a:r>
              <a:rPr lang="en-IN" dirty="0"/>
              <a:t>Git commit uses hashes.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Less Diskspace and High Performance.</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Distributed Version Control System.</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Back-up can take by any client System.</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Very easy to find errors in GIT.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830559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424C812-8EEC-4C26-8CEE-9A4D1E96852A}"/>
              </a:ext>
            </a:extLst>
          </p:cNvPr>
          <p:cNvSpPr>
            <a:spLocks noGrp="1"/>
          </p:cNvSpPr>
          <p:nvPr>
            <p:ph type="ftr" sz="quarter" idx="11"/>
          </p:nvPr>
        </p:nvSpPr>
        <p:spPr>
          <a:xfrm>
            <a:off x="1675645" y="6172200"/>
            <a:ext cx="7543800" cy="365125"/>
          </a:xfrm>
        </p:spPr>
        <p:txBody>
          <a:bodyPr vert="horz" lIns="91440" tIns="45720" rIns="91440" bIns="45720" rtlCol="0" anchor="t">
            <a:normAutofit/>
          </a:bodyPr>
          <a:lstStyle/>
          <a:p>
            <a:pPr>
              <a:spcAft>
                <a:spcPts val="600"/>
              </a:spcAft>
            </a:pPr>
            <a:r>
              <a:rPr lang="en-US" b="0" i="0" kern="1200" dirty="0">
                <a:solidFill>
                  <a:schemeClr val="bg2">
                    <a:lumMod val="50000"/>
                  </a:schemeClr>
                </a:solidFill>
                <a:effectLst/>
                <a:latin typeface="+mn-lt"/>
                <a:ea typeface="+mn-ea"/>
                <a:cs typeface="+mn-cs"/>
              </a:rPr>
              <a:t>Migration to GIT from SVN</a:t>
            </a:r>
          </a:p>
        </p:txBody>
      </p:sp>
      <p:cxnSp>
        <p:nvCxnSpPr>
          <p:cNvPr id="6" name="Straight Connector 5">
            <a:extLst>
              <a:ext uri="{FF2B5EF4-FFF2-40B4-BE49-F238E27FC236}">
                <a16:creationId xmlns:a16="http://schemas.microsoft.com/office/drawing/2014/main" id="{14222095-4927-4C1C-9ABF-EEC68CE9EDA1}"/>
              </a:ext>
            </a:extLst>
          </p:cNvPr>
          <p:cNvCxnSpPr/>
          <p:nvPr/>
        </p:nvCxnSpPr>
        <p:spPr>
          <a:xfrm>
            <a:off x="5657850" y="2076450"/>
            <a:ext cx="0" cy="4095750"/>
          </a:xfrm>
          <a:prstGeom prst="line">
            <a:avLst/>
          </a:prstGeom>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827F4A93-6AAD-43B1-A3A9-EE721414A52C}"/>
              </a:ext>
            </a:extLst>
          </p:cNvPr>
          <p:cNvSpPr txBox="1"/>
          <p:nvPr/>
        </p:nvSpPr>
        <p:spPr>
          <a:xfrm>
            <a:off x="640296" y="1298317"/>
            <a:ext cx="4752962" cy="461665"/>
          </a:xfrm>
          <a:prstGeom prst="rect">
            <a:avLst/>
          </a:prstGeom>
          <a:noFill/>
        </p:spPr>
        <p:txBody>
          <a:bodyPr wrap="square" rtlCol="0">
            <a:spAutoFit/>
          </a:bodyPr>
          <a:lstStyle/>
          <a:p>
            <a:pPr algn="ctr"/>
            <a:r>
              <a:rPr lang="en-IN" sz="2400" b="1" dirty="0">
                <a:solidFill>
                  <a:schemeClr val="bg2">
                    <a:lumMod val="75000"/>
                  </a:schemeClr>
                </a:solidFill>
              </a:rPr>
              <a:t>SVN	</a:t>
            </a:r>
            <a:r>
              <a:rPr lang="en-IN" b="1" dirty="0"/>
              <a:t>	</a:t>
            </a:r>
          </a:p>
        </p:txBody>
      </p:sp>
      <p:sp>
        <p:nvSpPr>
          <p:cNvPr id="8" name="TextBox 7">
            <a:extLst>
              <a:ext uri="{FF2B5EF4-FFF2-40B4-BE49-F238E27FC236}">
                <a16:creationId xmlns:a16="http://schemas.microsoft.com/office/drawing/2014/main" id="{400D7909-A338-4074-AE92-8BA72483AE63}"/>
              </a:ext>
            </a:extLst>
          </p:cNvPr>
          <p:cNvSpPr txBox="1"/>
          <p:nvPr/>
        </p:nvSpPr>
        <p:spPr>
          <a:xfrm flipH="1">
            <a:off x="6328311" y="1217117"/>
            <a:ext cx="4353907" cy="738664"/>
          </a:xfrm>
          <a:prstGeom prst="rect">
            <a:avLst/>
          </a:prstGeom>
          <a:noFill/>
        </p:spPr>
        <p:txBody>
          <a:bodyPr wrap="square" rtlCol="0">
            <a:spAutoFit/>
          </a:bodyPr>
          <a:lstStyle/>
          <a:p>
            <a:pPr algn="ctr"/>
            <a:r>
              <a:rPr lang="en-IN" sz="2400" b="1" dirty="0">
                <a:solidFill>
                  <a:schemeClr val="bg2">
                    <a:lumMod val="75000"/>
                  </a:schemeClr>
                </a:solidFill>
              </a:rPr>
              <a:t>GIT</a:t>
            </a:r>
            <a:endParaRPr lang="en-IN" b="1" dirty="0">
              <a:solidFill>
                <a:schemeClr val="bg2">
                  <a:lumMod val="75000"/>
                </a:schemeClr>
              </a:solidFill>
            </a:endParaRPr>
          </a:p>
          <a:p>
            <a:endParaRPr lang="en-IN" dirty="0"/>
          </a:p>
        </p:txBody>
      </p:sp>
      <p:sp>
        <p:nvSpPr>
          <p:cNvPr id="10" name="TextBox 9">
            <a:extLst>
              <a:ext uri="{FF2B5EF4-FFF2-40B4-BE49-F238E27FC236}">
                <a16:creationId xmlns:a16="http://schemas.microsoft.com/office/drawing/2014/main" id="{FC584C53-2531-4FCC-8CB5-882426737C9E}"/>
              </a:ext>
            </a:extLst>
          </p:cNvPr>
          <p:cNvSpPr txBox="1"/>
          <p:nvPr/>
        </p:nvSpPr>
        <p:spPr>
          <a:xfrm rot="10800000" flipH="1" flipV="1">
            <a:off x="759134" y="1780401"/>
            <a:ext cx="4752962" cy="6186309"/>
          </a:xfrm>
          <a:prstGeom prst="rect">
            <a:avLst/>
          </a:prstGeom>
          <a:noFill/>
        </p:spPr>
        <p:txBody>
          <a:bodyPr wrap="square" rtlCol="0">
            <a:spAutoFit/>
          </a:bodyPr>
          <a:lstStyle/>
          <a:p>
            <a:pPr marL="285750" indent="-285750">
              <a:buFont typeface="Wingdings" panose="05000000000000000000" pitchFamily="2" charset="2"/>
              <a:buChar char="Ø"/>
            </a:pPr>
            <a:r>
              <a:rPr lang="en-IN" dirty="0"/>
              <a:t>It is revision control.</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US" dirty="0"/>
              <a:t>It has an internationalized revision number.</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US" dirty="0"/>
              <a:t>SVN does not contain any cryptographically hashed contents.</a:t>
            </a:r>
            <a:r>
              <a:rPr lang="en-IN" dirty="0"/>
              <a: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SVN stores content as files.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US" dirty="0"/>
              <a:t>SVN's content is less secure than Git.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12" name="TextBox 11">
            <a:extLst>
              <a:ext uri="{FF2B5EF4-FFF2-40B4-BE49-F238E27FC236}">
                <a16:creationId xmlns:a16="http://schemas.microsoft.com/office/drawing/2014/main" id="{90C2B32B-7D2C-4E4F-8B98-4B3391499667}"/>
              </a:ext>
            </a:extLst>
          </p:cNvPr>
          <p:cNvSpPr txBox="1"/>
          <p:nvPr/>
        </p:nvSpPr>
        <p:spPr>
          <a:xfrm>
            <a:off x="6138069" y="1831181"/>
            <a:ext cx="5899943" cy="3693319"/>
          </a:xfrm>
          <a:prstGeom prst="rect">
            <a:avLst/>
          </a:prstGeom>
          <a:noFill/>
        </p:spPr>
        <p:txBody>
          <a:bodyPr wrap="square" rtlCol="0">
            <a:spAutoFit/>
          </a:bodyPr>
          <a:lstStyle/>
          <a:p>
            <a:pPr marL="285750" indent="-285750">
              <a:buFont typeface="Wingdings" panose="05000000000000000000" pitchFamily="2" charset="2"/>
              <a:buChar char="Ø"/>
            </a:pPr>
            <a:r>
              <a:rPr lang="en-IN" dirty="0"/>
              <a:t>Git is an SCM (source code management).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US" dirty="0"/>
              <a:t>It does not have a Global revision number.</a:t>
            </a: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US" dirty="0"/>
              <a:t>It has cryptographically hashed contents that protect the contents from repository corruption taking place due to network issues or disk failures.</a:t>
            </a: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US" dirty="0"/>
              <a:t>Git stored content as metadata</a:t>
            </a: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18" name="TextBox 17">
            <a:extLst>
              <a:ext uri="{FF2B5EF4-FFF2-40B4-BE49-F238E27FC236}">
                <a16:creationId xmlns:a16="http://schemas.microsoft.com/office/drawing/2014/main" id="{BD8A5E6F-1F2C-458B-BD09-12D4DEBFFA32}"/>
              </a:ext>
            </a:extLst>
          </p:cNvPr>
          <p:cNvSpPr txBox="1"/>
          <p:nvPr/>
        </p:nvSpPr>
        <p:spPr>
          <a:xfrm>
            <a:off x="523875" y="742950"/>
            <a:ext cx="2678431" cy="369332"/>
          </a:xfrm>
          <a:prstGeom prst="rect">
            <a:avLst/>
          </a:prstGeom>
          <a:noFill/>
        </p:spPr>
        <p:txBody>
          <a:bodyPr wrap="square" rtlCol="0">
            <a:spAutoFit/>
          </a:bodyPr>
          <a:lstStyle/>
          <a:p>
            <a:r>
              <a:rPr lang="en-IN" b="1" dirty="0">
                <a:solidFill>
                  <a:schemeClr val="bg1"/>
                </a:solidFill>
              </a:rPr>
              <a:t>continues…</a:t>
            </a:r>
          </a:p>
        </p:txBody>
      </p:sp>
    </p:spTree>
    <p:extLst>
      <p:ext uri="{BB962C8B-B14F-4D97-AF65-F5344CB8AC3E}">
        <p14:creationId xmlns:p14="http://schemas.microsoft.com/office/powerpoint/2010/main" val="2141788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F946-C22D-474E-8E09-CF25A6218822}"/>
              </a:ext>
            </a:extLst>
          </p:cNvPr>
          <p:cNvSpPr>
            <a:spLocks noGrp="1"/>
          </p:cNvSpPr>
          <p:nvPr>
            <p:ph type="title"/>
          </p:nvPr>
        </p:nvSpPr>
        <p:spPr/>
        <p:txBody>
          <a:bodyPr/>
          <a:lstStyle/>
          <a:p>
            <a:r>
              <a:rPr lang="en-IN" dirty="0"/>
              <a:t>Branching strategy:</a:t>
            </a:r>
          </a:p>
        </p:txBody>
      </p:sp>
      <p:sp>
        <p:nvSpPr>
          <p:cNvPr id="4" name="Footer Placeholder 3">
            <a:extLst>
              <a:ext uri="{FF2B5EF4-FFF2-40B4-BE49-F238E27FC236}">
                <a16:creationId xmlns:a16="http://schemas.microsoft.com/office/drawing/2014/main" id="{C638B49F-1AFD-4DBF-9B01-5CD0C566B900}"/>
              </a:ext>
            </a:extLst>
          </p:cNvPr>
          <p:cNvSpPr>
            <a:spLocks noGrp="1"/>
          </p:cNvSpPr>
          <p:nvPr>
            <p:ph type="ftr" sz="quarter" idx="11"/>
          </p:nvPr>
        </p:nvSpPr>
        <p:spPr/>
        <p:txBody>
          <a:bodyPr/>
          <a:lstStyle/>
          <a:p>
            <a:r>
              <a:rPr lang="en-US"/>
              <a:t>Migration to GIT from SVN</a:t>
            </a:r>
            <a:endParaRPr lang="en-US" dirty="0"/>
          </a:p>
        </p:txBody>
      </p:sp>
      <p:pic>
        <p:nvPicPr>
          <p:cNvPr id="9" name="Picture 8">
            <a:extLst>
              <a:ext uri="{FF2B5EF4-FFF2-40B4-BE49-F238E27FC236}">
                <a16:creationId xmlns:a16="http://schemas.microsoft.com/office/drawing/2014/main" id="{A13F9041-8BF9-4AC9-80E7-494648856D1B}"/>
              </a:ext>
            </a:extLst>
          </p:cNvPr>
          <p:cNvPicPr>
            <a:picLocks noChangeAspect="1"/>
          </p:cNvPicPr>
          <p:nvPr/>
        </p:nvPicPr>
        <p:blipFill>
          <a:blip r:embed="rId2"/>
          <a:stretch>
            <a:fillRect/>
          </a:stretch>
        </p:blipFill>
        <p:spPr>
          <a:xfrm>
            <a:off x="684212" y="602192"/>
            <a:ext cx="5657532" cy="3698875"/>
          </a:xfrm>
          <a:prstGeom prst="rect">
            <a:avLst/>
          </a:prstGeom>
        </p:spPr>
      </p:pic>
    </p:spTree>
    <p:extLst>
      <p:ext uri="{BB962C8B-B14F-4D97-AF65-F5344CB8AC3E}">
        <p14:creationId xmlns:p14="http://schemas.microsoft.com/office/powerpoint/2010/main" val="355197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08973-2B95-4888-B105-AF464145C294}"/>
              </a:ext>
            </a:extLst>
          </p:cNvPr>
          <p:cNvSpPr>
            <a:spLocks noGrp="1"/>
          </p:cNvSpPr>
          <p:nvPr>
            <p:ph type="title"/>
          </p:nvPr>
        </p:nvSpPr>
        <p:spPr/>
        <p:txBody>
          <a:bodyPr>
            <a:normAutofit/>
          </a:bodyPr>
          <a:lstStyle/>
          <a:p>
            <a:pPr marL="0" indent="0"/>
            <a:endParaRPr lang="en-IN" dirty="0"/>
          </a:p>
        </p:txBody>
      </p:sp>
      <p:sp>
        <p:nvSpPr>
          <p:cNvPr id="3" name="Content Placeholder 2">
            <a:extLst>
              <a:ext uri="{FF2B5EF4-FFF2-40B4-BE49-F238E27FC236}">
                <a16:creationId xmlns:a16="http://schemas.microsoft.com/office/drawing/2014/main" id="{DC54E02A-08B6-4F44-9EEA-A725A56CB924}"/>
              </a:ext>
            </a:extLst>
          </p:cNvPr>
          <p:cNvSpPr>
            <a:spLocks noGrp="1"/>
          </p:cNvSpPr>
          <p:nvPr>
            <p:ph idx="1"/>
          </p:nvPr>
        </p:nvSpPr>
        <p:spPr/>
        <p:txBody>
          <a:bodyPr/>
          <a:lstStyle/>
          <a:p>
            <a:endParaRPr lang="en-IN" dirty="0"/>
          </a:p>
        </p:txBody>
      </p:sp>
      <p:sp>
        <p:nvSpPr>
          <p:cNvPr id="4" name="Footer Placeholder 3">
            <a:extLst>
              <a:ext uri="{FF2B5EF4-FFF2-40B4-BE49-F238E27FC236}">
                <a16:creationId xmlns:a16="http://schemas.microsoft.com/office/drawing/2014/main" id="{9445C6F4-8690-4523-9DA8-5C9A2575E0C1}"/>
              </a:ext>
            </a:extLst>
          </p:cNvPr>
          <p:cNvSpPr>
            <a:spLocks noGrp="1"/>
          </p:cNvSpPr>
          <p:nvPr>
            <p:ph type="ftr" sz="quarter" idx="11"/>
          </p:nvPr>
        </p:nvSpPr>
        <p:spPr/>
        <p:txBody>
          <a:bodyPr/>
          <a:lstStyle/>
          <a:p>
            <a:r>
              <a:rPr lang="en-US"/>
              <a:t>Migration to GIT from SVN</a:t>
            </a:r>
            <a:endParaRPr lang="en-US" dirty="0"/>
          </a:p>
        </p:txBody>
      </p:sp>
    </p:spTree>
    <p:extLst>
      <p:ext uri="{BB962C8B-B14F-4D97-AF65-F5344CB8AC3E}">
        <p14:creationId xmlns:p14="http://schemas.microsoft.com/office/powerpoint/2010/main" val="334955709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1C3BE79F53B1744A0A9A0AB3ED14FF8" ma:contentTypeVersion="4" ma:contentTypeDescription="Create a new document." ma:contentTypeScope="" ma:versionID="3c83ab46d77d26e5041d75a1f25ff3af">
  <xsd:schema xmlns:xsd="http://www.w3.org/2001/XMLSchema" xmlns:xs="http://www.w3.org/2001/XMLSchema" xmlns:p="http://schemas.microsoft.com/office/2006/metadata/properties" xmlns:ns3="399506ec-4b86-4341-8973-1671d390f33a" targetNamespace="http://schemas.microsoft.com/office/2006/metadata/properties" ma:root="true" ma:fieldsID="0068926d04d6ff492ff9b2779d5d45f6" ns3:_="">
    <xsd:import namespace="399506ec-4b86-4341-8973-1671d390f33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9506ec-4b86-4341-8973-1671d390f3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1DCA43-459F-4C5A-A918-7D2BBE4ACA9F}">
  <ds:schemaRefs>
    <ds:schemaRef ds:uri="http://schemas.microsoft.com/office/2006/documentManagement/types"/>
    <ds:schemaRef ds:uri="http://purl.org/dc/dcmitype/"/>
    <ds:schemaRef ds:uri="http://schemas.microsoft.com/office/infopath/2007/PartnerControls"/>
    <ds:schemaRef ds:uri="399506ec-4b86-4341-8973-1671d390f33a"/>
    <ds:schemaRef ds:uri="http://purl.org/dc/term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33A6333-ED3F-4B87-9004-29B38C5BE879}">
  <ds:schemaRefs>
    <ds:schemaRef ds:uri="http://schemas.microsoft.com/sharepoint/v3/contenttype/forms"/>
  </ds:schemaRefs>
</ds:datastoreItem>
</file>

<file path=customXml/itemProps3.xml><?xml version="1.0" encoding="utf-8"?>
<ds:datastoreItem xmlns:ds="http://schemas.openxmlformats.org/officeDocument/2006/customXml" ds:itemID="{A912B20E-E050-4846-BD80-EA93E1627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9506ec-4b86-4341-8973-1671d390f3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TotalTime>
  <Words>642</Words>
  <Application>Microsoft Office PowerPoint</Application>
  <PresentationFormat>Widescreen</PresentationFormat>
  <Paragraphs>151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Bookman Old Style</vt:lpstr>
      <vt:lpstr>Calibri</vt:lpstr>
      <vt:lpstr>Century Gothic</vt:lpstr>
      <vt:lpstr>Courier New</vt:lpstr>
      <vt:lpstr>Wingdings</vt:lpstr>
      <vt:lpstr>Wingdings 3</vt:lpstr>
      <vt:lpstr>Slice</vt:lpstr>
      <vt:lpstr>Migrating TO GIT from SVN </vt:lpstr>
      <vt:lpstr>Agenda </vt:lpstr>
      <vt:lpstr>What is VCS? </vt:lpstr>
      <vt:lpstr>PowerPoint Presentation</vt:lpstr>
      <vt:lpstr>HISTORY</vt:lpstr>
      <vt:lpstr>SVN Vs GIT </vt:lpstr>
      <vt:lpstr>PowerPoint Presentation</vt:lpstr>
      <vt:lpstr>Branching strategy:</vt:lpstr>
      <vt:lpstr>PowerPoint Presentation</vt:lpstr>
      <vt:lpstr>GIT Features</vt:lpstr>
      <vt:lpstr>Basic Commands for both SVN and GIT </vt:lpstr>
      <vt:lpstr>Get you Sample SVN PROJECT!</vt:lpstr>
      <vt:lpstr>Visual SVN </vt:lpstr>
      <vt:lpstr>Authors.txt </vt:lpstr>
      <vt:lpstr>PUSH to YOUR Git REPOSITORY</vt:lpstr>
      <vt:lpstr>PowerPoint Presentation</vt:lpstr>
      <vt:lpstr>Git Hub with SVN PROJECT!!!</vt:lpstr>
      <vt:lpstr>Checking LOGS:</vt:lpstr>
      <vt:lpstr>PowerPoint Presentation</vt:lpstr>
      <vt:lpstr>ISSUES FACED:</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Migrating TO GIT from SVN </dc:title>
  <dc:creator>Kalpana Uppara</dc:creator>
  <cp:lastModifiedBy>Kalpana Uppara</cp:lastModifiedBy>
  <cp:revision>13</cp:revision>
  <dcterms:created xsi:type="dcterms:W3CDTF">2020-07-16T10:51:49Z</dcterms:created>
  <dcterms:modified xsi:type="dcterms:W3CDTF">2020-07-16T12:11:05Z</dcterms:modified>
</cp:coreProperties>
</file>