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AEF704-7F74-41C0-95EE-3F99A196C623}" v="73" dt="2022-04-29T11:40:18.597"/>
    <p1510:client id="{3B68FF29-F012-4497-98BD-7F044D21A885}" v="146" dt="2022-04-29T11:37:50.018"/>
    <p1510:client id="{54378090-4368-4C6A-B206-6BCEF272EACB}" v="9" dt="2022-04-29T09:58:35.070"/>
    <p1510:client id="{6944BD93-788E-40C7-8CB8-E9B03A8712CE}" v="3" dt="2022-04-29T12:11:01.413"/>
    <p1510:client id="{89ECC5E3-E43C-406D-87BE-D6B028AD661C}" v="7" dt="2022-04-29T08:31:14.819"/>
    <p1510:client id="{981D97F5-1E81-434B-8952-F736EC423818}" v="536" dt="2022-04-29T13:10:47.629"/>
    <p1510:client id="{C683D3B5-44F8-406B-BE18-51F61A15E696}" v="88" dt="2022-04-29T11:37:27.795"/>
    <p1510:client id="{DF4B6856-0189-44E0-B10E-834C04FCDA2F}" v="234" dt="2022-04-29T07:40:23.540"/>
    <p1510:client id="{EC652C73-6658-4EE9-B307-17E70C5A62D8}" v="15" dt="2022-04-29T12:17:50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F48154-0A8E-4968-A969-CA092A51805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330ACFB-6726-4BE2-95B4-17EA6793120B}">
      <dgm:prSet/>
      <dgm:spPr/>
      <dgm:t>
        <a:bodyPr/>
        <a:lstStyle/>
        <a:p>
          <a:r>
            <a:rPr lang="en-GB"/>
            <a:t>Finding features that affect the loan default. </a:t>
          </a:r>
          <a:endParaRPr lang="en-US"/>
        </a:p>
      </dgm:t>
    </dgm:pt>
    <dgm:pt modelId="{C96BBA73-E13A-4B39-9356-1C7F47283AD5}" type="parTrans" cxnId="{DE0ACD2D-663F-4229-A734-019F1071EFE6}">
      <dgm:prSet/>
      <dgm:spPr/>
      <dgm:t>
        <a:bodyPr/>
        <a:lstStyle/>
        <a:p>
          <a:endParaRPr lang="en-US"/>
        </a:p>
      </dgm:t>
    </dgm:pt>
    <dgm:pt modelId="{F480EEBD-6A6C-4DE8-A6B6-7A1036738AC9}" type="sibTrans" cxnId="{DE0ACD2D-663F-4229-A734-019F1071EFE6}">
      <dgm:prSet/>
      <dgm:spPr/>
      <dgm:t>
        <a:bodyPr/>
        <a:lstStyle/>
        <a:p>
          <a:endParaRPr lang="en-US"/>
        </a:p>
      </dgm:t>
    </dgm:pt>
    <dgm:pt modelId="{3E30C36C-48D9-4A8F-A04F-E325788D3C28}">
      <dgm:prSet/>
      <dgm:spPr/>
      <dgm:t>
        <a:bodyPr/>
        <a:lstStyle/>
        <a:p>
          <a:r>
            <a:rPr lang="en-GB"/>
            <a:t>Building a machine learning models to provide a solution </a:t>
          </a:r>
          <a:endParaRPr lang="en-US"/>
        </a:p>
      </dgm:t>
    </dgm:pt>
    <dgm:pt modelId="{1069D4EA-F5F6-432A-A866-6CE2295790E8}" type="parTrans" cxnId="{9973FC12-6B6A-4DA4-8C5E-3AFB7E1EE467}">
      <dgm:prSet/>
      <dgm:spPr/>
      <dgm:t>
        <a:bodyPr/>
        <a:lstStyle/>
        <a:p>
          <a:endParaRPr lang="en-US"/>
        </a:p>
      </dgm:t>
    </dgm:pt>
    <dgm:pt modelId="{E4FDBB48-45B0-4796-BDA9-A9D1CB16E428}" type="sibTrans" cxnId="{9973FC12-6B6A-4DA4-8C5E-3AFB7E1EE467}">
      <dgm:prSet/>
      <dgm:spPr/>
      <dgm:t>
        <a:bodyPr/>
        <a:lstStyle/>
        <a:p>
          <a:endParaRPr lang="en-US"/>
        </a:p>
      </dgm:t>
    </dgm:pt>
    <dgm:pt modelId="{47A8C389-A31B-4123-9953-6D0725FFBC24}">
      <dgm:prSet/>
      <dgm:spPr/>
      <dgm:t>
        <a:bodyPr/>
        <a:lstStyle/>
        <a:p>
          <a:r>
            <a:rPr lang="en-GB"/>
            <a:t>for vehicle loan default prediction. </a:t>
          </a:r>
          <a:endParaRPr lang="en-US"/>
        </a:p>
      </dgm:t>
    </dgm:pt>
    <dgm:pt modelId="{6E6CDC3A-E4D5-4B1D-9522-F4FBDDB34BC9}" type="parTrans" cxnId="{C18AC08F-652D-4546-A61D-A22E29F8B354}">
      <dgm:prSet/>
      <dgm:spPr/>
      <dgm:t>
        <a:bodyPr/>
        <a:lstStyle/>
        <a:p>
          <a:endParaRPr lang="en-US"/>
        </a:p>
      </dgm:t>
    </dgm:pt>
    <dgm:pt modelId="{124BA7E1-BA0A-421E-BB61-2E2F882EF176}" type="sibTrans" cxnId="{C18AC08F-652D-4546-A61D-A22E29F8B354}">
      <dgm:prSet/>
      <dgm:spPr/>
      <dgm:t>
        <a:bodyPr/>
        <a:lstStyle/>
        <a:p>
          <a:endParaRPr lang="en-US"/>
        </a:p>
      </dgm:t>
    </dgm:pt>
    <dgm:pt modelId="{5C68B6E4-32D6-4803-AB11-0ABD77CA8332}" type="pres">
      <dgm:prSet presAssocID="{EBF48154-0A8E-4968-A969-CA092A518050}" presName="root" presStyleCnt="0">
        <dgm:presLayoutVars>
          <dgm:dir/>
          <dgm:resizeHandles val="exact"/>
        </dgm:presLayoutVars>
      </dgm:prSet>
      <dgm:spPr/>
    </dgm:pt>
    <dgm:pt modelId="{EDBA255E-A411-4202-AF5D-70C164A88F6C}" type="pres">
      <dgm:prSet presAssocID="{E330ACFB-6726-4BE2-95B4-17EA6793120B}" presName="compNode" presStyleCnt="0"/>
      <dgm:spPr/>
    </dgm:pt>
    <dgm:pt modelId="{4761BF05-236D-4534-BE5B-4219DAAF4B7D}" type="pres">
      <dgm:prSet presAssocID="{E330ACFB-6726-4BE2-95B4-17EA679312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4C645174-C2C1-4F4C-877A-E36DBA2CB99E}" type="pres">
      <dgm:prSet presAssocID="{E330ACFB-6726-4BE2-95B4-17EA6793120B}" presName="spaceRect" presStyleCnt="0"/>
      <dgm:spPr/>
    </dgm:pt>
    <dgm:pt modelId="{82C0E7C0-BDD2-4AF9-B97C-CEAB26733E41}" type="pres">
      <dgm:prSet presAssocID="{E330ACFB-6726-4BE2-95B4-17EA6793120B}" presName="textRect" presStyleLbl="revTx" presStyleIdx="0" presStyleCnt="3">
        <dgm:presLayoutVars>
          <dgm:chMax val="1"/>
          <dgm:chPref val="1"/>
        </dgm:presLayoutVars>
      </dgm:prSet>
      <dgm:spPr/>
    </dgm:pt>
    <dgm:pt modelId="{A105698D-404B-4799-B45E-555635A9A734}" type="pres">
      <dgm:prSet presAssocID="{F480EEBD-6A6C-4DE8-A6B6-7A1036738AC9}" presName="sibTrans" presStyleCnt="0"/>
      <dgm:spPr/>
    </dgm:pt>
    <dgm:pt modelId="{1A09DB30-4E8B-4C2D-9CEA-CC85FB63578C}" type="pres">
      <dgm:prSet presAssocID="{3E30C36C-48D9-4A8F-A04F-E325788D3C28}" presName="compNode" presStyleCnt="0"/>
      <dgm:spPr/>
    </dgm:pt>
    <dgm:pt modelId="{37F362EB-7ABA-40F1-9002-6C8A99C3BCED}" type="pres">
      <dgm:prSet presAssocID="{3E30C36C-48D9-4A8F-A04F-E325788D3C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145E199-A4B4-416A-9817-4774502F30D9}" type="pres">
      <dgm:prSet presAssocID="{3E30C36C-48D9-4A8F-A04F-E325788D3C28}" presName="spaceRect" presStyleCnt="0"/>
      <dgm:spPr/>
    </dgm:pt>
    <dgm:pt modelId="{3A72DF6C-4845-428C-AA7E-FB03AFA7F49A}" type="pres">
      <dgm:prSet presAssocID="{3E30C36C-48D9-4A8F-A04F-E325788D3C28}" presName="textRect" presStyleLbl="revTx" presStyleIdx="1" presStyleCnt="3">
        <dgm:presLayoutVars>
          <dgm:chMax val="1"/>
          <dgm:chPref val="1"/>
        </dgm:presLayoutVars>
      </dgm:prSet>
      <dgm:spPr/>
    </dgm:pt>
    <dgm:pt modelId="{7D4F0855-57B7-4D48-916B-3B00B49409CA}" type="pres">
      <dgm:prSet presAssocID="{E4FDBB48-45B0-4796-BDA9-A9D1CB16E428}" presName="sibTrans" presStyleCnt="0"/>
      <dgm:spPr/>
    </dgm:pt>
    <dgm:pt modelId="{1D7174B3-D6B7-4886-9ACA-9830199EDB4B}" type="pres">
      <dgm:prSet presAssocID="{47A8C389-A31B-4123-9953-6D0725FFBC24}" presName="compNode" presStyleCnt="0"/>
      <dgm:spPr/>
    </dgm:pt>
    <dgm:pt modelId="{804B6323-0EF8-4B6F-AA5F-41D521AE8DB4}" type="pres">
      <dgm:prSet presAssocID="{47A8C389-A31B-4123-9953-6D0725FFBC2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20D6347C-6286-4426-BEF4-4AFBB2D32FD4}" type="pres">
      <dgm:prSet presAssocID="{47A8C389-A31B-4123-9953-6D0725FFBC24}" presName="spaceRect" presStyleCnt="0"/>
      <dgm:spPr/>
    </dgm:pt>
    <dgm:pt modelId="{645E54DE-A1EA-47BA-9231-ED74C6916BB8}" type="pres">
      <dgm:prSet presAssocID="{47A8C389-A31B-4123-9953-6D0725FFBC2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973FC12-6B6A-4DA4-8C5E-3AFB7E1EE467}" srcId="{EBF48154-0A8E-4968-A969-CA092A518050}" destId="{3E30C36C-48D9-4A8F-A04F-E325788D3C28}" srcOrd="1" destOrd="0" parTransId="{1069D4EA-F5F6-432A-A866-6CE2295790E8}" sibTransId="{E4FDBB48-45B0-4796-BDA9-A9D1CB16E428}"/>
    <dgm:cxn modelId="{DE0ACD2D-663F-4229-A734-019F1071EFE6}" srcId="{EBF48154-0A8E-4968-A969-CA092A518050}" destId="{E330ACFB-6726-4BE2-95B4-17EA6793120B}" srcOrd="0" destOrd="0" parTransId="{C96BBA73-E13A-4B39-9356-1C7F47283AD5}" sibTransId="{F480EEBD-6A6C-4DE8-A6B6-7A1036738AC9}"/>
    <dgm:cxn modelId="{F8B17259-D5DB-4617-AF23-3D8C3353A4C8}" type="presOf" srcId="{E330ACFB-6726-4BE2-95B4-17EA6793120B}" destId="{82C0E7C0-BDD2-4AF9-B97C-CEAB26733E41}" srcOrd="0" destOrd="0" presId="urn:microsoft.com/office/officeart/2018/2/layout/IconLabelList"/>
    <dgm:cxn modelId="{03F8F65A-E706-4CCA-B63D-8D2B685DEB93}" type="presOf" srcId="{47A8C389-A31B-4123-9953-6D0725FFBC24}" destId="{645E54DE-A1EA-47BA-9231-ED74C6916BB8}" srcOrd="0" destOrd="0" presId="urn:microsoft.com/office/officeart/2018/2/layout/IconLabelList"/>
    <dgm:cxn modelId="{5EAD2B82-3211-4E9E-805F-15E0F975886D}" type="presOf" srcId="{EBF48154-0A8E-4968-A969-CA092A518050}" destId="{5C68B6E4-32D6-4803-AB11-0ABD77CA8332}" srcOrd="0" destOrd="0" presId="urn:microsoft.com/office/officeart/2018/2/layout/IconLabelList"/>
    <dgm:cxn modelId="{C18AC08F-652D-4546-A61D-A22E29F8B354}" srcId="{EBF48154-0A8E-4968-A969-CA092A518050}" destId="{47A8C389-A31B-4123-9953-6D0725FFBC24}" srcOrd="2" destOrd="0" parTransId="{6E6CDC3A-E4D5-4B1D-9522-F4FBDDB34BC9}" sibTransId="{124BA7E1-BA0A-421E-BB61-2E2F882EF176}"/>
    <dgm:cxn modelId="{D595E6F9-855C-4411-A7A2-9C274BFA9CD4}" type="presOf" srcId="{3E30C36C-48D9-4A8F-A04F-E325788D3C28}" destId="{3A72DF6C-4845-428C-AA7E-FB03AFA7F49A}" srcOrd="0" destOrd="0" presId="urn:microsoft.com/office/officeart/2018/2/layout/IconLabelList"/>
    <dgm:cxn modelId="{170F6955-5CCF-4182-BA94-9D8B67B991FC}" type="presParOf" srcId="{5C68B6E4-32D6-4803-AB11-0ABD77CA8332}" destId="{EDBA255E-A411-4202-AF5D-70C164A88F6C}" srcOrd="0" destOrd="0" presId="urn:microsoft.com/office/officeart/2018/2/layout/IconLabelList"/>
    <dgm:cxn modelId="{BE12D612-1087-46F9-A790-83EEC25380B5}" type="presParOf" srcId="{EDBA255E-A411-4202-AF5D-70C164A88F6C}" destId="{4761BF05-236D-4534-BE5B-4219DAAF4B7D}" srcOrd="0" destOrd="0" presId="urn:microsoft.com/office/officeart/2018/2/layout/IconLabelList"/>
    <dgm:cxn modelId="{543760AC-A251-45FA-8E84-66285C768F84}" type="presParOf" srcId="{EDBA255E-A411-4202-AF5D-70C164A88F6C}" destId="{4C645174-C2C1-4F4C-877A-E36DBA2CB99E}" srcOrd="1" destOrd="0" presId="urn:microsoft.com/office/officeart/2018/2/layout/IconLabelList"/>
    <dgm:cxn modelId="{8BCE24C2-3220-43A5-8C7E-838B18884305}" type="presParOf" srcId="{EDBA255E-A411-4202-AF5D-70C164A88F6C}" destId="{82C0E7C0-BDD2-4AF9-B97C-CEAB26733E41}" srcOrd="2" destOrd="0" presId="urn:microsoft.com/office/officeart/2018/2/layout/IconLabelList"/>
    <dgm:cxn modelId="{6E77491B-4E22-422D-9388-CF64FFAC4AAE}" type="presParOf" srcId="{5C68B6E4-32D6-4803-AB11-0ABD77CA8332}" destId="{A105698D-404B-4799-B45E-555635A9A734}" srcOrd="1" destOrd="0" presId="urn:microsoft.com/office/officeart/2018/2/layout/IconLabelList"/>
    <dgm:cxn modelId="{51698093-E0E0-49D3-978E-9BB9CBD4315A}" type="presParOf" srcId="{5C68B6E4-32D6-4803-AB11-0ABD77CA8332}" destId="{1A09DB30-4E8B-4C2D-9CEA-CC85FB63578C}" srcOrd="2" destOrd="0" presId="urn:microsoft.com/office/officeart/2018/2/layout/IconLabelList"/>
    <dgm:cxn modelId="{B841BA25-6EB0-44D8-8B15-4AB252BBB9FA}" type="presParOf" srcId="{1A09DB30-4E8B-4C2D-9CEA-CC85FB63578C}" destId="{37F362EB-7ABA-40F1-9002-6C8A99C3BCED}" srcOrd="0" destOrd="0" presId="urn:microsoft.com/office/officeart/2018/2/layout/IconLabelList"/>
    <dgm:cxn modelId="{B36673E8-01B2-430D-B617-8C2AE4F0CEBF}" type="presParOf" srcId="{1A09DB30-4E8B-4C2D-9CEA-CC85FB63578C}" destId="{B145E199-A4B4-416A-9817-4774502F30D9}" srcOrd="1" destOrd="0" presId="urn:microsoft.com/office/officeart/2018/2/layout/IconLabelList"/>
    <dgm:cxn modelId="{659DD807-ADF0-4994-A212-BF02F3F770AB}" type="presParOf" srcId="{1A09DB30-4E8B-4C2D-9CEA-CC85FB63578C}" destId="{3A72DF6C-4845-428C-AA7E-FB03AFA7F49A}" srcOrd="2" destOrd="0" presId="urn:microsoft.com/office/officeart/2018/2/layout/IconLabelList"/>
    <dgm:cxn modelId="{F5665D14-0373-4B0A-86AA-8B40A55D7237}" type="presParOf" srcId="{5C68B6E4-32D6-4803-AB11-0ABD77CA8332}" destId="{7D4F0855-57B7-4D48-916B-3B00B49409CA}" srcOrd="3" destOrd="0" presId="urn:microsoft.com/office/officeart/2018/2/layout/IconLabelList"/>
    <dgm:cxn modelId="{4F6D95B1-5CA4-49E0-8838-9B26736DF4CA}" type="presParOf" srcId="{5C68B6E4-32D6-4803-AB11-0ABD77CA8332}" destId="{1D7174B3-D6B7-4886-9ACA-9830199EDB4B}" srcOrd="4" destOrd="0" presId="urn:microsoft.com/office/officeart/2018/2/layout/IconLabelList"/>
    <dgm:cxn modelId="{363267F3-75F9-48CE-9B2B-45406FDCFC3D}" type="presParOf" srcId="{1D7174B3-D6B7-4886-9ACA-9830199EDB4B}" destId="{804B6323-0EF8-4B6F-AA5F-41D521AE8DB4}" srcOrd="0" destOrd="0" presId="urn:microsoft.com/office/officeart/2018/2/layout/IconLabelList"/>
    <dgm:cxn modelId="{65C5FDDD-ACE3-4E74-A834-40641734EC48}" type="presParOf" srcId="{1D7174B3-D6B7-4886-9ACA-9830199EDB4B}" destId="{20D6347C-6286-4426-BEF4-4AFBB2D32FD4}" srcOrd="1" destOrd="0" presId="urn:microsoft.com/office/officeart/2018/2/layout/IconLabelList"/>
    <dgm:cxn modelId="{7E32A91C-3AB0-48EA-BF5F-3A1F60EB7CBF}" type="presParOf" srcId="{1D7174B3-D6B7-4886-9ACA-9830199EDB4B}" destId="{645E54DE-A1EA-47BA-9231-ED74C6916BB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1BF05-236D-4534-BE5B-4219DAAF4B7D}">
      <dsp:nvSpPr>
        <dsp:cNvPr id="0" name=""/>
        <dsp:cNvSpPr/>
      </dsp:nvSpPr>
      <dsp:spPr>
        <a:xfrm>
          <a:off x="916987" y="491891"/>
          <a:ext cx="1444246" cy="14442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0E7C0-BDD2-4AF9-B97C-CEAB26733E41}">
      <dsp:nvSpPr>
        <dsp:cNvPr id="0" name=""/>
        <dsp:cNvSpPr/>
      </dsp:nvSpPr>
      <dsp:spPr>
        <a:xfrm>
          <a:off x="34392" y="2318170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Finding features that affect the loan default. </a:t>
          </a:r>
          <a:endParaRPr lang="en-US" sz="1800" kern="1200"/>
        </a:p>
      </dsp:txBody>
      <dsp:txXfrm>
        <a:off x="34392" y="2318170"/>
        <a:ext cx="3209437" cy="720000"/>
      </dsp:txXfrm>
    </dsp:sp>
    <dsp:sp modelId="{37F362EB-7ABA-40F1-9002-6C8A99C3BCED}">
      <dsp:nvSpPr>
        <dsp:cNvPr id="0" name=""/>
        <dsp:cNvSpPr/>
      </dsp:nvSpPr>
      <dsp:spPr>
        <a:xfrm>
          <a:off x="4688076" y="491891"/>
          <a:ext cx="1444246" cy="14442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2DF6C-4845-428C-AA7E-FB03AFA7F49A}">
      <dsp:nvSpPr>
        <dsp:cNvPr id="0" name=""/>
        <dsp:cNvSpPr/>
      </dsp:nvSpPr>
      <dsp:spPr>
        <a:xfrm>
          <a:off x="3805481" y="2318170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Building a machine learning models to provide a solution </a:t>
          </a:r>
          <a:endParaRPr lang="en-US" sz="1800" kern="1200"/>
        </a:p>
      </dsp:txBody>
      <dsp:txXfrm>
        <a:off x="3805481" y="2318170"/>
        <a:ext cx="3209437" cy="720000"/>
      </dsp:txXfrm>
    </dsp:sp>
    <dsp:sp modelId="{804B6323-0EF8-4B6F-AA5F-41D521AE8DB4}">
      <dsp:nvSpPr>
        <dsp:cNvPr id="0" name=""/>
        <dsp:cNvSpPr/>
      </dsp:nvSpPr>
      <dsp:spPr>
        <a:xfrm>
          <a:off x="8459165" y="491891"/>
          <a:ext cx="1444246" cy="14442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E54DE-A1EA-47BA-9231-ED74C6916BB8}">
      <dsp:nvSpPr>
        <dsp:cNvPr id="0" name=""/>
        <dsp:cNvSpPr/>
      </dsp:nvSpPr>
      <dsp:spPr>
        <a:xfrm>
          <a:off x="7576570" y="2318170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for vehicle loan default prediction. </a:t>
          </a:r>
          <a:endParaRPr lang="en-US" sz="1800" kern="1200"/>
        </a:p>
      </dsp:txBody>
      <dsp:txXfrm>
        <a:off x="7576570" y="2318170"/>
        <a:ext cx="320943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46CE7D5-CF57-46EF-B807-FDD0502418D4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02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96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6CE7D5-CF57-46EF-B807-FDD0502418D4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139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6CE7D5-CF57-46EF-B807-FDD0502418D4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629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6CE7D5-CF57-46EF-B807-FDD0502418D4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814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119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949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649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6CE7D5-CF57-46EF-B807-FDD0502418D4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83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04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6CE7D5-CF57-46EF-B807-FDD0502418D4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1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02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50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24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48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41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66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683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36277" y="673240"/>
            <a:ext cx="3031524" cy="3446373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GB" sz="3400" dirty="0">
                <a:latin typeface="Walbaum Display"/>
              </a:rPr>
              <a:t>Vehicle Loan Defaulter Prediction using </a:t>
            </a:r>
            <a:r>
              <a:rPr lang="en-GB" sz="3400" dirty="0" err="1">
                <a:latin typeface="Walbaum Display"/>
              </a:rPr>
              <a:t>XGBoost</a:t>
            </a:r>
            <a:r>
              <a:rPr lang="en-GB" sz="3400" dirty="0">
                <a:latin typeface="Walbaum Display"/>
              </a:rPr>
              <a:t> Classifier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36276" y="4119613"/>
            <a:ext cx="3031524" cy="2058765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800" dirty="0"/>
              <a:t>By:</a:t>
            </a:r>
          </a:p>
          <a:p>
            <a:pPr marL="171450" indent="-171450">
              <a:buChar char="•"/>
            </a:pPr>
            <a:r>
              <a:rPr lang="en-GB" sz="1100" b="1" dirty="0"/>
              <a:t>Rahul Vaydande (x20181663)</a:t>
            </a:r>
          </a:p>
          <a:p>
            <a:pPr marL="171450" indent="-171450">
              <a:buChar char="•"/>
            </a:pPr>
            <a:r>
              <a:rPr lang="en-GB" sz="1100" b="1" dirty="0"/>
              <a:t>Aditya Shinde (x20178883) </a:t>
            </a:r>
          </a:p>
          <a:p>
            <a:pPr marL="171450" indent="-171450">
              <a:buChar char="•"/>
            </a:pPr>
            <a:r>
              <a:rPr lang="en-GB" sz="1100" b="1" dirty="0"/>
              <a:t>Kalpesh Dhande (x20185821)</a:t>
            </a:r>
          </a:p>
          <a:p>
            <a:pPr marL="171450" indent="-171450">
              <a:buChar char="•"/>
            </a:pPr>
            <a:r>
              <a:rPr lang="en-GB" sz="1100" b="1" dirty="0"/>
              <a:t>Tsai Shish Yang (x21101825)	</a:t>
            </a:r>
            <a:r>
              <a:rPr lang="en-GB" sz="800" dirty="0"/>
              <a:t>			</a:t>
            </a:r>
            <a:endParaRPr lang="en-GB" dirty="0"/>
          </a:p>
        </p:txBody>
      </p:sp>
      <p:pic>
        <p:nvPicPr>
          <p:cNvPr id="5" name="Picture 4" descr="Cars parked in a line">
            <a:extLst>
              <a:ext uri="{FF2B5EF4-FFF2-40B4-BE49-F238E27FC236}">
                <a16:creationId xmlns:a16="http://schemas.microsoft.com/office/drawing/2014/main" id="{2CA935AC-3B31-6467-6E83-699DFCF4D5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80" r="7381"/>
          <a:stretch/>
        </p:blipFill>
        <p:spPr>
          <a:xfrm>
            <a:off x="2405" y="10"/>
            <a:ext cx="7794245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DFFD9D3-0E77-42C3-B89D-A987E7760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48F185-A6F4-40C2-A466-5CB3F23F2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6651" y="0"/>
            <a:ext cx="16459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2E54-98E3-E0AC-D45D-98A5B3E27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GB"/>
              <a:t>Objective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C123FB04-09E5-07E2-68D6-423587E7E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243053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576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64CB-3FB9-AEFA-FFC6-790F600C0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522" y="562640"/>
            <a:ext cx="8610600" cy="1293028"/>
          </a:xfrm>
        </p:spPr>
        <p:txBody>
          <a:bodyPr/>
          <a:lstStyle/>
          <a:p>
            <a:r>
              <a:rPr lang="en-GB"/>
              <a:t>KDD method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3BDFD8-FCF5-0E0C-DF5A-227FA537E0C3}"/>
              </a:ext>
            </a:extLst>
          </p:cNvPr>
          <p:cNvSpPr/>
          <p:nvPr/>
        </p:nvSpPr>
        <p:spPr>
          <a:xfrm>
            <a:off x="1982490" y="2890245"/>
            <a:ext cx="8260039" cy="21161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0166E4C4-02B1-5EE2-C80F-5268253E5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835" y="3137972"/>
            <a:ext cx="7818407" cy="162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1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2143-C857-03C3-EE8F-1E66F3E4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9787" y="351623"/>
            <a:ext cx="8610600" cy="1293028"/>
          </a:xfrm>
        </p:spPr>
        <p:txBody>
          <a:bodyPr/>
          <a:lstStyle/>
          <a:p>
            <a:r>
              <a:rPr lang="en-GB"/>
              <a:t>Data cleaning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1B9189CB-1FCA-2962-6AC2-7564741E3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56" y="3175060"/>
            <a:ext cx="4137803" cy="320445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8E9B8BE-DC22-68FA-E3FC-EB5965B48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655" y="1887586"/>
            <a:ext cx="3404558" cy="515828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E0572D53-FE5E-359F-2452-2884FDD60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686" y="1889743"/>
            <a:ext cx="3001992" cy="2018481"/>
          </a:xfrm>
          <a:prstGeom prst="rect">
            <a:avLst/>
          </a:prstGeom>
        </p:spPr>
      </p:pic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F01D023C-0897-780C-A573-688543F8C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433" y="4366554"/>
            <a:ext cx="3009001" cy="19315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8D863F-36FA-50C9-99DD-AEBEC062B98D}"/>
              </a:ext>
            </a:extLst>
          </p:cNvPr>
          <p:cNvSpPr txBox="1"/>
          <p:nvPr/>
        </p:nvSpPr>
        <p:spPr>
          <a:xfrm>
            <a:off x="771525" y="15255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Data Shape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BE5C7B-79DA-2BBD-2B9F-80F451489F94}"/>
              </a:ext>
            </a:extLst>
          </p:cNvPr>
          <p:cNvSpPr txBox="1"/>
          <p:nvPr/>
        </p:nvSpPr>
        <p:spPr>
          <a:xfrm>
            <a:off x="795338" y="28035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Correlation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F497C-C837-E4C5-BDB6-0AC13A704AD0}"/>
              </a:ext>
            </a:extLst>
          </p:cNvPr>
          <p:cNvSpPr txBox="1"/>
          <p:nvPr/>
        </p:nvSpPr>
        <p:spPr>
          <a:xfrm>
            <a:off x="6621462" y="152558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Missing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ADAF75-69B6-8859-400D-48379BCFD404}"/>
              </a:ext>
            </a:extLst>
          </p:cNvPr>
          <p:cNvSpPr txBox="1"/>
          <p:nvPr/>
        </p:nvSpPr>
        <p:spPr>
          <a:xfrm>
            <a:off x="6573837" y="401796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Outlier</a:t>
            </a:r>
          </a:p>
        </p:txBody>
      </p:sp>
    </p:spTree>
    <p:extLst>
      <p:ext uri="{BB962C8B-B14F-4D97-AF65-F5344CB8AC3E}">
        <p14:creationId xmlns:p14="http://schemas.microsoft.com/office/powerpoint/2010/main" val="19668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F4E2FE-0728-796C-3589-102E094E7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GB" sz="3100">
                <a:solidFill>
                  <a:schemeClr val="bg1"/>
                </a:solidFill>
              </a:rPr>
              <a:t>Data Transformation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012E6-487F-B5B5-0C69-DFA377A2A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1600">
                <a:solidFill>
                  <a:schemeClr val="bg1"/>
                </a:solidFill>
              </a:rPr>
              <a:t>Date to Age conversion</a:t>
            </a:r>
          </a:p>
          <a:p>
            <a:r>
              <a:rPr lang="en-GB" sz="1600">
                <a:solidFill>
                  <a:schemeClr val="bg1"/>
                </a:solidFill>
              </a:rPr>
              <a:t>BoxCox for standard distribution</a:t>
            </a:r>
            <a:br>
              <a:rPr lang="en-GB" sz="1600">
                <a:solidFill>
                  <a:schemeClr val="bg1"/>
                </a:solidFill>
              </a:rPr>
            </a:br>
            <a:endParaRPr lang="en-GB" sz="1600">
              <a:solidFill>
                <a:schemeClr val="bg1"/>
              </a:solidFill>
            </a:endParaRPr>
          </a:p>
          <a:p>
            <a:r>
              <a:rPr lang="en-GB" sz="1600">
                <a:solidFill>
                  <a:schemeClr val="bg1"/>
                </a:solidFill>
              </a:rPr>
              <a:t>SMOTE for balancing the Dataset</a:t>
            </a:r>
          </a:p>
          <a:p>
            <a:r>
              <a:rPr lang="en-GB"/>
              <a:t>set</a:t>
            </a: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26C49C3-9AD3-21F7-5F18-561C58FE4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475" y="997572"/>
            <a:ext cx="4237058" cy="2928549"/>
          </a:xfrm>
          <a:prstGeom prst="rect">
            <a:avLst/>
          </a:prstGeom>
        </p:spPr>
      </p:pic>
      <p:pic>
        <p:nvPicPr>
          <p:cNvPr id="6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3E115F7B-FB25-1164-A749-B81FECB45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2092" y="4518241"/>
            <a:ext cx="2831123" cy="1826903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2D1AF78B-7094-CEBA-1C9E-0CB9C22BFF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8400" y="4518241"/>
            <a:ext cx="2831123" cy="182690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ECF5AA2-CB0B-0B98-0A65-FEF52741E63B}"/>
              </a:ext>
            </a:extLst>
          </p:cNvPr>
          <p:cNvSpPr/>
          <p:nvPr/>
        </p:nvSpPr>
        <p:spPr>
          <a:xfrm>
            <a:off x="7644901" y="5097789"/>
            <a:ext cx="1113692" cy="48846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SMOTE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D97E7D5-BFE8-6FCA-C30F-250CF2FEA10D}"/>
              </a:ext>
            </a:extLst>
          </p:cNvPr>
          <p:cNvSpPr/>
          <p:nvPr/>
        </p:nvSpPr>
        <p:spPr>
          <a:xfrm>
            <a:off x="5006730" y="2253127"/>
            <a:ext cx="1230923" cy="55684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Boxcox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72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DA15B1D-0133-4CB3-B7CC-61FA72874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3EF2F61C-287D-47BC-878F-C876F74FF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AB58AD-8D9B-CFCC-45CB-92FF91DAB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4753466" cy="1293028"/>
          </a:xfrm>
        </p:spPr>
        <p:txBody>
          <a:bodyPr>
            <a:normAutofit/>
          </a:bodyPr>
          <a:lstStyle/>
          <a:p>
            <a:r>
              <a:rPr lang="en-US"/>
              <a:t>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8D8BF-7845-ED2F-1047-FCA66681A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4753466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Model Accuracy </a:t>
            </a:r>
            <a:r>
              <a:rPr lang="en-US" dirty="0">
                <a:latin typeface="Consolas"/>
                <a:ea typeface="+mn-lt"/>
                <a:cs typeface="+mn-lt"/>
              </a:rPr>
              <a:t>83.71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/>
              <a:t> % and precision </a:t>
            </a:r>
            <a:r>
              <a:rPr lang="en-US" dirty="0">
                <a:latin typeface="Consolas"/>
                <a:ea typeface="+mn-lt"/>
                <a:cs typeface="+mn-lt"/>
              </a:rPr>
              <a:t>90.76</a:t>
            </a:r>
            <a:r>
              <a:rPr lang="en-US" dirty="0">
                <a:ea typeface="+mn-lt"/>
                <a:cs typeface="+mn-lt"/>
              </a:rPr>
              <a:t>%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92.41 %  non-defaulters and  74.96% defaulters correctly classified</a:t>
            </a:r>
            <a:endParaRPr lang="en-US" dirty="0"/>
          </a:p>
          <a:p>
            <a:pPr marL="0" indent="0">
              <a:buNone/>
            </a:pPr>
            <a:endParaRPr lang="en-US"/>
          </a:p>
        </p:txBody>
      </p:sp>
      <p:sp>
        <p:nvSpPr>
          <p:cNvPr id="75" name="Rounded Rectangle 14">
            <a:extLst>
              <a:ext uri="{FF2B5EF4-FFF2-40B4-BE49-F238E27FC236}">
                <a16:creationId xmlns:a16="http://schemas.microsoft.com/office/drawing/2014/main" id="{B5BA9375-863F-4B24-9083-14FE819F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067EB1-FEDC-4418-9AB0-1608F5C1C7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" r="1" b="1"/>
          <a:stretch/>
        </p:blipFill>
        <p:spPr bwMode="auto">
          <a:xfrm>
            <a:off x="6407004" y="1336566"/>
            <a:ext cx="4683948" cy="460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67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all painted with an arrow and a dartboard">
            <a:extLst>
              <a:ext uri="{FF2B5EF4-FFF2-40B4-BE49-F238E27FC236}">
                <a16:creationId xmlns:a16="http://schemas.microsoft.com/office/drawing/2014/main" id="{4263441D-B603-9D2F-DFBC-BB67CB24A7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8958" r="-2" b="122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87991D-C3B5-0EEC-124F-A63089B1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Business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87345-D51F-40DE-17DE-2A6B76ED1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Two Major Business Goals are Achieved.:</a:t>
            </a:r>
          </a:p>
          <a:p>
            <a:endParaRPr lang="en-US"/>
          </a:p>
          <a:p>
            <a:endParaRPr lang="en-US"/>
          </a:p>
          <a:p>
            <a:pPr lvl="1">
              <a:buFont typeface="Wingdings" panose="020B0604020202020204" pitchFamily="34" charset="0"/>
              <a:buChar char="Ø"/>
            </a:pPr>
            <a:r>
              <a:rPr lang="en-US"/>
              <a:t>Speed Up and smoothen the process of non-defaulters.</a:t>
            </a:r>
          </a:p>
          <a:p>
            <a:pPr lvl="1">
              <a:buFont typeface="Wingdings" panose="020B0604020202020204" pitchFamily="34" charset="0"/>
              <a:buChar char="Ø"/>
            </a:pPr>
            <a:endParaRPr lang="en-US"/>
          </a:p>
          <a:p>
            <a:pPr lvl="1">
              <a:buFont typeface="Wingdings" panose="020B0604020202020204" pitchFamily="34" charset="0"/>
              <a:buChar char="Ø"/>
            </a:pPr>
            <a:endParaRPr lang="en-US"/>
          </a:p>
          <a:p>
            <a:pPr lvl="1">
              <a:buFont typeface="Wingdings" panose="020B0604020202020204" pitchFamily="34" charset="0"/>
              <a:buChar char="Ø"/>
            </a:pPr>
            <a:r>
              <a:rPr lang="en-US"/>
              <a:t>Trace down possible defaulters and carry out thorough and in-depth background checks before any further loan processing.</a:t>
            </a:r>
          </a:p>
        </p:txBody>
      </p:sp>
    </p:spTree>
    <p:extLst>
      <p:ext uri="{BB962C8B-B14F-4D97-AF65-F5344CB8AC3E}">
        <p14:creationId xmlns:p14="http://schemas.microsoft.com/office/powerpoint/2010/main" val="175280094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7F87BEB705554690C0FBEF3A3681C2" ma:contentTypeVersion="2" ma:contentTypeDescription="Create a new document." ma:contentTypeScope="" ma:versionID="15c94a1551dda9d7409f24ec9eb984ff">
  <xsd:schema xmlns:xsd="http://www.w3.org/2001/XMLSchema" xmlns:xs="http://www.w3.org/2001/XMLSchema" xmlns:p="http://schemas.microsoft.com/office/2006/metadata/properties" xmlns:ns2="4fddc50e-bd21-4d10-ab8c-172011801b47" targetNamespace="http://schemas.microsoft.com/office/2006/metadata/properties" ma:root="true" ma:fieldsID="4899d7b42026e212115b55f23560ba7f" ns2:_="">
    <xsd:import namespace="4fddc50e-bd21-4d10-ab8c-172011801b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ddc50e-bd21-4d10-ab8c-172011801b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143206-A675-4375-87B4-F7B28298A3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B1DAD9-5D83-4FFB-8CA1-A5EEA9217A20}">
  <ds:schemaRefs>
    <ds:schemaRef ds:uri="4fddc50e-bd21-4d10-ab8c-172011801b4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2B99CD2-DE31-4F97-923C-E1D05BAAE33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141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Consolas</vt:lpstr>
      <vt:lpstr>Walbaum Display</vt:lpstr>
      <vt:lpstr>Wingdings</vt:lpstr>
      <vt:lpstr>Vapor Trail</vt:lpstr>
      <vt:lpstr>Vehicle Loan Defaulter Prediction using XGBoost Classifier</vt:lpstr>
      <vt:lpstr>Objective</vt:lpstr>
      <vt:lpstr>KDD method</vt:lpstr>
      <vt:lpstr>Data cleaning</vt:lpstr>
      <vt:lpstr>Data Transformation</vt:lpstr>
      <vt:lpstr>Evaluation </vt:lpstr>
      <vt:lpstr>Business 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Rahul Suryakant Vaydande</cp:lastModifiedBy>
  <cp:revision>2</cp:revision>
  <dcterms:created xsi:type="dcterms:W3CDTF">2022-04-28T10:45:06Z</dcterms:created>
  <dcterms:modified xsi:type="dcterms:W3CDTF">2022-04-29T13:10:47Z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0x0101002A7F87BEB705554690C0FBEF3A3681C2</vt:lpwstr>
  </property>
</Properties>
</file>