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9294" y="1609471"/>
            <a:ext cx="712541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3540" y="3929253"/>
            <a:ext cx="8376919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41275" y="497083"/>
            <a:ext cx="8298027" cy="477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0739" y="1203132"/>
            <a:ext cx="3344545" cy="422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5028" y="1126932"/>
            <a:ext cx="3241040" cy="4025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5744" y="461899"/>
            <a:ext cx="257251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2552826"/>
            <a:ext cx="4491990" cy="3013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576" y="1915795"/>
            <a:ext cx="4485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622422"/>
                </a:solidFill>
                <a:latin typeface="Comic Sans MS"/>
                <a:cs typeface="Comic Sans MS"/>
              </a:rPr>
              <a:t>Collecting</a:t>
            </a:r>
            <a:r>
              <a:rPr sz="4800" spc="-85" dirty="0">
                <a:solidFill>
                  <a:srgbClr val="622422"/>
                </a:solidFill>
                <a:latin typeface="Comic Sans MS"/>
                <a:cs typeface="Comic Sans MS"/>
              </a:rPr>
              <a:t> </a:t>
            </a:r>
            <a:r>
              <a:rPr sz="4800" dirty="0">
                <a:solidFill>
                  <a:srgbClr val="622422"/>
                </a:solidFill>
                <a:latin typeface="Comic Sans MS"/>
                <a:cs typeface="Comic Sans MS"/>
              </a:rPr>
              <a:t>Data</a:t>
            </a:r>
            <a:endParaRPr sz="4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799" y="577883"/>
            <a:ext cx="3157855" cy="1441450"/>
          </a:xfrm>
          <a:custGeom>
            <a:avLst/>
            <a:gdLst/>
            <a:ahLst/>
            <a:cxnLst/>
            <a:rect l="l" t="t" r="r" b="b"/>
            <a:pathLst>
              <a:path w="3157854" h="1441450">
                <a:moveTo>
                  <a:pt x="668586" y="0"/>
                </a:moveTo>
                <a:lnTo>
                  <a:pt x="0" y="558082"/>
                </a:lnTo>
                <a:lnTo>
                  <a:pt x="2426891" y="1441108"/>
                </a:lnTo>
                <a:lnTo>
                  <a:pt x="3157351" y="359021"/>
                </a:lnTo>
                <a:lnTo>
                  <a:pt x="668586" y="0"/>
                </a:lnTo>
                <a:close/>
              </a:path>
            </a:pathLst>
          </a:custGeom>
          <a:solidFill>
            <a:srgbClr val="E6E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2893" y="38540"/>
            <a:ext cx="2519682" cy="1738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4038600"/>
            <a:ext cx="6705600" cy="495300"/>
          </a:xfrm>
          <a:custGeom>
            <a:avLst/>
            <a:gdLst/>
            <a:ahLst/>
            <a:cxnLst/>
            <a:rect l="l" t="t" r="r" b="b"/>
            <a:pathLst>
              <a:path w="6705600" h="495300">
                <a:moveTo>
                  <a:pt x="0" y="495300"/>
                </a:moveTo>
                <a:lnTo>
                  <a:pt x="6705600" y="495300"/>
                </a:lnTo>
                <a:lnTo>
                  <a:pt x="67056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C9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6620" y="3601717"/>
            <a:ext cx="1550780" cy="1362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1827" y="3569846"/>
            <a:ext cx="1848802" cy="135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0" y="3598295"/>
            <a:ext cx="1395602" cy="1303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" y="3360556"/>
            <a:ext cx="1767041" cy="154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495800"/>
            <a:ext cx="3276600" cy="2362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0619" y="391980"/>
            <a:ext cx="4499046" cy="430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6247" y="105155"/>
            <a:ext cx="914400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8379" y="714755"/>
            <a:ext cx="4963668" cy="1118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7613" y="222249"/>
            <a:ext cx="48983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Quantitative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r>
              <a:rPr sz="4000"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–  </a:t>
            </a: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Qualitative</a:t>
            </a:r>
            <a:r>
              <a:rPr sz="40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endParaRPr sz="4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8712" y="1662112"/>
          <a:ext cx="7358380" cy="384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7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Quantitative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Qualitative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Surveys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Questionnaires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Focus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groups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6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65" dirty="0">
                          <a:latin typeface="Arial"/>
                          <a:cs typeface="Arial"/>
                        </a:rPr>
                        <a:t>Tests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5208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ed  interviews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6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Existing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databases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5208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ed  observations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81" y="350012"/>
            <a:ext cx="8320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FF00"/>
                </a:solidFill>
                <a:latin typeface="Georgia"/>
                <a:cs typeface="Georgia"/>
              </a:rPr>
              <a:t>Common data </a:t>
            </a:r>
            <a:r>
              <a:rPr b="0" spc="-5" dirty="0">
                <a:solidFill>
                  <a:srgbClr val="FFFF00"/>
                </a:solidFill>
                <a:latin typeface="Georgia"/>
                <a:cs typeface="Georgia"/>
              </a:rPr>
              <a:t>collection</a:t>
            </a:r>
            <a:r>
              <a:rPr b="0" spc="-90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FFFF00"/>
                </a:solidFill>
                <a:latin typeface="Georgia"/>
                <a:cs typeface="Georgia"/>
              </a:rPr>
              <a:t>methods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480"/>
              </a:spcBef>
              <a:buFont typeface="Garamond"/>
              <a:buChar char="•"/>
              <a:tabLst>
                <a:tab pos="184150" algn="l"/>
              </a:tabLst>
            </a:pPr>
            <a:r>
              <a:rPr spc="5" dirty="0"/>
              <a:t>Survey</a:t>
            </a:r>
          </a:p>
          <a:p>
            <a:pPr marL="183515" indent="-171450">
              <a:lnSpc>
                <a:spcPct val="100000"/>
              </a:lnSpc>
              <a:spcBef>
                <a:spcPts val="384"/>
              </a:spcBef>
              <a:buFont typeface="Garamond"/>
              <a:buChar char="•"/>
              <a:tabLst>
                <a:tab pos="184150" algn="l"/>
              </a:tabLst>
            </a:pPr>
            <a:r>
              <a:rPr spc="-5" dirty="0"/>
              <a:t>Case</a:t>
            </a:r>
            <a:r>
              <a:rPr spc="-30" dirty="0"/>
              <a:t> </a:t>
            </a:r>
            <a:r>
              <a:rPr spc="-5" dirty="0"/>
              <a:t>study</a:t>
            </a:r>
          </a:p>
          <a:p>
            <a:pPr marL="183515" indent="-171450">
              <a:lnSpc>
                <a:spcPct val="100000"/>
              </a:lnSpc>
              <a:spcBef>
                <a:spcPts val="385"/>
              </a:spcBef>
              <a:buFont typeface="Garamond"/>
              <a:buChar char="•"/>
              <a:tabLst>
                <a:tab pos="184150" algn="l"/>
              </a:tabLst>
            </a:pPr>
            <a:r>
              <a:rPr spc="10" dirty="0"/>
              <a:t>Interview</a:t>
            </a:r>
          </a:p>
          <a:p>
            <a:pPr marL="183515" indent="-171450">
              <a:lnSpc>
                <a:spcPct val="100000"/>
              </a:lnSpc>
              <a:spcBef>
                <a:spcPts val="385"/>
              </a:spcBef>
              <a:buFont typeface="Garamond"/>
              <a:buChar char="•"/>
              <a:tabLst>
                <a:tab pos="184150" algn="l"/>
              </a:tabLst>
            </a:pPr>
            <a:r>
              <a:rPr dirty="0"/>
              <a:t>Observation</a:t>
            </a:r>
          </a:p>
          <a:p>
            <a:pPr marL="183515" indent="-171450">
              <a:lnSpc>
                <a:spcPct val="100000"/>
              </a:lnSpc>
              <a:spcBef>
                <a:spcPts val="384"/>
              </a:spcBef>
              <a:buFont typeface="Garamond"/>
              <a:buChar char="•"/>
              <a:tabLst>
                <a:tab pos="184150" algn="l"/>
              </a:tabLst>
            </a:pPr>
            <a:r>
              <a:rPr spc="10" dirty="0"/>
              <a:t>Group</a:t>
            </a:r>
            <a:r>
              <a:rPr spc="-90" dirty="0"/>
              <a:t> </a:t>
            </a:r>
            <a:r>
              <a:rPr spc="-5" dirty="0"/>
              <a:t>assessment</a:t>
            </a:r>
          </a:p>
          <a:p>
            <a:pPr marL="183515" marR="668655" indent="-171450">
              <a:lnSpc>
                <a:spcPts val="3460"/>
              </a:lnSpc>
              <a:spcBef>
                <a:spcPts val="815"/>
              </a:spcBef>
              <a:buFont typeface="Garamond"/>
              <a:buChar char="•"/>
              <a:tabLst>
                <a:tab pos="184150" algn="l"/>
              </a:tabLst>
            </a:pPr>
            <a:r>
              <a:rPr spc="15" dirty="0"/>
              <a:t>Expert </a:t>
            </a:r>
            <a:r>
              <a:rPr dirty="0"/>
              <a:t>or</a:t>
            </a:r>
            <a:r>
              <a:rPr spc="-125" dirty="0"/>
              <a:t> </a:t>
            </a:r>
            <a:r>
              <a:rPr spc="-5" dirty="0"/>
              <a:t>peer  </a:t>
            </a:r>
            <a:r>
              <a:rPr spc="5" dirty="0"/>
              <a:t>reviews</a:t>
            </a:r>
          </a:p>
          <a:p>
            <a:pPr marL="183515" indent="-171450">
              <a:lnSpc>
                <a:spcPct val="100000"/>
              </a:lnSpc>
              <a:spcBef>
                <a:spcPts val="330"/>
              </a:spcBef>
              <a:buFont typeface="Garamond"/>
              <a:buChar char="•"/>
              <a:tabLst>
                <a:tab pos="184150" algn="l"/>
              </a:tabLst>
            </a:pPr>
            <a:r>
              <a:rPr spc="5" dirty="0"/>
              <a:t>Portfolio</a:t>
            </a:r>
            <a:r>
              <a:rPr spc="-55" dirty="0"/>
              <a:t> </a:t>
            </a:r>
            <a:r>
              <a:rPr dirty="0"/>
              <a:t>reviews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480"/>
              </a:spcBef>
              <a:buFont typeface="Garamond"/>
              <a:buChar char="•"/>
              <a:tabLst>
                <a:tab pos="183515" algn="l"/>
              </a:tabLst>
            </a:pPr>
            <a:r>
              <a:rPr spc="-30" dirty="0"/>
              <a:t>Testimonials</a:t>
            </a:r>
          </a:p>
          <a:p>
            <a:pPr marL="182880" indent="-170815">
              <a:lnSpc>
                <a:spcPct val="100000"/>
              </a:lnSpc>
              <a:spcBef>
                <a:spcPts val="384"/>
              </a:spcBef>
              <a:buFont typeface="Garamond"/>
              <a:buChar char="•"/>
              <a:tabLst>
                <a:tab pos="183515" algn="l"/>
              </a:tabLst>
            </a:pPr>
            <a:r>
              <a:rPr spc="-55" dirty="0"/>
              <a:t>Tests</a:t>
            </a:r>
          </a:p>
          <a:p>
            <a:pPr marL="182880" marR="34925" indent="-170815">
              <a:lnSpc>
                <a:spcPts val="3460"/>
              </a:lnSpc>
              <a:spcBef>
                <a:spcPts val="815"/>
              </a:spcBef>
              <a:buFont typeface="Garamond"/>
              <a:buChar char="•"/>
              <a:tabLst>
                <a:tab pos="183515" algn="l"/>
              </a:tabLst>
            </a:pPr>
            <a:r>
              <a:rPr spc="-5" dirty="0"/>
              <a:t>Photographs,  videotapes,</a:t>
            </a:r>
            <a:r>
              <a:rPr spc="-45" dirty="0"/>
              <a:t> </a:t>
            </a:r>
            <a:r>
              <a:rPr spc="-5" dirty="0"/>
              <a:t>slides</a:t>
            </a:r>
          </a:p>
          <a:p>
            <a:pPr marL="182880" marR="103505" indent="-170815">
              <a:lnSpc>
                <a:spcPts val="3460"/>
              </a:lnSpc>
              <a:spcBef>
                <a:spcPts val="760"/>
              </a:spcBef>
              <a:buFont typeface="Garamond"/>
              <a:buChar char="•"/>
              <a:tabLst>
                <a:tab pos="183515" algn="l"/>
              </a:tabLst>
            </a:pPr>
            <a:r>
              <a:rPr spc="-5" dirty="0"/>
              <a:t>Diaries,</a:t>
            </a:r>
            <a:r>
              <a:rPr spc="-75" dirty="0"/>
              <a:t> </a:t>
            </a:r>
            <a:r>
              <a:rPr spc="10" dirty="0"/>
              <a:t>journals,  </a:t>
            </a:r>
            <a:r>
              <a:rPr spc="-20" dirty="0"/>
              <a:t>logs</a:t>
            </a:r>
          </a:p>
          <a:p>
            <a:pPr marL="182880" marR="5080" indent="-170815">
              <a:lnSpc>
                <a:spcPts val="3460"/>
              </a:lnSpc>
              <a:spcBef>
                <a:spcPts val="765"/>
              </a:spcBef>
              <a:buFont typeface="Garamond"/>
              <a:buChar char="•"/>
              <a:tabLst>
                <a:tab pos="183515" algn="l"/>
              </a:tabLst>
            </a:pPr>
            <a:r>
              <a:rPr spc="-5" dirty="0"/>
              <a:t>Document</a:t>
            </a:r>
            <a:r>
              <a:rPr spc="-95" dirty="0"/>
              <a:t> </a:t>
            </a:r>
            <a:r>
              <a:rPr spc="5" dirty="0"/>
              <a:t>review 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983" y="658308"/>
            <a:ext cx="7068889" cy="420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654" y="463422"/>
            <a:ext cx="7087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 dirty="0">
                <a:latin typeface="Calibri"/>
                <a:cs typeface="Calibri"/>
              </a:rPr>
              <a:t>Are </a:t>
            </a:r>
            <a:r>
              <a:rPr b="0" dirty="0">
                <a:latin typeface="Calibri"/>
                <a:cs typeface="Calibri"/>
              </a:rPr>
              <a:t>the </a:t>
            </a:r>
            <a:r>
              <a:rPr b="0" spc="-20" dirty="0">
                <a:latin typeface="Calibri"/>
                <a:cs typeface="Calibri"/>
              </a:rPr>
              <a:t>data </a:t>
            </a:r>
            <a:r>
              <a:rPr b="0" spc="-10" dirty="0">
                <a:latin typeface="Calibri"/>
                <a:cs typeface="Calibri"/>
              </a:rPr>
              <a:t>reliable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valid?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0594" y="1318005"/>
            <a:ext cx="6878320" cy="308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3295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1" spc="-10" dirty="0">
                <a:solidFill>
                  <a:srgbClr val="006FC0"/>
                </a:solidFill>
                <a:latin typeface="Georgia"/>
                <a:cs typeface="Georgia"/>
              </a:rPr>
              <a:t>Validity:</a:t>
            </a:r>
            <a:endParaRPr sz="2800">
              <a:latin typeface="Georgia"/>
              <a:cs typeface="Georgia"/>
            </a:endParaRPr>
          </a:p>
          <a:p>
            <a:pPr marL="299085" marR="226695">
              <a:lnSpc>
                <a:spcPts val="3360"/>
              </a:lnSpc>
              <a:spcBef>
                <a:spcPts val="45"/>
              </a:spcBef>
            </a:pPr>
            <a:r>
              <a:rPr sz="2800" b="1" dirty="0">
                <a:latin typeface="Garamond"/>
                <a:cs typeface="Garamond"/>
              </a:rPr>
              <a:t>Are </a:t>
            </a:r>
            <a:r>
              <a:rPr sz="2800" b="1" spc="-30" dirty="0">
                <a:latin typeface="Garamond"/>
                <a:cs typeface="Garamond"/>
              </a:rPr>
              <a:t>you </a:t>
            </a:r>
            <a:r>
              <a:rPr sz="2800" b="1" spc="-5" dirty="0">
                <a:latin typeface="Garamond"/>
                <a:cs typeface="Garamond"/>
              </a:rPr>
              <a:t>measuring what </a:t>
            </a:r>
            <a:r>
              <a:rPr sz="2800" b="1" spc="-30" dirty="0">
                <a:latin typeface="Garamond"/>
                <a:cs typeface="Garamond"/>
              </a:rPr>
              <a:t>you </a:t>
            </a:r>
            <a:r>
              <a:rPr sz="2800" b="1" spc="-5" dirty="0">
                <a:latin typeface="Garamond"/>
                <a:cs typeface="Garamond"/>
              </a:rPr>
              <a:t>think </a:t>
            </a:r>
            <a:r>
              <a:rPr sz="2800" b="1" spc="-30" dirty="0">
                <a:latin typeface="Garamond"/>
                <a:cs typeface="Garamond"/>
              </a:rPr>
              <a:t>you </a:t>
            </a:r>
            <a:r>
              <a:rPr sz="2800" b="1" spc="5" dirty="0">
                <a:latin typeface="Garamond"/>
                <a:cs typeface="Garamond"/>
              </a:rPr>
              <a:t>are  </a:t>
            </a:r>
            <a:r>
              <a:rPr sz="2800" b="1" spc="-5" dirty="0">
                <a:latin typeface="Garamond"/>
                <a:cs typeface="Garamond"/>
              </a:rPr>
              <a:t>measuring?</a:t>
            </a:r>
            <a:endParaRPr sz="2800">
              <a:latin typeface="Garamond"/>
              <a:cs typeface="Garamond"/>
            </a:endParaRPr>
          </a:p>
          <a:p>
            <a:pPr marL="299085" indent="-287020">
              <a:lnSpc>
                <a:spcPts val="3295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1" spc="-10" dirty="0">
                <a:solidFill>
                  <a:srgbClr val="006FC0"/>
                </a:solidFill>
                <a:latin typeface="Georgia"/>
                <a:cs typeface="Georgia"/>
              </a:rPr>
              <a:t>Reliability:</a:t>
            </a:r>
            <a:endParaRPr sz="2800">
              <a:latin typeface="Georgia"/>
              <a:cs typeface="Georgia"/>
            </a:endParaRPr>
          </a:p>
          <a:p>
            <a:pPr marL="299085">
              <a:lnSpc>
                <a:spcPts val="3295"/>
              </a:lnSpc>
              <a:tabLst>
                <a:tab pos="650240" algn="l"/>
              </a:tabLst>
            </a:pPr>
            <a:r>
              <a:rPr sz="2800" b="1" spc="-5" dirty="0">
                <a:latin typeface="Garamond"/>
                <a:cs typeface="Garamond"/>
              </a:rPr>
              <a:t>if	something </a:t>
            </a:r>
            <a:r>
              <a:rPr sz="2800" b="1" spc="-30" dirty="0">
                <a:latin typeface="Garamond"/>
                <a:cs typeface="Garamond"/>
              </a:rPr>
              <a:t>was </a:t>
            </a:r>
            <a:r>
              <a:rPr sz="2800" b="1" dirty="0">
                <a:latin typeface="Garamond"/>
                <a:cs typeface="Garamond"/>
              </a:rPr>
              <a:t>measured </a:t>
            </a:r>
            <a:r>
              <a:rPr sz="2800" b="1" spc="5" dirty="0">
                <a:latin typeface="Garamond"/>
                <a:cs typeface="Garamond"/>
              </a:rPr>
              <a:t>again </a:t>
            </a:r>
            <a:r>
              <a:rPr sz="2800" b="1" spc="-5" dirty="0">
                <a:latin typeface="Garamond"/>
                <a:cs typeface="Garamond"/>
              </a:rPr>
              <a:t>using</a:t>
            </a:r>
            <a:r>
              <a:rPr sz="2800" b="1" spc="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the</a:t>
            </a:r>
            <a:endParaRPr sz="2800">
              <a:latin typeface="Garamond"/>
              <a:cs typeface="Garamond"/>
            </a:endParaRPr>
          </a:p>
          <a:p>
            <a:pPr marL="299085" marR="75311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Garamond"/>
                <a:cs typeface="Garamond"/>
              </a:rPr>
              <a:t>same </a:t>
            </a:r>
            <a:r>
              <a:rPr sz="2800" b="1" spc="5" dirty="0">
                <a:latin typeface="Garamond"/>
                <a:cs typeface="Garamond"/>
              </a:rPr>
              <a:t>instrument, </a:t>
            </a:r>
            <a:r>
              <a:rPr sz="2800" b="1" spc="-15" dirty="0">
                <a:latin typeface="Garamond"/>
                <a:cs typeface="Garamond"/>
              </a:rPr>
              <a:t>would </a:t>
            </a:r>
            <a:r>
              <a:rPr sz="2800" b="1" spc="-5" dirty="0">
                <a:latin typeface="Garamond"/>
                <a:cs typeface="Garamond"/>
              </a:rPr>
              <a:t>it </a:t>
            </a:r>
            <a:r>
              <a:rPr sz="2800" b="1" dirty="0">
                <a:latin typeface="Garamond"/>
                <a:cs typeface="Garamond"/>
              </a:rPr>
              <a:t>produce </a:t>
            </a:r>
            <a:r>
              <a:rPr sz="2800" b="1" spc="-5" dirty="0">
                <a:latin typeface="Garamond"/>
                <a:cs typeface="Garamond"/>
              </a:rPr>
              <a:t>the  same </a:t>
            </a:r>
            <a:r>
              <a:rPr sz="2800" b="1" spc="-10" dirty="0">
                <a:latin typeface="Garamond"/>
                <a:cs typeface="Garamond"/>
              </a:rPr>
              <a:t>(or </a:t>
            </a:r>
            <a:r>
              <a:rPr sz="2800" b="1" spc="10" dirty="0">
                <a:latin typeface="Garamond"/>
                <a:cs typeface="Garamond"/>
              </a:rPr>
              <a:t>nearly </a:t>
            </a:r>
            <a:r>
              <a:rPr sz="2800" b="1" spc="-5" dirty="0">
                <a:latin typeface="Garamond"/>
                <a:cs typeface="Garamond"/>
              </a:rPr>
              <a:t>the same) </a:t>
            </a:r>
            <a:r>
              <a:rPr sz="2800" b="1" dirty="0">
                <a:latin typeface="Garamond"/>
                <a:cs typeface="Garamond"/>
              </a:rPr>
              <a:t>results?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3688"/>
            <a:ext cx="7644130" cy="44151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Georgia"/>
                <a:cs typeface="Georgia"/>
              </a:rPr>
              <a:t>The main sources of data are</a:t>
            </a:r>
            <a:r>
              <a:rPr sz="2800" spc="7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:-</a:t>
            </a:r>
            <a:endParaRPr sz="2800">
              <a:latin typeface="Georgia"/>
              <a:cs typeface="Georgia"/>
            </a:endParaRPr>
          </a:p>
          <a:p>
            <a:pPr marL="4242435" lvl="1" indent="-457834">
              <a:lnSpc>
                <a:spcPct val="100000"/>
              </a:lnSpc>
              <a:spcBef>
                <a:spcPts val="270"/>
              </a:spcBef>
              <a:buAutoNum type="arabicParenR"/>
              <a:tabLst>
                <a:tab pos="4243070" algn="l"/>
              </a:tabLst>
            </a:pPr>
            <a:r>
              <a:rPr sz="3600" b="1" spc="10" dirty="0">
                <a:solidFill>
                  <a:srgbClr val="C00000"/>
                </a:solidFill>
                <a:latin typeface="Garamond"/>
                <a:cs typeface="Garamond"/>
              </a:rPr>
              <a:t>surveys</a:t>
            </a:r>
            <a:endParaRPr sz="3600">
              <a:latin typeface="Garamond"/>
              <a:cs typeface="Garamond"/>
            </a:endParaRPr>
          </a:p>
          <a:p>
            <a:pPr marL="4276090" lvl="1" indent="-491490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276725" algn="l"/>
              </a:tabLst>
            </a:pPr>
            <a:r>
              <a:rPr sz="3600" b="1" dirty="0">
                <a:solidFill>
                  <a:srgbClr val="C00000"/>
                </a:solidFill>
                <a:latin typeface="Garamond"/>
                <a:cs typeface="Garamond"/>
              </a:rPr>
              <a:t>experiments</a:t>
            </a:r>
            <a:endParaRPr sz="3600">
              <a:latin typeface="Garamond"/>
              <a:cs typeface="Garamond"/>
            </a:endParaRPr>
          </a:p>
          <a:p>
            <a:pPr marL="4276090" lvl="1" indent="-491490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276725" algn="l"/>
              </a:tabLst>
            </a:pPr>
            <a:r>
              <a:rPr sz="3600" b="1" dirty="0">
                <a:solidFill>
                  <a:srgbClr val="C00000"/>
                </a:solidFill>
                <a:latin typeface="Garamond"/>
                <a:cs typeface="Garamond"/>
              </a:rPr>
              <a:t>records </a:t>
            </a:r>
            <a:r>
              <a:rPr sz="3600" b="1" spc="-5" dirty="0">
                <a:solidFill>
                  <a:srgbClr val="C00000"/>
                </a:solidFill>
                <a:latin typeface="Garamond"/>
                <a:cs typeface="Garamond"/>
              </a:rPr>
              <a:t>in</a:t>
            </a:r>
            <a:r>
              <a:rPr sz="3600" b="1" spc="-35" dirty="0">
                <a:solidFill>
                  <a:srgbClr val="C00000"/>
                </a:solidFill>
                <a:latin typeface="Garamond"/>
                <a:cs typeface="Garamond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Garamond"/>
                <a:cs typeface="Garamond"/>
              </a:rPr>
              <a:t>OPD</a:t>
            </a:r>
            <a:endParaRPr sz="3600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AutoNum type="arabicParenR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Georgia"/>
                <a:cs typeface="Georgia"/>
              </a:rPr>
              <a:t>Data can </a:t>
            </a:r>
            <a:r>
              <a:rPr sz="2800" spc="-5" dirty="0">
                <a:latin typeface="Georgia"/>
                <a:cs typeface="Georgia"/>
              </a:rPr>
              <a:t>be collected through either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:-</a:t>
            </a:r>
            <a:endParaRPr sz="2800">
              <a:latin typeface="Georgia"/>
              <a:cs typeface="Georgia"/>
            </a:endParaRPr>
          </a:p>
          <a:p>
            <a:pPr marL="4242435" lvl="1" indent="-457834">
              <a:lnSpc>
                <a:spcPct val="100000"/>
              </a:lnSpc>
              <a:spcBef>
                <a:spcPts val="270"/>
              </a:spcBef>
              <a:buAutoNum type="arabicParenR"/>
              <a:tabLst>
                <a:tab pos="4243070" algn="l"/>
              </a:tabLst>
            </a:pPr>
            <a:r>
              <a:rPr sz="3600" b="1" spc="15" dirty="0">
                <a:solidFill>
                  <a:srgbClr val="006FC0"/>
                </a:solidFill>
                <a:latin typeface="Garamond"/>
                <a:cs typeface="Garamond"/>
              </a:rPr>
              <a:t>primary</a:t>
            </a:r>
            <a:r>
              <a:rPr sz="3600" b="1" spc="-15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3600" b="1" spc="-10" dirty="0">
                <a:solidFill>
                  <a:srgbClr val="006FC0"/>
                </a:solidFill>
                <a:latin typeface="Garamond"/>
                <a:cs typeface="Garamond"/>
              </a:rPr>
              <a:t>source</a:t>
            </a:r>
            <a:endParaRPr sz="3600">
              <a:latin typeface="Garamond"/>
              <a:cs typeface="Garamond"/>
            </a:endParaRPr>
          </a:p>
          <a:p>
            <a:pPr marL="4276090" lvl="1" indent="-491490">
              <a:lnSpc>
                <a:spcPct val="100000"/>
              </a:lnSpc>
              <a:spcBef>
                <a:spcPts val="430"/>
              </a:spcBef>
              <a:buAutoNum type="arabicParenR"/>
              <a:tabLst>
                <a:tab pos="4276725" algn="l"/>
              </a:tabLst>
            </a:pPr>
            <a:r>
              <a:rPr sz="3600" b="1" spc="15" dirty="0">
                <a:solidFill>
                  <a:srgbClr val="006FC0"/>
                </a:solidFill>
                <a:latin typeface="Garamond"/>
                <a:cs typeface="Garamond"/>
              </a:rPr>
              <a:t>secondary</a:t>
            </a:r>
            <a:r>
              <a:rPr sz="3600" b="1" spc="-90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3600" b="1" dirty="0">
                <a:solidFill>
                  <a:srgbClr val="006FC0"/>
                </a:solidFill>
                <a:latin typeface="Garamond"/>
                <a:cs typeface="Garamond"/>
              </a:rPr>
              <a:t>source</a:t>
            </a:r>
            <a:endParaRPr sz="3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4551"/>
            <a:ext cx="8072755" cy="539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 indent="-426084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sz="2700" b="1" spc="-5" dirty="0">
                <a:solidFill>
                  <a:srgbClr val="006FC0"/>
                </a:solidFill>
                <a:latin typeface="Georgia"/>
                <a:cs typeface="Georgia"/>
              </a:rPr>
              <a:t>Primary Source</a:t>
            </a:r>
            <a:r>
              <a:rPr sz="2700" b="1" spc="-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006FC0"/>
                </a:solidFill>
                <a:latin typeface="Georgia"/>
                <a:cs typeface="Georgia"/>
              </a:rPr>
              <a:t>:-</a:t>
            </a:r>
            <a:endParaRPr sz="2700">
              <a:latin typeface="Georgia"/>
              <a:cs typeface="Georgia"/>
            </a:endParaRPr>
          </a:p>
          <a:p>
            <a:pPr marL="355600" marR="5080" indent="978535">
              <a:lnSpc>
                <a:spcPct val="80000"/>
              </a:lnSpc>
              <a:spcBef>
                <a:spcPts val="650"/>
              </a:spcBef>
            </a:pPr>
            <a:r>
              <a:rPr sz="2700" dirty="0">
                <a:latin typeface="Georgia"/>
                <a:cs typeface="Georgia"/>
              </a:rPr>
              <a:t>Here </a:t>
            </a:r>
            <a:r>
              <a:rPr sz="2700" spc="-5" dirty="0">
                <a:latin typeface="Georgia"/>
                <a:cs typeface="Georgia"/>
              </a:rPr>
              <a:t>the data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5" dirty="0">
                <a:latin typeface="Georgia"/>
                <a:cs typeface="Georgia"/>
              </a:rPr>
              <a:t>obtained by the investigator  himself. </a:t>
            </a:r>
            <a:r>
              <a:rPr sz="2700" dirty="0">
                <a:latin typeface="Georgia"/>
                <a:cs typeface="Georgia"/>
              </a:rPr>
              <a:t>This is a </a:t>
            </a:r>
            <a:r>
              <a:rPr sz="2700" spc="-5" dirty="0">
                <a:latin typeface="Georgia"/>
                <a:cs typeface="Georgia"/>
              </a:rPr>
              <a:t>first hand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information.</a:t>
            </a:r>
            <a:endParaRPr sz="2700">
              <a:latin typeface="Georgia"/>
              <a:cs typeface="Georgia"/>
            </a:endParaRPr>
          </a:p>
          <a:p>
            <a:pPr marL="438150" indent="-426084">
              <a:lnSpc>
                <a:spcPct val="100000"/>
              </a:lnSpc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sz="2700" b="1" i="1" spc="-5" dirty="0">
                <a:latin typeface="Georgia"/>
                <a:cs typeface="Georgia"/>
              </a:rPr>
              <a:t>Advantages</a:t>
            </a:r>
            <a:r>
              <a:rPr sz="2700" b="1" i="1" spc="-10" dirty="0">
                <a:latin typeface="Georgia"/>
                <a:cs typeface="Georgia"/>
              </a:rPr>
              <a:t> </a:t>
            </a:r>
            <a:r>
              <a:rPr sz="2700" b="1" i="1" dirty="0">
                <a:latin typeface="Georgia"/>
                <a:cs typeface="Georgia"/>
              </a:rPr>
              <a:t>:-</a:t>
            </a:r>
            <a:endParaRPr sz="2700">
              <a:latin typeface="Georgia"/>
              <a:cs typeface="Georgia"/>
            </a:endParaRPr>
          </a:p>
          <a:p>
            <a:pPr marL="1334135">
              <a:lnSpc>
                <a:spcPct val="100000"/>
              </a:lnSpc>
            </a:pPr>
            <a:r>
              <a:rPr sz="2700" spc="-5" dirty="0">
                <a:latin typeface="Georgia"/>
                <a:cs typeface="Georgia"/>
              </a:rPr>
              <a:t>Precise information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reliable.</a:t>
            </a:r>
            <a:endParaRPr sz="2700">
              <a:latin typeface="Georgia"/>
              <a:cs typeface="Georgia"/>
            </a:endParaRPr>
          </a:p>
          <a:p>
            <a:pPr marL="438150" indent="-42608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sz="2700" b="1" i="1" dirty="0">
                <a:latin typeface="Georgia"/>
                <a:cs typeface="Georgia"/>
              </a:rPr>
              <a:t>Disadvantages :-</a:t>
            </a:r>
            <a:endParaRPr sz="2700">
              <a:latin typeface="Georgia"/>
              <a:cs typeface="Georgia"/>
            </a:endParaRPr>
          </a:p>
          <a:p>
            <a:pPr marL="1334135">
              <a:lnSpc>
                <a:spcPct val="100000"/>
              </a:lnSpc>
            </a:pPr>
            <a:r>
              <a:rPr sz="2700" dirty="0">
                <a:latin typeface="Georgia"/>
                <a:cs typeface="Georgia"/>
              </a:rPr>
              <a:t>Time </a:t>
            </a:r>
            <a:r>
              <a:rPr sz="2700" spc="-5" dirty="0">
                <a:latin typeface="Georgia"/>
                <a:cs typeface="Georgia"/>
              </a:rPr>
              <a:t>consuming,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expensive.</a:t>
            </a:r>
            <a:endParaRPr sz="27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10" dirty="0">
                <a:latin typeface="Garamond"/>
                <a:cs typeface="Garamond"/>
              </a:rPr>
              <a:t>Primary </a:t>
            </a:r>
            <a:r>
              <a:rPr sz="2700" b="1" spc="-5" dirty="0">
                <a:latin typeface="Garamond"/>
                <a:cs typeface="Garamond"/>
              </a:rPr>
              <a:t>data </a:t>
            </a:r>
            <a:r>
              <a:rPr sz="2700" b="1" dirty="0">
                <a:latin typeface="Garamond"/>
                <a:cs typeface="Garamond"/>
              </a:rPr>
              <a:t>can </a:t>
            </a:r>
            <a:r>
              <a:rPr sz="2700" b="1" spc="-5" dirty="0">
                <a:latin typeface="Garamond"/>
                <a:cs typeface="Garamond"/>
              </a:rPr>
              <a:t>be obtained using</a:t>
            </a:r>
            <a:r>
              <a:rPr sz="2700" b="1" spc="-30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:-</a:t>
            </a:r>
            <a:endParaRPr sz="2700">
              <a:latin typeface="Garamond"/>
              <a:cs typeface="Garamond"/>
            </a:endParaRPr>
          </a:p>
          <a:p>
            <a:pPr marL="3013710" lvl="1" indent="-343535">
              <a:lnSpc>
                <a:spcPct val="100000"/>
              </a:lnSpc>
              <a:spcBef>
                <a:spcPts val="1945"/>
              </a:spcBef>
              <a:buAutoNum type="arabicParenR"/>
              <a:tabLst>
                <a:tab pos="3014345" algn="l"/>
              </a:tabLst>
            </a:pPr>
            <a:r>
              <a:rPr sz="2700" b="1" spc="-5" dirty="0">
                <a:latin typeface="Garamond"/>
                <a:cs typeface="Garamond"/>
              </a:rPr>
              <a:t>Direct</a:t>
            </a:r>
            <a:r>
              <a:rPr sz="2700" b="1" spc="15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personal</a:t>
            </a:r>
            <a:endParaRPr sz="2700">
              <a:latin typeface="Garamond"/>
              <a:cs typeface="Garamond"/>
            </a:endParaRPr>
          </a:p>
          <a:p>
            <a:pPr marL="3036570" lvl="1" indent="-366395">
              <a:lnSpc>
                <a:spcPct val="100000"/>
              </a:lnSpc>
              <a:spcBef>
                <a:spcPts val="1945"/>
              </a:spcBef>
              <a:buAutoNum type="arabicParenR"/>
              <a:tabLst>
                <a:tab pos="3037205" algn="l"/>
              </a:tabLst>
            </a:pPr>
            <a:r>
              <a:rPr sz="2700" b="1" dirty="0">
                <a:latin typeface="Garamond"/>
                <a:cs typeface="Garamond"/>
              </a:rPr>
              <a:t>Oral </a:t>
            </a:r>
            <a:r>
              <a:rPr sz="2700" b="1" spc="-5" dirty="0">
                <a:latin typeface="Garamond"/>
                <a:cs typeface="Garamond"/>
              </a:rPr>
              <a:t>health</a:t>
            </a:r>
            <a:r>
              <a:rPr sz="2700" b="1" spc="-35" dirty="0">
                <a:latin typeface="Garamond"/>
                <a:cs typeface="Garamond"/>
              </a:rPr>
              <a:t> </a:t>
            </a:r>
            <a:r>
              <a:rPr sz="2700" b="1" spc="-5" dirty="0">
                <a:latin typeface="Garamond"/>
                <a:cs typeface="Garamond"/>
              </a:rPr>
              <a:t>examination</a:t>
            </a:r>
            <a:endParaRPr sz="2700">
              <a:latin typeface="Garamond"/>
              <a:cs typeface="Garamond"/>
            </a:endParaRPr>
          </a:p>
          <a:p>
            <a:pPr marL="3036570" lvl="1" indent="-366395">
              <a:lnSpc>
                <a:spcPct val="100000"/>
              </a:lnSpc>
              <a:spcBef>
                <a:spcPts val="1945"/>
              </a:spcBef>
              <a:buAutoNum type="arabicParenR"/>
              <a:tabLst>
                <a:tab pos="3037205" algn="l"/>
              </a:tabLst>
            </a:pPr>
            <a:r>
              <a:rPr sz="2700" b="1" spc="-5" dirty="0">
                <a:latin typeface="Garamond"/>
                <a:cs typeface="Garamond"/>
              </a:rPr>
              <a:t>Questionnaire</a:t>
            </a:r>
            <a:r>
              <a:rPr sz="2700" b="1" spc="20" dirty="0">
                <a:latin typeface="Garamond"/>
                <a:cs typeface="Garamond"/>
              </a:rPr>
              <a:t> </a:t>
            </a:r>
            <a:r>
              <a:rPr sz="2700" b="1" spc="-5" dirty="0">
                <a:latin typeface="Garamond"/>
                <a:cs typeface="Garamond"/>
              </a:rPr>
              <a:t>method</a:t>
            </a:r>
            <a:endParaRPr sz="27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84631"/>
            <a:ext cx="8075295" cy="29521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54659" indent="-442595" algn="just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  <a:tabLst>
                <a:tab pos="455295" algn="l"/>
              </a:tabLst>
            </a:pPr>
            <a:r>
              <a:rPr sz="3200" b="1" dirty="0">
                <a:solidFill>
                  <a:srgbClr val="006FC0"/>
                </a:solidFill>
                <a:latin typeface="Georgia"/>
                <a:cs typeface="Georgia"/>
              </a:rPr>
              <a:t>Secondary Source</a:t>
            </a:r>
            <a:r>
              <a:rPr sz="3200" b="1" spc="-5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:-</a:t>
            </a:r>
            <a:endParaRPr sz="3200">
              <a:latin typeface="Georgia"/>
              <a:cs typeface="Georgia"/>
            </a:endParaRPr>
          </a:p>
          <a:p>
            <a:pPr marL="355600" marR="6350" indent="1133475" algn="just">
              <a:lnSpc>
                <a:spcPct val="90000"/>
              </a:lnSpc>
              <a:spcBef>
                <a:spcPts val="770"/>
              </a:spcBef>
            </a:pPr>
            <a:r>
              <a:rPr sz="3200" dirty="0">
                <a:latin typeface="Georgia"/>
                <a:cs typeface="Georgia"/>
              </a:rPr>
              <a:t>The </a:t>
            </a:r>
            <a:r>
              <a:rPr sz="3200" spc="-5" dirty="0">
                <a:latin typeface="Georgia"/>
                <a:cs typeface="Georgia"/>
              </a:rPr>
              <a:t>data </a:t>
            </a:r>
            <a:r>
              <a:rPr sz="3200" dirty="0">
                <a:latin typeface="Georgia"/>
                <a:cs typeface="Georgia"/>
              </a:rPr>
              <a:t>already </a:t>
            </a:r>
            <a:r>
              <a:rPr sz="3200" spc="-5" dirty="0">
                <a:latin typeface="Georgia"/>
                <a:cs typeface="Georgia"/>
              </a:rPr>
              <a:t>recorded </a:t>
            </a:r>
            <a:r>
              <a:rPr sz="3200" dirty="0">
                <a:latin typeface="Georgia"/>
                <a:cs typeface="Georgia"/>
              </a:rPr>
              <a:t>is </a:t>
            </a:r>
            <a:r>
              <a:rPr sz="3200" spc="-5" dirty="0">
                <a:latin typeface="Georgia"/>
                <a:cs typeface="Georgia"/>
              </a:rPr>
              <a:t>utilized  </a:t>
            </a:r>
            <a:r>
              <a:rPr sz="3200" dirty="0">
                <a:latin typeface="Georgia"/>
                <a:cs typeface="Georgia"/>
              </a:rPr>
              <a:t>to </a:t>
            </a:r>
            <a:r>
              <a:rPr sz="3200" spc="-5" dirty="0">
                <a:latin typeface="Georgia"/>
                <a:cs typeface="Georgia"/>
              </a:rPr>
              <a:t>serve the purpose </a:t>
            </a:r>
            <a:r>
              <a:rPr sz="3200" dirty="0">
                <a:latin typeface="Georgia"/>
                <a:cs typeface="Georgia"/>
              </a:rPr>
              <a:t>of </a:t>
            </a:r>
            <a:r>
              <a:rPr sz="3200" spc="-5" dirty="0">
                <a:latin typeface="Georgia"/>
                <a:cs typeface="Georgia"/>
              </a:rPr>
              <a:t>the objectives of  study.</a:t>
            </a:r>
            <a:endParaRPr sz="3200">
              <a:latin typeface="Georgia"/>
              <a:cs typeface="Georgia"/>
            </a:endParaRPr>
          </a:p>
          <a:p>
            <a:pPr marL="355600" marR="5080" indent="1133475" algn="just">
              <a:lnSpc>
                <a:spcPts val="3460"/>
              </a:lnSpc>
              <a:spcBef>
                <a:spcPts val="815"/>
              </a:spcBef>
            </a:pPr>
            <a:r>
              <a:rPr sz="3200" spc="-5" dirty="0">
                <a:latin typeface="Georgia"/>
                <a:cs typeface="Georgia"/>
              </a:rPr>
              <a:t>Ex:- </a:t>
            </a:r>
            <a:r>
              <a:rPr sz="3200" dirty="0">
                <a:latin typeface="Georgia"/>
                <a:cs typeface="Georgia"/>
              </a:rPr>
              <a:t>The records of </a:t>
            </a:r>
            <a:r>
              <a:rPr sz="3200" spc="-5" dirty="0">
                <a:latin typeface="Georgia"/>
                <a:cs typeface="Georgia"/>
              </a:rPr>
              <a:t>opd </a:t>
            </a:r>
            <a:r>
              <a:rPr sz="3200" dirty="0">
                <a:latin typeface="Georgia"/>
                <a:cs typeface="Georgia"/>
              </a:rPr>
              <a:t>of </a:t>
            </a:r>
            <a:r>
              <a:rPr sz="3200" spc="-5" dirty="0">
                <a:latin typeface="Georgia"/>
                <a:cs typeface="Georgia"/>
              </a:rPr>
              <a:t>the </a:t>
            </a:r>
            <a:r>
              <a:rPr sz="3200" dirty="0">
                <a:latin typeface="Georgia"/>
                <a:cs typeface="Georgia"/>
              </a:rPr>
              <a:t>dental  </a:t>
            </a:r>
            <a:r>
              <a:rPr sz="3200" spc="-5" dirty="0">
                <a:latin typeface="Georgia"/>
                <a:cs typeface="Georgia"/>
              </a:rPr>
              <a:t>clinics.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34" y="480187"/>
            <a:ext cx="6789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Data Gathering</a:t>
            </a:r>
            <a:r>
              <a:rPr b="0" spc="-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dirty="0">
                <a:solidFill>
                  <a:srgbClr val="000000"/>
                </a:solidFill>
                <a:latin typeface="Georgia"/>
                <a:cs typeface="Georgia"/>
              </a:rPr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67281"/>
            <a:ext cx="230759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solidFill>
                  <a:srgbClr val="C00000"/>
                </a:solidFill>
                <a:latin typeface="Calibri"/>
                <a:cs typeface="Calibri"/>
              </a:rPr>
              <a:t>Observation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Questioning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926" y="480187"/>
            <a:ext cx="3468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Data</a:t>
            </a:r>
            <a:r>
              <a:rPr b="0" spc="-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domains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9641"/>
            <a:ext cx="5010150" cy="285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Garamond"/>
                <a:cs typeface="Garamond"/>
              </a:rPr>
              <a:t>Cognitive </a:t>
            </a:r>
            <a:r>
              <a:rPr sz="3200" b="1" spc="-5" dirty="0">
                <a:latin typeface="Garamond"/>
                <a:cs typeface="Garamond"/>
              </a:rPr>
              <a:t>-- paper </a:t>
            </a:r>
            <a:r>
              <a:rPr sz="3200" b="1" dirty="0">
                <a:latin typeface="Garamond"/>
                <a:cs typeface="Garamond"/>
              </a:rPr>
              <a:t>and</a:t>
            </a:r>
            <a:r>
              <a:rPr sz="3200" b="1" spc="-25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pencil</a:t>
            </a:r>
            <a:endParaRPr sz="3200">
              <a:latin typeface="Garamond"/>
              <a:cs typeface="Garamond"/>
            </a:endParaRPr>
          </a:p>
          <a:p>
            <a:pPr marL="12700" marR="255270">
              <a:lnSpc>
                <a:spcPct val="240099"/>
              </a:lnSpc>
            </a:pPr>
            <a:r>
              <a:rPr sz="3200" b="1" spc="-10" dirty="0">
                <a:latin typeface="Garamond"/>
                <a:cs typeface="Garamond"/>
              </a:rPr>
              <a:t>Affective </a:t>
            </a:r>
            <a:r>
              <a:rPr sz="3200" b="1" spc="-5" dirty="0">
                <a:latin typeface="Garamond"/>
                <a:cs typeface="Garamond"/>
              </a:rPr>
              <a:t>-- </a:t>
            </a:r>
            <a:r>
              <a:rPr sz="3200" b="1" spc="10" dirty="0">
                <a:latin typeface="Garamond"/>
                <a:cs typeface="Garamond"/>
              </a:rPr>
              <a:t>interview  </a:t>
            </a:r>
            <a:r>
              <a:rPr sz="3200" b="1" spc="-10" dirty="0">
                <a:latin typeface="Garamond"/>
                <a:cs typeface="Garamond"/>
              </a:rPr>
              <a:t>Psychomotor </a:t>
            </a:r>
            <a:r>
              <a:rPr sz="3200" b="1" dirty="0">
                <a:latin typeface="Garamond"/>
                <a:cs typeface="Garamond"/>
              </a:rPr>
              <a:t>--</a:t>
            </a:r>
            <a:r>
              <a:rPr sz="3200" b="1" spc="-35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observation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929253"/>
            <a:ext cx="82257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latin typeface="Garamond"/>
                <a:cs typeface="Garamond"/>
              </a:rPr>
              <a:t>The </a:t>
            </a:r>
            <a:r>
              <a:rPr sz="3600" spc="-20" dirty="0">
                <a:latin typeface="Garamond"/>
                <a:cs typeface="Garamond"/>
              </a:rPr>
              <a:t>objective </a:t>
            </a:r>
            <a:r>
              <a:rPr sz="3600" spc="-5" dirty="0">
                <a:latin typeface="Garamond"/>
                <a:cs typeface="Garamond"/>
              </a:rPr>
              <a:t>of </a:t>
            </a:r>
            <a:r>
              <a:rPr sz="3600" dirty="0">
                <a:latin typeface="Garamond"/>
                <a:cs typeface="Garamond"/>
              </a:rPr>
              <a:t>classification </a:t>
            </a:r>
            <a:r>
              <a:rPr sz="3600" spc="-5" dirty="0">
                <a:latin typeface="Garamond"/>
                <a:cs typeface="Garamond"/>
              </a:rPr>
              <a:t>of </a:t>
            </a:r>
            <a:r>
              <a:rPr sz="3600" dirty="0">
                <a:latin typeface="Garamond"/>
                <a:cs typeface="Garamond"/>
              </a:rPr>
              <a:t>data is </a:t>
            </a:r>
            <a:r>
              <a:rPr sz="3600" spc="5" dirty="0">
                <a:latin typeface="Garamond"/>
                <a:cs typeface="Garamond"/>
              </a:rPr>
              <a:t>to  </a:t>
            </a:r>
            <a:r>
              <a:rPr sz="3600" spc="-15" dirty="0">
                <a:latin typeface="Garamond"/>
                <a:cs typeface="Garamond"/>
              </a:rPr>
              <a:t>make </a:t>
            </a:r>
            <a:r>
              <a:rPr sz="3600" dirty="0">
                <a:latin typeface="Garamond"/>
                <a:cs typeface="Garamond"/>
              </a:rPr>
              <a:t>the data </a:t>
            </a:r>
            <a:r>
              <a:rPr sz="3600" spc="-10" dirty="0">
                <a:latin typeface="Garamond"/>
                <a:cs typeface="Garamond"/>
              </a:rPr>
              <a:t>simple, </a:t>
            </a:r>
            <a:r>
              <a:rPr sz="3600" spc="-15" dirty="0">
                <a:latin typeface="Garamond"/>
                <a:cs typeface="Garamond"/>
              </a:rPr>
              <a:t>concise, </a:t>
            </a:r>
            <a:r>
              <a:rPr sz="3600" dirty="0">
                <a:latin typeface="Garamond"/>
                <a:cs typeface="Garamond"/>
              </a:rPr>
              <a:t>meaningful </a:t>
            </a:r>
            <a:r>
              <a:rPr sz="3600" spc="-5" dirty="0">
                <a:latin typeface="Garamond"/>
                <a:cs typeface="Garamond"/>
              </a:rPr>
              <a:t>and  interesting and helpful </a:t>
            </a:r>
            <a:r>
              <a:rPr sz="3600" dirty="0">
                <a:latin typeface="Garamond"/>
                <a:cs typeface="Garamond"/>
              </a:rPr>
              <a:t>in </a:t>
            </a:r>
            <a:r>
              <a:rPr sz="3600" spc="10" dirty="0">
                <a:latin typeface="Garamond"/>
                <a:cs typeface="Garamond"/>
              </a:rPr>
              <a:t>further</a:t>
            </a:r>
            <a:r>
              <a:rPr sz="3600" spc="5" dirty="0">
                <a:latin typeface="Garamond"/>
                <a:cs typeface="Garamond"/>
              </a:rPr>
              <a:t> </a:t>
            </a:r>
            <a:r>
              <a:rPr sz="3600" spc="-20" dirty="0">
                <a:latin typeface="Garamond"/>
                <a:cs typeface="Garamond"/>
              </a:rPr>
              <a:t>analysis.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294" y="1609471"/>
            <a:ext cx="7124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C00000"/>
                </a:solidFill>
                <a:latin typeface="Georgia"/>
                <a:cs typeface="Georgia"/>
              </a:rPr>
              <a:t>Data</a:t>
            </a:r>
            <a:r>
              <a:rPr sz="6000" b="1" spc="-6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6000" b="1" spc="-5" dirty="0">
                <a:solidFill>
                  <a:srgbClr val="C00000"/>
                </a:solidFill>
                <a:latin typeface="Georgia"/>
                <a:cs typeface="Georgia"/>
              </a:rPr>
              <a:t>Presentation</a:t>
            </a:r>
            <a:endParaRPr sz="6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22805"/>
            <a:ext cx="6424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0000"/>
                </a:solidFill>
                <a:latin typeface="Georgia"/>
                <a:cs typeface="Georgia"/>
              </a:rPr>
              <a:t>There are 2 methods of presenting</a:t>
            </a:r>
            <a:r>
              <a:rPr sz="2800" b="0" spc="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Georgia"/>
                <a:cs typeface="Georgia"/>
              </a:rPr>
              <a:t>data:-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9775" y="2027656"/>
            <a:ext cx="229362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419734" algn="l"/>
              </a:tabLst>
            </a:pPr>
            <a:r>
              <a:rPr sz="3200" b="1" spc="-35" dirty="0">
                <a:latin typeface="Garamond"/>
                <a:cs typeface="Garamond"/>
              </a:rPr>
              <a:t>Tabulation</a:t>
            </a:r>
            <a:endParaRPr sz="3200">
              <a:latin typeface="Garamond"/>
              <a:cs typeface="Garamond"/>
            </a:endParaRPr>
          </a:p>
          <a:p>
            <a:pPr marL="449580" indent="-437515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450215" algn="l"/>
              </a:tabLst>
            </a:pPr>
            <a:r>
              <a:rPr sz="3200" b="1" spc="10" dirty="0">
                <a:latin typeface="Garamond"/>
                <a:cs typeface="Garamond"/>
              </a:rPr>
              <a:t>Diagrams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470" y="2871038"/>
            <a:ext cx="1472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D</a:t>
            </a:r>
            <a:r>
              <a:rPr b="0" spc="-495" dirty="0">
                <a:latin typeface="Times New Roman"/>
                <a:cs typeface="Times New Roman"/>
              </a:rPr>
              <a:t>A</a:t>
            </a:r>
            <a:r>
              <a:rPr b="0" spc="-35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810380"/>
            <a:ext cx="796099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71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Garamond"/>
                <a:cs typeface="Garamond"/>
              </a:rPr>
              <a:t>A </a:t>
            </a:r>
            <a:r>
              <a:rPr sz="3200" b="1" spc="10" dirty="0">
                <a:latin typeface="Garamond"/>
                <a:cs typeface="Garamond"/>
              </a:rPr>
              <a:t>dictionary </a:t>
            </a:r>
            <a:r>
              <a:rPr sz="3200" b="1" spc="-5" dirty="0">
                <a:latin typeface="Garamond"/>
                <a:cs typeface="Garamond"/>
              </a:rPr>
              <a:t>defines data </a:t>
            </a:r>
            <a:r>
              <a:rPr sz="3200" b="1" dirty="0">
                <a:latin typeface="Garamond"/>
                <a:cs typeface="Garamond"/>
              </a:rPr>
              <a:t>as </a:t>
            </a:r>
            <a:r>
              <a:rPr sz="3200" b="1" spc="5" dirty="0">
                <a:latin typeface="Garamond"/>
                <a:cs typeface="Garamond"/>
              </a:rPr>
              <a:t>facts </a:t>
            </a:r>
            <a:r>
              <a:rPr sz="3200" b="1" dirty="0">
                <a:latin typeface="Garamond"/>
                <a:cs typeface="Garamond"/>
              </a:rPr>
              <a:t>or figures  </a:t>
            </a:r>
            <a:r>
              <a:rPr sz="3200" b="1" spc="10" dirty="0">
                <a:latin typeface="Garamond"/>
                <a:cs typeface="Garamond"/>
              </a:rPr>
              <a:t>from </a:t>
            </a:r>
            <a:r>
              <a:rPr sz="3200" b="1" spc="-5" dirty="0">
                <a:latin typeface="Garamond"/>
                <a:cs typeface="Garamond"/>
              </a:rPr>
              <a:t>which conclusions </a:t>
            </a:r>
            <a:r>
              <a:rPr sz="3200" b="1" dirty="0">
                <a:latin typeface="Garamond"/>
                <a:cs typeface="Garamond"/>
              </a:rPr>
              <a:t>may </a:t>
            </a:r>
            <a:r>
              <a:rPr sz="3200" b="1" spc="-5" dirty="0">
                <a:latin typeface="Garamond"/>
                <a:cs typeface="Garamond"/>
              </a:rPr>
              <a:t>be</a:t>
            </a:r>
            <a:r>
              <a:rPr sz="3200" b="1" spc="-55" dirty="0">
                <a:latin typeface="Garamond"/>
                <a:cs typeface="Garamond"/>
              </a:rPr>
              <a:t> </a:t>
            </a:r>
            <a:r>
              <a:rPr sz="3200" b="1" spc="-10" dirty="0">
                <a:latin typeface="Garamond"/>
                <a:cs typeface="Garamond"/>
              </a:rPr>
              <a:t>drawn.</a:t>
            </a:r>
            <a:endParaRPr sz="3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4687570" algn="l"/>
              </a:tabLst>
            </a:pPr>
            <a:r>
              <a:rPr sz="3200" b="1" dirty="0">
                <a:latin typeface="Garamond"/>
                <a:cs typeface="Garamond"/>
              </a:rPr>
              <a:t>A </a:t>
            </a:r>
            <a:r>
              <a:rPr sz="3200" b="1" spc="-15" dirty="0">
                <a:latin typeface="Garamond"/>
                <a:cs typeface="Garamond"/>
              </a:rPr>
              <a:t>collective</a:t>
            </a:r>
            <a:r>
              <a:rPr sz="3200" b="1" spc="30" dirty="0">
                <a:latin typeface="Garamond"/>
                <a:cs typeface="Garamond"/>
              </a:rPr>
              <a:t> </a:t>
            </a:r>
            <a:r>
              <a:rPr sz="3200" b="1" spc="5" dirty="0">
                <a:latin typeface="Garamond"/>
                <a:cs typeface="Garamond"/>
              </a:rPr>
              <a:t>recording</a:t>
            </a:r>
            <a:r>
              <a:rPr sz="3200" b="1" spc="-15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of	</a:t>
            </a:r>
            <a:r>
              <a:rPr sz="3200" b="1" spc="5" dirty="0">
                <a:latin typeface="Garamond"/>
                <a:cs typeface="Garamond"/>
              </a:rPr>
              <a:t>observations</a:t>
            </a:r>
            <a:r>
              <a:rPr sz="3200" b="1" spc="-80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either  </a:t>
            </a:r>
            <a:r>
              <a:rPr sz="3200" b="1" spc="-10" dirty="0">
                <a:latin typeface="Garamond"/>
                <a:cs typeface="Garamond"/>
              </a:rPr>
              <a:t>numerical </a:t>
            </a:r>
            <a:r>
              <a:rPr sz="3200" b="1" dirty="0">
                <a:latin typeface="Garamond"/>
                <a:cs typeface="Garamond"/>
              </a:rPr>
              <a:t>or otherwise </a:t>
            </a:r>
            <a:r>
              <a:rPr sz="3200" b="1" spc="-5" dirty="0">
                <a:latin typeface="Garamond"/>
                <a:cs typeface="Garamond"/>
              </a:rPr>
              <a:t>is </a:t>
            </a:r>
            <a:r>
              <a:rPr sz="3200" b="1" dirty="0">
                <a:latin typeface="Garamond"/>
                <a:cs typeface="Garamond"/>
              </a:rPr>
              <a:t>called</a:t>
            </a:r>
            <a:r>
              <a:rPr sz="3200" b="1" spc="15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data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2700" y="845819"/>
            <a:ext cx="3481970" cy="148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063"/>
            <a:ext cx="7819390" cy="5193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829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C00000"/>
                </a:solidFill>
                <a:latin typeface="Georgia"/>
                <a:cs typeface="Georgia"/>
              </a:rPr>
              <a:t>Tabulation :-</a:t>
            </a:r>
            <a:endParaRPr sz="3200">
              <a:latin typeface="Georgia"/>
              <a:cs typeface="Georgia"/>
            </a:endParaRPr>
          </a:p>
          <a:p>
            <a:pPr marL="355600" marR="42545" indent="876300">
              <a:lnSpc>
                <a:spcPts val="3070"/>
              </a:lnSpc>
              <a:spcBef>
                <a:spcPts val="735"/>
              </a:spcBef>
            </a:pPr>
            <a:r>
              <a:rPr sz="3200" b="1" dirty="0">
                <a:latin typeface="Garamond"/>
                <a:cs typeface="Garamond"/>
              </a:rPr>
              <a:t>Is </a:t>
            </a:r>
            <a:r>
              <a:rPr sz="3200" b="1" spc="-5" dirty="0">
                <a:latin typeface="Garamond"/>
                <a:cs typeface="Garamond"/>
              </a:rPr>
              <a:t>the </a:t>
            </a:r>
            <a:r>
              <a:rPr sz="3200" b="1" spc="10" dirty="0">
                <a:latin typeface="Garamond"/>
                <a:cs typeface="Garamond"/>
              </a:rPr>
              <a:t>first </a:t>
            </a:r>
            <a:r>
              <a:rPr sz="3200" b="1" spc="-5" dirty="0">
                <a:latin typeface="Garamond"/>
                <a:cs typeface="Garamond"/>
              </a:rPr>
              <a:t>step </a:t>
            </a:r>
            <a:r>
              <a:rPr sz="3200" b="1" spc="10" dirty="0">
                <a:latin typeface="Garamond"/>
                <a:cs typeface="Garamond"/>
              </a:rPr>
              <a:t>before </a:t>
            </a:r>
            <a:r>
              <a:rPr sz="3200" b="1" spc="-5" dirty="0">
                <a:latin typeface="Garamond"/>
                <a:cs typeface="Garamond"/>
              </a:rPr>
              <a:t>the data is used  </a:t>
            </a:r>
            <a:r>
              <a:rPr sz="3200" b="1" spc="10" dirty="0">
                <a:latin typeface="Garamond"/>
                <a:cs typeface="Garamond"/>
              </a:rPr>
              <a:t>for </a:t>
            </a:r>
            <a:r>
              <a:rPr sz="3200" b="1" spc="5" dirty="0">
                <a:latin typeface="Garamond"/>
                <a:cs typeface="Garamond"/>
              </a:rPr>
              <a:t>analysis </a:t>
            </a:r>
            <a:r>
              <a:rPr sz="3200" b="1" dirty="0">
                <a:latin typeface="Garamond"/>
                <a:cs typeface="Garamond"/>
              </a:rPr>
              <a:t>or</a:t>
            </a:r>
            <a:r>
              <a:rPr sz="3200" b="1" spc="-35" dirty="0">
                <a:latin typeface="Garamond"/>
                <a:cs typeface="Garamond"/>
              </a:rPr>
              <a:t> </a:t>
            </a:r>
            <a:r>
              <a:rPr sz="3200" b="1" spc="5" dirty="0">
                <a:latin typeface="Garamond"/>
                <a:cs typeface="Garamond"/>
              </a:rPr>
              <a:t>interpretation.</a:t>
            </a:r>
            <a:endParaRPr sz="3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marR="334645" indent="-342900">
              <a:lnSpc>
                <a:spcPts val="307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1689100" algn="l"/>
                <a:tab pos="3385185" algn="l"/>
              </a:tabLst>
            </a:pPr>
            <a:r>
              <a:rPr sz="3200" b="1" dirty="0">
                <a:latin typeface="Garamond"/>
                <a:cs typeface="Garamond"/>
              </a:rPr>
              <a:t>In </a:t>
            </a:r>
            <a:r>
              <a:rPr sz="3200" b="1" spc="-5" dirty="0">
                <a:latin typeface="Garamond"/>
                <a:cs typeface="Garamond"/>
              </a:rPr>
              <a:t>the </a:t>
            </a:r>
            <a:r>
              <a:rPr sz="3200" b="1" spc="5" dirty="0">
                <a:latin typeface="Garamond"/>
                <a:cs typeface="Garamond"/>
              </a:rPr>
              <a:t>process</a:t>
            </a:r>
            <a:r>
              <a:rPr sz="3200" b="1" spc="-10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of	</a:t>
            </a:r>
            <a:r>
              <a:rPr sz="3200" b="1" spc="-10" dirty="0">
                <a:latin typeface="Garamond"/>
                <a:cs typeface="Garamond"/>
              </a:rPr>
              <a:t>tabulation </a:t>
            </a:r>
            <a:r>
              <a:rPr sz="3200" b="1" dirty="0">
                <a:latin typeface="Garamond"/>
                <a:cs typeface="Garamond"/>
              </a:rPr>
              <a:t>the </a:t>
            </a:r>
            <a:r>
              <a:rPr sz="3200" b="1" spc="-5" dirty="0">
                <a:latin typeface="Garamond"/>
                <a:cs typeface="Garamond"/>
              </a:rPr>
              <a:t>following  </a:t>
            </a:r>
            <a:r>
              <a:rPr sz="3200" b="1" dirty="0">
                <a:latin typeface="Garamond"/>
                <a:cs typeface="Garamond"/>
              </a:rPr>
              <a:t>type</a:t>
            </a:r>
            <a:r>
              <a:rPr sz="3200" b="1" spc="-10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of	classification </a:t>
            </a:r>
            <a:r>
              <a:rPr sz="3200" b="1" spc="10" dirty="0">
                <a:latin typeface="Garamond"/>
                <a:cs typeface="Garamond"/>
              </a:rPr>
              <a:t>are</a:t>
            </a:r>
            <a:r>
              <a:rPr sz="3200" b="1" spc="-5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encountered.</a:t>
            </a:r>
            <a:endParaRPr sz="3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1029969" lvl="1" indent="-408305">
              <a:lnSpc>
                <a:spcPct val="100000"/>
              </a:lnSpc>
              <a:buAutoNum type="arabicParenR"/>
              <a:tabLst>
                <a:tab pos="1030605" algn="l"/>
              </a:tabLst>
            </a:pPr>
            <a:r>
              <a:rPr sz="3200" b="1" spc="-5" dirty="0">
                <a:latin typeface="Garamond"/>
                <a:cs typeface="Garamond"/>
              </a:rPr>
              <a:t>Geographical i.e </a:t>
            </a:r>
            <a:r>
              <a:rPr sz="3200" b="1" spc="10" dirty="0">
                <a:latin typeface="Garamond"/>
                <a:cs typeface="Garamond"/>
              </a:rPr>
              <a:t>area</a:t>
            </a:r>
            <a:r>
              <a:rPr sz="3200" b="1" spc="-25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wise</a:t>
            </a:r>
            <a:endParaRPr sz="3200">
              <a:latin typeface="Garamond"/>
              <a:cs typeface="Garamond"/>
            </a:endParaRPr>
          </a:p>
          <a:p>
            <a:pPr marL="1058545" lvl="1" indent="-436880">
              <a:lnSpc>
                <a:spcPct val="100000"/>
              </a:lnSpc>
              <a:buAutoNum type="arabicParenR"/>
              <a:tabLst>
                <a:tab pos="1059180" algn="l"/>
                <a:tab pos="6750050" algn="l"/>
              </a:tabLst>
            </a:pPr>
            <a:r>
              <a:rPr sz="3200" b="1" spc="-5" dirty="0">
                <a:latin typeface="Garamond"/>
                <a:cs typeface="Garamond"/>
              </a:rPr>
              <a:t>Chronological i.e </a:t>
            </a:r>
            <a:r>
              <a:rPr sz="3200" b="1" dirty="0">
                <a:latin typeface="Garamond"/>
                <a:cs typeface="Garamond"/>
              </a:rPr>
              <a:t>on </a:t>
            </a:r>
            <a:r>
              <a:rPr sz="3200" b="1" spc="-5" dirty="0">
                <a:latin typeface="Garamond"/>
                <a:cs typeface="Garamond"/>
              </a:rPr>
              <a:t>the</a:t>
            </a:r>
            <a:r>
              <a:rPr sz="3200" b="1" spc="10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basis</a:t>
            </a:r>
            <a:r>
              <a:rPr sz="3200" b="1" spc="10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of	</a:t>
            </a:r>
            <a:r>
              <a:rPr sz="3200" b="1" spc="-5" dirty="0">
                <a:latin typeface="Garamond"/>
                <a:cs typeface="Garamond"/>
              </a:rPr>
              <a:t>time</a:t>
            </a:r>
            <a:endParaRPr sz="3200">
              <a:latin typeface="Garamond"/>
              <a:cs typeface="Garamond"/>
            </a:endParaRPr>
          </a:p>
          <a:p>
            <a:pPr marL="1059180" lvl="1" indent="-437515">
              <a:lnSpc>
                <a:spcPct val="100000"/>
              </a:lnSpc>
              <a:buAutoNum type="arabicParenR"/>
              <a:tabLst>
                <a:tab pos="1059815" algn="l"/>
              </a:tabLst>
            </a:pPr>
            <a:r>
              <a:rPr sz="3200" b="1" spc="-20" dirty="0">
                <a:latin typeface="Garamond"/>
                <a:cs typeface="Garamond"/>
              </a:rPr>
              <a:t>Qualitative </a:t>
            </a:r>
            <a:r>
              <a:rPr sz="3200" b="1" spc="-5" dirty="0">
                <a:latin typeface="Garamond"/>
                <a:cs typeface="Garamond"/>
              </a:rPr>
              <a:t>i.e. </a:t>
            </a:r>
            <a:r>
              <a:rPr sz="3200" b="1" dirty="0">
                <a:latin typeface="Garamond"/>
                <a:cs typeface="Garamond"/>
              </a:rPr>
              <a:t>according </a:t>
            </a:r>
            <a:r>
              <a:rPr sz="3200" b="1" spc="-10" dirty="0">
                <a:latin typeface="Garamond"/>
                <a:cs typeface="Garamond"/>
              </a:rPr>
              <a:t>to</a:t>
            </a:r>
            <a:r>
              <a:rPr sz="3200" b="1" spc="35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attribute</a:t>
            </a:r>
            <a:endParaRPr sz="3200">
              <a:latin typeface="Garamond"/>
              <a:cs typeface="Garamond"/>
            </a:endParaRPr>
          </a:p>
          <a:p>
            <a:pPr marL="1058545" lvl="1" indent="-436880">
              <a:lnSpc>
                <a:spcPct val="100000"/>
              </a:lnSpc>
              <a:buAutoNum type="arabicParenR"/>
              <a:tabLst>
                <a:tab pos="1059180" algn="l"/>
                <a:tab pos="5935345" algn="l"/>
              </a:tabLst>
            </a:pPr>
            <a:r>
              <a:rPr sz="3200" b="1" spc="-15" dirty="0">
                <a:latin typeface="Garamond"/>
                <a:cs typeface="Garamond"/>
              </a:rPr>
              <a:t>Quantitative </a:t>
            </a:r>
            <a:r>
              <a:rPr sz="3200" b="1" spc="-5" dirty="0">
                <a:latin typeface="Garamond"/>
                <a:cs typeface="Garamond"/>
              </a:rPr>
              <a:t>i.e. </a:t>
            </a:r>
            <a:r>
              <a:rPr sz="3200" b="1" dirty="0">
                <a:latin typeface="Garamond"/>
                <a:cs typeface="Garamond"/>
              </a:rPr>
              <a:t>in</a:t>
            </a:r>
            <a:r>
              <a:rPr sz="3200" b="1" spc="45" dirty="0">
                <a:latin typeface="Garamond"/>
                <a:cs typeface="Garamond"/>
              </a:rPr>
              <a:t> </a:t>
            </a:r>
            <a:r>
              <a:rPr sz="3200" b="1" spc="25" dirty="0">
                <a:latin typeface="Garamond"/>
                <a:cs typeface="Garamond"/>
              </a:rPr>
              <a:t>terms</a:t>
            </a:r>
            <a:r>
              <a:rPr sz="3200" b="1" dirty="0">
                <a:latin typeface="Garamond"/>
                <a:cs typeface="Garamond"/>
              </a:rPr>
              <a:t> of	magnitude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4250" y="1898650"/>
          <a:ext cx="6877050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No.of</a:t>
                      </a:r>
                      <a:r>
                        <a:rPr sz="1400" b="1" spc="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PHCs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5293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5484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1985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18,981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340" y="856234"/>
            <a:ext cx="7585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Number of </a:t>
            </a:r>
            <a:r>
              <a:rPr sz="1800" b="1" spc="-5" dirty="0">
                <a:latin typeface="Calibri"/>
                <a:cs typeface="Calibri"/>
              </a:rPr>
              <a:t>Primary </a:t>
            </a:r>
            <a:r>
              <a:rPr sz="1800" b="1" dirty="0">
                <a:latin typeface="Calibri"/>
                <a:cs typeface="Calibri"/>
              </a:rPr>
              <a:t>Health </a:t>
            </a:r>
            <a:r>
              <a:rPr sz="1800" b="1" spc="-10" dirty="0">
                <a:latin typeface="Calibri"/>
                <a:cs typeface="Calibri"/>
              </a:rPr>
              <a:t>Centres </a:t>
            </a:r>
            <a:r>
              <a:rPr sz="1800" b="1" dirty="0">
                <a:latin typeface="Calibri"/>
                <a:cs typeface="Calibri"/>
              </a:rPr>
              <a:t>in India </a:t>
            </a:r>
            <a:r>
              <a:rPr sz="1800" b="1" spc="-10" dirty="0">
                <a:latin typeface="Calibri"/>
                <a:cs typeface="Calibri"/>
              </a:rPr>
              <a:t>at </a:t>
            </a:r>
            <a:r>
              <a:rPr sz="1800" b="1" spc="-5" dirty="0">
                <a:latin typeface="Calibri"/>
                <a:cs typeface="Calibri"/>
              </a:rPr>
              <a:t>5-year </a:t>
            </a:r>
            <a:r>
              <a:rPr sz="1800" b="1" spc="-10" dirty="0">
                <a:latin typeface="Calibri"/>
                <a:cs typeface="Calibri"/>
              </a:rPr>
              <a:t>Intervals </a:t>
            </a:r>
            <a:r>
              <a:rPr sz="1800" b="1" spc="-5" dirty="0">
                <a:latin typeface="Calibri"/>
                <a:cs typeface="Calibri"/>
              </a:rPr>
              <a:t>during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1970-1990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0469" y="328371"/>
            <a:ext cx="2839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Georgia"/>
                <a:cs typeface="Georgia"/>
              </a:rPr>
              <a:t>TABLE FORMAT</a:t>
            </a:r>
            <a:r>
              <a:rPr sz="2400" spc="-8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00000"/>
                </a:solidFill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13"/>
            <a:ext cx="7818120" cy="449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3740" indent="-70167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114285"/>
              <a:buFont typeface="Arial"/>
              <a:buChar char="•"/>
              <a:tabLst>
                <a:tab pos="713740" algn="l"/>
                <a:tab pos="714375" algn="l"/>
              </a:tabLst>
            </a:pPr>
            <a:r>
              <a:rPr sz="2800" b="1" spc="-10" dirty="0">
                <a:solidFill>
                  <a:srgbClr val="C00000"/>
                </a:solidFill>
                <a:latin typeface="Georgia"/>
                <a:cs typeface="Georgia"/>
              </a:rPr>
              <a:t>Classification </a:t>
            </a:r>
            <a:r>
              <a:rPr sz="2800" b="1" spc="-5" dirty="0">
                <a:solidFill>
                  <a:srgbClr val="C00000"/>
                </a:solidFill>
                <a:latin typeface="Georgia"/>
                <a:cs typeface="Georgia"/>
              </a:rPr>
              <a:t>by Space</a:t>
            </a:r>
            <a:r>
              <a:rPr sz="2800" b="1" spc="4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C00000"/>
                </a:solidFill>
                <a:latin typeface="Georgia"/>
                <a:cs typeface="Georgia"/>
              </a:rPr>
              <a:t>:-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1097915" lvl="1" indent="-534035">
              <a:lnSpc>
                <a:spcPct val="100000"/>
              </a:lnSpc>
              <a:buAutoNum type="arabicParenR"/>
              <a:tabLst>
                <a:tab pos="1097915" algn="l"/>
                <a:tab pos="1098550" algn="l"/>
                <a:tab pos="6137275" algn="l"/>
              </a:tabLst>
            </a:pPr>
            <a:r>
              <a:rPr sz="2800" b="1" spc="-10" dirty="0">
                <a:latin typeface="Garamond"/>
                <a:cs typeface="Garamond"/>
              </a:rPr>
              <a:t>Data </a:t>
            </a:r>
            <a:r>
              <a:rPr sz="2800" b="1" spc="5" dirty="0">
                <a:latin typeface="Garamond"/>
                <a:cs typeface="Garamond"/>
              </a:rPr>
              <a:t>are </a:t>
            </a:r>
            <a:r>
              <a:rPr sz="2800" b="1" spc="-5" dirty="0">
                <a:latin typeface="Garamond"/>
                <a:cs typeface="Garamond"/>
              </a:rPr>
              <a:t>classified by</a:t>
            </a:r>
            <a:r>
              <a:rPr sz="2800" b="1" spc="5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location</a:t>
            </a:r>
            <a:r>
              <a:rPr sz="2800" b="1" spc="2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of	</a:t>
            </a:r>
            <a:r>
              <a:rPr sz="2800" b="1" spc="5" dirty="0">
                <a:latin typeface="Garamond"/>
                <a:cs typeface="Garamond"/>
              </a:rPr>
              <a:t>occurrence</a:t>
            </a:r>
            <a:endParaRPr sz="2800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Garamond"/>
              <a:buAutoNum type="arabicParenR"/>
            </a:pPr>
            <a:endParaRPr sz="3900">
              <a:latin typeface="Times New Roman"/>
              <a:cs typeface="Times New Roman"/>
            </a:endParaRPr>
          </a:p>
          <a:p>
            <a:pPr marL="622300" marR="307975" lvl="1" indent="12065">
              <a:lnSpc>
                <a:spcPts val="3020"/>
              </a:lnSpc>
              <a:buAutoNum type="arabicParenR"/>
              <a:tabLst>
                <a:tab pos="1282065" algn="l"/>
                <a:tab pos="1282700" algn="l"/>
                <a:tab pos="3798570" algn="l"/>
                <a:tab pos="3851275" algn="l"/>
                <a:tab pos="4751070" algn="l"/>
              </a:tabLst>
            </a:pPr>
            <a:r>
              <a:rPr sz="2800" b="1" spc="5" dirty="0">
                <a:latin typeface="Garamond"/>
                <a:cs typeface="Garamond"/>
              </a:rPr>
              <a:t>Arrangement</a:t>
            </a:r>
            <a:r>
              <a:rPr sz="2800" b="1" spc="1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of	set</a:t>
            </a:r>
            <a:r>
              <a:rPr sz="2800" b="1" spc="10" dirty="0">
                <a:latin typeface="Garamond"/>
                <a:cs typeface="Garamond"/>
              </a:rPr>
              <a:t> </a:t>
            </a:r>
            <a:r>
              <a:rPr sz="2800" b="1" spc="-10" dirty="0">
                <a:latin typeface="Garamond"/>
                <a:cs typeface="Garamond"/>
              </a:rPr>
              <a:t>of	</a:t>
            </a:r>
            <a:r>
              <a:rPr sz="2800" b="1" spc="-5" dirty="0">
                <a:latin typeface="Garamond"/>
                <a:cs typeface="Garamond"/>
              </a:rPr>
              <a:t>categories </a:t>
            </a:r>
            <a:r>
              <a:rPr sz="2800" b="1" dirty="0">
                <a:latin typeface="Garamond"/>
                <a:cs typeface="Garamond"/>
              </a:rPr>
              <a:t>in  </a:t>
            </a:r>
            <a:r>
              <a:rPr sz="2800" b="1" spc="-10" dirty="0">
                <a:latin typeface="Garamond"/>
                <a:cs typeface="Garamond"/>
              </a:rPr>
              <a:t>alphabetical</a:t>
            </a:r>
            <a:r>
              <a:rPr sz="2800" b="1" spc="1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order</a:t>
            </a:r>
            <a:r>
              <a:rPr sz="2800" b="1" spc="4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of		the </a:t>
            </a:r>
            <a:r>
              <a:rPr sz="2800" b="1" spc="20" dirty="0">
                <a:latin typeface="Garamond"/>
                <a:cs typeface="Garamond"/>
              </a:rPr>
              <a:t>terms </a:t>
            </a:r>
            <a:r>
              <a:rPr sz="2800" b="1" spc="-5" dirty="0">
                <a:latin typeface="Garamond"/>
                <a:cs typeface="Garamond"/>
              </a:rPr>
              <a:t>defining these  categories,</a:t>
            </a:r>
            <a:endParaRPr sz="2800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Garamond"/>
              <a:buAutoNum type="arabicParenR"/>
            </a:pPr>
            <a:endParaRPr sz="3800">
              <a:latin typeface="Times New Roman"/>
              <a:cs typeface="Times New Roman"/>
            </a:endParaRPr>
          </a:p>
          <a:p>
            <a:pPr marL="622300" marR="365125" lvl="1" indent="12065">
              <a:lnSpc>
                <a:spcPts val="3020"/>
              </a:lnSpc>
              <a:spcBef>
                <a:spcPts val="5"/>
              </a:spcBef>
              <a:buAutoNum type="arabicParenR"/>
              <a:tabLst>
                <a:tab pos="1104900" algn="l"/>
                <a:tab pos="1105535" algn="l"/>
                <a:tab pos="3414395" algn="l"/>
              </a:tabLst>
            </a:pPr>
            <a:r>
              <a:rPr sz="2800" b="1" spc="-5" dirty="0">
                <a:latin typeface="Garamond"/>
                <a:cs typeface="Garamond"/>
              </a:rPr>
              <a:t>In the</a:t>
            </a:r>
            <a:r>
              <a:rPr sz="2800" b="1" spc="4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order</a:t>
            </a:r>
            <a:r>
              <a:rPr sz="2800" b="1" spc="2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of	their geographical </a:t>
            </a:r>
            <a:r>
              <a:rPr sz="2800" b="1" spc="-10" dirty="0">
                <a:latin typeface="Garamond"/>
                <a:cs typeface="Garamond"/>
              </a:rPr>
              <a:t>location  </a:t>
            </a:r>
            <a:r>
              <a:rPr sz="2800" b="1" spc="-5" dirty="0">
                <a:latin typeface="Garamond"/>
                <a:cs typeface="Garamond"/>
              </a:rPr>
              <a:t>may be </a:t>
            </a:r>
            <a:r>
              <a:rPr sz="2800" b="1" dirty="0">
                <a:latin typeface="Garamond"/>
                <a:cs typeface="Garamond"/>
              </a:rPr>
              <a:t>found </a:t>
            </a:r>
            <a:r>
              <a:rPr sz="2800" b="1" spc="-5" dirty="0">
                <a:latin typeface="Garamond"/>
                <a:cs typeface="Garamond"/>
              </a:rPr>
              <a:t>to be </a:t>
            </a:r>
            <a:r>
              <a:rPr sz="2800" b="1" spc="-10" dirty="0">
                <a:latin typeface="Garamond"/>
                <a:cs typeface="Garamond"/>
              </a:rPr>
              <a:t>suitable </a:t>
            </a:r>
            <a:r>
              <a:rPr sz="2800" b="1" spc="-5" dirty="0">
                <a:latin typeface="Garamond"/>
                <a:cs typeface="Garamond"/>
              </a:rPr>
              <a:t>in </a:t>
            </a:r>
            <a:r>
              <a:rPr sz="2800" b="1" spc="-15" dirty="0">
                <a:latin typeface="Garamond"/>
                <a:cs typeface="Garamond"/>
              </a:rPr>
              <a:t>many</a:t>
            </a:r>
            <a:r>
              <a:rPr sz="2800" b="1" spc="3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cases.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1365250"/>
          <a:ext cx="6191250" cy="519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Arial"/>
                          <a:cs typeface="Arial"/>
                        </a:rPr>
                        <a:t>STATES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No.of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literates ( in</a:t>
                      </a:r>
                      <a:r>
                        <a:rPr sz="1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thousands)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RURAL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URBAN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Andhra</a:t>
                      </a:r>
                      <a:r>
                        <a:rPr sz="14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Pradesh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14,821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10,119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Assam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7921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1709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Bihar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20,358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6485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Maharastra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22,164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20,774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Gujarat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12,096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9179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Kerala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16,443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6228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Madhya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Pradesh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14,464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9027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Tamil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Nadu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17,424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12,958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Karnataka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12,267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8812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Orissa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10,303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2608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Punjab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6253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3699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Rajastan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8189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5428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Uttar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Pradesh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33,079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13,968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West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Bengal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20,337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12,382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216,119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123,376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624828" y="1981200"/>
            <a:ext cx="2519171" cy="332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01625"/>
            <a:ext cx="6617970" cy="80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025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Table</a:t>
            </a:r>
            <a:r>
              <a:rPr sz="1800" dirty="0">
                <a:latin typeface="Calibri"/>
                <a:cs typeface="Calibri"/>
              </a:rPr>
              <a:t> 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Number of </a:t>
            </a:r>
            <a:r>
              <a:rPr sz="1800" b="1" spc="-15" dirty="0">
                <a:latin typeface="Calibri"/>
                <a:cs typeface="Calibri"/>
              </a:rPr>
              <a:t>Literates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15" dirty="0">
                <a:latin typeface="Calibri"/>
                <a:cs typeface="Calibri"/>
              </a:rPr>
              <a:t>Rural </a:t>
            </a:r>
            <a:r>
              <a:rPr sz="1800" b="1" dirty="0">
                <a:latin typeface="Calibri"/>
                <a:cs typeface="Calibri"/>
              </a:rPr>
              <a:t>and Urban </a:t>
            </a:r>
            <a:r>
              <a:rPr sz="1800" b="1" spc="-10" dirty="0">
                <a:latin typeface="Calibri"/>
                <a:cs typeface="Calibri"/>
              </a:rPr>
              <a:t>Areas </a:t>
            </a:r>
            <a:r>
              <a:rPr sz="1800" b="1" dirty="0">
                <a:latin typeface="Calibri"/>
                <a:cs typeface="Calibri"/>
              </a:rPr>
              <a:t>in India </a:t>
            </a:r>
            <a:r>
              <a:rPr sz="1800" b="1" spc="-15" dirty="0">
                <a:latin typeface="Calibri"/>
                <a:cs typeface="Calibri"/>
              </a:rPr>
              <a:t>(state </a:t>
            </a:r>
            <a:r>
              <a:rPr sz="1800" b="1" spc="-5" dirty="0">
                <a:latin typeface="Calibri"/>
                <a:cs typeface="Calibri"/>
              </a:rPr>
              <a:t>wise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list).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16965"/>
            <a:ext cx="7642859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Georgia"/>
                <a:cs typeface="Georgia"/>
              </a:rPr>
              <a:t>Chronological </a:t>
            </a:r>
            <a:r>
              <a:rPr sz="3200" dirty="0">
                <a:latin typeface="Calibri"/>
                <a:cs typeface="Calibri"/>
              </a:rPr>
              <a:t>i.e.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basis of time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:-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lvl="1" indent="208915">
              <a:lnSpc>
                <a:spcPct val="100000"/>
              </a:lnSpc>
              <a:buAutoNum type="arabicParenR"/>
              <a:tabLst>
                <a:tab pos="988694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this case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classified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time </a:t>
            </a:r>
            <a:r>
              <a:rPr sz="3200" spc="-5" dirty="0">
                <a:latin typeface="Calibri"/>
                <a:cs typeface="Calibri"/>
              </a:rPr>
              <a:t>of  occurrence 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observations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rabicParenR"/>
            </a:pPr>
            <a:endParaRPr sz="4650">
              <a:latin typeface="Times New Roman"/>
              <a:cs typeface="Times New Roman"/>
            </a:endParaRPr>
          </a:p>
          <a:p>
            <a:pPr marL="355600" marR="695960" lvl="1" indent="208915">
              <a:lnSpc>
                <a:spcPct val="100000"/>
              </a:lnSpc>
              <a:buAutoNum type="arabicParenR"/>
              <a:tabLst>
                <a:tab pos="988694" algn="l"/>
              </a:tabLst>
            </a:pPr>
            <a:r>
              <a:rPr sz="3200" spc="-10" dirty="0">
                <a:latin typeface="Calibri"/>
                <a:cs typeface="Calibri"/>
              </a:rPr>
              <a:t>Arrangement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categories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almost  </a:t>
            </a:r>
            <a:r>
              <a:rPr sz="3200" spc="-20" dirty="0">
                <a:latin typeface="Calibri"/>
                <a:cs typeface="Calibri"/>
              </a:rPr>
              <a:t>always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chronological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4250" y="1898650"/>
          <a:ext cx="6877050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No.of</a:t>
                      </a:r>
                      <a:r>
                        <a:rPr sz="1400" b="1" spc="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PHCs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5015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5293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5484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1985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1990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18,981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5377"/>
            <a:ext cx="78524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Arial Narrow"/>
                <a:cs typeface="Arial Narrow"/>
              </a:rPr>
              <a:t>Number of </a:t>
            </a:r>
            <a:r>
              <a:rPr sz="2000" spc="-5" dirty="0">
                <a:solidFill>
                  <a:srgbClr val="000000"/>
                </a:solidFill>
                <a:latin typeface="Arial Narrow"/>
                <a:cs typeface="Arial Narrow"/>
              </a:rPr>
              <a:t>Primary Health </a:t>
            </a:r>
            <a:r>
              <a:rPr sz="2000" dirty="0">
                <a:solidFill>
                  <a:srgbClr val="000000"/>
                </a:solidFill>
                <a:latin typeface="Arial Narrow"/>
                <a:cs typeface="Arial Narrow"/>
              </a:rPr>
              <a:t>Centres </a:t>
            </a:r>
            <a:r>
              <a:rPr sz="2000" spc="-5" dirty="0">
                <a:solidFill>
                  <a:srgbClr val="000000"/>
                </a:solidFill>
                <a:latin typeface="Arial Narrow"/>
                <a:cs typeface="Arial Narrow"/>
              </a:rPr>
              <a:t>in India at </a:t>
            </a:r>
            <a:r>
              <a:rPr sz="2000" dirty="0">
                <a:solidFill>
                  <a:srgbClr val="000000"/>
                </a:solidFill>
                <a:latin typeface="Arial Narrow"/>
                <a:cs typeface="Arial Narrow"/>
              </a:rPr>
              <a:t>5-year </a:t>
            </a:r>
            <a:r>
              <a:rPr sz="2000" spc="-5" dirty="0">
                <a:solidFill>
                  <a:srgbClr val="000000"/>
                </a:solidFill>
                <a:latin typeface="Arial Narrow"/>
                <a:cs typeface="Arial Narrow"/>
              </a:rPr>
              <a:t>Intervals </a:t>
            </a:r>
            <a:r>
              <a:rPr sz="2000" dirty="0">
                <a:solidFill>
                  <a:srgbClr val="000000"/>
                </a:solidFill>
                <a:latin typeface="Arial Narrow"/>
                <a:cs typeface="Arial Narrow"/>
              </a:rPr>
              <a:t>during</a:t>
            </a:r>
            <a:r>
              <a:rPr sz="2000" spc="-13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 Narrow"/>
                <a:cs typeface="Arial Narrow"/>
              </a:rPr>
              <a:t>1970-1990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045" y="49225"/>
            <a:ext cx="683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Table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58333"/>
            <a:ext cx="7906384" cy="52273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Classification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b="1" spc="-5" dirty="0">
                <a:solidFill>
                  <a:srgbClr val="C00000"/>
                </a:solidFill>
                <a:latin typeface="Georgia"/>
                <a:cs typeface="Georgia"/>
              </a:rPr>
              <a:t>attribute</a:t>
            </a:r>
            <a:r>
              <a:rPr sz="2800" b="1" spc="-3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latin typeface="Calibri"/>
                <a:cs typeface="Calibri"/>
              </a:rPr>
              <a:t>:-</a:t>
            </a:r>
            <a:endParaRPr sz="2800">
              <a:latin typeface="Calibri"/>
              <a:cs typeface="Calibri"/>
            </a:endParaRPr>
          </a:p>
          <a:p>
            <a:pPr marL="355600" marR="5080" lvl="1" indent="546735">
              <a:lnSpc>
                <a:spcPct val="100000"/>
              </a:lnSpc>
              <a:spcBef>
                <a:spcPts val="650"/>
              </a:spcBef>
              <a:buAutoNum type="arabicParenR"/>
              <a:tabLst>
                <a:tab pos="1433195" algn="l"/>
                <a:tab pos="1433830" algn="l"/>
              </a:tabLst>
            </a:pP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represent </a:t>
            </a:r>
            <a:r>
              <a:rPr sz="2800" spc="-10" dirty="0">
                <a:latin typeface="Calibri"/>
                <a:cs typeface="Calibri"/>
              </a:rPr>
              <a:t>observations </a:t>
            </a:r>
            <a:r>
              <a:rPr sz="2800" spc="-5" dirty="0">
                <a:latin typeface="Calibri"/>
                <a:cs typeface="Calibri"/>
              </a:rPr>
              <a:t>made  on a </a:t>
            </a:r>
            <a:r>
              <a:rPr sz="2800" spc="-15" dirty="0">
                <a:latin typeface="Calibri"/>
                <a:cs typeface="Calibri"/>
              </a:rPr>
              <a:t>qualitative characteristic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classification </a:t>
            </a:r>
            <a:r>
              <a:rPr sz="2800" spc="-5" dirty="0">
                <a:latin typeface="Calibri"/>
                <a:cs typeface="Calibri"/>
              </a:rPr>
              <a:t>in  </a:t>
            </a:r>
            <a:r>
              <a:rPr sz="2800" spc="-1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case </a:t>
            </a:r>
            <a:r>
              <a:rPr sz="2800" spc="-5" dirty="0">
                <a:latin typeface="Calibri"/>
                <a:cs typeface="Calibri"/>
              </a:rPr>
              <a:t>is made </a:t>
            </a:r>
            <a:r>
              <a:rPr sz="2800" spc="-15" dirty="0">
                <a:latin typeface="Calibri"/>
                <a:cs typeface="Calibri"/>
              </a:rPr>
              <a:t>according to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qualities.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AutoNum type="arabicParenR"/>
            </a:pPr>
            <a:endParaRPr sz="4050">
              <a:latin typeface="Times New Roman"/>
              <a:cs typeface="Times New Roman"/>
            </a:endParaRPr>
          </a:p>
          <a:p>
            <a:pPr marL="355600" marR="97790" lvl="1" indent="466090">
              <a:lnSpc>
                <a:spcPct val="100000"/>
              </a:lnSpc>
              <a:buAutoNum type="arabicParenR"/>
              <a:tabLst>
                <a:tab pos="1433830" algn="l"/>
                <a:tab pos="1434465" algn="l"/>
              </a:tabLst>
            </a:pPr>
            <a:r>
              <a:rPr sz="2800" spc="-10" dirty="0">
                <a:latin typeface="Calibri"/>
                <a:cs typeface="Calibri"/>
              </a:rPr>
              <a:t>Alphabetical </a:t>
            </a:r>
            <a:r>
              <a:rPr sz="2800" spc="-15" dirty="0">
                <a:latin typeface="Calibri"/>
                <a:cs typeface="Calibri"/>
              </a:rPr>
              <a:t>arrangement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categories </a:t>
            </a:r>
            <a:r>
              <a:rPr sz="2800" spc="-20" dirty="0">
                <a:latin typeface="Calibri"/>
                <a:cs typeface="Calibri"/>
              </a:rPr>
              <a:t>may 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suitable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general </a:t>
            </a:r>
            <a:r>
              <a:rPr sz="2800" spc="-10" dirty="0">
                <a:latin typeface="Calibri"/>
                <a:cs typeface="Calibri"/>
              </a:rPr>
              <a:t>purpose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AutoNum type="arabicParenR"/>
            </a:pPr>
            <a:endParaRPr sz="4050">
              <a:latin typeface="Times New Roman"/>
              <a:cs typeface="Times New Roman"/>
            </a:endParaRPr>
          </a:p>
          <a:p>
            <a:pPr marL="355600" marR="1470025" lvl="1" indent="466090" algn="just">
              <a:lnSpc>
                <a:spcPct val="100000"/>
              </a:lnSpc>
              <a:buAutoNum type="arabicParenR"/>
              <a:tabLst>
                <a:tab pos="1353185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case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special purpose table  </a:t>
            </a:r>
            <a:r>
              <a:rPr sz="2800" spc="-15" dirty="0">
                <a:latin typeface="Calibri"/>
                <a:cs typeface="Calibri"/>
              </a:rPr>
              <a:t>arrangement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be made in the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dirty="0">
                <a:latin typeface="Calibri"/>
                <a:cs typeface="Calibri"/>
              </a:rPr>
              <a:t>of  </a:t>
            </a:r>
            <a:r>
              <a:rPr sz="2800" spc="-10" dirty="0">
                <a:latin typeface="Calibri"/>
                <a:cs typeface="Calibri"/>
              </a:rPr>
              <a:t>importance </a:t>
            </a:r>
            <a:r>
              <a:rPr sz="2800" spc="-5" dirty="0">
                <a:latin typeface="Calibri"/>
                <a:cs typeface="Calibri"/>
              </a:rPr>
              <a:t>of these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categories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5650" y="2355850"/>
          <a:ext cx="7029450" cy="313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45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leprosy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No. of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patients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Tuberculoid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604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Lepromatous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272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Indeterminate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Borderline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996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69644" y="1694434"/>
            <a:ext cx="477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Patients </a:t>
            </a:r>
            <a:r>
              <a:rPr sz="1800" b="1" dirty="0">
                <a:latin typeface="Calibri"/>
                <a:cs typeface="Calibri"/>
              </a:rPr>
              <a:t>who </a:t>
            </a:r>
            <a:r>
              <a:rPr sz="1800" b="1" spc="-10" dirty="0">
                <a:latin typeface="Calibri"/>
                <a:cs typeface="Calibri"/>
              </a:rPr>
              <a:t>attended Leprosy </a:t>
            </a:r>
            <a:r>
              <a:rPr sz="1800" b="1" spc="-5" dirty="0">
                <a:latin typeface="Calibri"/>
                <a:cs typeface="Calibri"/>
              </a:rPr>
              <a:t>Clinics during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1993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045" y="430784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Table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16356"/>
            <a:ext cx="7649209" cy="52266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latin typeface="Calibri"/>
                <a:cs typeface="Calibri"/>
              </a:rPr>
              <a:t>Classification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C00000"/>
                </a:solidFill>
                <a:latin typeface="Georgia"/>
                <a:cs typeface="Georgia"/>
              </a:rPr>
              <a:t>size </a:t>
            </a:r>
            <a:r>
              <a:rPr sz="2800" b="1" spc="-5" dirty="0">
                <a:solidFill>
                  <a:srgbClr val="C00000"/>
                </a:solidFill>
                <a:latin typeface="Georgia"/>
                <a:cs typeface="Georgia"/>
              </a:rPr>
              <a:t>of observations</a:t>
            </a:r>
            <a:r>
              <a:rPr sz="2800" b="1" spc="1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latin typeface="Calibri"/>
                <a:cs typeface="Calibri"/>
              </a:rPr>
              <a:t>:-</a:t>
            </a:r>
            <a:endParaRPr sz="2800">
              <a:latin typeface="Calibri"/>
              <a:cs typeface="Calibri"/>
            </a:endParaRPr>
          </a:p>
          <a:p>
            <a:pPr marL="355600" marR="5080" indent="5473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336675" algn="l"/>
                <a:tab pos="1337310" algn="l"/>
              </a:tabLst>
            </a:pP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represent </a:t>
            </a:r>
            <a:r>
              <a:rPr sz="2800" spc="-10" dirty="0">
                <a:latin typeface="Calibri"/>
                <a:cs typeface="Calibri"/>
              </a:rPr>
              <a:t>observations of 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15" dirty="0">
                <a:latin typeface="Calibri"/>
                <a:cs typeface="Calibri"/>
              </a:rPr>
              <a:t>characteristic </a:t>
            </a:r>
            <a:r>
              <a:rPr sz="2800" spc="-5" dirty="0">
                <a:latin typeface="Calibri"/>
                <a:cs typeface="Calibri"/>
              </a:rPr>
              <a:t>on a </a:t>
            </a:r>
            <a:r>
              <a:rPr sz="2800" spc="-10" dirty="0">
                <a:latin typeface="Calibri"/>
                <a:cs typeface="Calibri"/>
              </a:rPr>
              <a:t>numerical </a:t>
            </a:r>
            <a:r>
              <a:rPr sz="2800" spc="-5" dirty="0">
                <a:latin typeface="Calibri"/>
                <a:cs typeface="Calibri"/>
              </a:rPr>
              <a:t>scale,  </a:t>
            </a:r>
            <a:r>
              <a:rPr sz="2800" spc="-10" dirty="0">
                <a:latin typeface="Calibri"/>
                <a:cs typeface="Calibri"/>
              </a:rPr>
              <a:t>classification </a:t>
            </a:r>
            <a:r>
              <a:rPr sz="2800" spc="-5" dirty="0">
                <a:latin typeface="Calibri"/>
                <a:cs typeface="Calibri"/>
              </a:rPr>
              <a:t>is made on the </a:t>
            </a:r>
            <a:r>
              <a:rPr sz="2800" spc="-10" dirty="0">
                <a:latin typeface="Calibri"/>
                <a:cs typeface="Calibri"/>
              </a:rPr>
              <a:t>basis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individual  observations.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355600" marR="152400" indent="385445">
              <a:lnSpc>
                <a:spcPct val="100000"/>
              </a:lnSpc>
              <a:buAutoNum type="arabicPeriod"/>
              <a:tabLst>
                <a:tab pos="109347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range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observations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suitable divided 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smaller divisions called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355600" marR="327660" indent="385445">
              <a:lnSpc>
                <a:spcPct val="100000"/>
              </a:lnSpc>
              <a:buAutoNum type="arabicPeriod"/>
              <a:tabLst>
                <a:tab pos="109410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numerical scale adopted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either  </a:t>
            </a:r>
            <a:r>
              <a:rPr sz="2800" spc="-15" dirty="0">
                <a:latin typeface="Calibri"/>
                <a:cs typeface="Calibri"/>
              </a:rPr>
              <a:t>discrete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continuous.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60450" y="1365250"/>
          <a:ext cx="664845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Birth 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2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(grams)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No.of children</a:t>
                      </a:r>
                      <a:r>
                        <a:rPr sz="2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(n)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1500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1500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1999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2000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2499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422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2500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above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3202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0" dirty="0">
                          <a:latin typeface="Arial"/>
                          <a:cs typeface="Arial"/>
                        </a:rPr>
                        <a:t>TOTAL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3708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8164" y="775461"/>
            <a:ext cx="75698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Distribution </a:t>
            </a:r>
            <a:r>
              <a:rPr sz="2400" b="1" dirty="0">
                <a:latin typeface="Calibri"/>
                <a:cs typeface="Calibri"/>
              </a:rPr>
              <a:t>of Single </a:t>
            </a:r>
            <a:r>
              <a:rPr sz="2400" b="1" spc="-5" dirty="0">
                <a:latin typeface="Calibri"/>
                <a:cs typeface="Calibri"/>
              </a:rPr>
              <a:t>Live </a:t>
            </a:r>
            <a:r>
              <a:rPr sz="2400" b="1" dirty="0">
                <a:latin typeface="Calibri"/>
                <a:cs typeface="Calibri"/>
              </a:rPr>
              <a:t>Born </a:t>
            </a:r>
            <a:r>
              <a:rPr sz="2400" b="1" spc="-5" dirty="0">
                <a:latin typeface="Calibri"/>
                <a:cs typeface="Calibri"/>
              </a:rPr>
              <a:t>with </a:t>
            </a:r>
            <a:r>
              <a:rPr sz="2400" b="1" spc="-10" dirty="0">
                <a:latin typeface="Calibri"/>
                <a:cs typeface="Calibri"/>
              </a:rPr>
              <a:t>respect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Birth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Weight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4575" y="317703"/>
            <a:ext cx="902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0" dirty="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sz="2400"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00557"/>
            <a:ext cx="783145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Georgia"/>
                <a:cs typeface="Georgia"/>
              </a:rPr>
              <a:t>Statistics </a:t>
            </a:r>
            <a:r>
              <a:rPr sz="3200" b="1" dirty="0">
                <a:latin typeface="Georgia"/>
                <a:cs typeface="Georgia"/>
              </a:rPr>
              <a:t>is a </a:t>
            </a:r>
            <a:r>
              <a:rPr sz="3200" b="1" spc="-5" dirty="0">
                <a:latin typeface="Georgia"/>
                <a:cs typeface="Georgia"/>
              </a:rPr>
              <a:t>tool for converting</a:t>
            </a:r>
            <a:r>
              <a:rPr sz="3200" b="1" dirty="0">
                <a:latin typeface="Georgia"/>
                <a:cs typeface="Georgia"/>
              </a:rPr>
              <a:t> </a:t>
            </a:r>
            <a:r>
              <a:rPr sz="3200" b="1" i="1" u="heavy" dirty="0">
                <a:solidFill>
                  <a:srgbClr val="085C04"/>
                </a:solidFill>
                <a:uFill>
                  <a:solidFill>
                    <a:srgbClr val="085C04"/>
                  </a:solidFill>
                </a:uFill>
                <a:latin typeface="Georgia"/>
                <a:cs typeface="Georgia"/>
              </a:rPr>
              <a:t>data</a:t>
            </a:r>
            <a:endParaRPr sz="32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3200" b="1" dirty="0">
                <a:latin typeface="Georgia"/>
                <a:cs typeface="Georgia"/>
              </a:rPr>
              <a:t>into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6459" y="1961514"/>
            <a:ext cx="565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FF0000"/>
                </a:solidFill>
                <a:latin typeface="Georgia"/>
                <a:cs typeface="Georgia"/>
              </a:rPr>
              <a:t>on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2007991"/>
            <a:ext cx="2056764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b="1" i="1" dirty="0">
                <a:solidFill>
                  <a:srgbClr val="FF0000"/>
                </a:solidFill>
                <a:latin typeface="Georgia"/>
                <a:cs typeface="Georgia"/>
              </a:rPr>
              <a:t>informati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1828800"/>
            <a:ext cx="3200400" cy="990600"/>
          </a:xfrm>
          <a:custGeom>
            <a:avLst/>
            <a:gdLst/>
            <a:ahLst/>
            <a:cxnLst/>
            <a:rect l="l" t="t" r="r" b="b"/>
            <a:pathLst>
              <a:path w="3200400" h="990600">
                <a:moveTo>
                  <a:pt x="1600200" y="0"/>
                </a:moveTo>
                <a:lnTo>
                  <a:pt x="1530786" y="457"/>
                </a:lnTo>
                <a:lnTo>
                  <a:pt x="1462128" y="1817"/>
                </a:lnTo>
                <a:lnTo>
                  <a:pt x="1394285" y="4062"/>
                </a:lnTo>
                <a:lnTo>
                  <a:pt x="1327318" y="7172"/>
                </a:lnTo>
                <a:lnTo>
                  <a:pt x="1261286" y="11129"/>
                </a:lnTo>
                <a:lnTo>
                  <a:pt x="1196250" y="15915"/>
                </a:lnTo>
                <a:lnTo>
                  <a:pt x="1132269" y="21511"/>
                </a:lnTo>
                <a:lnTo>
                  <a:pt x="1069404" y="27898"/>
                </a:lnTo>
                <a:lnTo>
                  <a:pt x="1007714" y="35057"/>
                </a:lnTo>
                <a:lnTo>
                  <a:pt x="947260" y="42971"/>
                </a:lnTo>
                <a:lnTo>
                  <a:pt x="888102" y="51620"/>
                </a:lnTo>
                <a:lnTo>
                  <a:pt x="830299" y="60987"/>
                </a:lnTo>
                <a:lnTo>
                  <a:pt x="773913" y="71051"/>
                </a:lnTo>
                <a:lnTo>
                  <a:pt x="719002" y="81796"/>
                </a:lnTo>
                <a:lnTo>
                  <a:pt x="665627" y="93202"/>
                </a:lnTo>
                <a:lnTo>
                  <a:pt x="613848" y="105250"/>
                </a:lnTo>
                <a:lnTo>
                  <a:pt x="563725" y="117922"/>
                </a:lnTo>
                <a:lnTo>
                  <a:pt x="515318" y="131200"/>
                </a:lnTo>
                <a:lnTo>
                  <a:pt x="468687" y="145065"/>
                </a:lnTo>
                <a:lnTo>
                  <a:pt x="423892" y="159498"/>
                </a:lnTo>
                <a:lnTo>
                  <a:pt x="380993" y="174481"/>
                </a:lnTo>
                <a:lnTo>
                  <a:pt x="340050" y="189996"/>
                </a:lnTo>
                <a:lnTo>
                  <a:pt x="301124" y="206022"/>
                </a:lnTo>
                <a:lnTo>
                  <a:pt x="264273" y="222543"/>
                </a:lnTo>
                <a:lnTo>
                  <a:pt x="229560" y="239539"/>
                </a:lnTo>
                <a:lnTo>
                  <a:pt x="166781" y="274884"/>
                </a:lnTo>
                <a:lnTo>
                  <a:pt x="113268" y="311907"/>
                </a:lnTo>
                <a:lnTo>
                  <a:pt x="69500" y="350460"/>
                </a:lnTo>
                <a:lnTo>
                  <a:pt x="35959" y="390394"/>
                </a:lnTo>
                <a:lnTo>
                  <a:pt x="13125" y="431562"/>
                </a:lnTo>
                <a:lnTo>
                  <a:pt x="1478" y="473814"/>
                </a:lnTo>
                <a:lnTo>
                  <a:pt x="0" y="495300"/>
                </a:lnTo>
                <a:lnTo>
                  <a:pt x="1478" y="516785"/>
                </a:lnTo>
                <a:lnTo>
                  <a:pt x="13125" y="559037"/>
                </a:lnTo>
                <a:lnTo>
                  <a:pt x="35959" y="600205"/>
                </a:lnTo>
                <a:lnTo>
                  <a:pt x="69500" y="640139"/>
                </a:lnTo>
                <a:lnTo>
                  <a:pt x="113268" y="678692"/>
                </a:lnTo>
                <a:lnTo>
                  <a:pt x="166781" y="715715"/>
                </a:lnTo>
                <a:lnTo>
                  <a:pt x="229560" y="751060"/>
                </a:lnTo>
                <a:lnTo>
                  <a:pt x="264273" y="768056"/>
                </a:lnTo>
                <a:lnTo>
                  <a:pt x="301124" y="784577"/>
                </a:lnTo>
                <a:lnTo>
                  <a:pt x="340050" y="800603"/>
                </a:lnTo>
                <a:lnTo>
                  <a:pt x="380993" y="816118"/>
                </a:lnTo>
                <a:lnTo>
                  <a:pt x="423892" y="831101"/>
                </a:lnTo>
                <a:lnTo>
                  <a:pt x="468687" y="845534"/>
                </a:lnTo>
                <a:lnTo>
                  <a:pt x="515318" y="859399"/>
                </a:lnTo>
                <a:lnTo>
                  <a:pt x="563725" y="872677"/>
                </a:lnTo>
                <a:lnTo>
                  <a:pt x="613848" y="885349"/>
                </a:lnTo>
                <a:lnTo>
                  <a:pt x="665627" y="897397"/>
                </a:lnTo>
                <a:lnTo>
                  <a:pt x="719002" y="908803"/>
                </a:lnTo>
                <a:lnTo>
                  <a:pt x="773913" y="919548"/>
                </a:lnTo>
                <a:lnTo>
                  <a:pt x="830299" y="929612"/>
                </a:lnTo>
                <a:lnTo>
                  <a:pt x="888102" y="938979"/>
                </a:lnTo>
                <a:lnTo>
                  <a:pt x="947260" y="947628"/>
                </a:lnTo>
                <a:lnTo>
                  <a:pt x="1007714" y="955542"/>
                </a:lnTo>
                <a:lnTo>
                  <a:pt x="1069404" y="962701"/>
                </a:lnTo>
                <a:lnTo>
                  <a:pt x="1132269" y="969088"/>
                </a:lnTo>
                <a:lnTo>
                  <a:pt x="1196250" y="974684"/>
                </a:lnTo>
                <a:lnTo>
                  <a:pt x="1261286" y="979470"/>
                </a:lnTo>
                <a:lnTo>
                  <a:pt x="1327318" y="983427"/>
                </a:lnTo>
                <a:lnTo>
                  <a:pt x="1394285" y="986537"/>
                </a:lnTo>
                <a:lnTo>
                  <a:pt x="1462128" y="988782"/>
                </a:lnTo>
                <a:lnTo>
                  <a:pt x="1530786" y="990142"/>
                </a:lnTo>
                <a:lnTo>
                  <a:pt x="1600200" y="990600"/>
                </a:lnTo>
                <a:lnTo>
                  <a:pt x="1669615" y="990142"/>
                </a:lnTo>
                <a:lnTo>
                  <a:pt x="1738275" y="988782"/>
                </a:lnTo>
                <a:lnTo>
                  <a:pt x="1806119" y="986537"/>
                </a:lnTo>
                <a:lnTo>
                  <a:pt x="1873088" y="983427"/>
                </a:lnTo>
                <a:lnTo>
                  <a:pt x="1939121" y="979470"/>
                </a:lnTo>
                <a:lnTo>
                  <a:pt x="2004158" y="974684"/>
                </a:lnTo>
                <a:lnTo>
                  <a:pt x="2068140" y="969088"/>
                </a:lnTo>
                <a:lnTo>
                  <a:pt x="2131005" y="962701"/>
                </a:lnTo>
                <a:lnTo>
                  <a:pt x="2192696" y="955542"/>
                </a:lnTo>
                <a:lnTo>
                  <a:pt x="2253150" y="947628"/>
                </a:lnTo>
                <a:lnTo>
                  <a:pt x="2312308" y="938979"/>
                </a:lnTo>
                <a:lnTo>
                  <a:pt x="2370111" y="929612"/>
                </a:lnTo>
                <a:lnTo>
                  <a:pt x="2426498" y="919548"/>
                </a:lnTo>
                <a:lnTo>
                  <a:pt x="2481408" y="908803"/>
                </a:lnTo>
                <a:lnTo>
                  <a:pt x="2534783" y="897397"/>
                </a:lnTo>
                <a:lnTo>
                  <a:pt x="2586562" y="885349"/>
                </a:lnTo>
                <a:lnTo>
                  <a:pt x="2636685" y="872677"/>
                </a:lnTo>
                <a:lnTo>
                  <a:pt x="2685091" y="859399"/>
                </a:lnTo>
                <a:lnTo>
                  <a:pt x="2731722" y="845534"/>
                </a:lnTo>
                <a:lnTo>
                  <a:pt x="2776516" y="831101"/>
                </a:lnTo>
                <a:lnTo>
                  <a:pt x="2819415" y="816118"/>
                </a:lnTo>
                <a:lnTo>
                  <a:pt x="2860357" y="800603"/>
                </a:lnTo>
                <a:lnTo>
                  <a:pt x="2899282" y="784577"/>
                </a:lnTo>
                <a:lnTo>
                  <a:pt x="2936132" y="768056"/>
                </a:lnTo>
                <a:lnTo>
                  <a:pt x="2970845" y="751060"/>
                </a:lnTo>
                <a:lnTo>
                  <a:pt x="3033623" y="715715"/>
                </a:lnTo>
                <a:lnTo>
                  <a:pt x="3087135" y="678692"/>
                </a:lnTo>
                <a:lnTo>
                  <a:pt x="3130901" y="640139"/>
                </a:lnTo>
                <a:lnTo>
                  <a:pt x="3164441" y="600205"/>
                </a:lnTo>
                <a:lnTo>
                  <a:pt x="3187274" y="559037"/>
                </a:lnTo>
                <a:lnTo>
                  <a:pt x="3198921" y="516785"/>
                </a:lnTo>
                <a:lnTo>
                  <a:pt x="3200400" y="495300"/>
                </a:lnTo>
                <a:lnTo>
                  <a:pt x="3198921" y="473814"/>
                </a:lnTo>
                <a:lnTo>
                  <a:pt x="3187274" y="431562"/>
                </a:lnTo>
                <a:lnTo>
                  <a:pt x="3164441" y="390394"/>
                </a:lnTo>
                <a:lnTo>
                  <a:pt x="3130901" y="350460"/>
                </a:lnTo>
                <a:lnTo>
                  <a:pt x="3087135" y="311907"/>
                </a:lnTo>
                <a:lnTo>
                  <a:pt x="3033623" y="274884"/>
                </a:lnTo>
                <a:lnTo>
                  <a:pt x="2970845" y="239539"/>
                </a:lnTo>
                <a:lnTo>
                  <a:pt x="2936132" y="222543"/>
                </a:lnTo>
                <a:lnTo>
                  <a:pt x="2899282" y="206022"/>
                </a:lnTo>
                <a:lnTo>
                  <a:pt x="2860357" y="189996"/>
                </a:lnTo>
                <a:lnTo>
                  <a:pt x="2819415" y="174481"/>
                </a:lnTo>
                <a:lnTo>
                  <a:pt x="2776516" y="159498"/>
                </a:lnTo>
                <a:lnTo>
                  <a:pt x="2731722" y="145065"/>
                </a:lnTo>
                <a:lnTo>
                  <a:pt x="2685091" y="131200"/>
                </a:lnTo>
                <a:lnTo>
                  <a:pt x="2636685" y="117922"/>
                </a:lnTo>
                <a:lnTo>
                  <a:pt x="2586562" y="105250"/>
                </a:lnTo>
                <a:lnTo>
                  <a:pt x="2534783" y="93202"/>
                </a:lnTo>
                <a:lnTo>
                  <a:pt x="2481408" y="81796"/>
                </a:lnTo>
                <a:lnTo>
                  <a:pt x="2426498" y="71051"/>
                </a:lnTo>
                <a:lnTo>
                  <a:pt x="2370111" y="60987"/>
                </a:lnTo>
                <a:lnTo>
                  <a:pt x="2312308" y="51620"/>
                </a:lnTo>
                <a:lnTo>
                  <a:pt x="2253150" y="42971"/>
                </a:lnTo>
                <a:lnTo>
                  <a:pt x="2192696" y="35057"/>
                </a:lnTo>
                <a:lnTo>
                  <a:pt x="2131005" y="27898"/>
                </a:lnTo>
                <a:lnTo>
                  <a:pt x="2068140" y="21511"/>
                </a:lnTo>
                <a:lnTo>
                  <a:pt x="2004158" y="15915"/>
                </a:lnTo>
                <a:lnTo>
                  <a:pt x="1939121" y="11129"/>
                </a:lnTo>
                <a:lnTo>
                  <a:pt x="1873088" y="7172"/>
                </a:lnTo>
                <a:lnTo>
                  <a:pt x="1806119" y="4062"/>
                </a:lnTo>
                <a:lnTo>
                  <a:pt x="1738275" y="1817"/>
                </a:lnTo>
                <a:lnTo>
                  <a:pt x="1669615" y="457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2133600"/>
            <a:ext cx="2438400" cy="457200"/>
          </a:xfrm>
          <a:custGeom>
            <a:avLst/>
            <a:gdLst/>
            <a:ahLst/>
            <a:cxnLst/>
            <a:rect l="l" t="t" r="r" b="b"/>
            <a:pathLst>
              <a:path w="2438400" h="457200">
                <a:moveTo>
                  <a:pt x="0" y="457200"/>
                </a:moveTo>
                <a:lnTo>
                  <a:pt x="2438400" y="457200"/>
                </a:lnTo>
                <a:lnTo>
                  <a:pt x="2438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133600"/>
            <a:ext cx="2438400" cy="457200"/>
          </a:xfrm>
          <a:custGeom>
            <a:avLst/>
            <a:gdLst/>
            <a:ahLst/>
            <a:cxnLst/>
            <a:rect l="l" t="t" r="r" b="b"/>
            <a:pathLst>
              <a:path w="2438400" h="457200">
                <a:moveTo>
                  <a:pt x="0" y="457200"/>
                </a:moveTo>
                <a:lnTo>
                  <a:pt x="2438400" y="457200"/>
                </a:lnTo>
                <a:lnTo>
                  <a:pt x="2438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0942" y="2113914"/>
            <a:ext cx="71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D</a:t>
            </a:r>
            <a:r>
              <a:rPr sz="2800" b="1" spc="-30" dirty="0">
                <a:latin typeface="Calibri"/>
                <a:cs typeface="Calibri"/>
              </a:rPr>
              <a:t>at</a:t>
            </a:r>
            <a:r>
              <a:rPr sz="2800" b="1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2800" y="1295400"/>
            <a:ext cx="2438400" cy="4572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5150">
              <a:lnSpc>
                <a:spcPts val="3300"/>
              </a:lnSpc>
            </a:pPr>
            <a:r>
              <a:rPr sz="2800" b="1" spc="-15" dirty="0">
                <a:latin typeface="Calibri"/>
                <a:cs typeface="Calibri"/>
              </a:rPr>
              <a:t>Statistics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4600" y="2057400"/>
            <a:ext cx="2438400" cy="4572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9725">
              <a:lnSpc>
                <a:spcPts val="3300"/>
              </a:lnSpc>
            </a:pPr>
            <a:r>
              <a:rPr sz="2800" b="1" spc="-10" dirty="0"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9113" y="1753361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29" h="396875">
                <a:moveTo>
                  <a:pt x="482915" y="43909"/>
                </a:moveTo>
                <a:lnTo>
                  <a:pt x="445394" y="47383"/>
                </a:lnTo>
                <a:lnTo>
                  <a:pt x="0" y="365505"/>
                </a:lnTo>
                <a:lnTo>
                  <a:pt x="22098" y="396493"/>
                </a:lnTo>
                <a:lnTo>
                  <a:pt x="467342" y="78558"/>
                </a:lnTo>
                <a:lnTo>
                  <a:pt x="482915" y="43909"/>
                </a:lnTo>
                <a:close/>
              </a:path>
              <a:path w="544829" h="396875">
                <a:moveTo>
                  <a:pt x="541660" y="6476"/>
                </a:moveTo>
                <a:lnTo>
                  <a:pt x="502665" y="6476"/>
                </a:lnTo>
                <a:lnTo>
                  <a:pt x="524890" y="37464"/>
                </a:lnTo>
                <a:lnTo>
                  <a:pt x="467342" y="78558"/>
                </a:lnTo>
                <a:lnTo>
                  <a:pt x="442087" y="134747"/>
                </a:lnTo>
                <a:lnTo>
                  <a:pt x="440416" y="142160"/>
                </a:lnTo>
                <a:lnTo>
                  <a:pt x="441674" y="149383"/>
                </a:lnTo>
                <a:lnTo>
                  <a:pt x="445551" y="155606"/>
                </a:lnTo>
                <a:lnTo>
                  <a:pt x="451738" y="160020"/>
                </a:lnTo>
                <a:lnTo>
                  <a:pt x="459079" y="161690"/>
                </a:lnTo>
                <a:lnTo>
                  <a:pt x="466264" y="160432"/>
                </a:lnTo>
                <a:lnTo>
                  <a:pt x="472473" y="156555"/>
                </a:lnTo>
                <a:lnTo>
                  <a:pt x="476885" y="150367"/>
                </a:lnTo>
                <a:lnTo>
                  <a:pt x="541660" y="6476"/>
                </a:lnTo>
                <a:close/>
              </a:path>
              <a:path w="544829" h="396875">
                <a:moveTo>
                  <a:pt x="508131" y="14097"/>
                </a:moveTo>
                <a:lnTo>
                  <a:pt x="496315" y="14097"/>
                </a:lnTo>
                <a:lnTo>
                  <a:pt x="515492" y="40893"/>
                </a:lnTo>
                <a:lnTo>
                  <a:pt x="482915" y="43909"/>
                </a:lnTo>
                <a:lnTo>
                  <a:pt x="467342" y="78558"/>
                </a:lnTo>
                <a:lnTo>
                  <a:pt x="524890" y="37464"/>
                </a:lnTo>
                <a:lnTo>
                  <a:pt x="508131" y="14097"/>
                </a:lnTo>
                <a:close/>
              </a:path>
              <a:path w="544829" h="396875">
                <a:moveTo>
                  <a:pt x="544576" y="0"/>
                </a:moveTo>
                <a:lnTo>
                  <a:pt x="380238" y="15112"/>
                </a:lnTo>
                <a:lnTo>
                  <a:pt x="362966" y="35813"/>
                </a:lnTo>
                <a:lnTo>
                  <a:pt x="365166" y="43102"/>
                </a:lnTo>
                <a:lnTo>
                  <a:pt x="369808" y="48783"/>
                </a:lnTo>
                <a:lnTo>
                  <a:pt x="376235" y="52298"/>
                </a:lnTo>
                <a:lnTo>
                  <a:pt x="383794" y="53086"/>
                </a:lnTo>
                <a:lnTo>
                  <a:pt x="445394" y="47383"/>
                </a:lnTo>
                <a:lnTo>
                  <a:pt x="502665" y="6476"/>
                </a:lnTo>
                <a:lnTo>
                  <a:pt x="541660" y="6476"/>
                </a:lnTo>
                <a:lnTo>
                  <a:pt x="544576" y="0"/>
                </a:lnTo>
                <a:close/>
              </a:path>
              <a:path w="544829" h="396875">
                <a:moveTo>
                  <a:pt x="502665" y="6476"/>
                </a:moveTo>
                <a:lnTo>
                  <a:pt x="445394" y="47383"/>
                </a:lnTo>
                <a:lnTo>
                  <a:pt x="482915" y="43909"/>
                </a:lnTo>
                <a:lnTo>
                  <a:pt x="496315" y="14097"/>
                </a:lnTo>
                <a:lnTo>
                  <a:pt x="508131" y="14097"/>
                </a:lnTo>
                <a:lnTo>
                  <a:pt x="502665" y="6476"/>
                </a:lnTo>
                <a:close/>
              </a:path>
              <a:path w="544829" h="396875">
                <a:moveTo>
                  <a:pt x="496315" y="14097"/>
                </a:moveTo>
                <a:lnTo>
                  <a:pt x="482915" y="43909"/>
                </a:lnTo>
                <a:lnTo>
                  <a:pt x="515492" y="40893"/>
                </a:lnTo>
                <a:lnTo>
                  <a:pt x="496315" y="1409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913" y="1737867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29" h="396875">
                <a:moveTo>
                  <a:pt x="383794" y="343408"/>
                </a:moveTo>
                <a:lnTo>
                  <a:pt x="376235" y="344195"/>
                </a:lnTo>
                <a:lnTo>
                  <a:pt x="369808" y="347710"/>
                </a:lnTo>
                <a:lnTo>
                  <a:pt x="365166" y="353391"/>
                </a:lnTo>
                <a:lnTo>
                  <a:pt x="362965" y="360680"/>
                </a:lnTo>
                <a:lnTo>
                  <a:pt x="363807" y="368165"/>
                </a:lnTo>
                <a:lnTo>
                  <a:pt x="367315" y="374554"/>
                </a:lnTo>
                <a:lnTo>
                  <a:pt x="372967" y="379182"/>
                </a:lnTo>
                <a:lnTo>
                  <a:pt x="380238" y="381381"/>
                </a:lnTo>
                <a:lnTo>
                  <a:pt x="544576" y="396494"/>
                </a:lnTo>
                <a:lnTo>
                  <a:pt x="541660" y="390017"/>
                </a:lnTo>
                <a:lnTo>
                  <a:pt x="502665" y="390017"/>
                </a:lnTo>
                <a:lnTo>
                  <a:pt x="445394" y="349110"/>
                </a:lnTo>
                <a:lnTo>
                  <a:pt x="383794" y="343408"/>
                </a:lnTo>
                <a:close/>
              </a:path>
              <a:path w="544829" h="396875">
                <a:moveTo>
                  <a:pt x="445394" y="349110"/>
                </a:moveTo>
                <a:lnTo>
                  <a:pt x="502665" y="390017"/>
                </a:lnTo>
                <a:lnTo>
                  <a:pt x="508099" y="382397"/>
                </a:lnTo>
                <a:lnTo>
                  <a:pt x="496315" y="382397"/>
                </a:lnTo>
                <a:lnTo>
                  <a:pt x="482915" y="352584"/>
                </a:lnTo>
                <a:lnTo>
                  <a:pt x="445394" y="349110"/>
                </a:lnTo>
                <a:close/>
              </a:path>
              <a:path w="544829" h="396875">
                <a:moveTo>
                  <a:pt x="459079" y="234803"/>
                </a:moveTo>
                <a:lnTo>
                  <a:pt x="451738" y="236474"/>
                </a:lnTo>
                <a:lnTo>
                  <a:pt x="445551" y="240887"/>
                </a:lnTo>
                <a:lnTo>
                  <a:pt x="441674" y="247110"/>
                </a:lnTo>
                <a:lnTo>
                  <a:pt x="440416" y="254333"/>
                </a:lnTo>
                <a:lnTo>
                  <a:pt x="442087" y="261747"/>
                </a:lnTo>
                <a:lnTo>
                  <a:pt x="467395" y="318053"/>
                </a:lnTo>
                <a:lnTo>
                  <a:pt x="524763" y="359029"/>
                </a:lnTo>
                <a:lnTo>
                  <a:pt x="502665" y="390017"/>
                </a:lnTo>
                <a:lnTo>
                  <a:pt x="541660" y="390017"/>
                </a:lnTo>
                <a:lnTo>
                  <a:pt x="476885" y="246126"/>
                </a:lnTo>
                <a:lnTo>
                  <a:pt x="472473" y="239938"/>
                </a:lnTo>
                <a:lnTo>
                  <a:pt x="466264" y="236061"/>
                </a:lnTo>
                <a:lnTo>
                  <a:pt x="459079" y="234803"/>
                </a:lnTo>
                <a:close/>
              </a:path>
              <a:path w="544829" h="396875">
                <a:moveTo>
                  <a:pt x="482915" y="352584"/>
                </a:moveTo>
                <a:lnTo>
                  <a:pt x="496315" y="382397"/>
                </a:lnTo>
                <a:lnTo>
                  <a:pt x="515492" y="355600"/>
                </a:lnTo>
                <a:lnTo>
                  <a:pt x="482915" y="352584"/>
                </a:lnTo>
                <a:close/>
              </a:path>
              <a:path w="544829" h="396875">
                <a:moveTo>
                  <a:pt x="467395" y="318053"/>
                </a:moveTo>
                <a:lnTo>
                  <a:pt x="482915" y="352584"/>
                </a:lnTo>
                <a:lnTo>
                  <a:pt x="515492" y="355600"/>
                </a:lnTo>
                <a:lnTo>
                  <a:pt x="496315" y="382397"/>
                </a:lnTo>
                <a:lnTo>
                  <a:pt x="508099" y="382397"/>
                </a:lnTo>
                <a:lnTo>
                  <a:pt x="524763" y="359029"/>
                </a:lnTo>
                <a:lnTo>
                  <a:pt x="467395" y="318053"/>
                </a:lnTo>
                <a:close/>
              </a:path>
              <a:path w="544829" h="396875">
                <a:moveTo>
                  <a:pt x="22098" y="0"/>
                </a:moveTo>
                <a:lnTo>
                  <a:pt x="0" y="30987"/>
                </a:lnTo>
                <a:lnTo>
                  <a:pt x="445394" y="349110"/>
                </a:lnTo>
                <a:lnTo>
                  <a:pt x="482915" y="352584"/>
                </a:lnTo>
                <a:lnTo>
                  <a:pt x="467395" y="318053"/>
                </a:lnTo>
                <a:lnTo>
                  <a:pt x="220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0141" y="2775923"/>
            <a:ext cx="8512175" cy="385952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894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b="1" spc="-5" dirty="0">
                <a:latin typeface="Garamond"/>
                <a:cs typeface="Garamond"/>
              </a:rPr>
              <a:t>But </a:t>
            </a:r>
            <a:r>
              <a:rPr sz="3200" b="1" dirty="0">
                <a:latin typeface="Garamond"/>
                <a:cs typeface="Garamond"/>
              </a:rPr>
              <a:t>where </a:t>
            </a:r>
            <a:r>
              <a:rPr sz="3200" b="1" spc="-5" dirty="0">
                <a:latin typeface="Garamond"/>
                <a:cs typeface="Garamond"/>
              </a:rPr>
              <a:t>then does </a:t>
            </a:r>
            <a:r>
              <a:rPr sz="3350" b="1" i="1" spc="-75" dirty="0">
                <a:latin typeface="Garamond"/>
                <a:cs typeface="Garamond"/>
              </a:rPr>
              <a:t>data </a:t>
            </a:r>
            <a:r>
              <a:rPr sz="3200" b="1" dirty="0">
                <a:latin typeface="Garamond"/>
                <a:cs typeface="Garamond"/>
              </a:rPr>
              <a:t>come </a:t>
            </a:r>
            <a:r>
              <a:rPr sz="3200" b="1" spc="5" dirty="0">
                <a:latin typeface="Garamond"/>
                <a:cs typeface="Garamond"/>
              </a:rPr>
              <a:t>from</a:t>
            </a:r>
            <a:r>
              <a:rPr sz="3200" b="1" spc="-20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?</a:t>
            </a:r>
            <a:endParaRPr sz="3200">
              <a:latin typeface="Garamond"/>
              <a:cs typeface="Garamond"/>
            </a:endParaRPr>
          </a:p>
          <a:p>
            <a:pPr marL="155575" indent="-143510">
              <a:lnSpc>
                <a:spcPct val="100000"/>
              </a:lnSpc>
              <a:spcBef>
                <a:spcPts val="74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b="1" spc="-10" dirty="0">
                <a:latin typeface="Garamond"/>
                <a:cs typeface="Garamond"/>
              </a:rPr>
              <a:t>How </a:t>
            </a:r>
            <a:r>
              <a:rPr sz="3200" b="1" spc="-5" dirty="0">
                <a:latin typeface="Garamond"/>
                <a:cs typeface="Garamond"/>
              </a:rPr>
              <a:t>is it </a:t>
            </a:r>
            <a:r>
              <a:rPr sz="3200" b="1" spc="5" dirty="0">
                <a:latin typeface="Garamond"/>
                <a:cs typeface="Garamond"/>
              </a:rPr>
              <a:t>gathered</a:t>
            </a:r>
            <a:r>
              <a:rPr sz="3200" b="1" spc="-35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?</a:t>
            </a:r>
            <a:endParaRPr sz="3200">
              <a:latin typeface="Garamond"/>
              <a:cs typeface="Garamond"/>
            </a:endParaRPr>
          </a:p>
          <a:p>
            <a:pPr marL="155575" indent="-143510">
              <a:lnSpc>
                <a:spcPct val="100000"/>
              </a:lnSpc>
              <a:spcBef>
                <a:spcPts val="77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b="1" spc="-10" dirty="0">
                <a:latin typeface="Garamond"/>
                <a:cs typeface="Garamond"/>
              </a:rPr>
              <a:t>How </a:t>
            </a:r>
            <a:r>
              <a:rPr sz="3200" b="1" spc="-5" dirty="0">
                <a:latin typeface="Garamond"/>
                <a:cs typeface="Garamond"/>
              </a:rPr>
              <a:t>do </a:t>
            </a:r>
            <a:r>
              <a:rPr sz="3200" b="1" spc="-20" dirty="0">
                <a:latin typeface="Garamond"/>
                <a:cs typeface="Garamond"/>
              </a:rPr>
              <a:t>we </a:t>
            </a:r>
            <a:r>
              <a:rPr sz="3200" b="1" dirty="0">
                <a:latin typeface="Garamond"/>
                <a:cs typeface="Garamond"/>
              </a:rPr>
              <a:t>ensure </a:t>
            </a:r>
            <a:r>
              <a:rPr sz="3200" b="1" spc="-5" dirty="0">
                <a:latin typeface="Garamond"/>
                <a:cs typeface="Garamond"/>
              </a:rPr>
              <a:t>its accurate</a:t>
            </a:r>
            <a:r>
              <a:rPr sz="3200" b="1" spc="-25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?</a:t>
            </a:r>
            <a:endParaRPr sz="3200">
              <a:latin typeface="Garamond"/>
              <a:cs typeface="Garamond"/>
            </a:endParaRPr>
          </a:p>
          <a:p>
            <a:pPr marL="155575" indent="-143510">
              <a:lnSpc>
                <a:spcPct val="100000"/>
              </a:lnSpc>
              <a:spcBef>
                <a:spcPts val="765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b="1" dirty="0">
                <a:latin typeface="Garamond"/>
                <a:cs typeface="Garamond"/>
              </a:rPr>
              <a:t>Is </a:t>
            </a:r>
            <a:r>
              <a:rPr sz="3200" b="1" spc="-5" dirty="0">
                <a:latin typeface="Garamond"/>
                <a:cs typeface="Garamond"/>
              </a:rPr>
              <a:t>the data</a:t>
            </a:r>
            <a:r>
              <a:rPr sz="3200" b="1" spc="-10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reliable?</a:t>
            </a:r>
            <a:endParaRPr sz="3200">
              <a:latin typeface="Garamond"/>
              <a:cs typeface="Garamond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  <a:buSzPct val="96875"/>
              <a:buFont typeface="Arial"/>
              <a:buChar char="•"/>
              <a:tabLst>
                <a:tab pos="156210" algn="l"/>
                <a:tab pos="3931285" algn="l"/>
              </a:tabLst>
            </a:pPr>
            <a:r>
              <a:rPr sz="3200" b="1" dirty="0">
                <a:latin typeface="Garamond"/>
                <a:cs typeface="Garamond"/>
              </a:rPr>
              <a:t>Is </a:t>
            </a:r>
            <a:r>
              <a:rPr sz="3200" b="1" spc="-5" dirty="0">
                <a:latin typeface="Garamond"/>
                <a:cs typeface="Garamond"/>
              </a:rPr>
              <a:t>it</a:t>
            </a:r>
            <a:r>
              <a:rPr sz="3200" b="1" spc="20" dirty="0">
                <a:latin typeface="Garamond"/>
                <a:cs typeface="Garamond"/>
              </a:rPr>
              <a:t> </a:t>
            </a:r>
            <a:r>
              <a:rPr sz="3200" b="1" spc="-10" dirty="0">
                <a:latin typeface="Garamond"/>
                <a:cs typeface="Garamond"/>
              </a:rPr>
              <a:t>representative</a:t>
            </a:r>
            <a:r>
              <a:rPr sz="3200" b="1" spc="20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of	</a:t>
            </a:r>
            <a:r>
              <a:rPr sz="3200" b="1" spc="-5" dirty="0">
                <a:latin typeface="Garamond"/>
                <a:cs typeface="Garamond"/>
              </a:rPr>
              <a:t>the population </a:t>
            </a:r>
            <a:r>
              <a:rPr sz="3200" b="1" spc="10" dirty="0">
                <a:latin typeface="Garamond"/>
                <a:cs typeface="Garamond"/>
              </a:rPr>
              <a:t>from</a:t>
            </a:r>
            <a:r>
              <a:rPr sz="3200" b="1" spc="-105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which  it </a:t>
            </a:r>
            <a:r>
              <a:rPr sz="3200" b="1" spc="-30" dirty="0">
                <a:latin typeface="Garamond"/>
                <a:cs typeface="Garamond"/>
              </a:rPr>
              <a:t>was</a:t>
            </a:r>
            <a:r>
              <a:rPr sz="3200" b="1" spc="-5" dirty="0">
                <a:latin typeface="Garamond"/>
                <a:cs typeface="Garamond"/>
              </a:rPr>
              <a:t> </a:t>
            </a:r>
            <a:r>
              <a:rPr sz="3200" b="1" spc="-10" dirty="0">
                <a:latin typeface="Garamond"/>
                <a:cs typeface="Garamond"/>
              </a:rPr>
              <a:t>drawn?</a:t>
            </a:r>
            <a:endParaRPr sz="3200">
              <a:latin typeface="Garamond"/>
              <a:cs typeface="Garamond"/>
            </a:endParaRPr>
          </a:p>
          <a:p>
            <a:pPr marR="229235" algn="r">
              <a:lnSpc>
                <a:spcPct val="100000"/>
              </a:lnSpc>
              <a:spcBef>
                <a:spcPts val="1685"/>
              </a:spcBef>
            </a:pPr>
            <a:r>
              <a:rPr sz="1200" b="1" dirty="0">
                <a:solidFill>
                  <a:srgbClr val="888888"/>
                </a:solidFill>
                <a:latin typeface="Calibri"/>
                <a:cs typeface="Calibri"/>
              </a:rPr>
              <a:t>5.3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0370"/>
            <a:ext cx="6440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Principles </a:t>
            </a:r>
            <a:r>
              <a:rPr sz="3200" b="0" spc="-5" dirty="0">
                <a:solidFill>
                  <a:srgbClr val="000000"/>
                </a:solidFill>
                <a:latin typeface="Calibri"/>
                <a:cs typeface="Calibri"/>
              </a:rPr>
              <a:t>(in </a:t>
            </a:r>
            <a:r>
              <a:rPr sz="3200" b="0" spc="-10" dirty="0">
                <a:solidFill>
                  <a:srgbClr val="000000"/>
                </a:solidFill>
                <a:latin typeface="Calibri"/>
                <a:cs typeface="Calibri"/>
              </a:rPr>
              <a:t>tabulation </a:t>
            </a:r>
            <a:r>
              <a:rPr sz="3200" b="0" spc="-5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3200" b="0" spc="-20" dirty="0">
                <a:solidFill>
                  <a:srgbClr val="000000"/>
                </a:solidFill>
                <a:latin typeface="Calibri"/>
                <a:cs typeface="Calibri"/>
              </a:rPr>
              <a:t>data)</a:t>
            </a:r>
            <a:r>
              <a:rPr sz="3200" b="0" spc="-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0" spc="10" dirty="0">
                <a:solidFill>
                  <a:srgbClr val="000000"/>
                </a:solidFill>
                <a:latin typeface="Calibri"/>
                <a:cs typeface="Calibri"/>
              </a:rPr>
              <a:t>:-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4062"/>
            <a:ext cx="8073390" cy="5293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22300" marR="5080" indent="-610235" algn="just">
              <a:lnSpc>
                <a:spcPts val="3460"/>
              </a:lnSpc>
              <a:spcBef>
                <a:spcPts val="535"/>
              </a:spcBef>
              <a:buAutoNum type="arabicPeriod"/>
              <a:tabLst>
                <a:tab pos="622935" algn="l"/>
              </a:tabLst>
            </a:pPr>
            <a:r>
              <a:rPr sz="3200" b="1" spc="10" dirty="0">
                <a:solidFill>
                  <a:srgbClr val="006FC0"/>
                </a:solidFill>
                <a:latin typeface="Garamond"/>
                <a:cs typeface="Garamond"/>
              </a:rPr>
              <a:t>Every </a:t>
            </a:r>
            <a:r>
              <a:rPr sz="3200" b="1" spc="-20" dirty="0">
                <a:solidFill>
                  <a:srgbClr val="006FC0"/>
                </a:solidFill>
                <a:latin typeface="Garamond"/>
                <a:cs typeface="Garamond"/>
              </a:rPr>
              <a:t>table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should contain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a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title, should  be concise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and</a:t>
            </a:r>
            <a:r>
              <a:rPr sz="3200" b="1" spc="-15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meaningful.</a:t>
            </a:r>
            <a:endParaRPr sz="3200">
              <a:latin typeface="Garamond"/>
              <a:cs typeface="Garamond"/>
            </a:endParaRPr>
          </a:p>
          <a:p>
            <a:pPr marL="622300" indent="-610235" algn="just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22935" algn="l"/>
              </a:tabLst>
            </a:pPr>
            <a:r>
              <a:rPr sz="3200" b="1" spc="10" dirty="0">
                <a:latin typeface="Garamond"/>
                <a:cs typeface="Garamond"/>
              </a:rPr>
              <a:t>The </a:t>
            </a:r>
            <a:r>
              <a:rPr sz="3200" b="1" spc="-15" dirty="0">
                <a:latin typeface="Garamond"/>
                <a:cs typeface="Garamond"/>
              </a:rPr>
              <a:t>tables </a:t>
            </a:r>
            <a:r>
              <a:rPr sz="3200" b="1" spc="-5" dirty="0">
                <a:latin typeface="Garamond"/>
                <a:cs typeface="Garamond"/>
              </a:rPr>
              <a:t>should be</a:t>
            </a:r>
            <a:r>
              <a:rPr sz="3200" b="1" spc="-25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numbered</a:t>
            </a:r>
            <a:endParaRPr sz="3200">
              <a:latin typeface="Garamond"/>
              <a:cs typeface="Garamond"/>
            </a:endParaRPr>
          </a:p>
          <a:p>
            <a:pPr marL="622300" marR="5715" indent="-610235" algn="just">
              <a:lnSpc>
                <a:spcPts val="3460"/>
              </a:lnSpc>
              <a:spcBef>
                <a:spcPts val="815"/>
              </a:spcBef>
              <a:buAutoNum type="arabicPeriod"/>
              <a:tabLst>
                <a:tab pos="622935" algn="l"/>
              </a:tabLst>
            </a:pPr>
            <a:r>
              <a:rPr sz="3200" b="1" spc="10" dirty="0">
                <a:solidFill>
                  <a:srgbClr val="006FC0"/>
                </a:solidFill>
                <a:latin typeface="Garamond"/>
                <a:cs typeface="Garamond"/>
              </a:rPr>
              <a:t>The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heading </a:t>
            </a:r>
            <a:r>
              <a:rPr sz="3200" b="1" spc="-10" dirty="0">
                <a:solidFill>
                  <a:srgbClr val="006FC0"/>
                </a:solidFill>
                <a:latin typeface="Garamond"/>
                <a:cs typeface="Garamond"/>
              </a:rPr>
              <a:t>of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columns or rows should </a:t>
            </a:r>
            <a:r>
              <a:rPr sz="3200" b="1" spc="-20" dirty="0">
                <a:solidFill>
                  <a:srgbClr val="006FC0"/>
                </a:solidFill>
                <a:latin typeface="Garamond"/>
                <a:cs typeface="Garamond"/>
              </a:rPr>
              <a:t>be 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clear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and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concise .eg: ht in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cm, </a:t>
            </a:r>
            <a:r>
              <a:rPr sz="3200" b="1" spc="20" dirty="0">
                <a:solidFill>
                  <a:srgbClr val="006FC0"/>
                </a:solidFill>
                <a:latin typeface="Garamond"/>
                <a:cs typeface="Garamond"/>
              </a:rPr>
              <a:t>age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in 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years , wt in kg</a:t>
            </a:r>
            <a:r>
              <a:rPr sz="3200" b="1" spc="-35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etc</a:t>
            </a:r>
            <a:endParaRPr sz="3200">
              <a:latin typeface="Garamond"/>
              <a:cs typeface="Garamond"/>
            </a:endParaRPr>
          </a:p>
          <a:p>
            <a:pPr marL="622300" marR="6350" indent="-610235" algn="just">
              <a:lnSpc>
                <a:spcPts val="3460"/>
              </a:lnSpc>
              <a:spcBef>
                <a:spcPts val="760"/>
              </a:spcBef>
              <a:buAutoNum type="arabicPeriod"/>
              <a:tabLst>
                <a:tab pos="622935" algn="l"/>
              </a:tabLst>
            </a:pPr>
            <a:r>
              <a:rPr sz="3200" b="1" spc="10" dirty="0">
                <a:latin typeface="Garamond"/>
                <a:cs typeface="Garamond"/>
              </a:rPr>
              <a:t>The </a:t>
            </a:r>
            <a:r>
              <a:rPr sz="3200" b="1" spc="-15" dirty="0">
                <a:latin typeface="Garamond"/>
                <a:cs typeface="Garamond"/>
              </a:rPr>
              <a:t>number </a:t>
            </a:r>
            <a:r>
              <a:rPr sz="3200" b="1" spc="-10" dirty="0">
                <a:latin typeface="Garamond"/>
                <a:cs typeface="Garamond"/>
              </a:rPr>
              <a:t>of </a:t>
            </a:r>
            <a:r>
              <a:rPr sz="3200" b="1" spc="-5" dirty="0">
                <a:latin typeface="Garamond"/>
                <a:cs typeface="Garamond"/>
              </a:rPr>
              <a:t>class </a:t>
            </a:r>
            <a:r>
              <a:rPr sz="3200" b="1" dirty="0">
                <a:latin typeface="Garamond"/>
                <a:cs typeface="Garamond"/>
              </a:rPr>
              <a:t>intervals </a:t>
            </a:r>
            <a:r>
              <a:rPr sz="3200" b="1" spc="-5" dirty="0">
                <a:latin typeface="Garamond"/>
                <a:cs typeface="Garamond"/>
              </a:rPr>
              <a:t>should </a:t>
            </a:r>
            <a:r>
              <a:rPr sz="3200" b="1" spc="-20" dirty="0">
                <a:latin typeface="Garamond"/>
                <a:cs typeface="Garamond"/>
              </a:rPr>
              <a:t>be  </a:t>
            </a:r>
            <a:r>
              <a:rPr sz="3200" b="1" dirty="0">
                <a:latin typeface="Garamond"/>
                <a:cs typeface="Garamond"/>
              </a:rPr>
              <a:t>sufficient </a:t>
            </a:r>
            <a:r>
              <a:rPr sz="3200" b="1" spc="-5" dirty="0">
                <a:latin typeface="Garamond"/>
                <a:cs typeface="Garamond"/>
              </a:rPr>
              <a:t>to condense the data bringing  </a:t>
            </a:r>
            <a:r>
              <a:rPr sz="3200" b="1" dirty="0">
                <a:latin typeface="Garamond"/>
                <a:cs typeface="Garamond"/>
              </a:rPr>
              <a:t>out </a:t>
            </a:r>
            <a:r>
              <a:rPr sz="3200" b="1" spc="-5" dirty="0">
                <a:latin typeface="Garamond"/>
                <a:cs typeface="Garamond"/>
              </a:rPr>
              <a:t>their significant </a:t>
            </a:r>
            <a:r>
              <a:rPr sz="3200" b="1" dirty="0">
                <a:latin typeface="Garamond"/>
                <a:cs typeface="Garamond"/>
              </a:rPr>
              <a:t>features</a:t>
            </a:r>
            <a:r>
              <a:rPr sz="3200" b="1" spc="-60" dirty="0">
                <a:latin typeface="Garamond"/>
                <a:cs typeface="Garamond"/>
              </a:rPr>
              <a:t> </a:t>
            </a:r>
            <a:r>
              <a:rPr sz="3200" dirty="0">
                <a:latin typeface="Garamond"/>
                <a:cs typeface="Garamond"/>
              </a:rPr>
              <a:t>.</a:t>
            </a:r>
            <a:endParaRPr sz="3200">
              <a:latin typeface="Garamond"/>
              <a:cs typeface="Garamond"/>
            </a:endParaRPr>
          </a:p>
          <a:p>
            <a:pPr marL="622300" marR="6350" indent="-610235" algn="just">
              <a:lnSpc>
                <a:spcPts val="3460"/>
              </a:lnSpc>
              <a:spcBef>
                <a:spcPts val="760"/>
              </a:spcBef>
              <a:buAutoNum type="arabicPeriod"/>
              <a:tabLst>
                <a:tab pos="622935" algn="l"/>
              </a:tabLst>
            </a:pPr>
            <a:r>
              <a:rPr sz="3200" b="1" spc="10" dirty="0">
                <a:solidFill>
                  <a:srgbClr val="006FC0"/>
                </a:solidFill>
                <a:latin typeface="Garamond"/>
                <a:cs typeface="Garamond"/>
              </a:rPr>
              <a:t>The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class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intervals should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be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at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equal  width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8074025" cy="59772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20065" indent="-398780" algn="just">
              <a:lnSpc>
                <a:spcPct val="100000"/>
              </a:lnSpc>
              <a:spcBef>
                <a:spcPts val="869"/>
              </a:spcBef>
              <a:buClr>
                <a:srgbClr val="006FC0"/>
              </a:buClr>
              <a:buAutoNum type="arabicPeriod" startAt="6"/>
              <a:tabLst>
                <a:tab pos="520700" algn="l"/>
              </a:tabLst>
            </a:pPr>
            <a:r>
              <a:rPr sz="3200" b="1" spc="20" dirty="0">
                <a:latin typeface="Garamond"/>
                <a:cs typeface="Garamond"/>
              </a:rPr>
              <a:t>Uniform </a:t>
            </a:r>
            <a:r>
              <a:rPr sz="3200" b="1" spc="-15" dirty="0">
                <a:latin typeface="Garamond"/>
                <a:cs typeface="Garamond"/>
              </a:rPr>
              <a:t>size </a:t>
            </a:r>
            <a:r>
              <a:rPr sz="3200" b="1" spc="-5" dirty="0">
                <a:latin typeface="Garamond"/>
                <a:cs typeface="Garamond"/>
              </a:rPr>
              <a:t>class </a:t>
            </a:r>
            <a:r>
              <a:rPr sz="3200" b="1" dirty="0">
                <a:latin typeface="Garamond"/>
                <a:cs typeface="Garamond"/>
              </a:rPr>
              <a:t>intervals </a:t>
            </a:r>
            <a:r>
              <a:rPr sz="3200" b="1" spc="10" dirty="0">
                <a:latin typeface="Garamond"/>
                <a:cs typeface="Garamond"/>
              </a:rPr>
              <a:t>are</a:t>
            </a:r>
            <a:r>
              <a:rPr sz="3200" b="1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preferable</a:t>
            </a:r>
            <a:endParaRPr sz="3200">
              <a:latin typeface="Garamond"/>
              <a:cs typeface="Garamond"/>
            </a:endParaRPr>
          </a:p>
          <a:p>
            <a:pPr marL="637540" marR="6985" indent="-515620" algn="just">
              <a:lnSpc>
                <a:spcPct val="100000"/>
              </a:lnSpc>
              <a:spcBef>
                <a:spcPts val="770"/>
              </a:spcBef>
              <a:buAutoNum type="arabicPeriod" startAt="6"/>
              <a:tabLst>
                <a:tab pos="657860" algn="l"/>
              </a:tabLst>
            </a:pP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Sometimes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open end class intervals </a:t>
            </a:r>
            <a:r>
              <a:rPr sz="3200" b="1" spc="10" dirty="0">
                <a:solidFill>
                  <a:srgbClr val="006FC0"/>
                </a:solidFill>
                <a:latin typeface="Garamond"/>
                <a:cs typeface="Garamond"/>
              </a:rPr>
              <a:t>are 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used</a:t>
            </a:r>
            <a:endParaRPr sz="3200">
              <a:latin typeface="Garamond"/>
              <a:cs typeface="Garamond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Garamond"/>
              <a:buAutoNum type="arabicPeriod" startAt="6"/>
              <a:tabLst>
                <a:tab pos="418465" algn="l"/>
              </a:tabLst>
            </a:pPr>
            <a:r>
              <a:rPr dirty="0"/>
              <a:t>	</a:t>
            </a:r>
            <a:r>
              <a:rPr sz="3200" b="1" spc="15" dirty="0">
                <a:latin typeface="Garamond"/>
                <a:cs typeface="Garamond"/>
              </a:rPr>
              <a:t>The </a:t>
            </a:r>
            <a:r>
              <a:rPr sz="3200" b="1" spc="-5" dirty="0">
                <a:latin typeface="Garamond"/>
                <a:cs typeface="Garamond"/>
              </a:rPr>
              <a:t>class </a:t>
            </a:r>
            <a:r>
              <a:rPr sz="3200" b="1" dirty="0">
                <a:latin typeface="Garamond"/>
                <a:cs typeface="Garamond"/>
              </a:rPr>
              <a:t>intervals should </a:t>
            </a:r>
            <a:r>
              <a:rPr sz="3200" b="1" spc="-5" dirty="0">
                <a:latin typeface="Garamond"/>
                <a:cs typeface="Garamond"/>
              </a:rPr>
              <a:t>be </a:t>
            </a:r>
            <a:r>
              <a:rPr sz="3200" b="1" spc="15" dirty="0">
                <a:latin typeface="Garamond"/>
                <a:cs typeface="Garamond"/>
              </a:rPr>
              <a:t>clearly </a:t>
            </a:r>
            <a:r>
              <a:rPr sz="3200" b="1" spc="-10" dirty="0">
                <a:latin typeface="Garamond"/>
                <a:cs typeface="Garamond"/>
              </a:rPr>
              <a:t>defined  </a:t>
            </a:r>
            <a:r>
              <a:rPr sz="3200" b="1" spc="-5" dirty="0">
                <a:latin typeface="Garamond"/>
                <a:cs typeface="Garamond"/>
              </a:rPr>
              <a:t>to </a:t>
            </a:r>
            <a:r>
              <a:rPr sz="3200" b="1" spc="-25" dirty="0">
                <a:latin typeface="Garamond"/>
                <a:cs typeface="Garamond"/>
              </a:rPr>
              <a:t>avoid </a:t>
            </a:r>
            <a:r>
              <a:rPr sz="3200" b="1" spc="-5" dirty="0">
                <a:latin typeface="Garamond"/>
                <a:cs typeface="Garamond"/>
              </a:rPr>
              <a:t>ambiguity .eg- 0-4, 5-9, </a:t>
            </a:r>
            <a:r>
              <a:rPr sz="3200" b="1" dirty="0">
                <a:latin typeface="Garamond"/>
                <a:cs typeface="Garamond"/>
              </a:rPr>
              <a:t>10-14</a:t>
            </a:r>
            <a:r>
              <a:rPr sz="3200" b="1" spc="25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etc.</a:t>
            </a:r>
            <a:endParaRPr sz="3200">
              <a:latin typeface="Garamond"/>
              <a:cs typeface="Garamond"/>
            </a:endParaRPr>
          </a:p>
          <a:p>
            <a:pPr marL="410209" indent="-398145" algn="just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AutoNum type="arabicPeriod" startAt="6"/>
              <a:tabLst>
                <a:tab pos="410845" algn="l"/>
              </a:tabLst>
            </a:pP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Units of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measurements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should be</a:t>
            </a:r>
            <a:r>
              <a:rPr sz="3200" b="1" spc="-310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specified.</a:t>
            </a:r>
            <a:endParaRPr sz="3200">
              <a:latin typeface="Garamond"/>
              <a:cs typeface="Garamond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65"/>
              </a:spcBef>
              <a:buAutoNum type="arabicPeriod" startAt="6"/>
              <a:tabLst>
                <a:tab pos="631825" algn="l"/>
              </a:tabLst>
            </a:pPr>
            <a:r>
              <a:rPr sz="3200" b="1" spc="-5" dirty="0">
                <a:latin typeface="Garamond"/>
                <a:cs typeface="Garamond"/>
              </a:rPr>
              <a:t>If </a:t>
            </a:r>
            <a:r>
              <a:rPr sz="3200" b="1" spc="-10" dirty="0">
                <a:latin typeface="Garamond"/>
                <a:cs typeface="Garamond"/>
              </a:rPr>
              <a:t>the </a:t>
            </a:r>
            <a:r>
              <a:rPr sz="3200" b="1" spc="-5" dirty="0">
                <a:latin typeface="Garamond"/>
                <a:cs typeface="Garamond"/>
              </a:rPr>
              <a:t>data is not </a:t>
            </a:r>
            <a:r>
              <a:rPr sz="3200" b="1" dirty="0">
                <a:latin typeface="Garamond"/>
                <a:cs typeface="Garamond"/>
              </a:rPr>
              <a:t>original , the source </a:t>
            </a:r>
            <a:r>
              <a:rPr sz="3200" b="1" spc="-15" dirty="0">
                <a:latin typeface="Garamond"/>
                <a:cs typeface="Garamond"/>
              </a:rPr>
              <a:t>of  </a:t>
            </a:r>
            <a:r>
              <a:rPr sz="3200" b="1" dirty="0">
                <a:latin typeface="Garamond"/>
                <a:cs typeface="Garamond"/>
              </a:rPr>
              <a:t>the </a:t>
            </a:r>
            <a:r>
              <a:rPr sz="3200" b="1" spc="-5" dirty="0">
                <a:latin typeface="Garamond"/>
                <a:cs typeface="Garamond"/>
              </a:rPr>
              <a:t>data should be mentioned </a:t>
            </a:r>
            <a:r>
              <a:rPr sz="3200" b="1" dirty="0">
                <a:latin typeface="Garamond"/>
                <a:cs typeface="Garamond"/>
              </a:rPr>
              <a:t>at </a:t>
            </a:r>
            <a:r>
              <a:rPr sz="3200" b="1" spc="-5" dirty="0">
                <a:latin typeface="Garamond"/>
                <a:cs typeface="Garamond"/>
              </a:rPr>
              <a:t>the </a:t>
            </a:r>
            <a:r>
              <a:rPr sz="3200" b="1" spc="-10" dirty="0">
                <a:latin typeface="Garamond"/>
                <a:cs typeface="Garamond"/>
              </a:rPr>
              <a:t>bottom  </a:t>
            </a:r>
            <a:r>
              <a:rPr sz="3200" b="1" dirty="0">
                <a:latin typeface="Garamond"/>
                <a:cs typeface="Garamond"/>
              </a:rPr>
              <a:t>of </a:t>
            </a:r>
            <a:r>
              <a:rPr sz="3200" b="1" spc="-5" dirty="0">
                <a:latin typeface="Garamond"/>
                <a:cs typeface="Garamond"/>
              </a:rPr>
              <a:t>the</a:t>
            </a:r>
            <a:r>
              <a:rPr sz="3200" b="1" spc="-320" dirty="0">
                <a:latin typeface="Garamond"/>
                <a:cs typeface="Garamond"/>
              </a:rPr>
              <a:t> </a:t>
            </a:r>
            <a:r>
              <a:rPr sz="3200" b="1" spc="-15" dirty="0">
                <a:latin typeface="Garamond"/>
                <a:cs typeface="Garamond"/>
              </a:rPr>
              <a:t>table.</a:t>
            </a:r>
            <a:endParaRPr sz="3200">
              <a:latin typeface="Garamond"/>
              <a:cs typeface="Garamond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AutoNum type="arabicPeriod" startAt="6"/>
              <a:tabLst>
                <a:tab pos="545465" algn="l"/>
              </a:tabLst>
            </a:pP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Groups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should be </a:t>
            </a:r>
            <a:r>
              <a:rPr sz="3200" b="1" spc="-10" dirty="0">
                <a:solidFill>
                  <a:srgbClr val="006FC0"/>
                </a:solidFill>
                <a:latin typeface="Garamond"/>
                <a:cs typeface="Garamond"/>
              </a:rPr>
              <a:t>tabulated </a:t>
            </a:r>
            <a:r>
              <a:rPr sz="3200" b="1" dirty="0">
                <a:solidFill>
                  <a:srgbClr val="006FC0"/>
                </a:solidFill>
                <a:latin typeface="Garamond"/>
                <a:cs typeface="Garamond"/>
              </a:rPr>
              <a:t>in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ascending </a:t>
            </a:r>
            <a:r>
              <a:rPr sz="3200" b="1" spc="-15" dirty="0">
                <a:solidFill>
                  <a:srgbClr val="006FC0"/>
                </a:solidFill>
                <a:latin typeface="Garamond"/>
                <a:cs typeface="Garamond"/>
              </a:rPr>
              <a:t>or  </a:t>
            </a:r>
            <a:r>
              <a:rPr sz="3200" b="1" spc="-5" dirty="0">
                <a:solidFill>
                  <a:srgbClr val="006FC0"/>
                </a:solidFill>
                <a:latin typeface="Garamond"/>
                <a:cs typeface="Garamond"/>
              </a:rPr>
              <a:t>descending</a:t>
            </a:r>
            <a:r>
              <a:rPr sz="3200" b="1" spc="-20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3200" b="1" spc="-25" dirty="0">
                <a:solidFill>
                  <a:srgbClr val="006FC0"/>
                </a:solidFill>
                <a:latin typeface="Garamond"/>
                <a:cs typeface="Garamond"/>
              </a:rPr>
              <a:t>order.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70459"/>
            <a:ext cx="8072755" cy="55740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715" indent="-342900" algn="just">
              <a:lnSpc>
                <a:spcPts val="3030"/>
              </a:lnSpc>
              <a:spcBef>
                <a:spcPts val="475"/>
              </a:spcBef>
              <a:buFont typeface="Garamond"/>
              <a:buAutoNum type="arabicPeriod" startAt="12"/>
              <a:tabLst>
                <a:tab pos="516255" algn="l"/>
              </a:tabLst>
            </a:pPr>
            <a:r>
              <a:rPr sz="2800" b="1" dirty="0">
                <a:latin typeface="Garamond"/>
                <a:cs typeface="Garamond"/>
              </a:rPr>
              <a:t>If </a:t>
            </a:r>
            <a:r>
              <a:rPr sz="2800" b="1" spc="10" dirty="0">
                <a:latin typeface="Garamond"/>
                <a:cs typeface="Garamond"/>
              </a:rPr>
              <a:t>certain </a:t>
            </a:r>
            <a:r>
              <a:rPr sz="2800" b="1" spc="-5" dirty="0">
                <a:latin typeface="Garamond"/>
                <a:cs typeface="Garamond"/>
              </a:rPr>
              <a:t>data </a:t>
            </a:r>
            <a:r>
              <a:rPr sz="2800" b="1" dirty="0">
                <a:latin typeface="Garamond"/>
                <a:cs typeface="Garamond"/>
              </a:rPr>
              <a:t>is </a:t>
            </a:r>
            <a:r>
              <a:rPr sz="2800" b="1" spc="-5" dirty="0">
                <a:latin typeface="Garamond"/>
                <a:cs typeface="Garamond"/>
              </a:rPr>
              <a:t>omitted </a:t>
            </a:r>
            <a:r>
              <a:rPr sz="2800" b="1" dirty="0">
                <a:latin typeface="Garamond"/>
                <a:cs typeface="Garamond"/>
              </a:rPr>
              <a:t>or </a:t>
            </a:r>
            <a:r>
              <a:rPr sz="2800" b="1" spc="-10" dirty="0">
                <a:latin typeface="Garamond"/>
                <a:cs typeface="Garamond"/>
              </a:rPr>
              <a:t>excluded </a:t>
            </a:r>
            <a:r>
              <a:rPr sz="2800" b="1" spc="-20" dirty="0">
                <a:latin typeface="Garamond"/>
                <a:cs typeface="Garamond"/>
              </a:rPr>
              <a:t>deliberately,  </a:t>
            </a:r>
            <a:r>
              <a:rPr sz="2800" b="1" spc="-5" dirty="0">
                <a:latin typeface="Garamond"/>
                <a:cs typeface="Garamond"/>
              </a:rPr>
              <a:t>the </a:t>
            </a:r>
            <a:r>
              <a:rPr sz="2800" b="1" dirty="0">
                <a:latin typeface="Garamond"/>
                <a:cs typeface="Garamond"/>
              </a:rPr>
              <a:t>reason for same </a:t>
            </a:r>
            <a:r>
              <a:rPr sz="2800" b="1" spc="-5" dirty="0">
                <a:latin typeface="Garamond"/>
                <a:cs typeface="Garamond"/>
              </a:rPr>
              <a:t>should be</a:t>
            </a:r>
            <a:r>
              <a:rPr sz="2800" b="1" spc="45" dirty="0">
                <a:latin typeface="Garamond"/>
                <a:cs typeface="Garamond"/>
              </a:rPr>
              <a:t> </a:t>
            </a:r>
            <a:r>
              <a:rPr sz="2800" b="1" spc="-20" dirty="0">
                <a:latin typeface="Garamond"/>
                <a:cs typeface="Garamond"/>
              </a:rPr>
              <a:t>given.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12"/>
            </a:pPr>
            <a:endParaRPr sz="375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90000"/>
              </a:lnSpc>
              <a:buAutoNum type="arabicPeriod" startAt="12"/>
              <a:tabLst>
                <a:tab pos="519430" algn="l"/>
              </a:tabLst>
            </a:pPr>
            <a:r>
              <a:rPr sz="2800" b="1" spc="-25" dirty="0">
                <a:solidFill>
                  <a:srgbClr val="006FC0"/>
                </a:solidFill>
                <a:latin typeface="Garamond"/>
                <a:cs typeface="Garamond"/>
              </a:rPr>
              <a:t>For 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many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arithmetic calculations the midpoint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of 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each class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interval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will be 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used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as a 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representative 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of each 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item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in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that</a:t>
            </a:r>
            <a:r>
              <a:rPr sz="2800" b="1" spc="-229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interval.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12"/>
            </a:pPr>
            <a:endParaRPr sz="3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030"/>
              </a:lnSpc>
              <a:buAutoNum type="arabicPeriod" startAt="12"/>
              <a:tabLst>
                <a:tab pos="575945" algn="l"/>
              </a:tabLst>
            </a:pPr>
            <a:r>
              <a:rPr sz="2800" b="1" spc="5" dirty="0">
                <a:latin typeface="Garamond"/>
                <a:cs typeface="Garamond"/>
              </a:rPr>
              <a:t>The </a:t>
            </a:r>
            <a:r>
              <a:rPr sz="2800" b="1" dirty="0">
                <a:latin typeface="Garamond"/>
                <a:cs typeface="Garamond"/>
              </a:rPr>
              <a:t>interval </a:t>
            </a:r>
            <a:r>
              <a:rPr sz="2800" b="1" spc="-5" dirty="0">
                <a:latin typeface="Garamond"/>
                <a:cs typeface="Garamond"/>
              </a:rPr>
              <a:t>should be </a:t>
            </a:r>
            <a:r>
              <a:rPr sz="2800" b="1" dirty="0">
                <a:latin typeface="Garamond"/>
                <a:cs typeface="Garamond"/>
              </a:rPr>
              <a:t>so </a:t>
            </a:r>
            <a:r>
              <a:rPr sz="2800" b="1" spc="-5" dirty="0">
                <a:latin typeface="Garamond"/>
                <a:cs typeface="Garamond"/>
              </a:rPr>
              <a:t>chosen that the mid  point </a:t>
            </a:r>
            <a:r>
              <a:rPr sz="2800" b="1" dirty="0">
                <a:latin typeface="Garamond"/>
                <a:cs typeface="Garamond"/>
              </a:rPr>
              <a:t>of </a:t>
            </a:r>
            <a:r>
              <a:rPr sz="2800" b="1" spc="-5" dirty="0">
                <a:latin typeface="Garamond"/>
                <a:cs typeface="Garamond"/>
              </a:rPr>
              <a:t>each </a:t>
            </a:r>
            <a:r>
              <a:rPr sz="2800" b="1" spc="5" dirty="0">
                <a:latin typeface="Garamond"/>
                <a:cs typeface="Garamond"/>
              </a:rPr>
              <a:t>interval </a:t>
            </a:r>
            <a:r>
              <a:rPr sz="2800" b="1" dirty="0">
                <a:latin typeface="Garamond"/>
                <a:cs typeface="Garamond"/>
              </a:rPr>
              <a:t>is </a:t>
            </a:r>
            <a:r>
              <a:rPr sz="2800" b="1" spc="-5" dirty="0">
                <a:latin typeface="Garamond"/>
                <a:cs typeface="Garamond"/>
              </a:rPr>
              <a:t>approximately the average  of the </a:t>
            </a:r>
            <a:r>
              <a:rPr sz="2800" b="1" spc="-10" dirty="0">
                <a:latin typeface="Garamond"/>
                <a:cs typeface="Garamond"/>
              </a:rPr>
              <a:t>items </a:t>
            </a:r>
            <a:r>
              <a:rPr sz="2800" b="1" dirty="0">
                <a:latin typeface="Garamond"/>
                <a:cs typeface="Garamond"/>
              </a:rPr>
              <a:t>in </a:t>
            </a:r>
            <a:r>
              <a:rPr sz="2800" b="1" spc="-5" dirty="0">
                <a:latin typeface="Garamond"/>
                <a:cs typeface="Garamond"/>
              </a:rPr>
              <a:t>that</a:t>
            </a:r>
            <a:r>
              <a:rPr sz="2800" b="1" spc="-229" dirty="0">
                <a:latin typeface="Garamond"/>
                <a:cs typeface="Garamond"/>
              </a:rPr>
              <a:t> </a:t>
            </a:r>
            <a:r>
              <a:rPr sz="2800" b="1" dirty="0">
                <a:latin typeface="Garamond"/>
                <a:cs typeface="Garamond"/>
              </a:rPr>
              <a:t>interval.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12"/>
            </a:pPr>
            <a:endParaRPr sz="3750">
              <a:latin typeface="Times New Roman"/>
              <a:cs typeface="Times New Roman"/>
            </a:endParaRPr>
          </a:p>
          <a:p>
            <a:pPr marL="355600" marR="297815" indent="-342900">
              <a:lnSpc>
                <a:spcPts val="3030"/>
              </a:lnSpc>
              <a:buAutoNum type="arabicPeriod" startAt="12"/>
              <a:tabLst>
                <a:tab pos="501650" algn="l"/>
                <a:tab pos="4000500" algn="l"/>
              </a:tabLst>
            </a:pP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It will be</a:t>
            </a:r>
            <a:r>
              <a:rPr sz="2800" b="1" spc="45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b="1" spc="-15" dirty="0">
                <a:solidFill>
                  <a:srgbClr val="006FC0"/>
                </a:solidFill>
                <a:latin typeface="Garamond"/>
                <a:cs typeface="Garamond"/>
              </a:rPr>
              <a:t>convenient</a:t>
            </a:r>
            <a:r>
              <a:rPr sz="2800" b="1" spc="45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if	mid points and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limits</a:t>
            </a:r>
            <a:r>
              <a:rPr sz="2800" b="1" spc="-75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b="1" spc="5" dirty="0">
                <a:solidFill>
                  <a:srgbClr val="006FC0"/>
                </a:solidFill>
                <a:latin typeface="Garamond"/>
                <a:cs typeface="Garamond"/>
              </a:rPr>
              <a:t>are  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whole</a:t>
            </a:r>
            <a:r>
              <a:rPr sz="2800" b="1" spc="10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numbers.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0745"/>
            <a:ext cx="8074659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4963160" algn="l"/>
              </a:tabLst>
            </a:pPr>
            <a:r>
              <a:rPr sz="3200" b="1" spc="-5" dirty="0">
                <a:latin typeface="Garamond"/>
                <a:cs typeface="Garamond"/>
              </a:rPr>
              <a:t>16. </a:t>
            </a:r>
            <a:r>
              <a:rPr sz="3200" b="1" spc="5" dirty="0">
                <a:latin typeface="Garamond"/>
                <a:cs typeface="Garamond"/>
              </a:rPr>
              <a:t>The </a:t>
            </a:r>
            <a:r>
              <a:rPr sz="3200" b="1" dirty="0">
                <a:latin typeface="Garamond"/>
                <a:cs typeface="Garamond"/>
              </a:rPr>
              <a:t>class intervals should </a:t>
            </a:r>
            <a:r>
              <a:rPr sz="3200" b="1" spc="-5" dirty="0">
                <a:latin typeface="Garamond"/>
                <a:cs typeface="Garamond"/>
              </a:rPr>
              <a:t>be </a:t>
            </a:r>
            <a:r>
              <a:rPr sz="3200" b="1" dirty="0">
                <a:latin typeface="Garamond"/>
                <a:cs typeface="Garamond"/>
              </a:rPr>
              <a:t>same through  out </a:t>
            </a:r>
            <a:r>
              <a:rPr sz="3200" b="1" spc="-20" dirty="0">
                <a:latin typeface="Garamond"/>
                <a:cs typeface="Garamond"/>
              </a:rPr>
              <a:t>table </a:t>
            </a:r>
            <a:r>
              <a:rPr sz="3200" b="1" spc="-10" dirty="0">
                <a:latin typeface="Garamond"/>
                <a:cs typeface="Garamond"/>
              </a:rPr>
              <a:t>except </a:t>
            </a:r>
            <a:r>
              <a:rPr sz="3200" b="1" spc="-5" dirty="0">
                <a:latin typeface="Garamond"/>
                <a:cs typeface="Garamond"/>
              </a:rPr>
              <a:t>in</a:t>
            </a:r>
            <a:r>
              <a:rPr sz="3200" b="1" spc="30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case</a:t>
            </a:r>
            <a:r>
              <a:rPr sz="3200" b="1" spc="15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of	</a:t>
            </a:r>
            <a:r>
              <a:rPr sz="3200" b="1" spc="20" dirty="0">
                <a:latin typeface="Garamond"/>
                <a:cs typeface="Garamond"/>
              </a:rPr>
              <a:t>age</a:t>
            </a:r>
            <a:endParaRPr sz="3200">
              <a:latin typeface="Garamond"/>
              <a:cs typeface="Garamond"/>
            </a:endParaRPr>
          </a:p>
          <a:p>
            <a:pPr marL="558165" indent="-5461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sz="3200" b="1" spc="-5" dirty="0">
                <a:latin typeface="Garamond"/>
                <a:cs typeface="Garamond"/>
              </a:rPr>
              <a:t>0-&lt;1 </a:t>
            </a:r>
            <a:r>
              <a:rPr sz="3200" b="1" spc="5" dirty="0">
                <a:latin typeface="Garamond"/>
                <a:cs typeface="Garamond"/>
              </a:rPr>
              <a:t>(infant </a:t>
            </a:r>
            <a:r>
              <a:rPr sz="3200" b="1" spc="-5" dirty="0">
                <a:latin typeface="Garamond"/>
                <a:cs typeface="Garamond"/>
              </a:rPr>
              <a:t>up to</a:t>
            </a:r>
            <a:r>
              <a:rPr sz="3200" b="1" spc="-50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1yr)</a:t>
            </a:r>
            <a:endParaRPr sz="3200">
              <a:latin typeface="Garamond"/>
              <a:cs typeface="Garamond"/>
            </a:endParaRPr>
          </a:p>
          <a:p>
            <a:pPr marL="355600" marR="82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59435" algn="l"/>
                <a:tab pos="560705" algn="l"/>
                <a:tab pos="1209040" algn="l"/>
                <a:tab pos="2913380" algn="l"/>
                <a:tab pos="3574415" algn="l"/>
                <a:tab pos="4435475" algn="l"/>
                <a:tab pos="5172075" algn="l"/>
                <a:tab pos="5897245" algn="l"/>
                <a:tab pos="7867015" algn="l"/>
              </a:tabLst>
            </a:pPr>
            <a:r>
              <a:rPr dirty="0"/>
              <a:t>	</a:t>
            </a:r>
            <a:r>
              <a:rPr sz="3200" b="1" spc="-10" dirty="0">
                <a:latin typeface="Garamond"/>
                <a:cs typeface="Garamond"/>
              </a:rPr>
              <a:t>1</a:t>
            </a:r>
            <a:r>
              <a:rPr sz="3200" b="1" spc="-5" dirty="0">
                <a:latin typeface="Garamond"/>
                <a:cs typeface="Garamond"/>
              </a:rPr>
              <a:t>-</a:t>
            </a:r>
            <a:r>
              <a:rPr sz="3200" b="1" dirty="0">
                <a:latin typeface="Garamond"/>
                <a:cs typeface="Garamond"/>
              </a:rPr>
              <a:t>4	(t</a:t>
            </a:r>
            <a:r>
              <a:rPr sz="3200" b="1" spc="-15" dirty="0">
                <a:latin typeface="Garamond"/>
                <a:cs typeface="Garamond"/>
              </a:rPr>
              <a:t>o</a:t>
            </a:r>
            <a:r>
              <a:rPr sz="3200" b="1" spc="-20" dirty="0">
                <a:latin typeface="Garamond"/>
                <a:cs typeface="Garamond"/>
              </a:rPr>
              <a:t>d</a:t>
            </a:r>
            <a:r>
              <a:rPr sz="3200" b="1" spc="-5" dirty="0">
                <a:latin typeface="Garamond"/>
                <a:cs typeface="Garamond"/>
              </a:rPr>
              <a:t>d</a:t>
            </a:r>
            <a:r>
              <a:rPr sz="3200" b="1" spc="-15" dirty="0">
                <a:latin typeface="Garamond"/>
                <a:cs typeface="Garamond"/>
              </a:rPr>
              <a:t>l</a:t>
            </a:r>
            <a:r>
              <a:rPr sz="3200" b="1" dirty="0">
                <a:latin typeface="Garamond"/>
                <a:cs typeface="Garamond"/>
              </a:rPr>
              <a:t>e</a:t>
            </a:r>
            <a:r>
              <a:rPr sz="3200" b="1" spc="55" dirty="0">
                <a:latin typeface="Garamond"/>
                <a:cs typeface="Garamond"/>
              </a:rPr>
              <a:t>r</a:t>
            </a:r>
            <a:r>
              <a:rPr sz="3200" b="1" dirty="0">
                <a:latin typeface="Garamond"/>
                <a:cs typeface="Garamond"/>
              </a:rPr>
              <a:t>s	1</a:t>
            </a:r>
            <a:r>
              <a:rPr sz="3200" b="1" spc="-10" dirty="0">
                <a:latin typeface="Garamond"/>
                <a:cs typeface="Garamond"/>
              </a:rPr>
              <a:t>t</a:t>
            </a:r>
            <a:r>
              <a:rPr sz="3200" b="1" dirty="0">
                <a:latin typeface="Garamond"/>
                <a:cs typeface="Garamond"/>
              </a:rPr>
              <a:t>o	</a:t>
            </a:r>
            <a:r>
              <a:rPr sz="3200" b="1" spc="-5" dirty="0">
                <a:latin typeface="Garamond"/>
                <a:cs typeface="Garamond"/>
              </a:rPr>
              <a:t>5</a:t>
            </a:r>
            <a:r>
              <a:rPr sz="3200" b="1" dirty="0">
                <a:latin typeface="Garamond"/>
                <a:cs typeface="Garamond"/>
              </a:rPr>
              <a:t>y</a:t>
            </a:r>
            <a:r>
              <a:rPr sz="3200" b="1" spc="55" dirty="0">
                <a:latin typeface="Garamond"/>
                <a:cs typeface="Garamond"/>
              </a:rPr>
              <a:t>r</a:t>
            </a:r>
            <a:r>
              <a:rPr sz="3200" b="1" dirty="0">
                <a:latin typeface="Garamond"/>
                <a:cs typeface="Garamond"/>
              </a:rPr>
              <a:t>s	</a:t>
            </a:r>
            <a:r>
              <a:rPr sz="3200" b="1" spc="-5" dirty="0">
                <a:latin typeface="Garamond"/>
                <a:cs typeface="Garamond"/>
              </a:rPr>
              <a:t>b</a:t>
            </a:r>
            <a:r>
              <a:rPr sz="3200" b="1" spc="-20" dirty="0">
                <a:latin typeface="Garamond"/>
                <a:cs typeface="Garamond"/>
              </a:rPr>
              <a:t>u</a:t>
            </a:r>
            <a:r>
              <a:rPr sz="3200" b="1" dirty="0">
                <a:latin typeface="Garamond"/>
                <a:cs typeface="Garamond"/>
              </a:rPr>
              <a:t>t	</a:t>
            </a:r>
            <a:r>
              <a:rPr sz="3200" b="1" spc="-5" dirty="0">
                <a:latin typeface="Garamond"/>
                <a:cs typeface="Garamond"/>
              </a:rPr>
              <a:t>no</a:t>
            </a:r>
            <a:r>
              <a:rPr sz="3200" b="1" dirty="0">
                <a:latin typeface="Garamond"/>
                <a:cs typeface="Garamond"/>
              </a:rPr>
              <a:t>t	c</a:t>
            </a:r>
            <a:r>
              <a:rPr sz="3200" b="1" spc="-20" dirty="0">
                <a:latin typeface="Garamond"/>
                <a:cs typeface="Garamond"/>
              </a:rPr>
              <a:t>o</a:t>
            </a:r>
            <a:r>
              <a:rPr sz="3200" b="1" dirty="0">
                <a:latin typeface="Garamond"/>
                <a:cs typeface="Garamond"/>
              </a:rPr>
              <a:t>mp</a:t>
            </a:r>
            <a:r>
              <a:rPr sz="3200" b="1" spc="-15" dirty="0">
                <a:latin typeface="Garamond"/>
                <a:cs typeface="Garamond"/>
              </a:rPr>
              <a:t>l</a:t>
            </a:r>
            <a:r>
              <a:rPr sz="3200" b="1" dirty="0">
                <a:latin typeface="Garamond"/>
                <a:cs typeface="Garamond"/>
              </a:rPr>
              <a:t>et</a:t>
            </a:r>
            <a:r>
              <a:rPr sz="3200" b="1" spc="-15" dirty="0">
                <a:latin typeface="Garamond"/>
                <a:cs typeface="Garamond"/>
              </a:rPr>
              <a:t>e</a:t>
            </a:r>
            <a:r>
              <a:rPr sz="3200" b="1" dirty="0">
                <a:latin typeface="Garamond"/>
                <a:cs typeface="Garamond"/>
              </a:rPr>
              <a:t>d	5  </a:t>
            </a:r>
            <a:r>
              <a:rPr sz="3200" b="1" spc="15" dirty="0">
                <a:latin typeface="Garamond"/>
                <a:cs typeface="Garamond"/>
              </a:rPr>
              <a:t>yrs)</a:t>
            </a:r>
            <a:endParaRPr sz="3200">
              <a:latin typeface="Garamond"/>
              <a:cs typeface="Garamond"/>
            </a:endParaRPr>
          </a:p>
          <a:p>
            <a:pPr marL="558165" indent="-5461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58165" algn="l"/>
                <a:tab pos="558800" algn="l"/>
              </a:tabLst>
            </a:pPr>
            <a:r>
              <a:rPr sz="3200" b="1" dirty="0">
                <a:latin typeface="Garamond"/>
                <a:cs typeface="Garamond"/>
              </a:rPr>
              <a:t>5-14 ( </a:t>
            </a:r>
            <a:r>
              <a:rPr sz="3200" b="1" spc="-5" dirty="0">
                <a:latin typeface="Garamond"/>
                <a:cs typeface="Garamond"/>
              </a:rPr>
              <a:t>School </a:t>
            </a:r>
            <a:r>
              <a:rPr sz="3200" b="1" dirty="0">
                <a:latin typeface="Garamond"/>
                <a:cs typeface="Garamond"/>
              </a:rPr>
              <a:t>children &lt;</a:t>
            </a:r>
            <a:r>
              <a:rPr sz="3200" b="1" spc="-50" dirty="0">
                <a:latin typeface="Garamond"/>
                <a:cs typeface="Garamond"/>
              </a:rPr>
              <a:t> </a:t>
            </a:r>
            <a:r>
              <a:rPr sz="3200" b="1" spc="10" dirty="0">
                <a:latin typeface="Garamond"/>
                <a:cs typeface="Garamond"/>
              </a:rPr>
              <a:t>15yrs)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3042"/>
            <a:ext cx="7658100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Georgia"/>
                <a:cs typeface="Georgia"/>
              </a:rPr>
              <a:t>Presentation by </a:t>
            </a:r>
            <a:r>
              <a:rPr sz="2800" b="1" spc="-10" dirty="0">
                <a:solidFill>
                  <a:srgbClr val="C00000"/>
                </a:solidFill>
                <a:latin typeface="Georgia"/>
                <a:cs typeface="Georgia"/>
              </a:rPr>
              <a:t>Graphs </a:t>
            </a:r>
            <a:r>
              <a:rPr sz="2800" b="1" spc="-5" dirty="0">
                <a:latin typeface="Georgia"/>
                <a:cs typeface="Georgia"/>
              </a:rPr>
              <a:t>and</a:t>
            </a:r>
            <a:r>
              <a:rPr sz="2800" b="1" spc="50" dirty="0"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Georgia"/>
                <a:cs typeface="Georgia"/>
              </a:rPr>
              <a:t>Diagrams</a:t>
            </a:r>
            <a:r>
              <a:rPr sz="2800" b="1" spc="-5" dirty="0">
                <a:latin typeface="Georgia"/>
                <a:cs typeface="Georgia"/>
              </a:rPr>
              <a:t>:-</a:t>
            </a:r>
            <a:endParaRPr sz="2800">
              <a:latin typeface="Georgia"/>
              <a:cs typeface="Georgia"/>
            </a:endParaRPr>
          </a:p>
          <a:p>
            <a:pPr marL="622300" marR="934719" indent="-520065">
              <a:lnSpc>
                <a:spcPct val="150000"/>
              </a:lnSpc>
              <a:spcBef>
                <a:spcPts val="670"/>
              </a:spcBef>
            </a:pPr>
            <a:r>
              <a:rPr sz="2800" spc="-10" dirty="0">
                <a:latin typeface="Georgia"/>
                <a:cs typeface="Georgia"/>
              </a:rPr>
              <a:t>Diagrams </a:t>
            </a:r>
            <a:r>
              <a:rPr sz="2800" spc="-5" dirty="0">
                <a:latin typeface="Georgia"/>
                <a:cs typeface="Georgia"/>
              </a:rPr>
              <a:t>and </a:t>
            </a:r>
            <a:r>
              <a:rPr sz="2800" spc="-10" dirty="0">
                <a:latin typeface="Georgia"/>
                <a:cs typeface="Georgia"/>
              </a:rPr>
              <a:t>graphs are extremely useful  because</a:t>
            </a:r>
            <a:endParaRPr sz="2800">
              <a:latin typeface="Georgia"/>
              <a:cs typeface="Georgia"/>
            </a:endParaRPr>
          </a:p>
          <a:p>
            <a:pPr marL="622300" indent="-610235">
              <a:lnSpc>
                <a:spcPct val="100000"/>
              </a:lnSpc>
              <a:spcBef>
                <a:spcPts val="235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800" b="1" spc="-10" dirty="0">
                <a:latin typeface="Georgia"/>
                <a:cs typeface="Georgia"/>
              </a:rPr>
              <a:t>They </a:t>
            </a:r>
            <a:r>
              <a:rPr sz="2800" b="1" spc="-5" dirty="0">
                <a:latin typeface="Georgia"/>
                <a:cs typeface="Georgia"/>
              </a:rPr>
              <a:t>are attractive to </a:t>
            </a:r>
            <a:r>
              <a:rPr sz="2800" b="1" spc="-10" dirty="0">
                <a:latin typeface="Georgia"/>
                <a:cs typeface="Georgia"/>
              </a:rPr>
              <a:t>the</a:t>
            </a:r>
            <a:r>
              <a:rPr sz="2800" b="1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eyes</a:t>
            </a:r>
            <a:endParaRPr sz="2800">
              <a:latin typeface="Georgia"/>
              <a:cs typeface="Georgia"/>
            </a:endParaRPr>
          </a:p>
          <a:p>
            <a:pPr marL="622300" indent="-610235">
              <a:lnSpc>
                <a:spcPct val="100000"/>
              </a:lnSpc>
              <a:spcBef>
                <a:spcPts val="235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800" b="1" spc="-5" dirty="0">
                <a:latin typeface="Georgia"/>
                <a:cs typeface="Georgia"/>
              </a:rPr>
              <a:t>Give a </a:t>
            </a:r>
            <a:r>
              <a:rPr sz="2800" b="1" spc="-10" dirty="0">
                <a:latin typeface="Georgia"/>
                <a:cs typeface="Georgia"/>
              </a:rPr>
              <a:t>birds </a:t>
            </a:r>
            <a:r>
              <a:rPr sz="2800" b="1" spc="-5" dirty="0">
                <a:latin typeface="Georgia"/>
                <a:cs typeface="Georgia"/>
              </a:rPr>
              <a:t>eye view of the entire</a:t>
            </a:r>
            <a:r>
              <a:rPr sz="2800" b="1" spc="50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  <a:p>
            <a:pPr marL="622300" marR="5080" indent="-610235">
              <a:lnSpc>
                <a:spcPct val="150000"/>
              </a:lnSpc>
              <a:spcBef>
                <a:spcPts val="6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800" b="1" spc="-10" dirty="0">
                <a:latin typeface="Georgia"/>
                <a:cs typeface="Georgia"/>
              </a:rPr>
              <a:t>Have </a:t>
            </a:r>
            <a:r>
              <a:rPr sz="2800" b="1" spc="-5" dirty="0">
                <a:latin typeface="Georgia"/>
                <a:cs typeface="Georgia"/>
              </a:rPr>
              <a:t>a </a:t>
            </a:r>
            <a:r>
              <a:rPr sz="2800" b="1" spc="-10" dirty="0">
                <a:latin typeface="Georgia"/>
                <a:cs typeface="Georgia"/>
              </a:rPr>
              <a:t>lasting </a:t>
            </a:r>
            <a:r>
              <a:rPr sz="2800" b="1" spc="-5" dirty="0">
                <a:latin typeface="Georgia"/>
                <a:cs typeface="Georgia"/>
              </a:rPr>
              <a:t>impression on </a:t>
            </a:r>
            <a:r>
              <a:rPr sz="2800" b="1" spc="-10" dirty="0">
                <a:latin typeface="Georgia"/>
                <a:cs typeface="Georgia"/>
              </a:rPr>
              <a:t>the </a:t>
            </a:r>
            <a:r>
              <a:rPr sz="2800" b="1" spc="-5" dirty="0">
                <a:latin typeface="Georgia"/>
                <a:cs typeface="Georgia"/>
              </a:rPr>
              <a:t>mind  of </a:t>
            </a:r>
            <a:r>
              <a:rPr sz="2800" b="1" spc="-10" dirty="0">
                <a:latin typeface="Georgia"/>
                <a:cs typeface="Georgia"/>
              </a:rPr>
              <a:t>the</a:t>
            </a:r>
            <a:r>
              <a:rPr sz="2800" b="1" spc="-5" dirty="0">
                <a:latin typeface="Georgia"/>
                <a:cs typeface="Georgia"/>
              </a:rPr>
              <a:t> layman</a:t>
            </a:r>
            <a:endParaRPr sz="2800">
              <a:latin typeface="Georgia"/>
              <a:cs typeface="Georgia"/>
            </a:endParaRPr>
          </a:p>
          <a:p>
            <a:pPr marL="622300" indent="-610235">
              <a:lnSpc>
                <a:spcPct val="100000"/>
              </a:lnSpc>
              <a:spcBef>
                <a:spcPts val="235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800" b="1" spc="-10" dirty="0">
                <a:latin typeface="Georgia"/>
                <a:cs typeface="Georgia"/>
              </a:rPr>
              <a:t>Facilitate </a:t>
            </a:r>
            <a:r>
              <a:rPr sz="2800" b="1" spc="-5" dirty="0">
                <a:latin typeface="Georgia"/>
                <a:cs typeface="Georgia"/>
              </a:rPr>
              <a:t>comparison of</a:t>
            </a:r>
            <a:r>
              <a:rPr sz="2800" b="1" spc="30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data.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9395"/>
            <a:ext cx="5120640" cy="542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6230" algn="ctr">
              <a:lnSpc>
                <a:spcPts val="2735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Basic rules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in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the</a:t>
            </a:r>
            <a:r>
              <a:rPr sz="2400" b="1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construction</a:t>
            </a:r>
            <a:endParaRPr sz="2400">
              <a:latin typeface="Georgia"/>
              <a:cs typeface="Georgia"/>
            </a:endParaRPr>
          </a:p>
          <a:p>
            <a:pPr marL="118745" algn="ctr">
              <a:lnSpc>
                <a:spcPts val="2735"/>
              </a:lnSpc>
            </a:pP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diagrams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and </a:t>
            </a:r>
            <a:r>
              <a:rPr sz="2400" b="1" spc="-5" dirty="0">
                <a:solidFill>
                  <a:srgbClr val="C00000"/>
                </a:solidFill>
                <a:latin typeface="Georgia"/>
                <a:cs typeface="Georgia"/>
              </a:rPr>
              <a:t>graphs</a:t>
            </a:r>
            <a:r>
              <a:rPr sz="2400" b="1" spc="-6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:-</a:t>
            </a:r>
            <a:endParaRPr sz="2400">
              <a:latin typeface="Georgia"/>
              <a:cs typeface="Georgia"/>
            </a:endParaRPr>
          </a:p>
          <a:p>
            <a:pPr marL="622300" marR="476884" indent="-609600">
              <a:lnSpc>
                <a:spcPts val="2590"/>
              </a:lnSpc>
              <a:spcBef>
                <a:spcPts val="52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b="1" spc="10" dirty="0">
                <a:latin typeface="Garamond"/>
                <a:cs typeface="Garamond"/>
              </a:rPr>
              <a:t>Every </a:t>
            </a:r>
            <a:r>
              <a:rPr sz="2400" b="1" spc="5" dirty="0">
                <a:latin typeface="Garamond"/>
                <a:cs typeface="Garamond"/>
              </a:rPr>
              <a:t>diagram </a:t>
            </a:r>
            <a:r>
              <a:rPr sz="2400" b="1" spc="-5" dirty="0">
                <a:latin typeface="Garamond"/>
                <a:cs typeface="Garamond"/>
              </a:rPr>
              <a:t>must be </a:t>
            </a:r>
            <a:r>
              <a:rPr sz="2400" b="1" spc="-15" dirty="0">
                <a:latin typeface="Garamond"/>
                <a:cs typeface="Garamond"/>
              </a:rPr>
              <a:t>given</a:t>
            </a:r>
            <a:r>
              <a:rPr sz="2400" b="1" spc="-80" dirty="0">
                <a:latin typeface="Garamond"/>
                <a:cs typeface="Garamond"/>
              </a:rPr>
              <a:t> </a:t>
            </a:r>
            <a:r>
              <a:rPr sz="2400" b="1" dirty="0">
                <a:latin typeface="Garamond"/>
                <a:cs typeface="Garamond"/>
              </a:rPr>
              <a:t>a  </a:t>
            </a:r>
            <a:r>
              <a:rPr sz="2400" b="1" spc="-5" dirty="0">
                <a:latin typeface="Garamond"/>
                <a:cs typeface="Garamond"/>
              </a:rPr>
              <a:t>title</a:t>
            </a:r>
            <a:endParaRPr sz="2400">
              <a:latin typeface="Garamond"/>
              <a:cs typeface="Garamond"/>
            </a:endParaRPr>
          </a:p>
          <a:p>
            <a:pPr marL="622300" indent="-6096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b="1" dirty="0">
                <a:solidFill>
                  <a:srgbClr val="006FC0"/>
                </a:solidFill>
                <a:latin typeface="Garamond"/>
                <a:cs typeface="Garamond"/>
              </a:rPr>
              <a:t>It </a:t>
            </a:r>
            <a:r>
              <a:rPr sz="2400" b="1" spc="-5" dirty="0">
                <a:solidFill>
                  <a:srgbClr val="006FC0"/>
                </a:solidFill>
                <a:latin typeface="Garamond"/>
                <a:cs typeface="Garamond"/>
              </a:rPr>
              <a:t>should be</a:t>
            </a:r>
            <a:r>
              <a:rPr sz="2400" b="1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Garamond"/>
                <a:cs typeface="Garamond"/>
              </a:rPr>
              <a:t>simple</a:t>
            </a:r>
            <a:endParaRPr sz="2400">
              <a:latin typeface="Garamond"/>
              <a:cs typeface="Garamond"/>
            </a:endParaRPr>
          </a:p>
          <a:p>
            <a:pPr marL="622300" marR="5080" indent="-609600">
              <a:lnSpc>
                <a:spcPts val="2590"/>
              </a:lnSpc>
              <a:spcBef>
                <a:spcPts val="61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latin typeface="Garamond"/>
                <a:cs typeface="Garamond"/>
              </a:rPr>
              <a:t>The vertical </a:t>
            </a:r>
            <a:r>
              <a:rPr sz="2400" b="1" dirty="0">
                <a:latin typeface="Garamond"/>
                <a:cs typeface="Garamond"/>
              </a:rPr>
              <a:t>axis </a:t>
            </a:r>
            <a:r>
              <a:rPr sz="2400" b="1" spc="-5" dirty="0">
                <a:latin typeface="Garamond"/>
                <a:cs typeface="Garamond"/>
              </a:rPr>
              <a:t>is </a:t>
            </a:r>
            <a:r>
              <a:rPr sz="2400" b="1" spc="-10" dirty="0">
                <a:latin typeface="Garamond"/>
                <a:cs typeface="Garamond"/>
              </a:rPr>
              <a:t>always </a:t>
            </a:r>
            <a:r>
              <a:rPr sz="2400" b="1" spc="-15" dirty="0">
                <a:latin typeface="Garamond"/>
                <a:cs typeface="Garamond"/>
              </a:rPr>
              <a:t>labeled  </a:t>
            </a:r>
            <a:r>
              <a:rPr sz="2400" b="1" dirty="0">
                <a:latin typeface="Garamond"/>
                <a:cs typeface="Garamond"/>
              </a:rPr>
              <a:t>as the ‘y’ axis. It </a:t>
            </a:r>
            <a:r>
              <a:rPr sz="2400" b="1" spc="-5" dirty="0">
                <a:latin typeface="Garamond"/>
                <a:cs typeface="Garamond"/>
              </a:rPr>
              <a:t>is also</a:t>
            </a:r>
            <a:r>
              <a:rPr sz="2400" b="1" spc="-65" dirty="0">
                <a:latin typeface="Garamond"/>
                <a:cs typeface="Garamond"/>
              </a:rPr>
              <a:t> </a:t>
            </a:r>
            <a:r>
              <a:rPr sz="2400" b="1" spc="-5" dirty="0">
                <a:latin typeface="Garamond"/>
                <a:cs typeface="Garamond"/>
              </a:rPr>
              <a:t>“ordinate”.</a:t>
            </a:r>
            <a:endParaRPr sz="2400">
              <a:latin typeface="Garamond"/>
              <a:cs typeface="Garamond"/>
            </a:endParaRPr>
          </a:p>
          <a:p>
            <a:pPr marL="622300" marR="93345" indent="-609600">
              <a:lnSpc>
                <a:spcPts val="2590"/>
              </a:lnSpc>
              <a:spcBef>
                <a:spcPts val="58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solidFill>
                  <a:srgbClr val="006FC0"/>
                </a:solidFill>
                <a:latin typeface="Garamond"/>
                <a:cs typeface="Garamond"/>
              </a:rPr>
              <a:t>The </a:t>
            </a:r>
            <a:r>
              <a:rPr sz="2400" b="1" spc="-10" dirty="0">
                <a:solidFill>
                  <a:srgbClr val="006FC0"/>
                </a:solidFill>
                <a:latin typeface="Garamond"/>
                <a:cs typeface="Garamond"/>
              </a:rPr>
              <a:t>horizontal </a:t>
            </a:r>
            <a:r>
              <a:rPr sz="2400" b="1" dirty="0">
                <a:solidFill>
                  <a:srgbClr val="006FC0"/>
                </a:solidFill>
                <a:latin typeface="Garamond"/>
                <a:cs typeface="Garamond"/>
              </a:rPr>
              <a:t>axis </a:t>
            </a:r>
            <a:r>
              <a:rPr sz="2400" b="1" spc="-5" dirty="0">
                <a:solidFill>
                  <a:srgbClr val="006FC0"/>
                </a:solidFill>
                <a:latin typeface="Garamond"/>
                <a:cs typeface="Garamond"/>
              </a:rPr>
              <a:t>is </a:t>
            </a:r>
            <a:r>
              <a:rPr sz="2400" b="1" spc="-10" dirty="0">
                <a:solidFill>
                  <a:srgbClr val="006FC0"/>
                </a:solidFill>
                <a:latin typeface="Garamond"/>
                <a:cs typeface="Garamond"/>
              </a:rPr>
              <a:t>always  </a:t>
            </a:r>
            <a:r>
              <a:rPr sz="2400" b="1" spc="-15" dirty="0">
                <a:solidFill>
                  <a:srgbClr val="006FC0"/>
                </a:solidFill>
                <a:latin typeface="Garamond"/>
                <a:cs typeface="Garamond"/>
              </a:rPr>
              <a:t>labeled </a:t>
            </a:r>
            <a:r>
              <a:rPr sz="2400" b="1" dirty="0">
                <a:solidFill>
                  <a:srgbClr val="006FC0"/>
                </a:solidFill>
                <a:latin typeface="Garamond"/>
                <a:cs typeface="Garamond"/>
              </a:rPr>
              <a:t>as ‘x’ axis . It </a:t>
            </a:r>
            <a:r>
              <a:rPr sz="2400" b="1" spc="-5" dirty="0">
                <a:solidFill>
                  <a:srgbClr val="006FC0"/>
                </a:solidFill>
                <a:latin typeface="Garamond"/>
                <a:cs typeface="Garamond"/>
              </a:rPr>
              <a:t>is also </a:t>
            </a:r>
            <a:r>
              <a:rPr sz="2400" b="1" dirty="0">
                <a:solidFill>
                  <a:srgbClr val="006FC0"/>
                </a:solidFill>
                <a:latin typeface="Garamond"/>
                <a:cs typeface="Garamond"/>
              </a:rPr>
              <a:t>called  </a:t>
            </a:r>
            <a:r>
              <a:rPr sz="2400" b="1" spc="-10" dirty="0">
                <a:solidFill>
                  <a:srgbClr val="006FC0"/>
                </a:solidFill>
                <a:latin typeface="Garamond"/>
                <a:cs typeface="Garamond"/>
              </a:rPr>
              <a:t>“abscissa”.</a:t>
            </a:r>
            <a:endParaRPr sz="2400">
              <a:latin typeface="Garamond"/>
              <a:cs typeface="Garamond"/>
            </a:endParaRPr>
          </a:p>
          <a:p>
            <a:pPr marL="622300" marR="60325" indent="-609600">
              <a:lnSpc>
                <a:spcPts val="2590"/>
              </a:lnSpc>
              <a:spcBef>
                <a:spcPts val="58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latin typeface="Garamond"/>
                <a:cs typeface="Garamond"/>
              </a:rPr>
              <a:t>The </a:t>
            </a:r>
            <a:r>
              <a:rPr sz="2400" b="1" dirty="0">
                <a:latin typeface="Garamond"/>
                <a:cs typeface="Garamond"/>
              </a:rPr>
              <a:t>x axis and y axis meet at</a:t>
            </a:r>
            <a:r>
              <a:rPr sz="2400" b="1" spc="-120" dirty="0">
                <a:latin typeface="Garamond"/>
                <a:cs typeface="Garamond"/>
              </a:rPr>
              <a:t> </a:t>
            </a:r>
            <a:r>
              <a:rPr sz="2400" b="1" spc="-5" dirty="0">
                <a:latin typeface="Garamond"/>
                <a:cs typeface="Garamond"/>
              </a:rPr>
              <a:t>right  </a:t>
            </a:r>
            <a:r>
              <a:rPr sz="2400" b="1" spc="-10" dirty="0">
                <a:latin typeface="Garamond"/>
                <a:cs typeface="Garamond"/>
              </a:rPr>
              <a:t>angles </a:t>
            </a:r>
            <a:r>
              <a:rPr sz="2400" b="1" dirty="0">
                <a:latin typeface="Garamond"/>
                <a:cs typeface="Garamond"/>
              </a:rPr>
              <a:t>at a </a:t>
            </a:r>
            <a:r>
              <a:rPr sz="2400" b="1" spc="-5" dirty="0">
                <a:latin typeface="Garamond"/>
                <a:cs typeface="Garamond"/>
              </a:rPr>
              <a:t>point </a:t>
            </a:r>
            <a:r>
              <a:rPr sz="2400" b="1" dirty="0">
                <a:latin typeface="Garamond"/>
                <a:cs typeface="Garamond"/>
              </a:rPr>
              <a:t>called </a:t>
            </a:r>
            <a:r>
              <a:rPr sz="2400" b="1" spc="-5" dirty="0">
                <a:latin typeface="Garamond"/>
                <a:cs typeface="Garamond"/>
              </a:rPr>
              <a:t>origin</a:t>
            </a:r>
            <a:r>
              <a:rPr sz="2400" b="1" spc="-20" dirty="0">
                <a:latin typeface="Garamond"/>
                <a:cs typeface="Garamond"/>
              </a:rPr>
              <a:t> </a:t>
            </a:r>
            <a:r>
              <a:rPr sz="2400" b="1" dirty="0">
                <a:latin typeface="Garamond"/>
                <a:cs typeface="Garamond"/>
              </a:rPr>
              <a:t>(o)</a:t>
            </a:r>
            <a:endParaRPr sz="2400">
              <a:latin typeface="Garamond"/>
              <a:cs typeface="Garamond"/>
            </a:endParaRPr>
          </a:p>
          <a:p>
            <a:pPr marL="622300" marR="481965" indent="-609600">
              <a:lnSpc>
                <a:spcPct val="90100"/>
              </a:lnSpc>
              <a:spcBef>
                <a:spcPts val="5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b="1" spc="5" dirty="0">
                <a:solidFill>
                  <a:srgbClr val="006FC0"/>
                </a:solidFill>
                <a:latin typeface="Garamond"/>
                <a:cs typeface="Garamond"/>
              </a:rPr>
              <a:t>The </a:t>
            </a:r>
            <a:r>
              <a:rPr sz="2400" b="1" spc="-10" dirty="0">
                <a:solidFill>
                  <a:srgbClr val="006FC0"/>
                </a:solidFill>
                <a:latin typeface="Garamond"/>
                <a:cs typeface="Garamond"/>
              </a:rPr>
              <a:t>values </a:t>
            </a:r>
            <a:r>
              <a:rPr sz="2400" b="1" spc="-5" dirty="0">
                <a:solidFill>
                  <a:srgbClr val="006FC0"/>
                </a:solidFill>
                <a:latin typeface="Garamond"/>
                <a:cs typeface="Garamond"/>
              </a:rPr>
              <a:t>of </a:t>
            </a:r>
            <a:r>
              <a:rPr sz="2400" b="1" spc="-15" dirty="0">
                <a:solidFill>
                  <a:srgbClr val="006FC0"/>
                </a:solidFill>
                <a:latin typeface="Garamond"/>
                <a:cs typeface="Garamond"/>
              </a:rPr>
              <a:t>variables </a:t>
            </a:r>
            <a:r>
              <a:rPr sz="2400" b="1" spc="5" dirty="0">
                <a:solidFill>
                  <a:srgbClr val="006FC0"/>
                </a:solidFill>
                <a:latin typeface="Garamond"/>
                <a:cs typeface="Garamond"/>
              </a:rPr>
              <a:t>are  </a:t>
            </a:r>
            <a:r>
              <a:rPr sz="2400" b="1" dirty="0">
                <a:solidFill>
                  <a:srgbClr val="006FC0"/>
                </a:solidFill>
                <a:latin typeface="Garamond"/>
                <a:cs typeface="Garamond"/>
              </a:rPr>
              <a:t>presented on the x axis and</a:t>
            </a:r>
            <a:r>
              <a:rPr sz="2400" b="1" spc="-110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006FC0"/>
                </a:solidFill>
                <a:latin typeface="Garamond"/>
                <a:cs typeface="Garamond"/>
              </a:rPr>
              <a:t>the  frequency on y</a:t>
            </a:r>
            <a:r>
              <a:rPr sz="2400" b="1" spc="-10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006FC0"/>
                </a:solidFill>
                <a:latin typeface="Garamond"/>
                <a:cs typeface="Garamond"/>
              </a:rPr>
              <a:t>axis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0" y="1064740"/>
            <a:ext cx="3730209" cy="3410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270459"/>
            <a:ext cx="8193405" cy="4079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27685" marR="5080" indent="-515620" algn="just">
              <a:lnSpc>
                <a:spcPct val="90000"/>
              </a:lnSpc>
              <a:spcBef>
                <a:spcPts val="434"/>
              </a:spcBef>
              <a:buAutoNum type="arabicPeriod" startAt="7"/>
              <a:tabLst>
                <a:tab pos="528320" algn="l"/>
              </a:tabLst>
            </a:pPr>
            <a:r>
              <a:rPr sz="2800" b="1" dirty="0">
                <a:latin typeface="Garamond"/>
                <a:cs typeface="Garamond"/>
              </a:rPr>
              <a:t>The </a:t>
            </a:r>
            <a:r>
              <a:rPr sz="2800" b="1" spc="-10" dirty="0">
                <a:latin typeface="Garamond"/>
                <a:cs typeface="Garamond"/>
              </a:rPr>
              <a:t>number </a:t>
            </a:r>
            <a:r>
              <a:rPr sz="2800" b="1" dirty="0">
                <a:latin typeface="Garamond"/>
                <a:cs typeface="Garamond"/>
              </a:rPr>
              <a:t>of </a:t>
            </a:r>
            <a:r>
              <a:rPr sz="2800" b="1" spc="-5" dirty="0">
                <a:latin typeface="Garamond"/>
                <a:cs typeface="Garamond"/>
              </a:rPr>
              <a:t>lines </a:t>
            </a:r>
            <a:r>
              <a:rPr sz="2800" b="1" spc="-10" dirty="0">
                <a:latin typeface="Garamond"/>
                <a:cs typeface="Garamond"/>
              </a:rPr>
              <a:t>drawn </a:t>
            </a:r>
            <a:r>
              <a:rPr sz="2800" b="1" dirty="0">
                <a:latin typeface="Garamond"/>
                <a:cs typeface="Garamond"/>
              </a:rPr>
              <a:t>in </a:t>
            </a:r>
            <a:r>
              <a:rPr sz="2800" b="1" spc="-20" dirty="0">
                <a:latin typeface="Garamond"/>
                <a:cs typeface="Garamond"/>
              </a:rPr>
              <a:t>any </a:t>
            </a:r>
            <a:r>
              <a:rPr sz="2800" b="1" spc="5" dirty="0">
                <a:latin typeface="Garamond"/>
                <a:cs typeface="Garamond"/>
              </a:rPr>
              <a:t>graph </a:t>
            </a:r>
            <a:r>
              <a:rPr sz="2800" b="1" dirty="0">
                <a:latin typeface="Garamond"/>
                <a:cs typeface="Garamond"/>
              </a:rPr>
              <a:t>should  </a:t>
            </a:r>
            <a:r>
              <a:rPr sz="2800" b="1" spc="-10" dirty="0">
                <a:latin typeface="Garamond"/>
                <a:cs typeface="Garamond"/>
              </a:rPr>
              <a:t>not </a:t>
            </a:r>
            <a:r>
              <a:rPr sz="2800" b="1" spc="-5" dirty="0">
                <a:latin typeface="Garamond"/>
                <a:cs typeface="Garamond"/>
              </a:rPr>
              <a:t>be </a:t>
            </a:r>
            <a:r>
              <a:rPr sz="2800" b="1" spc="-10" dirty="0">
                <a:latin typeface="Garamond"/>
                <a:cs typeface="Garamond"/>
              </a:rPr>
              <a:t>many </a:t>
            </a:r>
            <a:r>
              <a:rPr sz="2800" b="1" spc="-5" dirty="0">
                <a:latin typeface="Garamond"/>
                <a:cs typeface="Garamond"/>
              </a:rPr>
              <a:t>so </a:t>
            </a:r>
            <a:r>
              <a:rPr sz="2800" b="1" dirty="0">
                <a:latin typeface="Garamond"/>
                <a:cs typeface="Garamond"/>
              </a:rPr>
              <a:t>that </a:t>
            </a:r>
            <a:r>
              <a:rPr sz="2800" b="1" spc="-5" dirty="0">
                <a:latin typeface="Garamond"/>
                <a:cs typeface="Garamond"/>
              </a:rPr>
              <a:t>the </a:t>
            </a:r>
            <a:r>
              <a:rPr sz="2800" b="1" spc="10" dirty="0">
                <a:latin typeface="Garamond"/>
                <a:cs typeface="Garamond"/>
              </a:rPr>
              <a:t>diagram </a:t>
            </a:r>
            <a:r>
              <a:rPr sz="2800" b="1" spc="-5" dirty="0">
                <a:latin typeface="Garamond"/>
                <a:cs typeface="Garamond"/>
              </a:rPr>
              <a:t>does </a:t>
            </a:r>
            <a:r>
              <a:rPr sz="2800" b="1" dirty="0">
                <a:latin typeface="Garamond"/>
                <a:cs typeface="Garamond"/>
              </a:rPr>
              <a:t>not </a:t>
            </a:r>
            <a:r>
              <a:rPr sz="2800" b="1" spc="-5" dirty="0">
                <a:latin typeface="Garamond"/>
                <a:cs typeface="Garamond"/>
              </a:rPr>
              <a:t>look  </a:t>
            </a:r>
            <a:r>
              <a:rPr sz="2800" b="1" spc="-35" dirty="0">
                <a:latin typeface="Garamond"/>
                <a:cs typeface="Garamond"/>
              </a:rPr>
              <a:t>clumpsy.</a:t>
            </a:r>
            <a:endParaRPr sz="2800">
              <a:latin typeface="Garamond"/>
              <a:cs typeface="Garamond"/>
            </a:endParaRPr>
          </a:p>
          <a:p>
            <a:pPr marL="527685" marR="6985" indent="-515620" algn="just">
              <a:lnSpc>
                <a:spcPct val="90000"/>
              </a:lnSpc>
              <a:spcBef>
                <a:spcPts val="670"/>
              </a:spcBef>
              <a:buAutoNum type="arabicPeriod" startAt="7"/>
              <a:tabLst>
                <a:tab pos="528320" algn="l"/>
              </a:tabLst>
            </a:pP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The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scale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of presentation </a:t>
            </a:r>
            <a:r>
              <a:rPr sz="2800" b="1" spc="5" dirty="0">
                <a:solidFill>
                  <a:srgbClr val="006FC0"/>
                </a:solidFill>
                <a:latin typeface="Garamond"/>
                <a:cs typeface="Garamond"/>
              </a:rPr>
              <a:t>for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the x axis and y axis  should be mentioned at the right hand </a:t>
            </a:r>
            <a:r>
              <a:rPr sz="2800" b="1" spc="15" dirty="0">
                <a:solidFill>
                  <a:srgbClr val="006FC0"/>
                </a:solidFill>
                <a:latin typeface="Garamond"/>
                <a:cs typeface="Garamond"/>
              </a:rPr>
              <a:t>corner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of 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the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b="1" spc="5" dirty="0">
                <a:solidFill>
                  <a:srgbClr val="006FC0"/>
                </a:solidFill>
                <a:latin typeface="Garamond"/>
                <a:cs typeface="Garamond"/>
              </a:rPr>
              <a:t>graph</a:t>
            </a:r>
            <a:endParaRPr sz="2800">
              <a:latin typeface="Garamond"/>
              <a:cs typeface="Garamond"/>
            </a:endParaRPr>
          </a:p>
          <a:p>
            <a:pPr marL="527685" marR="5080" indent="-515620" algn="just">
              <a:lnSpc>
                <a:spcPct val="90000"/>
              </a:lnSpc>
              <a:spcBef>
                <a:spcPts val="670"/>
              </a:spcBef>
              <a:buAutoNum type="arabicPeriod" startAt="7"/>
              <a:tabLst>
                <a:tab pos="528320" algn="l"/>
              </a:tabLst>
            </a:pPr>
            <a:r>
              <a:rPr sz="2800" b="1" dirty="0">
                <a:latin typeface="Garamond"/>
                <a:cs typeface="Garamond"/>
              </a:rPr>
              <a:t>The </a:t>
            </a:r>
            <a:r>
              <a:rPr sz="2800" b="1" spc="-5" dirty="0">
                <a:latin typeface="Garamond"/>
                <a:cs typeface="Garamond"/>
              </a:rPr>
              <a:t>scale </a:t>
            </a:r>
            <a:r>
              <a:rPr sz="2800" b="1" dirty="0">
                <a:latin typeface="Garamond"/>
                <a:cs typeface="Garamond"/>
              </a:rPr>
              <a:t>of </a:t>
            </a:r>
            <a:r>
              <a:rPr sz="2800" b="1" spc="-10" dirty="0">
                <a:latin typeface="Garamond"/>
                <a:cs typeface="Garamond"/>
              </a:rPr>
              <a:t>division </a:t>
            </a:r>
            <a:r>
              <a:rPr sz="2800" b="1" dirty="0">
                <a:latin typeface="Garamond"/>
                <a:cs typeface="Garamond"/>
              </a:rPr>
              <a:t>of </a:t>
            </a:r>
            <a:r>
              <a:rPr sz="2800" b="1" spc="-20" dirty="0">
                <a:latin typeface="Garamond"/>
                <a:cs typeface="Garamond"/>
              </a:rPr>
              <a:t>two </a:t>
            </a:r>
            <a:r>
              <a:rPr sz="2800" b="1" spc="-5" dirty="0">
                <a:latin typeface="Garamond"/>
                <a:cs typeface="Garamond"/>
              </a:rPr>
              <a:t>axis should be  </a:t>
            </a:r>
            <a:r>
              <a:rPr sz="2800" b="1" spc="5" dirty="0">
                <a:latin typeface="Garamond"/>
                <a:cs typeface="Garamond"/>
              </a:rPr>
              <a:t>proportional </a:t>
            </a:r>
            <a:r>
              <a:rPr sz="2800" b="1" spc="-5" dirty="0">
                <a:latin typeface="Garamond"/>
                <a:cs typeface="Garamond"/>
              </a:rPr>
              <a:t>and the </a:t>
            </a:r>
            <a:r>
              <a:rPr sz="2800" b="1" spc="-10" dirty="0">
                <a:latin typeface="Garamond"/>
                <a:cs typeface="Garamond"/>
              </a:rPr>
              <a:t>division </a:t>
            </a:r>
            <a:r>
              <a:rPr sz="2800" b="1" dirty="0">
                <a:latin typeface="Garamond"/>
                <a:cs typeface="Garamond"/>
              </a:rPr>
              <a:t>should </a:t>
            </a:r>
            <a:r>
              <a:rPr sz="2800" b="1" spc="-5" dirty="0">
                <a:latin typeface="Garamond"/>
                <a:cs typeface="Garamond"/>
              </a:rPr>
              <a:t>be </a:t>
            </a:r>
            <a:r>
              <a:rPr sz="2800" b="1" dirty="0">
                <a:latin typeface="Garamond"/>
                <a:cs typeface="Garamond"/>
              </a:rPr>
              <a:t>mark  </a:t>
            </a:r>
            <a:r>
              <a:rPr sz="2800" b="1" spc="-5" dirty="0">
                <a:latin typeface="Garamond"/>
                <a:cs typeface="Garamond"/>
              </a:rPr>
              <a:t>along </a:t>
            </a:r>
            <a:r>
              <a:rPr sz="2800" b="1" spc="-10" dirty="0">
                <a:latin typeface="Garamond"/>
                <a:cs typeface="Garamond"/>
              </a:rPr>
              <a:t>with </a:t>
            </a:r>
            <a:r>
              <a:rPr sz="2800" b="1" spc="-5" dirty="0">
                <a:latin typeface="Garamond"/>
                <a:cs typeface="Garamond"/>
              </a:rPr>
              <a:t>the details of the </a:t>
            </a:r>
            <a:r>
              <a:rPr sz="2800" b="1" spc="-20" dirty="0">
                <a:latin typeface="Garamond"/>
                <a:cs typeface="Garamond"/>
              </a:rPr>
              <a:t>variables </a:t>
            </a:r>
            <a:r>
              <a:rPr sz="2800" b="1" spc="-5" dirty="0">
                <a:latin typeface="Garamond"/>
                <a:cs typeface="Garamond"/>
              </a:rPr>
              <a:t>and  frequencies presented on the</a:t>
            </a:r>
            <a:r>
              <a:rPr sz="2800" b="1" spc="9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axis.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800" y="4267200"/>
            <a:ext cx="31242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0557"/>
            <a:ext cx="7366634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Georgia"/>
                <a:cs typeface="Georgia"/>
              </a:rPr>
              <a:t>Presentation </a:t>
            </a:r>
            <a:r>
              <a:rPr sz="3200" b="1" dirty="0">
                <a:latin typeface="Georgia"/>
                <a:cs typeface="Georgia"/>
              </a:rPr>
              <a:t>of </a:t>
            </a:r>
            <a:r>
              <a:rPr sz="3200" b="1" spc="-5" dirty="0">
                <a:latin typeface="Georgia"/>
                <a:cs typeface="Georgia"/>
              </a:rPr>
              <a:t>quantitative data </a:t>
            </a:r>
            <a:r>
              <a:rPr sz="3200" b="1" dirty="0">
                <a:latin typeface="Georgia"/>
                <a:cs typeface="Georgia"/>
              </a:rPr>
              <a:t>is  </a:t>
            </a:r>
            <a:r>
              <a:rPr sz="3200" b="1" spc="-5" dirty="0">
                <a:latin typeface="Georgia"/>
                <a:cs typeface="Georgia"/>
              </a:rPr>
              <a:t>through </a:t>
            </a:r>
            <a:r>
              <a:rPr sz="3200" b="1" dirty="0">
                <a:latin typeface="Georgia"/>
                <a:cs typeface="Georgia"/>
              </a:rPr>
              <a:t>graphs, </a:t>
            </a:r>
            <a:r>
              <a:rPr sz="3200" b="1" spc="-5" dirty="0">
                <a:latin typeface="Georgia"/>
                <a:cs typeface="Georgia"/>
              </a:rPr>
              <a:t>the common  </a:t>
            </a:r>
            <a:r>
              <a:rPr sz="3200" b="1" dirty="0">
                <a:latin typeface="Georgia"/>
                <a:cs typeface="Georgia"/>
              </a:rPr>
              <a:t>graphs in use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are:-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536063"/>
            <a:ext cx="2739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3600" dirty="0">
                <a:latin typeface="Garamond"/>
                <a:cs typeface="Garamond"/>
              </a:rPr>
              <a:t>1.	</a:t>
            </a:r>
            <a:r>
              <a:rPr sz="3600" spc="-5" dirty="0">
                <a:latin typeface="Garamond"/>
                <a:cs typeface="Garamond"/>
              </a:rPr>
              <a:t>Histogram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84131"/>
            <a:ext cx="4953635" cy="26606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965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3600" b="1" spc="-10" dirty="0">
                <a:solidFill>
                  <a:srgbClr val="C00000"/>
                </a:solidFill>
                <a:latin typeface="Garamond"/>
                <a:cs typeface="Garamond"/>
              </a:rPr>
              <a:t>Frequency</a:t>
            </a:r>
            <a:r>
              <a:rPr sz="3600" b="1" spc="-30" dirty="0">
                <a:solidFill>
                  <a:srgbClr val="C00000"/>
                </a:solidFill>
                <a:latin typeface="Garamond"/>
                <a:cs typeface="Garamond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Garamond"/>
                <a:cs typeface="Garamond"/>
              </a:rPr>
              <a:t>polygon</a:t>
            </a:r>
            <a:endParaRPr sz="3600">
              <a:latin typeface="Garamond"/>
              <a:cs typeface="Garamond"/>
            </a:endParaRPr>
          </a:p>
          <a:p>
            <a:pPr marL="622300" indent="-610235">
              <a:lnSpc>
                <a:spcPct val="100000"/>
              </a:lnSpc>
              <a:spcBef>
                <a:spcPts val="870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3600" b="1" spc="-5" dirty="0">
                <a:solidFill>
                  <a:srgbClr val="C00000"/>
                </a:solidFill>
                <a:latin typeface="Garamond"/>
                <a:cs typeface="Garamond"/>
              </a:rPr>
              <a:t>Frequency</a:t>
            </a:r>
            <a:r>
              <a:rPr sz="3600" b="1" spc="-30" dirty="0">
                <a:solidFill>
                  <a:srgbClr val="C00000"/>
                </a:solidFill>
                <a:latin typeface="Garamond"/>
                <a:cs typeface="Garamond"/>
              </a:rPr>
              <a:t> </a:t>
            </a:r>
            <a:r>
              <a:rPr sz="3600" b="1" spc="15" dirty="0">
                <a:solidFill>
                  <a:srgbClr val="C00000"/>
                </a:solidFill>
                <a:latin typeface="Garamond"/>
                <a:cs typeface="Garamond"/>
              </a:rPr>
              <a:t>curve</a:t>
            </a:r>
            <a:endParaRPr sz="3600">
              <a:latin typeface="Garamond"/>
              <a:cs typeface="Garamond"/>
            </a:endParaRPr>
          </a:p>
          <a:p>
            <a:pPr marL="622300" indent="-610235">
              <a:lnSpc>
                <a:spcPct val="100000"/>
              </a:lnSpc>
              <a:spcBef>
                <a:spcPts val="860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3600" b="1" spc="-5" dirty="0">
                <a:solidFill>
                  <a:srgbClr val="C00000"/>
                </a:solidFill>
                <a:latin typeface="Garamond"/>
                <a:cs typeface="Garamond"/>
              </a:rPr>
              <a:t>Line</a:t>
            </a:r>
            <a:r>
              <a:rPr sz="3600" b="1" spc="-10" dirty="0">
                <a:solidFill>
                  <a:srgbClr val="C00000"/>
                </a:solidFill>
                <a:latin typeface="Garamond"/>
                <a:cs typeface="Garamond"/>
              </a:rPr>
              <a:t> </a:t>
            </a:r>
            <a:r>
              <a:rPr sz="3600" b="1" spc="10" dirty="0">
                <a:solidFill>
                  <a:srgbClr val="C00000"/>
                </a:solidFill>
                <a:latin typeface="Garamond"/>
                <a:cs typeface="Garamond"/>
              </a:rPr>
              <a:t>graph</a:t>
            </a:r>
            <a:endParaRPr sz="3600">
              <a:latin typeface="Garamond"/>
              <a:cs typeface="Garamond"/>
            </a:endParaRPr>
          </a:p>
          <a:p>
            <a:pPr marL="622300" indent="-610235">
              <a:lnSpc>
                <a:spcPct val="100000"/>
              </a:lnSpc>
              <a:spcBef>
                <a:spcPts val="869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3600" b="1" spc="-5" dirty="0">
                <a:solidFill>
                  <a:srgbClr val="C00000"/>
                </a:solidFill>
                <a:latin typeface="Garamond"/>
                <a:cs typeface="Garamond"/>
              </a:rPr>
              <a:t>Scatter </a:t>
            </a:r>
            <a:r>
              <a:rPr sz="3600" b="1" dirty="0">
                <a:solidFill>
                  <a:srgbClr val="C00000"/>
                </a:solidFill>
                <a:latin typeface="Garamond"/>
                <a:cs typeface="Garamond"/>
              </a:rPr>
              <a:t>or </a:t>
            </a:r>
            <a:r>
              <a:rPr sz="3600" b="1" spc="-5" dirty="0">
                <a:solidFill>
                  <a:srgbClr val="C00000"/>
                </a:solidFill>
                <a:latin typeface="Garamond"/>
                <a:cs typeface="Garamond"/>
              </a:rPr>
              <a:t>dot</a:t>
            </a:r>
            <a:r>
              <a:rPr sz="3600" b="1" spc="-70" dirty="0">
                <a:solidFill>
                  <a:srgbClr val="C00000"/>
                </a:solidFill>
                <a:latin typeface="Garamond"/>
                <a:cs typeface="Garamond"/>
              </a:rPr>
              <a:t> </a:t>
            </a:r>
            <a:r>
              <a:rPr sz="3600" b="1" spc="10" dirty="0">
                <a:solidFill>
                  <a:srgbClr val="C00000"/>
                </a:solidFill>
                <a:latin typeface="Garamond"/>
                <a:cs typeface="Garamond"/>
              </a:rPr>
              <a:t>diagram</a:t>
            </a:r>
            <a:endParaRPr sz="3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4357"/>
            <a:ext cx="72440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Georgia"/>
                <a:cs typeface="Georgia"/>
              </a:rPr>
              <a:t>Presentation </a:t>
            </a:r>
            <a:r>
              <a:rPr sz="3200" b="1" dirty="0">
                <a:latin typeface="Georgia"/>
                <a:cs typeface="Georgia"/>
              </a:rPr>
              <a:t>of </a:t>
            </a:r>
            <a:r>
              <a:rPr sz="3200" b="1" spc="-5" dirty="0">
                <a:latin typeface="Georgia"/>
                <a:cs typeface="Georgia"/>
              </a:rPr>
              <a:t>qualitative data </a:t>
            </a:r>
            <a:r>
              <a:rPr sz="3200" b="1" dirty="0">
                <a:latin typeface="Georgia"/>
                <a:cs typeface="Georgia"/>
              </a:rPr>
              <a:t>is  </a:t>
            </a:r>
            <a:r>
              <a:rPr sz="3200" b="1" spc="-5" dirty="0">
                <a:latin typeface="Georgia"/>
                <a:cs typeface="Georgia"/>
              </a:rPr>
              <a:t>through diagrams, the common  diagrams </a:t>
            </a:r>
            <a:r>
              <a:rPr sz="3200" b="1" dirty="0">
                <a:latin typeface="Georgia"/>
                <a:cs typeface="Georgia"/>
              </a:rPr>
              <a:t>in use</a:t>
            </a:r>
            <a:r>
              <a:rPr sz="3200" b="1" spc="-25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are:-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459863"/>
            <a:ext cx="305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3600" dirty="0">
                <a:latin typeface="Garamond"/>
                <a:cs typeface="Garamond"/>
              </a:rPr>
              <a:t>1.	</a:t>
            </a:r>
            <a:r>
              <a:rPr sz="3600" spc="-5" dirty="0">
                <a:latin typeface="Garamond"/>
                <a:cs typeface="Garamond"/>
              </a:rPr>
              <a:t>Bar</a:t>
            </a:r>
            <a:r>
              <a:rPr sz="3600" spc="-65" dirty="0">
                <a:latin typeface="Garamond"/>
                <a:cs typeface="Garamond"/>
              </a:rPr>
              <a:t> </a:t>
            </a:r>
            <a:r>
              <a:rPr sz="3600" spc="10" dirty="0">
                <a:latin typeface="Garamond"/>
                <a:cs typeface="Garamond"/>
              </a:rPr>
              <a:t>diagram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07931"/>
            <a:ext cx="6377940" cy="200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965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3600" b="1" dirty="0">
                <a:solidFill>
                  <a:srgbClr val="C00000"/>
                </a:solidFill>
                <a:latin typeface="Garamond"/>
                <a:cs typeface="Garamond"/>
              </a:rPr>
              <a:t>Pie/sector</a:t>
            </a:r>
            <a:r>
              <a:rPr sz="3600" b="1" spc="-15" dirty="0">
                <a:solidFill>
                  <a:srgbClr val="C00000"/>
                </a:solidFill>
                <a:latin typeface="Garamond"/>
                <a:cs typeface="Garamond"/>
              </a:rPr>
              <a:t> </a:t>
            </a:r>
            <a:r>
              <a:rPr sz="3600" b="1" spc="10" dirty="0">
                <a:solidFill>
                  <a:srgbClr val="C00000"/>
                </a:solidFill>
                <a:latin typeface="Garamond"/>
                <a:cs typeface="Garamond"/>
              </a:rPr>
              <a:t>diagram</a:t>
            </a:r>
            <a:endParaRPr sz="3600">
              <a:latin typeface="Garamond"/>
              <a:cs typeface="Garamond"/>
            </a:endParaRPr>
          </a:p>
          <a:p>
            <a:pPr marL="622300" indent="-610235">
              <a:lnSpc>
                <a:spcPct val="100000"/>
              </a:lnSpc>
              <a:spcBef>
                <a:spcPts val="870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3600" b="1" spc="-5" dirty="0">
                <a:solidFill>
                  <a:srgbClr val="C00000"/>
                </a:solidFill>
                <a:latin typeface="Garamond"/>
                <a:cs typeface="Garamond"/>
              </a:rPr>
              <a:t>Pictogram </a:t>
            </a:r>
            <a:r>
              <a:rPr sz="3600" b="1" dirty="0">
                <a:solidFill>
                  <a:srgbClr val="C00000"/>
                </a:solidFill>
                <a:latin typeface="Garamond"/>
                <a:cs typeface="Garamond"/>
              </a:rPr>
              <a:t>or picture</a:t>
            </a:r>
            <a:r>
              <a:rPr sz="3600" b="1" spc="-40" dirty="0">
                <a:solidFill>
                  <a:srgbClr val="C00000"/>
                </a:solidFill>
                <a:latin typeface="Garamond"/>
                <a:cs typeface="Garamond"/>
              </a:rPr>
              <a:t> </a:t>
            </a:r>
            <a:r>
              <a:rPr sz="3600" b="1" spc="10" dirty="0">
                <a:solidFill>
                  <a:srgbClr val="C00000"/>
                </a:solidFill>
                <a:latin typeface="Garamond"/>
                <a:cs typeface="Garamond"/>
              </a:rPr>
              <a:t>diagram</a:t>
            </a:r>
            <a:endParaRPr sz="3600">
              <a:latin typeface="Garamond"/>
              <a:cs typeface="Garamond"/>
            </a:endParaRPr>
          </a:p>
          <a:p>
            <a:pPr marL="622300" indent="-610235">
              <a:lnSpc>
                <a:spcPct val="100000"/>
              </a:lnSpc>
              <a:spcBef>
                <a:spcPts val="860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3600" b="1" dirty="0">
                <a:solidFill>
                  <a:srgbClr val="C00000"/>
                </a:solidFill>
                <a:latin typeface="Garamond"/>
                <a:cs typeface="Garamond"/>
              </a:rPr>
              <a:t>Map </a:t>
            </a:r>
            <a:r>
              <a:rPr sz="3600" b="1" spc="10" dirty="0">
                <a:solidFill>
                  <a:srgbClr val="C00000"/>
                </a:solidFill>
                <a:latin typeface="Garamond"/>
                <a:cs typeface="Garamond"/>
              </a:rPr>
              <a:t>diagram </a:t>
            </a:r>
            <a:r>
              <a:rPr sz="3600" b="1" dirty="0">
                <a:solidFill>
                  <a:srgbClr val="C00000"/>
                </a:solidFill>
                <a:latin typeface="Garamond"/>
                <a:cs typeface="Garamond"/>
              </a:rPr>
              <a:t>or spot</a:t>
            </a:r>
            <a:r>
              <a:rPr sz="3600" b="1" spc="-40" dirty="0">
                <a:solidFill>
                  <a:srgbClr val="C00000"/>
                </a:solidFill>
                <a:latin typeface="Garamond"/>
                <a:cs typeface="Garamond"/>
              </a:rPr>
              <a:t> </a:t>
            </a:r>
            <a:r>
              <a:rPr sz="3600" b="1" dirty="0">
                <a:solidFill>
                  <a:srgbClr val="C00000"/>
                </a:solidFill>
                <a:latin typeface="Garamond"/>
                <a:cs typeface="Garamond"/>
              </a:rPr>
              <a:t>map</a:t>
            </a:r>
            <a:endParaRPr sz="3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1817" y="247599"/>
            <a:ext cx="3267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Georgia"/>
                <a:cs typeface="Georgia"/>
              </a:rPr>
              <a:t>Line</a:t>
            </a:r>
            <a:r>
              <a:rPr sz="3600" spc="-7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diagram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868425"/>
            <a:ext cx="7660005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62230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  <a:tab pos="1382395" algn="l"/>
                <a:tab pos="2809240" algn="l"/>
                <a:tab pos="3220720" algn="l"/>
                <a:tab pos="4289425" algn="l"/>
                <a:tab pos="4748530" algn="l"/>
                <a:tab pos="5731510" algn="l"/>
                <a:tab pos="7295515" algn="l"/>
              </a:tabLst>
            </a:pPr>
            <a:r>
              <a:rPr sz="2800" b="1" spc="10" dirty="0">
                <a:latin typeface="Garamond"/>
                <a:cs typeface="Garamond"/>
              </a:rPr>
              <a:t>T</a:t>
            </a:r>
            <a:r>
              <a:rPr sz="2800" b="1" spc="-10" dirty="0">
                <a:latin typeface="Garamond"/>
                <a:cs typeface="Garamond"/>
              </a:rPr>
              <a:t>h</a:t>
            </a:r>
            <a:r>
              <a:rPr sz="2800" b="1" dirty="0">
                <a:latin typeface="Garamond"/>
                <a:cs typeface="Garamond"/>
              </a:rPr>
              <a:t>i</a:t>
            </a:r>
            <a:r>
              <a:rPr sz="2800" b="1" spc="-5" dirty="0">
                <a:latin typeface="Garamond"/>
                <a:cs typeface="Garamond"/>
              </a:rPr>
              <a:t>s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10" dirty="0">
                <a:latin typeface="Garamond"/>
                <a:cs typeface="Garamond"/>
              </a:rPr>
              <a:t>d</a:t>
            </a:r>
            <a:r>
              <a:rPr sz="2800" b="1" dirty="0">
                <a:latin typeface="Garamond"/>
                <a:cs typeface="Garamond"/>
              </a:rPr>
              <a:t>i</a:t>
            </a:r>
            <a:r>
              <a:rPr sz="2800" b="1" spc="45" dirty="0">
                <a:latin typeface="Garamond"/>
                <a:cs typeface="Garamond"/>
              </a:rPr>
              <a:t>a</a:t>
            </a:r>
            <a:r>
              <a:rPr sz="2800" b="1" spc="25" dirty="0">
                <a:latin typeface="Garamond"/>
                <a:cs typeface="Garamond"/>
              </a:rPr>
              <a:t>g</a:t>
            </a:r>
            <a:r>
              <a:rPr sz="2800" b="1" spc="-5" dirty="0">
                <a:latin typeface="Garamond"/>
                <a:cs typeface="Garamond"/>
              </a:rPr>
              <a:t>ram</a:t>
            </a:r>
            <a:r>
              <a:rPr sz="2800" b="1" dirty="0">
                <a:latin typeface="Garamond"/>
                <a:cs typeface="Garamond"/>
              </a:rPr>
              <a:t>	i</a:t>
            </a:r>
            <a:r>
              <a:rPr sz="2800" b="1" spc="-5" dirty="0">
                <a:latin typeface="Garamond"/>
                <a:cs typeface="Garamond"/>
              </a:rPr>
              <a:t>s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10" dirty="0">
                <a:latin typeface="Garamond"/>
                <a:cs typeface="Garamond"/>
              </a:rPr>
              <a:t>u</a:t>
            </a:r>
            <a:r>
              <a:rPr sz="2800" b="1" spc="-15" dirty="0">
                <a:latin typeface="Garamond"/>
                <a:cs typeface="Garamond"/>
              </a:rPr>
              <a:t>s</a:t>
            </a:r>
            <a:r>
              <a:rPr sz="2800" b="1" spc="-5" dirty="0">
                <a:latin typeface="Garamond"/>
                <a:cs typeface="Garamond"/>
              </a:rPr>
              <a:t>eful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to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s</a:t>
            </a:r>
            <a:r>
              <a:rPr sz="2800" b="1" dirty="0">
                <a:latin typeface="Garamond"/>
                <a:cs typeface="Garamond"/>
              </a:rPr>
              <a:t>t</a:t>
            </a:r>
            <a:r>
              <a:rPr sz="2800" b="1" spc="-10" dirty="0">
                <a:latin typeface="Garamond"/>
                <a:cs typeface="Garamond"/>
              </a:rPr>
              <a:t>u</a:t>
            </a:r>
            <a:r>
              <a:rPr sz="2800" b="1" spc="-5" dirty="0">
                <a:latin typeface="Garamond"/>
                <a:cs typeface="Garamond"/>
              </a:rPr>
              <a:t>dy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cha</a:t>
            </a:r>
            <a:r>
              <a:rPr sz="2800" b="1" spc="15" dirty="0">
                <a:latin typeface="Garamond"/>
                <a:cs typeface="Garamond"/>
              </a:rPr>
              <a:t>n</a:t>
            </a:r>
            <a:r>
              <a:rPr sz="2800" b="1" spc="-5" dirty="0">
                <a:latin typeface="Garamond"/>
                <a:cs typeface="Garamond"/>
              </a:rPr>
              <a:t>ges</a:t>
            </a:r>
            <a:r>
              <a:rPr sz="2800" b="1" dirty="0">
                <a:latin typeface="Garamond"/>
                <a:cs typeface="Garamond"/>
              </a:rPr>
              <a:t>	of  </a:t>
            </a:r>
            <a:r>
              <a:rPr sz="2800" b="1" spc="-20" dirty="0">
                <a:latin typeface="Garamond"/>
                <a:cs typeface="Garamond"/>
              </a:rPr>
              <a:t>values </a:t>
            </a:r>
            <a:r>
              <a:rPr sz="2800" b="1" dirty="0">
                <a:latin typeface="Garamond"/>
                <a:cs typeface="Garamond"/>
              </a:rPr>
              <a:t>in </a:t>
            </a:r>
            <a:r>
              <a:rPr sz="2800" b="1" spc="-5" dirty="0">
                <a:latin typeface="Garamond"/>
                <a:cs typeface="Garamond"/>
              </a:rPr>
              <a:t>the </a:t>
            </a:r>
            <a:r>
              <a:rPr sz="2800" b="1" spc="-20" dirty="0">
                <a:latin typeface="Garamond"/>
                <a:cs typeface="Garamond"/>
              </a:rPr>
              <a:t>variable</a:t>
            </a:r>
            <a:r>
              <a:rPr sz="2800" b="1" spc="1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overtime.</a:t>
            </a:r>
            <a:endParaRPr sz="2800">
              <a:latin typeface="Garamond"/>
              <a:cs typeface="Garamond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527685" algn="l"/>
                <a:tab pos="528320" algn="l"/>
                <a:tab pos="3081020" algn="l"/>
              </a:tabLst>
            </a:pPr>
            <a:r>
              <a:rPr sz="2800" b="1" spc="-5" dirty="0">
                <a:latin typeface="Garamond"/>
                <a:cs typeface="Garamond"/>
              </a:rPr>
              <a:t>Simplest</a:t>
            </a:r>
            <a:r>
              <a:rPr sz="2800" b="1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type</a:t>
            </a:r>
            <a:r>
              <a:rPr sz="2800" b="1" spc="30" dirty="0">
                <a:latin typeface="Garamond"/>
                <a:cs typeface="Garamond"/>
              </a:rPr>
              <a:t> </a:t>
            </a:r>
            <a:r>
              <a:rPr sz="2800" b="1" spc="-10" dirty="0">
                <a:latin typeface="Garamond"/>
                <a:cs typeface="Garamond"/>
              </a:rPr>
              <a:t>of	</a:t>
            </a:r>
            <a:r>
              <a:rPr sz="2800" b="1" spc="10" dirty="0">
                <a:latin typeface="Garamond"/>
                <a:cs typeface="Garamond"/>
              </a:rPr>
              <a:t>diagram.</a:t>
            </a:r>
            <a:endParaRPr sz="2800">
              <a:latin typeface="Garamond"/>
              <a:cs typeface="Garamond"/>
            </a:endParaRPr>
          </a:p>
          <a:p>
            <a:pPr marL="527685" marR="6985" indent="-5156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527685" algn="l"/>
                <a:tab pos="528320" algn="l"/>
                <a:tab pos="1163320" algn="l"/>
                <a:tab pos="1795780" algn="l"/>
                <a:tab pos="2199640" algn="l"/>
                <a:tab pos="2954020" algn="l"/>
                <a:tab pos="3586479" algn="l"/>
                <a:tab pos="4423410" algn="l"/>
                <a:tab pos="5289550" algn="l"/>
                <a:tab pos="5766435" algn="l"/>
                <a:tab pos="6873240" algn="l"/>
              </a:tabLst>
            </a:pPr>
            <a:r>
              <a:rPr sz="2800" b="1" spc="-10" dirty="0">
                <a:latin typeface="Garamond"/>
                <a:cs typeface="Garamond"/>
              </a:rPr>
              <a:t>O</a:t>
            </a:r>
            <a:r>
              <a:rPr sz="2800" b="1" spc="-5" dirty="0">
                <a:latin typeface="Garamond"/>
                <a:cs typeface="Garamond"/>
              </a:rPr>
              <a:t>n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the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X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a</a:t>
            </a:r>
            <a:r>
              <a:rPr sz="2800" b="1" spc="5" dirty="0">
                <a:latin typeface="Garamond"/>
                <a:cs typeface="Garamond"/>
              </a:rPr>
              <a:t>x</a:t>
            </a:r>
            <a:r>
              <a:rPr sz="2800" b="1" spc="-10" dirty="0">
                <a:latin typeface="Garamond"/>
                <a:cs typeface="Garamond"/>
              </a:rPr>
              <a:t>i</a:t>
            </a:r>
            <a:r>
              <a:rPr sz="2800" b="1" spc="-5" dirty="0">
                <a:latin typeface="Garamond"/>
                <a:cs typeface="Garamond"/>
              </a:rPr>
              <a:t>s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the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ti</a:t>
            </a:r>
            <a:r>
              <a:rPr sz="2800" b="1" dirty="0">
                <a:latin typeface="Garamond"/>
                <a:cs typeface="Garamond"/>
              </a:rPr>
              <a:t>m</a:t>
            </a:r>
            <a:r>
              <a:rPr sz="2800" b="1" spc="-5" dirty="0">
                <a:latin typeface="Garamond"/>
                <a:cs typeface="Garamond"/>
              </a:rPr>
              <a:t>e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such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as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10" dirty="0">
                <a:latin typeface="Garamond"/>
                <a:cs typeface="Garamond"/>
              </a:rPr>
              <a:t>hou</a:t>
            </a:r>
            <a:r>
              <a:rPr sz="2800" b="1" spc="40" dirty="0">
                <a:latin typeface="Garamond"/>
                <a:cs typeface="Garamond"/>
              </a:rPr>
              <a:t>r</a:t>
            </a:r>
            <a:r>
              <a:rPr sz="2800" b="1" dirty="0">
                <a:latin typeface="Garamond"/>
                <a:cs typeface="Garamond"/>
              </a:rPr>
              <a:t>s</a:t>
            </a:r>
            <a:r>
              <a:rPr sz="2800" b="1" spc="-5" dirty="0">
                <a:latin typeface="Garamond"/>
                <a:cs typeface="Garamond"/>
              </a:rPr>
              <a:t>,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10" dirty="0">
                <a:latin typeface="Garamond"/>
                <a:cs typeface="Garamond"/>
              </a:rPr>
              <a:t>d</a:t>
            </a:r>
            <a:r>
              <a:rPr sz="2800" b="1" spc="-5" dirty="0">
                <a:latin typeface="Garamond"/>
                <a:cs typeface="Garamond"/>
              </a:rPr>
              <a:t>ay</a:t>
            </a:r>
            <a:r>
              <a:rPr sz="2800" b="1" spc="-25" dirty="0">
                <a:latin typeface="Garamond"/>
                <a:cs typeface="Garamond"/>
              </a:rPr>
              <a:t>s</a:t>
            </a:r>
            <a:r>
              <a:rPr sz="2800" b="1" spc="-5" dirty="0">
                <a:latin typeface="Garamond"/>
                <a:cs typeface="Garamond"/>
              </a:rPr>
              <a:t>,  </a:t>
            </a:r>
            <a:r>
              <a:rPr sz="2800" b="1" spc="-10" dirty="0">
                <a:latin typeface="Garamond"/>
                <a:cs typeface="Garamond"/>
              </a:rPr>
              <a:t>weeks, </a:t>
            </a:r>
            <a:r>
              <a:rPr sz="2800" b="1" spc="-5" dirty="0">
                <a:latin typeface="Garamond"/>
                <a:cs typeface="Garamond"/>
              </a:rPr>
              <a:t>months or years </a:t>
            </a:r>
            <a:r>
              <a:rPr sz="2800" b="1" spc="5" dirty="0">
                <a:latin typeface="Garamond"/>
                <a:cs typeface="Garamond"/>
              </a:rPr>
              <a:t>are</a:t>
            </a:r>
            <a:r>
              <a:rPr sz="2800" b="1" spc="40" dirty="0">
                <a:latin typeface="Garamond"/>
                <a:cs typeface="Garamond"/>
              </a:rPr>
              <a:t> </a:t>
            </a:r>
            <a:r>
              <a:rPr sz="2800" b="1" dirty="0">
                <a:latin typeface="Garamond"/>
                <a:cs typeface="Garamond"/>
              </a:rPr>
              <a:t>represented.</a:t>
            </a:r>
            <a:endParaRPr sz="2800">
              <a:latin typeface="Garamond"/>
              <a:cs typeface="Garamond"/>
            </a:endParaRPr>
          </a:p>
          <a:p>
            <a:pPr marL="527685" marR="5080" indent="-5156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527685" algn="l"/>
                <a:tab pos="528320" algn="l"/>
                <a:tab pos="2617470" algn="l"/>
              </a:tabLst>
            </a:pPr>
            <a:r>
              <a:rPr sz="2800" b="1" dirty="0">
                <a:latin typeface="Garamond"/>
                <a:cs typeface="Garamond"/>
              </a:rPr>
              <a:t>The</a:t>
            </a:r>
            <a:r>
              <a:rPr sz="2800" b="1" spc="225" dirty="0">
                <a:latin typeface="Garamond"/>
                <a:cs typeface="Garamond"/>
              </a:rPr>
              <a:t> </a:t>
            </a:r>
            <a:r>
              <a:rPr sz="2800" b="1" spc="-15" dirty="0">
                <a:latin typeface="Garamond"/>
                <a:cs typeface="Garamond"/>
              </a:rPr>
              <a:t>value</a:t>
            </a:r>
            <a:r>
              <a:rPr sz="2800" b="1" spc="235" dirty="0">
                <a:latin typeface="Garamond"/>
                <a:cs typeface="Garamond"/>
              </a:rPr>
              <a:t> </a:t>
            </a:r>
            <a:r>
              <a:rPr sz="2800" b="1" dirty="0">
                <a:latin typeface="Garamond"/>
                <a:cs typeface="Garamond"/>
              </a:rPr>
              <a:t>of	</a:t>
            </a:r>
            <a:r>
              <a:rPr sz="2800" b="1" spc="-20" dirty="0">
                <a:latin typeface="Garamond"/>
                <a:cs typeface="Garamond"/>
              </a:rPr>
              <a:t>any </a:t>
            </a:r>
            <a:r>
              <a:rPr sz="2800" b="1" spc="-5" dirty="0">
                <a:latin typeface="Garamond"/>
                <a:cs typeface="Garamond"/>
              </a:rPr>
              <a:t>quantity </a:t>
            </a:r>
            <a:r>
              <a:rPr sz="2800" b="1" spc="5" dirty="0">
                <a:latin typeface="Garamond"/>
                <a:cs typeface="Garamond"/>
              </a:rPr>
              <a:t>pertaining </a:t>
            </a:r>
            <a:r>
              <a:rPr sz="2800" b="1" spc="-5" dirty="0">
                <a:latin typeface="Garamond"/>
                <a:cs typeface="Garamond"/>
              </a:rPr>
              <a:t>to </a:t>
            </a:r>
            <a:r>
              <a:rPr sz="2800" b="1" dirty="0">
                <a:latin typeface="Garamond"/>
                <a:cs typeface="Garamond"/>
              </a:rPr>
              <a:t>this is  </a:t>
            </a:r>
            <a:r>
              <a:rPr sz="2800" b="1" spc="-5" dirty="0">
                <a:latin typeface="Garamond"/>
                <a:cs typeface="Garamond"/>
              </a:rPr>
              <a:t>represented along the Y</a:t>
            </a:r>
            <a:r>
              <a:rPr sz="2800" b="1" spc="60" dirty="0">
                <a:latin typeface="Garamond"/>
                <a:cs typeface="Garamond"/>
              </a:rPr>
              <a:t> </a:t>
            </a:r>
            <a:r>
              <a:rPr sz="2800" b="1" dirty="0">
                <a:latin typeface="Garamond"/>
                <a:cs typeface="Garamond"/>
              </a:rPr>
              <a:t>axis.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9296" y="4309367"/>
            <a:ext cx="4784725" cy="2301240"/>
          </a:xfrm>
          <a:custGeom>
            <a:avLst/>
            <a:gdLst/>
            <a:ahLst/>
            <a:cxnLst/>
            <a:rect l="l" t="t" r="r" b="b"/>
            <a:pathLst>
              <a:path w="4784725" h="2301240">
                <a:moveTo>
                  <a:pt x="0" y="2300772"/>
                </a:moveTo>
                <a:lnTo>
                  <a:pt x="4784641" y="2300772"/>
                </a:lnTo>
                <a:lnTo>
                  <a:pt x="4784641" y="0"/>
                </a:lnTo>
                <a:lnTo>
                  <a:pt x="0" y="0"/>
                </a:lnTo>
                <a:lnTo>
                  <a:pt x="0" y="2300772"/>
                </a:lnTo>
                <a:close/>
              </a:path>
            </a:pathLst>
          </a:custGeom>
          <a:ln w="16741">
            <a:solidFill>
              <a:srgbClr val="33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9265" y="4682879"/>
            <a:ext cx="0" cy="1394460"/>
          </a:xfrm>
          <a:custGeom>
            <a:avLst/>
            <a:gdLst/>
            <a:ahLst/>
            <a:cxnLst/>
            <a:rect l="l" t="t" r="r" b="b"/>
            <a:pathLst>
              <a:path h="1394460">
                <a:moveTo>
                  <a:pt x="0" y="0"/>
                </a:moveTo>
                <a:lnTo>
                  <a:pt x="0" y="1394187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5468" y="6085435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5468" y="594261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5468" y="580816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5468" y="5665616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5468" y="552285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5468" y="5388397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5468" y="5245575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5468" y="510275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5468" y="496015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5468" y="482570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5468" y="468287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417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9265" y="6085435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410" y="0"/>
                </a:lnTo>
              </a:path>
            </a:pathLst>
          </a:custGeom>
          <a:ln w="8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9265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93379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45929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0043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4158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78272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30989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5103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9218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63332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15826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59940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04055" y="60938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105"/>
                </a:moveTo>
                <a:lnTo>
                  <a:pt x="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21322" y="4771027"/>
            <a:ext cx="3802379" cy="613410"/>
          </a:xfrm>
          <a:custGeom>
            <a:avLst/>
            <a:gdLst/>
            <a:ahLst/>
            <a:cxnLst/>
            <a:rect l="l" t="t" r="r" b="b"/>
            <a:pathLst>
              <a:path w="3802379" h="613410">
                <a:moveTo>
                  <a:pt x="0" y="470308"/>
                </a:moveTo>
                <a:lnTo>
                  <a:pt x="344114" y="613130"/>
                </a:lnTo>
                <a:lnTo>
                  <a:pt x="688284" y="243578"/>
                </a:lnTo>
                <a:lnTo>
                  <a:pt x="1032398" y="184999"/>
                </a:lnTo>
                <a:lnTo>
                  <a:pt x="1384892" y="562696"/>
                </a:lnTo>
                <a:lnTo>
                  <a:pt x="1729006" y="336189"/>
                </a:lnTo>
                <a:lnTo>
                  <a:pt x="2073344" y="184999"/>
                </a:lnTo>
                <a:lnTo>
                  <a:pt x="2417459" y="277275"/>
                </a:lnTo>
                <a:lnTo>
                  <a:pt x="2769952" y="495748"/>
                </a:lnTo>
                <a:lnTo>
                  <a:pt x="3114067" y="0"/>
                </a:lnTo>
                <a:lnTo>
                  <a:pt x="3458181" y="319117"/>
                </a:lnTo>
                <a:lnTo>
                  <a:pt x="3802295" y="243578"/>
                </a:lnTo>
              </a:path>
            </a:pathLst>
          </a:custGeom>
          <a:ln w="16737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9148" y="5199546"/>
            <a:ext cx="92447" cy="92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3542" y="5342368"/>
            <a:ext cx="92168" cy="9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67656" y="4972704"/>
            <a:ext cx="92168" cy="9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1771" y="4913902"/>
            <a:ext cx="92168" cy="922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4265" y="5291822"/>
            <a:ext cx="92503" cy="9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8379" y="5065092"/>
            <a:ext cx="92503" cy="922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52493" y="4913902"/>
            <a:ext cx="92503" cy="922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96607" y="5006178"/>
            <a:ext cx="92503" cy="923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49436" y="5224651"/>
            <a:ext cx="92168" cy="922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93551" y="4729238"/>
            <a:ext cx="92168" cy="922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7553" y="5048355"/>
            <a:ext cx="92168" cy="9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81779" y="4972704"/>
            <a:ext cx="92391" cy="923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92416" y="5144727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300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36475" y="5287549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250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80924" y="4917886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380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25039" y="4859083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77532" y="5237003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265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21646" y="5010274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346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65761" y="4859083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402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09875" y="4951360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367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62369" y="5169832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289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06819" y="4674419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467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50933" y="4993537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354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61418" y="4917886"/>
            <a:ext cx="2266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30" dirty="0">
                <a:latin typeface="Arial"/>
                <a:cs typeface="Arial"/>
              </a:rPr>
              <a:t>380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72055" y="4577289"/>
            <a:ext cx="201930" cy="15703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800" b="1" spc="1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800" b="1" spc="15" dirty="0">
                <a:latin typeface="Arial"/>
                <a:cs typeface="Arial"/>
              </a:rPr>
              <a:t>450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800" b="1" spc="15" dirty="0">
                <a:latin typeface="Arial"/>
                <a:cs typeface="Arial"/>
              </a:rPr>
              <a:t>350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800" b="1" spc="15" dirty="0">
                <a:latin typeface="Arial"/>
                <a:cs typeface="Arial"/>
              </a:rPr>
              <a:t>300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800" b="1" spc="15" dirty="0">
                <a:latin typeface="Arial"/>
                <a:cs typeface="Arial"/>
              </a:rPr>
              <a:t>250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latin typeface="Arial"/>
                <a:cs typeface="Arial"/>
              </a:rPr>
              <a:t>200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800" b="1" spc="15" dirty="0">
                <a:latin typeface="Arial"/>
                <a:cs typeface="Arial"/>
              </a:rPr>
              <a:t>150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800" b="1" spc="15" dirty="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800" b="1" spc="15" dirty="0">
                <a:latin typeface="Arial"/>
                <a:cs typeface="Arial"/>
              </a:rPr>
              <a:t>50</a:t>
            </a:r>
            <a:endParaRPr sz="800">
              <a:latin typeface="Arial"/>
              <a:cs typeface="Arial"/>
            </a:endParaRPr>
          </a:p>
          <a:p>
            <a:pPr marR="6985" algn="r">
              <a:lnSpc>
                <a:spcPct val="100000"/>
              </a:lnSpc>
              <a:spcBef>
                <a:spcPts val="165"/>
              </a:spcBef>
            </a:pPr>
            <a:r>
              <a:rPr sz="800" b="1" spc="-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50859" y="6156450"/>
            <a:ext cx="138430" cy="349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latin typeface="Arial"/>
                <a:cs typeface="Arial"/>
              </a:rPr>
              <a:t>Jan-06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94918" y="6147980"/>
            <a:ext cx="138430" cy="349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-25" dirty="0">
                <a:latin typeface="Arial"/>
                <a:cs typeface="Arial"/>
              </a:rPr>
              <a:t>F</a:t>
            </a:r>
            <a:r>
              <a:rPr sz="800" b="1" spc="15" dirty="0">
                <a:latin typeface="Arial"/>
                <a:cs typeface="Arial"/>
              </a:rPr>
              <a:t>e</a:t>
            </a:r>
            <a:r>
              <a:rPr sz="800" b="1" spc="-25" dirty="0">
                <a:latin typeface="Arial"/>
                <a:cs typeface="Arial"/>
              </a:rPr>
              <a:t>b</a:t>
            </a:r>
            <a:r>
              <a:rPr sz="800" b="1" dirty="0">
                <a:latin typeface="Arial"/>
                <a:cs typeface="Arial"/>
              </a:rPr>
              <a:t>-</a:t>
            </a:r>
            <a:r>
              <a:rPr sz="800" b="1" spc="15" dirty="0">
                <a:latin typeface="Arial"/>
                <a:cs typeface="Arial"/>
              </a:rPr>
              <a:t>0</a:t>
            </a:r>
            <a:r>
              <a:rPr sz="800" b="1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39032" y="6156158"/>
            <a:ext cx="138430" cy="35814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dirty="0">
                <a:latin typeface="Arial"/>
                <a:cs typeface="Arial"/>
              </a:rPr>
              <a:t>M</a:t>
            </a:r>
            <a:r>
              <a:rPr sz="800" b="1" spc="20" dirty="0">
                <a:latin typeface="Arial"/>
                <a:cs typeface="Arial"/>
              </a:rPr>
              <a:t>ar</a:t>
            </a:r>
            <a:r>
              <a:rPr sz="800" b="1" dirty="0">
                <a:latin typeface="Arial"/>
                <a:cs typeface="Arial"/>
              </a:rPr>
              <a:t>-</a:t>
            </a:r>
            <a:r>
              <a:rPr sz="800" b="1" spc="15" dirty="0">
                <a:latin typeface="Arial"/>
                <a:cs typeface="Arial"/>
              </a:rPr>
              <a:t>0</a:t>
            </a:r>
            <a:r>
              <a:rPr sz="800" b="1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83146" y="6148081"/>
            <a:ext cx="138430" cy="349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p</a:t>
            </a:r>
            <a:r>
              <a:rPr sz="800" b="1" spc="20" dirty="0">
                <a:latin typeface="Arial"/>
                <a:cs typeface="Arial"/>
              </a:rPr>
              <a:t>r</a:t>
            </a:r>
            <a:r>
              <a:rPr sz="800" b="1" dirty="0">
                <a:latin typeface="Arial"/>
                <a:cs typeface="Arial"/>
              </a:rPr>
              <a:t>-</a:t>
            </a:r>
            <a:r>
              <a:rPr sz="800" b="1" spc="15" dirty="0">
                <a:latin typeface="Arial"/>
                <a:cs typeface="Arial"/>
              </a:rPr>
              <a:t>0</a:t>
            </a:r>
            <a:r>
              <a:rPr sz="800" b="1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35975" y="6147810"/>
            <a:ext cx="138430" cy="3746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dirty="0">
                <a:latin typeface="Arial"/>
                <a:cs typeface="Arial"/>
              </a:rPr>
              <a:t>May-06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80090" y="6156349"/>
            <a:ext cx="138430" cy="349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15" dirty="0">
                <a:latin typeface="Arial"/>
                <a:cs typeface="Arial"/>
              </a:rPr>
              <a:t>J</a:t>
            </a:r>
            <a:r>
              <a:rPr sz="800" b="1" spc="-25" dirty="0">
                <a:latin typeface="Arial"/>
                <a:cs typeface="Arial"/>
              </a:rPr>
              <a:t>un</a:t>
            </a:r>
            <a:r>
              <a:rPr sz="800" b="1" dirty="0">
                <a:latin typeface="Arial"/>
                <a:cs typeface="Arial"/>
              </a:rPr>
              <a:t>-</a:t>
            </a:r>
            <a:r>
              <a:rPr sz="800" b="1" spc="15" dirty="0">
                <a:latin typeface="Arial"/>
                <a:cs typeface="Arial"/>
              </a:rPr>
              <a:t>0</a:t>
            </a:r>
            <a:r>
              <a:rPr sz="800" b="1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24204" y="6156408"/>
            <a:ext cx="138430" cy="31559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15" dirty="0">
                <a:latin typeface="Arial"/>
                <a:cs typeface="Arial"/>
              </a:rPr>
              <a:t>J</a:t>
            </a:r>
            <a:r>
              <a:rPr sz="800" b="1" spc="-25" dirty="0">
                <a:latin typeface="Arial"/>
                <a:cs typeface="Arial"/>
              </a:rPr>
              <a:t>ul</a:t>
            </a:r>
            <a:r>
              <a:rPr sz="800" b="1" dirty="0">
                <a:latin typeface="Arial"/>
                <a:cs typeface="Arial"/>
              </a:rPr>
              <a:t>-</a:t>
            </a:r>
            <a:r>
              <a:rPr sz="800" b="1" spc="15" dirty="0">
                <a:latin typeface="Arial"/>
                <a:cs typeface="Arial"/>
              </a:rPr>
              <a:t>0</a:t>
            </a:r>
            <a:r>
              <a:rPr sz="800" b="1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68318" y="6148001"/>
            <a:ext cx="138430" cy="36639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ug</a:t>
            </a:r>
            <a:r>
              <a:rPr sz="800" b="1" dirty="0">
                <a:latin typeface="Arial"/>
                <a:cs typeface="Arial"/>
              </a:rPr>
              <a:t>-</a:t>
            </a:r>
            <a:r>
              <a:rPr sz="800" b="1" spc="15" dirty="0">
                <a:latin typeface="Arial"/>
                <a:cs typeface="Arial"/>
              </a:rPr>
              <a:t>0</a:t>
            </a:r>
            <a:r>
              <a:rPr sz="800" b="1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20812" y="6156359"/>
            <a:ext cx="138430" cy="35750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dirty="0">
                <a:latin typeface="Arial"/>
                <a:cs typeface="Arial"/>
              </a:rPr>
              <a:t>S</a:t>
            </a:r>
            <a:r>
              <a:rPr sz="800" b="1" spc="15" dirty="0">
                <a:latin typeface="Arial"/>
                <a:cs typeface="Arial"/>
              </a:rPr>
              <a:t>e</a:t>
            </a:r>
            <a:r>
              <a:rPr sz="800" b="1" spc="-25" dirty="0">
                <a:latin typeface="Arial"/>
                <a:cs typeface="Arial"/>
              </a:rPr>
              <a:t>p</a:t>
            </a:r>
            <a:r>
              <a:rPr sz="800" b="1" dirty="0">
                <a:latin typeface="Arial"/>
                <a:cs typeface="Arial"/>
              </a:rPr>
              <a:t>-</a:t>
            </a:r>
            <a:r>
              <a:rPr sz="800" b="1" spc="15" dirty="0">
                <a:latin typeface="Arial"/>
                <a:cs typeface="Arial"/>
              </a:rPr>
              <a:t>0</a:t>
            </a:r>
            <a:r>
              <a:rPr sz="800" b="1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64926" y="6156338"/>
            <a:ext cx="138430" cy="34099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-25" dirty="0">
                <a:latin typeface="Arial"/>
                <a:cs typeface="Arial"/>
              </a:rPr>
              <a:t>O</a:t>
            </a:r>
            <a:r>
              <a:rPr sz="800" b="1" spc="15" dirty="0">
                <a:latin typeface="Arial"/>
                <a:cs typeface="Arial"/>
              </a:rPr>
              <a:t>c</a:t>
            </a:r>
            <a:r>
              <a:rPr sz="800" b="1" dirty="0">
                <a:latin typeface="Arial"/>
                <a:cs typeface="Arial"/>
              </a:rPr>
              <a:t>t-</a:t>
            </a:r>
            <a:r>
              <a:rPr sz="800" b="1" spc="15" dirty="0">
                <a:latin typeface="Arial"/>
                <a:cs typeface="Arial"/>
              </a:rPr>
              <a:t>0</a:t>
            </a:r>
            <a:r>
              <a:rPr sz="800" b="1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09041" y="6139733"/>
            <a:ext cx="138430" cy="36576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-5" dirty="0">
                <a:latin typeface="Arial"/>
                <a:cs typeface="Arial"/>
              </a:rPr>
              <a:t>Nov-06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53490" y="6148203"/>
            <a:ext cx="138430" cy="36576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b="1" spc="15" dirty="0">
                <a:latin typeface="Arial"/>
                <a:cs typeface="Arial"/>
              </a:rPr>
              <a:t>Dec</a:t>
            </a:r>
            <a:r>
              <a:rPr sz="800" b="1" dirty="0">
                <a:latin typeface="Arial"/>
                <a:cs typeface="Arial"/>
              </a:rPr>
              <a:t>-</a:t>
            </a:r>
            <a:r>
              <a:rPr sz="800" b="1" spc="15" dirty="0">
                <a:latin typeface="Arial"/>
                <a:cs typeface="Arial"/>
              </a:rPr>
              <a:t>0</a:t>
            </a:r>
            <a:r>
              <a:rPr sz="800" b="1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95907" y="4991722"/>
            <a:ext cx="128905" cy="97663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b="1" spc="20" dirty="0">
                <a:latin typeface="Arial"/>
                <a:cs typeface="Arial"/>
              </a:rPr>
              <a:t>NO </a:t>
            </a:r>
            <a:r>
              <a:rPr sz="700" b="1" spc="30" dirty="0">
                <a:latin typeface="Arial"/>
                <a:cs typeface="Arial"/>
              </a:rPr>
              <a:t>OF</a:t>
            </a:r>
            <a:r>
              <a:rPr sz="700" b="1" spc="-25" dirty="0">
                <a:latin typeface="Arial"/>
                <a:cs typeface="Arial"/>
              </a:rPr>
              <a:t> </a:t>
            </a:r>
            <a:r>
              <a:rPr sz="700" b="1" spc="15" dirty="0">
                <a:latin typeface="Arial"/>
                <a:cs typeface="Arial"/>
              </a:rPr>
              <a:t>OUT-PATIENT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372012" y="4309422"/>
            <a:ext cx="487045" cy="176530"/>
          </a:xfrm>
          <a:custGeom>
            <a:avLst/>
            <a:gdLst/>
            <a:ahLst/>
            <a:cxnLst/>
            <a:rect l="l" t="t" r="r" b="b"/>
            <a:pathLst>
              <a:path w="487045" h="176529">
                <a:moveTo>
                  <a:pt x="0" y="176295"/>
                </a:moveTo>
                <a:lnTo>
                  <a:pt x="486843" y="176295"/>
                </a:lnTo>
                <a:lnTo>
                  <a:pt x="486843" y="0"/>
                </a:lnTo>
                <a:lnTo>
                  <a:pt x="0" y="0"/>
                </a:lnTo>
                <a:lnTo>
                  <a:pt x="0" y="176295"/>
                </a:lnTo>
                <a:close/>
              </a:path>
            </a:pathLst>
          </a:custGeom>
          <a:ln w="8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13909" y="4376311"/>
            <a:ext cx="234846" cy="756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376197" y="4321772"/>
            <a:ext cx="499745" cy="156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5"/>
              </a:spcBef>
            </a:pPr>
            <a:r>
              <a:rPr sz="850" b="1" spc="-5" dirty="0">
                <a:latin typeface="Arial"/>
                <a:cs typeface="Arial"/>
              </a:rPr>
              <a:t>OP</a:t>
            </a:r>
            <a:endParaRPr sz="8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99296" y="4309367"/>
            <a:ext cx="4784725" cy="2301240"/>
          </a:xfrm>
          <a:custGeom>
            <a:avLst/>
            <a:gdLst/>
            <a:ahLst/>
            <a:cxnLst/>
            <a:rect l="l" t="t" r="r" b="b"/>
            <a:pathLst>
              <a:path w="4784725" h="2301240">
                <a:moveTo>
                  <a:pt x="0" y="2300772"/>
                </a:moveTo>
                <a:lnTo>
                  <a:pt x="4784641" y="2300772"/>
                </a:lnTo>
                <a:lnTo>
                  <a:pt x="4784641" y="0"/>
                </a:lnTo>
                <a:lnTo>
                  <a:pt x="0" y="0"/>
                </a:lnTo>
                <a:lnTo>
                  <a:pt x="0" y="2300772"/>
                </a:lnTo>
                <a:close/>
              </a:path>
            </a:pathLst>
          </a:custGeom>
          <a:ln w="16741">
            <a:solidFill>
              <a:srgbClr val="33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480187"/>
            <a:ext cx="6733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Georgia"/>
                <a:cs typeface="Georgia"/>
              </a:rPr>
              <a:t>Methods of Collecting</a:t>
            </a:r>
            <a:r>
              <a:rPr b="0" spc="-6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98777"/>
            <a:ext cx="5183505" cy="22205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053465" indent="-10414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Arial"/>
              <a:buChar char="•"/>
              <a:tabLst>
                <a:tab pos="1053465" algn="l"/>
                <a:tab pos="1054100" algn="l"/>
              </a:tabLst>
            </a:pPr>
            <a:r>
              <a:rPr sz="4000" b="1" dirty="0">
                <a:solidFill>
                  <a:srgbClr val="001F5F"/>
                </a:solidFill>
                <a:latin typeface="Garamond"/>
                <a:cs typeface="Garamond"/>
              </a:rPr>
              <a:t>Direct</a:t>
            </a:r>
            <a:r>
              <a:rPr sz="4000" b="1" spc="-45" dirty="0">
                <a:solidFill>
                  <a:srgbClr val="001F5F"/>
                </a:solidFill>
                <a:latin typeface="Garamond"/>
                <a:cs typeface="Garamond"/>
              </a:rPr>
              <a:t> </a:t>
            </a:r>
            <a:r>
              <a:rPr sz="4000" b="1" dirty="0">
                <a:solidFill>
                  <a:srgbClr val="001F5F"/>
                </a:solidFill>
                <a:latin typeface="Garamond"/>
                <a:cs typeface="Garamond"/>
              </a:rPr>
              <a:t>Observation</a:t>
            </a:r>
            <a:endParaRPr sz="4000">
              <a:latin typeface="Garamond"/>
              <a:cs typeface="Garamond"/>
            </a:endParaRPr>
          </a:p>
          <a:p>
            <a:pPr marL="1053465" indent="-10414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053465" algn="l"/>
                <a:tab pos="1054100" algn="l"/>
              </a:tabLst>
            </a:pPr>
            <a:r>
              <a:rPr sz="4000" b="1" spc="-10" dirty="0">
                <a:solidFill>
                  <a:srgbClr val="001F5F"/>
                </a:solidFill>
                <a:latin typeface="Garamond"/>
                <a:cs typeface="Garamond"/>
              </a:rPr>
              <a:t>Experiments,</a:t>
            </a:r>
            <a:r>
              <a:rPr sz="4000" b="1" spc="55" dirty="0">
                <a:solidFill>
                  <a:srgbClr val="001F5F"/>
                </a:solidFill>
                <a:latin typeface="Garamond"/>
                <a:cs typeface="Garamond"/>
              </a:rPr>
              <a:t> </a:t>
            </a:r>
            <a:r>
              <a:rPr sz="4000" b="1" spc="-5" dirty="0">
                <a:solidFill>
                  <a:srgbClr val="00AFEF"/>
                </a:solidFill>
                <a:latin typeface="Garamond"/>
                <a:cs typeface="Garamond"/>
              </a:rPr>
              <a:t>and</a:t>
            </a:r>
            <a:endParaRPr sz="4000">
              <a:latin typeface="Garamond"/>
              <a:cs typeface="Garamond"/>
            </a:endParaRPr>
          </a:p>
          <a:p>
            <a:pPr marL="1053465" indent="-10414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053465" algn="l"/>
                <a:tab pos="1054100" algn="l"/>
              </a:tabLst>
            </a:pPr>
            <a:r>
              <a:rPr sz="4000" b="1" spc="5" dirty="0">
                <a:solidFill>
                  <a:srgbClr val="001F5F"/>
                </a:solidFill>
                <a:latin typeface="Garamond"/>
                <a:cs typeface="Garamond"/>
              </a:rPr>
              <a:t>Surveys.</a:t>
            </a:r>
            <a:endParaRPr sz="4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47599"/>
            <a:ext cx="4158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Georgia"/>
                <a:cs typeface="Georgia"/>
              </a:rPr>
              <a:t>Frequency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polygon: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392681"/>
            <a:ext cx="43389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5080" indent="-609600" algn="just">
              <a:lnSpc>
                <a:spcPct val="100000"/>
              </a:lnSpc>
              <a:spcBef>
                <a:spcPts val="95"/>
              </a:spcBef>
              <a:tabLst>
                <a:tab pos="2896235" algn="l"/>
              </a:tabLst>
            </a:pPr>
            <a:r>
              <a:rPr sz="2800" b="1" spc="-5" dirty="0">
                <a:latin typeface="Garamond"/>
                <a:cs typeface="Garamond"/>
              </a:rPr>
              <a:t>1. </a:t>
            </a:r>
            <a:r>
              <a:rPr sz="2800" b="1" dirty="0">
                <a:latin typeface="Garamond"/>
                <a:cs typeface="Garamond"/>
              </a:rPr>
              <a:t>The most commonly  </a:t>
            </a:r>
            <a:r>
              <a:rPr sz="2800" b="1" spc="-5" dirty="0">
                <a:latin typeface="Garamond"/>
                <a:cs typeface="Garamond"/>
              </a:rPr>
              <a:t>used </a:t>
            </a:r>
            <a:r>
              <a:rPr sz="2800" b="1" spc="5" dirty="0">
                <a:latin typeface="Garamond"/>
                <a:cs typeface="Garamond"/>
              </a:rPr>
              <a:t>graphic </a:t>
            </a:r>
            <a:r>
              <a:rPr sz="2800" b="1" dirty="0">
                <a:latin typeface="Garamond"/>
                <a:cs typeface="Garamond"/>
              </a:rPr>
              <a:t>device </a:t>
            </a:r>
            <a:r>
              <a:rPr sz="2800" b="1" spc="5" dirty="0">
                <a:latin typeface="Garamond"/>
                <a:cs typeface="Garamond"/>
              </a:rPr>
              <a:t>to  </a:t>
            </a:r>
            <a:r>
              <a:rPr sz="2800" b="1" spc="-10" dirty="0">
                <a:latin typeface="Garamond"/>
                <a:cs typeface="Garamond"/>
              </a:rPr>
              <a:t>ill</a:t>
            </a:r>
            <a:r>
              <a:rPr sz="2800" b="1" spc="-5" dirty="0">
                <a:latin typeface="Garamond"/>
                <a:cs typeface="Garamond"/>
              </a:rPr>
              <a:t>ustrate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st</a:t>
            </a:r>
            <a:r>
              <a:rPr sz="2800" b="1" dirty="0">
                <a:latin typeface="Garamond"/>
                <a:cs typeface="Garamond"/>
              </a:rPr>
              <a:t>a</a:t>
            </a:r>
            <a:r>
              <a:rPr sz="2800" b="1" spc="-15" dirty="0">
                <a:latin typeface="Garamond"/>
                <a:cs typeface="Garamond"/>
              </a:rPr>
              <a:t>t</a:t>
            </a:r>
            <a:r>
              <a:rPr sz="2800" b="1" spc="-10" dirty="0">
                <a:latin typeface="Garamond"/>
                <a:cs typeface="Garamond"/>
              </a:rPr>
              <a:t>ist</a:t>
            </a:r>
            <a:r>
              <a:rPr sz="2800" b="1" spc="5" dirty="0">
                <a:latin typeface="Garamond"/>
                <a:cs typeface="Garamond"/>
              </a:rPr>
              <a:t>i</a:t>
            </a:r>
            <a:r>
              <a:rPr sz="2800" b="1" spc="-5" dirty="0">
                <a:latin typeface="Garamond"/>
                <a:cs typeface="Garamond"/>
              </a:rPr>
              <a:t>cal  distribution.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184982"/>
            <a:ext cx="2325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1665" algn="l"/>
                <a:tab pos="2012314" algn="l"/>
              </a:tabLst>
            </a:pPr>
            <a:r>
              <a:rPr sz="2800" b="1" spc="-10" dirty="0">
                <a:latin typeface="Garamond"/>
                <a:cs typeface="Garamond"/>
              </a:rPr>
              <a:t>2</a:t>
            </a:r>
            <a:r>
              <a:rPr sz="2800" b="1" spc="-5" dirty="0">
                <a:latin typeface="Garamond"/>
                <a:cs typeface="Garamond"/>
              </a:rPr>
              <a:t>.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10" dirty="0">
                <a:latin typeface="Garamond"/>
                <a:cs typeface="Garamond"/>
              </a:rPr>
              <a:t>Us</a:t>
            </a:r>
            <a:r>
              <a:rPr sz="2800" b="1" spc="-20" dirty="0">
                <a:latin typeface="Garamond"/>
                <a:cs typeface="Garamond"/>
              </a:rPr>
              <a:t>e</a:t>
            </a:r>
            <a:r>
              <a:rPr sz="2800" b="1" spc="-5" dirty="0">
                <a:latin typeface="Garamond"/>
                <a:cs typeface="Garamond"/>
              </a:rPr>
              <a:t>d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5" dirty="0">
                <a:latin typeface="Garamond"/>
                <a:cs typeface="Garamond"/>
              </a:rPr>
              <a:t>to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3612260"/>
            <a:ext cx="1513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Garamond"/>
                <a:cs typeface="Garamond"/>
              </a:rPr>
              <a:t>frequency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4073" y="3184982"/>
            <a:ext cx="17932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2585">
              <a:lnSpc>
                <a:spcPct val="100000"/>
              </a:lnSpc>
              <a:spcBef>
                <a:spcPts val="95"/>
              </a:spcBef>
            </a:pPr>
            <a:r>
              <a:rPr sz="2800" b="1" spc="15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e</a:t>
            </a:r>
            <a:r>
              <a:rPr sz="2800" b="1" spc="5" dirty="0">
                <a:latin typeface="Garamond"/>
                <a:cs typeface="Garamond"/>
              </a:rPr>
              <a:t>p</a:t>
            </a:r>
            <a:r>
              <a:rPr sz="2800" b="1" spc="25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esent  </a:t>
            </a:r>
            <a:r>
              <a:rPr sz="2800" b="1" spc="-10" dirty="0">
                <a:latin typeface="Garamond"/>
                <a:cs typeface="Garamond"/>
              </a:rPr>
              <a:t>d</a:t>
            </a:r>
            <a:r>
              <a:rPr sz="2800" b="1" dirty="0">
                <a:latin typeface="Garamond"/>
                <a:cs typeface="Garamond"/>
              </a:rPr>
              <a:t>i</a:t>
            </a:r>
            <a:r>
              <a:rPr sz="2800" b="1" spc="-5" dirty="0">
                <a:latin typeface="Garamond"/>
                <a:cs typeface="Garamond"/>
              </a:rPr>
              <a:t>strib</a:t>
            </a:r>
            <a:r>
              <a:rPr sz="2800" b="1" spc="5" dirty="0">
                <a:latin typeface="Garamond"/>
                <a:cs typeface="Garamond"/>
              </a:rPr>
              <a:t>u</a:t>
            </a:r>
            <a:r>
              <a:rPr sz="2800" b="1" spc="-5" dirty="0">
                <a:latin typeface="Garamond"/>
                <a:cs typeface="Garamond"/>
              </a:rPr>
              <a:t>tion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953027"/>
            <a:ext cx="4337685" cy="19037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22300" algn="just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latin typeface="Garamond"/>
                <a:cs typeface="Garamond"/>
              </a:rPr>
              <a:t>of </a:t>
            </a:r>
            <a:r>
              <a:rPr sz="2800" b="1" spc="-10" dirty="0">
                <a:latin typeface="Garamond"/>
                <a:cs typeface="Garamond"/>
              </a:rPr>
              <a:t>quantitative</a:t>
            </a:r>
            <a:r>
              <a:rPr sz="2800" b="1" spc="-275" dirty="0">
                <a:latin typeface="Garamond"/>
                <a:cs typeface="Garamond"/>
              </a:rPr>
              <a:t> </a:t>
            </a:r>
            <a:r>
              <a:rPr sz="2800" b="1" dirty="0">
                <a:latin typeface="Garamond"/>
                <a:cs typeface="Garamond"/>
              </a:rPr>
              <a:t>data.</a:t>
            </a:r>
            <a:endParaRPr sz="2800">
              <a:latin typeface="Garamond"/>
              <a:cs typeface="Garamond"/>
            </a:endParaRPr>
          </a:p>
          <a:p>
            <a:pPr marL="622300" marR="5080" indent="-609600" algn="just">
              <a:lnSpc>
                <a:spcPct val="100000"/>
              </a:lnSpc>
              <a:spcBef>
                <a:spcPts val="675"/>
              </a:spcBef>
              <a:tabLst>
                <a:tab pos="2833370" algn="l"/>
              </a:tabLst>
            </a:pPr>
            <a:r>
              <a:rPr sz="2800" b="1" spc="-5" dirty="0">
                <a:latin typeface="Garamond"/>
                <a:cs typeface="Garamond"/>
              </a:rPr>
              <a:t>3. </a:t>
            </a:r>
            <a:r>
              <a:rPr sz="2800" b="1" spc="-10" dirty="0">
                <a:latin typeface="Garamond"/>
                <a:cs typeface="Garamond"/>
              </a:rPr>
              <a:t>Useful </a:t>
            </a:r>
            <a:r>
              <a:rPr sz="2800" b="1" dirty="0">
                <a:latin typeface="Garamond"/>
                <a:cs typeface="Garamond"/>
              </a:rPr>
              <a:t>to compare </a:t>
            </a:r>
            <a:r>
              <a:rPr sz="2800" b="1" spc="-5" dirty="0">
                <a:latin typeface="Garamond"/>
                <a:cs typeface="Garamond"/>
              </a:rPr>
              <a:t>2 </a:t>
            </a:r>
            <a:r>
              <a:rPr sz="2800" b="1" spc="-10" dirty="0">
                <a:latin typeface="Garamond"/>
                <a:cs typeface="Garamond"/>
              </a:rPr>
              <a:t>or  </a:t>
            </a:r>
            <a:r>
              <a:rPr sz="2800" b="1" spc="-5" dirty="0">
                <a:latin typeface="Garamond"/>
                <a:cs typeface="Garamond"/>
              </a:rPr>
              <a:t>mo</a:t>
            </a:r>
            <a:r>
              <a:rPr sz="2800" b="1" spc="20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e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10" dirty="0">
                <a:latin typeface="Garamond"/>
                <a:cs typeface="Garamond"/>
              </a:rPr>
              <a:t>f</a:t>
            </a:r>
            <a:r>
              <a:rPr sz="2800" b="1" spc="15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eq</a:t>
            </a:r>
            <a:r>
              <a:rPr sz="2800" b="1" spc="15" dirty="0">
                <a:latin typeface="Garamond"/>
                <a:cs typeface="Garamond"/>
              </a:rPr>
              <a:t>u</a:t>
            </a:r>
            <a:r>
              <a:rPr sz="2800" b="1" spc="-5" dirty="0">
                <a:latin typeface="Garamond"/>
                <a:cs typeface="Garamond"/>
              </a:rPr>
              <a:t>ency  distributions.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5392" y="1845075"/>
            <a:ext cx="4473096" cy="3625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40"/>
            <a:ext cx="8075295" cy="6708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50000"/>
              </a:lnSpc>
              <a:spcBef>
                <a:spcPts val="105"/>
              </a:spcBef>
              <a:buClr>
                <a:srgbClr val="0000FF"/>
              </a:buClr>
              <a:buSzPct val="79687"/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Garamond"/>
                <a:cs typeface="Garamond"/>
              </a:rPr>
              <a:t>A frequency </a:t>
            </a:r>
            <a:r>
              <a:rPr sz="3200" b="1" spc="-10" dirty="0">
                <a:latin typeface="Garamond"/>
                <a:cs typeface="Garamond"/>
              </a:rPr>
              <a:t>polygon </a:t>
            </a:r>
            <a:r>
              <a:rPr sz="3200" b="1" spc="-5" dirty="0">
                <a:latin typeface="Garamond"/>
                <a:cs typeface="Garamond"/>
              </a:rPr>
              <a:t>is </a:t>
            </a:r>
            <a:r>
              <a:rPr sz="3200" b="1" dirty="0">
                <a:latin typeface="Garamond"/>
                <a:cs typeface="Garamond"/>
              </a:rPr>
              <a:t>a </a:t>
            </a:r>
            <a:r>
              <a:rPr sz="3200" b="1" spc="-15" dirty="0">
                <a:latin typeface="Garamond"/>
                <a:cs typeface="Garamond"/>
              </a:rPr>
              <a:t>variation </a:t>
            </a:r>
            <a:r>
              <a:rPr sz="3200" b="1" spc="-5" dirty="0">
                <a:latin typeface="Garamond"/>
                <a:cs typeface="Garamond"/>
              </a:rPr>
              <a:t>of </a:t>
            </a:r>
            <a:r>
              <a:rPr sz="3200" b="1" dirty="0">
                <a:latin typeface="Garamond"/>
                <a:cs typeface="Garamond"/>
              </a:rPr>
              <a:t>a  </a:t>
            </a:r>
            <a:r>
              <a:rPr sz="3200" b="1" spc="-5" dirty="0">
                <a:latin typeface="Garamond"/>
                <a:cs typeface="Garamond"/>
              </a:rPr>
              <a:t>histogram, in which the </a:t>
            </a:r>
            <a:r>
              <a:rPr sz="3200" b="1" spc="10" dirty="0">
                <a:latin typeface="Garamond"/>
                <a:cs typeface="Garamond"/>
              </a:rPr>
              <a:t>bars are </a:t>
            </a:r>
            <a:r>
              <a:rPr sz="3200" b="1" dirty="0">
                <a:latin typeface="Garamond"/>
                <a:cs typeface="Garamond"/>
              </a:rPr>
              <a:t>replaced </a:t>
            </a:r>
            <a:r>
              <a:rPr sz="3200" b="1" spc="-10" dirty="0">
                <a:latin typeface="Garamond"/>
                <a:cs typeface="Garamond"/>
              </a:rPr>
              <a:t>by  </a:t>
            </a:r>
            <a:r>
              <a:rPr sz="3200" b="1" spc="-5" dirty="0">
                <a:latin typeface="Garamond"/>
                <a:cs typeface="Garamond"/>
              </a:rPr>
              <a:t>lines connecting the midpoints of the tops  </a:t>
            </a:r>
            <a:r>
              <a:rPr sz="3200" b="1" dirty="0">
                <a:latin typeface="Garamond"/>
                <a:cs typeface="Garamond"/>
              </a:rPr>
              <a:t>of </a:t>
            </a:r>
            <a:r>
              <a:rPr sz="3200" b="1" spc="-5" dirty="0">
                <a:latin typeface="Garamond"/>
                <a:cs typeface="Garamond"/>
              </a:rPr>
              <a:t>the</a:t>
            </a:r>
            <a:r>
              <a:rPr sz="3200" b="1" spc="-320" dirty="0">
                <a:latin typeface="Garamond"/>
                <a:cs typeface="Garamond"/>
              </a:rPr>
              <a:t> </a:t>
            </a:r>
            <a:r>
              <a:rPr sz="3200" b="1" spc="5" dirty="0">
                <a:latin typeface="Garamond"/>
                <a:cs typeface="Garamond"/>
              </a:rPr>
              <a:t>bars.</a:t>
            </a:r>
            <a:endParaRPr sz="3200">
              <a:latin typeface="Garamond"/>
              <a:cs typeface="Garamond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65"/>
              </a:spcBef>
              <a:buClr>
                <a:srgbClr val="0000FF"/>
              </a:buClr>
              <a:buSzPct val="79687"/>
              <a:buFont typeface="Arial"/>
              <a:buChar char="•"/>
              <a:tabLst>
                <a:tab pos="355600" algn="l"/>
              </a:tabLst>
            </a:pPr>
            <a:r>
              <a:rPr sz="3200" b="1" spc="-10" dirty="0">
                <a:latin typeface="Garamond"/>
                <a:cs typeface="Garamond"/>
              </a:rPr>
              <a:t>Advocates </a:t>
            </a:r>
            <a:r>
              <a:rPr sz="3200" b="1" dirty="0">
                <a:latin typeface="Garamond"/>
                <a:cs typeface="Garamond"/>
              </a:rPr>
              <a:t>of </a:t>
            </a:r>
            <a:r>
              <a:rPr sz="3200" b="1" spc="-10" dirty="0">
                <a:latin typeface="Garamond"/>
                <a:cs typeface="Garamond"/>
              </a:rPr>
              <a:t>the </a:t>
            </a:r>
            <a:r>
              <a:rPr sz="3200" b="1" spc="-5" dirty="0">
                <a:latin typeface="Garamond"/>
                <a:cs typeface="Garamond"/>
              </a:rPr>
              <a:t>frequency </a:t>
            </a:r>
            <a:r>
              <a:rPr sz="3200" b="1" spc="-10" dirty="0">
                <a:latin typeface="Garamond"/>
                <a:cs typeface="Garamond"/>
              </a:rPr>
              <a:t>polygon </a:t>
            </a:r>
            <a:r>
              <a:rPr sz="3200" b="1" spc="-5" dirty="0">
                <a:latin typeface="Garamond"/>
                <a:cs typeface="Garamond"/>
              </a:rPr>
              <a:t>argue  </a:t>
            </a:r>
            <a:r>
              <a:rPr sz="3200" b="1" dirty="0">
                <a:latin typeface="Garamond"/>
                <a:cs typeface="Garamond"/>
              </a:rPr>
              <a:t>that </a:t>
            </a:r>
            <a:r>
              <a:rPr sz="3200" b="1" spc="-5" dirty="0">
                <a:latin typeface="Garamond"/>
                <a:cs typeface="Garamond"/>
              </a:rPr>
              <a:t>the </a:t>
            </a:r>
            <a:r>
              <a:rPr sz="3200" b="1" spc="10" dirty="0">
                <a:latin typeface="Garamond"/>
                <a:cs typeface="Garamond"/>
              </a:rPr>
              <a:t>purpose </a:t>
            </a:r>
            <a:r>
              <a:rPr sz="3200" b="1" spc="-10" dirty="0">
                <a:latin typeface="Garamond"/>
                <a:cs typeface="Garamond"/>
              </a:rPr>
              <a:t>of </a:t>
            </a:r>
            <a:r>
              <a:rPr sz="3200" b="1" dirty="0">
                <a:latin typeface="Garamond"/>
                <a:cs typeface="Garamond"/>
              </a:rPr>
              <a:t>a </a:t>
            </a:r>
            <a:r>
              <a:rPr sz="3200" b="1" spc="-5" dirty="0">
                <a:latin typeface="Garamond"/>
                <a:cs typeface="Garamond"/>
              </a:rPr>
              <a:t>histogram is to </a:t>
            </a:r>
            <a:r>
              <a:rPr sz="3200" b="1" spc="-10" dirty="0">
                <a:latin typeface="Garamond"/>
                <a:cs typeface="Garamond"/>
              </a:rPr>
              <a:t>show  </a:t>
            </a:r>
            <a:r>
              <a:rPr sz="3200" b="1" spc="-5" dirty="0">
                <a:latin typeface="Garamond"/>
                <a:cs typeface="Garamond"/>
              </a:rPr>
              <a:t>the </a:t>
            </a:r>
            <a:r>
              <a:rPr sz="3200" b="1" dirty="0">
                <a:latin typeface="Garamond"/>
                <a:cs typeface="Garamond"/>
              </a:rPr>
              <a:t>shape </a:t>
            </a:r>
            <a:r>
              <a:rPr sz="3200" b="1" spc="-5" dirty="0">
                <a:latin typeface="Garamond"/>
                <a:cs typeface="Garamond"/>
              </a:rPr>
              <a:t>of </a:t>
            </a:r>
            <a:r>
              <a:rPr sz="3200" b="1" spc="-10" dirty="0">
                <a:latin typeface="Garamond"/>
                <a:cs typeface="Garamond"/>
              </a:rPr>
              <a:t>the </a:t>
            </a:r>
            <a:r>
              <a:rPr sz="3200" b="1" spc="-5" dirty="0">
                <a:latin typeface="Garamond"/>
                <a:cs typeface="Garamond"/>
              </a:rPr>
              <a:t>data distribution and  </a:t>
            </a:r>
            <a:r>
              <a:rPr sz="3200" b="1" spc="-10" dirty="0">
                <a:latin typeface="Garamond"/>
                <a:cs typeface="Garamond"/>
              </a:rPr>
              <a:t>removing </a:t>
            </a:r>
            <a:r>
              <a:rPr sz="3200" b="1" spc="-5" dirty="0">
                <a:latin typeface="Garamond"/>
                <a:cs typeface="Garamond"/>
              </a:rPr>
              <a:t>the </a:t>
            </a:r>
            <a:r>
              <a:rPr sz="3200" b="1" spc="5" dirty="0">
                <a:latin typeface="Garamond"/>
                <a:cs typeface="Garamond"/>
              </a:rPr>
              <a:t>bars </a:t>
            </a:r>
            <a:r>
              <a:rPr sz="3200" b="1" spc="-15" dirty="0">
                <a:latin typeface="Garamond"/>
                <a:cs typeface="Garamond"/>
              </a:rPr>
              <a:t>makes </a:t>
            </a:r>
            <a:r>
              <a:rPr sz="3200" b="1" spc="-5" dirty="0">
                <a:latin typeface="Garamond"/>
                <a:cs typeface="Garamond"/>
              </a:rPr>
              <a:t>the shape </a:t>
            </a:r>
            <a:r>
              <a:rPr sz="3200" b="1" spc="5" dirty="0">
                <a:latin typeface="Garamond"/>
                <a:cs typeface="Garamond"/>
              </a:rPr>
              <a:t>clearer  </a:t>
            </a:r>
            <a:r>
              <a:rPr sz="3200" b="1" dirty="0">
                <a:latin typeface="Garamond"/>
                <a:cs typeface="Garamond"/>
              </a:rPr>
              <a:t>and</a:t>
            </a:r>
            <a:r>
              <a:rPr sz="3200" b="1" spc="-15" dirty="0">
                <a:latin typeface="Garamond"/>
                <a:cs typeface="Garamond"/>
              </a:rPr>
              <a:t> </a:t>
            </a:r>
            <a:r>
              <a:rPr sz="3200" b="1" spc="-20" dirty="0">
                <a:latin typeface="Garamond"/>
                <a:cs typeface="Garamond"/>
              </a:rPr>
              <a:t>smoother.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52171"/>
            <a:ext cx="5566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eorgia"/>
                <a:cs typeface="Georgia"/>
              </a:rPr>
              <a:t>Construction </a:t>
            </a:r>
            <a:r>
              <a:rPr sz="2400" b="1" dirty="0">
                <a:latin typeface="Georgia"/>
                <a:cs typeface="Georgia"/>
              </a:rPr>
              <a:t>of </a:t>
            </a:r>
            <a:r>
              <a:rPr sz="2400" b="1" spc="-5" dirty="0">
                <a:latin typeface="Georgia"/>
                <a:cs typeface="Georgia"/>
              </a:rPr>
              <a:t>frequency</a:t>
            </a:r>
            <a:r>
              <a:rPr sz="2400" b="1" spc="-30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polygon: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85546"/>
            <a:ext cx="86067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5080" indent="-6096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Garamond"/>
                <a:cs typeface="Garamond"/>
              </a:rPr>
              <a:t>1. </a:t>
            </a:r>
            <a:r>
              <a:rPr sz="2800" spc="-130" dirty="0">
                <a:solidFill>
                  <a:srgbClr val="006FC0"/>
                </a:solidFill>
                <a:latin typeface="Garamond"/>
                <a:cs typeface="Garamond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Garamond"/>
                <a:cs typeface="Garamond"/>
              </a:rPr>
              <a:t>draw </a:t>
            </a:r>
            <a:r>
              <a:rPr sz="2800" spc="-5" dirty="0">
                <a:solidFill>
                  <a:srgbClr val="006FC0"/>
                </a:solidFill>
                <a:latin typeface="Garamond"/>
                <a:cs typeface="Garamond"/>
              </a:rPr>
              <a:t>a </a:t>
            </a:r>
            <a:r>
              <a:rPr sz="2800" dirty="0">
                <a:solidFill>
                  <a:srgbClr val="006FC0"/>
                </a:solidFill>
                <a:latin typeface="Garamond"/>
                <a:cs typeface="Garamond"/>
              </a:rPr>
              <a:t>frequency </a:t>
            </a:r>
            <a:r>
              <a:rPr sz="2800" spc="-5" dirty="0">
                <a:solidFill>
                  <a:srgbClr val="006FC0"/>
                </a:solidFill>
                <a:latin typeface="Garamond"/>
                <a:cs typeface="Garamond"/>
              </a:rPr>
              <a:t>polygon, A point </a:t>
            </a:r>
            <a:r>
              <a:rPr sz="2800" dirty="0">
                <a:solidFill>
                  <a:srgbClr val="006FC0"/>
                </a:solidFill>
                <a:latin typeface="Garamond"/>
                <a:cs typeface="Garamond"/>
              </a:rPr>
              <a:t>is </a:t>
            </a:r>
            <a:r>
              <a:rPr sz="2800" spc="-10" dirty="0">
                <a:solidFill>
                  <a:srgbClr val="006FC0"/>
                </a:solidFill>
                <a:latin typeface="Garamond"/>
                <a:cs typeface="Garamond"/>
              </a:rPr>
              <a:t>marked </a:t>
            </a:r>
            <a:r>
              <a:rPr sz="2800" dirty="0">
                <a:solidFill>
                  <a:srgbClr val="006FC0"/>
                </a:solidFill>
                <a:latin typeface="Garamond"/>
                <a:cs typeface="Garamond"/>
              </a:rPr>
              <a:t>in  </a:t>
            </a:r>
            <a:r>
              <a:rPr sz="2800" spc="-5" dirty="0">
                <a:solidFill>
                  <a:srgbClr val="006FC0"/>
                </a:solidFill>
                <a:latin typeface="Garamond"/>
                <a:cs typeface="Garamond"/>
              </a:rPr>
              <a:t>the midpoint </a:t>
            </a:r>
            <a:r>
              <a:rPr sz="2800" dirty="0">
                <a:solidFill>
                  <a:srgbClr val="006FC0"/>
                </a:solidFill>
                <a:latin typeface="Garamond"/>
                <a:cs typeface="Garamond"/>
              </a:rPr>
              <a:t>of the </a:t>
            </a:r>
            <a:r>
              <a:rPr sz="2800" spc="-5" dirty="0">
                <a:solidFill>
                  <a:srgbClr val="006FC0"/>
                </a:solidFill>
                <a:latin typeface="Garamond"/>
                <a:cs typeface="Garamond"/>
              </a:rPr>
              <a:t>class </a:t>
            </a:r>
            <a:r>
              <a:rPr sz="2800" dirty="0">
                <a:solidFill>
                  <a:srgbClr val="006FC0"/>
                </a:solidFill>
                <a:latin typeface="Garamond"/>
                <a:cs typeface="Garamond"/>
              </a:rPr>
              <a:t>interval, </a:t>
            </a:r>
            <a:r>
              <a:rPr sz="2800" spc="5" dirty="0">
                <a:solidFill>
                  <a:srgbClr val="006FC0"/>
                </a:solidFill>
                <a:latin typeface="Garamond"/>
                <a:cs typeface="Garamond"/>
              </a:rPr>
              <a:t>corresponding to  </a:t>
            </a:r>
            <a:r>
              <a:rPr sz="2800" spc="-5" dirty="0">
                <a:solidFill>
                  <a:srgbClr val="006FC0"/>
                </a:solidFill>
                <a:latin typeface="Garamond"/>
                <a:cs typeface="Garamond"/>
              </a:rPr>
              <a:t>the</a:t>
            </a:r>
            <a:r>
              <a:rPr sz="2800" spc="5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Garamond"/>
                <a:cs typeface="Garamond"/>
              </a:rPr>
              <a:t>frequency.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965477"/>
            <a:ext cx="8607425" cy="2842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22300" indent="-609600" algn="just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622300" algn="l"/>
              </a:tabLst>
            </a:pPr>
            <a:r>
              <a:rPr sz="2800" b="1" dirty="0">
                <a:latin typeface="Garamond"/>
                <a:cs typeface="Garamond"/>
              </a:rPr>
              <a:t>Then </a:t>
            </a:r>
            <a:r>
              <a:rPr sz="2800" b="1" spc="-5" dirty="0">
                <a:latin typeface="Garamond"/>
                <a:cs typeface="Garamond"/>
              </a:rPr>
              <a:t>these points </a:t>
            </a:r>
            <a:r>
              <a:rPr sz="2800" b="1" spc="5" dirty="0">
                <a:latin typeface="Garamond"/>
                <a:cs typeface="Garamond"/>
              </a:rPr>
              <a:t>are </a:t>
            </a:r>
            <a:r>
              <a:rPr sz="2800" b="1" spc="-5" dirty="0">
                <a:latin typeface="Garamond"/>
                <a:cs typeface="Garamond"/>
              </a:rPr>
              <a:t>connected by straight</a:t>
            </a:r>
            <a:r>
              <a:rPr sz="2800" b="1" spc="7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lines.</a:t>
            </a:r>
            <a:endParaRPr sz="2800">
              <a:latin typeface="Garamond"/>
              <a:cs typeface="Garamond"/>
            </a:endParaRPr>
          </a:p>
          <a:p>
            <a:pPr marL="622300" marR="6350" indent="-609600" algn="just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622300" algn="l"/>
              </a:tabLst>
            </a:pP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The first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point and last point </a:t>
            </a:r>
            <a:r>
              <a:rPr sz="2800" b="1" spc="5" dirty="0">
                <a:solidFill>
                  <a:srgbClr val="006FC0"/>
                </a:solidFill>
                <a:latin typeface="Garamond"/>
                <a:cs typeface="Garamond"/>
              </a:rPr>
              <a:t>are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joined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to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the 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midpoint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of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previous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and 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next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class</a:t>
            </a:r>
            <a:r>
              <a:rPr sz="2800" b="1" spc="-229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b="1" spc="-25" dirty="0">
                <a:solidFill>
                  <a:srgbClr val="006FC0"/>
                </a:solidFill>
                <a:latin typeface="Garamond"/>
                <a:cs typeface="Garamond"/>
              </a:rPr>
              <a:t>respectively.</a:t>
            </a:r>
            <a:endParaRPr sz="2800">
              <a:latin typeface="Garamond"/>
              <a:cs typeface="Garamond"/>
            </a:endParaRPr>
          </a:p>
          <a:p>
            <a:pPr marL="622300" marR="5080" indent="-609600" algn="just">
              <a:lnSpc>
                <a:spcPct val="100000"/>
              </a:lnSpc>
              <a:spcBef>
                <a:spcPts val="670"/>
              </a:spcBef>
              <a:buAutoNum type="arabicPeriod" startAt="2"/>
              <a:tabLst>
                <a:tab pos="622300" algn="l"/>
              </a:tabLst>
            </a:pPr>
            <a:r>
              <a:rPr sz="2800" b="1" dirty="0">
                <a:latin typeface="Garamond"/>
                <a:cs typeface="Garamond"/>
              </a:rPr>
              <a:t>Rather </a:t>
            </a:r>
            <a:r>
              <a:rPr sz="2800" b="1" spc="-5" dirty="0">
                <a:latin typeface="Garamond"/>
                <a:cs typeface="Garamond"/>
              </a:rPr>
              <a:t>than </a:t>
            </a:r>
            <a:r>
              <a:rPr sz="2800" b="1" spc="-10" dirty="0">
                <a:latin typeface="Garamond"/>
                <a:cs typeface="Garamond"/>
              </a:rPr>
              <a:t>leaving </a:t>
            </a:r>
            <a:r>
              <a:rPr sz="2800" b="1" spc="-5" dirty="0">
                <a:latin typeface="Garamond"/>
                <a:cs typeface="Garamond"/>
              </a:rPr>
              <a:t>the </a:t>
            </a:r>
            <a:r>
              <a:rPr sz="2800" b="1" spc="5" dirty="0">
                <a:latin typeface="Garamond"/>
                <a:cs typeface="Garamond"/>
              </a:rPr>
              <a:t>graph </a:t>
            </a:r>
            <a:r>
              <a:rPr sz="2800" b="1" spc="-5" dirty="0">
                <a:latin typeface="Garamond"/>
                <a:cs typeface="Garamond"/>
              </a:rPr>
              <a:t>suspended </a:t>
            </a:r>
            <a:r>
              <a:rPr sz="2800" b="1" dirty="0">
                <a:latin typeface="Garamond"/>
                <a:cs typeface="Garamond"/>
              </a:rPr>
              <a:t>in </a:t>
            </a:r>
            <a:r>
              <a:rPr sz="2800" b="1" spc="-5" dirty="0">
                <a:latin typeface="Garamond"/>
                <a:cs typeface="Garamond"/>
              </a:rPr>
              <a:t>space ,  </a:t>
            </a:r>
            <a:r>
              <a:rPr sz="2800" b="1" spc="-15" dirty="0">
                <a:latin typeface="Garamond"/>
                <a:cs typeface="Garamond"/>
              </a:rPr>
              <a:t>we </a:t>
            </a:r>
            <a:r>
              <a:rPr sz="2800" b="1" dirty="0">
                <a:latin typeface="Garamond"/>
                <a:cs typeface="Garamond"/>
              </a:rPr>
              <a:t>assume </a:t>
            </a:r>
            <a:r>
              <a:rPr sz="2800" b="1" spc="-5" dirty="0">
                <a:latin typeface="Garamond"/>
                <a:cs typeface="Garamond"/>
              </a:rPr>
              <a:t>that </a:t>
            </a:r>
            <a:r>
              <a:rPr sz="2800" b="1" dirty="0">
                <a:latin typeface="Garamond"/>
                <a:cs typeface="Garamond"/>
              </a:rPr>
              <a:t>there is another </a:t>
            </a:r>
            <a:r>
              <a:rPr sz="2800" b="1" spc="5" dirty="0">
                <a:latin typeface="Garamond"/>
                <a:cs typeface="Garamond"/>
              </a:rPr>
              <a:t>interval </a:t>
            </a:r>
            <a:r>
              <a:rPr sz="2800" b="1" spc="-35" dirty="0">
                <a:latin typeface="Garamond"/>
                <a:cs typeface="Garamond"/>
              </a:rPr>
              <a:t>above </a:t>
            </a:r>
            <a:r>
              <a:rPr sz="2800" b="1" spc="-5" dirty="0">
                <a:latin typeface="Garamond"/>
                <a:cs typeface="Garamond"/>
              </a:rPr>
              <a:t>and  </a:t>
            </a:r>
            <a:r>
              <a:rPr sz="2800" b="1" spc="-10" dirty="0">
                <a:latin typeface="Garamond"/>
                <a:cs typeface="Garamond"/>
              </a:rPr>
              <a:t>below </a:t>
            </a:r>
            <a:r>
              <a:rPr sz="2800" b="1" spc="-5" dirty="0">
                <a:latin typeface="Garamond"/>
                <a:cs typeface="Garamond"/>
              </a:rPr>
              <a:t>which </a:t>
            </a:r>
            <a:r>
              <a:rPr sz="2800" b="1" dirty="0">
                <a:latin typeface="Garamond"/>
                <a:cs typeface="Garamond"/>
              </a:rPr>
              <a:t>is </a:t>
            </a:r>
            <a:r>
              <a:rPr sz="2800" b="1" spc="-10" dirty="0">
                <a:latin typeface="Garamond"/>
                <a:cs typeface="Garamond"/>
              </a:rPr>
              <a:t>having </a:t>
            </a:r>
            <a:r>
              <a:rPr sz="2800" b="1" spc="-5" dirty="0">
                <a:latin typeface="Garamond"/>
                <a:cs typeface="Garamond"/>
              </a:rPr>
              <a:t>frequency of 0</a:t>
            </a:r>
            <a:r>
              <a:rPr sz="2800" b="1" spc="-15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867732"/>
            <a:ext cx="1716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1665" algn="l"/>
                <a:tab pos="1227455" algn="l"/>
              </a:tabLst>
            </a:pP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5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.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	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so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	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t</a:t>
            </a:r>
            <a:r>
              <a:rPr sz="2800" b="1" spc="5" dirty="0">
                <a:solidFill>
                  <a:srgbClr val="006FC0"/>
                </a:solidFill>
                <a:latin typeface="Garamond"/>
                <a:cs typeface="Garamond"/>
              </a:rPr>
              <a:t>h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e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2029" y="4867732"/>
            <a:ext cx="6639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2589" algn="l"/>
                <a:tab pos="2294255" algn="l"/>
                <a:tab pos="3470910" algn="l"/>
                <a:tab pos="4208780" algn="l"/>
                <a:tab pos="5610860" algn="l"/>
              </a:tabLst>
            </a:pP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mi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d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poin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t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	o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f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	</a:t>
            </a:r>
            <a:r>
              <a:rPr sz="2800" b="1" spc="35" dirty="0">
                <a:solidFill>
                  <a:srgbClr val="006FC0"/>
                </a:solidFill>
                <a:latin typeface="Garamond"/>
                <a:cs typeface="Garamond"/>
              </a:rPr>
              <a:t>g</a:t>
            </a:r>
            <a:r>
              <a:rPr sz="2800" b="1" spc="25" dirty="0">
                <a:solidFill>
                  <a:srgbClr val="006FC0"/>
                </a:solidFill>
                <a:latin typeface="Garamond"/>
                <a:cs typeface="Garamond"/>
              </a:rPr>
              <a:t>r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o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u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p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	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a</a:t>
            </a:r>
            <a:r>
              <a:rPr sz="2800" b="1" spc="15" dirty="0">
                <a:solidFill>
                  <a:srgbClr val="006FC0"/>
                </a:solidFill>
                <a:latin typeface="Garamond"/>
                <a:cs typeface="Garamond"/>
              </a:rPr>
              <a:t>r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e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	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assume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	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h</a:t>
            </a:r>
            <a:r>
              <a:rPr sz="2800" b="1" spc="-35" dirty="0">
                <a:solidFill>
                  <a:srgbClr val="006FC0"/>
                </a:solidFill>
                <a:latin typeface="Garamond"/>
                <a:cs typeface="Garamond"/>
              </a:rPr>
              <a:t>a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vi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n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g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295087"/>
            <a:ext cx="79952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101850" algn="l"/>
              </a:tabLst>
            </a:pP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frequency</a:t>
            </a:r>
            <a:r>
              <a:rPr sz="2800" b="1" spc="290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of	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0.the </a:t>
            </a:r>
            <a:r>
              <a:rPr sz="2800" b="1" spc="10" dirty="0">
                <a:solidFill>
                  <a:srgbClr val="006FC0"/>
                </a:solidFill>
                <a:latin typeface="Garamond"/>
                <a:cs typeface="Garamond"/>
              </a:rPr>
              <a:t>group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is </a:t>
            </a:r>
            <a:r>
              <a:rPr sz="2800" b="1" spc="-15" dirty="0">
                <a:solidFill>
                  <a:srgbClr val="006FC0"/>
                </a:solidFill>
                <a:latin typeface="Garamond"/>
                <a:cs typeface="Garamond"/>
              </a:rPr>
              <a:t>now 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allowed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to meet </a:t>
            </a:r>
            <a:r>
              <a:rPr sz="2800" b="1" dirty="0">
                <a:solidFill>
                  <a:srgbClr val="006FC0"/>
                </a:solidFill>
                <a:latin typeface="Garamond"/>
                <a:cs typeface="Garamond"/>
              </a:rPr>
              <a:t>x- 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axis on </a:t>
            </a:r>
            <a:r>
              <a:rPr sz="2800" b="1" spc="-10" dirty="0">
                <a:solidFill>
                  <a:srgbClr val="006FC0"/>
                </a:solidFill>
                <a:latin typeface="Garamond"/>
                <a:cs typeface="Garamond"/>
              </a:rPr>
              <a:t>both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the</a:t>
            </a:r>
            <a:r>
              <a:rPr sz="2800" b="1" spc="45" dirty="0">
                <a:solidFill>
                  <a:srgbClr val="006FC0"/>
                </a:solidFill>
                <a:latin typeface="Garamond"/>
                <a:cs typeface="Garamond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Garamond"/>
                <a:cs typeface="Garamond"/>
              </a:rPr>
              <a:t>ends.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8365"/>
            <a:ext cx="5760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0000"/>
                </a:solidFill>
              </a:rPr>
              <a:t>Advantages </a:t>
            </a:r>
            <a:r>
              <a:rPr sz="3200" dirty="0">
                <a:solidFill>
                  <a:srgbClr val="000000"/>
                </a:solidFill>
              </a:rPr>
              <a:t>of </a:t>
            </a:r>
            <a:r>
              <a:rPr sz="3200" spc="-10" dirty="0">
                <a:solidFill>
                  <a:srgbClr val="000000"/>
                </a:solidFill>
              </a:rPr>
              <a:t>frequency</a:t>
            </a:r>
            <a:r>
              <a:rPr sz="3200" spc="-5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polygon: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71929"/>
            <a:ext cx="80714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32130" algn="l"/>
                <a:tab pos="532765" algn="l"/>
                <a:tab pos="993775" algn="l"/>
                <a:tab pos="1452880" algn="l"/>
                <a:tab pos="2292350" algn="l"/>
                <a:tab pos="3154045" algn="l"/>
                <a:tab pos="3660140" algn="l"/>
                <a:tab pos="5287645" algn="l"/>
                <a:tab pos="6061710" algn="l"/>
                <a:tab pos="6899275" algn="l"/>
                <a:tab pos="7761605" algn="l"/>
              </a:tabLst>
            </a:pPr>
            <a:r>
              <a:rPr dirty="0"/>
              <a:t>	</a:t>
            </a:r>
            <a:r>
              <a:rPr sz="2800" b="1" spc="-10" dirty="0">
                <a:latin typeface="Garamond"/>
                <a:cs typeface="Garamond"/>
              </a:rPr>
              <a:t>I</a:t>
            </a:r>
            <a:r>
              <a:rPr sz="2800" b="1" spc="-5" dirty="0">
                <a:latin typeface="Garamond"/>
                <a:cs typeface="Garamond"/>
              </a:rPr>
              <a:t>t</a:t>
            </a:r>
            <a:r>
              <a:rPr sz="2800" b="1" dirty="0">
                <a:latin typeface="Garamond"/>
                <a:cs typeface="Garamond"/>
              </a:rPr>
              <a:t>	i</a:t>
            </a:r>
            <a:r>
              <a:rPr sz="2800" b="1" spc="-5" dirty="0">
                <a:latin typeface="Garamond"/>
                <a:cs typeface="Garamond"/>
              </a:rPr>
              <a:t>s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40" dirty="0">
                <a:latin typeface="Garamond"/>
                <a:cs typeface="Garamond"/>
              </a:rPr>
              <a:t>v</a:t>
            </a:r>
            <a:r>
              <a:rPr sz="2800" b="1" dirty="0">
                <a:latin typeface="Garamond"/>
                <a:cs typeface="Garamond"/>
              </a:rPr>
              <a:t>e</a:t>
            </a:r>
            <a:r>
              <a:rPr sz="2800" b="1" spc="110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y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easy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to</a:t>
            </a:r>
            <a:r>
              <a:rPr sz="2800" b="1" dirty="0">
                <a:latin typeface="Garamond"/>
                <a:cs typeface="Garamond"/>
              </a:rPr>
              <a:t>	c</a:t>
            </a:r>
            <a:r>
              <a:rPr sz="2800" b="1" spc="-5" dirty="0">
                <a:latin typeface="Garamond"/>
                <a:cs typeface="Garamond"/>
              </a:rPr>
              <a:t>onst</a:t>
            </a:r>
            <a:r>
              <a:rPr sz="2800" b="1" spc="80" dirty="0">
                <a:latin typeface="Garamond"/>
                <a:cs typeface="Garamond"/>
              </a:rPr>
              <a:t>r</a:t>
            </a:r>
            <a:r>
              <a:rPr sz="2800" b="1" spc="5" dirty="0">
                <a:latin typeface="Garamond"/>
                <a:cs typeface="Garamond"/>
              </a:rPr>
              <a:t>u</a:t>
            </a:r>
            <a:r>
              <a:rPr sz="2800" b="1" spc="-5" dirty="0">
                <a:latin typeface="Garamond"/>
                <a:cs typeface="Garamond"/>
              </a:rPr>
              <a:t>ct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and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5" dirty="0">
                <a:latin typeface="Garamond"/>
                <a:cs typeface="Garamond"/>
              </a:rPr>
              <a:t>v</a:t>
            </a:r>
            <a:r>
              <a:rPr sz="2800" b="1" spc="-5" dirty="0">
                <a:latin typeface="Garamond"/>
                <a:cs typeface="Garamond"/>
              </a:rPr>
              <a:t>e</a:t>
            </a:r>
            <a:r>
              <a:rPr sz="2800" b="1" spc="105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y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easy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to  </a:t>
            </a:r>
            <a:r>
              <a:rPr sz="2800" b="1" spc="5" dirty="0">
                <a:latin typeface="Garamond"/>
                <a:cs typeface="Garamond"/>
              </a:rPr>
              <a:t>interpret.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23158"/>
            <a:ext cx="62109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32130" algn="l"/>
                <a:tab pos="532765" algn="l"/>
                <a:tab pos="1105535" algn="l"/>
                <a:tab pos="1675130" algn="l"/>
                <a:tab pos="2559685" algn="l"/>
                <a:tab pos="2903855" algn="l"/>
                <a:tab pos="3234690" algn="l"/>
                <a:tab pos="3522979" algn="l"/>
                <a:tab pos="3999865" algn="l"/>
                <a:tab pos="5077460" algn="l"/>
                <a:tab pos="5419090" algn="l"/>
              </a:tabLst>
            </a:pPr>
            <a:r>
              <a:rPr dirty="0"/>
              <a:t>	</a:t>
            </a:r>
            <a:r>
              <a:rPr sz="2800" b="1" spc="-10" dirty="0">
                <a:latin typeface="Garamond"/>
                <a:cs typeface="Garamond"/>
              </a:rPr>
              <a:t>I</a:t>
            </a:r>
            <a:r>
              <a:rPr sz="2800" b="1" spc="-5" dirty="0">
                <a:latin typeface="Garamond"/>
                <a:cs typeface="Garamond"/>
              </a:rPr>
              <a:t>t</a:t>
            </a:r>
            <a:r>
              <a:rPr sz="2800" b="1" dirty="0">
                <a:latin typeface="Garamond"/>
                <a:cs typeface="Garamond"/>
              </a:rPr>
              <a:t>	i</a:t>
            </a:r>
            <a:r>
              <a:rPr sz="2800" b="1" spc="-5" dirty="0">
                <a:latin typeface="Garamond"/>
                <a:cs typeface="Garamond"/>
              </a:rPr>
              <a:t>s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5" dirty="0">
                <a:latin typeface="Garamond"/>
                <a:cs typeface="Garamond"/>
              </a:rPr>
              <a:t>u</a:t>
            </a:r>
            <a:r>
              <a:rPr sz="2800" b="1" spc="-5" dirty="0">
                <a:latin typeface="Garamond"/>
                <a:cs typeface="Garamond"/>
              </a:rPr>
              <a:t>se</a:t>
            </a:r>
            <a:r>
              <a:rPr sz="2800" b="1" spc="-15" dirty="0">
                <a:latin typeface="Garamond"/>
                <a:cs typeface="Garamond"/>
              </a:rPr>
              <a:t>f</a:t>
            </a:r>
            <a:r>
              <a:rPr sz="2800" b="1" spc="-10" dirty="0">
                <a:latin typeface="Garamond"/>
                <a:cs typeface="Garamond"/>
              </a:rPr>
              <a:t>u</a:t>
            </a:r>
            <a:r>
              <a:rPr sz="2800" b="1" spc="-5" dirty="0">
                <a:latin typeface="Garamond"/>
                <a:cs typeface="Garamond"/>
              </a:rPr>
              <a:t>l</a:t>
            </a:r>
            <a:r>
              <a:rPr sz="2800" b="1" dirty="0">
                <a:latin typeface="Garamond"/>
                <a:cs typeface="Garamond"/>
              </a:rPr>
              <a:t>	i</a:t>
            </a:r>
            <a:r>
              <a:rPr sz="2800" b="1" spc="-5" dirty="0">
                <a:latin typeface="Garamond"/>
                <a:cs typeface="Garamond"/>
              </a:rPr>
              <a:t>n</a:t>
            </a:r>
            <a:r>
              <a:rPr sz="2800" b="1" dirty="0">
                <a:latin typeface="Garamond"/>
                <a:cs typeface="Garamond"/>
              </a:rPr>
              <a:t>		</a:t>
            </a:r>
            <a:r>
              <a:rPr sz="2800" b="1" spc="5" dirty="0">
                <a:latin typeface="Garamond"/>
                <a:cs typeface="Garamond"/>
              </a:rPr>
              <a:t>p</a:t>
            </a:r>
            <a:r>
              <a:rPr sz="2800" b="1" spc="-5" dirty="0">
                <a:latin typeface="Garamond"/>
                <a:cs typeface="Garamond"/>
              </a:rPr>
              <a:t>o</a:t>
            </a:r>
            <a:r>
              <a:rPr sz="2800" b="1" spc="80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trayi</a:t>
            </a:r>
            <a:r>
              <a:rPr sz="2800" b="1" dirty="0">
                <a:latin typeface="Garamond"/>
                <a:cs typeface="Garamond"/>
              </a:rPr>
              <a:t>n</a:t>
            </a:r>
            <a:r>
              <a:rPr sz="2800" b="1" spc="-5" dirty="0">
                <a:latin typeface="Garamond"/>
                <a:cs typeface="Garamond"/>
              </a:rPr>
              <a:t>g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5" dirty="0">
                <a:latin typeface="Garamond"/>
                <a:cs typeface="Garamond"/>
              </a:rPr>
              <a:t>m</a:t>
            </a:r>
            <a:r>
              <a:rPr sz="2800" b="1" spc="-5" dirty="0">
                <a:latin typeface="Garamond"/>
                <a:cs typeface="Garamond"/>
              </a:rPr>
              <a:t>o</a:t>
            </a:r>
            <a:r>
              <a:rPr sz="2800" b="1" spc="20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e  distributions	</a:t>
            </a:r>
            <a:r>
              <a:rPr sz="2800" b="1" dirty="0">
                <a:latin typeface="Garamond"/>
                <a:cs typeface="Garamond"/>
              </a:rPr>
              <a:t>on	</a:t>
            </a:r>
            <a:r>
              <a:rPr sz="2800" b="1" spc="-5" dirty="0">
                <a:latin typeface="Garamond"/>
                <a:cs typeface="Garamond"/>
              </a:rPr>
              <a:t>the	same	</a:t>
            </a:r>
            <a:r>
              <a:rPr sz="2800" b="1" spc="5" dirty="0">
                <a:latin typeface="Garamond"/>
                <a:cs typeface="Garamond"/>
              </a:rPr>
              <a:t>graph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7608" y="2923158"/>
            <a:ext cx="18294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4795">
              <a:lnSpc>
                <a:spcPct val="100000"/>
              </a:lnSpc>
              <a:spcBef>
                <a:spcPts val="95"/>
              </a:spcBef>
              <a:tabLst>
                <a:tab pos="1156970" algn="l"/>
                <a:tab pos="1273175" algn="l"/>
              </a:tabLst>
            </a:pPr>
            <a:r>
              <a:rPr sz="2800" b="1" spc="-5" dirty="0">
                <a:latin typeface="Garamond"/>
                <a:cs typeface="Garamond"/>
              </a:rPr>
              <a:t>th</a:t>
            </a:r>
            <a:r>
              <a:rPr sz="2800" b="1" spc="5" dirty="0">
                <a:latin typeface="Garamond"/>
                <a:cs typeface="Garamond"/>
              </a:rPr>
              <a:t>a</a:t>
            </a:r>
            <a:r>
              <a:rPr sz="2800" b="1" spc="-5" dirty="0">
                <a:latin typeface="Garamond"/>
                <a:cs typeface="Garamond"/>
              </a:rPr>
              <a:t>n</a:t>
            </a:r>
            <a:r>
              <a:rPr sz="2800" b="1" dirty="0">
                <a:latin typeface="Garamond"/>
                <a:cs typeface="Garamond"/>
              </a:rPr>
              <a:t>		</a:t>
            </a:r>
            <a:r>
              <a:rPr sz="2800" b="1" spc="5" dirty="0">
                <a:latin typeface="Garamond"/>
                <a:cs typeface="Garamond"/>
              </a:rPr>
              <a:t>t</a:t>
            </a:r>
            <a:r>
              <a:rPr sz="2800" b="1" spc="-55" dirty="0">
                <a:latin typeface="Garamond"/>
                <a:cs typeface="Garamond"/>
              </a:rPr>
              <a:t>w</a:t>
            </a:r>
            <a:r>
              <a:rPr sz="2800" b="1" spc="-5" dirty="0">
                <a:latin typeface="Garamond"/>
                <a:cs typeface="Garamond"/>
              </a:rPr>
              <a:t>o  </a:t>
            </a:r>
            <a:r>
              <a:rPr sz="2800" b="1" spc="-10" dirty="0">
                <a:latin typeface="Garamond"/>
                <a:cs typeface="Garamond"/>
              </a:rPr>
              <a:t>pa</a:t>
            </a:r>
            <a:r>
              <a:rPr sz="2800" b="1" dirty="0">
                <a:latin typeface="Garamond"/>
                <a:cs typeface="Garamond"/>
              </a:rPr>
              <a:t>p</a:t>
            </a:r>
            <a:r>
              <a:rPr sz="2800" b="1" spc="-5" dirty="0">
                <a:latin typeface="Garamond"/>
                <a:cs typeface="Garamond"/>
              </a:rPr>
              <a:t>er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10" dirty="0">
                <a:latin typeface="Garamond"/>
                <a:cs typeface="Garamond"/>
              </a:rPr>
              <a:t>with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776853"/>
            <a:ext cx="77285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latin typeface="Garamond"/>
                <a:cs typeface="Garamond"/>
              </a:rPr>
              <a:t>different </a:t>
            </a:r>
            <a:r>
              <a:rPr sz="2800" b="1" dirty="0">
                <a:latin typeface="Garamond"/>
                <a:cs typeface="Garamond"/>
              </a:rPr>
              <a:t>colors. </a:t>
            </a:r>
            <a:r>
              <a:rPr sz="2800" b="1" spc="-5" dirty="0">
                <a:latin typeface="Garamond"/>
                <a:cs typeface="Garamond"/>
              </a:rPr>
              <a:t>So </a:t>
            </a:r>
            <a:r>
              <a:rPr sz="2800" b="1" spc="5" dirty="0">
                <a:latin typeface="Garamond"/>
                <a:cs typeface="Garamond"/>
              </a:rPr>
              <a:t>it </a:t>
            </a:r>
            <a:r>
              <a:rPr sz="2800" b="1" dirty="0">
                <a:latin typeface="Garamond"/>
                <a:cs typeface="Garamond"/>
              </a:rPr>
              <a:t>is </a:t>
            </a:r>
            <a:r>
              <a:rPr sz="2800" b="1" spc="10" dirty="0">
                <a:latin typeface="Garamond"/>
                <a:cs typeface="Garamond"/>
              </a:rPr>
              <a:t>very </a:t>
            </a:r>
            <a:r>
              <a:rPr sz="2800" b="1" spc="-10" dirty="0">
                <a:latin typeface="Garamond"/>
                <a:cs typeface="Garamond"/>
              </a:rPr>
              <a:t>useful </a:t>
            </a:r>
            <a:r>
              <a:rPr sz="2800" b="1" spc="-5" dirty="0">
                <a:latin typeface="Garamond"/>
                <a:cs typeface="Garamond"/>
              </a:rPr>
              <a:t>to </a:t>
            </a:r>
            <a:r>
              <a:rPr sz="2800" b="1" dirty="0">
                <a:latin typeface="Garamond"/>
                <a:cs typeface="Garamond"/>
              </a:rPr>
              <a:t>compare </a:t>
            </a:r>
            <a:r>
              <a:rPr sz="2800" b="1" spc="-5" dirty="0">
                <a:latin typeface="Garamond"/>
                <a:cs typeface="Garamond"/>
              </a:rPr>
              <a:t>2 </a:t>
            </a:r>
            <a:r>
              <a:rPr sz="2800" b="1" dirty="0">
                <a:latin typeface="Garamond"/>
                <a:cs typeface="Garamond"/>
              </a:rPr>
              <a:t>or  more </a:t>
            </a:r>
            <a:r>
              <a:rPr sz="2800" b="1" spc="-5" dirty="0">
                <a:latin typeface="Garamond"/>
                <a:cs typeface="Garamond"/>
              </a:rPr>
              <a:t>than 2</a:t>
            </a:r>
            <a:r>
              <a:rPr sz="2800" b="1" spc="1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distributions.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4677"/>
            <a:ext cx="8072755" cy="21221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Georgia"/>
                <a:cs typeface="Georgia"/>
              </a:rPr>
              <a:t>Frequency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curve:-</a:t>
            </a:r>
            <a:endParaRPr sz="32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9"/>
              </a:spcBef>
            </a:pPr>
            <a:r>
              <a:rPr sz="2400" spc="5" dirty="0">
                <a:solidFill>
                  <a:srgbClr val="000000"/>
                </a:solidFill>
                <a:latin typeface="Garamond"/>
                <a:cs typeface="Garamond"/>
              </a:rPr>
              <a:t>When </a:t>
            </a:r>
            <a:r>
              <a:rPr sz="2400" dirty="0">
                <a:solidFill>
                  <a:srgbClr val="000000"/>
                </a:solidFill>
                <a:latin typeface="Garamond"/>
                <a:cs typeface="Garamond"/>
              </a:rPr>
              <a:t>the </a:t>
            </a:r>
            <a:r>
              <a:rPr sz="2400" spc="-10" dirty="0">
                <a:solidFill>
                  <a:srgbClr val="000000"/>
                </a:solidFill>
                <a:latin typeface="Garamond"/>
                <a:cs typeface="Garamond"/>
              </a:rPr>
              <a:t>number </a:t>
            </a:r>
            <a:r>
              <a:rPr sz="2400" spc="-5" dirty="0">
                <a:solidFill>
                  <a:srgbClr val="000000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000000"/>
                </a:solidFill>
                <a:latin typeface="Garamond"/>
                <a:cs typeface="Garamond"/>
              </a:rPr>
              <a:t>observations </a:t>
            </a:r>
            <a:r>
              <a:rPr sz="2400" spc="5" dirty="0">
                <a:solidFill>
                  <a:srgbClr val="000000"/>
                </a:solidFill>
                <a:latin typeface="Garamond"/>
                <a:cs typeface="Garamond"/>
              </a:rPr>
              <a:t>are </a:t>
            </a:r>
            <a:r>
              <a:rPr sz="2400" spc="15" dirty="0">
                <a:solidFill>
                  <a:srgbClr val="000000"/>
                </a:solidFill>
                <a:latin typeface="Garamond"/>
                <a:cs typeface="Garamond"/>
              </a:rPr>
              <a:t>very </a:t>
            </a:r>
            <a:r>
              <a:rPr sz="2400" spc="-5" dirty="0">
                <a:solidFill>
                  <a:srgbClr val="000000"/>
                </a:solidFill>
                <a:latin typeface="Garamond"/>
                <a:cs typeface="Garamond"/>
              </a:rPr>
              <a:t>large </a:t>
            </a:r>
            <a:r>
              <a:rPr sz="2400" dirty="0">
                <a:solidFill>
                  <a:srgbClr val="000000"/>
                </a:solidFill>
                <a:latin typeface="Garamond"/>
                <a:cs typeface="Garamond"/>
              </a:rPr>
              <a:t>and </a:t>
            </a:r>
            <a:r>
              <a:rPr sz="2400" spc="5" dirty="0">
                <a:solidFill>
                  <a:srgbClr val="000000"/>
                </a:solidFill>
                <a:latin typeface="Garamond"/>
                <a:cs typeface="Garamond"/>
              </a:rPr>
              <a:t>groups  are more </a:t>
            </a:r>
            <a:r>
              <a:rPr sz="2400" spc="-5" dirty="0">
                <a:solidFill>
                  <a:srgbClr val="000000"/>
                </a:solidFill>
                <a:latin typeface="Garamond"/>
                <a:cs typeface="Garamond"/>
              </a:rPr>
              <a:t>(ie; </a:t>
            </a:r>
            <a:r>
              <a:rPr sz="2400" dirty="0">
                <a:solidFill>
                  <a:srgbClr val="000000"/>
                </a:solidFill>
                <a:latin typeface="Garamond"/>
                <a:cs typeface="Garamond"/>
              </a:rPr>
              <a:t>small class intervals) the frequency </a:t>
            </a:r>
            <a:r>
              <a:rPr sz="2400" spc="-10" dirty="0">
                <a:solidFill>
                  <a:srgbClr val="000000"/>
                </a:solidFill>
                <a:latin typeface="Garamond"/>
                <a:cs typeface="Garamond"/>
              </a:rPr>
              <a:t>polygon  </a:t>
            </a:r>
            <a:r>
              <a:rPr sz="2400" spc="-5" dirty="0">
                <a:solidFill>
                  <a:srgbClr val="000000"/>
                </a:solidFill>
                <a:latin typeface="Garamond"/>
                <a:cs typeface="Garamond"/>
              </a:rPr>
              <a:t>tends </a:t>
            </a:r>
            <a:r>
              <a:rPr sz="2400" dirty="0">
                <a:solidFill>
                  <a:srgbClr val="000000"/>
                </a:solidFill>
                <a:latin typeface="Garamond"/>
                <a:cs typeface="Garamond"/>
              </a:rPr>
              <a:t>to </a:t>
            </a:r>
            <a:r>
              <a:rPr sz="2400" spc="-10" dirty="0">
                <a:solidFill>
                  <a:srgbClr val="000000"/>
                </a:solidFill>
                <a:latin typeface="Garamond"/>
                <a:cs typeface="Garamond"/>
              </a:rPr>
              <a:t>loose </a:t>
            </a:r>
            <a:r>
              <a:rPr sz="2400" spc="-5" dirty="0">
                <a:solidFill>
                  <a:srgbClr val="000000"/>
                </a:solidFill>
                <a:latin typeface="Garamond"/>
                <a:cs typeface="Garamond"/>
              </a:rPr>
              <a:t>its angulation </a:t>
            </a:r>
            <a:r>
              <a:rPr sz="2400" dirty="0">
                <a:solidFill>
                  <a:srgbClr val="000000"/>
                </a:solidFill>
                <a:latin typeface="Garamond"/>
                <a:cs typeface="Garamond"/>
              </a:rPr>
              <a:t>and </a:t>
            </a:r>
            <a:r>
              <a:rPr sz="2400" spc="-5" dirty="0">
                <a:solidFill>
                  <a:srgbClr val="000000"/>
                </a:solidFill>
                <a:latin typeface="Garamond"/>
                <a:cs typeface="Garamond"/>
              </a:rPr>
              <a:t>it </a:t>
            </a:r>
            <a:r>
              <a:rPr sz="2400" spc="20" dirty="0">
                <a:solidFill>
                  <a:srgbClr val="000000"/>
                </a:solidFill>
                <a:latin typeface="Garamond"/>
                <a:cs typeface="Garamond"/>
              </a:rPr>
              <a:t>forms </a:t>
            </a:r>
            <a:r>
              <a:rPr sz="2400" dirty="0">
                <a:solidFill>
                  <a:srgbClr val="000000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Garamond"/>
                <a:cs typeface="Garamond"/>
              </a:rPr>
              <a:t>smooth </a:t>
            </a:r>
            <a:r>
              <a:rPr sz="2400" spc="10" dirty="0">
                <a:solidFill>
                  <a:srgbClr val="000000"/>
                </a:solidFill>
                <a:latin typeface="Garamond"/>
                <a:cs typeface="Garamond"/>
              </a:rPr>
              <a:t>curve </a:t>
            </a:r>
            <a:r>
              <a:rPr sz="2400" spc="620" dirty="0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Garamond"/>
                <a:cs typeface="Garamond"/>
              </a:rPr>
              <a:t>known </a:t>
            </a:r>
            <a:r>
              <a:rPr sz="2400" dirty="0">
                <a:solidFill>
                  <a:srgbClr val="000000"/>
                </a:solidFill>
                <a:latin typeface="Garamond"/>
                <a:cs typeface="Garamond"/>
              </a:rPr>
              <a:t>as frequency</a:t>
            </a:r>
            <a:r>
              <a:rPr sz="2400" spc="15" dirty="0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sz="2400" spc="10" dirty="0">
                <a:solidFill>
                  <a:srgbClr val="000000"/>
                </a:solidFill>
                <a:latin typeface="Garamond"/>
                <a:cs typeface="Garamond"/>
              </a:rPr>
              <a:t>curve.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567" y="2589305"/>
            <a:ext cx="7167716" cy="351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4351"/>
            <a:ext cx="7386320" cy="20656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450"/>
              </a:spcBef>
            </a:pPr>
            <a:r>
              <a:rPr sz="3200" b="1" dirty="0">
                <a:solidFill>
                  <a:srgbClr val="C00000"/>
                </a:solidFill>
                <a:latin typeface="Georgia"/>
                <a:cs typeface="Georgia"/>
              </a:rPr>
              <a:t>Scatter </a:t>
            </a:r>
            <a:r>
              <a:rPr sz="3200" b="1" spc="-5" dirty="0">
                <a:solidFill>
                  <a:srgbClr val="C00000"/>
                </a:solidFill>
                <a:latin typeface="Georgia"/>
                <a:cs typeface="Georgia"/>
              </a:rPr>
              <a:t>diagram </a:t>
            </a:r>
            <a:r>
              <a:rPr sz="3200" b="1" spc="5" dirty="0">
                <a:solidFill>
                  <a:srgbClr val="C00000"/>
                </a:solidFill>
                <a:latin typeface="Georgia"/>
                <a:cs typeface="Georgia"/>
              </a:rPr>
              <a:t>or </a:t>
            </a:r>
            <a:r>
              <a:rPr sz="3200" b="1" dirty="0">
                <a:solidFill>
                  <a:srgbClr val="C00000"/>
                </a:solidFill>
                <a:latin typeface="Georgia"/>
                <a:cs typeface="Georgia"/>
              </a:rPr>
              <a:t>dot</a:t>
            </a:r>
            <a:r>
              <a:rPr sz="3200" b="1" spc="-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Georgia"/>
                <a:cs typeface="Georgia"/>
              </a:rPr>
              <a:t>diagram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622300" algn="l"/>
                <a:tab pos="622935" algn="l"/>
                <a:tab pos="5851525" algn="l"/>
              </a:tabLst>
            </a:pPr>
            <a:r>
              <a:rPr sz="3200" b="1" dirty="0">
                <a:latin typeface="Garamond"/>
                <a:cs typeface="Garamond"/>
              </a:rPr>
              <a:t>It </a:t>
            </a:r>
            <a:r>
              <a:rPr sz="3200" b="1" spc="-5" dirty="0">
                <a:latin typeface="Garamond"/>
                <a:cs typeface="Garamond"/>
              </a:rPr>
              <a:t>is </a:t>
            </a:r>
            <a:r>
              <a:rPr sz="3200" b="1" dirty="0">
                <a:latin typeface="Garamond"/>
                <a:cs typeface="Garamond"/>
              </a:rPr>
              <a:t>a </a:t>
            </a:r>
            <a:r>
              <a:rPr sz="3200" b="1" spc="5" dirty="0">
                <a:latin typeface="Garamond"/>
                <a:cs typeface="Garamond"/>
              </a:rPr>
              <a:t>graphic</a:t>
            </a:r>
            <a:r>
              <a:rPr sz="3200" b="1" dirty="0">
                <a:latin typeface="Garamond"/>
                <a:cs typeface="Garamond"/>
              </a:rPr>
              <a:t> presentation</a:t>
            </a:r>
            <a:r>
              <a:rPr sz="3200" b="1" spc="5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of	data.</a:t>
            </a:r>
            <a:endParaRPr sz="3200">
              <a:latin typeface="Garamond"/>
              <a:cs typeface="Garamond"/>
            </a:endParaRPr>
          </a:p>
          <a:p>
            <a:pPr marL="622300" marR="5080" indent="-610235">
              <a:lnSpc>
                <a:spcPts val="3460"/>
              </a:lnSpc>
              <a:spcBef>
                <a:spcPts val="815"/>
              </a:spcBef>
              <a:buAutoNum type="arabicPeriod"/>
              <a:tabLst>
                <a:tab pos="622300" algn="l"/>
                <a:tab pos="622935" algn="l"/>
                <a:tab pos="1106805" algn="l"/>
                <a:tab pos="1586865" algn="l"/>
                <a:tab pos="2590165" algn="l"/>
                <a:tab pos="3124835" algn="l"/>
                <a:tab pos="4208780" algn="l"/>
                <a:tab pos="4944745" algn="l"/>
                <a:tab pos="6244590" algn="l"/>
                <a:tab pos="6836409" algn="l"/>
              </a:tabLst>
            </a:pPr>
            <a:r>
              <a:rPr sz="3200" b="1" dirty="0">
                <a:latin typeface="Garamond"/>
                <a:cs typeface="Garamond"/>
              </a:rPr>
              <a:t>It	</a:t>
            </a:r>
            <a:r>
              <a:rPr sz="3200" b="1" spc="-5" dirty="0">
                <a:latin typeface="Garamond"/>
                <a:cs typeface="Garamond"/>
              </a:rPr>
              <a:t>i</a:t>
            </a:r>
            <a:r>
              <a:rPr sz="3200" b="1" dirty="0">
                <a:latin typeface="Garamond"/>
                <a:cs typeface="Garamond"/>
              </a:rPr>
              <a:t>s	</a:t>
            </a:r>
            <a:r>
              <a:rPr sz="3200" b="1" spc="-5" dirty="0">
                <a:latin typeface="Garamond"/>
                <a:cs typeface="Garamond"/>
              </a:rPr>
              <a:t>us</a:t>
            </a:r>
            <a:r>
              <a:rPr sz="3200" b="1" spc="-25" dirty="0">
                <a:latin typeface="Garamond"/>
                <a:cs typeface="Garamond"/>
              </a:rPr>
              <a:t>e</a:t>
            </a:r>
            <a:r>
              <a:rPr sz="3200" b="1" dirty="0">
                <a:latin typeface="Garamond"/>
                <a:cs typeface="Garamond"/>
              </a:rPr>
              <a:t>d	</a:t>
            </a:r>
            <a:r>
              <a:rPr sz="3200" b="1" spc="-10" dirty="0">
                <a:latin typeface="Garamond"/>
                <a:cs typeface="Garamond"/>
              </a:rPr>
              <a:t>t</a:t>
            </a:r>
            <a:r>
              <a:rPr sz="3200" b="1" dirty="0">
                <a:latin typeface="Garamond"/>
                <a:cs typeface="Garamond"/>
              </a:rPr>
              <a:t>o	sh</a:t>
            </a:r>
            <a:r>
              <a:rPr sz="3200" b="1" spc="-60" dirty="0">
                <a:latin typeface="Garamond"/>
                <a:cs typeface="Garamond"/>
              </a:rPr>
              <a:t>o</a:t>
            </a:r>
            <a:r>
              <a:rPr sz="3200" b="1" dirty="0">
                <a:latin typeface="Garamond"/>
                <a:cs typeface="Garamond"/>
              </a:rPr>
              <a:t>w	t</a:t>
            </a:r>
            <a:r>
              <a:rPr sz="3200" b="1" spc="-15" dirty="0">
                <a:latin typeface="Garamond"/>
                <a:cs typeface="Garamond"/>
              </a:rPr>
              <a:t>h</a:t>
            </a:r>
            <a:r>
              <a:rPr sz="3200" b="1" dirty="0">
                <a:latin typeface="Garamond"/>
                <a:cs typeface="Garamond"/>
              </a:rPr>
              <a:t>e	</a:t>
            </a:r>
            <a:r>
              <a:rPr sz="3200" b="1" spc="-20" dirty="0">
                <a:latin typeface="Garamond"/>
                <a:cs typeface="Garamond"/>
              </a:rPr>
              <a:t>n</a:t>
            </a:r>
            <a:r>
              <a:rPr sz="3200" b="1" dirty="0">
                <a:latin typeface="Garamond"/>
                <a:cs typeface="Garamond"/>
              </a:rPr>
              <a:t>at</a:t>
            </a:r>
            <a:r>
              <a:rPr sz="3200" b="1" spc="-10" dirty="0">
                <a:latin typeface="Garamond"/>
                <a:cs typeface="Garamond"/>
              </a:rPr>
              <a:t>u</a:t>
            </a:r>
            <a:r>
              <a:rPr sz="3200" b="1" spc="35" dirty="0">
                <a:latin typeface="Garamond"/>
                <a:cs typeface="Garamond"/>
              </a:rPr>
              <a:t>r</a:t>
            </a:r>
            <a:r>
              <a:rPr sz="3200" b="1" dirty="0">
                <a:latin typeface="Garamond"/>
                <a:cs typeface="Garamond"/>
              </a:rPr>
              <a:t>e	</a:t>
            </a:r>
            <a:r>
              <a:rPr sz="3200" b="1" spc="-15" dirty="0">
                <a:latin typeface="Garamond"/>
                <a:cs typeface="Garamond"/>
              </a:rPr>
              <a:t>o</a:t>
            </a:r>
            <a:r>
              <a:rPr sz="3200" b="1" dirty="0">
                <a:latin typeface="Garamond"/>
                <a:cs typeface="Garamond"/>
              </a:rPr>
              <a:t>f	</a:t>
            </a:r>
            <a:r>
              <a:rPr sz="3200" b="1" spc="-5" dirty="0">
                <a:latin typeface="Garamond"/>
                <a:cs typeface="Garamond"/>
              </a:rPr>
              <a:t>c</a:t>
            </a:r>
            <a:r>
              <a:rPr sz="3200" b="1" spc="-15" dirty="0">
                <a:latin typeface="Garamond"/>
                <a:cs typeface="Garamond"/>
              </a:rPr>
              <a:t>o</a:t>
            </a:r>
            <a:r>
              <a:rPr sz="3200" b="1" dirty="0">
                <a:latin typeface="Garamond"/>
                <a:cs typeface="Garamond"/>
              </a:rPr>
              <a:t>-  relation </a:t>
            </a:r>
            <a:r>
              <a:rPr sz="3200" b="1" spc="-10" dirty="0">
                <a:latin typeface="Garamond"/>
                <a:cs typeface="Garamond"/>
              </a:rPr>
              <a:t>between </a:t>
            </a:r>
            <a:r>
              <a:rPr sz="3200" b="1" dirty="0">
                <a:latin typeface="Garamond"/>
                <a:cs typeface="Garamond"/>
              </a:rPr>
              <a:t>2</a:t>
            </a:r>
            <a:r>
              <a:rPr sz="3200" b="1" spc="-30" dirty="0">
                <a:latin typeface="Garamond"/>
                <a:cs typeface="Garamond"/>
              </a:rPr>
              <a:t> </a:t>
            </a:r>
            <a:r>
              <a:rPr sz="3200" b="1" spc="-20" dirty="0">
                <a:latin typeface="Garamond"/>
                <a:cs typeface="Garamond"/>
              </a:rPr>
              <a:t>variables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9860" y="2574372"/>
            <a:ext cx="6258560" cy="4094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5695"/>
            <a:ext cx="8075295" cy="56051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3200" b="1" dirty="0">
                <a:solidFill>
                  <a:srgbClr val="C00000"/>
                </a:solidFill>
                <a:latin typeface="Georgia"/>
                <a:cs typeface="Georgia"/>
              </a:rPr>
              <a:t>Bar</a:t>
            </a:r>
            <a:r>
              <a:rPr sz="3200" b="1" spc="-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C00000"/>
                </a:solidFill>
                <a:latin typeface="Georgia"/>
                <a:cs typeface="Georgia"/>
              </a:rPr>
              <a:t>diagram</a:t>
            </a:r>
            <a:endParaRPr sz="3200">
              <a:latin typeface="Georgia"/>
              <a:cs typeface="Georgia"/>
            </a:endParaRPr>
          </a:p>
          <a:p>
            <a:pPr marL="622300" marR="6985" indent="-610235" algn="just">
              <a:lnSpc>
                <a:spcPts val="3460"/>
              </a:lnSpc>
              <a:spcBef>
                <a:spcPts val="700"/>
              </a:spcBef>
              <a:buAutoNum type="arabicPeriod"/>
              <a:tabLst>
                <a:tab pos="622935" algn="l"/>
              </a:tabLst>
            </a:pPr>
            <a:r>
              <a:rPr sz="3200" b="1" spc="5" dirty="0">
                <a:latin typeface="Garamond"/>
                <a:cs typeface="Garamond"/>
              </a:rPr>
              <a:t>This </a:t>
            </a:r>
            <a:r>
              <a:rPr sz="3200" b="1" spc="10" dirty="0">
                <a:latin typeface="Garamond"/>
                <a:cs typeface="Garamond"/>
              </a:rPr>
              <a:t>diagram </a:t>
            </a:r>
            <a:r>
              <a:rPr sz="3200" b="1" spc="-5" dirty="0">
                <a:latin typeface="Garamond"/>
                <a:cs typeface="Garamond"/>
              </a:rPr>
              <a:t>is used to </a:t>
            </a:r>
            <a:r>
              <a:rPr sz="3200" b="1" spc="5" dirty="0">
                <a:latin typeface="Garamond"/>
                <a:cs typeface="Garamond"/>
              </a:rPr>
              <a:t>represent  </a:t>
            </a:r>
            <a:r>
              <a:rPr sz="3200" b="1" spc="-20" dirty="0">
                <a:latin typeface="Garamond"/>
                <a:cs typeface="Garamond"/>
              </a:rPr>
              <a:t>qualitative</a:t>
            </a:r>
            <a:r>
              <a:rPr sz="3200" b="1" spc="30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data.</a:t>
            </a:r>
            <a:endParaRPr sz="3200">
              <a:latin typeface="Garamond"/>
              <a:cs typeface="Garamond"/>
            </a:endParaRPr>
          </a:p>
          <a:p>
            <a:pPr marL="622300" indent="-610235" algn="just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622935" algn="l"/>
              </a:tabLst>
            </a:pPr>
            <a:r>
              <a:rPr sz="3200" b="1" dirty="0">
                <a:latin typeface="Garamond"/>
                <a:cs typeface="Garamond"/>
              </a:rPr>
              <a:t>It </a:t>
            </a:r>
            <a:r>
              <a:rPr sz="3200" b="1" spc="5" dirty="0">
                <a:latin typeface="Garamond"/>
                <a:cs typeface="Garamond"/>
              </a:rPr>
              <a:t>represent only </a:t>
            </a:r>
            <a:r>
              <a:rPr sz="3200" b="1" dirty="0">
                <a:latin typeface="Garamond"/>
                <a:cs typeface="Garamond"/>
              </a:rPr>
              <a:t>one</a:t>
            </a:r>
            <a:r>
              <a:rPr sz="3200" b="1" spc="-75" dirty="0">
                <a:latin typeface="Garamond"/>
                <a:cs typeface="Garamond"/>
              </a:rPr>
              <a:t> </a:t>
            </a:r>
            <a:r>
              <a:rPr sz="3200" b="1" spc="-20" dirty="0">
                <a:latin typeface="Garamond"/>
                <a:cs typeface="Garamond"/>
              </a:rPr>
              <a:t>variable.</a:t>
            </a:r>
            <a:endParaRPr sz="3200">
              <a:latin typeface="Garamond"/>
              <a:cs typeface="Garamond"/>
            </a:endParaRPr>
          </a:p>
          <a:p>
            <a:pPr marL="622300" marR="5080" indent="-610235" algn="just">
              <a:lnSpc>
                <a:spcPts val="3460"/>
              </a:lnSpc>
              <a:spcBef>
                <a:spcPts val="819"/>
              </a:spcBef>
              <a:buAutoNum type="arabicPeriod"/>
              <a:tabLst>
                <a:tab pos="622935" algn="l"/>
              </a:tabLst>
            </a:pPr>
            <a:r>
              <a:rPr sz="3200" b="1" spc="10" dirty="0">
                <a:latin typeface="Garamond"/>
                <a:cs typeface="Garamond"/>
              </a:rPr>
              <a:t>The </a:t>
            </a:r>
            <a:r>
              <a:rPr sz="3200" b="1" spc="-5" dirty="0">
                <a:latin typeface="Garamond"/>
                <a:cs typeface="Garamond"/>
              </a:rPr>
              <a:t>width </a:t>
            </a:r>
            <a:r>
              <a:rPr sz="3200" b="1" spc="-10" dirty="0">
                <a:latin typeface="Garamond"/>
                <a:cs typeface="Garamond"/>
              </a:rPr>
              <a:t>of </a:t>
            </a:r>
            <a:r>
              <a:rPr sz="3200" b="1" spc="-5" dirty="0">
                <a:latin typeface="Garamond"/>
                <a:cs typeface="Garamond"/>
              </a:rPr>
              <a:t>the bar </a:t>
            </a:r>
            <a:r>
              <a:rPr sz="3200" b="1" dirty="0">
                <a:latin typeface="Garamond"/>
                <a:cs typeface="Garamond"/>
              </a:rPr>
              <a:t>remains </a:t>
            </a:r>
            <a:r>
              <a:rPr sz="3200" b="1" spc="-5" dirty="0">
                <a:latin typeface="Garamond"/>
                <a:cs typeface="Garamond"/>
              </a:rPr>
              <a:t>the </a:t>
            </a:r>
            <a:r>
              <a:rPr sz="3200" b="1" dirty="0">
                <a:latin typeface="Garamond"/>
                <a:cs typeface="Garamond"/>
              </a:rPr>
              <a:t>same  and </a:t>
            </a:r>
            <a:r>
              <a:rPr sz="3200" b="1" spc="5" dirty="0">
                <a:latin typeface="Garamond"/>
                <a:cs typeface="Garamond"/>
              </a:rPr>
              <a:t>only </a:t>
            </a:r>
            <a:r>
              <a:rPr sz="3200" b="1" spc="-5" dirty="0">
                <a:latin typeface="Garamond"/>
                <a:cs typeface="Garamond"/>
              </a:rPr>
              <a:t>the length </a:t>
            </a:r>
            <a:r>
              <a:rPr sz="3200" b="1" spc="-15" dirty="0">
                <a:latin typeface="Garamond"/>
                <a:cs typeface="Garamond"/>
              </a:rPr>
              <a:t>varies </a:t>
            </a:r>
            <a:r>
              <a:rPr sz="3200" b="1" spc="-5" dirty="0">
                <a:latin typeface="Garamond"/>
                <a:cs typeface="Garamond"/>
              </a:rPr>
              <a:t>according to </a:t>
            </a:r>
            <a:r>
              <a:rPr sz="3200" b="1" spc="-10" dirty="0">
                <a:latin typeface="Garamond"/>
                <a:cs typeface="Garamond"/>
              </a:rPr>
              <a:t>the  </a:t>
            </a:r>
            <a:r>
              <a:rPr sz="3200" b="1" dirty="0">
                <a:latin typeface="Garamond"/>
                <a:cs typeface="Garamond"/>
              </a:rPr>
              <a:t>frequency in each</a:t>
            </a:r>
            <a:r>
              <a:rPr sz="3200" b="1" spc="-55" dirty="0">
                <a:latin typeface="Garamond"/>
                <a:cs typeface="Garamond"/>
              </a:rPr>
              <a:t> </a:t>
            </a:r>
            <a:r>
              <a:rPr sz="3200" b="1" spc="-20" dirty="0">
                <a:latin typeface="Garamond"/>
                <a:cs typeface="Garamond"/>
              </a:rPr>
              <a:t>category.</a:t>
            </a:r>
            <a:endParaRPr sz="3200">
              <a:latin typeface="Garamond"/>
              <a:cs typeface="Garamond"/>
            </a:endParaRPr>
          </a:p>
          <a:p>
            <a:pPr marL="622300" indent="-610235" algn="just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622935" algn="l"/>
              </a:tabLst>
            </a:pPr>
            <a:r>
              <a:rPr sz="3200" b="1" spc="10" dirty="0">
                <a:latin typeface="Garamond"/>
                <a:cs typeface="Garamond"/>
              </a:rPr>
              <a:t>There are </a:t>
            </a:r>
            <a:r>
              <a:rPr sz="3200" b="1" dirty="0">
                <a:latin typeface="Garamond"/>
                <a:cs typeface="Garamond"/>
              </a:rPr>
              <a:t>3 </a:t>
            </a:r>
            <a:r>
              <a:rPr sz="3200" b="1" spc="-5" dirty="0">
                <a:latin typeface="Garamond"/>
                <a:cs typeface="Garamond"/>
              </a:rPr>
              <a:t>types of</a:t>
            </a:r>
            <a:r>
              <a:rPr sz="3200" b="1" spc="430" dirty="0">
                <a:latin typeface="Garamond"/>
                <a:cs typeface="Garamond"/>
              </a:rPr>
              <a:t> </a:t>
            </a:r>
            <a:r>
              <a:rPr sz="3200" b="1" spc="10" dirty="0">
                <a:latin typeface="Garamond"/>
                <a:cs typeface="Garamond"/>
              </a:rPr>
              <a:t>bars:</a:t>
            </a:r>
            <a:endParaRPr sz="3200">
              <a:latin typeface="Garamond"/>
              <a:cs typeface="Garamond"/>
            </a:endParaRPr>
          </a:p>
          <a:p>
            <a:pPr marL="962025" lvl="1" indent="-442595">
              <a:lnSpc>
                <a:spcPct val="100000"/>
              </a:lnSpc>
              <a:spcBef>
                <a:spcPts val="385"/>
              </a:spcBef>
              <a:buAutoNum type="alphaLcParenR"/>
              <a:tabLst>
                <a:tab pos="962660" algn="l"/>
              </a:tabLst>
            </a:pPr>
            <a:r>
              <a:rPr sz="3200" b="1" spc="-5" dirty="0">
                <a:latin typeface="Garamond"/>
                <a:cs typeface="Garamond"/>
              </a:rPr>
              <a:t>simple bar</a:t>
            </a:r>
            <a:endParaRPr sz="3200">
              <a:latin typeface="Garamond"/>
              <a:cs typeface="Garamond"/>
            </a:endParaRPr>
          </a:p>
          <a:p>
            <a:pPr marL="991235" lvl="1" indent="-471805">
              <a:lnSpc>
                <a:spcPct val="100000"/>
              </a:lnSpc>
              <a:spcBef>
                <a:spcPts val="385"/>
              </a:spcBef>
              <a:buAutoNum type="alphaLcParenR"/>
              <a:tabLst>
                <a:tab pos="991869" algn="l"/>
              </a:tabLst>
            </a:pPr>
            <a:r>
              <a:rPr sz="3200" b="1" spc="-5" dirty="0">
                <a:latin typeface="Garamond"/>
                <a:cs typeface="Garamond"/>
              </a:rPr>
              <a:t>multiple</a:t>
            </a:r>
            <a:r>
              <a:rPr sz="3200" b="1" spc="10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bar</a:t>
            </a:r>
            <a:endParaRPr sz="3200">
              <a:latin typeface="Garamond"/>
              <a:cs typeface="Garamond"/>
            </a:endParaRPr>
          </a:p>
          <a:p>
            <a:pPr marL="957580" lvl="1" indent="-438150">
              <a:lnSpc>
                <a:spcPct val="100000"/>
              </a:lnSpc>
              <a:spcBef>
                <a:spcPts val="385"/>
              </a:spcBef>
              <a:buAutoNum type="alphaLcParenR"/>
              <a:tabLst>
                <a:tab pos="958215" algn="l"/>
              </a:tabLst>
            </a:pPr>
            <a:r>
              <a:rPr sz="3200" b="1" spc="-5" dirty="0">
                <a:latin typeface="Garamond"/>
                <a:cs typeface="Garamond"/>
              </a:rPr>
              <a:t>component bar</a:t>
            </a:r>
            <a:r>
              <a:rPr sz="3200" b="1" spc="-25" dirty="0">
                <a:latin typeface="Garamond"/>
                <a:cs typeface="Garamond"/>
              </a:rPr>
              <a:t> </a:t>
            </a:r>
            <a:r>
              <a:rPr sz="3200" b="1" spc="10" dirty="0">
                <a:latin typeface="Garamond"/>
                <a:cs typeface="Garamond"/>
              </a:rPr>
              <a:t>diagram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5005"/>
            <a:ext cx="7538084" cy="18707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6FC0"/>
                </a:solidFill>
                <a:latin typeface="Georgia"/>
                <a:cs typeface="Georgia"/>
              </a:rPr>
              <a:t>Simple</a:t>
            </a:r>
            <a:r>
              <a:rPr sz="2800" b="1" spc="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Georgia"/>
                <a:cs typeface="Georgia"/>
              </a:rPr>
              <a:t>bar:</a:t>
            </a:r>
            <a:endParaRPr sz="2800">
              <a:latin typeface="Georgia"/>
              <a:cs typeface="Georgia"/>
            </a:endParaRPr>
          </a:p>
          <a:p>
            <a:pPr marL="355600" marR="5080" indent="141605" algn="just">
              <a:lnSpc>
                <a:spcPct val="100000"/>
              </a:lnSpc>
              <a:spcBef>
                <a:spcPts val="540"/>
              </a:spcBef>
            </a:pPr>
            <a:r>
              <a:rPr sz="2800" b="1" spc="5" dirty="0">
                <a:latin typeface="Garamond"/>
                <a:cs typeface="Garamond"/>
              </a:rPr>
              <a:t>The </a:t>
            </a:r>
            <a:r>
              <a:rPr sz="2800" b="1" spc="-5" dirty="0">
                <a:latin typeface="Garamond"/>
                <a:cs typeface="Garamond"/>
              </a:rPr>
              <a:t>limitation </a:t>
            </a:r>
            <a:r>
              <a:rPr sz="2800" b="1" dirty="0">
                <a:latin typeface="Garamond"/>
                <a:cs typeface="Garamond"/>
              </a:rPr>
              <a:t>of </a:t>
            </a:r>
            <a:r>
              <a:rPr sz="2800" b="1" spc="-5" dirty="0">
                <a:latin typeface="Garamond"/>
                <a:cs typeface="Garamond"/>
              </a:rPr>
              <a:t>this method </a:t>
            </a:r>
            <a:r>
              <a:rPr sz="2800" b="1" dirty="0">
                <a:latin typeface="Garamond"/>
                <a:cs typeface="Garamond"/>
              </a:rPr>
              <a:t>is </a:t>
            </a:r>
            <a:r>
              <a:rPr sz="2800" b="1" spc="-5" dirty="0">
                <a:latin typeface="Garamond"/>
                <a:cs typeface="Garamond"/>
              </a:rPr>
              <a:t>that they can  </a:t>
            </a:r>
            <a:r>
              <a:rPr sz="2800" b="1" dirty="0">
                <a:latin typeface="Garamond"/>
                <a:cs typeface="Garamond"/>
              </a:rPr>
              <a:t>represent only </a:t>
            </a:r>
            <a:r>
              <a:rPr sz="2800" b="1" spc="-5" dirty="0">
                <a:latin typeface="Garamond"/>
                <a:cs typeface="Garamond"/>
              </a:rPr>
              <a:t>on the classification and </a:t>
            </a:r>
            <a:r>
              <a:rPr sz="2800" b="1" dirty="0">
                <a:latin typeface="Garamond"/>
                <a:cs typeface="Garamond"/>
              </a:rPr>
              <a:t>hence  </a:t>
            </a:r>
            <a:r>
              <a:rPr sz="2800" b="1" spc="-5" dirty="0">
                <a:latin typeface="Garamond"/>
                <a:cs typeface="Garamond"/>
              </a:rPr>
              <a:t>cannot be </a:t>
            </a:r>
            <a:r>
              <a:rPr sz="2800" b="1" spc="-10" dirty="0">
                <a:latin typeface="Garamond"/>
                <a:cs typeface="Garamond"/>
              </a:rPr>
              <a:t>used </a:t>
            </a:r>
            <a:r>
              <a:rPr sz="2800" b="1" dirty="0">
                <a:latin typeface="Garamond"/>
                <a:cs typeface="Garamond"/>
              </a:rPr>
              <a:t>for</a:t>
            </a:r>
            <a:r>
              <a:rPr sz="2800" b="1" spc="6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comparison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590800"/>
            <a:ext cx="7391400" cy="3796665"/>
          </a:xfrm>
          <a:custGeom>
            <a:avLst/>
            <a:gdLst/>
            <a:ahLst/>
            <a:cxnLst/>
            <a:rect l="l" t="t" r="r" b="b"/>
            <a:pathLst>
              <a:path w="7391400" h="3796665">
                <a:moveTo>
                  <a:pt x="0" y="3796284"/>
                </a:moveTo>
                <a:lnTo>
                  <a:pt x="7391400" y="3796284"/>
                </a:lnTo>
                <a:lnTo>
                  <a:pt x="7391400" y="0"/>
                </a:lnTo>
                <a:lnTo>
                  <a:pt x="0" y="0"/>
                </a:lnTo>
                <a:lnTo>
                  <a:pt x="0" y="379628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468" y="2657536"/>
            <a:ext cx="7244715" cy="3663315"/>
          </a:xfrm>
          <a:custGeom>
            <a:avLst/>
            <a:gdLst/>
            <a:ahLst/>
            <a:cxnLst/>
            <a:rect l="l" t="t" r="r" b="b"/>
            <a:pathLst>
              <a:path w="7244715" h="3663315">
                <a:moveTo>
                  <a:pt x="0" y="3663283"/>
                </a:moveTo>
                <a:lnTo>
                  <a:pt x="7244704" y="3663283"/>
                </a:lnTo>
                <a:lnTo>
                  <a:pt x="7244704" y="0"/>
                </a:lnTo>
                <a:lnTo>
                  <a:pt x="0" y="0"/>
                </a:lnTo>
                <a:lnTo>
                  <a:pt x="0" y="3663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468" y="2657536"/>
            <a:ext cx="7244715" cy="3663315"/>
          </a:xfrm>
          <a:custGeom>
            <a:avLst/>
            <a:gdLst/>
            <a:ahLst/>
            <a:cxnLst/>
            <a:rect l="l" t="t" r="r" b="b"/>
            <a:pathLst>
              <a:path w="7244715" h="3663315">
                <a:moveTo>
                  <a:pt x="0" y="3663283"/>
                </a:moveTo>
                <a:lnTo>
                  <a:pt x="7244704" y="3663283"/>
                </a:lnTo>
                <a:lnTo>
                  <a:pt x="7244704" y="0"/>
                </a:lnTo>
                <a:lnTo>
                  <a:pt x="0" y="0"/>
                </a:lnTo>
                <a:lnTo>
                  <a:pt x="0" y="3663283"/>
                </a:lnTo>
                <a:close/>
              </a:path>
            </a:pathLst>
          </a:custGeom>
          <a:ln w="13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9858" y="3942994"/>
            <a:ext cx="226695" cy="1618615"/>
          </a:xfrm>
          <a:custGeom>
            <a:avLst/>
            <a:gdLst/>
            <a:ahLst/>
            <a:cxnLst/>
            <a:rect l="l" t="t" r="r" b="b"/>
            <a:pathLst>
              <a:path w="226694" h="1618614">
                <a:moveTo>
                  <a:pt x="226435" y="1618549"/>
                </a:moveTo>
                <a:lnTo>
                  <a:pt x="226435" y="0"/>
                </a:lnTo>
                <a:lnTo>
                  <a:pt x="0" y="0"/>
                </a:lnTo>
                <a:lnTo>
                  <a:pt x="0" y="1618549"/>
                </a:lnTo>
                <a:lnTo>
                  <a:pt x="226435" y="1618549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9858" y="3942994"/>
            <a:ext cx="226695" cy="1618615"/>
          </a:xfrm>
          <a:custGeom>
            <a:avLst/>
            <a:gdLst/>
            <a:ahLst/>
            <a:cxnLst/>
            <a:rect l="l" t="t" r="r" b="b"/>
            <a:pathLst>
              <a:path w="226694" h="1618614">
                <a:moveTo>
                  <a:pt x="226435" y="1618549"/>
                </a:moveTo>
                <a:lnTo>
                  <a:pt x="226435" y="0"/>
                </a:lnTo>
                <a:lnTo>
                  <a:pt x="0" y="0"/>
                </a:lnTo>
                <a:lnTo>
                  <a:pt x="0" y="1618549"/>
                </a:lnTo>
                <a:lnTo>
                  <a:pt x="226435" y="1618549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2492" y="4209360"/>
            <a:ext cx="226695" cy="1352550"/>
          </a:xfrm>
          <a:custGeom>
            <a:avLst/>
            <a:gdLst/>
            <a:ahLst/>
            <a:cxnLst/>
            <a:rect l="l" t="t" r="r" b="b"/>
            <a:pathLst>
              <a:path w="226694" h="1352550">
                <a:moveTo>
                  <a:pt x="226435" y="1352183"/>
                </a:moveTo>
                <a:lnTo>
                  <a:pt x="226435" y="0"/>
                </a:lnTo>
                <a:lnTo>
                  <a:pt x="0" y="0"/>
                </a:lnTo>
                <a:lnTo>
                  <a:pt x="0" y="1352183"/>
                </a:lnTo>
                <a:lnTo>
                  <a:pt x="226435" y="1352183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2492" y="4209360"/>
            <a:ext cx="226695" cy="1352550"/>
          </a:xfrm>
          <a:custGeom>
            <a:avLst/>
            <a:gdLst/>
            <a:ahLst/>
            <a:cxnLst/>
            <a:rect l="l" t="t" r="r" b="b"/>
            <a:pathLst>
              <a:path w="226694" h="1352550">
                <a:moveTo>
                  <a:pt x="226435" y="1352183"/>
                </a:moveTo>
                <a:lnTo>
                  <a:pt x="226435" y="0"/>
                </a:lnTo>
                <a:lnTo>
                  <a:pt x="0" y="0"/>
                </a:lnTo>
                <a:lnTo>
                  <a:pt x="0" y="1352183"/>
                </a:lnTo>
                <a:lnTo>
                  <a:pt x="226435" y="1352183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5214" y="3503093"/>
            <a:ext cx="226695" cy="2058670"/>
          </a:xfrm>
          <a:custGeom>
            <a:avLst/>
            <a:gdLst/>
            <a:ahLst/>
            <a:cxnLst/>
            <a:rect l="l" t="t" r="r" b="b"/>
            <a:pathLst>
              <a:path w="226694" h="2058670">
                <a:moveTo>
                  <a:pt x="226435" y="2058451"/>
                </a:moveTo>
                <a:lnTo>
                  <a:pt x="226435" y="0"/>
                </a:lnTo>
                <a:lnTo>
                  <a:pt x="0" y="0"/>
                </a:lnTo>
                <a:lnTo>
                  <a:pt x="0" y="2058451"/>
                </a:lnTo>
                <a:lnTo>
                  <a:pt x="226435" y="2058451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5214" y="3503093"/>
            <a:ext cx="226695" cy="2058670"/>
          </a:xfrm>
          <a:custGeom>
            <a:avLst/>
            <a:gdLst/>
            <a:ahLst/>
            <a:cxnLst/>
            <a:rect l="l" t="t" r="r" b="b"/>
            <a:pathLst>
              <a:path w="226694" h="2058670">
                <a:moveTo>
                  <a:pt x="226435" y="2058451"/>
                </a:moveTo>
                <a:lnTo>
                  <a:pt x="226435" y="0"/>
                </a:lnTo>
                <a:lnTo>
                  <a:pt x="0" y="0"/>
                </a:lnTo>
                <a:lnTo>
                  <a:pt x="0" y="2058451"/>
                </a:lnTo>
                <a:lnTo>
                  <a:pt x="226435" y="2058451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7848" y="3396546"/>
            <a:ext cx="213360" cy="2165350"/>
          </a:xfrm>
          <a:custGeom>
            <a:avLst/>
            <a:gdLst/>
            <a:ahLst/>
            <a:cxnLst/>
            <a:rect l="l" t="t" r="r" b="b"/>
            <a:pathLst>
              <a:path w="213360" h="2165350">
                <a:moveTo>
                  <a:pt x="213142" y="2164997"/>
                </a:moveTo>
                <a:lnTo>
                  <a:pt x="213142" y="0"/>
                </a:lnTo>
                <a:lnTo>
                  <a:pt x="0" y="0"/>
                </a:lnTo>
                <a:lnTo>
                  <a:pt x="0" y="2164997"/>
                </a:lnTo>
                <a:lnTo>
                  <a:pt x="213142" y="2164997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7847" y="3396546"/>
            <a:ext cx="213360" cy="2165350"/>
          </a:xfrm>
          <a:custGeom>
            <a:avLst/>
            <a:gdLst/>
            <a:ahLst/>
            <a:cxnLst/>
            <a:rect l="l" t="t" r="r" b="b"/>
            <a:pathLst>
              <a:path w="213360" h="2165350">
                <a:moveTo>
                  <a:pt x="213142" y="2164997"/>
                </a:moveTo>
                <a:lnTo>
                  <a:pt x="213142" y="0"/>
                </a:lnTo>
                <a:lnTo>
                  <a:pt x="0" y="0"/>
                </a:lnTo>
                <a:lnTo>
                  <a:pt x="0" y="2164997"/>
                </a:lnTo>
                <a:lnTo>
                  <a:pt x="213142" y="2164997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7188" y="4129274"/>
            <a:ext cx="226695" cy="1432560"/>
          </a:xfrm>
          <a:custGeom>
            <a:avLst/>
            <a:gdLst/>
            <a:ahLst/>
            <a:cxnLst/>
            <a:rect l="l" t="t" r="r" b="b"/>
            <a:pathLst>
              <a:path w="226695" h="1432560">
                <a:moveTo>
                  <a:pt x="226435" y="1432270"/>
                </a:moveTo>
                <a:lnTo>
                  <a:pt x="226435" y="0"/>
                </a:lnTo>
                <a:lnTo>
                  <a:pt x="0" y="0"/>
                </a:lnTo>
                <a:lnTo>
                  <a:pt x="0" y="1432270"/>
                </a:lnTo>
                <a:lnTo>
                  <a:pt x="226435" y="143227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7188" y="4129274"/>
            <a:ext cx="226695" cy="1432560"/>
          </a:xfrm>
          <a:custGeom>
            <a:avLst/>
            <a:gdLst/>
            <a:ahLst/>
            <a:cxnLst/>
            <a:rect l="l" t="t" r="r" b="b"/>
            <a:pathLst>
              <a:path w="226695" h="1432560">
                <a:moveTo>
                  <a:pt x="226435" y="1432270"/>
                </a:moveTo>
                <a:lnTo>
                  <a:pt x="226435" y="0"/>
                </a:lnTo>
                <a:lnTo>
                  <a:pt x="0" y="0"/>
                </a:lnTo>
                <a:lnTo>
                  <a:pt x="0" y="1432270"/>
                </a:lnTo>
                <a:lnTo>
                  <a:pt x="226435" y="1432270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0176" y="3689991"/>
            <a:ext cx="226060" cy="1871980"/>
          </a:xfrm>
          <a:custGeom>
            <a:avLst/>
            <a:gdLst/>
            <a:ahLst/>
            <a:cxnLst/>
            <a:rect l="l" t="t" r="r" b="b"/>
            <a:pathLst>
              <a:path w="226060" h="1871979">
                <a:moveTo>
                  <a:pt x="225992" y="1871552"/>
                </a:moveTo>
                <a:lnTo>
                  <a:pt x="225992" y="0"/>
                </a:lnTo>
                <a:lnTo>
                  <a:pt x="0" y="0"/>
                </a:lnTo>
                <a:lnTo>
                  <a:pt x="0" y="1871552"/>
                </a:lnTo>
                <a:lnTo>
                  <a:pt x="225992" y="1871552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0176" y="3689991"/>
            <a:ext cx="226060" cy="1871980"/>
          </a:xfrm>
          <a:custGeom>
            <a:avLst/>
            <a:gdLst/>
            <a:ahLst/>
            <a:cxnLst/>
            <a:rect l="l" t="t" r="r" b="b"/>
            <a:pathLst>
              <a:path w="226060" h="1871979">
                <a:moveTo>
                  <a:pt x="225992" y="1871552"/>
                </a:moveTo>
                <a:lnTo>
                  <a:pt x="225992" y="0"/>
                </a:lnTo>
                <a:lnTo>
                  <a:pt x="0" y="0"/>
                </a:lnTo>
                <a:lnTo>
                  <a:pt x="0" y="1871552"/>
                </a:lnTo>
                <a:lnTo>
                  <a:pt x="225992" y="1871552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2809" y="3383272"/>
            <a:ext cx="226695" cy="2178685"/>
          </a:xfrm>
          <a:custGeom>
            <a:avLst/>
            <a:gdLst/>
            <a:ahLst/>
            <a:cxnLst/>
            <a:rect l="l" t="t" r="r" b="b"/>
            <a:pathLst>
              <a:path w="226695" h="2178685">
                <a:moveTo>
                  <a:pt x="226435" y="2178271"/>
                </a:moveTo>
                <a:lnTo>
                  <a:pt x="226435" y="0"/>
                </a:lnTo>
                <a:lnTo>
                  <a:pt x="0" y="0"/>
                </a:lnTo>
                <a:lnTo>
                  <a:pt x="0" y="2178271"/>
                </a:lnTo>
                <a:lnTo>
                  <a:pt x="226435" y="2178271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42809" y="3383272"/>
            <a:ext cx="226695" cy="2178685"/>
          </a:xfrm>
          <a:custGeom>
            <a:avLst/>
            <a:gdLst/>
            <a:ahLst/>
            <a:cxnLst/>
            <a:rect l="l" t="t" r="r" b="b"/>
            <a:pathLst>
              <a:path w="226695" h="2178685">
                <a:moveTo>
                  <a:pt x="226435" y="2178271"/>
                </a:moveTo>
                <a:lnTo>
                  <a:pt x="226435" y="0"/>
                </a:lnTo>
                <a:lnTo>
                  <a:pt x="0" y="0"/>
                </a:lnTo>
                <a:lnTo>
                  <a:pt x="0" y="2178271"/>
                </a:lnTo>
                <a:lnTo>
                  <a:pt x="226435" y="2178271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5443" y="3569994"/>
            <a:ext cx="226695" cy="1991995"/>
          </a:xfrm>
          <a:custGeom>
            <a:avLst/>
            <a:gdLst/>
            <a:ahLst/>
            <a:cxnLst/>
            <a:rect l="l" t="t" r="r" b="b"/>
            <a:pathLst>
              <a:path w="226695" h="1991995">
                <a:moveTo>
                  <a:pt x="226435" y="1991550"/>
                </a:moveTo>
                <a:lnTo>
                  <a:pt x="226435" y="0"/>
                </a:lnTo>
                <a:lnTo>
                  <a:pt x="0" y="0"/>
                </a:lnTo>
                <a:lnTo>
                  <a:pt x="0" y="1991550"/>
                </a:lnTo>
                <a:lnTo>
                  <a:pt x="226435" y="199155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75443" y="3569994"/>
            <a:ext cx="226695" cy="1991995"/>
          </a:xfrm>
          <a:custGeom>
            <a:avLst/>
            <a:gdLst/>
            <a:ahLst/>
            <a:cxnLst/>
            <a:rect l="l" t="t" r="r" b="b"/>
            <a:pathLst>
              <a:path w="226695" h="1991995">
                <a:moveTo>
                  <a:pt x="226435" y="1991549"/>
                </a:moveTo>
                <a:lnTo>
                  <a:pt x="226435" y="0"/>
                </a:lnTo>
                <a:lnTo>
                  <a:pt x="0" y="0"/>
                </a:lnTo>
                <a:lnTo>
                  <a:pt x="0" y="1991549"/>
                </a:lnTo>
                <a:lnTo>
                  <a:pt x="226435" y="1991549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8077" y="3996091"/>
            <a:ext cx="226695" cy="1565910"/>
          </a:xfrm>
          <a:custGeom>
            <a:avLst/>
            <a:gdLst/>
            <a:ahLst/>
            <a:cxnLst/>
            <a:rect l="l" t="t" r="r" b="b"/>
            <a:pathLst>
              <a:path w="226695" h="1565910">
                <a:moveTo>
                  <a:pt x="226435" y="1565453"/>
                </a:moveTo>
                <a:lnTo>
                  <a:pt x="226435" y="0"/>
                </a:lnTo>
                <a:lnTo>
                  <a:pt x="0" y="0"/>
                </a:lnTo>
                <a:lnTo>
                  <a:pt x="0" y="1565453"/>
                </a:lnTo>
                <a:lnTo>
                  <a:pt x="226435" y="1565453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8077" y="3996091"/>
            <a:ext cx="226695" cy="1565910"/>
          </a:xfrm>
          <a:custGeom>
            <a:avLst/>
            <a:gdLst/>
            <a:ahLst/>
            <a:cxnLst/>
            <a:rect l="l" t="t" r="r" b="b"/>
            <a:pathLst>
              <a:path w="226695" h="1565910">
                <a:moveTo>
                  <a:pt x="226435" y="1565452"/>
                </a:moveTo>
                <a:lnTo>
                  <a:pt x="226435" y="0"/>
                </a:lnTo>
                <a:lnTo>
                  <a:pt x="0" y="0"/>
                </a:lnTo>
                <a:lnTo>
                  <a:pt x="0" y="1565452"/>
                </a:lnTo>
                <a:lnTo>
                  <a:pt x="226435" y="1565452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40710" y="3023457"/>
            <a:ext cx="213360" cy="2538095"/>
          </a:xfrm>
          <a:custGeom>
            <a:avLst/>
            <a:gdLst/>
            <a:ahLst/>
            <a:cxnLst/>
            <a:rect l="l" t="t" r="r" b="b"/>
            <a:pathLst>
              <a:path w="213360" h="2538095">
                <a:moveTo>
                  <a:pt x="213142" y="2538086"/>
                </a:moveTo>
                <a:lnTo>
                  <a:pt x="213142" y="0"/>
                </a:lnTo>
                <a:lnTo>
                  <a:pt x="0" y="0"/>
                </a:lnTo>
                <a:lnTo>
                  <a:pt x="0" y="2538086"/>
                </a:lnTo>
                <a:lnTo>
                  <a:pt x="213142" y="2538086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40710" y="3023457"/>
            <a:ext cx="213360" cy="2538095"/>
          </a:xfrm>
          <a:custGeom>
            <a:avLst/>
            <a:gdLst/>
            <a:ahLst/>
            <a:cxnLst/>
            <a:rect l="l" t="t" r="r" b="b"/>
            <a:pathLst>
              <a:path w="213360" h="2538095">
                <a:moveTo>
                  <a:pt x="213142" y="2538086"/>
                </a:moveTo>
                <a:lnTo>
                  <a:pt x="213142" y="0"/>
                </a:lnTo>
                <a:lnTo>
                  <a:pt x="0" y="0"/>
                </a:lnTo>
                <a:lnTo>
                  <a:pt x="0" y="2538086"/>
                </a:lnTo>
                <a:lnTo>
                  <a:pt x="213142" y="2538086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60050" y="3649638"/>
            <a:ext cx="226695" cy="1911985"/>
          </a:xfrm>
          <a:custGeom>
            <a:avLst/>
            <a:gdLst/>
            <a:ahLst/>
            <a:cxnLst/>
            <a:rect l="l" t="t" r="r" b="b"/>
            <a:pathLst>
              <a:path w="226695" h="1911985">
                <a:moveTo>
                  <a:pt x="226435" y="1911905"/>
                </a:moveTo>
                <a:lnTo>
                  <a:pt x="226435" y="0"/>
                </a:lnTo>
                <a:lnTo>
                  <a:pt x="0" y="0"/>
                </a:lnTo>
                <a:lnTo>
                  <a:pt x="0" y="1911905"/>
                </a:lnTo>
                <a:lnTo>
                  <a:pt x="226435" y="1911905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0050" y="3649638"/>
            <a:ext cx="226695" cy="1911985"/>
          </a:xfrm>
          <a:custGeom>
            <a:avLst/>
            <a:gdLst/>
            <a:ahLst/>
            <a:cxnLst/>
            <a:rect l="l" t="t" r="r" b="b"/>
            <a:pathLst>
              <a:path w="226695" h="1911985">
                <a:moveTo>
                  <a:pt x="226435" y="1911905"/>
                </a:moveTo>
                <a:lnTo>
                  <a:pt x="226435" y="0"/>
                </a:lnTo>
                <a:lnTo>
                  <a:pt x="0" y="0"/>
                </a:lnTo>
                <a:lnTo>
                  <a:pt x="0" y="1911905"/>
                </a:lnTo>
                <a:lnTo>
                  <a:pt x="226435" y="1911905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2684" y="3503093"/>
            <a:ext cx="226695" cy="2058670"/>
          </a:xfrm>
          <a:custGeom>
            <a:avLst/>
            <a:gdLst/>
            <a:ahLst/>
            <a:cxnLst/>
            <a:rect l="l" t="t" r="r" b="b"/>
            <a:pathLst>
              <a:path w="226695" h="2058670">
                <a:moveTo>
                  <a:pt x="226435" y="2058451"/>
                </a:moveTo>
                <a:lnTo>
                  <a:pt x="226435" y="0"/>
                </a:lnTo>
                <a:lnTo>
                  <a:pt x="0" y="0"/>
                </a:lnTo>
                <a:lnTo>
                  <a:pt x="0" y="2058451"/>
                </a:lnTo>
                <a:lnTo>
                  <a:pt x="226435" y="2058451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92684" y="3503093"/>
            <a:ext cx="226695" cy="2058670"/>
          </a:xfrm>
          <a:custGeom>
            <a:avLst/>
            <a:gdLst/>
            <a:ahLst/>
            <a:cxnLst/>
            <a:rect l="l" t="t" r="r" b="b"/>
            <a:pathLst>
              <a:path w="226695" h="2058670">
                <a:moveTo>
                  <a:pt x="226435" y="2058451"/>
                </a:moveTo>
                <a:lnTo>
                  <a:pt x="226435" y="0"/>
                </a:lnTo>
                <a:lnTo>
                  <a:pt x="0" y="0"/>
                </a:lnTo>
                <a:lnTo>
                  <a:pt x="0" y="2058451"/>
                </a:lnTo>
                <a:lnTo>
                  <a:pt x="226435" y="2058451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13184" y="2850523"/>
            <a:ext cx="0" cy="2704465"/>
          </a:xfrm>
          <a:custGeom>
            <a:avLst/>
            <a:gdLst/>
            <a:ahLst/>
            <a:cxnLst/>
            <a:rect l="l" t="t" r="r" b="b"/>
            <a:pathLst>
              <a:path h="2704465">
                <a:moveTo>
                  <a:pt x="0" y="0"/>
                </a:moveTo>
                <a:lnTo>
                  <a:pt x="0" y="2704384"/>
                </a:lnTo>
              </a:path>
            </a:pathLst>
          </a:custGeom>
          <a:ln w="13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010" y="5568181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0010" y="5301815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0010" y="5021733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0010" y="4755367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0010" y="4475797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0010" y="4209431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0009" y="3943065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0009" y="3662895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0009" y="3396529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0009" y="3116889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0009" y="2850523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81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13184" y="5568181"/>
            <a:ext cx="6353175" cy="0"/>
          </a:xfrm>
          <a:custGeom>
            <a:avLst/>
            <a:gdLst/>
            <a:ahLst/>
            <a:cxnLst/>
            <a:rect l="l" t="t" r="r" b="b"/>
            <a:pathLst>
              <a:path w="6353175">
                <a:moveTo>
                  <a:pt x="0" y="0"/>
                </a:moveTo>
                <a:lnTo>
                  <a:pt x="6352609" y="0"/>
                </a:lnTo>
              </a:path>
            </a:pathLst>
          </a:custGeom>
          <a:ln w="1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13184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45818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78983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11617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0957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63591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96224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28858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61492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94480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13820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46454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79087" y="5581455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6646" y="13274"/>
                </a:moveTo>
                <a:lnTo>
                  <a:pt x="6646" y="13274"/>
                </a:lnTo>
              </a:path>
            </a:pathLst>
          </a:custGeom>
          <a:ln w="26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326624" y="3644088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300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59257" y="3910454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250</a:t>
            </a:r>
            <a:endParaRPr sz="12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91891" y="3204275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380</a:t>
            </a:r>
            <a:endParaRPr sz="12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24525" y="3097551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400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43864" y="3830279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265</a:t>
            </a:r>
            <a:endParaRPr sz="12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76498" y="3390996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346</a:t>
            </a:r>
            <a:endParaRPr sz="12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09664" y="3084277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402</a:t>
            </a:r>
            <a:endParaRPr sz="12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42298" y="3270999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367</a:t>
            </a:r>
            <a:endParaRPr sz="12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74931" y="3697185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289</a:t>
            </a:r>
            <a:endParaRPr sz="12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07388" y="2724639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467</a:t>
            </a:r>
            <a:endParaRPr sz="12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26904" y="3350643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354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59361" y="3204275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380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3990" y="3449402"/>
            <a:ext cx="292100" cy="22104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1250" b="1" spc="35" dirty="0">
                <a:latin typeface="Arial"/>
                <a:cs typeface="Arial"/>
              </a:rPr>
              <a:t>350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1250" b="1" spc="35" dirty="0">
                <a:latin typeface="Arial"/>
                <a:cs typeface="Arial"/>
              </a:rPr>
              <a:t>300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250" b="1" spc="35" dirty="0">
                <a:latin typeface="Arial"/>
                <a:cs typeface="Arial"/>
              </a:rPr>
              <a:t>250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95"/>
              </a:spcBef>
            </a:pPr>
            <a:r>
              <a:rPr sz="1250" b="1" spc="35" dirty="0">
                <a:latin typeface="Arial"/>
                <a:cs typeface="Arial"/>
              </a:rPr>
              <a:t>200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250" b="1" spc="35" dirty="0">
                <a:latin typeface="Arial"/>
                <a:cs typeface="Arial"/>
              </a:rPr>
              <a:t>150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250" b="1" spc="35" dirty="0">
                <a:latin typeface="Arial"/>
                <a:cs typeface="Arial"/>
              </a:rPr>
              <a:t>100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1250" b="1" spc="35" dirty="0">
                <a:latin typeface="Arial"/>
                <a:cs typeface="Arial"/>
              </a:rPr>
              <a:t>50</a:t>
            </a:r>
            <a:endParaRPr sz="125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600"/>
              </a:spcBef>
            </a:pPr>
            <a:r>
              <a:rPr sz="1250" b="1" spc="5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3990" y="2903397"/>
            <a:ext cx="292100" cy="5848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sz="1250" b="1" spc="35" dirty="0">
                <a:latin typeface="Arial"/>
                <a:cs typeface="Arial"/>
              </a:rPr>
              <a:t>450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250" b="1" spc="35" dirty="0">
                <a:latin typeface="Arial"/>
                <a:cs typeface="Arial"/>
              </a:rPr>
              <a:t>400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93990" y="2724639"/>
            <a:ext cx="2921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b="1" spc="35" dirty="0">
                <a:latin typeface="Arial"/>
                <a:cs typeface="Arial"/>
              </a:rPr>
              <a:t>500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80992" y="5655225"/>
            <a:ext cx="189865" cy="492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spc="-15" dirty="0">
                <a:latin typeface="Arial"/>
                <a:cs typeface="Arial"/>
              </a:rPr>
              <a:t>Ja</a:t>
            </a:r>
            <a:r>
              <a:rPr sz="1150" b="1" spc="25" dirty="0">
                <a:latin typeface="Arial"/>
                <a:cs typeface="Arial"/>
              </a:rPr>
              <a:t>n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13626" y="5655464"/>
            <a:ext cx="189865" cy="504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spc="25" dirty="0">
                <a:latin typeface="Arial"/>
                <a:cs typeface="Arial"/>
              </a:rPr>
              <a:t>F</a:t>
            </a:r>
            <a:r>
              <a:rPr sz="1150" b="1" spc="-15" dirty="0">
                <a:latin typeface="Arial"/>
                <a:cs typeface="Arial"/>
              </a:rPr>
              <a:t>e</a:t>
            </a:r>
            <a:r>
              <a:rPr sz="1150" b="1" spc="25" dirty="0">
                <a:latin typeface="Arial"/>
                <a:cs typeface="Arial"/>
              </a:rPr>
              <a:t>b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46348" y="5681480"/>
            <a:ext cx="189865" cy="492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spc="-20" dirty="0">
                <a:latin typeface="Arial"/>
                <a:cs typeface="Arial"/>
              </a:rPr>
              <a:t>M</a:t>
            </a:r>
            <a:r>
              <a:rPr sz="1150" b="1" spc="-15" dirty="0">
                <a:latin typeface="Arial"/>
                <a:cs typeface="Arial"/>
              </a:rPr>
              <a:t>a</a:t>
            </a:r>
            <a:r>
              <a:rPr sz="1150" b="1" spc="-30" dirty="0">
                <a:latin typeface="Arial"/>
                <a:cs typeface="Arial"/>
              </a:rPr>
              <a:t>r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65688" y="5668646"/>
            <a:ext cx="189865" cy="491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dirty="0">
                <a:latin typeface="Arial"/>
                <a:cs typeface="Arial"/>
              </a:rPr>
              <a:t>A</a:t>
            </a:r>
            <a:r>
              <a:rPr sz="1150" b="1" spc="25" dirty="0">
                <a:latin typeface="Arial"/>
                <a:cs typeface="Arial"/>
              </a:rPr>
              <a:t>p</a:t>
            </a:r>
            <a:r>
              <a:rPr sz="1150" b="1" spc="-30" dirty="0">
                <a:latin typeface="Arial"/>
                <a:cs typeface="Arial"/>
              </a:rPr>
              <a:t>r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98322" y="5668688"/>
            <a:ext cx="189865" cy="5187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spc="-20" dirty="0">
                <a:latin typeface="Arial"/>
                <a:cs typeface="Arial"/>
              </a:rPr>
              <a:t>M</a:t>
            </a:r>
            <a:r>
              <a:rPr sz="1150" b="1" spc="-15" dirty="0">
                <a:latin typeface="Arial"/>
                <a:cs typeface="Arial"/>
              </a:rPr>
              <a:t>ay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30955" y="5655464"/>
            <a:ext cx="189865" cy="504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spc="-15" dirty="0">
                <a:latin typeface="Arial"/>
                <a:cs typeface="Arial"/>
              </a:rPr>
              <a:t>J</a:t>
            </a:r>
            <a:r>
              <a:rPr sz="1150" b="1" spc="25" dirty="0">
                <a:latin typeface="Arial"/>
                <a:cs typeface="Arial"/>
              </a:rPr>
              <a:t>un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63589" y="5655239"/>
            <a:ext cx="189865" cy="4521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spc="-15" dirty="0">
                <a:latin typeface="Arial"/>
                <a:cs typeface="Arial"/>
              </a:rPr>
              <a:t>J</a:t>
            </a:r>
            <a:r>
              <a:rPr sz="1150" b="1" spc="25" dirty="0">
                <a:latin typeface="Arial"/>
                <a:cs typeface="Arial"/>
              </a:rPr>
              <a:t>u</a:t>
            </a:r>
            <a:r>
              <a:rPr sz="1150" b="1" spc="-10" dirty="0">
                <a:latin typeface="Arial"/>
                <a:cs typeface="Arial"/>
              </a:rPr>
              <a:t>l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96578" y="5656093"/>
            <a:ext cx="189865" cy="531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dirty="0">
                <a:latin typeface="Arial"/>
                <a:cs typeface="Arial"/>
              </a:rPr>
              <a:t>A</a:t>
            </a:r>
            <a:r>
              <a:rPr sz="1150" b="1" spc="25" dirty="0">
                <a:latin typeface="Arial"/>
                <a:cs typeface="Arial"/>
              </a:rPr>
              <a:t>ug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29211" y="5668592"/>
            <a:ext cx="189865" cy="504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spc="-40" dirty="0">
                <a:latin typeface="Arial"/>
                <a:cs typeface="Arial"/>
              </a:rPr>
              <a:t>S</a:t>
            </a:r>
            <a:r>
              <a:rPr sz="1150" b="1" spc="-15" dirty="0">
                <a:latin typeface="Arial"/>
                <a:cs typeface="Arial"/>
              </a:rPr>
              <a:t>e</a:t>
            </a:r>
            <a:r>
              <a:rPr sz="1150" b="1" spc="25" dirty="0">
                <a:latin typeface="Arial"/>
                <a:cs typeface="Arial"/>
              </a:rPr>
              <a:t>p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48551" y="5641951"/>
            <a:ext cx="189865" cy="492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spc="40" dirty="0">
                <a:latin typeface="Arial"/>
                <a:cs typeface="Arial"/>
              </a:rPr>
              <a:t>O</a:t>
            </a:r>
            <a:r>
              <a:rPr sz="1150" b="1" spc="-15" dirty="0">
                <a:latin typeface="Arial"/>
                <a:cs typeface="Arial"/>
              </a:rPr>
              <a:t>c</a:t>
            </a:r>
            <a:r>
              <a:rPr sz="1150" b="1" spc="30" dirty="0">
                <a:latin typeface="Arial"/>
                <a:cs typeface="Arial"/>
              </a:rPr>
              <a:t>t-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81185" y="5642137"/>
            <a:ext cx="189865" cy="5181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dirty="0">
                <a:latin typeface="Arial"/>
                <a:cs typeface="Arial"/>
              </a:rPr>
              <a:t>N</a:t>
            </a:r>
            <a:r>
              <a:rPr sz="1150" b="1" spc="25" dirty="0">
                <a:latin typeface="Arial"/>
                <a:cs typeface="Arial"/>
              </a:rPr>
              <a:t>o</a:t>
            </a:r>
            <a:r>
              <a:rPr sz="1150" b="1" spc="-15" dirty="0">
                <a:latin typeface="Arial"/>
                <a:cs typeface="Arial"/>
              </a:rPr>
              <a:t>v</a:t>
            </a:r>
            <a:r>
              <a:rPr sz="1150" b="1" spc="30" dirty="0">
                <a:latin typeface="Arial"/>
                <a:cs typeface="Arial"/>
              </a:rPr>
              <a:t>-</a:t>
            </a:r>
            <a:r>
              <a:rPr sz="1150" b="1" spc="-15" dirty="0">
                <a:latin typeface="Arial"/>
                <a:cs typeface="Arial"/>
              </a:rPr>
              <a:t>0</a:t>
            </a:r>
            <a:r>
              <a:rPr sz="1150" b="1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213818" y="5655171"/>
            <a:ext cx="189865" cy="5054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spc="-5" dirty="0">
                <a:latin typeface="Arial"/>
                <a:cs typeface="Arial"/>
              </a:rPr>
              <a:t>Dec-06</a:t>
            </a:r>
            <a:endParaRPr sz="11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8543" y="3734145"/>
            <a:ext cx="189865" cy="15335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150" b="1" dirty="0">
                <a:latin typeface="Arial"/>
                <a:cs typeface="Arial"/>
              </a:rPr>
              <a:t>NO </a:t>
            </a:r>
            <a:r>
              <a:rPr sz="1150" b="1" spc="20" dirty="0">
                <a:latin typeface="Arial"/>
                <a:cs typeface="Arial"/>
              </a:rPr>
              <a:t>OF</a:t>
            </a:r>
            <a:r>
              <a:rPr sz="1150" b="1" spc="15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OUT-PATIENT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252949" y="2684154"/>
            <a:ext cx="426084" cy="253365"/>
          </a:xfrm>
          <a:custGeom>
            <a:avLst/>
            <a:gdLst/>
            <a:ahLst/>
            <a:cxnLst/>
            <a:rect l="l" t="t" r="r" b="b"/>
            <a:pathLst>
              <a:path w="426084" h="253364">
                <a:moveTo>
                  <a:pt x="0" y="253091"/>
                </a:moveTo>
                <a:lnTo>
                  <a:pt x="425841" y="253091"/>
                </a:lnTo>
                <a:lnTo>
                  <a:pt x="425841" y="0"/>
                </a:lnTo>
                <a:lnTo>
                  <a:pt x="0" y="0"/>
                </a:lnTo>
                <a:lnTo>
                  <a:pt x="0" y="253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52949" y="2684154"/>
            <a:ext cx="426084" cy="253365"/>
          </a:xfrm>
          <a:custGeom>
            <a:avLst/>
            <a:gdLst/>
            <a:ahLst/>
            <a:cxnLst/>
            <a:rect l="l" t="t" r="r" b="b"/>
            <a:pathLst>
              <a:path w="426084" h="253364">
                <a:moveTo>
                  <a:pt x="0" y="253091"/>
                </a:moveTo>
                <a:lnTo>
                  <a:pt x="425841" y="253091"/>
                </a:lnTo>
                <a:lnTo>
                  <a:pt x="425841" y="0"/>
                </a:lnTo>
                <a:lnTo>
                  <a:pt x="0" y="0"/>
                </a:lnTo>
                <a:lnTo>
                  <a:pt x="0" y="253091"/>
                </a:lnTo>
                <a:close/>
              </a:path>
            </a:pathLst>
          </a:custGeom>
          <a:ln w="13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6123" y="2777161"/>
            <a:ext cx="80010" cy="80645"/>
          </a:xfrm>
          <a:custGeom>
            <a:avLst/>
            <a:gdLst/>
            <a:ahLst/>
            <a:cxnLst/>
            <a:rect l="l" t="t" r="r" b="b"/>
            <a:pathLst>
              <a:path w="80009" h="80644">
                <a:moveTo>
                  <a:pt x="0" y="80086"/>
                </a:moveTo>
                <a:lnTo>
                  <a:pt x="79762" y="80086"/>
                </a:lnTo>
                <a:lnTo>
                  <a:pt x="79762" y="0"/>
                </a:lnTo>
                <a:lnTo>
                  <a:pt x="0" y="0"/>
                </a:lnTo>
                <a:lnTo>
                  <a:pt x="0" y="80086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06123" y="2777161"/>
            <a:ext cx="80010" cy="80645"/>
          </a:xfrm>
          <a:custGeom>
            <a:avLst/>
            <a:gdLst/>
            <a:ahLst/>
            <a:cxnLst/>
            <a:rect l="l" t="t" r="r" b="b"/>
            <a:pathLst>
              <a:path w="80009" h="80644">
                <a:moveTo>
                  <a:pt x="0" y="80086"/>
                </a:moveTo>
                <a:lnTo>
                  <a:pt x="79762" y="80086"/>
                </a:lnTo>
                <a:lnTo>
                  <a:pt x="79762" y="0"/>
                </a:lnTo>
                <a:lnTo>
                  <a:pt x="0" y="0"/>
                </a:lnTo>
                <a:lnTo>
                  <a:pt x="0" y="80086"/>
                </a:lnTo>
                <a:close/>
              </a:path>
            </a:pathLst>
          </a:custGeom>
          <a:ln w="13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439060" y="2711365"/>
            <a:ext cx="2095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b="1" spc="-65" dirty="0">
                <a:latin typeface="Arial"/>
                <a:cs typeface="Arial"/>
              </a:rPr>
              <a:t>OP</a:t>
            </a:r>
            <a:endParaRPr sz="11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47468" y="2657536"/>
            <a:ext cx="7244715" cy="3663315"/>
          </a:xfrm>
          <a:custGeom>
            <a:avLst/>
            <a:gdLst/>
            <a:ahLst/>
            <a:cxnLst/>
            <a:rect l="l" t="t" r="r" b="b"/>
            <a:pathLst>
              <a:path w="7244715" h="3663315">
                <a:moveTo>
                  <a:pt x="0" y="3663283"/>
                </a:moveTo>
                <a:lnTo>
                  <a:pt x="7244704" y="3663283"/>
                </a:lnTo>
                <a:lnTo>
                  <a:pt x="7244704" y="0"/>
                </a:lnTo>
                <a:lnTo>
                  <a:pt x="0" y="0"/>
                </a:lnTo>
                <a:lnTo>
                  <a:pt x="0" y="3663283"/>
                </a:lnTo>
                <a:close/>
              </a:path>
            </a:pathLst>
          </a:custGeom>
          <a:ln w="13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7999095" cy="29241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00" b="1" spc="-10" dirty="0">
                <a:solidFill>
                  <a:srgbClr val="006FC0"/>
                </a:solidFill>
                <a:latin typeface="Georgia"/>
                <a:cs typeface="Georgia"/>
              </a:rPr>
              <a:t>Multiple</a:t>
            </a:r>
            <a:r>
              <a:rPr sz="2800" b="1" spc="1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Georgia"/>
                <a:cs typeface="Georgia"/>
              </a:rPr>
              <a:t>bar:</a:t>
            </a:r>
            <a:endParaRPr sz="2800">
              <a:latin typeface="Georgia"/>
              <a:cs typeface="Georgia"/>
            </a:endParaRPr>
          </a:p>
          <a:p>
            <a:pPr marL="622300" marR="6350" indent="-609600" algn="just">
              <a:lnSpc>
                <a:spcPts val="2590"/>
              </a:lnSpc>
              <a:spcBef>
                <a:spcPts val="540"/>
              </a:spcBef>
              <a:buAutoNum type="arabicPeriod"/>
              <a:tabLst>
                <a:tab pos="622300" algn="l"/>
              </a:tabLst>
            </a:pPr>
            <a:r>
              <a:rPr sz="2400" b="1" dirty="0">
                <a:latin typeface="Garamond"/>
                <a:cs typeface="Garamond"/>
              </a:rPr>
              <a:t>This </a:t>
            </a:r>
            <a:r>
              <a:rPr sz="2400" b="1" spc="10" dirty="0">
                <a:latin typeface="Garamond"/>
                <a:cs typeface="Garamond"/>
              </a:rPr>
              <a:t>diagram </a:t>
            </a:r>
            <a:r>
              <a:rPr sz="2400" b="1" spc="-5" dirty="0">
                <a:latin typeface="Garamond"/>
                <a:cs typeface="Garamond"/>
              </a:rPr>
              <a:t>is used </a:t>
            </a:r>
            <a:r>
              <a:rPr sz="2400" b="1" dirty="0">
                <a:latin typeface="Garamond"/>
                <a:cs typeface="Garamond"/>
              </a:rPr>
              <a:t>to compare </a:t>
            </a:r>
            <a:r>
              <a:rPr sz="2400" b="1" spc="-10" dirty="0">
                <a:latin typeface="Garamond"/>
                <a:cs typeface="Garamond"/>
              </a:rPr>
              <a:t>qualitative </a:t>
            </a:r>
            <a:r>
              <a:rPr sz="2400" b="1" spc="-5" dirty="0">
                <a:latin typeface="Garamond"/>
                <a:cs typeface="Garamond"/>
              </a:rPr>
              <a:t>data with  </a:t>
            </a:r>
            <a:r>
              <a:rPr sz="2400" b="1" dirty="0">
                <a:latin typeface="Garamond"/>
                <a:cs typeface="Garamond"/>
              </a:rPr>
              <a:t>respect to a </a:t>
            </a:r>
            <a:r>
              <a:rPr sz="2400" b="1" spc="-10" dirty="0">
                <a:latin typeface="Garamond"/>
                <a:cs typeface="Garamond"/>
              </a:rPr>
              <a:t>single</a:t>
            </a:r>
            <a:r>
              <a:rPr sz="2400" b="1" dirty="0">
                <a:latin typeface="Garamond"/>
                <a:cs typeface="Garamond"/>
              </a:rPr>
              <a:t> </a:t>
            </a:r>
            <a:r>
              <a:rPr sz="2400" b="1" spc="-15" dirty="0">
                <a:latin typeface="Garamond"/>
                <a:cs typeface="Garamond"/>
              </a:rPr>
              <a:t>variable.</a:t>
            </a:r>
            <a:endParaRPr sz="2400">
              <a:latin typeface="Garamond"/>
              <a:cs typeface="Garamond"/>
            </a:endParaRPr>
          </a:p>
          <a:p>
            <a:pPr marL="622300" marR="5080" indent="-609600" algn="just">
              <a:lnSpc>
                <a:spcPct val="90000"/>
              </a:lnSpc>
              <a:spcBef>
                <a:spcPts val="540"/>
              </a:spcBef>
              <a:buAutoNum type="arabicPeriod"/>
              <a:tabLst>
                <a:tab pos="622300" algn="l"/>
              </a:tabLst>
            </a:pPr>
            <a:r>
              <a:rPr sz="2400" b="1" dirty="0">
                <a:latin typeface="Garamond"/>
                <a:cs typeface="Garamond"/>
              </a:rPr>
              <a:t>This </a:t>
            </a:r>
            <a:r>
              <a:rPr sz="2400" b="1" spc="10" dirty="0">
                <a:latin typeface="Garamond"/>
                <a:cs typeface="Garamond"/>
              </a:rPr>
              <a:t>diagram </a:t>
            </a:r>
            <a:r>
              <a:rPr sz="2400" b="1" spc="-5" dirty="0">
                <a:latin typeface="Garamond"/>
                <a:cs typeface="Garamond"/>
              </a:rPr>
              <a:t>is </a:t>
            </a:r>
            <a:r>
              <a:rPr sz="2400" b="1" dirty="0">
                <a:latin typeface="Garamond"/>
                <a:cs typeface="Garamond"/>
              </a:rPr>
              <a:t>similar to the </a:t>
            </a:r>
            <a:r>
              <a:rPr sz="2400" b="1" spc="-5" dirty="0">
                <a:latin typeface="Garamond"/>
                <a:cs typeface="Garamond"/>
              </a:rPr>
              <a:t>bar </a:t>
            </a:r>
            <a:r>
              <a:rPr sz="2400" b="1" spc="5" dirty="0">
                <a:latin typeface="Garamond"/>
                <a:cs typeface="Garamond"/>
              </a:rPr>
              <a:t>diagram </a:t>
            </a:r>
            <a:r>
              <a:rPr sz="2400" b="1" spc="-5" dirty="0">
                <a:latin typeface="Garamond"/>
                <a:cs typeface="Garamond"/>
              </a:rPr>
              <a:t>except that  </a:t>
            </a:r>
            <a:r>
              <a:rPr sz="2400" b="1" spc="5" dirty="0">
                <a:latin typeface="Garamond"/>
                <a:cs typeface="Garamond"/>
              </a:rPr>
              <a:t>for </a:t>
            </a:r>
            <a:r>
              <a:rPr sz="2400" b="1" dirty="0">
                <a:latin typeface="Garamond"/>
                <a:cs typeface="Garamond"/>
              </a:rPr>
              <a:t>each </a:t>
            </a:r>
            <a:r>
              <a:rPr sz="2400" b="1" spc="10" dirty="0">
                <a:latin typeface="Garamond"/>
                <a:cs typeface="Garamond"/>
              </a:rPr>
              <a:t>category </a:t>
            </a:r>
            <a:r>
              <a:rPr sz="2400" b="1" dirty="0">
                <a:latin typeface="Garamond"/>
                <a:cs typeface="Garamond"/>
              </a:rPr>
              <a:t>of the </a:t>
            </a:r>
            <a:r>
              <a:rPr sz="2400" b="1" spc="-15" dirty="0">
                <a:latin typeface="Garamond"/>
                <a:cs typeface="Garamond"/>
              </a:rPr>
              <a:t>variable we </a:t>
            </a:r>
            <a:r>
              <a:rPr sz="2400" b="1" spc="-20" dirty="0">
                <a:latin typeface="Garamond"/>
                <a:cs typeface="Garamond"/>
              </a:rPr>
              <a:t>have </a:t>
            </a:r>
            <a:r>
              <a:rPr sz="2400" b="1" dirty="0">
                <a:latin typeface="Garamond"/>
                <a:cs typeface="Garamond"/>
              </a:rPr>
              <a:t>a </a:t>
            </a:r>
            <a:r>
              <a:rPr sz="2400" b="1" spc="-5" dirty="0">
                <a:latin typeface="Garamond"/>
                <a:cs typeface="Garamond"/>
              </a:rPr>
              <a:t>set of </a:t>
            </a:r>
            <a:r>
              <a:rPr sz="2400" b="1" spc="5" dirty="0">
                <a:latin typeface="Garamond"/>
                <a:cs typeface="Garamond"/>
              </a:rPr>
              <a:t>bars of  </a:t>
            </a:r>
            <a:r>
              <a:rPr sz="2400" b="1" dirty="0">
                <a:latin typeface="Garamond"/>
                <a:cs typeface="Garamond"/>
              </a:rPr>
              <a:t>the same </a:t>
            </a:r>
            <a:r>
              <a:rPr sz="2400" b="1" spc="-5" dirty="0">
                <a:latin typeface="Garamond"/>
                <a:cs typeface="Garamond"/>
              </a:rPr>
              <a:t>width </a:t>
            </a:r>
            <a:r>
              <a:rPr sz="2400" b="1" spc="5" dirty="0">
                <a:latin typeface="Garamond"/>
                <a:cs typeface="Garamond"/>
              </a:rPr>
              <a:t>corresponding </a:t>
            </a:r>
            <a:r>
              <a:rPr sz="2400" b="1" dirty="0">
                <a:latin typeface="Garamond"/>
                <a:cs typeface="Garamond"/>
              </a:rPr>
              <a:t>to the different </a:t>
            </a:r>
            <a:r>
              <a:rPr sz="2400" b="1" spc="-5" dirty="0">
                <a:latin typeface="Garamond"/>
                <a:cs typeface="Garamond"/>
              </a:rPr>
              <a:t>section  without </a:t>
            </a:r>
            <a:r>
              <a:rPr sz="2400" b="1" spc="-15" dirty="0">
                <a:latin typeface="Garamond"/>
                <a:cs typeface="Garamond"/>
              </a:rPr>
              <a:t>any </a:t>
            </a:r>
            <a:r>
              <a:rPr sz="2400" b="1" dirty="0">
                <a:latin typeface="Garamond"/>
                <a:cs typeface="Garamond"/>
              </a:rPr>
              <a:t>gap </a:t>
            </a:r>
            <a:r>
              <a:rPr sz="2400" b="1" spc="-5" dirty="0">
                <a:latin typeface="Garamond"/>
                <a:cs typeface="Garamond"/>
              </a:rPr>
              <a:t>in between </a:t>
            </a:r>
            <a:r>
              <a:rPr sz="2400" b="1" dirty="0">
                <a:latin typeface="Garamond"/>
                <a:cs typeface="Garamond"/>
              </a:rPr>
              <a:t>the </a:t>
            </a:r>
            <a:r>
              <a:rPr sz="2400" b="1" spc="-5" dirty="0">
                <a:latin typeface="Garamond"/>
                <a:cs typeface="Garamond"/>
              </a:rPr>
              <a:t>width </a:t>
            </a:r>
            <a:r>
              <a:rPr sz="2400" b="1" dirty="0">
                <a:latin typeface="Garamond"/>
                <a:cs typeface="Garamond"/>
              </a:rPr>
              <a:t>and the </a:t>
            </a:r>
            <a:r>
              <a:rPr sz="2400" b="1" spc="-5" dirty="0">
                <a:latin typeface="Garamond"/>
                <a:cs typeface="Garamond"/>
              </a:rPr>
              <a:t>length </a:t>
            </a:r>
            <a:r>
              <a:rPr sz="2400" b="1" spc="590" dirty="0">
                <a:latin typeface="Garamond"/>
                <a:cs typeface="Garamond"/>
              </a:rPr>
              <a:t> </a:t>
            </a:r>
            <a:r>
              <a:rPr sz="2400" b="1" spc="5" dirty="0">
                <a:latin typeface="Garamond"/>
                <a:cs typeface="Garamond"/>
              </a:rPr>
              <a:t>corresponds </a:t>
            </a:r>
            <a:r>
              <a:rPr sz="2400" b="1" dirty="0">
                <a:latin typeface="Garamond"/>
                <a:cs typeface="Garamond"/>
              </a:rPr>
              <a:t>to the</a:t>
            </a:r>
            <a:r>
              <a:rPr sz="2400" b="1" spc="-20" dirty="0">
                <a:latin typeface="Garamond"/>
                <a:cs typeface="Garamond"/>
              </a:rPr>
              <a:t> </a:t>
            </a:r>
            <a:r>
              <a:rPr sz="2400" b="1" spc="-25" dirty="0">
                <a:latin typeface="Garamond"/>
                <a:cs typeface="Garamond"/>
              </a:rPr>
              <a:t>frequency.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126" y="2886366"/>
            <a:ext cx="8606155" cy="3752215"/>
          </a:xfrm>
          <a:custGeom>
            <a:avLst/>
            <a:gdLst/>
            <a:ahLst/>
            <a:cxnLst/>
            <a:rect l="l" t="t" r="r" b="b"/>
            <a:pathLst>
              <a:path w="8606155" h="3752215">
                <a:moveTo>
                  <a:pt x="0" y="3752142"/>
                </a:moveTo>
                <a:lnTo>
                  <a:pt x="8605878" y="3752142"/>
                </a:lnTo>
                <a:lnTo>
                  <a:pt x="8605878" y="0"/>
                </a:lnTo>
                <a:lnTo>
                  <a:pt x="0" y="0"/>
                </a:lnTo>
                <a:lnTo>
                  <a:pt x="0" y="3752142"/>
                </a:lnTo>
                <a:close/>
              </a:path>
            </a:pathLst>
          </a:custGeom>
          <a:ln w="13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5477" y="4361846"/>
            <a:ext cx="185420" cy="1569085"/>
          </a:xfrm>
          <a:custGeom>
            <a:avLst/>
            <a:gdLst/>
            <a:ahLst/>
            <a:cxnLst/>
            <a:rect l="l" t="t" r="r" b="b"/>
            <a:pathLst>
              <a:path w="185419" h="1569085">
                <a:moveTo>
                  <a:pt x="185402" y="1569085"/>
                </a:moveTo>
                <a:lnTo>
                  <a:pt x="185402" y="0"/>
                </a:lnTo>
                <a:lnTo>
                  <a:pt x="0" y="0"/>
                </a:lnTo>
                <a:lnTo>
                  <a:pt x="0" y="1569085"/>
                </a:lnTo>
                <a:lnTo>
                  <a:pt x="185402" y="156908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5477" y="4361846"/>
            <a:ext cx="185420" cy="1569085"/>
          </a:xfrm>
          <a:custGeom>
            <a:avLst/>
            <a:gdLst/>
            <a:ahLst/>
            <a:cxnLst/>
            <a:rect l="l" t="t" r="r" b="b"/>
            <a:pathLst>
              <a:path w="185419" h="1569085">
                <a:moveTo>
                  <a:pt x="185402" y="1569085"/>
                </a:moveTo>
                <a:lnTo>
                  <a:pt x="185402" y="0"/>
                </a:lnTo>
                <a:lnTo>
                  <a:pt x="0" y="0"/>
                </a:lnTo>
                <a:lnTo>
                  <a:pt x="0" y="1569085"/>
                </a:lnTo>
                <a:lnTo>
                  <a:pt x="185402" y="1569085"/>
                </a:lnTo>
              </a:path>
            </a:pathLst>
          </a:custGeom>
          <a:ln w="142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2335" y="4628905"/>
            <a:ext cx="185420" cy="1302385"/>
          </a:xfrm>
          <a:custGeom>
            <a:avLst/>
            <a:gdLst/>
            <a:ahLst/>
            <a:cxnLst/>
            <a:rect l="l" t="t" r="r" b="b"/>
            <a:pathLst>
              <a:path w="185419" h="1302385">
                <a:moveTo>
                  <a:pt x="185402" y="1302026"/>
                </a:moveTo>
                <a:lnTo>
                  <a:pt x="185402" y="0"/>
                </a:lnTo>
                <a:lnTo>
                  <a:pt x="0" y="0"/>
                </a:lnTo>
                <a:lnTo>
                  <a:pt x="0" y="1302026"/>
                </a:lnTo>
                <a:lnTo>
                  <a:pt x="185402" y="130202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2335" y="4628905"/>
            <a:ext cx="185420" cy="1302385"/>
          </a:xfrm>
          <a:custGeom>
            <a:avLst/>
            <a:gdLst/>
            <a:ahLst/>
            <a:cxnLst/>
            <a:rect l="l" t="t" r="r" b="b"/>
            <a:pathLst>
              <a:path w="185419" h="1302385">
                <a:moveTo>
                  <a:pt x="185402" y="1302026"/>
                </a:moveTo>
                <a:lnTo>
                  <a:pt x="185402" y="0"/>
                </a:lnTo>
                <a:lnTo>
                  <a:pt x="0" y="0"/>
                </a:lnTo>
                <a:lnTo>
                  <a:pt x="0" y="1302026"/>
                </a:lnTo>
                <a:lnTo>
                  <a:pt x="185402" y="1302026"/>
                </a:lnTo>
              </a:path>
            </a:pathLst>
          </a:custGeom>
          <a:ln w="14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9288" y="3934195"/>
            <a:ext cx="185420" cy="1997075"/>
          </a:xfrm>
          <a:custGeom>
            <a:avLst/>
            <a:gdLst/>
            <a:ahLst/>
            <a:cxnLst/>
            <a:rect l="l" t="t" r="r" b="b"/>
            <a:pathLst>
              <a:path w="185419" h="1997075">
                <a:moveTo>
                  <a:pt x="185402" y="1996736"/>
                </a:moveTo>
                <a:lnTo>
                  <a:pt x="185402" y="0"/>
                </a:lnTo>
                <a:lnTo>
                  <a:pt x="0" y="0"/>
                </a:lnTo>
                <a:lnTo>
                  <a:pt x="0" y="1996736"/>
                </a:lnTo>
                <a:lnTo>
                  <a:pt x="185402" y="199673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9288" y="3934195"/>
            <a:ext cx="185420" cy="1997075"/>
          </a:xfrm>
          <a:custGeom>
            <a:avLst/>
            <a:gdLst/>
            <a:ahLst/>
            <a:cxnLst/>
            <a:rect l="l" t="t" r="r" b="b"/>
            <a:pathLst>
              <a:path w="185419" h="1997075">
                <a:moveTo>
                  <a:pt x="185402" y="1996736"/>
                </a:moveTo>
                <a:lnTo>
                  <a:pt x="185402" y="0"/>
                </a:lnTo>
                <a:lnTo>
                  <a:pt x="0" y="0"/>
                </a:lnTo>
                <a:lnTo>
                  <a:pt x="0" y="1996736"/>
                </a:lnTo>
                <a:lnTo>
                  <a:pt x="185402" y="1996736"/>
                </a:lnTo>
              </a:path>
            </a:pathLst>
          </a:custGeom>
          <a:ln w="14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6146" y="3827727"/>
            <a:ext cx="185420" cy="2103755"/>
          </a:xfrm>
          <a:custGeom>
            <a:avLst/>
            <a:gdLst/>
            <a:ahLst/>
            <a:cxnLst/>
            <a:rect l="l" t="t" r="r" b="b"/>
            <a:pathLst>
              <a:path w="185419" h="2103754">
                <a:moveTo>
                  <a:pt x="185402" y="2103204"/>
                </a:moveTo>
                <a:lnTo>
                  <a:pt x="185402" y="0"/>
                </a:lnTo>
                <a:lnTo>
                  <a:pt x="0" y="0"/>
                </a:lnTo>
                <a:lnTo>
                  <a:pt x="0" y="2103204"/>
                </a:lnTo>
                <a:lnTo>
                  <a:pt x="185402" y="210320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6146" y="3827727"/>
            <a:ext cx="185420" cy="2103755"/>
          </a:xfrm>
          <a:custGeom>
            <a:avLst/>
            <a:gdLst/>
            <a:ahLst/>
            <a:cxnLst/>
            <a:rect l="l" t="t" r="r" b="b"/>
            <a:pathLst>
              <a:path w="185419" h="2103754">
                <a:moveTo>
                  <a:pt x="185402" y="2103204"/>
                </a:moveTo>
                <a:lnTo>
                  <a:pt x="185402" y="0"/>
                </a:lnTo>
                <a:lnTo>
                  <a:pt x="0" y="0"/>
                </a:lnTo>
                <a:lnTo>
                  <a:pt x="0" y="2103204"/>
                </a:lnTo>
                <a:lnTo>
                  <a:pt x="185402" y="2103204"/>
                </a:lnTo>
              </a:path>
            </a:pathLst>
          </a:custGeom>
          <a:ln w="14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8779" y="4548610"/>
            <a:ext cx="185420" cy="1382395"/>
          </a:xfrm>
          <a:custGeom>
            <a:avLst/>
            <a:gdLst/>
            <a:ahLst/>
            <a:cxnLst/>
            <a:rect l="l" t="t" r="r" b="b"/>
            <a:pathLst>
              <a:path w="185420" h="1382395">
                <a:moveTo>
                  <a:pt x="185402" y="1382321"/>
                </a:moveTo>
                <a:lnTo>
                  <a:pt x="185402" y="0"/>
                </a:lnTo>
                <a:lnTo>
                  <a:pt x="0" y="0"/>
                </a:lnTo>
                <a:lnTo>
                  <a:pt x="0" y="1382321"/>
                </a:lnTo>
                <a:lnTo>
                  <a:pt x="185402" y="138232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8778" y="4548610"/>
            <a:ext cx="185420" cy="1382395"/>
          </a:xfrm>
          <a:custGeom>
            <a:avLst/>
            <a:gdLst/>
            <a:ahLst/>
            <a:cxnLst/>
            <a:rect l="l" t="t" r="r" b="b"/>
            <a:pathLst>
              <a:path w="185420" h="1382395">
                <a:moveTo>
                  <a:pt x="185402" y="1382321"/>
                </a:moveTo>
                <a:lnTo>
                  <a:pt x="185402" y="0"/>
                </a:lnTo>
                <a:lnTo>
                  <a:pt x="0" y="0"/>
                </a:lnTo>
                <a:lnTo>
                  <a:pt x="0" y="1382321"/>
                </a:lnTo>
                <a:lnTo>
                  <a:pt x="185402" y="1382321"/>
                </a:lnTo>
              </a:path>
            </a:pathLst>
          </a:custGeom>
          <a:ln w="14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6016" y="4121403"/>
            <a:ext cx="185420" cy="1809750"/>
          </a:xfrm>
          <a:custGeom>
            <a:avLst/>
            <a:gdLst/>
            <a:ahLst/>
            <a:cxnLst/>
            <a:rect l="l" t="t" r="r" b="b"/>
            <a:pathLst>
              <a:path w="185420" h="1809750">
                <a:moveTo>
                  <a:pt x="184927" y="1809528"/>
                </a:moveTo>
                <a:lnTo>
                  <a:pt x="184927" y="0"/>
                </a:lnTo>
                <a:lnTo>
                  <a:pt x="0" y="0"/>
                </a:lnTo>
                <a:lnTo>
                  <a:pt x="0" y="1809528"/>
                </a:lnTo>
                <a:lnTo>
                  <a:pt x="184927" y="180952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6016" y="4121403"/>
            <a:ext cx="185420" cy="1809750"/>
          </a:xfrm>
          <a:custGeom>
            <a:avLst/>
            <a:gdLst/>
            <a:ahLst/>
            <a:cxnLst/>
            <a:rect l="l" t="t" r="r" b="b"/>
            <a:pathLst>
              <a:path w="185420" h="1809750">
                <a:moveTo>
                  <a:pt x="184927" y="1809528"/>
                </a:moveTo>
                <a:lnTo>
                  <a:pt x="184927" y="0"/>
                </a:lnTo>
                <a:lnTo>
                  <a:pt x="0" y="0"/>
                </a:lnTo>
                <a:lnTo>
                  <a:pt x="0" y="1809528"/>
                </a:lnTo>
                <a:lnTo>
                  <a:pt x="184927" y="1809528"/>
                </a:lnTo>
              </a:path>
            </a:pathLst>
          </a:custGeom>
          <a:ln w="14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2874" y="3827727"/>
            <a:ext cx="185420" cy="2103755"/>
          </a:xfrm>
          <a:custGeom>
            <a:avLst/>
            <a:gdLst/>
            <a:ahLst/>
            <a:cxnLst/>
            <a:rect l="l" t="t" r="r" b="b"/>
            <a:pathLst>
              <a:path w="185420" h="2103754">
                <a:moveTo>
                  <a:pt x="184927" y="2103204"/>
                </a:moveTo>
                <a:lnTo>
                  <a:pt x="184927" y="0"/>
                </a:lnTo>
                <a:lnTo>
                  <a:pt x="0" y="0"/>
                </a:lnTo>
                <a:lnTo>
                  <a:pt x="0" y="2103204"/>
                </a:lnTo>
                <a:lnTo>
                  <a:pt x="184927" y="210320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2874" y="3827727"/>
            <a:ext cx="185420" cy="2103755"/>
          </a:xfrm>
          <a:custGeom>
            <a:avLst/>
            <a:gdLst/>
            <a:ahLst/>
            <a:cxnLst/>
            <a:rect l="l" t="t" r="r" b="b"/>
            <a:pathLst>
              <a:path w="185420" h="2103754">
                <a:moveTo>
                  <a:pt x="184927" y="2103204"/>
                </a:moveTo>
                <a:lnTo>
                  <a:pt x="184927" y="0"/>
                </a:lnTo>
                <a:lnTo>
                  <a:pt x="0" y="0"/>
                </a:lnTo>
                <a:lnTo>
                  <a:pt x="0" y="2103204"/>
                </a:lnTo>
                <a:lnTo>
                  <a:pt x="184927" y="2103204"/>
                </a:lnTo>
              </a:path>
            </a:pathLst>
          </a:custGeom>
          <a:ln w="14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9732" y="4001094"/>
            <a:ext cx="185420" cy="1930400"/>
          </a:xfrm>
          <a:custGeom>
            <a:avLst/>
            <a:gdLst/>
            <a:ahLst/>
            <a:cxnLst/>
            <a:rect l="l" t="t" r="r" b="b"/>
            <a:pathLst>
              <a:path w="185420" h="1930400">
                <a:moveTo>
                  <a:pt x="184927" y="1929838"/>
                </a:moveTo>
                <a:lnTo>
                  <a:pt x="184927" y="0"/>
                </a:lnTo>
                <a:lnTo>
                  <a:pt x="0" y="0"/>
                </a:lnTo>
                <a:lnTo>
                  <a:pt x="0" y="1929838"/>
                </a:lnTo>
                <a:lnTo>
                  <a:pt x="184927" y="192983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9732" y="4001094"/>
            <a:ext cx="185420" cy="1930400"/>
          </a:xfrm>
          <a:custGeom>
            <a:avLst/>
            <a:gdLst/>
            <a:ahLst/>
            <a:cxnLst/>
            <a:rect l="l" t="t" r="r" b="b"/>
            <a:pathLst>
              <a:path w="185420" h="1930400">
                <a:moveTo>
                  <a:pt x="184927" y="1929838"/>
                </a:moveTo>
                <a:lnTo>
                  <a:pt x="184927" y="0"/>
                </a:lnTo>
                <a:lnTo>
                  <a:pt x="0" y="0"/>
                </a:lnTo>
                <a:lnTo>
                  <a:pt x="0" y="1929838"/>
                </a:lnTo>
                <a:lnTo>
                  <a:pt x="184927" y="1929838"/>
                </a:lnTo>
              </a:path>
            </a:pathLst>
          </a:custGeom>
          <a:ln w="14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6590" y="4415080"/>
            <a:ext cx="185420" cy="1516380"/>
          </a:xfrm>
          <a:custGeom>
            <a:avLst/>
            <a:gdLst/>
            <a:ahLst/>
            <a:cxnLst/>
            <a:rect l="l" t="t" r="r" b="b"/>
            <a:pathLst>
              <a:path w="185420" h="1516379">
                <a:moveTo>
                  <a:pt x="185402" y="1515851"/>
                </a:moveTo>
                <a:lnTo>
                  <a:pt x="185402" y="0"/>
                </a:lnTo>
                <a:lnTo>
                  <a:pt x="0" y="0"/>
                </a:lnTo>
                <a:lnTo>
                  <a:pt x="0" y="1515851"/>
                </a:lnTo>
                <a:lnTo>
                  <a:pt x="185402" y="151585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6590" y="4415080"/>
            <a:ext cx="185420" cy="1516380"/>
          </a:xfrm>
          <a:custGeom>
            <a:avLst/>
            <a:gdLst/>
            <a:ahLst/>
            <a:cxnLst/>
            <a:rect l="l" t="t" r="r" b="b"/>
            <a:pathLst>
              <a:path w="185420" h="1516379">
                <a:moveTo>
                  <a:pt x="185402" y="1515851"/>
                </a:moveTo>
                <a:lnTo>
                  <a:pt x="185402" y="0"/>
                </a:lnTo>
                <a:lnTo>
                  <a:pt x="0" y="0"/>
                </a:lnTo>
                <a:lnTo>
                  <a:pt x="0" y="1515851"/>
                </a:lnTo>
                <a:lnTo>
                  <a:pt x="185402" y="1515851"/>
                </a:lnTo>
              </a:path>
            </a:pathLst>
          </a:custGeom>
          <a:ln w="14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3448" y="3480283"/>
            <a:ext cx="185420" cy="2451100"/>
          </a:xfrm>
          <a:custGeom>
            <a:avLst/>
            <a:gdLst/>
            <a:ahLst/>
            <a:cxnLst/>
            <a:rect l="l" t="t" r="r" b="b"/>
            <a:pathLst>
              <a:path w="185420" h="2451100">
                <a:moveTo>
                  <a:pt x="185402" y="2450648"/>
                </a:moveTo>
                <a:lnTo>
                  <a:pt x="185402" y="0"/>
                </a:lnTo>
                <a:lnTo>
                  <a:pt x="0" y="0"/>
                </a:lnTo>
                <a:lnTo>
                  <a:pt x="0" y="2450648"/>
                </a:lnTo>
                <a:lnTo>
                  <a:pt x="185402" y="24506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03448" y="3480283"/>
            <a:ext cx="185420" cy="2451100"/>
          </a:xfrm>
          <a:custGeom>
            <a:avLst/>
            <a:gdLst/>
            <a:ahLst/>
            <a:cxnLst/>
            <a:rect l="l" t="t" r="r" b="b"/>
            <a:pathLst>
              <a:path w="185420" h="2451100">
                <a:moveTo>
                  <a:pt x="185402" y="2450648"/>
                </a:moveTo>
                <a:lnTo>
                  <a:pt x="185402" y="0"/>
                </a:lnTo>
                <a:lnTo>
                  <a:pt x="0" y="0"/>
                </a:lnTo>
                <a:lnTo>
                  <a:pt x="0" y="2450648"/>
                </a:lnTo>
                <a:lnTo>
                  <a:pt x="185402" y="2450648"/>
                </a:lnTo>
              </a:path>
            </a:pathLst>
          </a:custGeom>
          <a:ln w="1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16081" y="4081478"/>
            <a:ext cx="185420" cy="1849755"/>
          </a:xfrm>
          <a:custGeom>
            <a:avLst/>
            <a:gdLst/>
            <a:ahLst/>
            <a:cxnLst/>
            <a:rect l="l" t="t" r="r" b="b"/>
            <a:pathLst>
              <a:path w="185420" h="1849754">
                <a:moveTo>
                  <a:pt x="185402" y="1849453"/>
                </a:moveTo>
                <a:lnTo>
                  <a:pt x="185402" y="0"/>
                </a:lnTo>
                <a:lnTo>
                  <a:pt x="0" y="0"/>
                </a:lnTo>
                <a:lnTo>
                  <a:pt x="0" y="1849453"/>
                </a:lnTo>
                <a:lnTo>
                  <a:pt x="185402" y="1849453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6081" y="4081478"/>
            <a:ext cx="185420" cy="1849755"/>
          </a:xfrm>
          <a:custGeom>
            <a:avLst/>
            <a:gdLst/>
            <a:ahLst/>
            <a:cxnLst/>
            <a:rect l="l" t="t" r="r" b="b"/>
            <a:pathLst>
              <a:path w="185420" h="1849754">
                <a:moveTo>
                  <a:pt x="185402" y="1849454"/>
                </a:moveTo>
                <a:lnTo>
                  <a:pt x="185402" y="0"/>
                </a:lnTo>
                <a:lnTo>
                  <a:pt x="0" y="0"/>
                </a:lnTo>
                <a:lnTo>
                  <a:pt x="0" y="1849454"/>
                </a:lnTo>
                <a:lnTo>
                  <a:pt x="185402" y="1849454"/>
                </a:lnTo>
              </a:path>
            </a:pathLst>
          </a:custGeom>
          <a:ln w="14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42939" y="3934195"/>
            <a:ext cx="185420" cy="1997075"/>
          </a:xfrm>
          <a:custGeom>
            <a:avLst/>
            <a:gdLst/>
            <a:ahLst/>
            <a:cxnLst/>
            <a:rect l="l" t="t" r="r" b="b"/>
            <a:pathLst>
              <a:path w="185420" h="1997075">
                <a:moveTo>
                  <a:pt x="185402" y="1996736"/>
                </a:moveTo>
                <a:lnTo>
                  <a:pt x="185402" y="0"/>
                </a:lnTo>
                <a:lnTo>
                  <a:pt x="0" y="0"/>
                </a:lnTo>
                <a:lnTo>
                  <a:pt x="0" y="1996736"/>
                </a:lnTo>
                <a:lnTo>
                  <a:pt x="185402" y="199673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2939" y="3934195"/>
            <a:ext cx="185420" cy="1997075"/>
          </a:xfrm>
          <a:custGeom>
            <a:avLst/>
            <a:gdLst/>
            <a:ahLst/>
            <a:cxnLst/>
            <a:rect l="l" t="t" r="r" b="b"/>
            <a:pathLst>
              <a:path w="185420" h="1997075">
                <a:moveTo>
                  <a:pt x="185402" y="1996736"/>
                </a:moveTo>
                <a:lnTo>
                  <a:pt x="185402" y="0"/>
                </a:lnTo>
                <a:lnTo>
                  <a:pt x="0" y="0"/>
                </a:lnTo>
                <a:lnTo>
                  <a:pt x="0" y="1996736"/>
                </a:lnTo>
                <a:lnTo>
                  <a:pt x="185402" y="1996736"/>
                </a:lnTo>
              </a:path>
            </a:pathLst>
          </a:custGeom>
          <a:ln w="14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60879" y="5616848"/>
            <a:ext cx="185420" cy="314325"/>
          </a:xfrm>
          <a:custGeom>
            <a:avLst/>
            <a:gdLst/>
            <a:ahLst/>
            <a:cxnLst/>
            <a:rect l="l" t="t" r="r" b="b"/>
            <a:pathLst>
              <a:path w="185419" h="314325">
                <a:moveTo>
                  <a:pt x="184927" y="314083"/>
                </a:moveTo>
                <a:lnTo>
                  <a:pt x="184927" y="0"/>
                </a:lnTo>
                <a:lnTo>
                  <a:pt x="0" y="0"/>
                </a:lnTo>
                <a:lnTo>
                  <a:pt x="0" y="314083"/>
                </a:lnTo>
                <a:lnTo>
                  <a:pt x="184927" y="314083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0879" y="5616848"/>
            <a:ext cx="185420" cy="314325"/>
          </a:xfrm>
          <a:custGeom>
            <a:avLst/>
            <a:gdLst/>
            <a:ahLst/>
            <a:cxnLst/>
            <a:rect l="l" t="t" r="r" b="b"/>
            <a:pathLst>
              <a:path w="185419" h="314325">
                <a:moveTo>
                  <a:pt x="184927" y="314083"/>
                </a:moveTo>
                <a:lnTo>
                  <a:pt x="184927" y="0"/>
                </a:lnTo>
                <a:lnTo>
                  <a:pt x="0" y="0"/>
                </a:lnTo>
                <a:lnTo>
                  <a:pt x="0" y="314083"/>
                </a:lnTo>
                <a:lnTo>
                  <a:pt x="184927" y="314083"/>
                </a:lnTo>
              </a:path>
            </a:pathLst>
          </a:custGeom>
          <a:ln w="13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87737" y="5697144"/>
            <a:ext cx="185420" cy="234315"/>
          </a:xfrm>
          <a:custGeom>
            <a:avLst/>
            <a:gdLst/>
            <a:ahLst/>
            <a:cxnLst/>
            <a:rect l="l" t="t" r="r" b="b"/>
            <a:pathLst>
              <a:path w="185419" h="234314">
                <a:moveTo>
                  <a:pt x="184927" y="233788"/>
                </a:moveTo>
                <a:lnTo>
                  <a:pt x="184927" y="0"/>
                </a:lnTo>
                <a:lnTo>
                  <a:pt x="0" y="0"/>
                </a:lnTo>
                <a:lnTo>
                  <a:pt x="0" y="233788"/>
                </a:lnTo>
                <a:lnTo>
                  <a:pt x="184927" y="233788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87737" y="5697144"/>
            <a:ext cx="185420" cy="234315"/>
          </a:xfrm>
          <a:custGeom>
            <a:avLst/>
            <a:gdLst/>
            <a:ahLst/>
            <a:cxnLst/>
            <a:rect l="l" t="t" r="r" b="b"/>
            <a:pathLst>
              <a:path w="185419" h="234314">
                <a:moveTo>
                  <a:pt x="184927" y="233788"/>
                </a:moveTo>
                <a:lnTo>
                  <a:pt x="184927" y="0"/>
                </a:lnTo>
                <a:lnTo>
                  <a:pt x="0" y="0"/>
                </a:lnTo>
                <a:lnTo>
                  <a:pt x="0" y="233788"/>
                </a:lnTo>
                <a:lnTo>
                  <a:pt x="184927" y="233788"/>
                </a:lnTo>
              </a:path>
            </a:pathLst>
          </a:custGeom>
          <a:ln w="13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4595" y="5483318"/>
            <a:ext cx="185420" cy="447675"/>
          </a:xfrm>
          <a:custGeom>
            <a:avLst/>
            <a:gdLst/>
            <a:ahLst/>
            <a:cxnLst/>
            <a:rect l="l" t="t" r="r" b="b"/>
            <a:pathLst>
              <a:path w="185419" h="447675">
                <a:moveTo>
                  <a:pt x="184927" y="447613"/>
                </a:moveTo>
                <a:lnTo>
                  <a:pt x="184927" y="0"/>
                </a:lnTo>
                <a:lnTo>
                  <a:pt x="0" y="0"/>
                </a:lnTo>
                <a:lnTo>
                  <a:pt x="0" y="447613"/>
                </a:lnTo>
                <a:lnTo>
                  <a:pt x="184927" y="447613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4595" y="5483318"/>
            <a:ext cx="185420" cy="447675"/>
          </a:xfrm>
          <a:custGeom>
            <a:avLst/>
            <a:gdLst/>
            <a:ahLst/>
            <a:cxnLst/>
            <a:rect l="l" t="t" r="r" b="b"/>
            <a:pathLst>
              <a:path w="185419" h="447675">
                <a:moveTo>
                  <a:pt x="184927" y="447613"/>
                </a:moveTo>
                <a:lnTo>
                  <a:pt x="184927" y="0"/>
                </a:lnTo>
                <a:lnTo>
                  <a:pt x="0" y="0"/>
                </a:lnTo>
                <a:lnTo>
                  <a:pt x="0" y="447613"/>
                </a:lnTo>
                <a:lnTo>
                  <a:pt x="184927" y="447613"/>
                </a:lnTo>
              </a:path>
            </a:pathLst>
          </a:custGeom>
          <a:ln w="1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41453" y="5309863"/>
            <a:ext cx="171450" cy="621665"/>
          </a:xfrm>
          <a:custGeom>
            <a:avLst/>
            <a:gdLst/>
            <a:ahLst/>
            <a:cxnLst/>
            <a:rect l="l" t="t" r="r" b="b"/>
            <a:pathLst>
              <a:path w="171450" h="621664">
                <a:moveTo>
                  <a:pt x="171176" y="621068"/>
                </a:moveTo>
                <a:lnTo>
                  <a:pt x="171176" y="0"/>
                </a:lnTo>
                <a:lnTo>
                  <a:pt x="0" y="0"/>
                </a:lnTo>
                <a:lnTo>
                  <a:pt x="0" y="621068"/>
                </a:lnTo>
                <a:lnTo>
                  <a:pt x="171176" y="621068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41453" y="5309863"/>
            <a:ext cx="171450" cy="621665"/>
          </a:xfrm>
          <a:custGeom>
            <a:avLst/>
            <a:gdLst/>
            <a:ahLst/>
            <a:cxnLst/>
            <a:rect l="l" t="t" r="r" b="b"/>
            <a:pathLst>
              <a:path w="171450" h="621664">
                <a:moveTo>
                  <a:pt x="171176" y="621068"/>
                </a:moveTo>
                <a:lnTo>
                  <a:pt x="171176" y="0"/>
                </a:lnTo>
                <a:lnTo>
                  <a:pt x="0" y="0"/>
                </a:lnTo>
                <a:lnTo>
                  <a:pt x="0" y="621068"/>
                </a:lnTo>
                <a:lnTo>
                  <a:pt x="171176" y="621068"/>
                </a:lnTo>
              </a:path>
            </a:pathLst>
          </a:custGeom>
          <a:ln w="14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54086" y="5590231"/>
            <a:ext cx="185420" cy="340995"/>
          </a:xfrm>
          <a:custGeom>
            <a:avLst/>
            <a:gdLst/>
            <a:ahLst/>
            <a:cxnLst/>
            <a:rect l="l" t="t" r="r" b="b"/>
            <a:pathLst>
              <a:path w="185420" h="340995">
                <a:moveTo>
                  <a:pt x="185402" y="340700"/>
                </a:moveTo>
                <a:lnTo>
                  <a:pt x="185402" y="0"/>
                </a:lnTo>
                <a:lnTo>
                  <a:pt x="0" y="0"/>
                </a:lnTo>
                <a:lnTo>
                  <a:pt x="0" y="340700"/>
                </a:lnTo>
                <a:lnTo>
                  <a:pt x="185402" y="3407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4086" y="5590231"/>
            <a:ext cx="185420" cy="340995"/>
          </a:xfrm>
          <a:custGeom>
            <a:avLst/>
            <a:gdLst/>
            <a:ahLst/>
            <a:cxnLst/>
            <a:rect l="l" t="t" r="r" b="b"/>
            <a:pathLst>
              <a:path w="185420" h="340995">
                <a:moveTo>
                  <a:pt x="185402" y="340700"/>
                </a:moveTo>
                <a:lnTo>
                  <a:pt x="185402" y="0"/>
                </a:lnTo>
                <a:lnTo>
                  <a:pt x="0" y="0"/>
                </a:lnTo>
                <a:lnTo>
                  <a:pt x="0" y="340700"/>
                </a:lnTo>
                <a:lnTo>
                  <a:pt x="185402" y="340700"/>
                </a:lnTo>
              </a:path>
            </a:pathLst>
          </a:custGeom>
          <a:ln w="140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0944" y="5630157"/>
            <a:ext cx="185420" cy="300990"/>
          </a:xfrm>
          <a:custGeom>
            <a:avLst/>
            <a:gdLst/>
            <a:ahLst/>
            <a:cxnLst/>
            <a:rect l="l" t="t" r="r" b="b"/>
            <a:pathLst>
              <a:path w="185420" h="300989">
                <a:moveTo>
                  <a:pt x="185402" y="300774"/>
                </a:moveTo>
                <a:lnTo>
                  <a:pt x="185402" y="0"/>
                </a:lnTo>
                <a:lnTo>
                  <a:pt x="0" y="0"/>
                </a:lnTo>
                <a:lnTo>
                  <a:pt x="0" y="300774"/>
                </a:lnTo>
                <a:lnTo>
                  <a:pt x="185402" y="30077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80944" y="5630157"/>
            <a:ext cx="185420" cy="300990"/>
          </a:xfrm>
          <a:custGeom>
            <a:avLst/>
            <a:gdLst/>
            <a:ahLst/>
            <a:cxnLst/>
            <a:rect l="l" t="t" r="r" b="b"/>
            <a:pathLst>
              <a:path w="185420" h="300989">
                <a:moveTo>
                  <a:pt x="185402" y="300774"/>
                </a:moveTo>
                <a:lnTo>
                  <a:pt x="185402" y="0"/>
                </a:lnTo>
                <a:lnTo>
                  <a:pt x="0" y="0"/>
                </a:lnTo>
                <a:lnTo>
                  <a:pt x="0" y="300774"/>
                </a:lnTo>
                <a:lnTo>
                  <a:pt x="185402" y="300774"/>
                </a:lnTo>
              </a:path>
            </a:pathLst>
          </a:custGeom>
          <a:ln w="13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07802" y="5403467"/>
            <a:ext cx="185420" cy="527685"/>
          </a:xfrm>
          <a:custGeom>
            <a:avLst/>
            <a:gdLst/>
            <a:ahLst/>
            <a:cxnLst/>
            <a:rect l="l" t="t" r="r" b="b"/>
            <a:pathLst>
              <a:path w="185420" h="527685">
                <a:moveTo>
                  <a:pt x="185402" y="527464"/>
                </a:moveTo>
                <a:lnTo>
                  <a:pt x="185402" y="0"/>
                </a:lnTo>
                <a:lnTo>
                  <a:pt x="0" y="0"/>
                </a:lnTo>
                <a:lnTo>
                  <a:pt x="0" y="527464"/>
                </a:lnTo>
                <a:lnTo>
                  <a:pt x="185402" y="52746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07802" y="5403467"/>
            <a:ext cx="185420" cy="527685"/>
          </a:xfrm>
          <a:custGeom>
            <a:avLst/>
            <a:gdLst/>
            <a:ahLst/>
            <a:cxnLst/>
            <a:rect l="l" t="t" r="r" b="b"/>
            <a:pathLst>
              <a:path w="185420" h="527685">
                <a:moveTo>
                  <a:pt x="185402" y="527464"/>
                </a:moveTo>
                <a:lnTo>
                  <a:pt x="185402" y="0"/>
                </a:lnTo>
                <a:lnTo>
                  <a:pt x="0" y="0"/>
                </a:lnTo>
                <a:lnTo>
                  <a:pt x="0" y="527464"/>
                </a:lnTo>
                <a:lnTo>
                  <a:pt x="185402" y="527464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34660" y="5470010"/>
            <a:ext cx="185420" cy="461009"/>
          </a:xfrm>
          <a:custGeom>
            <a:avLst/>
            <a:gdLst/>
            <a:ahLst/>
            <a:cxnLst/>
            <a:rect l="l" t="t" r="r" b="b"/>
            <a:pathLst>
              <a:path w="185420" h="461010">
                <a:moveTo>
                  <a:pt x="185402" y="460921"/>
                </a:moveTo>
                <a:lnTo>
                  <a:pt x="185402" y="0"/>
                </a:lnTo>
                <a:lnTo>
                  <a:pt x="0" y="0"/>
                </a:lnTo>
                <a:lnTo>
                  <a:pt x="0" y="460921"/>
                </a:lnTo>
                <a:lnTo>
                  <a:pt x="185402" y="460921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34660" y="5470010"/>
            <a:ext cx="185420" cy="461009"/>
          </a:xfrm>
          <a:custGeom>
            <a:avLst/>
            <a:gdLst/>
            <a:ahLst/>
            <a:cxnLst/>
            <a:rect l="l" t="t" r="r" b="b"/>
            <a:pathLst>
              <a:path w="185420" h="461010">
                <a:moveTo>
                  <a:pt x="185402" y="460921"/>
                </a:moveTo>
                <a:lnTo>
                  <a:pt x="185402" y="0"/>
                </a:lnTo>
                <a:lnTo>
                  <a:pt x="0" y="0"/>
                </a:lnTo>
                <a:lnTo>
                  <a:pt x="0" y="460921"/>
                </a:lnTo>
                <a:lnTo>
                  <a:pt x="185402" y="460921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62087" y="5563614"/>
            <a:ext cx="185420" cy="367665"/>
          </a:xfrm>
          <a:custGeom>
            <a:avLst/>
            <a:gdLst/>
            <a:ahLst/>
            <a:cxnLst/>
            <a:rect l="l" t="t" r="r" b="b"/>
            <a:pathLst>
              <a:path w="185420" h="367664">
                <a:moveTo>
                  <a:pt x="184927" y="367317"/>
                </a:moveTo>
                <a:lnTo>
                  <a:pt x="184927" y="0"/>
                </a:lnTo>
                <a:lnTo>
                  <a:pt x="0" y="0"/>
                </a:lnTo>
                <a:lnTo>
                  <a:pt x="0" y="367317"/>
                </a:lnTo>
                <a:lnTo>
                  <a:pt x="184927" y="36731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62087" y="5563614"/>
            <a:ext cx="185420" cy="367665"/>
          </a:xfrm>
          <a:custGeom>
            <a:avLst/>
            <a:gdLst/>
            <a:ahLst/>
            <a:cxnLst/>
            <a:rect l="l" t="t" r="r" b="b"/>
            <a:pathLst>
              <a:path w="185420" h="367664">
                <a:moveTo>
                  <a:pt x="184927" y="367317"/>
                </a:moveTo>
                <a:lnTo>
                  <a:pt x="184927" y="0"/>
                </a:lnTo>
                <a:lnTo>
                  <a:pt x="0" y="0"/>
                </a:lnTo>
                <a:lnTo>
                  <a:pt x="0" y="367317"/>
                </a:lnTo>
                <a:lnTo>
                  <a:pt x="184927" y="367317"/>
                </a:lnTo>
              </a:path>
            </a:pathLst>
          </a:custGeom>
          <a:ln w="14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88945" y="5123098"/>
            <a:ext cx="170815" cy="808355"/>
          </a:xfrm>
          <a:custGeom>
            <a:avLst/>
            <a:gdLst/>
            <a:ahLst/>
            <a:cxnLst/>
            <a:rect l="l" t="t" r="r" b="b"/>
            <a:pathLst>
              <a:path w="170815" h="808354">
                <a:moveTo>
                  <a:pt x="170702" y="807832"/>
                </a:moveTo>
                <a:lnTo>
                  <a:pt x="170702" y="0"/>
                </a:lnTo>
                <a:lnTo>
                  <a:pt x="0" y="0"/>
                </a:lnTo>
                <a:lnTo>
                  <a:pt x="0" y="807832"/>
                </a:lnTo>
                <a:lnTo>
                  <a:pt x="170702" y="807832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88945" y="5123098"/>
            <a:ext cx="170815" cy="808355"/>
          </a:xfrm>
          <a:custGeom>
            <a:avLst/>
            <a:gdLst/>
            <a:ahLst/>
            <a:cxnLst/>
            <a:rect l="l" t="t" r="r" b="b"/>
            <a:pathLst>
              <a:path w="170815" h="808354">
                <a:moveTo>
                  <a:pt x="170702" y="807832"/>
                </a:moveTo>
                <a:lnTo>
                  <a:pt x="170702" y="0"/>
                </a:lnTo>
                <a:lnTo>
                  <a:pt x="0" y="0"/>
                </a:lnTo>
                <a:lnTo>
                  <a:pt x="0" y="807832"/>
                </a:lnTo>
                <a:lnTo>
                  <a:pt x="170702" y="807832"/>
                </a:lnTo>
              </a:path>
            </a:pathLst>
          </a:custGeom>
          <a:ln w="14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01388" y="5683835"/>
            <a:ext cx="185420" cy="247650"/>
          </a:xfrm>
          <a:custGeom>
            <a:avLst/>
            <a:gdLst/>
            <a:ahLst/>
            <a:cxnLst/>
            <a:rect l="l" t="t" r="r" b="b"/>
            <a:pathLst>
              <a:path w="185420" h="247650">
                <a:moveTo>
                  <a:pt x="184927" y="247096"/>
                </a:moveTo>
                <a:lnTo>
                  <a:pt x="184927" y="0"/>
                </a:lnTo>
                <a:lnTo>
                  <a:pt x="0" y="0"/>
                </a:lnTo>
                <a:lnTo>
                  <a:pt x="0" y="247096"/>
                </a:lnTo>
                <a:lnTo>
                  <a:pt x="184927" y="247096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01387" y="5683835"/>
            <a:ext cx="185420" cy="247650"/>
          </a:xfrm>
          <a:custGeom>
            <a:avLst/>
            <a:gdLst/>
            <a:ahLst/>
            <a:cxnLst/>
            <a:rect l="l" t="t" r="r" b="b"/>
            <a:pathLst>
              <a:path w="185420" h="247650">
                <a:moveTo>
                  <a:pt x="184927" y="247096"/>
                </a:moveTo>
                <a:lnTo>
                  <a:pt x="184927" y="0"/>
                </a:lnTo>
                <a:lnTo>
                  <a:pt x="0" y="0"/>
                </a:lnTo>
                <a:lnTo>
                  <a:pt x="0" y="247096"/>
                </a:lnTo>
                <a:lnTo>
                  <a:pt x="184927" y="247096"/>
                </a:lnTo>
              </a:path>
            </a:pathLst>
          </a:custGeom>
          <a:ln w="13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28436" y="5523688"/>
            <a:ext cx="185420" cy="407670"/>
          </a:xfrm>
          <a:custGeom>
            <a:avLst/>
            <a:gdLst/>
            <a:ahLst/>
            <a:cxnLst/>
            <a:rect l="l" t="t" r="r" b="b"/>
            <a:pathLst>
              <a:path w="185420" h="407670">
                <a:moveTo>
                  <a:pt x="185402" y="407243"/>
                </a:moveTo>
                <a:lnTo>
                  <a:pt x="185402" y="0"/>
                </a:lnTo>
                <a:lnTo>
                  <a:pt x="0" y="0"/>
                </a:lnTo>
                <a:lnTo>
                  <a:pt x="0" y="407243"/>
                </a:lnTo>
                <a:lnTo>
                  <a:pt x="185402" y="407243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28435" y="5523688"/>
            <a:ext cx="185420" cy="407670"/>
          </a:xfrm>
          <a:custGeom>
            <a:avLst/>
            <a:gdLst/>
            <a:ahLst/>
            <a:cxnLst/>
            <a:rect l="l" t="t" r="r" b="b"/>
            <a:pathLst>
              <a:path w="185420" h="407670">
                <a:moveTo>
                  <a:pt x="185402" y="407243"/>
                </a:moveTo>
                <a:lnTo>
                  <a:pt x="185402" y="0"/>
                </a:lnTo>
                <a:lnTo>
                  <a:pt x="0" y="0"/>
                </a:lnTo>
                <a:lnTo>
                  <a:pt x="0" y="407243"/>
                </a:lnTo>
                <a:lnTo>
                  <a:pt x="185402" y="407243"/>
                </a:lnTo>
              </a:path>
            </a:pathLst>
          </a:custGeom>
          <a:ln w="14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7450" y="3306934"/>
            <a:ext cx="0" cy="2617470"/>
          </a:xfrm>
          <a:custGeom>
            <a:avLst/>
            <a:gdLst/>
            <a:ahLst/>
            <a:cxnLst/>
            <a:rect l="l" t="t" r="r" b="b"/>
            <a:pathLst>
              <a:path h="2617470">
                <a:moveTo>
                  <a:pt x="0" y="0"/>
                </a:moveTo>
                <a:lnTo>
                  <a:pt x="0" y="2617343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0075" y="5937586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0075" y="5670526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075" y="5416775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0075" y="5149716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0075" y="488267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0075" y="461561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0075" y="4361863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075" y="409480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075" y="3827745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0075" y="3573993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90075" y="330693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5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7450" y="5937586"/>
            <a:ext cx="7480300" cy="0"/>
          </a:xfrm>
          <a:custGeom>
            <a:avLst/>
            <a:gdLst/>
            <a:ahLst/>
            <a:cxnLst/>
            <a:rect l="l" t="t" r="r" b="b"/>
            <a:pathLst>
              <a:path w="7480300">
                <a:moveTo>
                  <a:pt x="0" y="0"/>
                </a:moveTo>
                <a:lnTo>
                  <a:pt x="7480094" y="0"/>
                </a:lnTo>
              </a:path>
            </a:pathLst>
          </a:custGeom>
          <a:ln w="13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7450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74308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01261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28119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40752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67609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94467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21326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563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75421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88054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14912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41770" y="5950894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925"/>
                </a:moveTo>
                <a:lnTo>
                  <a:pt x="0" y="0"/>
                </a:lnTo>
              </a:path>
            </a:pathLst>
          </a:custGeom>
          <a:ln w="14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17199" y="3969430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300</a:t>
            </a:r>
            <a:endParaRPr sz="15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44437" y="4236489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250</a:t>
            </a:r>
            <a:endParaRPr sz="15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71295" y="3542134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380</a:t>
            </a:r>
            <a:endParaRPr sz="15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98153" y="3435311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400</a:t>
            </a:r>
            <a:endParaRPr sz="15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10975" y="4156638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265</a:t>
            </a:r>
            <a:endParaRPr sz="15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37833" y="3729342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346</a:t>
            </a:r>
            <a:endParaRPr sz="15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64691" y="3435311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402</a:t>
            </a:r>
            <a:endParaRPr sz="15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91360" y="3609210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367</a:t>
            </a:r>
            <a:endParaRPr sz="15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18218" y="4023019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289</a:t>
            </a:r>
            <a:endParaRPr sz="15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45644" y="3088399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467</a:t>
            </a:r>
            <a:endParaRPr sz="15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358277" y="3689062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354</a:t>
            </a:r>
            <a:endParaRPr sz="15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85135" y="3542134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380</a:t>
            </a:r>
            <a:endParaRPr sz="15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02601" y="5331325"/>
            <a:ext cx="248920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60</a:t>
            </a:r>
            <a:endParaRPr sz="15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29554" y="5411620"/>
            <a:ext cx="248920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45</a:t>
            </a:r>
            <a:endParaRPr sz="15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556412" y="5197795"/>
            <a:ext cx="248920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86</a:t>
            </a:r>
            <a:endParaRPr sz="15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183080" y="4917873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120</a:t>
            </a:r>
            <a:endParaRPr sz="15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796282" y="5304708"/>
            <a:ext cx="248920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67</a:t>
            </a:r>
            <a:endParaRPr sz="15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423140" y="5344634"/>
            <a:ext cx="248920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59</a:t>
            </a:r>
            <a:endParaRPr sz="15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049998" y="5011033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102</a:t>
            </a:r>
            <a:endParaRPr sz="15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676856" y="5184487"/>
            <a:ext cx="248920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90</a:t>
            </a:r>
            <a:endParaRPr sz="15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303714" y="5278091"/>
            <a:ext cx="248920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70</a:t>
            </a:r>
            <a:endParaRPr sz="15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930573" y="4730665"/>
            <a:ext cx="248920" cy="344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154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543205" y="5397868"/>
            <a:ext cx="248920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48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170064" y="5237721"/>
            <a:ext cx="248920" cy="238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550" b="1" spc="20" dirty="0">
                <a:latin typeface="Arial"/>
                <a:cs typeface="Arial"/>
              </a:rPr>
              <a:t>78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85707" y="3386063"/>
            <a:ext cx="324485" cy="26428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95"/>
              </a:spcBef>
            </a:pPr>
            <a:r>
              <a:rPr sz="1250" b="1" spc="80" dirty="0">
                <a:latin typeface="Arial"/>
                <a:cs typeface="Arial"/>
              </a:rPr>
              <a:t>450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1250" b="1" spc="80" dirty="0">
                <a:latin typeface="Arial"/>
                <a:cs typeface="Arial"/>
              </a:rPr>
              <a:t>400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250" b="1" spc="80" dirty="0">
                <a:latin typeface="Arial"/>
                <a:cs typeface="Arial"/>
              </a:rPr>
              <a:t>350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250" b="1" spc="80" dirty="0">
                <a:latin typeface="Arial"/>
                <a:cs typeface="Arial"/>
              </a:rPr>
              <a:t>300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1250" b="1" spc="80" dirty="0">
                <a:latin typeface="Arial"/>
                <a:cs typeface="Arial"/>
              </a:rPr>
              <a:t>250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250" b="1" spc="80" dirty="0">
                <a:latin typeface="Arial"/>
                <a:cs typeface="Arial"/>
              </a:rPr>
              <a:t>200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250" b="1" spc="80" dirty="0">
                <a:latin typeface="Arial"/>
                <a:cs typeface="Arial"/>
              </a:rPr>
              <a:t>150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250" b="1" spc="80" dirty="0">
                <a:latin typeface="Arial"/>
                <a:cs typeface="Arial"/>
              </a:rPr>
              <a:t>100</a:t>
            </a:r>
            <a:endParaRPr sz="1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250" b="1" spc="80" dirty="0">
                <a:latin typeface="Arial"/>
                <a:cs typeface="Arial"/>
              </a:rPr>
              <a:t>50</a:t>
            </a:r>
            <a:endParaRPr sz="125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600"/>
              </a:spcBef>
            </a:pPr>
            <a:r>
              <a:rPr sz="1250" b="1" spc="50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5707" y="3180578"/>
            <a:ext cx="32448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80" dirty="0">
                <a:latin typeface="Arial"/>
                <a:cs typeface="Arial"/>
              </a:rPr>
              <a:t>500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43005" y="6058021"/>
            <a:ext cx="217170" cy="540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spc="30" dirty="0">
                <a:latin typeface="Arial"/>
                <a:cs typeface="Arial"/>
              </a:rPr>
              <a:t>Ja</a:t>
            </a:r>
            <a:r>
              <a:rPr sz="1350" b="1" spc="-40" dirty="0">
                <a:latin typeface="Arial"/>
                <a:cs typeface="Arial"/>
              </a:rPr>
              <a:t>n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869958" y="6044553"/>
            <a:ext cx="217170" cy="540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spc="-40" dirty="0">
                <a:latin typeface="Arial"/>
                <a:cs typeface="Arial"/>
              </a:rPr>
              <a:t>F</a:t>
            </a:r>
            <a:r>
              <a:rPr sz="1350" b="1" spc="30" dirty="0">
                <a:latin typeface="Arial"/>
                <a:cs typeface="Arial"/>
              </a:rPr>
              <a:t>e</a:t>
            </a:r>
            <a:r>
              <a:rPr sz="1350" b="1" spc="-40" dirty="0">
                <a:latin typeface="Arial"/>
                <a:cs typeface="Arial"/>
              </a:rPr>
              <a:t>b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496816" y="6058038"/>
            <a:ext cx="217170" cy="5537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dirty="0">
                <a:latin typeface="Arial"/>
                <a:cs typeface="Arial"/>
              </a:rPr>
              <a:t>M</a:t>
            </a:r>
            <a:r>
              <a:rPr sz="1350" b="1" spc="25" dirty="0">
                <a:latin typeface="Arial"/>
                <a:cs typeface="Arial"/>
              </a:rPr>
              <a:t>a</a:t>
            </a:r>
            <a:r>
              <a:rPr sz="1350" b="1" spc="30" dirty="0">
                <a:latin typeface="Arial"/>
                <a:cs typeface="Arial"/>
              </a:rPr>
              <a:t>r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109259" y="6044713"/>
            <a:ext cx="217170" cy="540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spc="30" dirty="0">
                <a:latin typeface="Arial"/>
                <a:cs typeface="Arial"/>
              </a:rPr>
              <a:t>A</a:t>
            </a:r>
            <a:r>
              <a:rPr sz="1350" b="1" spc="-40" dirty="0">
                <a:latin typeface="Arial"/>
                <a:cs typeface="Arial"/>
              </a:rPr>
              <a:t>p</a:t>
            </a:r>
            <a:r>
              <a:rPr sz="1350" b="1" spc="30" dirty="0">
                <a:latin typeface="Arial"/>
                <a:cs typeface="Arial"/>
              </a:rPr>
              <a:t>r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736307" y="6044762"/>
            <a:ext cx="217170" cy="5803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dirty="0">
                <a:latin typeface="Arial"/>
                <a:cs typeface="Arial"/>
              </a:rPr>
              <a:t>M</a:t>
            </a:r>
            <a:r>
              <a:rPr sz="1350" b="1" spc="25" dirty="0">
                <a:latin typeface="Arial"/>
                <a:cs typeface="Arial"/>
              </a:rPr>
              <a:t>a</a:t>
            </a:r>
            <a:r>
              <a:rPr sz="1350" b="1" spc="30" dirty="0">
                <a:latin typeface="Arial"/>
                <a:cs typeface="Arial"/>
              </a:rPr>
              <a:t>y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363165" y="6057861"/>
            <a:ext cx="217170" cy="540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spc="30" dirty="0">
                <a:latin typeface="Arial"/>
                <a:cs typeface="Arial"/>
              </a:rPr>
              <a:t>J</a:t>
            </a:r>
            <a:r>
              <a:rPr sz="1350" b="1" spc="-40" dirty="0">
                <a:latin typeface="Arial"/>
                <a:cs typeface="Arial"/>
              </a:rPr>
              <a:t>un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990403" y="6057512"/>
            <a:ext cx="217170" cy="4870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spc="30" dirty="0">
                <a:latin typeface="Arial"/>
                <a:cs typeface="Arial"/>
              </a:rPr>
              <a:t>J</a:t>
            </a:r>
            <a:r>
              <a:rPr sz="1350" b="1" spc="-40" dirty="0">
                <a:latin typeface="Arial"/>
                <a:cs typeface="Arial"/>
              </a:rPr>
              <a:t>ul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617261" y="6044585"/>
            <a:ext cx="217170" cy="567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spc="30" dirty="0">
                <a:latin typeface="Arial"/>
                <a:cs typeface="Arial"/>
              </a:rPr>
              <a:t>A</a:t>
            </a:r>
            <a:r>
              <a:rPr sz="1350" b="1" spc="-40" dirty="0">
                <a:latin typeface="Arial"/>
                <a:cs typeface="Arial"/>
              </a:rPr>
              <a:t>ug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244118" y="6057877"/>
            <a:ext cx="217170" cy="5537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dirty="0">
                <a:latin typeface="Arial"/>
                <a:cs typeface="Arial"/>
              </a:rPr>
              <a:t>S</a:t>
            </a:r>
            <a:r>
              <a:rPr sz="1350" b="1" spc="25" dirty="0">
                <a:latin typeface="Arial"/>
                <a:cs typeface="Arial"/>
              </a:rPr>
              <a:t>e</a:t>
            </a:r>
            <a:r>
              <a:rPr sz="1350" b="1" spc="-40" dirty="0">
                <a:latin typeface="Arial"/>
                <a:cs typeface="Arial"/>
              </a:rPr>
              <a:t>p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856752" y="6057845"/>
            <a:ext cx="217170" cy="527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spc="-40" dirty="0">
                <a:latin typeface="Arial"/>
                <a:cs typeface="Arial"/>
              </a:rPr>
              <a:t>O</a:t>
            </a:r>
            <a:r>
              <a:rPr sz="1350" b="1" spc="30" dirty="0">
                <a:latin typeface="Arial"/>
                <a:cs typeface="Arial"/>
              </a:rPr>
              <a:t>c</a:t>
            </a:r>
            <a:r>
              <a:rPr sz="1350" b="1" dirty="0">
                <a:latin typeface="Arial"/>
                <a:cs typeface="Arial"/>
              </a:rPr>
              <a:t>t-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483609" y="6031437"/>
            <a:ext cx="217170" cy="567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spc="30" dirty="0">
                <a:latin typeface="Arial"/>
                <a:cs typeface="Arial"/>
              </a:rPr>
              <a:t>N</a:t>
            </a:r>
            <a:r>
              <a:rPr sz="1350" b="1" spc="-40" dirty="0">
                <a:latin typeface="Arial"/>
                <a:cs typeface="Arial"/>
              </a:rPr>
              <a:t>o</a:t>
            </a:r>
            <a:r>
              <a:rPr sz="1350" b="1" spc="30" dirty="0">
                <a:latin typeface="Arial"/>
                <a:cs typeface="Arial"/>
              </a:rPr>
              <a:t>v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110467" y="6044906"/>
            <a:ext cx="217170" cy="566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b="1" spc="30" dirty="0">
                <a:latin typeface="Arial"/>
                <a:cs typeface="Arial"/>
              </a:rPr>
              <a:t>Dec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30" dirty="0">
                <a:latin typeface="Arial"/>
                <a:cs typeface="Arial"/>
              </a:rPr>
              <a:t>0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15596" y="4043689"/>
            <a:ext cx="201295" cy="116586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b="1" spc="-35" dirty="0">
                <a:latin typeface="Arial"/>
                <a:cs typeface="Arial"/>
              </a:rPr>
              <a:t>NO </a:t>
            </a:r>
            <a:r>
              <a:rPr sz="1200" b="1" spc="-15" dirty="0">
                <a:latin typeface="Arial"/>
                <a:cs typeface="Arial"/>
              </a:rPr>
              <a:t>OF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PATIENT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207003" y="2886293"/>
            <a:ext cx="455930" cy="507365"/>
          </a:xfrm>
          <a:custGeom>
            <a:avLst/>
            <a:gdLst/>
            <a:ahLst/>
            <a:cxnLst/>
            <a:rect l="l" t="t" r="r" b="b"/>
            <a:pathLst>
              <a:path w="455929" h="507364">
                <a:moveTo>
                  <a:pt x="0" y="507058"/>
                </a:moveTo>
                <a:lnTo>
                  <a:pt x="455681" y="507058"/>
                </a:lnTo>
                <a:lnTo>
                  <a:pt x="455681" y="0"/>
                </a:lnTo>
                <a:lnTo>
                  <a:pt x="0" y="0"/>
                </a:lnTo>
                <a:lnTo>
                  <a:pt x="0" y="5070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07003" y="2886293"/>
            <a:ext cx="455930" cy="507365"/>
          </a:xfrm>
          <a:custGeom>
            <a:avLst/>
            <a:gdLst/>
            <a:ahLst/>
            <a:cxnLst/>
            <a:rect l="l" t="t" r="r" b="b"/>
            <a:pathLst>
              <a:path w="455929" h="507364">
                <a:moveTo>
                  <a:pt x="0" y="507058"/>
                </a:moveTo>
                <a:lnTo>
                  <a:pt x="455681" y="507058"/>
                </a:lnTo>
                <a:lnTo>
                  <a:pt x="455681" y="0"/>
                </a:lnTo>
                <a:lnTo>
                  <a:pt x="0" y="0"/>
                </a:lnTo>
                <a:lnTo>
                  <a:pt x="0" y="507058"/>
                </a:lnTo>
                <a:close/>
              </a:path>
            </a:pathLst>
          </a:custGeom>
          <a:ln w="13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263904" y="2979453"/>
            <a:ext cx="85725" cy="80645"/>
          </a:xfrm>
          <a:custGeom>
            <a:avLst/>
            <a:gdLst/>
            <a:ahLst/>
            <a:cxnLst/>
            <a:rect l="l" t="t" r="r" b="b"/>
            <a:pathLst>
              <a:path w="85725" h="80644">
                <a:moveTo>
                  <a:pt x="0" y="80295"/>
                </a:moveTo>
                <a:lnTo>
                  <a:pt x="85351" y="80295"/>
                </a:lnTo>
                <a:lnTo>
                  <a:pt x="85351" y="0"/>
                </a:lnTo>
                <a:lnTo>
                  <a:pt x="0" y="0"/>
                </a:lnTo>
                <a:lnTo>
                  <a:pt x="0" y="8029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63904" y="2979453"/>
            <a:ext cx="85725" cy="80645"/>
          </a:xfrm>
          <a:custGeom>
            <a:avLst/>
            <a:gdLst/>
            <a:ahLst/>
            <a:cxnLst/>
            <a:rect l="l" t="t" r="r" b="b"/>
            <a:pathLst>
              <a:path w="85725" h="80644">
                <a:moveTo>
                  <a:pt x="0" y="80295"/>
                </a:moveTo>
                <a:lnTo>
                  <a:pt x="85351" y="80295"/>
                </a:lnTo>
                <a:lnTo>
                  <a:pt x="85351" y="0"/>
                </a:lnTo>
                <a:lnTo>
                  <a:pt x="0" y="0"/>
                </a:lnTo>
                <a:lnTo>
                  <a:pt x="0" y="80295"/>
                </a:lnTo>
                <a:close/>
              </a:path>
            </a:pathLst>
          </a:custGeom>
          <a:ln w="13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263904" y="3233204"/>
            <a:ext cx="85725" cy="80645"/>
          </a:xfrm>
          <a:custGeom>
            <a:avLst/>
            <a:gdLst/>
            <a:ahLst/>
            <a:cxnLst/>
            <a:rect l="l" t="t" r="r" b="b"/>
            <a:pathLst>
              <a:path w="85725" h="80645">
                <a:moveTo>
                  <a:pt x="0" y="80295"/>
                </a:moveTo>
                <a:lnTo>
                  <a:pt x="85351" y="80295"/>
                </a:lnTo>
                <a:lnTo>
                  <a:pt x="85351" y="0"/>
                </a:lnTo>
                <a:lnTo>
                  <a:pt x="0" y="0"/>
                </a:lnTo>
                <a:lnTo>
                  <a:pt x="0" y="80295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63904" y="3233204"/>
            <a:ext cx="85725" cy="80645"/>
          </a:xfrm>
          <a:custGeom>
            <a:avLst/>
            <a:gdLst/>
            <a:ahLst/>
            <a:cxnLst/>
            <a:rect l="l" t="t" r="r" b="b"/>
            <a:pathLst>
              <a:path w="85725" h="80645">
                <a:moveTo>
                  <a:pt x="0" y="80295"/>
                </a:moveTo>
                <a:lnTo>
                  <a:pt x="85351" y="80295"/>
                </a:lnTo>
                <a:lnTo>
                  <a:pt x="85351" y="0"/>
                </a:lnTo>
                <a:lnTo>
                  <a:pt x="0" y="0"/>
                </a:lnTo>
                <a:lnTo>
                  <a:pt x="0" y="80295"/>
                </a:lnTo>
                <a:close/>
              </a:path>
            </a:pathLst>
          </a:custGeom>
          <a:ln w="13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394025" y="2835974"/>
            <a:ext cx="235585" cy="53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800"/>
              </a:lnSpc>
              <a:spcBef>
                <a:spcPts val="95"/>
              </a:spcBef>
            </a:pPr>
            <a:r>
              <a:rPr sz="1150" b="1" spc="-30" dirty="0">
                <a:latin typeface="Arial"/>
                <a:cs typeface="Arial"/>
              </a:rPr>
              <a:t>OP  </a:t>
            </a:r>
            <a:r>
              <a:rPr sz="1150" b="1" spc="30" dirty="0">
                <a:latin typeface="Arial"/>
                <a:cs typeface="Arial"/>
              </a:rPr>
              <a:t>IP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1126" y="2886366"/>
            <a:ext cx="8606155" cy="3752215"/>
          </a:xfrm>
          <a:custGeom>
            <a:avLst/>
            <a:gdLst/>
            <a:ahLst/>
            <a:cxnLst/>
            <a:rect l="l" t="t" r="r" b="b"/>
            <a:pathLst>
              <a:path w="8606155" h="3752215">
                <a:moveTo>
                  <a:pt x="0" y="3752142"/>
                </a:moveTo>
                <a:lnTo>
                  <a:pt x="8605878" y="3752142"/>
                </a:lnTo>
                <a:lnTo>
                  <a:pt x="8605878" y="0"/>
                </a:lnTo>
                <a:lnTo>
                  <a:pt x="0" y="0"/>
                </a:lnTo>
                <a:lnTo>
                  <a:pt x="0" y="3752142"/>
                </a:lnTo>
                <a:close/>
              </a:path>
            </a:pathLst>
          </a:custGeom>
          <a:ln w="13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4357"/>
            <a:ext cx="5293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6FC0"/>
                </a:solidFill>
                <a:latin typeface="Georgia"/>
                <a:cs typeface="Georgia"/>
              </a:rPr>
              <a:t>Component </a:t>
            </a:r>
            <a:r>
              <a:rPr sz="3200" dirty="0">
                <a:solidFill>
                  <a:srgbClr val="006FC0"/>
                </a:solidFill>
                <a:latin typeface="Georgia"/>
                <a:cs typeface="Georgia"/>
              </a:rPr>
              <a:t>bar</a:t>
            </a:r>
            <a:r>
              <a:rPr sz="3200" spc="-8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Georgia"/>
                <a:cs typeface="Georgia"/>
              </a:rPr>
              <a:t>diagram: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83666"/>
            <a:ext cx="781367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474980" indent="-610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2800" b="1" dirty="0">
                <a:latin typeface="Garamond"/>
                <a:cs typeface="Garamond"/>
              </a:rPr>
              <a:t>This </a:t>
            </a:r>
            <a:r>
              <a:rPr sz="2800" b="1" spc="10" dirty="0">
                <a:latin typeface="Garamond"/>
                <a:cs typeface="Garamond"/>
              </a:rPr>
              <a:t>diagram </a:t>
            </a:r>
            <a:r>
              <a:rPr sz="2800" b="1" spc="-5" dirty="0">
                <a:latin typeface="Garamond"/>
                <a:cs typeface="Garamond"/>
              </a:rPr>
              <a:t>is </a:t>
            </a:r>
            <a:r>
              <a:rPr sz="2800" b="1" spc="-10" dirty="0">
                <a:latin typeface="Garamond"/>
                <a:cs typeface="Garamond"/>
              </a:rPr>
              <a:t>used </a:t>
            </a:r>
            <a:r>
              <a:rPr sz="2800" b="1" spc="-5" dirty="0">
                <a:latin typeface="Garamond"/>
                <a:cs typeface="Garamond"/>
              </a:rPr>
              <a:t>to </a:t>
            </a:r>
            <a:r>
              <a:rPr sz="2800" b="1" dirty="0">
                <a:latin typeface="Garamond"/>
                <a:cs typeface="Garamond"/>
              </a:rPr>
              <a:t>represent </a:t>
            </a:r>
            <a:r>
              <a:rPr sz="2800" b="1" spc="-15" dirty="0">
                <a:latin typeface="Garamond"/>
                <a:cs typeface="Garamond"/>
              </a:rPr>
              <a:t>qualitative  </a:t>
            </a:r>
            <a:r>
              <a:rPr sz="2800" b="1" spc="-5" dirty="0">
                <a:latin typeface="Garamond"/>
                <a:cs typeface="Garamond"/>
              </a:rPr>
              <a:t>data.</a:t>
            </a:r>
            <a:endParaRPr sz="2800">
              <a:latin typeface="Garamond"/>
              <a:cs typeface="Garamond"/>
            </a:endParaRPr>
          </a:p>
          <a:p>
            <a:pPr marL="622300" marR="5080" indent="-610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622300" algn="l"/>
                <a:tab pos="622935" algn="l"/>
                <a:tab pos="6616700" algn="l"/>
              </a:tabLst>
            </a:pPr>
            <a:r>
              <a:rPr sz="2800" b="1" spc="-5" dirty="0">
                <a:latin typeface="Garamond"/>
                <a:cs typeface="Garamond"/>
              </a:rPr>
              <a:t>It </a:t>
            </a:r>
            <a:r>
              <a:rPr sz="2800" b="1" dirty="0">
                <a:latin typeface="Garamond"/>
                <a:cs typeface="Garamond"/>
              </a:rPr>
              <a:t>is </a:t>
            </a:r>
            <a:r>
              <a:rPr sz="2800" b="1" spc="-5" dirty="0">
                <a:latin typeface="Garamond"/>
                <a:cs typeface="Garamond"/>
              </a:rPr>
              <a:t>desired to </a:t>
            </a:r>
            <a:r>
              <a:rPr sz="2800" b="1" dirty="0">
                <a:latin typeface="Garamond"/>
                <a:cs typeface="Garamond"/>
              </a:rPr>
              <a:t>represent </a:t>
            </a:r>
            <a:r>
              <a:rPr sz="2800" b="1" spc="-5" dirty="0">
                <a:latin typeface="Garamond"/>
                <a:cs typeface="Garamond"/>
              </a:rPr>
              <a:t>both the</a:t>
            </a:r>
            <a:r>
              <a:rPr sz="2800" b="1" spc="105" dirty="0">
                <a:latin typeface="Garamond"/>
                <a:cs typeface="Garamond"/>
              </a:rPr>
              <a:t> </a:t>
            </a:r>
            <a:r>
              <a:rPr sz="2800" b="1" dirty="0">
                <a:latin typeface="Garamond"/>
                <a:cs typeface="Garamond"/>
              </a:rPr>
              <a:t>no</a:t>
            </a:r>
            <a:r>
              <a:rPr sz="2800" b="1" spc="2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of	cases</a:t>
            </a:r>
            <a:r>
              <a:rPr sz="2800" b="1" spc="-80" dirty="0">
                <a:latin typeface="Garamond"/>
                <a:cs typeface="Garamond"/>
              </a:rPr>
              <a:t> </a:t>
            </a:r>
            <a:r>
              <a:rPr sz="2800" b="1" spc="-10" dirty="0">
                <a:latin typeface="Garamond"/>
                <a:cs typeface="Garamond"/>
              </a:rPr>
              <a:t>in  </a:t>
            </a:r>
            <a:r>
              <a:rPr sz="2800" b="1" spc="-5" dirty="0">
                <a:latin typeface="Garamond"/>
                <a:cs typeface="Garamond"/>
              </a:rPr>
              <a:t>major </a:t>
            </a:r>
            <a:r>
              <a:rPr sz="2800" b="1" spc="5" dirty="0">
                <a:latin typeface="Garamond"/>
                <a:cs typeface="Garamond"/>
              </a:rPr>
              <a:t>groups </a:t>
            </a:r>
            <a:r>
              <a:rPr sz="2800" b="1" spc="-5" dirty="0">
                <a:latin typeface="Garamond"/>
                <a:cs typeface="Garamond"/>
              </a:rPr>
              <a:t>as </a:t>
            </a:r>
            <a:r>
              <a:rPr sz="2800" b="1" spc="-10" dirty="0">
                <a:latin typeface="Garamond"/>
                <a:cs typeface="Garamond"/>
              </a:rPr>
              <a:t>well </a:t>
            </a:r>
            <a:r>
              <a:rPr sz="2800" b="1" spc="-5" dirty="0">
                <a:latin typeface="Garamond"/>
                <a:cs typeface="Garamond"/>
              </a:rPr>
              <a:t>as the </a:t>
            </a:r>
            <a:r>
              <a:rPr sz="2800" b="1" spc="5" dirty="0">
                <a:latin typeface="Garamond"/>
                <a:cs typeface="Garamond"/>
              </a:rPr>
              <a:t>subgroups  </a:t>
            </a:r>
            <a:r>
              <a:rPr sz="2800" b="1" dirty="0">
                <a:latin typeface="Garamond"/>
                <a:cs typeface="Garamond"/>
              </a:rPr>
              <a:t>simultaneously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3276600"/>
            <a:ext cx="49530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641" y="496950"/>
            <a:ext cx="191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CC"/>
                </a:solidFill>
              </a:rPr>
              <a:t>Methods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74714"/>
            <a:ext cx="8073390" cy="41497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6350" indent="-342900" algn="just">
              <a:lnSpc>
                <a:spcPts val="3840"/>
              </a:lnSpc>
              <a:spcBef>
                <a:spcPts val="405"/>
              </a:spcBef>
            </a:pPr>
            <a:r>
              <a:rPr sz="3350" b="1" i="1" spc="-70" dirty="0">
                <a:solidFill>
                  <a:srgbClr val="C00000"/>
                </a:solidFill>
                <a:latin typeface="Garamond"/>
                <a:cs typeface="Garamond"/>
              </a:rPr>
              <a:t>Mailing </a:t>
            </a:r>
            <a:r>
              <a:rPr sz="3200" b="1" spc="-5" dirty="0">
                <a:latin typeface="Garamond"/>
                <a:cs typeface="Garamond"/>
              </a:rPr>
              <a:t>paper questionnaires to </a:t>
            </a:r>
            <a:r>
              <a:rPr sz="3200" b="1" dirty="0">
                <a:latin typeface="Garamond"/>
                <a:cs typeface="Garamond"/>
              </a:rPr>
              <a:t>respondents,  who </a:t>
            </a:r>
            <a:r>
              <a:rPr sz="3200" b="1" spc="-5" dirty="0">
                <a:latin typeface="Garamond"/>
                <a:cs typeface="Garamond"/>
              </a:rPr>
              <a:t>fill them </a:t>
            </a:r>
            <a:r>
              <a:rPr sz="3200" b="1" dirty="0">
                <a:latin typeface="Garamond"/>
                <a:cs typeface="Garamond"/>
              </a:rPr>
              <a:t>out and mail </a:t>
            </a:r>
            <a:r>
              <a:rPr sz="3200" b="1" spc="-5" dirty="0">
                <a:latin typeface="Garamond"/>
                <a:cs typeface="Garamond"/>
              </a:rPr>
              <a:t>them</a:t>
            </a:r>
            <a:r>
              <a:rPr sz="3200" b="1" spc="-95" dirty="0">
                <a:latin typeface="Garamond"/>
                <a:cs typeface="Garamond"/>
              </a:rPr>
              <a:t> </a:t>
            </a:r>
            <a:r>
              <a:rPr sz="3200" b="1" spc="-5" dirty="0">
                <a:latin typeface="Garamond"/>
                <a:cs typeface="Garamond"/>
              </a:rPr>
              <a:t>back</a:t>
            </a:r>
            <a:endParaRPr sz="3200">
              <a:latin typeface="Garamond"/>
              <a:cs typeface="Garamond"/>
            </a:endParaRPr>
          </a:p>
          <a:p>
            <a:pPr marL="354965" marR="5080" indent="-342900" algn="just">
              <a:lnSpc>
                <a:spcPts val="3840"/>
              </a:lnSpc>
              <a:spcBef>
                <a:spcPts val="770"/>
              </a:spcBef>
            </a:pPr>
            <a:r>
              <a:rPr sz="3200" b="1" spc="-10" dirty="0">
                <a:latin typeface="Garamond"/>
                <a:cs typeface="Garamond"/>
              </a:rPr>
              <a:t>Having </a:t>
            </a:r>
            <a:r>
              <a:rPr sz="3200" b="1" spc="5" dirty="0">
                <a:latin typeface="Garamond"/>
                <a:cs typeface="Garamond"/>
              </a:rPr>
              <a:t>interviewers </a:t>
            </a:r>
            <a:r>
              <a:rPr sz="3200" b="1" dirty="0">
                <a:latin typeface="Garamond"/>
                <a:cs typeface="Garamond"/>
              </a:rPr>
              <a:t>call to </a:t>
            </a:r>
            <a:r>
              <a:rPr sz="3200" b="1" spc="-5" dirty="0">
                <a:latin typeface="Garamond"/>
                <a:cs typeface="Garamond"/>
              </a:rPr>
              <a:t>respondents on the  </a:t>
            </a:r>
            <a:r>
              <a:rPr sz="3350" b="1" i="1" spc="-70" dirty="0">
                <a:solidFill>
                  <a:srgbClr val="C00000"/>
                </a:solidFill>
                <a:latin typeface="Garamond"/>
                <a:cs typeface="Garamond"/>
              </a:rPr>
              <a:t>telephone </a:t>
            </a:r>
            <a:r>
              <a:rPr sz="3200" b="1" dirty="0">
                <a:latin typeface="Garamond"/>
                <a:cs typeface="Garamond"/>
              </a:rPr>
              <a:t>and </a:t>
            </a:r>
            <a:r>
              <a:rPr sz="3200" b="1" spc="-5" dirty="0">
                <a:latin typeface="Garamond"/>
                <a:cs typeface="Garamond"/>
              </a:rPr>
              <a:t>ask them the question in </a:t>
            </a:r>
            <a:r>
              <a:rPr sz="3200" b="1" dirty="0">
                <a:latin typeface="Garamond"/>
                <a:cs typeface="Garamond"/>
              </a:rPr>
              <a:t>a  </a:t>
            </a:r>
            <a:r>
              <a:rPr sz="3200" b="1" spc="-5" dirty="0">
                <a:latin typeface="Garamond"/>
                <a:cs typeface="Garamond"/>
              </a:rPr>
              <a:t>telephone</a:t>
            </a:r>
            <a:r>
              <a:rPr sz="3200" b="1" spc="-25" dirty="0">
                <a:latin typeface="Garamond"/>
                <a:cs typeface="Garamond"/>
              </a:rPr>
              <a:t> </a:t>
            </a:r>
            <a:r>
              <a:rPr sz="3200" b="1" spc="10" dirty="0">
                <a:latin typeface="Garamond"/>
                <a:cs typeface="Garamond"/>
              </a:rPr>
              <a:t>interview</a:t>
            </a:r>
            <a:endParaRPr sz="3200">
              <a:latin typeface="Garamond"/>
              <a:cs typeface="Garamond"/>
            </a:endParaRPr>
          </a:p>
          <a:p>
            <a:pPr marL="355600" marR="6985" indent="-342900" algn="just">
              <a:lnSpc>
                <a:spcPts val="38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2876550" algn="l"/>
              </a:tabLst>
            </a:pPr>
            <a:r>
              <a:rPr sz="3200" b="1" spc="-5" dirty="0">
                <a:latin typeface="Garamond"/>
                <a:cs typeface="Garamond"/>
              </a:rPr>
              <a:t>Sending	</a:t>
            </a:r>
            <a:r>
              <a:rPr sz="3200" b="1" spc="-10" dirty="0">
                <a:latin typeface="Garamond"/>
                <a:cs typeface="Garamond"/>
              </a:rPr>
              <a:t>the </a:t>
            </a:r>
            <a:r>
              <a:rPr sz="3200" b="1" spc="5" dirty="0">
                <a:latin typeface="Garamond"/>
                <a:cs typeface="Garamond"/>
              </a:rPr>
              <a:t>interviewers </a:t>
            </a:r>
            <a:r>
              <a:rPr sz="3200" b="1" spc="-5" dirty="0">
                <a:latin typeface="Garamond"/>
                <a:cs typeface="Garamond"/>
              </a:rPr>
              <a:t>to the  respondent’s home or </a:t>
            </a:r>
            <a:r>
              <a:rPr sz="3200" b="1" spc="5" dirty="0">
                <a:latin typeface="Garamond"/>
                <a:cs typeface="Garamond"/>
              </a:rPr>
              <a:t>office </a:t>
            </a:r>
            <a:r>
              <a:rPr sz="3200" b="1" spc="-5" dirty="0">
                <a:latin typeface="Garamond"/>
                <a:cs typeface="Garamond"/>
              </a:rPr>
              <a:t>to administer  the questions </a:t>
            </a:r>
            <a:r>
              <a:rPr sz="3200" b="1" dirty="0">
                <a:latin typeface="Garamond"/>
                <a:cs typeface="Garamond"/>
              </a:rPr>
              <a:t>in </a:t>
            </a:r>
            <a:r>
              <a:rPr sz="3350" b="1" i="1" spc="-60" dirty="0">
                <a:solidFill>
                  <a:srgbClr val="C00000"/>
                </a:solidFill>
                <a:latin typeface="Garamond"/>
                <a:cs typeface="Garamond"/>
              </a:rPr>
              <a:t>face-to-face</a:t>
            </a:r>
            <a:r>
              <a:rPr sz="3350" b="1" i="1" spc="-80" dirty="0">
                <a:solidFill>
                  <a:srgbClr val="C00000"/>
                </a:solidFill>
                <a:latin typeface="Garamond"/>
                <a:cs typeface="Garamond"/>
              </a:rPr>
              <a:t> </a:t>
            </a:r>
            <a:r>
              <a:rPr sz="3200" b="1" spc="5" dirty="0">
                <a:latin typeface="Garamond"/>
                <a:cs typeface="Garamond"/>
              </a:rPr>
              <a:t>interviews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540" y="96723"/>
            <a:ext cx="264668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latin typeface="Georgia"/>
                <a:cs typeface="Georgia"/>
              </a:rPr>
              <a:t>Histogram: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89534"/>
            <a:ext cx="4492625" cy="104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95"/>
              </a:spcBef>
              <a:tabLst>
                <a:tab pos="878205" algn="l"/>
                <a:tab pos="2586355" algn="l"/>
                <a:tab pos="3070225" algn="l"/>
                <a:tab pos="4107815" algn="l"/>
              </a:tabLst>
            </a:pPr>
            <a:r>
              <a:rPr sz="2800" b="1" spc="-10" dirty="0">
                <a:latin typeface="Georgia"/>
                <a:cs typeface="Georgia"/>
              </a:rPr>
              <a:t>thi</a:t>
            </a:r>
            <a:r>
              <a:rPr sz="2800" b="1" spc="-5" dirty="0">
                <a:latin typeface="Georgia"/>
                <a:cs typeface="Georgia"/>
              </a:rPr>
              <a:t>s</a:t>
            </a:r>
            <a:r>
              <a:rPr sz="2800" b="1" dirty="0">
                <a:latin typeface="Georgia"/>
                <a:cs typeface="Georgia"/>
              </a:rPr>
              <a:t>	</a:t>
            </a:r>
            <a:r>
              <a:rPr sz="2800" b="1" spc="-10" dirty="0">
                <a:latin typeface="Georgia"/>
                <a:cs typeface="Georgia"/>
              </a:rPr>
              <a:t>d</a:t>
            </a:r>
            <a:r>
              <a:rPr sz="2800" b="1" spc="-15" dirty="0">
                <a:latin typeface="Georgia"/>
                <a:cs typeface="Georgia"/>
              </a:rPr>
              <a:t>i</a:t>
            </a:r>
            <a:r>
              <a:rPr sz="2800" b="1" spc="5" dirty="0">
                <a:latin typeface="Georgia"/>
                <a:cs typeface="Georgia"/>
              </a:rPr>
              <a:t>a</a:t>
            </a:r>
            <a:r>
              <a:rPr sz="2800" b="1" spc="-5" dirty="0">
                <a:latin typeface="Georgia"/>
                <a:cs typeface="Georgia"/>
              </a:rPr>
              <a:t>gram</a:t>
            </a:r>
            <a:r>
              <a:rPr sz="2800" b="1" dirty="0">
                <a:latin typeface="Georgia"/>
                <a:cs typeface="Georgia"/>
              </a:rPr>
              <a:t>	i</a:t>
            </a:r>
            <a:r>
              <a:rPr sz="2800" b="1" spc="-5" dirty="0">
                <a:latin typeface="Georgia"/>
                <a:cs typeface="Georgia"/>
              </a:rPr>
              <a:t>s</a:t>
            </a:r>
            <a:r>
              <a:rPr sz="2800" b="1" dirty="0">
                <a:latin typeface="Georgia"/>
                <a:cs typeface="Georgia"/>
              </a:rPr>
              <a:t>	</a:t>
            </a:r>
            <a:r>
              <a:rPr sz="2800" b="1" spc="5" dirty="0">
                <a:latin typeface="Georgia"/>
                <a:cs typeface="Georgia"/>
              </a:rPr>
              <a:t>u</a:t>
            </a:r>
            <a:r>
              <a:rPr sz="2800" b="1" spc="-5" dirty="0">
                <a:latin typeface="Georgia"/>
                <a:cs typeface="Georgia"/>
              </a:rPr>
              <a:t>sed</a:t>
            </a:r>
            <a:r>
              <a:rPr sz="2800" b="1" dirty="0">
                <a:latin typeface="Georgia"/>
                <a:cs typeface="Georgia"/>
              </a:rPr>
              <a:t>	</a:t>
            </a:r>
            <a:r>
              <a:rPr sz="2800" b="1" spc="10" dirty="0">
                <a:latin typeface="Georgia"/>
                <a:cs typeface="Georgia"/>
              </a:rPr>
              <a:t>to</a:t>
            </a:r>
            <a:endParaRPr sz="2800">
              <a:latin typeface="Georgia"/>
              <a:cs typeface="Georgia"/>
            </a:endParaRPr>
          </a:p>
          <a:p>
            <a:pPr marL="622300" marR="6350">
              <a:lnSpc>
                <a:spcPct val="70000"/>
              </a:lnSpc>
              <a:spcBef>
                <a:spcPts val="505"/>
              </a:spcBef>
              <a:tabLst>
                <a:tab pos="2257425" algn="l"/>
              </a:tabLst>
            </a:pPr>
            <a:r>
              <a:rPr sz="2800" b="1" spc="-10" dirty="0">
                <a:latin typeface="Georgia"/>
                <a:cs typeface="Georgia"/>
              </a:rPr>
              <a:t>depic</a:t>
            </a:r>
            <a:r>
              <a:rPr sz="2800" b="1" spc="-5" dirty="0">
                <a:latin typeface="Georgia"/>
                <a:cs typeface="Georgia"/>
              </a:rPr>
              <a:t>t</a:t>
            </a:r>
            <a:r>
              <a:rPr sz="2800" b="1" dirty="0">
                <a:latin typeface="Georgia"/>
                <a:cs typeface="Georgia"/>
              </a:rPr>
              <a:t>	</a:t>
            </a:r>
            <a:r>
              <a:rPr sz="2800" b="1" spc="-10" dirty="0">
                <a:latin typeface="Georgia"/>
                <a:cs typeface="Georgia"/>
              </a:rPr>
              <a:t>qua</a:t>
            </a:r>
            <a:r>
              <a:rPr sz="2800" b="1" spc="10" dirty="0">
                <a:latin typeface="Georgia"/>
                <a:cs typeface="Georgia"/>
              </a:rPr>
              <a:t>n</a:t>
            </a:r>
            <a:r>
              <a:rPr sz="2800" b="1" spc="-10" dirty="0">
                <a:latin typeface="Georgia"/>
                <a:cs typeface="Georgia"/>
              </a:rPr>
              <a:t>tita</a:t>
            </a:r>
            <a:r>
              <a:rPr sz="2800" b="1" dirty="0">
                <a:latin typeface="Georgia"/>
                <a:cs typeface="Georgia"/>
              </a:rPr>
              <a:t>t</a:t>
            </a:r>
            <a:r>
              <a:rPr sz="2800" b="1" spc="-5" dirty="0">
                <a:latin typeface="Georgia"/>
                <a:cs typeface="Georgia"/>
              </a:rPr>
              <a:t>ive  </a:t>
            </a:r>
            <a:r>
              <a:rPr sz="2800" b="1" spc="-10" dirty="0"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955418"/>
            <a:ext cx="20218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1665" algn="l"/>
                <a:tab pos="1231900" algn="l"/>
                <a:tab pos="1838325" algn="l"/>
              </a:tabLst>
            </a:pPr>
            <a:r>
              <a:rPr sz="2800" b="1" spc="-10" dirty="0">
                <a:latin typeface="Garamond"/>
                <a:cs typeface="Garamond"/>
              </a:rPr>
              <a:t>1</a:t>
            </a:r>
            <a:r>
              <a:rPr sz="2800" b="1" spc="-5" dirty="0">
                <a:latin typeface="Garamond"/>
                <a:cs typeface="Garamond"/>
              </a:rPr>
              <a:t>.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10" dirty="0">
                <a:latin typeface="Garamond"/>
                <a:cs typeface="Garamond"/>
              </a:rPr>
              <a:t>I</a:t>
            </a:r>
            <a:r>
              <a:rPr sz="2800" b="1" spc="-5" dirty="0">
                <a:latin typeface="Garamond"/>
                <a:cs typeface="Garamond"/>
              </a:rPr>
              <a:t>t</a:t>
            </a:r>
            <a:r>
              <a:rPr sz="2800" b="1" dirty="0">
                <a:latin typeface="Garamond"/>
                <a:cs typeface="Garamond"/>
              </a:rPr>
              <a:t>	i</a:t>
            </a:r>
            <a:r>
              <a:rPr sz="2800" b="1" spc="-5" dirty="0">
                <a:latin typeface="Garamond"/>
                <a:cs typeface="Garamond"/>
              </a:rPr>
              <a:t>s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a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955418"/>
            <a:ext cx="3880485" cy="7505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 indent="1744980">
              <a:lnSpc>
                <a:spcPct val="70000"/>
              </a:lnSpc>
              <a:spcBef>
                <a:spcPts val="1100"/>
              </a:spcBef>
              <a:tabLst>
                <a:tab pos="1609725" algn="l"/>
                <a:tab pos="2605405" algn="l"/>
              </a:tabLst>
            </a:pPr>
            <a:r>
              <a:rPr sz="2800" b="1" spc="-5" dirty="0">
                <a:latin typeface="Garamond"/>
                <a:cs typeface="Garamond"/>
              </a:rPr>
              <a:t>bar	</a:t>
            </a:r>
            <a:r>
              <a:rPr sz="2800" b="1" spc="-10" dirty="0">
                <a:latin typeface="Garamond"/>
                <a:cs typeface="Garamond"/>
              </a:rPr>
              <a:t>d</a:t>
            </a:r>
            <a:r>
              <a:rPr sz="2800" b="1" dirty="0">
                <a:latin typeface="Garamond"/>
                <a:cs typeface="Garamond"/>
              </a:rPr>
              <a:t>i</a:t>
            </a:r>
            <a:r>
              <a:rPr sz="2800" b="1" spc="45" dirty="0">
                <a:latin typeface="Garamond"/>
                <a:cs typeface="Garamond"/>
              </a:rPr>
              <a:t>a</a:t>
            </a:r>
            <a:r>
              <a:rPr sz="2800" b="1" spc="35" dirty="0">
                <a:latin typeface="Garamond"/>
                <a:cs typeface="Garamond"/>
              </a:rPr>
              <a:t>g</a:t>
            </a:r>
            <a:r>
              <a:rPr sz="2800" b="1" spc="-5" dirty="0">
                <a:latin typeface="Garamond"/>
                <a:cs typeface="Garamond"/>
              </a:rPr>
              <a:t>r</a:t>
            </a:r>
            <a:r>
              <a:rPr sz="2800" b="1" spc="-15" dirty="0">
                <a:latin typeface="Garamond"/>
                <a:cs typeface="Garamond"/>
              </a:rPr>
              <a:t>a</a:t>
            </a:r>
            <a:r>
              <a:rPr sz="2800" b="1" spc="-5" dirty="0">
                <a:latin typeface="Garamond"/>
                <a:cs typeface="Garamond"/>
              </a:rPr>
              <a:t>m  </a:t>
            </a:r>
            <a:r>
              <a:rPr sz="2800" b="1" spc="-10" dirty="0">
                <a:latin typeface="Garamond"/>
                <a:cs typeface="Garamond"/>
              </a:rPr>
              <a:t>wit</a:t>
            </a:r>
            <a:r>
              <a:rPr sz="2800" b="1" dirty="0">
                <a:latin typeface="Garamond"/>
                <a:cs typeface="Garamond"/>
              </a:rPr>
              <a:t>h</a:t>
            </a:r>
            <a:r>
              <a:rPr sz="2800" b="1" spc="-5" dirty="0">
                <a:latin typeface="Garamond"/>
                <a:cs typeface="Garamond"/>
              </a:rPr>
              <a:t>out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gap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645" dirty="0">
                <a:latin typeface="Garamond"/>
                <a:cs typeface="Garamond"/>
              </a:rPr>
              <a:t> </a:t>
            </a:r>
            <a:r>
              <a:rPr sz="2800" b="1" spc="-10" dirty="0">
                <a:latin typeface="Garamond"/>
                <a:cs typeface="Garamond"/>
              </a:rPr>
              <a:t>bet</a:t>
            </a:r>
            <a:r>
              <a:rPr sz="2800" b="1" spc="-30" dirty="0">
                <a:latin typeface="Garamond"/>
                <a:cs typeface="Garamond"/>
              </a:rPr>
              <a:t>w</a:t>
            </a:r>
            <a:r>
              <a:rPr sz="2800" b="1" dirty="0">
                <a:latin typeface="Garamond"/>
                <a:cs typeface="Garamond"/>
              </a:rPr>
              <a:t>e</a:t>
            </a:r>
            <a:r>
              <a:rPr sz="2800" b="1" spc="-5" dirty="0">
                <a:latin typeface="Garamond"/>
                <a:cs typeface="Garamond"/>
              </a:rPr>
              <a:t>en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>
              <a:lnSpc>
                <a:spcPts val="3190"/>
              </a:lnSpc>
              <a:spcBef>
                <a:spcPts val="95"/>
              </a:spcBef>
            </a:pPr>
            <a:r>
              <a:rPr spc="5" dirty="0"/>
              <a:t>bars.</a:t>
            </a:r>
          </a:p>
          <a:p>
            <a:pPr marL="622300" marR="5080" indent="-609600" algn="just">
              <a:lnSpc>
                <a:spcPct val="70000"/>
              </a:lnSpc>
              <a:spcBef>
                <a:spcPts val="840"/>
              </a:spcBef>
              <a:buAutoNum type="arabicPeriod" startAt="2"/>
              <a:tabLst>
                <a:tab pos="622300" algn="l"/>
              </a:tabLst>
            </a:pPr>
            <a:r>
              <a:rPr dirty="0"/>
              <a:t>If </a:t>
            </a:r>
            <a:r>
              <a:rPr spc="-15" dirty="0"/>
              <a:t>we</a:t>
            </a:r>
            <a:r>
              <a:rPr spc="670" dirty="0"/>
              <a:t> </a:t>
            </a:r>
            <a:r>
              <a:rPr spc="-5" dirty="0"/>
              <a:t>draw </a:t>
            </a:r>
            <a:r>
              <a:rPr dirty="0"/>
              <a:t>frequencies  of </a:t>
            </a:r>
            <a:r>
              <a:rPr spc="-5" dirty="0"/>
              <a:t>each </a:t>
            </a:r>
            <a:r>
              <a:rPr spc="10" dirty="0"/>
              <a:t>group </a:t>
            </a:r>
            <a:r>
              <a:rPr spc="-10" dirty="0"/>
              <a:t>or </a:t>
            </a:r>
            <a:r>
              <a:rPr spc="-5" dirty="0"/>
              <a:t>class  </a:t>
            </a:r>
            <a:r>
              <a:rPr dirty="0"/>
              <a:t>intervals </a:t>
            </a:r>
            <a:r>
              <a:rPr spc="-10" dirty="0"/>
              <a:t>in </a:t>
            </a:r>
            <a:r>
              <a:rPr spc="-5" dirty="0"/>
              <a:t>the </a:t>
            </a:r>
            <a:r>
              <a:rPr spc="30" dirty="0"/>
              <a:t>form </a:t>
            </a:r>
            <a:r>
              <a:rPr dirty="0"/>
              <a:t>of  </a:t>
            </a:r>
            <a:r>
              <a:rPr spc="-5" dirty="0"/>
              <a:t>columns or rectangles  such a </a:t>
            </a:r>
            <a:r>
              <a:rPr spc="10" dirty="0"/>
              <a:t>diagram </a:t>
            </a:r>
            <a:r>
              <a:rPr dirty="0"/>
              <a:t>is </a:t>
            </a:r>
            <a:r>
              <a:rPr spc="-5" dirty="0"/>
              <a:t>called  histogram.</a:t>
            </a:r>
          </a:p>
          <a:p>
            <a:pPr marL="622300" marR="8255" indent="-609600" algn="just">
              <a:lnSpc>
                <a:spcPct val="70100"/>
              </a:lnSpc>
              <a:spcBef>
                <a:spcPts val="670"/>
              </a:spcBef>
              <a:buAutoNum type="arabicPeriod" startAt="2"/>
              <a:tabLst>
                <a:tab pos="622300" algn="l"/>
              </a:tabLst>
            </a:pPr>
            <a:r>
              <a:rPr spc="-5" dirty="0"/>
              <a:t>It </a:t>
            </a:r>
            <a:r>
              <a:rPr spc="5" dirty="0"/>
              <a:t>represents </a:t>
            </a:r>
            <a:r>
              <a:rPr spc="-5" dirty="0"/>
              <a:t>a frequency  distribution.</a:t>
            </a:r>
          </a:p>
        </p:txBody>
      </p:sp>
      <p:sp>
        <p:nvSpPr>
          <p:cNvPr id="7" name="object 7"/>
          <p:cNvSpPr/>
          <p:nvPr/>
        </p:nvSpPr>
        <p:spPr>
          <a:xfrm>
            <a:off x="4904570" y="1545697"/>
            <a:ext cx="3973237" cy="3398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6263"/>
            <a:ext cx="8273415" cy="491934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700" b="1" spc="-5" dirty="0">
                <a:latin typeface="Georgia"/>
                <a:cs typeface="Georgia"/>
              </a:rPr>
              <a:t>The </a:t>
            </a:r>
            <a:r>
              <a:rPr sz="2700" b="1" dirty="0">
                <a:latin typeface="Georgia"/>
                <a:cs typeface="Georgia"/>
              </a:rPr>
              <a:t>histogram is </a:t>
            </a:r>
            <a:r>
              <a:rPr sz="2700" b="1" spc="-5" dirty="0">
                <a:latin typeface="Georgia"/>
                <a:cs typeface="Georgia"/>
              </a:rPr>
              <a:t>constructed </a:t>
            </a:r>
            <a:r>
              <a:rPr sz="2700" b="1" dirty="0">
                <a:latin typeface="Georgia"/>
                <a:cs typeface="Georgia"/>
              </a:rPr>
              <a:t>as</a:t>
            </a:r>
            <a:r>
              <a:rPr sz="2700" b="1" spc="-20" dirty="0">
                <a:latin typeface="Georgia"/>
                <a:cs typeface="Georgia"/>
              </a:rPr>
              <a:t> </a:t>
            </a:r>
            <a:r>
              <a:rPr sz="2700" b="1" spc="-5" dirty="0">
                <a:latin typeface="Georgia"/>
                <a:cs typeface="Georgia"/>
              </a:rPr>
              <a:t>follows:</a:t>
            </a:r>
            <a:endParaRPr sz="27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621665" algn="l"/>
                <a:tab pos="622300" algn="l"/>
                <a:tab pos="4302125" algn="l"/>
              </a:tabLst>
            </a:pPr>
            <a:r>
              <a:rPr sz="2700" b="1" dirty="0">
                <a:latin typeface="Garamond"/>
                <a:cs typeface="Garamond"/>
              </a:rPr>
              <a:t>On </a:t>
            </a:r>
            <a:r>
              <a:rPr sz="2700" b="1" spc="-5" dirty="0">
                <a:latin typeface="Garamond"/>
                <a:cs typeface="Garamond"/>
              </a:rPr>
              <a:t>the </a:t>
            </a:r>
            <a:r>
              <a:rPr sz="2700" b="1" dirty="0">
                <a:latin typeface="Garamond"/>
                <a:cs typeface="Garamond"/>
              </a:rPr>
              <a:t>X axis the</a:t>
            </a:r>
            <a:r>
              <a:rPr sz="2700" b="1" spc="15" dirty="0">
                <a:latin typeface="Garamond"/>
                <a:cs typeface="Garamond"/>
              </a:rPr>
              <a:t> </a:t>
            </a:r>
            <a:r>
              <a:rPr sz="2700" b="1" spc="-15" dirty="0">
                <a:latin typeface="Garamond"/>
                <a:cs typeface="Garamond"/>
              </a:rPr>
              <a:t>size</a:t>
            </a:r>
            <a:r>
              <a:rPr sz="2700" b="1" spc="5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of	</a:t>
            </a:r>
            <a:r>
              <a:rPr sz="2700" b="1" spc="-5" dirty="0">
                <a:latin typeface="Garamond"/>
                <a:cs typeface="Garamond"/>
              </a:rPr>
              <a:t>the </a:t>
            </a:r>
            <a:r>
              <a:rPr sz="2700" b="1" dirty="0">
                <a:latin typeface="Garamond"/>
                <a:cs typeface="Garamond"/>
              </a:rPr>
              <a:t>observation </a:t>
            </a:r>
            <a:r>
              <a:rPr sz="2700" b="1" spc="-5" dirty="0">
                <a:latin typeface="Garamond"/>
                <a:cs typeface="Garamond"/>
              </a:rPr>
              <a:t>is</a:t>
            </a:r>
            <a:r>
              <a:rPr sz="2700" b="1" dirty="0">
                <a:latin typeface="Garamond"/>
                <a:cs typeface="Garamond"/>
              </a:rPr>
              <a:t> </a:t>
            </a:r>
            <a:r>
              <a:rPr sz="2700" b="1" spc="-5" dirty="0">
                <a:latin typeface="Garamond"/>
                <a:cs typeface="Garamond"/>
              </a:rPr>
              <a:t>marked.</a:t>
            </a:r>
            <a:endParaRPr sz="2700">
              <a:latin typeface="Garamond"/>
              <a:cs typeface="Garamond"/>
            </a:endParaRPr>
          </a:p>
          <a:p>
            <a:pPr marL="622300" marR="5080" indent="-609600">
              <a:lnSpc>
                <a:spcPct val="140000"/>
              </a:lnSpc>
              <a:spcBef>
                <a:spcPts val="650"/>
              </a:spcBef>
              <a:buAutoNum type="arabicPeriod"/>
              <a:tabLst>
                <a:tab pos="621665" algn="l"/>
                <a:tab pos="622300" algn="l"/>
                <a:tab pos="4618355" algn="l"/>
                <a:tab pos="7802245" algn="l"/>
              </a:tabLst>
            </a:pPr>
            <a:r>
              <a:rPr sz="2700" b="1" spc="5" dirty="0">
                <a:latin typeface="Garamond"/>
                <a:cs typeface="Garamond"/>
              </a:rPr>
              <a:t>Starting </a:t>
            </a:r>
            <a:r>
              <a:rPr sz="2700" b="1" dirty="0">
                <a:latin typeface="Garamond"/>
                <a:cs typeface="Garamond"/>
              </a:rPr>
              <a:t>from 0 the</a:t>
            </a:r>
            <a:r>
              <a:rPr sz="2700" b="1" spc="40" dirty="0">
                <a:latin typeface="Garamond"/>
                <a:cs typeface="Garamond"/>
              </a:rPr>
              <a:t> </a:t>
            </a:r>
            <a:r>
              <a:rPr sz="2700" b="1" spc="-5" dirty="0">
                <a:latin typeface="Garamond"/>
                <a:cs typeface="Garamond"/>
              </a:rPr>
              <a:t>limit</a:t>
            </a:r>
            <a:r>
              <a:rPr sz="2700" b="1" dirty="0">
                <a:latin typeface="Garamond"/>
                <a:cs typeface="Garamond"/>
              </a:rPr>
              <a:t> of	each </a:t>
            </a:r>
            <a:r>
              <a:rPr sz="2700" b="1" spc="-5" dirty="0">
                <a:latin typeface="Garamond"/>
                <a:cs typeface="Garamond"/>
              </a:rPr>
              <a:t>class interval is  </a:t>
            </a:r>
            <a:r>
              <a:rPr sz="2700" b="1" dirty="0">
                <a:latin typeface="Garamond"/>
                <a:cs typeface="Garamond"/>
              </a:rPr>
              <a:t>m</a:t>
            </a:r>
            <a:r>
              <a:rPr sz="2700" b="1" spc="5" dirty="0">
                <a:latin typeface="Garamond"/>
                <a:cs typeface="Garamond"/>
              </a:rPr>
              <a:t>a</a:t>
            </a:r>
            <a:r>
              <a:rPr sz="2700" b="1" spc="15" dirty="0">
                <a:latin typeface="Garamond"/>
                <a:cs typeface="Garamond"/>
              </a:rPr>
              <a:t>r</a:t>
            </a:r>
            <a:r>
              <a:rPr sz="2700" b="1" spc="-45" dirty="0">
                <a:latin typeface="Garamond"/>
                <a:cs typeface="Garamond"/>
              </a:rPr>
              <a:t>k</a:t>
            </a:r>
            <a:r>
              <a:rPr sz="2700" b="1" dirty="0">
                <a:latin typeface="Garamond"/>
                <a:cs typeface="Garamond"/>
              </a:rPr>
              <a:t>ed,</a:t>
            </a:r>
            <a:r>
              <a:rPr sz="2700" b="1" spc="-15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the</a:t>
            </a:r>
            <a:r>
              <a:rPr sz="2700" b="1" spc="-5" dirty="0">
                <a:latin typeface="Garamond"/>
                <a:cs typeface="Garamond"/>
              </a:rPr>
              <a:t> wid</a:t>
            </a:r>
            <a:r>
              <a:rPr sz="2700" b="1" spc="-10" dirty="0">
                <a:latin typeface="Garamond"/>
                <a:cs typeface="Garamond"/>
              </a:rPr>
              <a:t>t</a:t>
            </a:r>
            <a:r>
              <a:rPr sz="2700" b="1" dirty="0">
                <a:latin typeface="Garamond"/>
                <a:cs typeface="Garamond"/>
              </a:rPr>
              <a:t>h</a:t>
            </a:r>
            <a:r>
              <a:rPr sz="2700" b="1" spc="15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co</a:t>
            </a:r>
            <a:r>
              <a:rPr sz="2700" b="1" spc="70" dirty="0">
                <a:latin typeface="Garamond"/>
                <a:cs typeface="Garamond"/>
              </a:rPr>
              <a:t>r</a:t>
            </a:r>
            <a:r>
              <a:rPr sz="2700" b="1" spc="15" dirty="0">
                <a:latin typeface="Garamond"/>
                <a:cs typeface="Garamond"/>
              </a:rPr>
              <a:t>r</a:t>
            </a:r>
            <a:r>
              <a:rPr sz="2700" b="1" dirty="0">
                <a:latin typeface="Garamond"/>
                <a:cs typeface="Garamond"/>
              </a:rPr>
              <a:t>esponding</a:t>
            </a:r>
            <a:r>
              <a:rPr sz="2700" b="1" spc="30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to</a:t>
            </a:r>
            <a:r>
              <a:rPr sz="2700" b="1" spc="15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the</a:t>
            </a:r>
            <a:r>
              <a:rPr sz="2700" b="1" spc="-5" dirty="0">
                <a:latin typeface="Garamond"/>
                <a:cs typeface="Garamond"/>
              </a:rPr>
              <a:t> wid</a:t>
            </a:r>
            <a:r>
              <a:rPr sz="2700" b="1" spc="-10" dirty="0">
                <a:latin typeface="Garamond"/>
                <a:cs typeface="Garamond"/>
              </a:rPr>
              <a:t>t</a:t>
            </a:r>
            <a:r>
              <a:rPr sz="2700" b="1" dirty="0">
                <a:latin typeface="Garamond"/>
                <a:cs typeface="Garamond"/>
              </a:rPr>
              <a:t>h</a:t>
            </a:r>
            <a:r>
              <a:rPr sz="2700" b="1" spc="15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of	the  class </a:t>
            </a:r>
            <a:r>
              <a:rPr sz="2700" b="1" spc="-5" dirty="0">
                <a:latin typeface="Garamond"/>
                <a:cs typeface="Garamond"/>
              </a:rPr>
              <a:t>interval in </a:t>
            </a:r>
            <a:r>
              <a:rPr sz="2700" b="1" dirty="0">
                <a:latin typeface="Garamond"/>
                <a:cs typeface="Garamond"/>
              </a:rPr>
              <a:t>the frequency</a:t>
            </a:r>
            <a:r>
              <a:rPr sz="2700" b="1" spc="5" dirty="0">
                <a:latin typeface="Garamond"/>
                <a:cs typeface="Garamond"/>
              </a:rPr>
              <a:t> </a:t>
            </a:r>
            <a:r>
              <a:rPr sz="2700" b="1" spc="-10" dirty="0">
                <a:latin typeface="Garamond"/>
                <a:cs typeface="Garamond"/>
              </a:rPr>
              <a:t>distribution.</a:t>
            </a:r>
            <a:endParaRPr sz="2700">
              <a:latin typeface="Garamond"/>
              <a:cs typeface="Garamond"/>
            </a:endParaRPr>
          </a:p>
          <a:p>
            <a:pPr marL="622300" indent="-609600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700" b="1" dirty="0">
                <a:latin typeface="Garamond"/>
                <a:cs typeface="Garamond"/>
              </a:rPr>
              <a:t>On </a:t>
            </a:r>
            <a:r>
              <a:rPr sz="2700" b="1" spc="-10" dirty="0">
                <a:latin typeface="Garamond"/>
                <a:cs typeface="Garamond"/>
              </a:rPr>
              <a:t>the </a:t>
            </a:r>
            <a:r>
              <a:rPr sz="2700" b="1" dirty="0">
                <a:latin typeface="Garamond"/>
                <a:cs typeface="Garamond"/>
              </a:rPr>
              <a:t>Y axis the </a:t>
            </a:r>
            <a:r>
              <a:rPr sz="2700" b="1" spc="-5" dirty="0">
                <a:latin typeface="Garamond"/>
                <a:cs typeface="Garamond"/>
              </a:rPr>
              <a:t>frequencies </a:t>
            </a:r>
            <a:r>
              <a:rPr sz="2700" b="1" spc="5" dirty="0">
                <a:latin typeface="Garamond"/>
                <a:cs typeface="Garamond"/>
              </a:rPr>
              <a:t>are</a:t>
            </a:r>
            <a:r>
              <a:rPr sz="2700" b="1" spc="-10" dirty="0">
                <a:latin typeface="Garamond"/>
                <a:cs typeface="Garamond"/>
              </a:rPr>
              <a:t> </a:t>
            </a:r>
            <a:r>
              <a:rPr sz="2700" b="1" spc="-5" dirty="0">
                <a:latin typeface="Garamond"/>
                <a:cs typeface="Garamond"/>
              </a:rPr>
              <a:t>marked</a:t>
            </a:r>
            <a:endParaRPr sz="2700">
              <a:latin typeface="Garamond"/>
              <a:cs typeface="Garamond"/>
            </a:endParaRPr>
          </a:p>
          <a:p>
            <a:pPr marL="622300" marR="40640" indent="-609600">
              <a:lnSpc>
                <a:spcPct val="140000"/>
              </a:lnSpc>
              <a:spcBef>
                <a:spcPts val="650"/>
              </a:spcBef>
              <a:buAutoNum type="arabicPeriod"/>
              <a:tabLst>
                <a:tab pos="621665" algn="l"/>
                <a:tab pos="622300" algn="l"/>
                <a:tab pos="6393815" algn="l"/>
              </a:tabLst>
            </a:pPr>
            <a:r>
              <a:rPr sz="2700" b="1" dirty="0">
                <a:latin typeface="Garamond"/>
                <a:cs typeface="Garamond"/>
              </a:rPr>
              <a:t>A </a:t>
            </a:r>
            <a:r>
              <a:rPr sz="2700" b="1" spc="-5" dirty="0">
                <a:latin typeface="Garamond"/>
                <a:cs typeface="Garamond"/>
              </a:rPr>
              <a:t>rectangle is </a:t>
            </a:r>
            <a:r>
              <a:rPr sz="2700" b="1" spc="-10" dirty="0">
                <a:latin typeface="Garamond"/>
                <a:cs typeface="Garamond"/>
              </a:rPr>
              <a:t>drawn </a:t>
            </a:r>
            <a:r>
              <a:rPr sz="2700" b="1" spc="-35" dirty="0">
                <a:latin typeface="Garamond"/>
                <a:cs typeface="Garamond"/>
              </a:rPr>
              <a:t>above </a:t>
            </a:r>
            <a:r>
              <a:rPr sz="2700" b="1" spc="-5" dirty="0">
                <a:latin typeface="Garamond"/>
                <a:cs typeface="Garamond"/>
              </a:rPr>
              <a:t>each </a:t>
            </a:r>
            <a:r>
              <a:rPr sz="2700" b="1" dirty="0">
                <a:latin typeface="Garamond"/>
                <a:cs typeface="Garamond"/>
              </a:rPr>
              <a:t>class </a:t>
            </a:r>
            <a:r>
              <a:rPr sz="2700" b="1" spc="-5" dirty="0">
                <a:latin typeface="Garamond"/>
                <a:cs typeface="Garamond"/>
              </a:rPr>
              <a:t>interval with  height </a:t>
            </a:r>
            <a:r>
              <a:rPr sz="2700" b="1" spc="5" dirty="0">
                <a:latin typeface="Garamond"/>
                <a:cs typeface="Garamond"/>
              </a:rPr>
              <a:t>proportional </a:t>
            </a:r>
            <a:r>
              <a:rPr sz="2700" b="1" dirty="0">
                <a:latin typeface="Garamond"/>
                <a:cs typeface="Garamond"/>
              </a:rPr>
              <a:t>to the</a:t>
            </a:r>
            <a:r>
              <a:rPr sz="2700" b="1" spc="85" dirty="0">
                <a:latin typeface="Garamond"/>
                <a:cs typeface="Garamond"/>
              </a:rPr>
              <a:t> </a:t>
            </a:r>
            <a:r>
              <a:rPr sz="2700" b="1" spc="-5" dirty="0">
                <a:latin typeface="Garamond"/>
                <a:cs typeface="Garamond"/>
              </a:rPr>
              <a:t>frequency</a:t>
            </a:r>
            <a:r>
              <a:rPr sz="2700" b="1" spc="5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of	</a:t>
            </a:r>
            <a:r>
              <a:rPr sz="2700" b="1" spc="-5" dirty="0">
                <a:latin typeface="Garamond"/>
                <a:cs typeface="Garamond"/>
              </a:rPr>
              <a:t>that</a:t>
            </a:r>
            <a:r>
              <a:rPr sz="2700" b="1" spc="-70" dirty="0">
                <a:latin typeface="Garamond"/>
                <a:cs typeface="Garamond"/>
              </a:rPr>
              <a:t> </a:t>
            </a:r>
            <a:r>
              <a:rPr sz="2700" b="1" dirty="0">
                <a:latin typeface="Garamond"/>
                <a:cs typeface="Garamond"/>
              </a:rPr>
              <a:t>interval.</a:t>
            </a:r>
            <a:endParaRPr sz="27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65"/>
            <a:ext cx="4750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  <a:latin typeface="Georgia"/>
                <a:cs typeface="Georgia"/>
              </a:rPr>
              <a:t>Advantages </a:t>
            </a:r>
            <a:r>
              <a:rPr sz="2800" spc="-5" dirty="0">
                <a:solidFill>
                  <a:srgbClr val="000000"/>
                </a:solidFill>
                <a:latin typeface="Georgia"/>
                <a:cs typeface="Georgia"/>
              </a:rPr>
              <a:t>of</a:t>
            </a:r>
            <a:r>
              <a:rPr sz="2800" spc="-1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Georgia"/>
                <a:cs typeface="Georgia"/>
              </a:rPr>
              <a:t>Histogram</a:t>
            </a:r>
            <a:r>
              <a:rPr sz="3200" b="0" spc="-5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82293"/>
            <a:ext cx="7923530" cy="3855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alibri"/>
                <a:cs typeface="Calibri"/>
              </a:rPr>
              <a:t>Easy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understand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Georgia"/>
                <a:cs typeface="Georgia"/>
              </a:rPr>
              <a:t>Disadvantages of</a:t>
            </a:r>
            <a:r>
              <a:rPr sz="2800" b="1" spc="2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Histogram: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5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buFont typeface="Arial"/>
              <a:buChar char="•"/>
              <a:tabLst>
                <a:tab pos="622300" algn="l"/>
                <a:tab pos="622935" algn="l"/>
                <a:tab pos="7051675" algn="l"/>
              </a:tabLst>
            </a:pP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 </a:t>
            </a:r>
            <a:r>
              <a:rPr sz="3200" spc="-5" dirty="0">
                <a:latin typeface="Calibri"/>
                <a:cs typeface="Calibri"/>
              </a:rPr>
              <a:t>hi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place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a	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me.</a:t>
            </a:r>
            <a:endParaRPr sz="3200">
              <a:latin typeface="Calibri"/>
              <a:cs typeface="Calibri"/>
            </a:endParaRPr>
          </a:p>
          <a:p>
            <a:pPr marL="622300" marR="436880" indent="-610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622300" algn="l"/>
                <a:tab pos="622935" algn="l"/>
              </a:tabLst>
            </a:pP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consuming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construct </a:t>
            </a:r>
            <a:r>
              <a:rPr sz="3200" dirty="0">
                <a:latin typeface="Calibri"/>
                <a:cs typeface="Calibri"/>
              </a:rPr>
              <a:t>than a  </a:t>
            </a:r>
            <a:r>
              <a:rPr sz="3200" spc="-5" dirty="0">
                <a:latin typeface="Calibri"/>
                <a:cs typeface="Calibri"/>
              </a:rPr>
              <a:t>frequency </a:t>
            </a:r>
            <a:r>
              <a:rPr sz="3200" spc="-10" dirty="0">
                <a:latin typeface="Calibri"/>
                <a:cs typeface="Calibri"/>
              </a:rPr>
              <a:t>polygon.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125" y="121107"/>
            <a:ext cx="25273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Georgia"/>
                <a:cs typeface="Georgia"/>
              </a:rPr>
              <a:t>Pie</a:t>
            </a:r>
            <a:r>
              <a:rPr sz="3000" spc="-6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diagram: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40994"/>
            <a:ext cx="4394835" cy="4544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indent="-610235">
              <a:lnSpc>
                <a:spcPts val="2650"/>
              </a:lnSpc>
              <a:spcBef>
                <a:spcPts val="10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600" b="1" dirty="0">
                <a:latin typeface="Garamond"/>
                <a:cs typeface="Garamond"/>
              </a:rPr>
              <a:t>These </a:t>
            </a:r>
            <a:r>
              <a:rPr sz="2600" b="1" spc="10" dirty="0">
                <a:latin typeface="Garamond"/>
                <a:cs typeface="Garamond"/>
              </a:rPr>
              <a:t>are </a:t>
            </a:r>
            <a:r>
              <a:rPr sz="2600" b="1" spc="5" dirty="0">
                <a:latin typeface="Garamond"/>
                <a:cs typeface="Garamond"/>
              </a:rPr>
              <a:t>popularly</a:t>
            </a:r>
            <a:r>
              <a:rPr sz="2600" b="1" spc="-30" dirty="0">
                <a:latin typeface="Garamond"/>
                <a:cs typeface="Garamond"/>
              </a:rPr>
              <a:t> </a:t>
            </a:r>
            <a:r>
              <a:rPr sz="2600" b="1" spc="-5" dirty="0">
                <a:latin typeface="Garamond"/>
                <a:cs typeface="Garamond"/>
              </a:rPr>
              <a:t>used</a:t>
            </a:r>
            <a:endParaRPr sz="2600">
              <a:latin typeface="Garamond"/>
              <a:cs typeface="Garamond"/>
            </a:endParaRPr>
          </a:p>
          <a:p>
            <a:pPr marL="622300" marR="78740">
              <a:lnSpc>
                <a:spcPct val="70000"/>
              </a:lnSpc>
              <a:spcBef>
                <a:spcPts val="465"/>
              </a:spcBef>
            </a:pPr>
            <a:r>
              <a:rPr sz="2600" b="1" dirty="0">
                <a:latin typeface="Garamond"/>
                <a:cs typeface="Garamond"/>
              </a:rPr>
              <a:t>to </a:t>
            </a:r>
            <a:r>
              <a:rPr sz="2600" b="1" spc="-10" dirty="0">
                <a:latin typeface="Garamond"/>
                <a:cs typeface="Garamond"/>
              </a:rPr>
              <a:t>show </a:t>
            </a:r>
            <a:r>
              <a:rPr sz="2600" b="1" spc="5" dirty="0">
                <a:latin typeface="Garamond"/>
                <a:cs typeface="Garamond"/>
              </a:rPr>
              <a:t>percentage break  </a:t>
            </a:r>
            <a:r>
              <a:rPr sz="2600" b="1" spc="-10" dirty="0">
                <a:latin typeface="Garamond"/>
                <a:cs typeface="Garamond"/>
              </a:rPr>
              <a:t>downs </a:t>
            </a:r>
            <a:r>
              <a:rPr sz="2600" b="1" spc="5" dirty="0">
                <a:latin typeface="Garamond"/>
                <a:cs typeface="Garamond"/>
              </a:rPr>
              <a:t>for </a:t>
            </a:r>
            <a:r>
              <a:rPr sz="2600" b="1" spc="-15" dirty="0">
                <a:latin typeface="Garamond"/>
                <a:cs typeface="Garamond"/>
              </a:rPr>
              <a:t>qualitative </a:t>
            </a:r>
            <a:r>
              <a:rPr sz="2600" b="1" spc="-5" dirty="0">
                <a:latin typeface="Garamond"/>
                <a:cs typeface="Garamond"/>
              </a:rPr>
              <a:t>data.</a:t>
            </a:r>
            <a:endParaRPr sz="2600">
              <a:latin typeface="Garamond"/>
              <a:cs typeface="Garamond"/>
            </a:endParaRPr>
          </a:p>
          <a:p>
            <a:pPr marL="622300" indent="-610235">
              <a:lnSpc>
                <a:spcPts val="2340"/>
              </a:lnSpc>
              <a:buAutoNum type="arabicPeriod" startAt="2"/>
              <a:tabLst>
                <a:tab pos="622300" algn="l"/>
                <a:tab pos="622935" algn="l"/>
              </a:tabLst>
            </a:pPr>
            <a:r>
              <a:rPr sz="2600" b="1" dirty="0">
                <a:latin typeface="Garamond"/>
                <a:cs typeface="Garamond"/>
              </a:rPr>
              <a:t>It </a:t>
            </a:r>
            <a:r>
              <a:rPr sz="2600" b="1" spc="-5" dirty="0">
                <a:latin typeface="Garamond"/>
                <a:cs typeface="Garamond"/>
              </a:rPr>
              <a:t>is </a:t>
            </a:r>
            <a:r>
              <a:rPr sz="2600" b="1" dirty="0">
                <a:latin typeface="Garamond"/>
                <a:cs typeface="Garamond"/>
              </a:rPr>
              <a:t>so </a:t>
            </a:r>
            <a:r>
              <a:rPr sz="2600" b="1" spc="-5" dirty="0">
                <a:latin typeface="Garamond"/>
                <a:cs typeface="Garamond"/>
              </a:rPr>
              <a:t>called </a:t>
            </a:r>
            <a:r>
              <a:rPr sz="2600" b="1" dirty="0">
                <a:latin typeface="Garamond"/>
                <a:cs typeface="Garamond"/>
              </a:rPr>
              <a:t>because</a:t>
            </a:r>
            <a:r>
              <a:rPr sz="2600" b="1" spc="-20" dirty="0">
                <a:latin typeface="Garamond"/>
                <a:cs typeface="Garamond"/>
              </a:rPr>
              <a:t> </a:t>
            </a:r>
            <a:r>
              <a:rPr sz="2600" b="1" dirty="0">
                <a:latin typeface="Garamond"/>
                <a:cs typeface="Garamond"/>
              </a:rPr>
              <a:t>the</a:t>
            </a:r>
            <a:endParaRPr sz="2600">
              <a:latin typeface="Garamond"/>
              <a:cs typeface="Garamond"/>
            </a:endParaRPr>
          </a:p>
          <a:p>
            <a:pPr marL="622300">
              <a:lnSpc>
                <a:spcPts val="2185"/>
              </a:lnSpc>
            </a:pPr>
            <a:r>
              <a:rPr sz="2600" b="1" spc="5" dirty="0">
                <a:latin typeface="Garamond"/>
                <a:cs typeface="Garamond"/>
              </a:rPr>
              <a:t>entire graph </a:t>
            </a:r>
            <a:r>
              <a:rPr sz="2600" b="1" spc="-5" dirty="0">
                <a:latin typeface="Garamond"/>
                <a:cs typeface="Garamond"/>
              </a:rPr>
              <a:t>looks </a:t>
            </a:r>
            <a:r>
              <a:rPr sz="2600" b="1" spc="-20" dirty="0">
                <a:latin typeface="Garamond"/>
                <a:cs typeface="Garamond"/>
              </a:rPr>
              <a:t>like</a:t>
            </a:r>
            <a:r>
              <a:rPr sz="2600" b="1" spc="-5" dirty="0">
                <a:latin typeface="Garamond"/>
                <a:cs typeface="Garamond"/>
              </a:rPr>
              <a:t> </a:t>
            </a:r>
            <a:r>
              <a:rPr sz="2600" b="1" dirty="0">
                <a:latin typeface="Garamond"/>
                <a:cs typeface="Garamond"/>
              </a:rPr>
              <a:t>a</a:t>
            </a:r>
            <a:endParaRPr sz="2600">
              <a:latin typeface="Garamond"/>
              <a:cs typeface="Garamond"/>
            </a:endParaRPr>
          </a:p>
          <a:p>
            <a:pPr marL="622300">
              <a:lnSpc>
                <a:spcPts val="2185"/>
              </a:lnSpc>
            </a:pPr>
            <a:r>
              <a:rPr sz="2600" b="1" spc="-5" dirty="0">
                <a:latin typeface="Garamond"/>
                <a:cs typeface="Garamond"/>
              </a:rPr>
              <a:t>pie </a:t>
            </a:r>
            <a:r>
              <a:rPr sz="2600" b="1" dirty="0">
                <a:latin typeface="Garamond"/>
                <a:cs typeface="Garamond"/>
              </a:rPr>
              <a:t>and </a:t>
            </a:r>
            <a:r>
              <a:rPr sz="2600" b="1" spc="-5" dirty="0">
                <a:latin typeface="Garamond"/>
                <a:cs typeface="Garamond"/>
              </a:rPr>
              <a:t>its</a:t>
            </a:r>
            <a:r>
              <a:rPr sz="2600" b="1" spc="-25" dirty="0">
                <a:latin typeface="Garamond"/>
                <a:cs typeface="Garamond"/>
              </a:rPr>
              <a:t> </a:t>
            </a:r>
            <a:r>
              <a:rPr sz="2600" b="1" dirty="0">
                <a:latin typeface="Garamond"/>
                <a:cs typeface="Garamond"/>
              </a:rPr>
              <a:t>components</a:t>
            </a:r>
            <a:endParaRPr sz="2600">
              <a:latin typeface="Garamond"/>
              <a:cs typeface="Garamond"/>
            </a:endParaRPr>
          </a:p>
          <a:p>
            <a:pPr marL="622300" marR="93345">
              <a:lnSpc>
                <a:spcPct val="70000"/>
              </a:lnSpc>
              <a:spcBef>
                <a:spcPts val="470"/>
              </a:spcBef>
            </a:pPr>
            <a:r>
              <a:rPr sz="2600" b="1" spc="5" dirty="0">
                <a:latin typeface="Garamond"/>
                <a:cs typeface="Garamond"/>
              </a:rPr>
              <a:t>represent </a:t>
            </a:r>
            <a:r>
              <a:rPr sz="2600" b="1" spc="-5" dirty="0">
                <a:latin typeface="Garamond"/>
                <a:cs typeface="Garamond"/>
              </a:rPr>
              <a:t>slices </a:t>
            </a:r>
            <a:r>
              <a:rPr sz="2600" b="1" dirty="0">
                <a:latin typeface="Garamond"/>
                <a:cs typeface="Garamond"/>
              </a:rPr>
              <a:t>cut </a:t>
            </a:r>
            <a:r>
              <a:rPr sz="2600" b="1" spc="5" dirty="0">
                <a:latin typeface="Garamond"/>
                <a:cs typeface="Garamond"/>
              </a:rPr>
              <a:t>from </a:t>
            </a:r>
            <a:r>
              <a:rPr sz="2600" b="1" dirty="0">
                <a:latin typeface="Garamond"/>
                <a:cs typeface="Garamond"/>
              </a:rPr>
              <a:t>a  </a:t>
            </a:r>
            <a:r>
              <a:rPr sz="2600" b="1" spc="-5" dirty="0">
                <a:latin typeface="Garamond"/>
                <a:cs typeface="Garamond"/>
              </a:rPr>
              <a:t>pie.</a:t>
            </a:r>
            <a:endParaRPr sz="2600">
              <a:latin typeface="Garamond"/>
              <a:cs typeface="Garamond"/>
            </a:endParaRPr>
          </a:p>
          <a:p>
            <a:pPr marL="622300" indent="-610235">
              <a:lnSpc>
                <a:spcPts val="2340"/>
              </a:lnSpc>
              <a:buAutoNum type="arabicPeriod" startAt="3"/>
              <a:tabLst>
                <a:tab pos="622300" algn="l"/>
                <a:tab pos="622935" algn="l"/>
              </a:tabLst>
            </a:pPr>
            <a:r>
              <a:rPr sz="2600" b="1" dirty="0">
                <a:latin typeface="Garamond"/>
                <a:cs typeface="Garamond"/>
              </a:rPr>
              <a:t>A circle </a:t>
            </a:r>
            <a:r>
              <a:rPr sz="2600" b="1" spc="-5" dirty="0">
                <a:latin typeface="Garamond"/>
                <a:cs typeface="Garamond"/>
              </a:rPr>
              <a:t>is </a:t>
            </a:r>
            <a:r>
              <a:rPr sz="2600" b="1" spc="-10" dirty="0">
                <a:latin typeface="Garamond"/>
                <a:cs typeface="Garamond"/>
              </a:rPr>
              <a:t>divided</a:t>
            </a:r>
            <a:r>
              <a:rPr sz="2600" b="1" spc="-15" dirty="0">
                <a:latin typeface="Garamond"/>
                <a:cs typeface="Garamond"/>
              </a:rPr>
              <a:t> </a:t>
            </a:r>
            <a:r>
              <a:rPr sz="2600" b="1" spc="-5" dirty="0">
                <a:latin typeface="Garamond"/>
                <a:cs typeface="Garamond"/>
              </a:rPr>
              <a:t>into</a:t>
            </a:r>
            <a:endParaRPr sz="2600">
              <a:latin typeface="Garamond"/>
              <a:cs typeface="Garamond"/>
            </a:endParaRPr>
          </a:p>
          <a:p>
            <a:pPr marL="622300">
              <a:lnSpc>
                <a:spcPts val="2185"/>
              </a:lnSpc>
            </a:pPr>
            <a:r>
              <a:rPr sz="2600" b="1" spc="5" dirty="0">
                <a:latin typeface="Garamond"/>
                <a:cs typeface="Garamond"/>
              </a:rPr>
              <a:t>different</a:t>
            </a:r>
            <a:r>
              <a:rPr sz="2600" b="1" spc="-20" dirty="0">
                <a:latin typeface="Garamond"/>
                <a:cs typeface="Garamond"/>
              </a:rPr>
              <a:t> </a:t>
            </a:r>
            <a:r>
              <a:rPr sz="2600" b="1" spc="5" dirty="0">
                <a:latin typeface="Garamond"/>
                <a:cs typeface="Garamond"/>
              </a:rPr>
              <a:t>sectors</a:t>
            </a:r>
            <a:endParaRPr sz="2600">
              <a:latin typeface="Garamond"/>
              <a:cs typeface="Garamond"/>
            </a:endParaRPr>
          </a:p>
          <a:p>
            <a:pPr marL="622300">
              <a:lnSpc>
                <a:spcPts val="2185"/>
              </a:lnSpc>
            </a:pPr>
            <a:r>
              <a:rPr sz="2600" b="1" spc="10" dirty="0">
                <a:latin typeface="Garamond"/>
                <a:cs typeface="Garamond"/>
              </a:rPr>
              <a:t>corresponding </a:t>
            </a:r>
            <a:r>
              <a:rPr sz="2600" b="1" dirty="0">
                <a:latin typeface="Garamond"/>
                <a:cs typeface="Garamond"/>
              </a:rPr>
              <a:t>to</a:t>
            </a:r>
            <a:r>
              <a:rPr sz="2600" b="1" spc="-35" dirty="0">
                <a:latin typeface="Garamond"/>
                <a:cs typeface="Garamond"/>
              </a:rPr>
              <a:t> </a:t>
            </a:r>
            <a:r>
              <a:rPr sz="2600" b="1" dirty="0">
                <a:latin typeface="Garamond"/>
                <a:cs typeface="Garamond"/>
              </a:rPr>
              <a:t>the</a:t>
            </a:r>
            <a:endParaRPr sz="2600">
              <a:latin typeface="Garamond"/>
              <a:cs typeface="Garamond"/>
            </a:endParaRPr>
          </a:p>
          <a:p>
            <a:pPr marL="622300" marR="1216025">
              <a:lnSpc>
                <a:spcPct val="70000"/>
              </a:lnSpc>
              <a:spcBef>
                <a:spcPts val="465"/>
              </a:spcBef>
              <a:tabLst>
                <a:tab pos="2727960" algn="l"/>
              </a:tabLst>
            </a:pPr>
            <a:r>
              <a:rPr sz="2600" b="1" spc="-5" dirty="0">
                <a:latin typeface="Garamond"/>
                <a:cs typeface="Garamond"/>
              </a:rPr>
              <a:t>f</a:t>
            </a:r>
            <a:r>
              <a:rPr sz="2600" b="1" spc="30" dirty="0">
                <a:latin typeface="Garamond"/>
                <a:cs typeface="Garamond"/>
              </a:rPr>
              <a:t>r</a:t>
            </a:r>
            <a:r>
              <a:rPr sz="2600" b="1" dirty="0">
                <a:latin typeface="Garamond"/>
                <a:cs typeface="Garamond"/>
              </a:rPr>
              <a:t>eq</a:t>
            </a:r>
            <a:r>
              <a:rPr sz="2600" b="1" spc="5" dirty="0">
                <a:latin typeface="Garamond"/>
                <a:cs typeface="Garamond"/>
              </a:rPr>
              <a:t>u</a:t>
            </a:r>
            <a:r>
              <a:rPr sz="2600" b="1" dirty="0">
                <a:latin typeface="Garamond"/>
                <a:cs typeface="Garamond"/>
              </a:rPr>
              <a:t>en</a:t>
            </a:r>
            <a:r>
              <a:rPr sz="2600" b="1" spc="5" dirty="0">
                <a:latin typeface="Garamond"/>
                <a:cs typeface="Garamond"/>
              </a:rPr>
              <a:t>c</a:t>
            </a:r>
            <a:r>
              <a:rPr sz="2600" b="1" spc="-5" dirty="0">
                <a:latin typeface="Garamond"/>
                <a:cs typeface="Garamond"/>
              </a:rPr>
              <a:t>ie</a:t>
            </a:r>
            <a:r>
              <a:rPr sz="2600" b="1" dirty="0">
                <a:latin typeface="Garamond"/>
                <a:cs typeface="Garamond"/>
              </a:rPr>
              <a:t>s</a:t>
            </a:r>
            <a:r>
              <a:rPr sz="2600" b="1" spc="-5" dirty="0">
                <a:latin typeface="Garamond"/>
                <a:cs typeface="Garamond"/>
              </a:rPr>
              <a:t> </a:t>
            </a:r>
            <a:r>
              <a:rPr sz="2600" b="1" dirty="0">
                <a:latin typeface="Garamond"/>
                <a:cs typeface="Garamond"/>
              </a:rPr>
              <a:t>of	the  </a:t>
            </a:r>
            <a:r>
              <a:rPr sz="2600" b="1" spc="-5" dirty="0">
                <a:latin typeface="Garamond"/>
                <a:cs typeface="Garamond"/>
              </a:rPr>
              <a:t>distribution.</a:t>
            </a:r>
            <a:endParaRPr sz="2600">
              <a:latin typeface="Garamond"/>
              <a:cs typeface="Garamond"/>
            </a:endParaRPr>
          </a:p>
          <a:p>
            <a:pPr marL="622300" marR="5080" indent="-610235">
              <a:lnSpc>
                <a:spcPct val="70000"/>
              </a:lnSpc>
              <a:spcBef>
                <a:spcPts val="625"/>
              </a:spcBef>
              <a:buAutoNum type="arabicPeriod" startAt="4"/>
              <a:tabLst>
                <a:tab pos="622300" algn="l"/>
                <a:tab pos="622935" algn="l"/>
                <a:tab pos="3484879" algn="l"/>
              </a:tabLst>
            </a:pPr>
            <a:r>
              <a:rPr sz="2600" b="1" spc="-5" dirty="0">
                <a:latin typeface="Garamond"/>
                <a:cs typeface="Garamond"/>
              </a:rPr>
              <a:t>Som</a:t>
            </a:r>
            <a:r>
              <a:rPr sz="2600" b="1" dirty="0">
                <a:latin typeface="Garamond"/>
                <a:cs typeface="Garamond"/>
              </a:rPr>
              <a:t>e</a:t>
            </a:r>
            <a:r>
              <a:rPr sz="2600" b="1" spc="-15" dirty="0">
                <a:latin typeface="Garamond"/>
                <a:cs typeface="Garamond"/>
              </a:rPr>
              <a:t> </a:t>
            </a:r>
            <a:r>
              <a:rPr sz="2600" b="1" spc="-5" dirty="0">
                <a:latin typeface="Garamond"/>
                <a:cs typeface="Garamond"/>
              </a:rPr>
              <a:t>kn</a:t>
            </a:r>
            <a:r>
              <a:rPr sz="2600" b="1" spc="-30" dirty="0">
                <a:latin typeface="Garamond"/>
                <a:cs typeface="Garamond"/>
              </a:rPr>
              <a:t>o</a:t>
            </a:r>
            <a:r>
              <a:rPr sz="2600" b="1" spc="-5" dirty="0">
                <a:latin typeface="Garamond"/>
                <a:cs typeface="Garamond"/>
              </a:rPr>
              <a:t>wled</a:t>
            </a:r>
            <a:r>
              <a:rPr sz="2600" b="1" spc="5" dirty="0">
                <a:latin typeface="Garamond"/>
                <a:cs typeface="Garamond"/>
              </a:rPr>
              <a:t>g</a:t>
            </a:r>
            <a:r>
              <a:rPr sz="2600" b="1" dirty="0">
                <a:latin typeface="Garamond"/>
                <a:cs typeface="Garamond"/>
              </a:rPr>
              <a:t>e of	cir</a:t>
            </a:r>
            <a:r>
              <a:rPr sz="2600" b="1" spc="5" dirty="0">
                <a:latin typeface="Garamond"/>
                <a:cs typeface="Garamond"/>
              </a:rPr>
              <a:t>c</a:t>
            </a:r>
            <a:r>
              <a:rPr sz="2600" b="1" spc="-5" dirty="0">
                <a:latin typeface="Garamond"/>
                <a:cs typeface="Garamond"/>
              </a:rPr>
              <a:t>les  </a:t>
            </a:r>
            <a:r>
              <a:rPr sz="2600" b="1" dirty="0">
                <a:latin typeface="Garamond"/>
                <a:cs typeface="Garamond"/>
              </a:rPr>
              <a:t>and </a:t>
            </a:r>
            <a:r>
              <a:rPr sz="2600" b="1" spc="10" dirty="0">
                <a:latin typeface="Garamond"/>
                <a:cs typeface="Garamond"/>
              </a:rPr>
              <a:t>degrees </a:t>
            </a:r>
            <a:r>
              <a:rPr sz="2600" b="1" spc="-5" dirty="0">
                <a:latin typeface="Garamond"/>
                <a:cs typeface="Garamond"/>
              </a:rPr>
              <a:t>is</a:t>
            </a:r>
            <a:r>
              <a:rPr sz="2600" b="1" spc="-35" dirty="0">
                <a:latin typeface="Garamond"/>
                <a:cs typeface="Garamond"/>
              </a:rPr>
              <a:t> </a:t>
            </a:r>
            <a:r>
              <a:rPr sz="2600" b="1" spc="10" dirty="0">
                <a:latin typeface="Garamond"/>
                <a:cs typeface="Garamond"/>
              </a:rPr>
              <a:t>necessary</a:t>
            </a:r>
            <a:endParaRPr sz="26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1676400"/>
            <a:ext cx="4038600" cy="265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255"/>
            <a:ext cx="7947659" cy="35255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21970" indent="-342900">
              <a:lnSpc>
                <a:spcPts val="2690"/>
              </a:lnSpc>
              <a:spcBef>
                <a:spcPts val="745"/>
              </a:spcBef>
              <a:buAutoNum type="arabicPeriod" startAt="5"/>
              <a:tabLst>
                <a:tab pos="361315" algn="l"/>
                <a:tab pos="5114290" algn="l"/>
              </a:tabLst>
            </a:pPr>
            <a:r>
              <a:rPr sz="2800" b="1" dirty="0">
                <a:latin typeface="Garamond"/>
                <a:cs typeface="Garamond"/>
              </a:rPr>
              <a:t>The </a:t>
            </a:r>
            <a:r>
              <a:rPr sz="2800" b="1" spc="-5" dirty="0">
                <a:latin typeface="Garamond"/>
                <a:cs typeface="Garamond"/>
              </a:rPr>
              <a:t>total </a:t>
            </a:r>
            <a:r>
              <a:rPr sz="2800" b="1" spc="-10" dirty="0">
                <a:latin typeface="Garamond"/>
                <a:cs typeface="Garamond"/>
              </a:rPr>
              <a:t>angle </a:t>
            </a:r>
            <a:r>
              <a:rPr sz="2800" b="1" spc="-5" dirty="0">
                <a:latin typeface="Garamond"/>
                <a:cs typeface="Garamond"/>
              </a:rPr>
              <a:t>at the</a:t>
            </a:r>
            <a:r>
              <a:rPr sz="2800" b="1" spc="8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center</a:t>
            </a:r>
            <a:r>
              <a:rPr sz="2800" b="1" spc="1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of	the </a:t>
            </a:r>
            <a:r>
              <a:rPr sz="2800" b="1" dirty="0">
                <a:latin typeface="Garamond"/>
                <a:cs typeface="Garamond"/>
              </a:rPr>
              <a:t>circle </a:t>
            </a:r>
            <a:r>
              <a:rPr sz="2800" b="1" spc="-5" dirty="0">
                <a:latin typeface="Garamond"/>
                <a:cs typeface="Garamond"/>
              </a:rPr>
              <a:t>is</a:t>
            </a:r>
            <a:r>
              <a:rPr sz="2800" b="1" spc="-9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360  </a:t>
            </a:r>
            <a:r>
              <a:rPr sz="2800" b="1" spc="5" dirty="0">
                <a:latin typeface="Garamond"/>
                <a:cs typeface="Garamond"/>
              </a:rPr>
              <a:t>degrees </a:t>
            </a:r>
            <a:r>
              <a:rPr sz="2800" b="1" dirty="0">
                <a:latin typeface="Garamond"/>
                <a:cs typeface="Garamond"/>
              </a:rPr>
              <a:t>and it represents </a:t>
            </a:r>
            <a:r>
              <a:rPr sz="2800" b="1" spc="-5" dirty="0">
                <a:latin typeface="Garamond"/>
                <a:cs typeface="Garamond"/>
              </a:rPr>
              <a:t>the total</a:t>
            </a:r>
            <a:r>
              <a:rPr sz="2800" b="1" spc="35" dirty="0">
                <a:latin typeface="Garamond"/>
                <a:cs typeface="Garamond"/>
              </a:rPr>
              <a:t> </a:t>
            </a:r>
            <a:r>
              <a:rPr sz="2800" b="1" spc="-25" dirty="0">
                <a:latin typeface="Garamond"/>
                <a:cs typeface="Garamond"/>
              </a:rPr>
              <a:t>frequency.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Garamond"/>
              <a:buAutoNum type="arabicPeriod" startAt="5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AutoNum type="arabicPeriod" startAt="5"/>
              <a:tabLst>
                <a:tab pos="360680" algn="l"/>
                <a:tab pos="3931285" algn="l"/>
              </a:tabLst>
            </a:pPr>
            <a:r>
              <a:rPr sz="2800" b="1" spc="-10" dirty="0">
                <a:latin typeface="Garamond"/>
                <a:cs typeface="Garamond"/>
              </a:rPr>
              <a:t>After </a:t>
            </a:r>
            <a:r>
              <a:rPr sz="2800" b="1" spc="-5" dirty="0">
                <a:latin typeface="Garamond"/>
                <a:cs typeface="Garamond"/>
              </a:rPr>
              <a:t>the</a:t>
            </a:r>
            <a:r>
              <a:rPr sz="2800" b="1" spc="55" dirty="0">
                <a:latin typeface="Garamond"/>
                <a:cs typeface="Garamond"/>
              </a:rPr>
              <a:t> </a:t>
            </a:r>
            <a:r>
              <a:rPr sz="2800" b="1" dirty="0">
                <a:latin typeface="Garamond"/>
                <a:cs typeface="Garamond"/>
              </a:rPr>
              <a:t>calculation</a:t>
            </a:r>
            <a:r>
              <a:rPr sz="2800" b="1" spc="-5" dirty="0">
                <a:latin typeface="Garamond"/>
                <a:cs typeface="Garamond"/>
              </a:rPr>
              <a:t> of	</a:t>
            </a:r>
            <a:r>
              <a:rPr sz="2800" b="1" spc="-10" dirty="0">
                <a:latin typeface="Garamond"/>
                <a:cs typeface="Garamond"/>
              </a:rPr>
              <a:t>angle, </a:t>
            </a:r>
            <a:r>
              <a:rPr sz="2800" b="1" spc="-5" dirty="0">
                <a:latin typeface="Garamond"/>
                <a:cs typeface="Garamond"/>
              </a:rPr>
              <a:t>segments </a:t>
            </a:r>
            <a:r>
              <a:rPr sz="2800" b="1" spc="5" dirty="0">
                <a:latin typeface="Garamond"/>
                <a:cs typeface="Garamond"/>
              </a:rPr>
              <a:t>are </a:t>
            </a:r>
            <a:r>
              <a:rPr sz="2800" b="1" spc="-10" dirty="0">
                <a:latin typeface="Garamond"/>
                <a:cs typeface="Garamond"/>
              </a:rPr>
              <a:t>drawn  </a:t>
            </a:r>
            <a:r>
              <a:rPr sz="2800" b="1" spc="-5" dirty="0">
                <a:latin typeface="Garamond"/>
                <a:cs typeface="Garamond"/>
              </a:rPr>
              <a:t>in the circle </a:t>
            </a:r>
            <a:r>
              <a:rPr sz="2800" b="1" dirty="0">
                <a:latin typeface="Garamond"/>
                <a:cs typeface="Garamond"/>
              </a:rPr>
              <a:t>and </a:t>
            </a:r>
            <a:r>
              <a:rPr sz="2800" b="1" spc="-5" dirty="0">
                <a:latin typeface="Garamond"/>
                <a:cs typeface="Garamond"/>
              </a:rPr>
              <a:t>the segments </a:t>
            </a:r>
            <a:r>
              <a:rPr sz="2800" b="1" spc="5" dirty="0">
                <a:latin typeface="Garamond"/>
                <a:cs typeface="Garamond"/>
              </a:rPr>
              <a:t>are </a:t>
            </a:r>
            <a:r>
              <a:rPr sz="2800" b="1" dirty="0">
                <a:latin typeface="Garamond"/>
                <a:cs typeface="Garamond"/>
              </a:rPr>
              <a:t>shaded </a:t>
            </a:r>
            <a:r>
              <a:rPr sz="2800" b="1" spc="-10" dirty="0">
                <a:latin typeface="Garamond"/>
                <a:cs typeface="Garamond"/>
              </a:rPr>
              <a:t>with  </a:t>
            </a:r>
            <a:r>
              <a:rPr sz="2800" b="1" dirty="0">
                <a:latin typeface="Garamond"/>
                <a:cs typeface="Garamond"/>
              </a:rPr>
              <a:t>different </a:t>
            </a:r>
            <a:r>
              <a:rPr sz="2800" b="1" spc="-5" dirty="0">
                <a:latin typeface="Garamond"/>
                <a:cs typeface="Garamond"/>
              </a:rPr>
              <a:t>shades or </a:t>
            </a:r>
            <a:r>
              <a:rPr sz="2800" b="1" spc="5" dirty="0">
                <a:latin typeface="Garamond"/>
                <a:cs typeface="Garamond"/>
              </a:rPr>
              <a:t>colors </a:t>
            </a:r>
            <a:r>
              <a:rPr sz="2800" b="1" dirty="0">
                <a:latin typeface="Garamond"/>
                <a:cs typeface="Garamond"/>
              </a:rPr>
              <a:t>and an index is </a:t>
            </a:r>
            <a:r>
              <a:rPr sz="2800" b="1" spc="-10" dirty="0">
                <a:latin typeface="Garamond"/>
                <a:cs typeface="Garamond"/>
              </a:rPr>
              <a:t>provided  </a:t>
            </a:r>
            <a:r>
              <a:rPr sz="2800" b="1" dirty="0">
                <a:latin typeface="Garamond"/>
                <a:cs typeface="Garamond"/>
              </a:rPr>
              <a:t>for </a:t>
            </a:r>
            <a:r>
              <a:rPr sz="2800" b="1" spc="-5" dirty="0">
                <a:latin typeface="Garamond"/>
                <a:cs typeface="Garamond"/>
              </a:rPr>
              <a:t>the </a:t>
            </a:r>
            <a:r>
              <a:rPr sz="2800" b="1" dirty="0">
                <a:latin typeface="Garamond"/>
                <a:cs typeface="Garamond"/>
              </a:rPr>
              <a:t>shaded</a:t>
            </a:r>
            <a:r>
              <a:rPr sz="2800" b="1" spc="15" dirty="0">
                <a:latin typeface="Garamond"/>
                <a:cs typeface="Garamond"/>
              </a:rPr>
              <a:t> </a:t>
            </a:r>
            <a:r>
              <a:rPr sz="2800" b="1" dirty="0">
                <a:latin typeface="Garamond"/>
                <a:cs typeface="Garamond"/>
              </a:rPr>
              <a:t>colors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Garamond"/>
              <a:buAutoNum type="arabicPeriod" startAt="5"/>
            </a:pPr>
            <a:endParaRPr sz="2900">
              <a:latin typeface="Times New Roman"/>
              <a:cs typeface="Times New Roman"/>
            </a:endParaRPr>
          </a:p>
          <a:p>
            <a:pPr marL="360680" indent="-348615">
              <a:lnSpc>
                <a:spcPct val="100000"/>
              </a:lnSpc>
              <a:buAutoNum type="arabicPeriod" startAt="5"/>
              <a:tabLst>
                <a:tab pos="361315" algn="l"/>
              </a:tabLst>
            </a:pPr>
            <a:r>
              <a:rPr sz="2800" b="1" spc="-5" dirty="0">
                <a:latin typeface="Garamond"/>
                <a:cs typeface="Garamond"/>
              </a:rPr>
              <a:t>Cannot be </a:t>
            </a:r>
            <a:r>
              <a:rPr sz="2800" b="1" dirty="0">
                <a:latin typeface="Garamond"/>
                <a:cs typeface="Garamond"/>
              </a:rPr>
              <a:t>used </a:t>
            </a:r>
            <a:r>
              <a:rPr sz="2800" b="1" spc="-5" dirty="0">
                <a:latin typeface="Garamond"/>
                <a:cs typeface="Garamond"/>
              </a:rPr>
              <a:t>to </a:t>
            </a:r>
            <a:r>
              <a:rPr sz="2800" b="1" dirty="0">
                <a:latin typeface="Garamond"/>
                <a:cs typeface="Garamond"/>
              </a:rPr>
              <a:t>represent </a:t>
            </a:r>
            <a:r>
              <a:rPr sz="2800" b="1" spc="-5" dirty="0">
                <a:latin typeface="Garamond"/>
                <a:cs typeface="Garamond"/>
              </a:rPr>
              <a:t>2 or </a:t>
            </a:r>
            <a:r>
              <a:rPr sz="2800" b="1" dirty="0">
                <a:latin typeface="Garamond"/>
                <a:cs typeface="Garamond"/>
              </a:rPr>
              <a:t>more </a:t>
            </a:r>
            <a:r>
              <a:rPr sz="2800" b="1" spc="-5" dirty="0">
                <a:latin typeface="Garamond"/>
                <a:cs typeface="Garamond"/>
              </a:rPr>
              <a:t>data</a:t>
            </a:r>
            <a:r>
              <a:rPr sz="2800" b="1" spc="5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sets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861" y="145491"/>
            <a:ext cx="22593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Georgia"/>
                <a:cs typeface="Georgia"/>
              </a:rPr>
              <a:t>Pictogram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57199"/>
            <a:ext cx="5828030" cy="446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6515" indent="-609600">
              <a:lnSpc>
                <a:spcPct val="130000"/>
              </a:lnSpc>
              <a:spcBef>
                <a:spcPts val="10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Garamond"/>
                <a:cs typeface="Garamond"/>
              </a:rPr>
              <a:t>Display of </a:t>
            </a:r>
            <a:r>
              <a:rPr sz="2600" dirty="0">
                <a:latin typeface="Garamond"/>
                <a:cs typeface="Garamond"/>
              </a:rPr>
              <a:t>data through pictograms </a:t>
            </a:r>
            <a:r>
              <a:rPr sz="2600" spc="-15" dirty="0">
                <a:latin typeface="Garamond"/>
                <a:cs typeface="Garamond"/>
              </a:rPr>
              <a:t>was  </a:t>
            </a:r>
            <a:r>
              <a:rPr sz="2600" dirty="0">
                <a:latin typeface="Garamond"/>
                <a:cs typeface="Garamond"/>
              </a:rPr>
              <a:t>initiated </a:t>
            </a:r>
            <a:r>
              <a:rPr sz="2600" spc="-20" dirty="0">
                <a:latin typeface="Garamond"/>
                <a:cs typeface="Garamond"/>
              </a:rPr>
              <a:t>by </a:t>
            </a:r>
            <a:r>
              <a:rPr sz="2600" dirty="0">
                <a:latin typeface="Garamond"/>
                <a:cs typeface="Garamond"/>
              </a:rPr>
              <a:t>Dr </a:t>
            </a:r>
            <a:r>
              <a:rPr sz="2600" spc="-5" dirty="0">
                <a:latin typeface="Garamond"/>
                <a:cs typeface="Garamond"/>
              </a:rPr>
              <a:t>Otto Neurath </a:t>
            </a:r>
            <a:r>
              <a:rPr sz="2600" dirty="0">
                <a:latin typeface="Garamond"/>
                <a:cs typeface="Garamond"/>
              </a:rPr>
              <a:t>in</a:t>
            </a:r>
            <a:r>
              <a:rPr sz="2600" spc="25" dirty="0">
                <a:latin typeface="Garamond"/>
                <a:cs typeface="Garamond"/>
              </a:rPr>
              <a:t> </a:t>
            </a:r>
            <a:r>
              <a:rPr sz="2600" dirty="0">
                <a:latin typeface="Garamond"/>
                <a:cs typeface="Garamond"/>
              </a:rPr>
              <a:t>1923.</a:t>
            </a:r>
            <a:endParaRPr sz="2600">
              <a:latin typeface="Garamond"/>
              <a:cs typeface="Garamond"/>
            </a:endParaRPr>
          </a:p>
          <a:p>
            <a:pPr marL="622300" marR="5080" indent="-609600">
              <a:lnSpc>
                <a:spcPct val="130100"/>
              </a:lnSpc>
              <a:spcBef>
                <a:spcPts val="62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Garamond"/>
                <a:cs typeface="Garamond"/>
              </a:rPr>
              <a:t>Data are displayed </a:t>
            </a:r>
            <a:r>
              <a:rPr sz="2600" spc="-15" dirty="0">
                <a:latin typeface="Garamond"/>
                <a:cs typeface="Garamond"/>
              </a:rPr>
              <a:t>by </a:t>
            </a:r>
            <a:r>
              <a:rPr sz="2600" dirty="0">
                <a:latin typeface="Garamond"/>
                <a:cs typeface="Garamond"/>
              </a:rPr>
              <a:t>the </a:t>
            </a:r>
            <a:r>
              <a:rPr sz="2600" spc="-5" dirty="0">
                <a:latin typeface="Garamond"/>
                <a:cs typeface="Garamond"/>
              </a:rPr>
              <a:t>pictures </a:t>
            </a:r>
            <a:r>
              <a:rPr sz="2600" dirty="0">
                <a:latin typeface="Garamond"/>
                <a:cs typeface="Garamond"/>
              </a:rPr>
              <a:t>of the  </a:t>
            </a:r>
            <a:r>
              <a:rPr sz="2600" spc="-5" dirty="0">
                <a:latin typeface="Garamond"/>
                <a:cs typeface="Garamond"/>
              </a:rPr>
              <a:t>items </a:t>
            </a:r>
            <a:r>
              <a:rPr sz="2600" dirty="0">
                <a:latin typeface="Garamond"/>
                <a:cs typeface="Garamond"/>
              </a:rPr>
              <a:t>to </a:t>
            </a:r>
            <a:r>
              <a:rPr sz="2600" spc="-10" dirty="0">
                <a:latin typeface="Garamond"/>
                <a:cs typeface="Garamond"/>
              </a:rPr>
              <a:t>which </a:t>
            </a:r>
            <a:r>
              <a:rPr sz="2600" dirty="0">
                <a:latin typeface="Garamond"/>
                <a:cs typeface="Garamond"/>
              </a:rPr>
              <a:t>the data</a:t>
            </a:r>
            <a:r>
              <a:rPr sz="2600" spc="-10" dirty="0">
                <a:latin typeface="Garamond"/>
                <a:cs typeface="Garamond"/>
              </a:rPr>
              <a:t> </a:t>
            </a:r>
            <a:r>
              <a:rPr sz="2600" spc="5" dirty="0">
                <a:latin typeface="Garamond"/>
                <a:cs typeface="Garamond"/>
              </a:rPr>
              <a:t>pertain.</a:t>
            </a:r>
            <a:endParaRPr sz="2600">
              <a:latin typeface="Garamond"/>
              <a:cs typeface="Garamond"/>
            </a:endParaRPr>
          </a:p>
          <a:p>
            <a:pPr marL="622300" indent="-60960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dirty="0">
                <a:latin typeface="Garamond"/>
                <a:cs typeface="Garamond"/>
              </a:rPr>
              <a:t>A single </a:t>
            </a:r>
            <a:r>
              <a:rPr sz="2600" spc="-5" dirty="0">
                <a:latin typeface="Garamond"/>
                <a:cs typeface="Garamond"/>
              </a:rPr>
              <a:t>picture represents </a:t>
            </a:r>
            <a:r>
              <a:rPr sz="2600" dirty="0">
                <a:latin typeface="Garamond"/>
                <a:cs typeface="Garamond"/>
              </a:rPr>
              <a:t>a </a:t>
            </a:r>
            <a:r>
              <a:rPr sz="2600" spc="-10" dirty="0">
                <a:latin typeface="Garamond"/>
                <a:cs typeface="Garamond"/>
              </a:rPr>
              <a:t>fixed</a:t>
            </a:r>
            <a:r>
              <a:rPr sz="2600" spc="-15" dirty="0">
                <a:latin typeface="Garamond"/>
                <a:cs typeface="Garamond"/>
              </a:rPr>
              <a:t> </a:t>
            </a:r>
            <a:r>
              <a:rPr sz="2600" spc="-45" dirty="0">
                <a:latin typeface="Garamond"/>
                <a:cs typeface="Garamond"/>
              </a:rPr>
              <a:t>no.</a:t>
            </a:r>
            <a:endParaRPr sz="2600">
              <a:latin typeface="Garamond"/>
              <a:cs typeface="Garamond"/>
            </a:endParaRPr>
          </a:p>
          <a:p>
            <a:pPr marL="622300" marR="431800" indent="-609600">
              <a:lnSpc>
                <a:spcPct val="130000"/>
              </a:lnSpc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5" dirty="0">
                <a:latin typeface="Garamond"/>
                <a:cs typeface="Garamond"/>
              </a:rPr>
              <a:t>They </a:t>
            </a:r>
            <a:r>
              <a:rPr sz="2600" spc="-5" dirty="0">
                <a:latin typeface="Garamond"/>
                <a:cs typeface="Garamond"/>
              </a:rPr>
              <a:t>are </a:t>
            </a:r>
            <a:r>
              <a:rPr sz="2600" dirty="0">
                <a:latin typeface="Garamond"/>
                <a:cs typeface="Garamond"/>
              </a:rPr>
              <a:t>the least satisfactory </a:t>
            </a:r>
            <a:r>
              <a:rPr sz="2600" spc="-5" dirty="0">
                <a:latin typeface="Garamond"/>
                <a:cs typeface="Garamond"/>
              </a:rPr>
              <a:t>type </a:t>
            </a:r>
            <a:r>
              <a:rPr sz="2600" dirty="0">
                <a:latin typeface="Garamond"/>
                <a:cs typeface="Garamond"/>
              </a:rPr>
              <a:t>of  </a:t>
            </a:r>
            <a:r>
              <a:rPr sz="2600" spc="-10" dirty="0">
                <a:latin typeface="Garamond"/>
                <a:cs typeface="Garamond"/>
              </a:rPr>
              <a:t>diagrams.</a:t>
            </a:r>
            <a:endParaRPr sz="2600">
              <a:latin typeface="Garamond"/>
              <a:cs typeface="Garamond"/>
            </a:endParaRPr>
          </a:p>
          <a:p>
            <a:pPr marL="622300" indent="-60960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5" dirty="0">
                <a:latin typeface="Garamond"/>
                <a:cs typeface="Garamond"/>
              </a:rPr>
              <a:t>They </a:t>
            </a:r>
            <a:r>
              <a:rPr sz="2600" spc="-5" dirty="0">
                <a:latin typeface="Garamond"/>
                <a:cs typeface="Garamond"/>
              </a:rPr>
              <a:t>are inaccurate</a:t>
            </a:r>
            <a:r>
              <a:rPr sz="2600" spc="20" dirty="0">
                <a:latin typeface="Garamond"/>
                <a:cs typeface="Garamond"/>
              </a:rPr>
              <a:t> </a:t>
            </a:r>
            <a:r>
              <a:rPr sz="2600" spc="5" dirty="0">
                <a:latin typeface="Garamond"/>
                <a:cs typeface="Garamond"/>
              </a:rPr>
              <a:t>too</a:t>
            </a:r>
            <a:r>
              <a:rPr sz="2600" spc="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5479" y="3581400"/>
            <a:ext cx="3028070" cy="2520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400557"/>
            <a:ext cx="8637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Georgia"/>
                <a:cs typeface="Georgia"/>
              </a:rPr>
              <a:t>Map diagram </a:t>
            </a:r>
            <a:r>
              <a:rPr sz="3200" spc="5" dirty="0">
                <a:latin typeface="Georgia"/>
                <a:cs typeface="Georgia"/>
              </a:rPr>
              <a:t>or </a:t>
            </a:r>
            <a:r>
              <a:rPr sz="3200" dirty="0">
                <a:latin typeface="Georgia"/>
                <a:cs typeface="Georgia"/>
              </a:rPr>
              <a:t>spot map or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cartograms: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545081"/>
            <a:ext cx="8757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95"/>
              </a:spcBef>
              <a:tabLst>
                <a:tab pos="621665" algn="l"/>
                <a:tab pos="1911350" algn="l"/>
                <a:tab pos="2914650" algn="l"/>
                <a:tab pos="3091180" algn="l"/>
                <a:tab pos="3916045" algn="l"/>
                <a:tab pos="4989195" algn="l"/>
                <a:tab pos="5180965" algn="l"/>
                <a:tab pos="5648960" algn="l"/>
                <a:tab pos="6791959" algn="l"/>
              </a:tabLst>
            </a:pPr>
            <a:r>
              <a:rPr sz="2800" b="1" spc="-10" dirty="0">
                <a:latin typeface="Garamond"/>
                <a:cs typeface="Garamond"/>
              </a:rPr>
              <a:t>1</a:t>
            </a:r>
            <a:r>
              <a:rPr sz="2800" b="1" spc="-5" dirty="0">
                <a:latin typeface="Garamond"/>
                <a:cs typeface="Garamond"/>
              </a:rPr>
              <a:t>.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10" dirty="0">
                <a:latin typeface="Garamond"/>
                <a:cs typeface="Garamond"/>
              </a:rPr>
              <a:t>T</a:t>
            </a:r>
            <a:r>
              <a:rPr sz="2800" b="1" spc="-10" dirty="0">
                <a:latin typeface="Garamond"/>
                <a:cs typeface="Garamond"/>
              </a:rPr>
              <a:t>hes</a:t>
            </a:r>
            <a:r>
              <a:rPr sz="2800" b="1" spc="-5" dirty="0">
                <a:latin typeface="Garamond"/>
                <a:cs typeface="Garamond"/>
              </a:rPr>
              <a:t>e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maps</a:t>
            </a:r>
            <a:r>
              <a:rPr sz="2800" b="1" dirty="0">
                <a:latin typeface="Garamond"/>
                <a:cs typeface="Garamond"/>
              </a:rPr>
              <a:t>		</a:t>
            </a:r>
            <a:r>
              <a:rPr sz="2800" b="1" spc="-5" dirty="0">
                <a:latin typeface="Garamond"/>
                <a:cs typeface="Garamond"/>
              </a:rPr>
              <a:t>a</a:t>
            </a:r>
            <a:r>
              <a:rPr sz="2800" b="1" spc="5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e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10" dirty="0">
                <a:latin typeface="Garamond"/>
                <a:cs typeface="Garamond"/>
              </a:rPr>
              <a:t>use</a:t>
            </a:r>
            <a:r>
              <a:rPr sz="2800" b="1" spc="-5" dirty="0">
                <a:latin typeface="Garamond"/>
                <a:cs typeface="Garamond"/>
              </a:rPr>
              <a:t>d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to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sh</a:t>
            </a:r>
            <a:r>
              <a:rPr sz="2800" b="1" spc="-20" dirty="0">
                <a:latin typeface="Garamond"/>
                <a:cs typeface="Garamond"/>
              </a:rPr>
              <a:t>o</a:t>
            </a:r>
            <a:r>
              <a:rPr sz="2800" b="1" spc="-5" dirty="0">
                <a:latin typeface="Garamond"/>
                <a:cs typeface="Garamond"/>
              </a:rPr>
              <a:t>w</a:t>
            </a:r>
            <a:r>
              <a:rPr sz="2800" b="1" dirty="0">
                <a:latin typeface="Garamond"/>
                <a:cs typeface="Garamond"/>
              </a:rPr>
              <a:t>	</a:t>
            </a:r>
            <a:r>
              <a:rPr sz="2800" b="1" spc="-5" dirty="0">
                <a:latin typeface="Garamond"/>
                <a:cs typeface="Garamond"/>
              </a:rPr>
              <a:t>ge</a:t>
            </a:r>
            <a:r>
              <a:rPr sz="2800" b="1" spc="-55" dirty="0">
                <a:latin typeface="Garamond"/>
                <a:cs typeface="Garamond"/>
              </a:rPr>
              <a:t>o</a:t>
            </a:r>
            <a:r>
              <a:rPr sz="2800" b="1" spc="35" dirty="0">
                <a:latin typeface="Garamond"/>
                <a:cs typeface="Garamond"/>
              </a:rPr>
              <a:t>g</a:t>
            </a:r>
            <a:r>
              <a:rPr sz="2800" b="1" dirty="0">
                <a:latin typeface="Garamond"/>
                <a:cs typeface="Garamond"/>
              </a:rPr>
              <a:t>r</a:t>
            </a:r>
            <a:r>
              <a:rPr sz="2800" b="1" spc="-5" dirty="0">
                <a:latin typeface="Garamond"/>
                <a:cs typeface="Garamond"/>
              </a:rPr>
              <a:t>a</a:t>
            </a:r>
            <a:r>
              <a:rPr sz="2800" b="1" dirty="0">
                <a:latin typeface="Garamond"/>
                <a:cs typeface="Garamond"/>
              </a:rPr>
              <a:t>p</a:t>
            </a:r>
            <a:r>
              <a:rPr sz="2800" b="1" spc="-10" dirty="0">
                <a:latin typeface="Garamond"/>
                <a:cs typeface="Garamond"/>
              </a:rPr>
              <a:t>h</a:t>
            </a:r>
            <a:r>
              <a:rPr sz="2800" b="1" dirty="0">
                <a:latin typeface="Garamond"/>
                <a:cs typeface="Garamond"/>
              </a:rPr>
              <a:t>i</a:t>
            </a:r>
            <a:r>
              <a:rPr sz="2800" b="1" spc="-5" dirty="0">
                <a:latin typeface="Garamond"/>
                <a:cs typeface="Garamond"/>
              </a:rPr>
              <a:t>cal  distribution</a:t>
            </a:r>
            <a:r>
              <a:rPr sz="2800" b="1" spc="5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of	frequencies</a:t>
            </a:r>
            <a:r>
              <a:rPr sz="2800" b="1" spc="6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of	a</a:t>
            </a:r>
            <a:r>
              <a:rPr sz="2800" b="1" spc="-20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characteristics.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3124200"/>
            <a:ext cx="5715000" cy="3552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02689"/>
            <a:ext cx="822325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885" marR="81280" indent="-51562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04520" algn="l"/>
              </a:tabLst>
            </a:pPr>
            <a:r>
              <a:rPr sz="3000" spc="-10" dirty="0">
                <a:solidFill>
                  <a:srgbClr val="001F5F"/>
                </a:solidFill>
                <a:latin typeface="Garamond"/>
                <a:cs typeface="Garamond"/>
              </a:rPr>
              <a:t>Kirkwood </a:t>
            </a:r>
            <a:r>
              <a:rPr sz="3000" dirty="0">
                <a:solidFill>
                  <a:srgbClr val="001F5F"/>
                </a:solidFill>
                <a:latin typeface="Garamond"/>
                <a:cs typeface="Garamond"/>
              </a:rPr>
              <a:t>BR, </a:t>
            </a:r>
            <a:r>
              <a:rPr sz="3000" spc="5" dirty="0">
                <a:solidFill>
                  <a:srgbClr val="001F5F"/>
                </a:solidFill>
                <a:latin typeface="Garamond"/>
                <a:cs typeface="Garamond"/>
              </a:rPr>
              <a:t>Sterne </a:t>
            </a:r>
            <a:r>
              <a:rPr sz="3000" spc="-70" dirty="0">
                <a:solidFill>
                  <a:srgbClr val="001F5F"/>
                </a:solidFill>
                <a:latin typeface="Garamond"/>
                <a:cs typeface="Garamond"/>
              </a:rPr>
              <a:t>JAC.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Essentials in Medical  </a:t>
            </a:r>
            <a:r>
              <a:rPr sz="3000" spc="-15" dirty="0">
                <a:solidFill>
                  <a:srgbClr val="001F5F"/>
                </a:solidFill>
                <a:latin typeface="Garamond"/>
                <a:cs typeface="Garamond"/>
              </a:rPr>
              <a:t>Statistics.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2</a:t>
            </a:r>
            <a:r>
              <a:rPr sz="3000" spc="-7" baseline="25000" dirty="0">
                <a:solidFill>
                  <a:srgbClr val="001F5F"/>
                </a:solidFill>
                <a:latin typeface="Garamond"/>
                <a:cs typeface="Garamond"/>
              </a:rPr>
              <a:t>nd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edition. Oxford: </a:t>
            </a:r>
            <a:r>
              <a:rPr sz="3000" spc="-10" dirty="0">
                <a:solidFill>
                  <a:srgbClr val="001F5F"/>
                </a:solidFill>
                <a:latin typeface="Garamond"/>
                <a:cs typeface="Garamond"/>
              </a:rPr>
              <a:t>Blackwell;</a:t>
            </a:r>
            <a:r>
              <a:rPr sz="3000" spc="-165" dirty="0">
                <a:solidFill>
                  <a:srgbClr val="001F5F"/>
                </a:solidFill>
                <a:latin typeface="Garamond"/>
                <a:cs typeface="Garamond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(2010).</a:t>
            </a:r>
            <a:endParaRPr sz="3000">
              <a:latin typeface="Garamond"/>
              <a:cs typeface="Garamond"/>
            </a:endParaRPr>
          </a:p>
          <a:p>
            <a:pPr marL="603885" marR="78740" indent="-515620" algn="just">
              <a:lnSpc>
                <a:spcPct val="100000"/>
              </a:lnSpc>
              <a:spcBef>
                <a:spcPts val="725"/>
              </a:spcBef>
              <a:buClr>
                <a:srgbClr val="001F5F"/>
              </a:buClr>
              <a:buFont typeface="Garamond"/>
              <a:buAutoNum type="arabicPeriod"/>
              <a:tabLst>
                <a:tab pos="708025" algn="l"/>
              </a:tabLst>
            </a:pPr>
            <a:r>
              <a:rPr dirty="0"/>
              <a:t>	</a:t>
            </a:r>
            <a:r>
              <a:rPr sz="3000" spc="-50" dirty="0">
                <a:solidFill>
                  <a:srgbClr val="001F5F"/>
                </a:solidFill>
                <a:latin typeface="Garamond"/>
                <a:cs typeface="Garamond"/>
              </a:rPr>
              <a:t>Jay </a:t>
            </a:r>
            <a:r>
              <a:rPr sz="3000" spc="-60" dirty="0">
                <a:solidFill>
                  <a:srgbClr val="001F5F"/>
                </a:solidFill>
                <a:latin typeface="Garamond"/>
                <a:cs typeface="Garamond"/>
              </a:rPr>
              <a:t>S. </a:t>
            </a:r>
            <a:r>
              <a:rPr sz="3000" dirty="0">
                <a:solidFill>
                  <a:srgbClr val="001F5F"/>
                </a:solidFill>
                <a:latin typeface="Garamond"/>
                <a:cs typeface="Garamond"/>
              </a:rPr>
              <a:t>Kim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And </a:t>
            </a:r>
            <a:r>
              <a:rPr sz="3000" spc="-20" dirty="0">
                <a:solidFill>
                  <a:srgbClr val="001F5F"/>
                </a:solidFill>
                <a:latin typeface="Garamond"/>
                <a:cs typeface="Garamond"/>
              </a:rPr>
              <a:t>Ronald </a:t>
            </a:r>
            <a:r>
              <a:rPr sz="3000" spc="-130" dirty="0">
                <a:solidFill>
                  <a:srgbClr val="001F5F"/>
                </a:solidFill>
                <a:latin typeface="Garamond"/>
                <a:cs typeface="Garamond"/>
              </a:rPr>
              <a:t>J. </a:t>
            </a:r>
            <a:r>
              <a:rPr sz="3000" spc="-35" dirty="0">
                <a:solidFill>
                  <a:srgbClr val="001F5F"/>
                </a:solidFill>
                <a:latin typeface="Garamond"/>
                <a:cs typeface="Garamond"/>
              </a:rPr>
              <a:t>Dailey.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Biostatistics </a:t>
            </a:r>
            <a:r>
              <a:rPr sz="3000" spc="-45" dirty="0">
                <a:solidFill>
                  <a:srgbClr val="001F5F"/>
                </a:solidFill>
                <a:latin typeface="Garamond"/>
                <a:cs typeface="Garamond"/>
              </a:rPr>
              <a:t>For 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Oral </a:t>
            </a:r>
            <a:r>
              <a:rPr sz="3000" spc="-10" dirty="0">
                <a:solidFill>
                  <a:srgbClr val="001F5F"/>
                </a:solidFill>
                <a:latin typeface="Garamond"/>
                <a:cs typeface="Garamond"/>
              </a:rPr>
              <a:t>Healthcare. Blackwell </a:t>
            </a:r>
            <a:r>
              <a:rPr sz="3000" dirty="0">
                <a:solidFill>
                  <a:srgbClr val="001F5F"/>
                </a:solidFill>
                <a:latin typeface="Garamond"/>
                <a:cs typeface="Garamond"/>
              </a:rPr>
              <a:t>Publishing </a:t>
            </a:r>
            <a:r>
              <a:rPr sz="3000" spc="-35" dirty="0">
                <a:solidFill>
                  <a:srgbClr val="001F5F"/>
                </a:solidFill>
                <a:latin typeface="Garamond"/>
                <a:cs typeface="Garamond"/>
              </a:rPr>
              <a:t>Company. 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2008</a:t>
            </a:r>
            <a:endParaRPr sz="3000">
              <a:latin typeface="Garamond"/>
              <a:cs typeface="Garamond"/>
            </a:endParaRPr>
          </a:p>
          <a:p>
            <a:pPr marL="603885" marR="80645" indent="-515620" algn="just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604520" algn="l"/>
              </a:tabLst>
            </a:pPr>
            <a:r>
              <a:rPr sz="3000" spc="-20" dirty="0">
                <a:solidFill>
                  <a:srgbClr val="001F5F"/>
                </a:solidFill>
                <a:latin typeface="Garamond"/>
                <a:cs typeface="Garamond"/>
              </a:rPr>
              <a:t>C.R </a:t>
            </a:r>
            <a:r>
              <a:rPr sz="3000" spc="-15" dirty="0">
                <a:solidFill>
                  <a:srgbClr val="001F5F"/>
                </a:solidFill>
                <a:latin typeface="Garamond"/>
                <a:cs typeface="Garamond"/>
              </a:rPr>
              <a:t>Kothari. Research </a:t>
            </a:r>
            <a:r>
              <a:rPr sz="3000" dirty="0">
                <a:solidFill>
                  <a:srgbClr val="001F5F"/>
                </a:solidFill>
                <a:latin typeface="Garamond"/>
                <a:cs typeface="Garamond"/>
              </a:rPr>
              <a:t>Methodology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methods </a:t>
            </a:r>
            <a:r>
              <a:rPr sz="3000" spc="-10" dirty="0">
                <a:solidFill>
                  <a:srgbClr val="001F5F"/>
                </a:solidFill>
                <a:latin typeface="Garamond"/>
                <a:cs typeface="Garamond"/>
              </a:rPr>
              <a:t>and  </a:t>
            </a:r>
            <a:r>
              <a:rPr sz="3000" spc="-20" dirty="0">
                <a:solidFill>
                  <a:srgbClr val="001F5F"/>
                </a:solidFill>
                <a:latin typeface="Garamond"/>
                <a:cs typeface="Garamond"/>
              </a:rPr>
              <a:t>technologies.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2</a:t>
            </a:r>
            <a:r>
              <a:rPr sz="3000" spc="-7" baseline="25000" dirty="0">
                <a:solidFill>
                  <a:srgbClr val="001F5F"/>
                </a:solidFill>
                <a:latin typeface="Garamond"/>
                <a:cs typeface="Garamond"/>
              </a:rPr>
              <a:t>nd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edition. New </a:t>
            </a:r>
            <a:r>
              <a:rPr sz="3000" spc="15" dirty="0">
                <a:solidFill>
                  <a:srgbClr val="001F5F"/>
                </a:solidFill>
                <a:latin typeface="Garamond"/>
                <a:cs typeface="Garamond"/>
              </a:rPr>
              <a:t>age </a:t>
            </a:r>
            <a:r>
              <a:rPr sz="3000" dirty="0">
                <a:solidFill>
                  <a:srgbClr val="001F5F"/>
                </a:solidFill>
                <a:latin typeface="Garamond"/>
                <a:cs typeface="Garamond"/>
              </a:rPr>
              <a:t>international  </a:t>
            </a:r>
            <a:r>
              <a:rPr sz="3000" spc="-20" dirty="0">
                <a:solidFill>
                  <a:srgbClr val="001F5F"/>
                </a:solidFill>
                <a:latin typeface="Garamond"/>
                <a:cs typeface="Garamond"/>
              </a:rPr>
              <a:t>private </a:t>
            </a:r>
            <a:r>
              <a:rPr sz="3000" dirty="0">
                <a:solidFill>
                  <a:srgbClr val="001F5F"/>
                </a:solidFill>
                <a:latin typeface="Garamond"/>
                <a:cs typeface="Garamond"/>
              </a:rPr>
              <a:t>ltd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publishers; 2004. </a:t>
            </a:r>
            <a:r>
              <a:rPr sz="3000" dirty="0">
                <a:solidFill>
                  <a:srgbClr val="001F5F"/>
                </a:solidFill>
                <a:latin typeface="Garamond"/>
                <a:cs typeface="Garamond"/>
              </a:rPr>
              <a:t>reprint</a:t>
            </a:r>
            <a:r>
              <a:rPr sz="3000" spc="60" dirty="0">
                <a:solidFill>
                  <a:srgbClr val="001F5F"/>
                </a:solidFill>
                <a:latin typeface="Garamond"/>
                <a:cs typeface="Garamond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Garamond"/>
                <a:cs typeface="Garamond"/>
              </a:rPr>
              <a:t>2007</a:t>
            </a:r>
            <a:endParaRPr sz="3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04189"/>
            <a:ext cx="6374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5880" algn="l"/>
                <a:tab pos="3984625" algn="l"/>
                <a:tab pos="4958715" algn="l"/>
              </a:tabLst>
            </a:pPr>
            <a:r>
              <a:rPr sz="3200" b="1" dirty="0">
                <a:latin typeface="Georgia"/>
                <a:cs typeface="Georgia"/>
              </a:rPr>
              <a:t>De</a:t>
            </a:r>
            <a:r>
              <a:rPr sz="3200" b="1" spc="-15" dirty="0">
                <a:latin typeface="Georgia"/>
                <a:cs typeface="Georgia"/>
              </a:rPr>
              <a:t>p</a:t>
            </a:r>
            <a:r>
              <a:rPr sz="3200" b="1" dirty="0">
                <a:latin typeface="Georgia"/>
                <a:cs typeface="Georgia"/>
              </a:rPr>
              <a:t>e</a:t>
            </a:r>
            <a:r>
              <a:rPr sz="3200" b="1" spc="-15" dirty="0">
                <a:latin typeface="Georgia"/>
                <a:cs typeface="Georgia"/>
              </a:rPr>
              <a:t>n</a:t>
            </a:r>
            <a:r>
              <a:rPr sz="3200" b="1" spc="-5" dirty="0">
                <a:latin typeface="Georgia"/>
                <a:cs typeface="Georgia"/>
              </a:rPr>
              <a:t>din</a:t>
            </a:r>
            <a:r>
              <a:rPr sz="3200" b="1" dirty="0">
                <a:latin typeface="Georgia"/>
                <a:cs typeface="Georgia"/>
              </a:rPr>
              <a:t>g	upon	</a:t>
            </a:r>
            <a:r>
              <a:rPr sz="3200" b="1" spc="-5" dirty="0">
                <a:latin typeface="Georgia"/>
                <a:cs typeface="Georgia"/>
              </a:rPr>
              <a:t>t</a:t>
            </a:r>
            <a:r>
              <a:rPr sz="3200" b="1" spc="-25" dirty="0">
                <a:latin typeface="Georgia"/>
                <a:cs typeface="Georgia"/>
              </a:rPr>
              <a:t>h</a:t>
            </a:r>
            <a:r>
              <a:rPr sz="3200" b="1" dirty="0">
                <a:latin typeface="Georgia"/>
                <a:cs typeface="Georgia"/>
              </a:rPr>
              <a:t>e	nat</a:t>
            </a:r>
            <a:r>
              <a:rPr sz="3200" b="1" spc="-15" dirty="0">
                <a:latin typeface="Georgia"/>
                <a:cs typeface="Georgia"/>
              </a:rPr>
              <a:t>u</a:t>
            </a:r>
            <a:r>
              <a:rPr sz="3200" b="1" spc="-5" dirty="0">
                <a:latin typeface="Georgia"/>
                <a:cs typeface="Georgia"/>
              </a:rPr>
              <a:t>re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0" y="504189"/>
            <a:ext cx="772985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6309995">
              <a:lnSpc>
                <a:spcPts val="3460"/>
              </a:lnSpc>
              <a:spcBef>
                <a:spcPts val="535"/>
              </a:spcBef>
              <a:tabLst>
                <a:tab pos="2051685" algn="l"/>
                <a:tab pos="3300095" algn="l"/>
                <a:tab pos="3984625" algn="l"/>
                <a:tab pos="6282690" algn="l"/>
                <a:tab pos="7045325" algn="l"/>
                <a:tab pos="7461250" algn="l"/>
              </a:tabLst>
            </a:pPr>
            <a:r>
              <a:rPr sz="3200" b="1" spc="5" dirty="0">
                <a:latin typeface="Georgia"/>
                <a:cs typeface="Georgia"/>
              </a:rPr>
              <a:t>o</a:t>
            </a:r>
            <a:r>
              <a:rPr sz="3200" b="1" dirty="0">
                <a:latin typeface="Georgia"/>
                <a:cs typeface="Georgia"/>
              </a:rPr>
              <a:t>f	</a:t>
            </a:r>
            <a:r>
              <a:rPr sz="3200" b="1" spc="-5" dirty="0">
                <a:latin typeface="Georgia"/>
                <a:cs typeface="Georgia"/>
              </a:rPr>
              <a:t>the  </a:t>
            </a:r>
            <a:r>
              <a:rPr sz="3200" b="1" dirty="0">
                <a:latin typeface="Georgia"/>
                <a:cs typeface="Georgia"/>
              </a:rPr>
              <a:t>var</a:t>
            </a:r>
            <a:r>
              <a:rPr sz="3200" b="1" spc="-10" dirty="0">
                <a:latin typeface="Georgia"/>
                <a:cs typeface="Georgia"/>
              </a:rPr>
              <a:t>i</a:t>
            </a:r>
            <a:r>
              <a:rPr sz="3200" b="1" dirty="0">
                <a:latin typeface="Georgia"/>
                <a:cs typeface="Georgia"/>
              </a:rPr>
              <a:t>able	</a:t>
            </a:r>
            <a:r>
              <a:rPr sz="3200" b="1" spc="-5" dirty="0">
                <a:latin typeface="Georgia"/>
                <a:cs typeface="Georgia"/>
              </a:rPr>
              <a:t>dat</a:t>
            </a:r>
            <a:r>
              <a:rPr sz="3200" b="1" dirty="0">
                <a:latin typeface="Georgia"/>
                <a:cs typeface="Georgia"/>
              </a:rPr>
              <a:t>a	</a:t>
            </a:r>
            <a:r>
              <a:rPr sz="3200" b="1" spc="-5" dirty="0">
                <a:latin typeface="Georgia"/>
                <a:cs typeface="Georgia"/>
              </a:rPr>
              <a:t>i</a:t>
            </a:r>
            <a:r>
              <a:rPr sz="3200" b="1" dirty="0">
                <a:latin typeface="Georgia"/>
                <a:cs typeface="Georgia"/>
              </a:rPr>
              <a:t>s	</a:t>
            </a:r>
            <a:r>
              <a:rPr sz="3200" b="1" spc="-5" dirty="0">
                <a:latin typeface="Georgia"/>
                <a:cs typeface="Georgia"/>
              </a:rPr>
              <a:t>classifie</a:t>
            </a:r>
            <a:r>
              <a:rPr sz="3200" b="1" dirty="0">
                <a:latin typeface="Georgia"/>
                <a:cs typeface="Georgia"/>
              </a:rPr>
              <a:t>d	in</a:t>
            </a:r>
            <a:r>
              <a:rPr sz="3200" b="1" spc="5" dirty="0">
                <a:latin typeface="Georgia"/>
                <a:cs typeface="Georgia"/>
              </a:rPr>
              <a:t>t</a:t>
            </a:r>
            <a:r>
              <a:rPr sz="3200" b="1" dirty="0">
                <a:latin typeface="Georgia"/>
                <a:cs typeface="Georgia"/>
              </a:rPr>
              <a:t>o	2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382013"/>
            <a:ext cx="6280785" cy="4270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Georgia"/>
                <a:cs typeface="Georgia"/>
              </a:rPr>
              <a:t>broad</a:t>
            </a:r>
            <a:r>
              <a:rPr sz="3200" b="1" spc="-20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categories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C00000"/>
                </a:solidFill>
                <a:latin typeface="Georgia"/>
                <a:cs typeface="Georgia"/>
              </a:rPr>
              <a:t>Qualitative</a:t>
            </a:r>
            <a:r>
              <a:rPr sz="3200" b="1" spc="-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C00000"/>
                </a:solidFill>
                <a:latin typeface="Georgia"/>
                <a:cs typeface="Georgia"/>
              </a:rPr>
              <a:t>Data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459105" indent="-44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59105" algn="l"/>
                <a:tab pos="459740" algn="l"/>
              </a:tabLst>
            </a:pPr>
            <a:r>
              <a:rPr sz="3200" b="1" dirty="0">
                <a:solidFill>
                  <a:srgbClr val="006FC0"/>
                </a:solidFill>
                <a:latin typeface="Georgia"/>
                <a:cs typeface="Georgia"/>
              </a:rPr>
              <a:t>Quantitative</a:t>
            </a:r>
            <a:r>
              <a:rPr sz="3200" b="1" spc="-2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006FC0"/>
                </a:solidFill>
                <a:latin typeface="Georgia"/>
                <a:cs typeface="Georgia"/>
              </a:rPr>
              <a:t>Data</a:t>
            </a:r>
            <a:r>
              <a:rPr sz="3200" b="1" dirty="0">
                <a:latin typeface="Georgia"/>
                <a:cs typeface="Georgia"/>
              </a:rPr>
              <a:t>:-</a:t>
            </a:r>
            <a:endParaRPr sz="3200">
              <a:latin typeface="Georgia"/>
              <a:cs typeface="Georgia"/>
            </a:endParaRPr>
          </a:p>
          <a:p>
            <a:pPr marL="3853815" lvl="1" indent="-436245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3853815" algn="l"/>
              </a:tabLst>
            </a:pPr>
            <a:r>
              <a:rPr sz="3200" b="1" spc="-5" dirty="0">
                <a:latin typeface="Georgia"/>
                <a:cs typeface="Georgia"/>
              </a:rPr>
              <a:t>discrete</a:t>
            </a:r>
            <a:endParaRPr sz="32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Georgia"/>
              <a:buAutoNum type="arabicPeriod"/>
            </a:pPr>
            <a:endParaRPr sz="4000">
              <a:latin typeface="Times New Roman"/>
              <a:cs typeface="Times New Roman"/>
            </a:endParaRPr>
          </a:p>
          <a:p>
            <a:pPr marL="3908425" lvl="1" indent="-491490">
              <a:lnSpc>
                <a:spcPct val="100000"/>
              </a:lnSpc>
              <a:buAutoNum type="arabicPeriod"/>
              <a:tabLst>
                <a:tab pos="3909060" algn="l"/>
              </a:tabLst>
            </a:pPr>
            <a:r>
              <a:rPr sz="3200" b="1" spc="-5" dirty="0">
                <a:latin typeface="Georgia"/>
                <a:cs typeface="Georgia"/>
              </a:rPr>
              <a:t>continuous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5884"/>
            <a:ext cx="8072755" cy="385191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355600" algn="l"/>
              </a:tabLst>
            </a:pPr>
            <a:r>
              <a:rPr sz="3700" b="1" spc="-10" dirty="0">
                <a:solidFill>
                  <a:srgbClr val="C00000"/>
                </a:solidFill>
                <a:latin typeface="Georgia"/>
                <a:cs typeface="Georgia"/>
              </a:rPr>
              <a:t>Qualitative data</a:t>
            </a:r>
            <a:r>
              <a:rPr sz="3700" b="1" spc="7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3700" spc="-5" dirty="0">
                <a:latin typeface="Georgia"/>
                <a:cs typeface="Georgia"/>
              </a:rPr>
              <a:t>:-</a:t>
            </a:r>
            <a:endParaRPr sz="3700">
              <a:latin typeface="Georgia"/>
              <a:cs typeface="Georgia"/>
            </a:endParaRPr>
          </a:p>
          <a:p>
            <a:pPr marL="107314" algn="ctr">
              <a:lnSpc>
                <a:spcPct val="100000"/>
              </a:lnSpc>
              <a:spcBef>
                <a:spcPts val="900"/>
              </a:spcBef>
            </a:pPr>
            <a:r>
              <a:rPr sz="2800" i="1" spc="-10" dirty="0">
                <a:latin typeface="Georgia"/>
                <a:cs typeface="Georgia"/>
              </a:rPr>
              <a:t>(characterized </a:t>
            </a:r>
            <a:r>
              <a:rPr sz="2800" i="1" spc="-5" dirty="0">
                <a:latin typeface="Georgia"/>
                <a:cs typeface="Georgia"/>
              </a:rPr>
              <a:t>by</a:t>
            </a:r>
            <a:r>
              <a:rPr sz="2800" i="1" spc="25" dirty="0">
                <a:latin typeface="Georgia"/>
                <a:cs typeface="Georgia"/>
              </a:rPr>
              <a:t> </a:t>
            </a:r>
            <a:r>
              <a:rPr sz="2800" i="1" spc="-10" dirty="0">
                <a:latin typeface="Georgia"/>
                <a:cs typeface="Georgia"/>
              </a:rPr>
              <a:t>words)</a:t>
            </a:r>
            <a:endParaRPr sz="2800">
              <a:latin typeface="Georgia"/>
              <a:cs typeface="Georgia"/>
            </a:endParaRPr>
          </a:p>
          <a:p>
            <a:pPr marL="355600" marR="5080" indent="1572895" algn="just">
              <a:lnSpc>
                <a:spcPct val="150100"/>
              </a:lnSpc>
              <a:spcBef>
                <a:spcPts val="250"/>
              </a:spcBef>
            </a:pPr>
            <a:r>
              <a:rPr sz="3700" b="1" spc="-5" dirty="0">
                <a:latin typeface="Garamond"/>
                <a:cs typeface="Garamond"/>
              </a:rPr>
              <a:t>when the data is collected </a:t>
            </a:r>
            <a:r>
              <a:rPr sz="3700" b="1" spc="-15" dirty="0">
                <a:latin typeface="Garamond"/>
                <a:cs typeface="Garamond"/>
              </a:rPr>
              <a:t>on  </a:t>
            </a:r>
            <a:r>
              <a:rPr sz="3700" b="1" spc="-5" dirty="0">
                <a:latin typeface="Garamond"/>
                <a:cs typeface="Garamond"/>
              </a:rPr>
              <a:t>the basis </a:t>
            </a:r>
            <a:r>
              <a:rPr sz="3700" b="1" spc="-10" dirty="0">
                <a:latin typeface="Garamond"/>
                <a:cs typeface="Garamond"/>
              </a:rPr>
              <a:t>of </a:t>
            </a:r>
            <a:r>
              <a:rPr sz="3700" b="1" spc="-5" dirty="0">
                <a:latin typeface="Garamond"/>
                <a:cs typeface="Garamond"/>
              </a:rPr>
              <a:t>attributes or qualities </a:t>
            </a:r>
            <a:r>
              <a:rPr sz="3700" b="1" spc="-20" dirty="0">
                <a:latin typeface="Garamond"/>
                <a:cs typeface="Garamond"/>
              </a:rPr>
              <a:t>like  </a:t>
            </a:r>
            <a:r>
              <a:rPr sz="3700" b="1" spc="-5" dirty="0">
                <a:latin typeface="Garamond"/>
                <a:cs typeface="Garamond"/>
              </a:rPr>
              <a:t>sex, </a:t>
            </a:r>
            <a:r>
              <a:rPr sz="3700" b="1" spc="-10" dirty="0">
                <a:latin typeface="Garamond"/>
                <a:cs typeface="Garamond"/>
              </a:rPr>
              <a:t>malocclusions, </a:t>
            </a:r>
            <a:r>
              <a:rPr sz="3700" b="1" spc="-15" dirty="0">
                <a:latin typeface="Garamond"/>
                <a:cs typeface="Garamond"/>
              </a:rPr>
              <a:t>cavity</a:t>
            </a:r>
            <a:r>
              <a:rPr sz="3700" b="1" spc="75" dirty="0">
                <a:latin typeface="Garamond"/>
                <a:cs typeface="Garamond"/>
              </a:rPr>
              <a:t> </a:t>
            </a:r>
            <a:r>
              <a:rPr sz="3700" b="1" dirty="0">
                <a:latin typeface="Garamond"/>
                <a:cs typeface="Garamond"/>
              </a:rPr>
              <a:t>etc.</a:t>
            </a:r>
            <a:endParaRPr sz="37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6639"/>
            <a:ext cx="8074025" cy="627634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55600" marR="814705" indent="-342900">
              <a:lnSpc>
                <a:spcPct val="70900"/>
              </a:lnSpc>
              <a:spcBef>
                <a:spcPts val="1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C00000"/>
                </a:solidFill>
                <a:latin typeface="Georgia"/>
                <a:cs typeface="Georgia"/>
              </a:rPr>
              <a:t>Quantitative </a:t>
            </a:r>
            <a:r>
              <a:rPr sz="3200" b="1" spc="-5" dirty="0">
                <a:solidFill>
                  <a:srgbClr val="C00000"/>
                </a:solidFill>
                <a:latin typeface="Georgia"/>
                <a:cs typeface="Georgia"/>
              </a:rPr>
              <a:t>data </a:t>
            </a:r>
            <a:r>
              <a:rPr sz="2800" i="1" spc="-10" dirty="0">
                <a:latin typeface="Georgia"/>
                <a:cs typeface="Georgia"/>
              </a:rPr>
              <a:t>:- </a:t>
            </a:r>
            <a:r>
              <a:rPr sz="2800" i="1" spc="-5" dirty="0">
                <a:latin typeface="Georgia"/>
                <a:cs typeface="Georgia"/>
              </a:rPr>
              <a:t>(characterized by  numbers)</a:t>
            </a:r>
            <a:endParaRPr sz="2800">
              <a:latin typeface="Georgia"/>
              <a:cs typeface="Georgia"/>
            </a:endParaRPr>
          </a:p>
          <a:p>
            <a:pPr marL="355600" marR="5080" indent="1329055" algn="just">
              <a:lnSpc>
                <a:spcPct val="140000"/>
              </a:lnSpc>
              <a:spcBef>
                <a:spcPts val="95"/>
              </a:spcBef>
            </a:pPr>
            <a:r>
              <a:rPr sz="3200" b="1" spc="-5" dirty="0">
                <a:latin typeface="Garamond"/>
                <a:cs typeface="Garamond"/>
              </a:rPr>
              <a:t>when </a:t>
            </a:r>
            <a:r>
              <a:rPr sz="3200" b="1" dirty="0">
                <a:latin typeface="Garamond"/>
                <a:cs typeface="Garamond"/>
              </a:rPr>
              <a:t>the </a:t>
            </a:r>
            <a:r>
              <a:rPr sz="3200" b="1" spc="-5" dirty="0">
                <a:latin typeface="Garamond"/>
                <a:cs typeface="Garamond"/>
              </a:rPr>
              <a:t>data is </a:t>
            </a:r>
            <a:r>
              <a:rPr sz="3200" b="1" dirty="0">
                <a:latin typeface="Garamond"/>
                <a:cs typeface="Garamond"/>
              </a:rPr>
              <a:t>collected </a:t>
            </a:r>
            <a:r>
              <a:rPr sz="3200" b="1" spc="-5" dirty="0">
                <a:latin typeface="Garamond"/>
                <a:cs typeface="Garamond"/>
              </a:rPr>
              <a:t>through  </a:t>
            </a:r>
            <a:r>
              <a:rPr sz="3200" b="1" dirty="0">
                <a:latin typeface="Garamond"/>
                <a:cs typeface="Garamond"/>
              </a:rPr>
              <a:t>measurement, </a:t>
            </a:r>
            <a:r>
              <a:rPr sz="3200" b="1" spc="-15" dirty="0">
                <a:latin typeface="Garamond"/>
                <a:cs typeface="Garamond"/>
              </a:rPr>
              <a:t>like</a:t>
            </a:r>
            <a:r>
              <a:rPr sz="3200" b="1" spc="770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arch </a:t>
            </a:r>
            <a:r>
              <a:rPr sz="3200" b="1" spc="-5" dirty="0">
                <a:latin typeface="Garamond"/>
                <a:cs typeface="Garamond"/>
              </a:rPr>
              <a:t>length, </a:t>
            </a:r>
            <a:r>
              <a:rPr sz="3200" b="1" spc="10" dirty="0">
                <a:latin typeface="Garamond"/>
                <a:cs typeface="Garamond"/>
              </a:rPr>
              <a:t>fluoride  </a:t>
            </a:r>
            <a:r>
              <a:rPr sz="3200" b="1" dirty="0">
                <a:latin typeface="Garamond"/>
                <a:cs typeface="Garamond"/>
              </a:rPr>
              <a:t>concentration</a:t>
            </a:r>
            <a:r>
              <a:rPr sz="3200" b="1" spc="-45" dirty="0">
                <a:latin typeface="Garamond"/>
                <a:cs typeface="Garamond"/>
              </a:rPr>
              <a:t> </a:t>
            </a:r>
            <a:r>
              <a:rPr sz="3200" b="1" dirty="0">
                <a:latin typeface="Garamond"/>
                <a:cs typeface="Garamond"/>
              </a:rPr>
              <a:t>etc.</a:t>
            </a:r>
            <a:endParaRPr sz="3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ts val="365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006FC0"/>
                </a:solidFill>
                <a:latin typeface="Georgia"/>
                <a:cs typeface="Georgia"/>
              </a:rPr>
              <a:t>Discrete </a:t>
            </a:r>
            <a:r>
              <a:rPr sz="3200" b="1" spc="-5" dirty="0">
                <a:solidFill>
                  <a:srgbClr val="006FC0"/>
                </a:solidFill>
                <a:latin typeface="Georgia"/>
                <a:cs typeface="Georgia"/>
              </a:rPr>
              <a:t>data</a:t>
            </a:r>
            <a:r>
              <a:rPr sz="3200" b="1" spc="-2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006FC0"/>
                </a:solidFill>
                <a:latin typeface="Georgia"/>
                <a:cs typeface="Georgia"/>
              </a:rPr>
              <a:t>:-</a:t>
            </a:r>
            <a:endParaRPr sz="3200">
              <a:latin typeface="Georgia"/>
              <a:cs typeface="Georgia"/>
            </a:endParaRPr>
          </a:p>
          <a:p>
            <a:pPr marL="355600" marR="8255" indent="1329055">
              <a:lnSpc>
                <a:spcPct val="70000"/>
              </a:lnSpc>
              <a:spcBef>
                <a:spcPts val="960"/>
              </a:spcBef>
              <a:tabLst>
                <a:tab pos="2800350" algn="l"/>
                <a:tab pos="3554729" algn="l"/>
                <a:tab pos="5024120" algn="l"/>
                <a:tab pos="6198870" algn="l"/>
              </a:tabLst>
            </a:pPr>
            <a:r>
              <a:rPr sz="3200" spc="5" dirty="0">
                <a:latin typeface="Garamond"/>
                <a:cs typeface="Garamond"/>
              </a:rPr>
              <a:t>w</a:t>
            </a:r>
            <a:r>
              <a:rPr sz="3200" spc="-5" dirty="0">
                <a:latin typeface="Garamond"/>
                <a:cs typeface="Garamond"/>
              </a:rPr>
              <a:t>he</a:t>
            </a:r>
            <a:r>
              <a:rPr sz="3200" dirty="0">
                <a:latin typeface="Garamond"/>
                <a:cs typeface="Garamond"/>
              </a:rPr>
              <a:t>n	</a:t>
            </a:r>
            <a:r>
              <a:rPr sz="3200" spc="10" dirty="0">
                <a:latin typeface="Garamond"/>
                <a:cs typeface="Garamond"/>
              </a:rPr>
              <a:t>t</a:t>
            </a:r>
            <a:r>
              <a:rPr sz="3200" spc="-5" dirty="0">
                <a:latin typeface="Garamond"/>
                <a:cs typeface="Garamond"/>
              </a:rPr>
              <a:t>h</a:t>
            </a:r>
            <a:r>
              <a:rPr sz="3200" dirty="0">
                <a:latin typeface="Garamond"/>
                <a:cs typeface="Garamond"/>
              </a:rPr>
              <a:t>e	</a:t>
            </a:r>
            <a:r>
              <a:rPr sz="3200" spc="-65" dirty="0">
                <a:latin typeface="Garamond"/>
                <a:cs typeface="Garamond"/>
              </a:rPr>
              <a:t>v</a:t>
            </a:r>
            <a:r>
              <a:rPr sz="3200" spc="-5" dirty="0">
                <a:latin typeface="Garamond"/>
                <a:cs typeface="Garamond"/>
              </a:rPr>
              <a:t>ariabl</a:t>
            </a:r>
            <a:r>
              <a:rPr sz="3200" dirty="0">
                <a:latin typeface="Garamond"/>
                <a:cs typeface="Garamond"/>
              </a:rPr>
              <a:t>e	und</a:t>
            </a:r>
            <a:r>
              <a:rPr sz="3200" spc="10" dirty="0">
                <a:latin typeface="Garamond"/>
                <a:cs typeface="Garamond"/>
              </a:rPr>
              <a:t>e</a:t>
            </a:r>
            <a:r>
              <a:rPr sz="3200" dirty="0">
                <a:latin typeface="Garamond"/>
                <a:cs typeface="Garamond"/>
              </a:rPr>
              <a:t>r	</a:t>
            </a:r>
            <a:r>
              <a:rPr sz="3200" spc="-5" dirty="0">
                <a:latin typeface="Garamond"/>
                <a:cs typeface="Garamond"/>
              </a:rPr>
              <a:t>obs</a:t>
            </a:r>
            <a:r>
              <a:rPr sz="3200" spc="-15" dirty="0">
                <a:latin typeface="Garamond"/>
                <a:cs typeface="Garamond"/>
              </a:rPr>
              <a:t>e</a:t>
            </a:r>
            <a:r>
              <a:rPr sz="3200" spc="114" dirty="0">
                <a:latin typeface="Garamond"/>
                <a:cs typeface="Garamond"/>
              </a:rPr>
              <a:t>r</a:t>
            </a:r>
            <a:r>
              <a:rPr sz="3200" spc="-55" dirty="0">
                <a:latin typeface="Garamond"/>
                <a:cs typeface="Garamond"/>
              </a:rPr>
              <a:t>v</a:t>
            </a:r>
            <a:r>
              <a:rPr sz="3200" spc="-5" dirty="0">
                <a:latin typeface="Garamond"/>
                <a:cs typeface="Garamond"/>
              </a:rPr>
              <a:t>ation  </a:t>
            </a:r>
            <a:r>
              <a:rPr sz="3200" spc="-10" dirty="0">
                <a:latin typeface="Garamond"/>
                <a:cs typeface="Garamond"/>
              </a:rPr>
              <a:t>takes </a:t>
            </a:r>
            <a:r>
              <a:rPr sz="3200" spc="-5" dirty="0">
                <a:latin typeface="Garamond"/>
                <a:cs typeface="Garamond"/>
              </a:rPr>
              <a:t>only </a:t>
            </a:r>
            <a:r>
              <a:rPr sz="3200" spc="-15" dirty="0">
                <a:latin typeface="Garamond"/>
                <a:cs typeface="Garamond"/>
              </a:rPr>
              <a:t>fixed values </a:t>
            </a:r>
            <a:r>
              <a:rPr sz="3200" spc="-10" dirty="0">
                <a:latin typeface="Garamond"/>
                <a:cs typeface="Garamond"/>
              </a:rPr>
              <a:t>like </a:t>
            </a:r>
            <a:r>
              <a:rPr sz="3200" dirty="0">
                <a:latin typeface="Garamond"/>
                <a:cs typeface="Garamond"/>
              </a:rPr>
              <a:t>whole</a:t>
            </a:r>
            <a:r>
              <a:rPr sz="3200" spc="60" dirty="0">
                <a:latin typeface="Garamond"/>
                <a:cs typeface="Garamond"/>
              </a:rPr>
              <a:t> </a:t>
            </a:r>
            <a:r>
              <a:rPr sz="3200" spc="-20" dirty="0">
                <a:latin typeface="Garamond"/>
                <a:cs typeface="Garamond"/>
              </a:rPr>
              <a:t>numbers.</a:t>
            </a:r>
            <a:endParaRPr sz="3200">
              <a:latin typeface="Garamond"/>
              <a:cs typeface="Garamond"/>
            </a:endParaRPr>
          </a:p>
          <a:p>
            <a:pPr marL="355600" indent="-342900">
              <a:lnSpc>
                <a:spcPts val="3650"/>
              </a:lnSpc>
              <a:spcBef>
                <a:spcPts val="30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006FC0"/>
                </a:solidFill>
                <a:latin typeface="Georgia"/>
                <a:cs typeface="Georgia"/>
              </a:rPr>
              <a:t>Continuous </a:t>
            </a:r>
            <a:r>
              <a:rPr sz="3200" b="1" spc="-5" dirty="0">
                <a:solidFill>
                  <a:srgbClr val="006FC0"/>
                </a:solidFill>
                <a:latin typeface="Georgia"/>
                <a:cs typeface="Georgia"/>
              </a:rPr>
              <a:t>data</a:t>
            </a:r>
            <a:r>
              <a:rPr sz="3200" b="1" spc="-2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:-</a:t>
            </a:r>
            <a:endParaRPr sz="3200">
              <a:latin typeface="Georgia"/>
              <a:cs typeface="Georgia"/>
            </a:endParaRPr>
          </a:p>
          <a:p>
            <a:pPr marL="355600" marR="523240" indent="1383665">
              <a:lnSpc>
                <a:spcPct val="70000"/>
              </a:lnSpc>
              <a:spcBef>
                <a:spcPts val="960"/>
              </a:spcBef>
              <a:tabLst>
                <a:tab pos="2119630" algn="l"/>
              </a:tabLst>
            </a:pPr>
            <a:r>
              <a:rPr sz="3200" dirty="0">
                <a:latin typeface="Garamond"/>
                <a:cs typeface="Garamond"/>
              </a:rPr>
              <a:t>if	the </a:t>
            </a:r>
            <a:r>
              <a:rPr sz="3200" spc="-15" dirty="0">
                <a:latin typeface="Garamond"/>
                <a:cs typeface="Garamond"/>
              </a:rPr>
              <a:t>variable </a:t>
            </a:r>
            <a:r>
              <a:rPr sz="3200" dirty="0">
                <a:latin typeface="Garamond"/>
                <a:cs typeface="Garamond"/>
              </a:rPr>
              <a:t>can </a:t>
            </a:r>
            <a:r>
              <a:rPr sz="3200" spc="-10" dirty="0">
                <a:latin typeface="Garamond"/>
                <a:cs typeface="Garamond"/>
              </a:rPr>
              <a:t>take </a:t>
            </a:r>
            <a:r>
              <a:rPr sz="3200" spc="-5" dirty="0">
                <a:latin typeface="Garamond"/>
                <a:cs typeface="Garamond"/>
              </a:rPr>
              <a:t>any </a:t>
            </a:r>
            <a:r>
              <a:rPr sz="3200" spc="-15" dirty="0">
                <a:latin typeface="Garamond"/>
                <a:cs typeface="Garamond"/>
              </a:rPr>
              <a:t>value </a:t>
            </a:r>
            <a:r>
              <a:rPr sz="3200" dirty="0">
                <a:latin typeface="Garamond"/>
                <a:cs typeface="Garamond"/>
              </a:rPr>
              <a:t>in a  </a:t>
            </a:r>
            <a:r>
              <a:rPr sz="3200" spc="-20" dirty="0">
                <a:latin typeface="Garamond"/>
                <a:cs typeface="Garamond"/>
              </a:rPr>
              <a:t>given </a:t>
            </a:r>
            <a:r>
              <a:rPr sz="3200" dirty="0">
                <a:latin typeface="Garamond"/>
                <a:cs typeface="Garamond"/>
              </a:rPr>
              <a:t>range, decimal </a:t>
            </a:r>
            <a:r>
              <a:rPr sz="3200" spc="-5" dirty="0">
                <a:latin typeface="Garamond"/>
                <a:cs typeface="Garamond"/>
              </a:rPr>
              <a:t>or</a:t>
            </a:r>
            <a:r>
              <a:rPr sz="3200" spc="10" dirty="0">
                <a:latin typeface="Garamond"/>
                <a:cs typeface="Garamond"/>
              </a:rPr>
              <a:t> </a:t>
            </a:r>
            <a:r>
              <a:rPr sz="3200" dirty="0">
                <a:latin typeface="Garamond"/>
                <a:cs typeface="Garamond"/>
              </a:rPr>
              <a:t>fractional.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89" y="3954445"/>
          <a:ext cx="7591425" cy="826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99">
                <a:tc>
                  <a:txBody>
                    <a:bodyPr/>
                    <a:lstStyle/>
                    <a:p>
                      <a:pPr marL="31750">
                        <a:lnSpc>
                          <a:spcPts val="2970"/>
                        </a:lnSpc>
                        <a:tabLst>
                          <a:tab pos="2166620" algn="l"/>
                        </a:tabLst>
                      </a:pPr>
                      <a:r>
                        <a:rPr sz="2800" b="1" spc="-10" dirty="0">
                          <a:latin typeface="Garamond"/>
                          <a:cs typeface="Garamond"/>
                        </a:rPr>
                        <a:t>Quantitative:	</a:t>
                      </a:r>
                      <a:r>
                        <a:rPr sz="2800" spc="-10" dirty="0">
                          <a:latin typeface="Garamond"/>
                          <a:cs typeface="Garamond"/>
                        </a:rPr>
                        <a:t>numbers</a:t>
                      </a:r>
                      <a:endParaRPr sz="280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9075" algn="ctr">
                        <a:lnSpc>
                          <a:spcPts val="2970"/>
                        </a:lnSpc>
                      </a:pPr>
                      <a:r>
                        <a:rPr sz="2800" spc="-5" dirty="0">
                          <a:latin typeface="Garamond"/>
                          <a:cs typeface="Garamond"/>
                        </a:rPr>
                        <a:t>breadth</a:t>
                      </a:r>
                      <a:endParaRPr sz="280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2970"/>
                        </a:lnSpc>
                      </a:pPr>
                      <a:r>
                        <a:rPr sz="2800" spc="-5" dirty="0">
                          <a:latin typeface="Garamond"/>
                          <a:cs typeface="Garamond"/>
                        </a:rPr>
                        <a:t>generalizability</a:t>
                      </a:r>
                      <a:endParaRPr sz="280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99">
                <a:tc>
                  <a:txBody>
                    <a:bodyPr/>
                    <a:lstStyle/>
                    <a:p>
                      <a:pPr marL="31750">
                        <a:lnSpc>
                          <a:spcPts val="3075"/>
                        </a:lnSpc>
                        <a:tabLst>
                          <a:tab pos="2218690" algn="l"/>
                        </a:tabLst>
                      </a:pPr>
                      <a:r>
                        <a:rPr sz="2800" b="1" spc="-10" dirty="0">
                          <a:latin typeface="Garamond"/>
                          <a:cs typeface="Garamond"/>
                        </a:rPr>
                        <a:t>Qualitative:	</a:t>
                      </a:r>
                      <a:r>
                        <a:rPr sz="2800" spc="-20" dirty="0">
                          <a:latin typeface="Garamond"/>
                          <a:cs typeface="Garamond"/>
                        </a:rPr>
                        <a:t>words</a:t>
                      </a:r>
                      <a:endParaRPr sz="280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ctr">
                        <a:lnSpc>
                          <a:spcPts val="3075"/>
                        </a:lnSpc>
                      </a:pPr>
                      <a:r>
                        <a:rPr sz="2800" dirty="0">
                          <a:latin typeface="Garamond"/>
                          <a:cs typeface="Garamond"/>
                        </a:rPr>
                        <a:t>depth</a:t>
                      </a:r>
                      <a:endParaRPr sz="280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3075"/>
                        </a:lnSpc>
                      </a:pPr>
                      <a:r>
                        <a:rPr sz="2800" spc="-5" dirty="0">
                          <a:latin typeface="Garamond"/>
                          <a:cs typeface="Garamond"/>
                        </a:rPr>
                        <a:t>specific</a:t>
                      </a:r>
                      <a:endParaRPr sz="280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739" y="5173217"/>
            <a:ext cx="8603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Garamond"/>
                <a:cs typeface="Garamond"/>
              </a:rPr>
              <a:t>Remember, </a:t>
            </a:r>
            <a:r>
              <a:rPr sz="2800" b="1" spc="-5" dirty="0">
                <a:latin typeface="Garamond"/>
                <a:cs typeface="Garamond"/>
              </a:rPr>
              <a:t>"Not </a:t>
            </a:r>
            <a:r>
              <a:rPr sz="2800" b="1" dirty="0">
                <a:latin typeface="Garamond"/>
                <a:cs typeface="Garamond"/>
              </a:rPr>
              <a:t>everything </a:t>
            </a:r>
            <a:r>
              <a:rPr sz="2800" b="1" spc="-5" dirty="0">
                <a:latin typeface="Garamond"/>
                <a:cs typeface="Garamond"/>
              </a:rPr>
              <a:t>that </a:t>
            </a:r>
            <a:r>
              <a:rPr sz="2800" b="1" spc="-10" dirty="0">
                <a:latin typeface="Garamond"/>
                <a:cs typeface="Garamond"/>
              </a:rPr>
              <a:t>counts </a:t>
            </a:r>
            <a:r>
              <a:rPr sz="2800" b="1" spc="-5" dirty="0">
                <a:latin typeface="Garamond"/>
                <a:cs typeface="Garamond"/>
              </a:rPr>
              <a:t>can be</a:t>
            </a:r>
            <a:r>
              <a:rPr sz="2800" b="1" spc="125" dirty="0">
                <a:latin typeface="Garamond"/>
                <a:cs typeface="Garamond"/>
              </a:rPr>
              <a:t> </a:t>
            </a:r>
            <a:r>
              <a:rPr sz="2800" b="1" spc="-5" dirty="0">
                <a:latin typeface="Garamond"/>
                <a:cs typeface="Garamond"/>
              </a:rPr>
              <a:t>counted."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67056"/>
            <a:ext cx="5486400" cy="3399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2754</Words>
  <Application>Microsoft Office PowerPoint</Application>
  <PresentationFormat>On-screen Show (4:3)</PresentationFormat>
  <Paragraphs>551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Narrow</vt:lpstr>
      <vt:lpstr>Calibri</vt:lpstr>
      <vt:lpstr>Comic Sans MS</vt:lpstr>
      <vt:lpstr>Garamond</vt:lpstr>
      <vt:lpstr>Georgia</vt:lpstr>
      <vt:lpstr>Times New Roman</vt:lpstr>
      <vt:lpstr>Office Theme</vt:lpstr>
      <vt:lpstr>Collecting Data</vt:lpstr>
      <vt:lpstr>DATA</vt:lpstr>
      <vt:lpstr>PowerPoint Presentation</vt:lpstr>
      <vt:lpstr>Methods of Collecting Data</vt:lpstr>
      <vt:lpstr>Methods</vt:lpstr>
      <vt:lpstr>PowerPoint Presentation</vt:lpstr>
      <vt:lpstr>PowerPoint Presentation</vt:lpstr>
      <vt:lpstr>PowerPoint Presentation</vt:lpstr>
      <vt:lpstr>PowerPoint Presentation</vt:lpstr>
      <vt:lpstr>Quantitative methods –  Qualitative methods</vt:lpstr>
      <vt:lpstr>Common data collection methods</vt:lpstr>
      <vt:lpstr>Are the data reliable and valid?</vt:lpstr>
      <vt:lpstr>PowerPoint Presentation</vt:lpstr>
      <vt:lpstr>PowerPoint Presentation</vt:lpstr>
      <vt:lpstr>PowerPoint Presentation</vt:lpstr>
      <vt:lpstr>Data Gathering Techniques</vt:lpstr>
      <vt:lpstr>Data domains</vt:lpstr>
      <vt:lpstr>PowerPoint Presentation</vt:lpstr>
      <vt:lpstr>There are 2 methods of presenting data:-</vt:lpstr>
      <vt:lpstr>PowerPoint Presentation</vt:lpstr>
      <vt:lpstr>TABLE FORMAT :</vt:lpstr>
      <vt:lpstr>PowerPoint Presentation</vt:lpstr>
      <vt:lpstr>PowerPoint Presentation</vt:lpstr>
      <vt:lpstr>PowerPoint Presentation</vt:lpstr>
      <vt:lpstr>Number of Primary Health Centres in India at 5-year Intervals during 1970-1990</vt:lpstr>
      <vt:lpstr>PowerPoint Presentation</vt:lpstr>
      <vt:lpstr>PowerPoint Presentation</vt:lpstr>
      <vt:lpstr>PowerPoint Presentation</vt:lpstr>
      <vt:lpstr>Table 5</vt:lpstr>
      <vt:lpstr>Principles (in tabulation of data)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Histogram</vt:lpstr>
      <vt:lpstr>1. Bar diagram</vt:lpstr>
      <vt:lpstr>Line diagram:</vt:lpstr>
      <vt:lpstr>Frequency polygon:</vt:lpstr>
      <vt:lpstr>PowerPoint Presentation</vt:lpstr>
      <vt:lpstr>1. To draw a frequency polygon, A point is marked in  the midpoint of the class interval, corresponding to  the frequency.</vt:lpstr>
      <vt:lpstr>Advantages of frequency polygon:</vt:lpstr>
      <vt:lpstr>Frequency curve:- When the number of observations are very large and groups  are more (ie; small class intervals) the frequency polygon  tends to loose its angulation and it forms a smooth curve  known as frequency curve.</vt:lpstr>
      <vt:lpstr>PowerPoint Presentation</vt:lpstr>
      <vt:lpstr>PowerPoint Presentation</vt:lpstr>
      <vt:lpstr>PowerPoint Presentation</vt:lpstr>
      <vt:lpstr>PowerPoint Presentation</vt:lpstr>
      <vt:lpstr>Component bar diagram:</vt:lpstr>
      <vt:lpstr>Histogram:</vt:lpstr>
      <vt:lpstr>PowerPoint Presentation</vt:lpstr>
      <vt:lpstr>Advantages of Histogram:</vt:lpstr>
      <vt:lpstr>Pie diagram:</vt:lpstr>
      <vt:lpstr>PowerPoint Presentation</vt:lpstr>
      <vt:lpstr>Pictogram</vt:lpstr>
      <vt:lpstr>Map diagram or spot map or cartograms: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Nilesh</dc:creator>
  <cp:lastModifiedBy>Nilesh Joglekar</cp:lastModifiedBy>
  <cp:revision>1</cp:revision>
  <dcterms:created xsi:type="dcterms:W3CDTF">2020-12-23T07:20:11Z</dcterms:created>
  <dcterms:modified xsi:type="dcterms:W3CDTF">2020-12-23T07:21:04Z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2020-12-23T00:00:00Z</vt:filetime>
  </property>
</Properties>
</file>