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3" Type="http://schemas.openxmlformats.org/officeDocument/2006/relationships/image" Target="../media/image47.png"/><Relationship Id="rId18" Type="http://schemas.openxmlformats.org/officeDocument/2006/relationships/image" Target="../media/image52.png"/><Relationship Id="rId26" Type="http://schemas.openxmlformats.org/officeDocument/2006/relationships/image" Target="../media/image60.png"/><Relationship Id="rId39" Type="http://schemas.openxmlformats.org/officeDocument/2006/relationships/image" Target="../media/image73.png"/><Relationship Id="rId21" Type="http://schemas.openxmlformats.org/officeDocument/2006/relationships/image" Target="../media/image55.png"/><Relationship Id="rId34" Type="http://schemas.openxmlformats.org/officeDocument/2006/relationships/image" Target="../media/image68.png"/><Relationship Id="rId42" Type="http://schemas.openxmlformats.org/officeDocument/2006/relationships/image" Target="../media/image76.png"/><Relationship Id="rId47" Type="http://schemas.openxmlformats.org/officeDocument/2006/relationships/image" Target="../media/image81.png"/><Relationship Id="rId50" Type="http://schemas.openxmlformats.org/officeDocument/2006/relationships/image" Target="../media/image84.png"/><Relationship Id="rId55" Type="http://schemas.openxmlformats.org/officeDocument/2006/relationships/image" Target="../media/image89.png"/><Relationship Id="rId7" Type="http://schemas.openxmlformats.org/officeDocument/2006/relationships/image" Target="../media/image41.png"/><Relationship Id="rId2" Type="http://schemas.openxmlformats.org/officeDocument/2006/relationships/image" Target="../media/image1.png"/><Relationship Id="rId16" Type="http://schemas.openxmlformats.org/officeDocument/2006/relationships/image" Target="../media/image50.png"/><Relationship Id="rId29" Type="http://schemas.openxmlformats.org/officeDocument/2006/relationships/image" Target="../media/image63.png"/><Relationship Id="rId11" Type="http://schemas.openxmlformats.org/officeDocument/2006/relationships/image" Target="../media/image45.png"/><Relationship Id="rId24" Type="http://schemas.openxmlformats.org/officeDocument/2006/relationships/image" Target="../media/image58.png"/><Relationship Id="rId32" Type="http://schemas.openxmlformats.org/officeDocument/2006/relationships/image" Target="../media/image66.png"/><Relationship Id="rId37" Type="http://schemas.openxmlformats.org/officeDocument/2006/relationships/image" Target="../media/image71.png"/><Relationship Id="rId40" Type="http://schemas.openxmlformats.org/officeDocument/2006/relationships/image" Target="../media/image74.png"/><Relationship Id="rId45" Type="http://schemas.openxmlformats.org/officeDocument/2006/relationships/image" Target="../media/image79.png"/><Relationship Id="rId53" Type="http://schemas.openxmlformats.org/officeDocument/2006/relationships/image" Target="../media/image87.png"/><Relationship Id="rId58" Type="http://schemas.openxmlformats.org/officeDocument/2006/relationships/image" Target="../media/image92.png"/><Relationship Id="rId5" Type="http://schemas.openxmlformats.org/officeDocument/2006/relationships/image" Target="../media/image39.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1.png"/><Relationship Id="rId30" Type="http://schemas.openxmlformats.org/officeDocument/2006/relationships/image" Target="../media/image64.png"/><Relationship Id="rId35" Type="http://schemas.openxmlformats.org/officeDocument/2006/relationships/image" Target="../media/image69.png"/><Relationship Id="rId43" Type="http://schemas.openxmlformats.org/officeDocument/2006/relationships/image" Target="../media/image77.png"/><Relationship Id="rId48" Type="http://schemas.openxmlformats.org/officeDocument/2006/relationships/image" Target="../media/image82.png"/><Relationship Id="rId56" Type="http://schemas.openxmlformats.org/officeDocument/2006/relationships/image" Target="../media/image90.png"/><Relationship Id="rId8" Type="http://schemas.openxmlformats.org/officeDocument/2006/relationships/image" Target="../media/image42.png"/><Relationship Id="rId51" Type="http://schemas.openxmlformats.org/officeDocument/2006/relationships/image" Target="../media/image85.png"/><Relationship Id="rId3" Type="http://schemas.openxmlformats.org/officeDocument/2006/relationships/image" Target="../media/image37.jp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33" Type="http://schemas.openxmlformats.org/officeDocument/2006/relationships/image" Target="../media/image67.png"/><Relationship Id="rId38" Type="http://schemas.openxmlformats.org/officeDocument/2006/relationships/image" Target="../media/image72.png"/><Relationship Id="rId46" Type="http://schemas.openxmlformats.org/officeDocument/2006/relationships/image" Target="../media/image80.png"/><Relationship Id="rId59" Type="http://schemas.openxmlformats.org/officeDocument/2006/relationships/image" Target="../media/image93.png"/><Relationship Id="rId20" Type="http://schemas.openxmlformats.org/officeDocument/2006/relationships/image" Target="../media/image54.png"/><Relationship Id="rId41" Type="http://schemas.openxmlformats.org/officeDocument/2006/relationships/image" Target="../media/image75.png"/><Relationship Id="rId54"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40.png"/><Relationship Id="rId15" Type="http://schemas.openxmlformats.org/officeDocument/2006/relationships/image" Target="../media/image49.png"/><Relationship Id="rId23" Type="http://schemas.openxmlformats.org/officeDocument/2006/relationships/image" Target="../media/image57.png"/><Relationship Id="rId28" Type="http://schemas.openxmlformats.org/officeDocument/2006/relationships/image" Target="../media/image62.png"/><Relationship Id="rId36" Type="http://schemas.openxmlformats.org/officeDocument/2006/relationships/image" Target="../media/image70.png"/><Relationship Id="rId49" Type="http://schemas.openxmlformats.org/officeDocument/2006/relationships/image" Target="../media/image83.png"/><Relationship Id="rId57" Type="http://schemas.openxmlformats.org/officeDocument/2006/relationships/image" Target="../media/image91.png"/><Relationship Id="rId10" Type="http://schemas.openxmlformats.org/officeDocument/2006/relationships/image" Target="../media/image44.png"/><Relationship Id="rId31" Type="http://schemas.openxmlformats.org/officeDocument/2006/relationships/image" Target="../media/image65.png"/><Relationship Id="rId44" Type="http://schemas.openxmlformats.org/officeDocument/2006/relationships/image" Target="../media/image78.png"/><Relationship Id="rId52" Type="http://schemas.openxmlformats.org/officeDocument/2006/relationships/image" Target="../media/image86.png"/></Relationships>
</file>

<file path=ppt/slides/_rels/slide32.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6" name="object 6"/>
          <p:cNvSpPr/>
          <p:nvPr/>
        </p:nvSpPr>
        <p:spPr>
          <a:xfrm>
            <a:off x="774238" y="349133"/>
            <a:ext cx="9143998" cy="6172169"/>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4736637" y="4540134"/>
            <a:ext cx="1031875" cy="1031875"/>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txBox="1"/>
          <p:nvPr/>
        </p:nvSpPr>
        <p:spPr>
          <a:xfrm>
            <a:off x="1596659" y="5853678"/>
            <a:ext cx="7801481" cy="482600"/>
          </a:xfrm>
          <a:prstGeom prst="rect">
            <a:avLst/>
          </a:prstGeom>
        </p:spPr>
        <p:txBody>
          <a:bodyPr wrap="square" lIns="0" tIns="0" rIns="0" bIns="0" rtlCol="0">
            <a:noAutofit/>
          </a:bodyPr>
          <a:lstStyle/>
          <a:p>
            <a:pPr marL="12700">
              <a:lnSpc>
                <a:spcPts val="3779"/>
              </a:lnSpc>
              <a:spcBef>
                <a:spcPts val="189"/>
              </a:spcBef>
            </a:pPr>
            <a:r>
              <a:rPr sz="3600" b="1" spc="0" dirty="0">
                <a:solidFill>
                  <a:srgbClr val="2C94DC"/>
                </a:solidFill>
                <a:latin typeface="Arial"/>
                <a:cs typeface="Arial"/>
              </a:rPr>
              <a:t>Module 2 – Data</a:t>
            </a:r>
            <a:r>
              <a:rPr sz="3600" b="1" spc="-129" dirty="0">
                <a:solidFill>
                  <a:srgbClr val="2C94DC"/>
                </a:solidFill>
                <a:latin typeface="Arial"/>
                <a:cs typeface="Arial"/>
              </a:rPr>
              <a:t> </a:t>
            </a:r>
            <a:r>
              <a:rPr sz="3600" b="1" spc="0" dirty="0">
                <a:solidFill>
                  <a:srgbClr val="2C94DC"/>
                </a:solidFill>
                <a:latin typeface="Arial"/>
                <a:cs typeface="Arial"/>
              </a:rPr>
              <a:t>Analytics Lifecycle</a:t>
            </a:r>
            <a:endParaRPr sz="3600">
              <a:latin typeface="Arial"/>
              <a:cs typeface="Arial"/>
            </a:endParaRPr>
          </a:p>
        </p:txBody>
      </p:sp>
      <p:sp>
        <p:nvSpPr>
          <p:cNvPr id="3" name="object 3"/>
          <p:cNvSpPr txBox="1"/>
          <p:nvPr/>
        </p:nvSpPr>
        <p:spPr>
          <a:xfrm>
            <a:off x="7830188" y="7024254"/>
            <a:ext cx="2062098" cy="152399"/>
          </a:xfrm>
          <a:prstGeom prst="rect">
            <a:avLst/>
          </a:prstGeom>
        </p:spPr>
        <p:txBody>
          <a:bodyPr wrap="square" lIns="0" tIns="0" rIns="0" bIns="0" rtlCol="0">
            <a:noAutofit/>
          </a:bodyPr>
          <a:lstStyle/>
          <a:p>
            <a:pPr marL="12700">
              <a:lnSpc>
                <a:spcPts val="1150"/>
              </a:lnSpc>
            </a:pPr>
            <a:r>
              <a:rPr sz="1500" baseline="2730" dirty="0">
                <a:solidFill>
                  <a:srgbClr val="3F403F"/>
                </a:solidFill>
                <a:latin typeface="Calibri"/>
                <a:cs typeface="Calibri"/>
              </a:rPr>
              <a:t>Module 2: Data </a:t>
            </a:r>
            <a:r>
              <a:rPr lang="en-US" sz="1500" baseline="2730" dirty="0">
                <a:solidFill>
                  <a:srgbClr val="3F403F"/>
                </a:solidFill>
                <a:latin typeface="Calibri"/>
                <a:cs typeface="Calibri"/>
              </a:rPr>
              <a:t>analysis</a:t>
            </a:r>
            <a:r>
              <a:rPr sz="1500" baseline="2730" dirty="0">
                <a:solidFill>
                  <a:srgbClr val="3F403F"/>
                </a:solidFill>
                <a:latin typeface="Calibri"/>
                <a:cs typeface="Calibri"/>
              </a:rPr>
              <a:t> Lifecycle     </a:t>
            </a:r>
            <a:r>
              <a:rPr sz="1500" spc="-64" baseline="2730" dirty="0">
                <a:solidFill>
                  <a:srgbClr val="3F403F"/>
                </a:solidFill>
                <a:latin typeface="Calibri"/>
                <a:cs typeface="Calibri"/>
              </a:rPr>
              <a:t> </a:t>
            </a:r>
            <a:r>
              <a:rPr sz="1500" spc="0" baseline="2730" dirty="0">
                <a:solidFill>
                  <a:srgbClr val="3F403F"/>
                </a:solidFill>
                <a:latin typeface="Calibri"/>
                <a:cs typeface="Calibri"/>
              </a:rPr>
              <a:t>1 </a:t>
            </a:r>
            <a:endParaRPr sz="1000" dirty="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bject 72"/>
          <p:cNvSpPr txBox="1"/>
          <p:nvPr/>
        </p:nvSpPr>
        <p:spPr>
          <a:xfrm>
            <a:off x="1177979" y="2588774"/>
            <a:ext cx="8609376" cy="2688865"/>
          </a:xfrm>
          <a:prstGeom prst="rect">
            <a:avLst/>
          </a:prstGeom>
        </p:spPr>
        <p:txBody>
          <a:bodyPr wrap="square" lIns="0" tIns="0" rIns="0" bIns="0" rtlCol="0">
            <a:noAutofit/>
          </a:bodyPr>
          <a:lstStyle/>
          <a:p>
            <a:pPr marR="213879" algn="r">
              <a:lnSpc>
                <a:spcPts val="1430"/>
              </a:lnSpc>
              <a:spcBef>
                <a:spcPts val="71"/>
              </a:spcBef>
            </a:pPr>
            <a:r>
              <a:rPr sz="1400" spc="0" dirty="0">
                <a:solidFill>
                  <a:srgbClr val="FEFFFE"/>
                </a:solidFill>
                <a:latin typeface="Arial"/>
                <a:cs typeface="Arial"/>
              </a:rPr>
              <a:t>start building</a:t>
            </a:r>
            <a:endParaRPr sz="1400">
              <a:latin typeface="Arial"/>
              <a:cs typeface="Arial"/>
            </a:endParaRPr>
          </a:p>
          <a:p>
            <a:pPr marL="766764">
              <a:lnSpc>
                <a:spcPts val="2010"/>
              </a:lnSpc>
              <a:spcBef>
                <a:spcPts val="29"/>
              </a:spcBef>
            </a:pPr>
            <a:r>
              <a:rPr sz="1800" spc="0" dirty="0">
                <a:solidFill>
                  <a:srgbClr val="FEFFFE"/>
                </a:solidFill>
                <a:latin typeface="Arial"/>
                <a:cs typeface="Arial"/>
              </a:rPr>
              <a:t>Operationalize                                                      </a:t>
            </a:r>
            <a:r>
              <a:rPr sz="1800" spc="219" dirty="0">
                <a:solidFill>
                  <a:srgbClr val="FEFFFE"/>
                </a:solidFill>
                <a:latin typeface="Arial"/>
                <a:cs typeface="Arial"/>
              </a:rPr>
              <a:t> </a:t>
            </a:r>
            <a:r>
              <a:rPr sz="1800" spc="0" dirty="0">
                <a:solidFill>
                  <a:srgbClr val="FEFFFE"/>
                </a:solidFill>
                <a:latin typeface="Arial"/>
                <a:cs typeface="Arial"/>
              </a:rPr>
              <a:t>Data Prep         </a:t>
            </a:r>
            <a:r>
              <a:rPr sz="1800" spc="293" dirty="0">
                <a:solidFill>
                  <a:srgbClr val="FEFFFE"/>
                </a:solidFill>
                <a:latin typeface="Arial"/>
                <a:cs typeface="Arial"/>
              </a:rPr>
              <a:t> </a:t>
            </a:r>
            <a:r>
              <a:rPr sz="2100" spc="0" baseline="8282" dirty="0">
                <a:solidFill>
                  <a:srgbClr val="FEFFFE"/>
                </a:solidFill>
                <a:latin typeface="Arial"/>
                <a:cs typeface="Arial"/>
              </a:rPr>
              <a:t>the model?</a:t>
            </a:r>
            <a:endParaRPr sz="1400">
              <a:latin typeface="Arial"/>
              <a:cs typeface="Arial"/>
            </a:endParaRPr>
          </a:p>
          <a:p>
            <a:pPr marL="836788">
              <a:lnSpc>
                <a:spcPct val="95825"/>
              </a:lnSpc>
              <a:spcBef>
                <a:spcPts val="7648"/>
              </a:spcBef>
            </a:pPr>
            <a:r>
              <a:rPr sz="1800" spc="0" dirty="0">
                <a:solidFill>
                  <a:srgbClr val="FEFFFE"/>
                </a:solidFill>
                <a:latin typeface="Arial"/>
                <a:cs typeface="Arial"/>
              </a:rPr>
              <a:t>Communicate                                                         </a:t>
            </a:r>
            <a:r>
              <a:rPr sz="1800" spc="308" dirty="0">
                <a:solidFill>
                  <a:srgbClr val="FEFFFE"/>
                </a:solidFill>
                <a:latin typeface="Arial"/>
                <a:cs typeface="Arial"/>
              </a:rPr>
              <a:t> </a:t>
            </a:r>
            <a:r>
              <a:rPr sz="1800" spc="0" dirty="0">
                <a:solidFill>
                  <a:srgbClr val="FEFFFE"/>
                </a:solidFill>
                <a:latin typeface="Arial"/>
                <a:cs typeface="Arial"/>
              </a:rPr>
              <a:t>Model</a:t>
            </a:r>
            <a:endParaRPr sz="1800">
              <a:latin typeface="Arial"/>
              <a:cs typeface="Arial"/>
            </a:endParaRPr>
          </a:p>
          <a:p>
            <a:pPr marL="1160768">
              <a:lnSpc>
                <a:spcPct val="95825"/>
              </a:lnSpc>
              <a:spcBef>
                <a:spcPts val="30"/>
              </a:spcBef>
            </a:pPr>
            <a:r>
              <a:rPr sz="1800" spc="0" dirty="0">
                <a:solidFill>
                  <a:srgbClr val="FEFFFE"/>
                </a:solidFill>
                <a:latin typeface="Arial"/>
                <a:cs typeface="Arial"/>
              </a:rPr>
              <a:t>Results                                                            </a:t>
            </a:r>
            <a:r>
              <a:rPr sz="1800" spc="313" dirty="0">
                <a:solidFill>
                  <a:srgbClr val="FEFFFE"/>
                </a:solidFill>
                <a:latin typeface="Arial"/>
                <a:cs typeface="Arial"/>
              </a:rPr>
              <a:t> </a:t>
            </a:r>
            <a:r>
              <a:rPr sz="1800" spc="0" dirty="0">
                <a:solidFill>
                  <a:srgbClr val="FEFFFE"/>
                </a:solidFill>
                <a:latin typeface="Arial"/>
                <a:cs typeface="Arial"/>
              </a:rPr>
              <a:t>Planning</a:t>
            </a:r>
            <a:endParaRPr sz="1800">
              <a:latin typeface="Arial"/>
              <a:cs typeface="Arial"/>
            </a:endParaRPr>
          </a:p>
        </p:txBody>
      </p:sp>
      <p:sp>
        <p:nvSpPr>
          <p:cNvPr id="70" name="object 70"/>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71" name="object 71"/>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38" name="object 38"/>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0" name="object 40"/>
          <p:cNvSpPr/>
          <p:nvPr/>
        </p:nvSpPr>
        <p:spPr>
          <a:xfrm>
            <a:off x="4431837" y="1339735"/>
            <a:ext cx="1600200" cy="838200"/>
          </a:xfrm>
          <a:custGeom>
            <a:avLst/>
            <a:gdLst/>
            <a:ahLst/>
            <a:cxnLst/>
            <a:rect l="l" t="t" r="r" b="b"/>
            <a:pathLst>
              <a:path w="1600200" h="838200">
                <a:moveTo>
                  <a:pt x="0" y="139702"/>
                </a:moveTo>
                <a:lnTo>
                  <a:pt x="0" y="698496"/>
                </a:lnTo>
                <a:lnTo>
                  <a:pt x="238" y="706721"/>
                </a:lnTo>
                <a:lnTo>
                  <a:pt x="9235" y="748552"/>
                </a:lnTo>
                <a:lnTo>
                  <a:pt x="29743" y="784679"/>
                </a:lnTo>
                <a:lnTo>
                  <a:pt x="59698" y="813037"/>
                </a:lnTo>
                <a:lnTo>
                  <a:pt x="97039" y="831565"/>
                </a:lnTo>
                <a:lnTo>
                  <a:pt x="139702" y="838200"/>
                </a:lnTo>
                <a:lnTo>
                  <a:pt x="1460496" y="838200"/>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2185B9"/>
          </a:solidFill>
        </p:spPr>
        <p:txBody>
          <a:bodyPr wrap="square" lIns="0" tIns="0" rIns="0" bIns="0" rtlCol="0">
            <a:noAutofit/>
          </a:bodyPr>
          <a:lstStyle/>
          <a:p>
            <a:endParaRPr/>
          </a:p>
        </p:txBody>
      </p:sp>
      <p:sp>
        <p:nvSpPr>
          <p:cNvPr id="41" name="object 41"/>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42" name="object 42"/>
          <p:cNvSpPr/>
          <p:nvPr/>
        </p:nvSpPr>
        <p:spPr>
          <a:xfrm>
            <a:off x="6641637" y="3854334"/>
            <a:ext cx="1600200" cy="838200"/>
          </a:xfrm>
          <a:custGeom>
            <a:avLst/>
            <a:gdLst/>
            <a:ahLst/>
            <a:cxnLst/>
            <a:rect l="l" t="t" r="r" b="b"/>
            <a:pathLst>
              <a:path w="1600200" h="838200">
                <a:moveTo>
                  <a:pt x="0" y="139703"/>
                </a:moveTo>
                <a:lnTo>
                  <a:pt x="0" y="698497"/>
                </a:lnTo>
                <a:lnTo>
                  <a:pt x="238" y="706721"/>
                </a:lnTo>
                <a:lnTo>
                  <a:pt x="9234" y="748552"/>
                </a:lnTo>
                <a:lnTo>
                  <a:pt x="29742" y="784679"/>
                </a:lnTo>
                <a:lnTo>
                  <a:pt x="59698" y="813037"/>
                </a:lnTo>
                <a:lnTo>
                  <a:pt x="97038" y="831565"/>
                </a:lnTo>
                <a:lnTo>
                  <a:pt x="139702" y="838200"/>
                </a:lnTo>
                <a:lnTo>
                  <a:pt x="1460496" y="838200"/>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44" name="object 44"/>
          <p:cNvSpPr/>
          <p:nvPr/>
        </p:nvSpPr>
        <p:spPr>
          <a:xfrm>
            <a:off x="6641637" y="2468879"/>
            <a:ext cx="1600200" cy="838200"/>
          </a:xfrm>
          <a:custGeom>
            <a:avLst/>
            <a:gdLst/>
            <a:ahLst/>
            <a:cxnLst/>
            <a:rect l="l" t="t" r="r" b="b"/>
            <a:pathLst>
              <a:path w="1600200" h="838200">
                <a:moveTo>
                  <a:pt x="0" y="139702"/>
                </a:moveTo>
                <a:lnTo>
                  <a:pt x="0" y="698496"/>
                </a:lnTo>
                <a:lnTo>
                  <a:pt x="238" y="706721"/>
                </a:lnTo>
                <a:lnTo>
                  <a:pt x="9235" y="748552"/>
                </a:lnTo>
                <a:lnTo>
                  <a:pt x="29742" y="784679"/>
                </a:lnTo>
                <a:lnTo>
                  <a:pt x="59698" y="813037"/>
                </a:lnTo>
                <a:lnTo>
                  <a:pt x="97039" y="831565"/>
                </a:lnTo>
                <a:lnTo>
                  <a:pt x="139702" y="838200"/>
                </a:lnTo>
                <a:lnTo>
                  <a:pt x="1460496" y="838200"/>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6" name="object 46"/>
          <p:cNvSpPr/>
          <p:nvPr/>
        </p:nvSpPr>
        <p:spPr>
          <a:xfrm>
            <a:off x="1917237" y="3854334"/>
            <a:ext cx="1600199" cy="838200"/>
          </a:xfrm>
          <a:custGeom>
            <a:avLst/>
            <a:gdLst/>
            <a:ahLst/>
            <a:cxnLst/>
            <a:rect l="l" t="t" r="r" b="b"/>
            <a:pathLst>
              <a:path w="1600199" h="838200">
                <a:moveTo>
                  <a:pt x="0" y="139703"/>
                </a:moveTo>
                <a:lnTo>
                  <a:pt x="0" y="698497"/>
                </a:lnTo>
                <a:lnTo>
                  <a:pt x="238" y="706722"/>
                </a:lnTo>
                <a:lnTo>
                  <a:pt x="9235" y="748553"/>
                </a:lnTo>
                <a:lnTo>
                  <a:pt x="29743" y="784679"/>
                </a:lnTo>
                <a:lnTo>
                  <a:pt x="59699" y="813037"/>
                </a:lnTo>
                <a:lnTo>
                  <a:pt x="97040" y="831565"/>
                </a:lnTo>
                <a:lnTo>
                  <a:pt x="139703" y="838200"/>
                </a:lnTo>
                <a:lnTo>
                  <a:pt x="1460497" y="838200"/>
                </a:lnTo>
                <a:lnTo>
                  <a:pt x="1510552" y="828964"/>
                </a:lnTo>
                <a:lnTo>
                  <a:pt x="1546679" y="808457"/>
                </a:lnTo>
                <a:lnTo>
                  <a:pt x="1575037" y="778501"/>
                </a:lnTo>
                <a:lnTo>
                  <a:pt x="1593565" y="741160"/>
                </a:lnTo>
                <a:lnTo>
                  <a:pt x="1600199" y="698497"/>
                </a:lnTo>
                <a:lnTo>
                  <a:pt x="1600199"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48" name="object 48"/>
          <p:cNvSpPr/>
          <p:nvPr/>
        </p:nvSpPr>
        <p:spPr>
          <a:xfrm>
            <a:off x="1917237" y="2468879"/>
            <a:ext cx="1600199" cy="838200"/>
          </a:xfrm>
          <a:custGeom>
            <a:avLst/>
            <a:gdLst/>
            <a:ahLst/>
            <a:cxnLst/>
            <a:rect l="l" t="t" r="r" b="b"/>
            <a:pathLst>
              <a:path w="1600199" h="838200">
                <a:moveTo>
                  <a:pt x="0" y="139702"/>
                </a:moveTo>
                <a:lnTo>
                  <a:pt x="0" y="698496"/>
                </a:lnTo>
                <a:lnTo>
                  <a:pt x="238" y="706722"/>
                </a:lnTo>
                <a:lnTo>
                  <a:pt x="9235" y="748553"/>
                </a:lnTo>
                <a:lnTo>
                  <a:pt x="29743" y="784679"/>
                </a:lnTo>
                <a:lnTo>
                  <a:pt x="59699" y="813038"/>
                </a:lnTo>
                <a:lnTo>
                  <a:pt x="97040" y="831565"/>
                </a:lnTo>
                <a:lnTo>
                  <a:pt x="139703" y="838200"/>
                </a:lnTo>
                <a:lnTo>
                  <a:pt x="1460497" y="838200"/>
                </a:lnTo>
                <a:lnTo>
                  <a:pt x="1510553" y="828964"/>
                </a:lnTo>
                <a:lnTo>
                  <a:pt x="1546679" y="808456"/>
                </a:lnTo>
                <a:lnTo>
                  <a:pt x="1575037" y="778500"/>
                </a:lnTo>
                <a:lnTo>
                  <a:pt x="1593565" y="741159"/>
                </a:lnTo>
                <a:lnTo>
                  <a:pt x="1600199" y="698496"/>
                </a:lnTo>
                <a:lnTo>
                  <a:pt x="1600199"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9" name="object 49"/>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0" name="object 50"/>
          <p:cNvSpPr/>
          <p:nvPr/>
        </p:nvSpPr>
        <p:spPr>
          <a:xfrm>
            <a:off x="4431837" y="4997334"/>
            <a:ext cx="1600200" cy="838200"/>
          </a:xfrm>
          <a:custGeom>
            <a:avLst/>
            <a:gdLst/>
            <a:ahLst/>
            <a:cxnLst/>
            <a:rect l="l" t="t" r="r" b="b"/>
            <a:pathLst>
              <a:path w="1600200" h="838200">
                <a:moveTo>
                  <a:pt x="0" y="139703"/>
                </a:moveTo>
                <a:lnTo>
                  <a:pt x="0" y="698497"/>
                </a:lnTo>
                <a:lnTo>
                  <a:pt x="238" y="706721"/>
                </a:lnTo>
                <a:lnTo>
                  <a:pt x="9235" y="748552"/>
                </a:lnTo>
                <a:lnTo>
                  <a:pt x="29742" y="784679"/>
                </a:lnTo>
                <a:lnTo>
                  <a:pt x="59698" y="813037"/>
                </a:lnTo>
                <a:lnTo>
                  <a:pt x="97039" y="831565"/>
                </a:lnTo>
                <a:lnTo>
                  <a:pt x="139702" y="838200"/>
                </a:lnTo>
                <a:lnTo>
                  <a:pt x="1460496" y="838200"/>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4584237" y="5277639"/>
            <a:ext cx="1371600" cy="461959"/>
          </a:xfrm>
          <a:custGeom>
            <a:avLst/>
            <a:gdLst/>
            <a:ahLst/>
            <a:cxnLst/>
            <a:rect l="l" t="t" r="r" b="b"/>
            <a:pathLst>
              <a:path w="1371600" h="461959">
                <a:moveTo>
                  <a:pt x="0" y="461959"/>
                </a:moveTo>
                <a:lnTo>
                  <a:pt x="1371600" y="461959"/>
                </a:lnTo>
                <a:lnTo>
                  <a:pt x="1371600" y="0"/>
                </a:lnTo>
                <a:lnTo>
                  <a:pt x="0" y="0"/>
                </a:lnTo>
                <a:lnTo>
                  <a:pt x="0" y="461959"/>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6222806" y="1643148"/>
            <a:ext cx="968307" cy="613113"/>
          </a:xfrm>
          <a:custGeom>
            <a:avLst/>
            <a:gdLst/>
            <a:ahLst/>
            <a:cxnLst/>
            <a:rect l="l" t="t" r="r" b="b"/>
            <a:pathLst>
              <a:path w="968307" h="613113">
                <a:moveTo>
                  <a:pt x="924807" y="499276"/>
                </a:moveTo>
                <a:lnTo>
                  <a:pt x="921842" y="448600"/>
                </a:lnTo>
                <a:lnTo>
                  <a:pt x="911840" y="398188"/>
                </a:lnTo>
                <a:lnTo>
                  <a:pt x="895155" y="348544"/>
                </a:lnTo>
                <a:lnTo>
                  <a:pt x="872141"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2"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5725864"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7"/>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5" y="674172"/>
                </a:lnTo>
                <a:lnTo>
                  <a:pt x="752572" y="663985"/>
                </a:lnTo>
                <a:lnTo>
                  <a:pt x="782030" y="651301"/>
                </a:lnTo>
                <a:lnTo>
                  <a:pt x="809948" y="636128"/>
                </a:lnTo>
                <a:lnTo>
                  <a:pt x="836162" y="618471"/>
                </a:lnTo>
                <a:lnTo>
                  <a:pt x="860510" y="598337"/>
                </a:lnTo>
                <a:lnTo>
                  <a:pt x="882828" y="575734"/>
                </a:lnTo>
                <a:lnTo>
                  <a:pt x="902953" y="550666"/>
                </a:lnTo>
                <a:lnTo>
                  <a:pt x="812258" y="485226"/>
                </a:lnTo>
                <a:lnTo>
                  <a:pt x="803050" y="497043"/>
                </a:lnTo>
                <a:lnTo>
                  <a:pt x="793039" y="508106"/>
                </a:lnTo>
                <a:lnTo>
                  <a:pt x="770740" y="527938"/>
                </a:lnTo>
                <a:lnTo>
                  <a:pt x="745620"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7"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5"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8"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6201166" y="3195190"/>
            <a:ext cx="430692" cy="766520"/>
          </a:xfrm>
          <a:custGeom>
            <a:avLst/>
            <a:gdLst/>
            <a:ahLst/>
            <a:cxnLst/>
            <a:rect l="l" t="t" r="r" b="b"/>
            <a:pathLst>
              <a:path w="430692"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2"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9"/>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2"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3" y="800276"/>
                </a:lnTo>
                <a:lnTo>
                  <a:pt x="1119560" y="759913"/>
                </a:lnTo>
                <a:lnTo>
                  <a:pt x="1140109" y="735152"/>
                </a:lnTo>
                <a:lnTo>
                  <a:pt x="1049414" y="669712"/>
                </a:lnTo>
                <a:lnTo>
                  <a:pt x="1041596" y="679605"/>
                </a:lnTo>
                <a:lnTo>
                  <a:pt x="1032940" y="688790"/>
                </a:lnTo>
                <a:lnTo>
                  <a:pt x="1002171" y="712053"/>
                </a:lnTo>
                <a:lnTo>
                  <a:pt x="977877" y="723941"/>
                </a:lnTo>
                <a:lnTo>
                  <a:pt x="950767" y="732891"/>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4"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6231900" y="4732933"/>
            <a:ext cx="792270" cy="752985"/>
          </a:xfrm>
          <a:custGeom>
            <a:avLst/>
            <a:gdLst/>
            <a:ahLst/>
            <a:cxnLst/>
            <a:rect l="l" t="t" r="r" b="b"/>
            <a:pathLst>
              <a:path w="792270" h="752985">
                <a:moveTo>
                  <a:pt x="671689" y="456287"/>
                </a:moveTo>
                <a:lnTo>
                  <a:pt x="694339"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5"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7"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5790205"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6580405" y="653935"/>
            <a:ext cx="2396341" cy="1100212"/>
          </a:xfrm>
          <a:custGeom>
            <a:avLst/>
            <a:gdLst/>
            <a:ahLst/>
            <a:cxnLst/>
            <a:rect l="l" t="t" r="r" b="b"/>
            <a:pathLst>
              <a:path w="2396341" h="1100212">
                <a:moveTo>
                  <a:pt x="2396341" y="536803"/>
                </a:moveTo>
                <a:lnTo>
                  <a:pt x="2396336" y="152199"/>
                </a:lnTo>
                <a:lnTo>
                  <a:pt x="2389954" y="109433"/>
                </a:lnTo>
                <a:lnTo>
                  <a:pt x="2372615" y="71393"/>
                </a:lnTo>
                <a:lnTo>
                  <a:pt x="2346033" y="39790"/>
                </a:lnTo>
                <a:lnTo>
                  <a:pt x="2311917" y="16335"/>
                </a:lnTo>
                <a:lnTo>
                  <a:pt x="2271980"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7"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7" y="823059"/>
                </a:lnTo>
                <a:lnTo>
                  <a:pt x="2390270" y="809726"/>
                </a:lnTo>
                <a:lnTo>
                  <a:pt x="2393601" y="795872"/>
                </a:lnTo>
                <a:lnTo>
                  <a:pt x="2395645" y="781562"/>
                </a:lnTo>
                <a:lnTo>
                  <a:pt x="2396341" y="766859"/>
                </a:lnTo>
                <a:lnTo>
                  <a:pt x="2396341" y="536803"/>
                </a:lnTo>
                <a:close/>
              </a:path>
            </a:pathLst>
          </a:custGeom>
          <a:solidFill>
            <a:srgbClr val="D0E9CD"/>
          </a:solidFill>
        </p:spPr>
        <p:txBody>
          <a:bodyPr wrap="square" lIns="0" tIns="0" rIns="0" bIns="0" rtlCol="0">
            <a:noAutofit/>
          </a:bodyPr>
          <a:lstStyle/>
          <a:p>
            <a:endParaRPr/>
          </a:p>
        </p:txBody>
      </p:sp>
      <p:sp>
        <p:nvSpPr>
          <p:cNvPr id="62" name="object 62"/>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7"/>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7"/>
                </a:lnTo>
                <a:lnTo>
                  <a:pt x="657" y="1008350"/>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4" y="86322"/>
                </a:lnTo>
                <a:lnTo>
                  <a:pt x="2340253" y="53481"/>
                </a:lnTo>
                <a:lnTo>
                  <a:pt x="2308202" y="27383"/>
                </a:lnTo>
                <a:lnTo>
                  <a:pt x="2270539" y="9325"/>
                </a:lnTo>
                <a:lnTo>
                  <a:pt x="2228560" y="606"/>
                </a:lnTo>
                <a:lnTo>
                  <a:pt x="2213833" y="0"/>
                </a:lnTo>
                <a:lnTo>
                  <a:pt x="415968" y="0"/>
                </a:lnTo>
                <a:lnTo>
                  <a:pt x="364420" y="7661"/>
                </a:lnTo>
                <a:lnTo>
                  <a:pt x="326132" y="24596"/>
                </a:lnTo>
                <a:lnTo>
                  <a:pt x="293291" y="49738"/>
                </a:lnTo>
                <a:lnTo>
                  <a:pt x="267193" y="81789"/>
                </a:lnTo>
                <a:lnTo>
                  <a:pt x="249135"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1861633" y="5362926"/>
            <a:ext cx="1943098" cy="838652"/>
          </a:xfrm>
          <a:custGeom>
            <a:avLst/>
            <a:gdLst/>
            <a:ahLst/>
            <a:cxnLst/>
            <a:rect l="l" t="t" r="r" b="b"/>
            <a:pathLst>
              <a:path w="1943098" h="838652">
                <a:moveTo>
                  <a:pt x="623" y="744356"/>
                </a:moveTo>
                <a:lnTo>
                  <a:pt x="13474" y="784518"/>
                </a:lnTo>
                <a:lnTo>
                  <a:pt x="40207" y="815842"/>
                </a:lnTo>
                <a:lnTo>
                  <a:pt x="77230" y="834736"/>
                </a:lnTo>
                <a:lnTo>
                  <a:pt x="105855" y="838652"/>
                </a:lnTo>
                <a:lnTo>
                  <a:pt x="1837242" y="838652"/>
                </a:lnTo>
                <a:lnTo>
                  <a:pt x="1876382" y="831180"/>
                </a:lnTo>
                <a:lnTo>
                  <a:pt x="1911051" y="808675"/>
                </a:lnTo>
                <a:lnTo>
                  <a:pt x="1934488" y="774683"/>
                </a:lnTo>
                <a:lnTo>
                  <a:pt x="1943098" y="732796"/>
                </a:lnTo>
                <a:lnTo>
                  <a:pt x="1943098" y="309387"/>
                </a:lnTo>
                <a:lnTo>
                  <a:pt x="1935627" y="270247"/>
                </a:lnTo>
                <a:lnTo>
                  <a:pt x="1913122" y="235578"/>
                </a:lnTo>
                <a:lnTo>
                  <a:pt x="1879130" y="212141"/>
                </a:lnTo>
                <a:lnTo>
                  <a:pt x="1837242"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6"/>
                </a:lnTo>
                <a:close/>
              </a:path>
            </a:pathLst>
          </a:custGeom>
          <a:solidFill>
            <a:srgbClr val="E0E0E0"/>
          </a:solidFill>
        </p:spPr>
        <p:txBody>
          <a:bodyPr wrap="square" lIns="0" tIns="0" rIns="0" bIns="0" rtlCol="0">
            <a:noAutofit/>
          </a:bodyPr>
          <a:lstStyle/>
          <a:p>
            <a:endParaRPr/>
          </a:p>
        </p:txBody>
      </p:sp>
      <p:sp>
        <p:nvSpPr>
          <p:cNvPr id="65" name="object 65"/>
          <p:cNvSpPr/>
          <p:nvPr/>
        </p:nvSpPr>
        <p:spPr>
          <a:xfrm>
            <a:off x="1177979" y="2661539"/>
            <a:ext cx="8609376" cy="2616100"/>
          </a:xfrm>
          <a:custGeom>
            <a:avLst/>
            <a:gdLst/>
            <a:ahLst/>
            <a:cxnLst/>
            <a:rect l="l" t="t" r="r" b="b"/>
            <a:pathLst>
              <a:path w="8609376" h="2616100">
                <a:moveTo>
                  <a:pt x="0" y="0"/>
                </a:moveTo>
                <a:lnTo>
                  <a:pt x="0" y="2616100"/>
                </a:lnTo>
                <a:lnTo>
                  <a:pt x="8609376" y="2616100"/>
                </a:lnTo>
                <a:lnTo>
                  <a:pt x="8609376" y="0"/>
                </a:lnTo>
                <a:lnTo>
                  <a:pt x="0" y="0"/>
                </a:lnTo>
                <a:close/>
              </a:path>
            </a:pathLst>
          </a:custGeom>
          <a:solidFill>
            <a:srgbClr val="FEFDD5"/>
          </a:solidFill>
        </p:spPr>
        <p:txBody>
          <a:bodyPr wrap="square" lIns="0" tIns="0" rIns="0" bIns="0" rtlCol="0">
            <a:noAutofit/>
          </a:bodyPr>
          <a:lstStyle/>
          <a:p>
            <a:endParaRPr/>
          </a:p>
        </p:txBody>
      </p:sp>
      <p:sp>
        <p:nvSpPr>
          <p:cNvPr id="66" name="object 66"/>
          <p:cNvSpPr/>
          <p:nvPr/>
        </p:nvSpPr>
        <p:spPr>
          <a:xfrm>
            <a:off x="1177979" y="2661538"/>
            <a:ext cx="8609376" cy="2616100"/>
          </a:xfrm>
          <a:custGeom>
            <a:avLst/>
            <a:gdLst/>
            <a:ahLst/>
            <a:cxnLst/>
            <a:rect l="l" t="t" r="r" b="b"/>
            <a:pathLst>
              <a:path w="8609376" h="2616100">
                <a:moveTo>
                  <a:pt x="0" y="0"/>
                </a:moveTo>
                <a:lnTo>
                  <a:pt x="8609376" y="0"/>
                </a:lnTo>
                <a:lnTo>
                  <a:pt x="8609376" y="2616100"/>
                </a:lnTo>
                <a:lnTo>
                  <a:pt x="0" y="2616100"/>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67" name="object 67"/>
          <p:cNvSpPr/>
          <p:nvPr/>
        </p:nvSpPr>
        <p:spPr>
          <a:xfrm>
            <a:off x="3273642" y="1549728"/>
            <a:ext cx="1093123" cy="747439"/>
          </a:xfrm>
          <a:custGeom>
            <a:avLst/>
            <a:gdLst/>
            <a:ahLst/>
            <a:cxnLst/>
            <a:rect l="l" t="t" r="r" b="b"/>
            <a:pathLst>
              <a:path w="1093123" h="747439">
                <a:moveTo>
                  <a:pt x="0" y="641715"/>
                </a:moveTo>
                <a:lnTo>
                  <a:pt x="19795" y="616435"/>
                </a:lnTo>
                <a:lnTo>
                  <a:pt x="40075" y="591467"/>
                </a:lnTo>
                <a:lnTo>
                  <a:pt x="60836" y="566816"/>
                </a:lnTo>
                <a:lnTo>
                  <a:pt x="82073" y="542484"/>
                </a:lnTo>
                <a:lnTo>
                  <a:pt x="103785" y="518476"/>
                </a:lnTo>
                <a:lnTo>
                  <a:pt x="125966" y="494794"/>
                </a:lnTo>
                <a:lnTo>
                  <a:pt x="148613" y="471441"/>
                </a:lnTo>
                <a:lnTo>
                  <a:pt x="171722" y="448423"/>
                </a:lnTo>
                <a:lnTo>
                  <a:pt x="195290" y="425740"/>
                </a:lnTo>
                <a:lnTo>
                  <a:pt x="219313" y="403398"/>
                </a:lnTo>
                <a:lnTo>
                  <a:pt x="243787" y="381400"/>
                </a:lnTo>
                <a:lnTo>
                  <a:pt x="268708" y="359748"/>
                </a:lnTo>
                <a:lnTo>
                  <a:pt x="294073" y="338447"/>
                </a:lnTo>
                <a:lnTo>
                  <a:pt x="319878" y="317499"/>
                </a:lnTo>
                <a:lnTo>
                  <a:pt x="346120" y="296908"/>
                </a:lnTo>
                <a:lnTo>
                  <a:pt x="372793" y="276678"/>
                </a:lnTo>
                <a:lnTo>
                  <a:pt x="399896" y="256812"/>
                </a:lnTo>
                <a:lnTo>
                  <a:pt x="427424" y="237313"/>
                </a:lnTo>
                <a:lnTo>
                  <a:pt x="455373" y="218185"/>
                </a:lnTo>
                <a:lnTo>
                  <a:pt x="483740" y="199430"/>
                </a:lnTo>
                <a:lnTo>
                  <a:pt x="354167" y="0"/>
                </a:lnTo>
                <a:lnTo>
                  <a:pt x="1093123" y="26686"/>
                </a:lnTo>
                <a:lnTo>
                  <a:pt x="724548" y="570071"/>
                </a:lnTo>
                <a:lnTo>
                  <a:pt x="594941" y="370586"/>
                </a:lnTo>
                <a:lnTo>
                  <a:pt x="570616" y="386704"/>
                </a:lnTo>
                <a:lnTo>
                  <a:pt x="546639" y="403125"/>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3"/>
                </a:lnTo>
                <a:lnTo>
                  <a:pt x="230642" y="683948"/>
                </a:lnTo>
                <a:lnTo>
                  <a:pt x="212615" y="704854"/>
                </a:lnTo>
                <a:lnTo>
                  <a:pt x="194985" y="726019"/>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68" name="object 68"/>
          <p:cNvSpPr/>
          <p:nvPr/>
        </p:nvSpPr>
        <p:spPr>
          <a:xfrm>
            <a:off x="4483473" y="1263535"/>
            <a:ext cx="279400" cy="279400"/>
          </a:xfrm>
          <a:custGeom>
            <a:avLst/>
            <a:gdLst/>
            <a:ahLst/>
            <a:cxnLst/>
            <a:rect l="l" t="t" r="r" b="b"/>
            <a:pathLst>
              <a:path w="279400" h="279400">
                <a:moveTo>
                  <a:pt x="0" y="139700"/>
                </a:moveTo>
                <a:lnTo>
                  <a:pt x="237" y="147919"/>
                </a:lnTo>
                <a:lnTo>
                  <a:pt x="1830" y="162370"/>
                </a:lnTo>
                <a:lnTo>
                  <a:pt x="4854" y="176339"/>
                </a:lnTo>
                <a:lnTo>
                  <a:pt x="9233" y="189751"/>
                </a:lnTo>
                <a:lnTo>
                  <a:pt x="14892" y="202529"/>
                </a:lnTo>
                <a:lnTo>
                  <a:pt x="21753" y="214597"/>
                </a:lnTo>
                <a:lnTo>
                  <a:pt x="29740" y="225878"/>
                </a:lnTo>
                <a:lnTo>
                  <a:pt x="38778" y="236296"/>
                </a:lnTo>
                <a:lnTo>
                  <a:pt x="48788" y="245774"/>
                </a:lnTo>
                <a:lnTo>
                  <a:pt x="59696" y="254237"/>
                </a:lnTo>
                <a:lnTo>
                  <a:pt x="71424" y="261607"/>
                </a:lnTo>
                <a:lnTo>
                  <a:pt x="83896" y="267809"/>
                </a:lnTo>
                <a:lnTo>
                  <a:pt x="97036" y="272765"/>
                </a:lnTo>
                <a:lnTo>
                  <a:pt x="110768" y="276400"/>
                </a:lnTo>
                <a:lnTo>
                  <a:pt x="125014" y="278637"/>
                </a:lnTo>
                <a:lnTo>
                  <a:pt x="139700" y="279400"/>
                </a:lnTo>
                <a:lnTo>
                  <a:pt x="147919" y="279162"/>
                </a:lnTo>
                <a:lnTo>
                  <a:pt x="162370" y="277569"/>
                </a:lnTo>
                <a:lnTo>
                  <a:pt x="176339" y="274545"/>
                </a:lnTo>
                <a:lnTo>
                  <a:pt x="189752" y="270166"/>
                </a:lnTo>
                <a:lnTo>
                  <a:pt x="202530" y="264507"/>
                </a:lnTo>
                <a:lnTo>
                  <a:pt x="214597" y="257646"/>
                </a:lnTo>
                <a:lnTo>
                  <a:pt x="225878" y="249659"/>
                </a:lnTo>
                <a:lnTo>
                  <a:pt x="236296" y="240621"/>
                </a:lnTo>
                <a:lnTo>
                  <a:pt x="245775" y="230611"/>
                </a:lnTo>
                <a:lnTo>
                  <a:pt x="254237" y="219703"/>
                </a:lnTo>
                <a:lnTo>
                  <a:pt x="261607" y="207975"/>
                </a:lnTo>
                <a:lnTo>
                  <a:pt x="267809" y="195503"/>
                </a:lnTo>
                <a:lnTo>
                  <a:pt x="272765" y="182363"/>
                </a:lnTo>
                <a:lnTo>
                  <a:pt x="276400" y="168631"/>
                </a:lnTo>
                <a:lnTo>
                  <a:pt x="278637" y="154385"/>
                </a:lnTo>
                <a:lnTo>
                  <a:pt x="279400" y="139700"/>
                </a:lnTo>
                <a:lnTo>
                  <a:pt x="279162" y="131480"/>
                </a:lnTo>
                <a:lnTo>
                  <a:pt x="277569" y="117029"/>
                </a:lnTo>
                <a:lnTo>
                  <a:pt x="274545" y="103060"/>
                </a:lnTo>
                <a:lnTo>
                  <a:pt x="270166" y="89647"/>
                </a:lnTo>
                <a:lnTo>
                  <a:pt x="264507" y="76869"/>
                </a:lnTo>
                <a:lnTo>
                  <a:pt x="257646" y="64802"/>
                </a:lnTo>
                <a:lnTo>
                  <a:pt x="249659" y="53521"/>
                </a:lnTo>
                <a:lnTo>
                  <a:pt x="240622" y="43103"/>
                </a:lnTo>
                <a:lnTo>
                  <a:pt x="230611" y="33624"/>
                </a:lnTo>
                <a:lnTo>
                  <a:pt x="219704" y="25162"/>
                </a:lnTo>
                <a:lnTo>
                  <a:pt x="207976" y="17792"/>
                </a:lnTo>
                <a:lnTo>
                  <a:pt x="195503" y="11590"/>
                </a:lnTo>
                <a:lnTo>
                  <a:pt x="182363" y="6634"/>
                </a:lnTo>
                <a:lnTo>
                  <a:pt x="168631" y="2999"/>
                </a:lnTo>
                <a:lnTo>
                  <a:pt x="154385" y="762"/>
                </a:lnTo>
                <a:lnTo>
                  <a:pt x="139700" y="0"/>
                </a:lnTo>
                <a:lnTo>
                  <a:pt x="131480" y="237"/>
                </a:lnTo>
                <a:lnTo>
                  <a:pt x="117029" y="1830"/>
                </a:lnTo>
                <a:lnTo>
                  <a:pt x="103060" y="4854"/>
                </a:lnTo>
                <a:lnTo>
                  <a:pt x="89648" y="9233"/>
                </a:lnTo>
                <a:lnTo>
                  <a:pt x="76870" y="14892"/>
                </a:lnTo>
                <a:lnTo>
                  <a:pt x="64802" y="21753"/>
                </a:lnTo>
                <a:lnTo>
                  <a:pt x="53521" y="29740"/>
                </a:lnTo>
                <a:lnTo>
                  <a:pt x="43103" y="38777"/>
                </a:lnTo>
                <a:lnTo>
                  <a:pt x="33625" y="48788"/>
                </a:lnTo>
                <a:lnTo>
                  <a:pt x="25162" y="59695"/>
                </a:lnTo>
                <a:lnTo>
                  <a:pt x="17792" y="71423"/>
                </a:lnTo>
                <a:lnTo>
                  <a:pt x="11590" y="83896"/>
                </a:lnTo>
                <a:lnTo>
                  <a:pt x="6634" y="97036"/>
                </a:lnTo>
                <a:lnTo>
                  <a:pt x="2999" y="110768"/>
                </a:lnTo>
                <a:lnTo>
                  <a:pt x="762" y="125014"/>
                </a:lnTo>
                <a:lnTo>
                  <a:pt x="0" y="139700"/>
                </a:lnTo>
                <a:close/>
              </a:path>
            </a:pathLst>
          </a:custGeom>
          <a:solidFill>
            <a:srgbClr val="FFF4DB"/>
          </a:solidFill>
        </p:spPr>
        <p:txBody>
          <a:bodyPr wrap="square" lIns="0" tIns="0" rIns="0" bIns="0" rtlCol="0">
            <a:noAutofit/>
          </a:bodyPr>
          <a:lstStyle/>
          <a:p>
            <a:endParaRPr/>
          </a:p>
        </p:txBody>
      </p:sp>
      <p:sp>
        <p:nvSpPr>
          <p:cNvPr id="69" name="object 69"/>
          <p:cNvSpPr/>
          <p:nvPr/>
        </p:nvSpPr>
        <p:spPr>
          <a:xfrm>
            <a:off x="4483473" y="1263536"/>
            <a:ext cx="279399" cy="279399"/>
          </a:xfrm>
          <a:custGeom>
            <a:avLst/>
            <a:gdLst/>
            <a:ahLst/>
            <a:cxnLst/>
            <a:rect l="l" t="t" r="r" b="b"/>
            <a:pathLst>
              <a:path w="279399" h="279399">
                <a:moveTo>
                  <a:pt x="0" y="139699"/>
                </a:moveTo>
                <a:lnTo>
                  <a:pt x="762" y="125014"/>
                </a:lnTo>
                <a:lnTo>
                  <a:pt x="2999" y="110768"/>
                </a:lnTo>
                <a:lnTo>
                  <a:pt x="6634" y="97036"/>
                </a:lnTo>
                <a:lnTo>
                  <a:pt x="11590" y="83896"/>
                </a:lnTo>
                <a:lnTo>
                  <a:pt x="17792" y="71424"/>
                </a:lnTo>
                <a:lnTo>
                  <a:pt x="25162" y="59695"/>
                </a:lnTo>
                <a:lnTo>
                  <a:pt x="33625" y="48788"/>
                </a:lnTo>
                <a:lnTo>
                  <a:pt x="43103" y="38777"/>
                </a:lnTo>
                <a:lnTo>
                  <a:pt x="53521" y="29740"/>
                </a:lnTo>
                <a:lnTo>
                  <a:pt x="64802" y="21753"/>
                </a:lnTo>
                <a:lnTo>
                  <a:pt x="76870" y="14892"/>
                </a:lnTo>
                <a:lnTo>
                  <a:pt x="89648" y="9233"/>
                </a:lnTo>
                <a:lnTo>
                  <a:pt x="103060" y="4854"/>
                </a:lnTo>
                <a:lnTo>
                  <a:pt x="117029" y="1830"/>
                </a:lnTo>
                <a:lnTo>
                  <a:pt x="131480" y="237"/>
                </a:lnTo>
                <a:lnTo>
                  <a:pt x="139699" y="0"/>
                </a:lnTo>
                <a:lnTo>
                  <a:pt x="154385" y="762"/>
                </a:lnTo>
                <a:lnTo>
                  <a:pt x="168631" y="2999"/>
                </a:lnTo>
                <a:lnTo>
                  <a:pt x="182363" y="6634"/>
                </a:lnTo>
                <a:lnTo>
                  <a:pt x="195503" y="11590"/>
                </a:lnTo>
                <a:lnTo>
                  <a:pt x="207975" y="17792"/>
                </a:lnTo>
                <a:lnTo>
                  <a:pt x="219703" y="25162"/>
                </a:lnTo>
                <a:lnTo>
                  <a:pt x="230611" y="33625"/>
                </a:lnTo>
                <a:lnTo>
                  <a:pt x="240622" y="43103"/>
                </a:lnTo>
                <a:lnTo>
                  <a:pt x="249659" y="53521"/>
                </a:lnTo>
                <a:lnTo>
                  <a:pt x="257646" y="64802"/>
                </a:lnTo>
                <a:lnTo>
                  <a:pt x="264507" y="76870"/>
                </a:lnTo>
                <a:lnTo>
                  <a:pt x="270166" y="89648"/>
                </a:lnTo>
                <a:lnTo>
                  <a:pt x="274545" y="103060"/>
                </a:lnTo>
                <a:lnTo>
                  <a:pt x="277569" y="117029"/>
                </a:lnTo>
                <a:lnTo>
                  <a:pt x="279162" y="131480"/>
                </a:lnTo>
                <a:lnTo>
                  <a:pt x="279399" y="139699"/>
                </a:lnTo>
                <a:lnTo>
                  <a:pt x="278637" y="154385"/>
                </a:lnTo>
                <a:lnTo>
                  <a:pt x="276400" y="168631"/>
                </a:lnTo>
                <a:lnTo>
                  <a:pt x="272765" y="182363"/>
                </a:lnTo>
                <a:lnTo>
                  <a:pt x="267809" y="195503"/>
                </a:lnTo>
                <a:lnTo>
                  <a:pt x="261607" y="207975"/>
                </a:lnTo>
                <a:lnTo>
                  <a:pt x="254237" y="219703"/>
                </a:lnTo>
                <a:lnTo>
                  <a:pt x="245774" y="230611"/>
                </a:lnTo>
                <a:lnTo>
                  <a:pt x="236296" y="240622"/>
                </a:lnTo>
                <a:lnTo>
                  <a:pt x="225878" y="249659"/>
                </a:lnTo>
                <a:lnTo>
                  <a:pt x="214597" y="257646"/>
                </a:lnTo>
                <a:lnTo>
                  <a:pt x="202529" y="264507"/>
                </a:lnTo>
                <a:lnTo>
                  <a:pt x="189751" y="270166"/>
                </a:lnTo>
                <a:lnTo>
                  <a:pt x="176339" y="274545"/>
                </a:lnTo>
                <a:lnTo>
                  <a:pt x="162370" y="277569"/>
                </a:lnTo>
                <a:lnTo>
                  <a:pt x="147919" y="279162"/>
                </a:lnTo>
                <a:lnTo>
                  <a:pt x="139699" y="279399"/>
                </a:lnTo>
                <a:lnTo>
                  <a:pt x="125014" y="278637"/>
                </a:lnTo>
                <a:lnTo>
                  <a:pt x="110768" y="276400"/>
                </a:lnTo>
                <a:lnTo>
                  <a:pt x="97036" y="272765"/>
                </a:lnTo>
                <a:lnTo>
                  <a:pt x="83896" y="267809"/>
                </a:lnTo>
                <a:lnTo>
                  <a:pt x="71424" y="261607"/>
                </a:lnTo>
                <a:lnTo>
                  <a:pt x="59696" y="254237"/>
                </a:lnTo>
                <a:lnTo>
                  <a:pt x="48788" y="245774"/>
                </a:lnTo>
                <a:lnTo>
                  <a:pt x="38777" y="236296"/>
                </a:lnTo>
                <a:lnTo>
                  <a:pt x="29740" y="225878"/>
                </a:lnTo>
                <a:lnTo>
                  <a:pt x="21753" y="214597"/>
                </a:lnTo>
                <a:lnTo>
                  <a:pt x="14892" y="202529"/>
                </a:lnTo>
                <a:lnTo>
                  <a:pt x="9233" y="189751"/>
                </a:lnTo>
                <a:lnTo>
                  <a:pt x="4854" y="176339"/>
                </a:lnTo>
                <a:lnTo>
                  <a:pt x="1830" y="162370"/>
                </a:lnTo>
                <a:lnTo>
                  <a:pt x="237" y="147919"/>
                </a:lnTo>
                <a:lnTo>
                  <a:pt x="0" y="139699"/>
                </a:lnTo>
                <a:close/>
              </a:path>
            </a:pathLst>
          </a:custGeom>
          <a:ln w="25399">
            <a:solidFill>
              <a:srgbClr val="727272"/>
            </a:solidFill>
          </a:ln>
        </p:spPr>
        <p:txBody>
          <a:bodyPr wrap="square" lIns="0" tIns="0" rIns="0" bIns="0" rtlCol="0">
            <a:noAutofit/>
          </a:bodyPr>
          <a:lstStyle/>
          <a:p>
            <a:endParaRPr/>
          </a:p>
        </p:txBody>
      </p:sp>
      <p:sp>
        <p:nvSpPr>
          <p:cNvPr id="21" name="object 21"/>
          <p:cNvSpPr/>
          <p:nvPr/>
        </p:nvSpPr>
        <p:spPr>
          <a:xfrm>
            <a:off x="9264620" y="541654"/>
            <a:ext cx="108146" cy="73946"/>
          </a:xfrm>
          <a:custGeom>
            <a:avLst/>
            <a:gdLst/>
            <a:ahLst/>
            <a:cxnLst/>
            <a:rect l="l" t="t" r="r" b="b"/>
            <a:pathLst>
              <a:path w="108146" h="73946">
                <a:moveTo>
                  <a:pt x="0" y="63486"/>
                </a:moveTo>
                <a:lnTo>
                  <a:pt x="7943" y="53868"/>
                </a:lnTo>
                <a:lnTo>
                  <a:pt x="16606" y="44739"/>
                </a:lnTo>
                <a:lnTo>
                  <a:pt x="25966" y="36121"/>
                </a:lnTo>
                <a:lnTo>
                  <a:pt x="36000" y="28033"/>
                </a:lnTo>
                <a:lnTo>
                  <a:pt x="46688" y="20496"/>
                </a:lnTo>
                <a:lnTo>
                  <a:pt x="47858" y="19730"/>
                </a:lnTo>
                <a:lnTo>
                  <a:pt x="35039" y="0"/>
                </a:lnTo>
                <a:lnTo>
                  <a:pt x="108146" y="2640"/>
                </a:lnTo>
                <a:lnTo>
                  <a:pt x="71682" y="56398"/>
                </a:lnTo>
                <a:lnTo>
                  <a:pt x="58859" y="36663"/>
                </a:lnTo>
                <a:lnTo>
                  <a:pt x="48152"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22" name="object 22"/>
          <p:cNvSpPr/>
          <p:nvPr/>
        </p:nvSpPr>
        <p:spPr>
          <a:xfrm>
            <a:off x="9184866" y="525821"/>
            <a:ext cx="564636" cy="433909"/>
          </a:xfrm>
          <a:custGeom>
            <a:avLst/>
            <a:gdLst/>
            <a:ahLst/>
            <a:cxnLst/>
            <a:rect l="l" t="t" r="r" b="b"/>
            <a:pathLst>
              <a:path w="564636" h="433909">
                <a:moveTo>
                  <a:pt x="22186" y="301402"/>
                </a:moveTo>
                <a:lnTo>
                  <a:pt x="42298" y="331236"/>
                </a:lnTo>
                <a:lnTo>
                  <a:pt x="54471" y="345084"/>
                </a:lnTo>
                <a:lnTo>
                  <a:pt x="67959" y="358146"/>
                </a:lnTo>
                <a:lnTo>
                  <a:pt x="82689" y="370364"/>
                </a:lnTo>
                <a:lnTo>
                  <a:pt x="98589" y="381684"/>
                </a:lnTo>
                <a:lnTo>
                  <a:pt x="115585" y="392049"/>
                </a:lnTo>
                <a:lnTo>
                  <a:pt x="133605" y="401404"/>
                </a:lnTo>
                <a:lnTo>
                  <a:pt x="152577" y="409693"/>
                </a:lnTo>
                <a:lnTo>
                  <a:pt x="172427" y="416859"/>
                </a:lnTo>
                <a:lnTo>
                  <a:pt x="193084" y="422848"/>
                </a:lnTo>
                <a:lnTo>
                  <a:pt x="214474" y="427604"/>
                </a:lnTo>
                <a:lnTo>
                  <a:pt x="236525" y="431069"/>
                </a:lnTo>
                <a:lnTo>
                  <a:pt x="259164" y="433190"/>
                </a:lnTo>
                <a:lnTo>
                  <a:pt x="282318" y="433909"/>
                </a:lnTo>
                <a:lnTo>
                  <a:pt x="305472" y="433190"/>
                </a:lnTo>
                <a:lnTo>
                  <a:pt x="328112" y="431069"/>
                </a:lnTo>
                <a:lnTo>
                  <a:pt x="350162" y="427604"/>
                </a:lnTo>
                <a:lnTo>
                  <a:pt x="371553" y="422848"/>
                </a:lnTo>
                <a:lnTo>
                  <a:pt x="392209" y="416859"/>
                </a:lnTo>
                <a:lnTo>
                  <a:pt x="412060" y="409693"/>
                </a:lnTo>
                <a:lnTo>
                  <a:pt x="431031" y="401404"/>
                </a:lnTo>
                <a:lnTo>
                  <a:pt x="449052" y="392049"/>
                </a:lnTo>
                <a:lnTo>
                  <a:pt x="466048" y="381684"/>
                </a:lnTo>
                <a:lnTo>
                  <a:pt x="481947" y="370364"/>
                </a:lnTo>
                <a:lnTo>
                  <a:pt x="496677" y="358146"/>
                </a:lnTo>
                <a:lnTo>
                  <a:pt x="510165" y="345084"/>
                </a:lnTo>
                <a:lnTo>
                  <a:pt x="522339" y="331236"/>
                </a:lnTo>
                <a:lnTo>
                  <a:pt x="533125" y="316657"/>
                </a:lnTo>
                <a:lnTo>
                  <a:pt x="550244" y="285528"/>
                </a:lnTo>
                <a:lnTo>
                  <a:pt x="560941" y="252145"/>
                </a:lnTo>
                <a:lnTo>
                  <a:pt x="564636" y="216954"/>
                </a:lnTo>
                <a:lnTo>
                  <a:pt x="563701" y="199160"/>
                </a:lnTo>
                <a:lnTo>
                  <a:pt x="556432" y="164817"/>
                </a:lnTo>
                <a:lnTo>
                  <a:pt x="542450" y="132505"/>
                </a:lnTo>
                <a:lnTo>
                  <a:pt x="522339" y="102671"/>
                </a:lnTo>
                <a:lnTo>
                  <a:pt x="510165" y="88823"/>
                </a:lnTo>
                <a:lnTo>
                  <a:pt x="496677" y="75762"/>
                </a:lnTo>
                <a:lnTo>
                  <a:pt x="481947" y="63544"/>
                </a:lnTo>
                <a:lnTo>
                  <a:pt x="466048" y="52224"/>
                </a:lnTo>
                <a:lnTo>
                  <a:pt x="449052" y="41859"/>
                </a:lnTo>
                <a:lnTo>
                  <a:pt x="431031" y="32504"/>
                </a:lnTo>
                <a:lnTo>
                  <a:pt x="412060" y="24215"/>
                </a:lnTo>
                <a:lnTo>
                  <a:pt x="392209" y="17049"/>
                </a:lnTo>
                <a:lnTo>
                  <a:pt x="371553" y="11060"/>
                </a:lnTo>
                <a:lnTo>
                  <a:pt x="350162" y="6305"/>
                </a:lnTo>
                <a:lnTo>
                  <a:pt x="328112" y="2839"/>
                </a:lnTo>
                <a:lnTo>
                  <a:pt x="305472" y="719"/>
                </a:lnTo>
                <a:lnTo>
                  <a:pt x="282318" y="0"/>
                </a:lnTo>
                <a:lnTo>
                  <a:pt x="282319" y="25671"/>
                </a:lnTo>
                <a:lnTo>
                  <a:pt x="287080" y="25704"/>
                </a:lnTo>
                <a:lnTo>
                  <a:pt x="300452" y="26149"/>
                </a:lnTo>
                <a:lnTo>
                  <a:pt x="326879" y="28576"/>
                </a:lnTo>
                <a:lnTo>
                  <a:pt x="352714" y="33008"/>
                </a:lnTo>
                <a:lnTo>
                  <a:pt x="377757" y="39389"/>
                </a:lnTo>
                <a:lnTo>
                  <a:pt x="401805" y="47667"/>
                </a:lnTo>
                <a:lnTo>
                  <a:pt x="424657" y="57786"/>
                </a:lnTo>
                <a:lnTo>
                  <a:pt x="446111" y="69692"/>
                </a:lnTo>
                <a:lnTo>
                  <a:pt x="461773" y="80193"/>
                </a:lnTo>
                <a:lnTo>
                  <a:pt x="476016" y="91421"/>
                </a:lnTo>
                <a:lnTo>
                  <a:pt x="488832" y="103309"/>
                </a:lnTo>
                <a:lnTo>
                  <a:pt x="510148" y="128783"/>
                </a:lnTo>
                <a:lnTo>
                  <a:pt x="525649" y="156061"/>
                </a:lnTo>
                <a:lnTo>
                  <a:pt x="535268" y="184588"/>
                </a:lnTo>
                <a:lnTo>
                  <a:pt x="538933" y="213810"/>
                </a:lnTo>
                <a:lnTo>
                  <a:pt x="538512" y="228507"/>
                </a:lnTo>
                <a:lnTo>
                  <a:pt x="533119" y="257731"/>
                </a:lnTo>
                <a:lnTo>
                  <a:pt x="521598" y="286263"/>
                </a:lnTo>
                <a:lnTo>
                  <a:pt x="503882" y="313548"/>
                </a:lnTo>
                <a:lnTo>
                  <a:pt x="492678" y="326550"/>
                </a:lnTo>
                <a:lnTo>
                  <a:pt x="479899" y="339032"/>
                </a:lnTo>
                <a:lnTo>
                  <a:pt x="465811" y="350705"/>
                </a:lnTo>
                <a:lnTo>
                  <a:pt x="450746" y="361321"/>
                </a:lnTo>
                <a:lnTo>
                  <a:pt x="434796" y="370873"/>
                </a:lnTo>
                <a:lnTo>
                  <a:pt x="418056" y="379354"/>
                </a:lnTo>
                <a:lnTo>
                  <a:pt x="400617" y="386759"/>
                </a:lnTo>
                <a:lnTo>
                  <a:pt x="382574" y="393081"/>
                </a:lnTo>
                <a:lnTo>
                  <a:pt x="364019" y="398312"/>
                </a:lnTo>
                <a:lnTo>
                  <a:pt x="345044" y="402448"/>
                </a:lnTo>
                <a:lnTo>
                  <a:pt x="325744" y="405481"/>
                </a:lnTo>
                <a:lnTo>
                  <a:pt x="306211" y="407405"/>
                </a:lnTo>
                <a:lnTo>
                  <a:pt x="286538" y="408213"/>
                </a:lnTo>
                <a:lnTo>
                  <a:pt x="266817" y="407899"/>
                </a:lnTo>
                <a:lnTo>
                  <a:pt x="247143" y="406457"/>
                </a:lnTo>
                <a:lnTo>
                  <a:pt x="227608" y="403879"/>
                </a:lnTo>
                <a:lnTo>
                  <a:pt x="208305" y="400160"/>
                </a:lnTo>
                <a:lnTo>
                  <a:pt x="189327" y="395293"/>
                </a:lnTo>
                <a:lnTo>
                  <a:pt x="170767" y="389272"/>
                </a:lnTo>
                <a:lnTo>
                  <a:pt x="152718" y="382089"/>
                </a:lnTo>
                <a:lnTo>
                  <a:pt x="135274" y="373739"/>
                </a:lnTo>
                <a:lnTo>
                  <a:pt x="118526" y="364215"/>
                </a:lnTo>
                <a:lnTo>
                  <a:pt x="102864" y="353715"/>
                </a:lnTo>
                <a:lnTo>
                  <a:pt x="88621" y="342486"/>
                </a:lnTo>
                <a:lnTo>
                  <a:pt x="75805" y="330599"/>
                </a:lnTo>
                <a:lnTo>
                  <a:pt x="54490" y="305124"/>
                </a:lnTo>
                <a:lnTo>
                  <a:pt x="38989" y="277847"/>
                </a:lnTo>
                <a:lnTo>
                  <a:pt x="29370" y="249320"/>
                </a:lnTo>
                <a:lnTo>
                  <a:pt x="25704" y="220098"/>
                </a:lnTo>
                <a:lnTo>
                  <a:pt x="26125" y="205400"/>
                </a:lnTo>
                <a:lnTo>
                  <a:pt x="31519" y="176177"/>
                </a:lnTo>
                <a:lnTo>
                  <a:pt x="43039" y="147645"/>
                </a:lnTo>
                <a:lnTo>
                  <a:pt x="60756" y="120360"/>
                </a:lnTo>
                <a:lnTo>
                  <a:pt x="71959" y="107358"/>
                </a:lnTo>
                <a:lnTo>
                  <a:pt x="84738" y="94876"/>
                </a:lnTo>
                <a:lnTo>
                  <a:pt x="102614" y="111431"/>
                </a:lnTo>
                <a:lnTo>
                  <a:pt x="111704" y="58955"/>
                </a:lnTo>
                <a:lnTo>
                  <a:pt x="48140" y="60985"/>
                </a:lnTo>
                <a:lnTo>
                  <a:pt x="66010" y="77534"/>
                </a:lnTo>
                <a:lnTo>
                  <a:pt x="64479" y="78950"/>
                </a:lnTo>
                <a:lnTo>
                  <a:pt x="54457" y="88862"/>
                </a:lnTo>
                <a:lnTo>
                  <a:pt x="45235"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7"/>
                </a:lnTo>
                <a:lnTo>
                  <a:pt x="0" y="216954"/>
                </a:lnTo>
                <a:lnTo>
                  <a:pt x="935" y="234747"/>
                </a:lnTo>
                <a:lnTo>
                  <a:pt x="3695" y="252145"/>
                </a:lnTo>
                <a:lnTo>
                  <a:pt x="8204"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23" name="object 23"/>
          <p:cNvSpPr/>
          <p:nvPr/>
        </p:nvSpPr>
        <p:spPr>
          <a:xfrm>
            <a:off x="9379205" y="52087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24" name="object 24"/>
          <p:cNvSpPr/>
          <p:nvPr/>
        </p:nvSpPr>
        <p:spPr>
          <a:xfrm>
            <a:off x="9597829" y="769659"/>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597829" y="63258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130427" y="769659"/>
            <a:ext cx="158313" cy="82925"/>
          </a:xfrm>
          <a:custGeom>
            <a:avLst/>
            <a:gdLst/>
            <a:ahLst/>
            <a:cxnLst/>
            <a:rect l="l" t="t" r="r" b="b"/>
            <a:pathLst>
              <a:path w="158313" h="82925">
                <a:moveTo>
                  <a:pt x="0" y="13820"/>
                </a:moveTo>
                <a:lnTo>
                  <a:pt x="0" y="76737"/>
                </a:lnTo>
                <a:lnTo>
                  <a:pt x="6187" y="82925"/>
                </a:lnTo>
                <a:lnTo>
                  <a:pt x="152125" y="82925"/>
                </a:lnTo>
                <a:lnTo>
                  <a:pt x="158313" y="76737"/>
                </a:lnTo>
                <a:lnTo>
                  <a:pt x="158313"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130427" y="632589"/>
            <a:ext cx="158313" cy="82925"/>
          </a:xfrm>
          <a:custGeom>
            <a:avLst/>
            <a:gdLst/>
            <a:ahLst/>
            <a:cxnLst/>
            <a:rect l="l" t="t" r="r" b="b"/>
            <a:pathLst>
              <a:path w="158313" h="82925">
                <a:moveTo>
                  <a:pt x="0" y="13821"/>
                </a:moveTo>
                <a:lnTo>
                  <a:pt x="0" y="76738"/>
                </a:lnTo>
                <a:lnTo>
                  <a:pt x="6187" y="82925"/>
                </a:lnTo>
                <a:lnTo>
                  <a:pt x="152125" y="82925"/>
                </a:lnTo>
                <a:lnTo>
                  <a:pt x="158313" y="76738"/>
                </a:lnTo>
                <a:lnTo>
                  <a:pt x="158313"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379205" y="882740"/>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556391" y="551110"/>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4"/>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507228" y="606968"/>
            <a:ext cx="89333" cy="68270"/>
          </a:xfrm>
          <a:custGeom>
            <a:avLst/>
            <a:gdLst/>
            <a:ahLst/>
            <a:cxnLst/>
            <a:rect l="l" t="t" r="r" b="b"/>
            <a:pathLst>
              <a:path w="89333" h="68270">
                <a:moveTo>
                  <a:pt x="35288" y="49524"/>
                </a:moveTo>
                <a:lnTo>
                  <a:pt x="24711" y="40441"/>
                </a:lnTo>
                <a:lnTo>
                  <a:pt x="17400" y="29354"/>
                </a:lnTo>
                <a:lnTo>
                  <a:pt x="14373" y="17352"/>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9" y="68270"/>
                </a:lnTo>
                <a:lnTo>
                  <a:pt x="71073" y="66790"/>
                </a:lnTo>
                <a:lnTo>
                  <a:pt x="81312" y="62183"/>
                </a:lnTo>
                <a:lnTo>
                  <a:pt x="89333" y="54479"/>
                </a:lnTo>
                <a:lnTo>
                  <a:pt x="80360" y="48005"/>
                </a:lnTo>
                <a:lnTo>
                  <a:pt x="75618" y="52701"/>
                </a:lnTo>
                <a:lnTo>
                  <a:pt x="64460" y="56986"/>
                </a:lnTo>
                <a:lnTo>
                  <a:pt x="50717" y="56214"/>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754844" y="701690"/>
            <a:ext cx="42016" cy="99058"/>
          </a:xfrm>
          <a:custGeom>
            <a:avLst/>
            <a:gdLst/>
            <a:ahLst/>
            <a:cxnLst/>
            <a:rect l="l" t="t" r="r" b="b"/>
            <a:pathLst>
              <a:path w="42016" h="99058">
                <a:moveTo>
                  <a:pt x="759" y="11038"/>
                </a:moveTo>
                <a:lnTo>
                  <a:pt x="6490" y="11463"/>
                </a:lnTo>
                <a:lnTo>
                  <a:pt x="17439" y="17177"/>
                </a:lnTo>
                <a:lnTo>
                  <a:pt x="26022" y="28585"/>
                </a:lnTo>
                <a:lnTo>
                  <a:pt x="28803" y="35542"/>
                </a:lnTo>
                <a:lnTo>
                  <a:pt x="31041" y="48294"/>
                </a:lnTo>
                <a:lnTo>
                  <a:pt x="30121" y="60939"/>
                </a:lnTo>
                <a:lnTo>
                  <a:pt x="26185" y="72344"/>
                </a:lnTo>
                <a:lnTo>
                  <a:pt x="19377" y="81375"/>
                </a:lnTo>
                <a:lnTo>
                  <a:pt x="19075" y="76981"/>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3"/>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54409"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298411" y="812197"/>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50"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3"/>
                </a:lnTo>
                <a:lnTo>
                  <a:pt x="82878" y="16496"/>
                </a:lnTo>
                <a:lnTo>
                  <a:pt x="70266" y="8830"/>
                </a:lnTo>
                <a:lnTo>
                  <a:pt x="66508" y="7055"/>
                </a:lnTo>
                <a:lnTo>
                  <a:pt x="52451" y="2175"/>
                </a:lnTo>
                <a:lnTo>
                  <a:pt x="38799" y="0"/>
                </a:lnTo>
                <a:lnTo>
                  <a:pt x="26140" y="461"/>
                </a:lnTo>
                <a:lnTo>
                  <a:pt x="15063" y="3490"/>
                </a:lnTo>
                <a:lnTo>
                  <a:pt x="6153" y="9020"/>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254427" y="858624"/>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3" y="78833"/>
                </a:lnTo>
                <a:lnTo>
                  <a:pt x="73676" y="82676"/>
                </a:lnTo>
                <a:lnTo>
                  <a:pt x="85874" y="84030"/>
                </a:lnTo>
                <a:lnTo>
                  <a:pt x="96794" y="82854"/>
                </a:lnTo>
                <a:lnTo>
                  <a:pt x="105936" y="79101"/>
                </a:lnTo>
                <a:lnTo>
                  <a:pt x="112796" y="72730"/>
                </a:lnTo>
                <a:lnTo>
                  <a:pt x="103823" y="66257"/>
                </a:lnTo>
                <a:lnTo>
                  <a:pt x="100585" y="69504"/>
                </a:lnTo>
                <a:lnTo>
                  <a:pt x="89819" y="73258"/>
                </a:lnTo>
                <a:lnTo>
                  <a:pt x="75117" y="72024"/>
                </a:lnTo>
                <a:lnTo>
                  <a:pt x="63133" y="68065"/>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557293" y="856581"/>
            <a:ext cx="78217" cy="74495"/>
          </a:xfrm>
          <a:custGeom>
            <a:avLst/>
            <a:gdLst/>
            <a:ahLst/>
            <a:cxnLst/>
            <a:rect l="l" t="t" r="r" b="b"/>
            <a:pathLst>
              <a:path w="78217" h="74495">
                <a:moveTo>
                  <a:pt x="73257" y="0"/>
                </a:moveTo>
                <a:lnTo>
                  <a:pt x="66382" y="5847"/>
                </a:lnTo>
                <a:lnTo>
                  <a:pt x="66789" y="6351"/>
                </a:lnTo>
                <a:lnTo>
                  <a:pt x="69583" y="16655"/>
                </a:lnTo>
                <a:lnTo>
                  <a:pt x="65592" y="30099"/>
                </a:lnTo>
                <a:lnTo>
                  <a:pt x="61706" y="36534"/>
                </a:lnTo>
                <a:lnTo>
                  <a:pt x="52749" y="46901"/>
                </a:lnTo>
                <a:lnTo>
                  <a:pt x="41922" y="55479"/>
                </a:lnTo>
                <a:lnTo>
                  <a:pt x="30236" y="61531"/>
                </a:lnTo>
                <a:lnTo>
                  <a:pt x="18702" y="64319"/>
                </a:lnTo>
                <a:lnTo>
                  <a:pt x="20486" y="62801"/>
                </a:lnTo>
                <a:lnTo>
                  <a:pt x="0" y="62297"/>
                </a:lnTo>
                <a:lnTo>
                  <a:pt x="6734" y="74495"/>
                </a:lnTo>
                <a:lnTo>
                  <a:pt x="9332"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513978" y="800120"/>
            <a:ext cx="73907" cy="82047"/>
          </a:xfrm>
          <a:custGeom>
            <a:avLst/>
            <a:gdLst/>
            <a:ahLst/>
            <a:cxnLst/>
            <a:rect l="l" t="t" r="r" b="b"/>
            <a:pathLst>
              <a:path w="73907" h="82047">
                <a:moveTo>
                  <a:pt x="13152" y="68424"/>
                </a:moveTo>
                <a:lnTo>
                  <a:pt x="10566" y="56889"/>
                </a:lnTo>
                <a:lnTo>
                  <a:pt x="13200" y="43553"/>
                </a:lnTo>
                <a:lnTo>
                  <a:pt x="15068" y="39358"/>
                </a:lnTo>
                <a:lnTo>
                  <a:pt x="22866" y="28116"/>
                </a:lnTo>
                <a:lnTo>
                  <a:pt x="33127" y="19430"/>
                </a:lnTo>
                <a:lnTo>
                  <a:pt x="44751" y="14076"/>
                </a:lnTo>
                <a:lnTo>
                  <a:pt x="56641" y="12830"/>
                </a:lnTo>
                <a:lnTo>
                  <a:pt x="53604" y="16018"/>
                </a:lnTo>
                <a:lnTo>
                  <a:pt x="73907" y="14649"/>
                </a:lnTo>
                <a:lnTo>
                  <a:pt x="68872" y="0"/>
                </a:lnTo>
                <a:lnTo>
                  <a:pt x="65552" y="3483"/>
                </a:lnTo>
                <a:lnTo>
                  <a:pt x="60689" y="2296"/>
                </a:lnTo>
                <a:lnTo>
                  <a:pt x="49141" y="2048"/>
                </a:lnTo>
                <a:lnTo>
                  <a:pt x="37345" y="4997"/>
                </a:lnTo>
                <a:lnTo>
                  <a:pt x="25966" y="10928"/>
                </a:lnTo>
                <a:lnTo>
                  <a:pt x="15665" y="19627"/>
                </a:lnTo>
                <a:lnTo>
                  <a:pt x="9392" y="27341"/>
                </a:lnTo>
                <a:lnTo>
                  <a:pt x="3164" y="38996"/>
                </a:lnTo>
                <a:lnTo>
                  <a:pt x="10" y="50983"/>
                </a:lnTo>
                <a:lnTo>
                  <a:pt x="0" y="62613"/>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085464"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0" name="object 20"/>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19" name="object 19"/>
          <p:cNvSpPr txBox="1"/>
          <p:nvPr/>
        </p:nvSpPr>
        <p:spPr>
          <a:xfrm>
            <a:off x="6725735" y="708358"/>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2F302F"/>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2F302F"/>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2F302F"/>
                </a:solidFill>
                <a:latin typeface="Arial"/>
                <a:cs typeface="Arial"/>
              </a:rPr>
              <a:t>analytic plan and share for peer review?</a:t>
            </a:r>
            <a:endParaRPr sz="1400">
              <a:latin typeface="Arial"/>
              <a:cs typeface="Arial"/>
            </a:endParaRPr>
          </a:p>
        </p:txBody>
      </p:sp>
      <p:sp>
        <p:nvSpPr>
          <p:cNvPr id="18" name="object 18"/>
          <p:cNvSpPr txBox="1"/>
          <p:nvPr/>
        </p:nvSpPr>
        <p:spPr>
          <a:xfrm>
            <a:off x="1157778" y="853467"/>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17" name="object 17"/>
          <p:cNvSpPr txBox="1"/>
          <p:nvPr/>
        </p:nvSpPr>
        <p:spPr>
          <a:xfrm>
            <a:off x="2264903" y="853467"/>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1:</a:t>
            </a:r>
            <a:endParaRPr sz="2800">
              <a:latin typeface="Arial"/>
              <a:cs typeface="Arial"/>
            </a:endParaRPr>
          </a:p>
        </p:txBody>
      </p:sp>
      <p:sp>
        <p:nvSpPr>
          <p:cNvPr id="16" name="object 16"/>
          <p:cNvSpPr txBox="1"/>
          <p:nvPr/>
        </p:nvSpPr>
        <p:spPr>
          <a:xfrm>
            <a:off x="2759044" y="853467"/>
            <a:ext cx="1639755"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Discovery</a:t>
            </a:r>
            <a:endParaRPr sz="2800">
              <a:latin typeface="Arial"/>
              <a:cs typeface="Arial"/>
            </a:endParaRPr>
          </a:p>
        </p:txBody>
      </p:sp>
      <p:sp>
        <p:nvSpPr>
          <p:cNvPr id="15" name="object 15"/>
          <p:cNvSpPr txBox="1"/>
          <p:nvPr/>
        </p:nvSpPr>
        <p:spPr>
          <a:xfrm>
            <a:off x="4603130" y="1328003"/>
            <a:ext cx="133017" cy="177800"/>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1</a:t>
            </a:r>
            <a:endParaRPr sz="1200">
              <a:latin typeface="Arial"/>
              <a:cs typeface="Arial"/>
            </a:endParaRPr>
          </a:p>
        </p:txBody>
      </p:sp>
      <p:sp>
        <p:nvSpPr>
          <p:cNvPr id="14" name="object 14"/>
          <p:cNvSpPr txBox="1"/>
          <p:nvPr/>
        </p:nvSpPr>
        <p:spPr>
          <a:xfrm>
            <a:off x="4758140" y="1650550"/>
            <a:ext cx="1063200" cy="254000"/>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Discovery</a:t>
            </a:r>
            <a:endParaRPr sz="1800">
              <a:latin typeface="Arial"/>
              <a:cs typeface="Arial"/>
            </a:endParaRPr>
          </a:p>
        </p:txBody>
      </p:sp>
      <p:sp>
        <p:nvSpPr>
          <p:cNvPr id="13" name="object 13"/>
          <p:cNvSpPr txBox="1"/>
          <p:nvPr/>
        </p:nvSpPr>
        <p:spPr>
          <a:xfrm>
            <a:off x="8503137" y="1941074"/>
            <a:ext cx="1145851" cy="622300"/>
          </a:xfrm>
          <a:prstGeom prst="rect">
            <a:avLst/>
          </a:prstGeom>
        </p:spPr>
        <p:txBody>
          <a:bodyPr wrap="square" lIns="0" tIns="0" rIns="0" bIns="0" rtlCol="0">
            <a:noAutofit/>
          </a:bodyPr>
          <a:lstStyle/>
          <a:p>
            <a:pPr marL="159690" marR="173044" algn="ctr">
              <a:lnSpc>
                <a:spcPts val="1530"/>
              </a:lnSpc>
              <a:spcBef>
                <a:spcPts val="76"/>
              </a:spcBef>
            </a:pPr>
            <a:r>
              <a:rPr sz="1400" spc="0" dirty="0">
                <a:solidFill>
                  <a:srgbClr val="FEFFFE"/>
                </a:solidFill>
                <a:latin typeface="Arial"/>
                <a:cs typeface="Arial"/>
              </a:rPr>
              <a:t>Do I have</a:t>
            </a:r>
            <a:endParaRPr sz="1400">
              <a:latin typeface="Arial"/>
              <a:cs typeface="Arial"/>
            </a:endParaRPr>
          </a:p>
          <a:p>
            <a:pPr marL="21087" marR="34197" algn="ctr">
              <a:lnSpc>
                <a:spcPts val="1600"/>
              </a:lnSpc>
              <a:spcBef>
                <a:spcPts val="3"/>
              </a:spcBef>
            </a:pPr>
            <a:r>
              <a:rPr sz="1400" spc="0" dirty="0">
                <a:solidFill>
                  <a:srgbClr val="FEFFFE"/>
                </a:solidFill>
                <a:latin typeface="Arial"/>
                <a:cs typeface="Arial"/>
              </a:rPr>
              <a:t>enough good</a:t>
            </a:r>
            <a:endParaRPr sz="1400">
              <a:latin typeface="Arial"/>
              <a:cs typeface="Arial"/>
            </a:endParaRPr>
          </a:p>
          <a:p>
            <a:pPr algn="ctr">
              <a:lnSpc>
                <a:spcPct val="95825"/>
              </a:lnSpc>
              <a:spcBef>
                <a:spcPts val="9"/>
              </a:spcBef>
            </a:pPr>
            <a:r>
              <a:rPr sz="1400" spc="0" dirty="0">
                <a:solidFill>
                  <a:srgbClr val="FEFFFE"/>
                </a:solidFill>
                <a:latin typeface="Arial"/>
                <a:cs typeface="Arial"/>
              </a:rPr>
              <a:t>quality data to</a:t>
            </a:r>
            <a:endParaRPr sz="1400">
              <a:latin typeface="Arial"/>
              <a:cs typeface="Arial"/>
            </a:endParaRPr>
          </a:p>
        </p:txBody>
      </p:sp>
      <p:sp>
        <p:nvSpPr>
          <p:cNvPr id="12" name="object 12"/>
          <p:cNvSpPr txBox="1"/>
          <p:nvPr/>
        </p:nvSpPr>
        <p:spPr>
          <a:xfrm>
            <a:off x="4948566" y="5169651"/>
            <a:ext cx="682343" cy="254000"/>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Model</a:t>
            </a:r>
            <a:endParaRPr sz="1800">
              <a:latin typeface="Arial"/>
              <a:cs typeface="Arial"/>
            </a:endParaRPr>
          </a:p>
        </p:txBody>
      </p:sp>
      <p:sp>
        <p:nvSpPr>
          <p:cNvPr id="11" name="object 11"/>
          <p:cNvSpPr txBox="1"/>
          <p:nvPr/>
        </p:nvSpPr>
        <p:spPr>
          <a:xfrm>
            <a:off x="7243348" y="5646647"/>
            <a:ext cx="1847308" cy="419100"/>
          </a:xfrm>
          <a:prstGeom prst="rect">
            <a:avLst/>
          </a:prstGeom>
        </p:spPr>
        <p:txBody>
          <a:bodyPr wrap="square" lIns="0" tIns="0" rIns="0" bIns="0" rtlCol="0">
            <a:noAutofit/>
          </a:bodyPr>
          <a:lstStyle/>
          <a:p>
            <a:pPr algn="ctr">
              <a:lnSpc>
                <a:spcPts val="1530"/>
              </a:lnSpc>
              <a:spcBef>
                <a:spcPts val="76"/>
              </a:spcBef>
            </a:pPr>
            <a:r>
              <a:rPr sz="1400" spc="0" dirty="0">
                <a:solidFill>
                  <a:srgbClr val="FEFFFE"/>
                </a:solidFill>
                <a:latin typeface="Arial"/>
                <a:cs typeface="Arial"/>
              </a:rPr>
              <a:t>to try?  Can I refine the</a:t>
            </a:r>
            <a:endParaRPr sz="1400">
              <a:latin typeface="Arial"/>
              <a:cs typeface="Arial"/>
            </a:endParaRPr>
          </a:p>
          <a:p>
            <a:pPr marL="347300" marR="360592" algn="ctr">
              <a:lnSpc>
                <a:spcPct val="95825"/>
              </a:lnSpc>
              <a:spcBef>
                <a:spcPts val="13"/>
              </a:spcBef>
            </a:pPr>
            <a:r>
              <a:rPr sz="1400" spc="0" dirty="0">
                <a:solidFill>
                  <a:srgbClr val="FEFFFE"/>
                </a:solidFill>
                <a:latin typeface="Arial"/>
                <a:cs typeface="Arial"/>
              </a:rPr>
              <a:t>analytic plan?</a:t>
            </a:r>
            <a:endParaRPr sz="1400">
              <a:latin typeface="Arial"/>
              <a:cs typeface="Arial"/>
            </a:endParaRPr>
          </a:p>
        </p:txBody>
      </p:sp>
      <p:sp>
        <p:nvSpPr>
          <p:cNvPr id="10" name="object 10"/>
          <p:cNvSpPr txBox="1"/>
          <p:nvPr/>
        </p:nvSpPr>
        <p:spPr>
          <a:xfrm>
            <a:off x="2081701" y="5788203"/>
            <a:ext cx="1521542" cy="419100"/>
          </a:xfrm>
          <a:prstGeom prst="rect">
            <a:avLst/>
          </a:prstGeom>
        </p:spPr>
        <p:txBody>
          <a:bodyPr wrap="square" lIns="0" tIns="0" rIns="0" bIns="0" rtlCol="0">
            <a:noAutofit/>
          </a:bodyPr>
          <a:lstStyle/>
          <a:p>
            <a:pPr algn="ctr">
              <a:lnSpc>
                <a:spcPts val="1530"/>
              </a:lnSpc>
              <a:spcBef>
                <a:spcPts val="76"/>
              </a:spcBef>
            </a:pPr>
            <a:r>
              <a:rPr sz="1400" spc="0" dirty="0">
                <a:solidFill>
                  <a:srgbClr val="FEFFFE"/>
                </a:solidFill>
                <a:latin typeface="Arial"/>
                <a:cs typeface="Arial"/>
              </a:rPr>
              <a:t>enough?  Have we</a:t>
            </a:r>
            <a:endParaRPr sz="1400">
              <a:latin typeface="Arial"/>
              <a:cs typeface="Arial"/>
            </a:endParaRPr>
          </a:p>
          <a:p>
            <a:pPr marL="139982" marR="153351" algn="ctr">
              <a:lnSpc>
                <a:spcPct val="95825"/>
              </a:lnSpc>
              <a:spcBef>
                <a:spcPts val="13"/>
              </a:spcBef>
            </a:pPr>
            <a:r>
              <a:rPr sz="1400" spc="0" dirty="0">
                <a:solidFill>
                  <a:srgbClr val="FEFFFE"/>
                </a:solidFill>
                <a:latin typeface="Arial"/>
                <a:cs typeface="Arial"/>
              </a:rPr>
              <a:t>failed for sure?</a:t>
            </a:r>
            <a:endParaRPr sz="1400">
              <a:latin typeface="Arial"/>
              <a:cs typeface="Arial"/>
            </a:endParaRPr>
          </a:p>
        </p:txBody>
      </p:sp>
      <p:sp>
        <p:nvSpPr>
          <p:cNvPr id="9" name="object 9"/>
          <p:cNvSpPr txBox="1"/>
          <p:nvPr/>
        </p:nvSpPr>
        <p:spPr>
          <a:xfrm>
            <a:off x="7830188" y="7024254"/>
            <a:ext cx="1804867"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8" name="object 8"/>
          <p:cNvSpPr txBox="1"/>
          <p:nvPr/>
        </p:nvSpPr>
        <p:spPr>
          <a:xfrm>
            <a:off x="9690440"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12</a:t>
            </a:r>
            <a:endParaRPr sz="1000">
              <a:latin typeface="Calibri"/>
              <a:cs typeface="Calibri"/>
            </a:endParaRPr>
          </a:p>
        </p:txBody>
      </p:sp>
      <p:sp>
        <p:nvSpPr>
          <p:cNvPr id="7" name="object 7"/>
          <p:cNvSpPr txBox="1"/>
          <p:nvPr/>
        </p:nvSpPr>
        <p:spPr>
          <a:xfrm>
            <a:off x="1157778" y="7037907"/>
            <a:ext cx="2960057" cy="152399"/>
          </a:xfrm>
          <a:prstGeom prst="rect">
            <a:avLst/>
          </a:prstGeom>
        </p:spPr>
        <p:txBody>
          <a:bodyPr wrap="square" lIns="0" tIns="0" rIns="0" bIns="0" rtlCol="0">
            <a:noAutofit/>
          </a:bodyPr>
          <a:lstStyle/>
          <a:p>
            <a:pPr marL="12700">
              <a:lnSpc>
                <a:spcPts val="1150"/>
              </a:lnSpc>
              <a:spcBef>
                <a:spcPts val="57"/>
              </a:spcBef>
            </a:pPr>
            <a:r>
              <a:rPr sz="1500" baseline="2730" dirty="0">
                <a:solidFill>
                  <a:srgbClr val="7F7E7E"/>
                </a:solidFill>
                <a:latin typeface="Calibri"/>
                <a:cs typeface="Calibri"/>
              </a:rPr>
              <a:t>Copyright </a:t>
            </a:r>
            <a:r>
              <a:rPr sz="1500" spc="0" baseline="2730" dirty="0">
                <a:solidFill>
                  <a:srgbClr val="7F7E7E"/>
                </a:solidFill>
                <a:latin typeface="Calibri"/>
                <a:cs typeface="Calibri"/>
              </a:rPr>
              <a:t>© 2-14 EMC Corpora3on.</a:t>
            </a:r>
            <a:r>
              <a:rPr sz="1500" spc="49" baseline="2730" dirty="0">
                <a:solidFill>
                  <a:srgbClr val="7F7E7E"/>
                </a:solidFill>
                <a:latin typeface="Calibri"/>
                <a:cs typeface="Calibri"/>
              </a:rPr>
              <a:t> </a:t>
            </a:r>
            <a:r>
              <a:rPr sz="1500" spc="0" baseline="2730" dirty="0">
                <a:solidFill>
                  <a:srgbClr val="7F7E7E"/>
                </a:solidFill>
                <a:latin typeface="Calibri"/>
                <a:cs typeface="Calibri"/>
              </a:rPr>
              <a:t>All Rights Reserved.</a:t>
            </a:r>
            <a:endParaRPr sz="1000">
              <a:latin typeface="Calibri"/>
              <a:cs typeface="Calibri"/>
            </a:endParaRPr>
          </a:p>
        </p:txBody>
      </p:sp>
      <p:sp>
        <p:nvSpPr>
          <p:cNvPr id="6" name="object 6"/>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177979" y="2661538"/>
            <a:ext cx="8609376" cy="2616100"/>
          </a:xfrm>
          <a:prstGeom prst="rect">
            <a:avLst/>
          </a:prstGeom>
        </p:spPr>
        <p:txBody>
          <a:bodyPr wrap="square" lIns="0" tIns="0" rIns="0" bIns="0" rtlCol="0">
            <a:noAutofit/>
          </a:bodyPr>
          <a:lstStyle/>
          <a:p>
            <a:pPr marL="91439">
              <a:lnSpc>
                <a:spcPct val="95825"/>
              </a:lnSpc>
              <a:spcBef>
                <a:spcPts val="85"/>
              </a:spcBef>
            </a:pPr>
            <a:r>
              <a:rPr sz="2850" spc="0" dirty="0">
                <a:solidFill>
                  <a:srgbClr val="92CF4F"/>
                </a:solidFill>
                <a:latin typeface="Arial"/>
                <a:cs typeface="Arial"/>
              </a:rPr>
              <a:t>•</a:t>
            </a:r>
            <a:r>
              <a:rPr sz="2850" spc="34" dirty="0">
                <a:solidFill>
                  <a:srgbClr val="92CF4F"/>
                </a:solidFill>
                <a:latin typeface="Arial"/>
                <a:cs typeface="Arial"/>
              </a:rPr>
              <a:t> </a:t>
            </a:r>
            <a:r>
              <a:rPr sz="2400" b="1" spc="0" dirty="0">
                <a:solidFill>
                  <a:srgbClr val="474746"/>
                </a:solidFill>
                <a:latin typeface="Calibri"/>
                <a:cs typeface="Calibri"/>
              </a:rPr>
              <a:t>Resources</a:t>
            </a:r>
            <a:endParaRPr sz="2400" dirty="0">
              <a:latin typeface="Calibri"/>
              <a:cs typeface="Calibri"/>
            </a:endParaRPr>
          </a:p>
          <a:p>
            <a:pPr marL="421640">
              <a:lnSpc>
                <a:spcPts val="2775"/>
              </a:lnSpc>
              <a:spcBef>
                <a:spcPts val="138"/>
              </a:spcBef>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Assess available technology</a:t>
            </a:r>
            <a:endParaRPr sz="2000" dirty="0">
              <a:latin typeface="Calibri"/>
              <a:cs typeface="Calibri"/>
            </a:endParaRPr>
          </a:p>
          <a:p>
            <a:pPr marL="421640">
              <a:lnSpc>
                <a:spcPts val="2900"/>
              </a:lnSpc>
              <a:spcBef>
                <a:spcPts val="6"/>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Available data – suﬃcient to meet your needs</a:t>
            </a:r>
            <a:endParaRPr sz="2000" dirty="0">
              <a:latin typeface="Calibri"/>
              <a:cs typeface="Calibri"/>
            </a:endParaRPr>
          </a:p>
          <a:p>
            <a:pPr marL="421640">
              <a:lnSpc>
                <a:spcPts val="290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People for the working team</a:t>
            </a:r>
            <a:endParaRPr sz="2000" dirty="0">
              <a:latin typeface="Calibri"/>
              <a:cs typeface="Calibri"/>
            </a:endParaRPr>
          </a:p>
          <a:p>
            <a:pPr marL="421640">
              <a:lnSpc>
                <a:spcPts val="290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Assess scope of </a:t>
            </a:r>
            <a:r>
              <a:rPr lang="en-US" sz="3000" baseline="-1365" dirty="0">
                <a:solidFill>
                  <a:srgbClr val="474746"/>
                </a:solidFill>
                <a:latin typeface="Calibri"/>
                <a:cs typeface="Calibri"/>
              </a:rPr>
              <a:t>work</a:t>
            </a:r>
            <a:r>
              <a:rPr sz="3000" spc="101" baseline="-1365" dirty="0">
                <a:solidFill>
                  <a:srgbClr val="474746"/>
                </a:solidFill>
                <a:latin typeface="Calibri"/>
                <a:cs typeface="Calibri"/>
              </a:rPr>
              <a:t> </a:t>
            </a:r>
            <a:r>
              <a:rPr sz="3000" spc="0" baseline="-1365" dirty="0">
                <a:solidFill>
                  <a:srgbClr val="474746"/>
                </a:solidFill>
                <a:latin typeface="Calibri"/>
                <a:cs typeface="Calibri"/>
              </a:rPr>
              <a:t>for the project in calendar </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me</a:t>
            </a:r>
            <a:r>
              <a:rPr sz="3000" spc="101" baseline="-1365" dirty="0">
                <a:solidFill>
                  <a:srgbClr val="474746"/>
                </a:solidFill>
                <a:latin typeface="Calibri"/>
                <a:cs typeface="Calibri"/>
              </a:rPr>
              <a:t> </a:t>
            </a:r>
            <a:r>
              <a:rPr sz="3000" spc="0" baseline="-1365" dirty="0">
                <a:solidFill>
                  <a:srgbClr val="474746"/>
                </a:solidFill>
                <a:latin typeface="Calibri"/>
                <a:cs typeface="Calibri"/>
              </a:rPr>
              <a:t>and person-­‐hours</a:t>
            </a:r>
            <a:endParaRPr sz="2000" dirty="0">
              <a:latin typeface="Calibri"/>
              <a:cs typeface="Calibri"/>
            </a:endParaRPr>
          </a:p>
          <a:p>
            <a:pPr marL="421640">
              <a:lnSpc>
                <a:spcPts val="290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Do you have suﬃcient resources to a</a:t>
            </a:r>
            <a:r>
              <a:rPr lang="en-US" sz="3000" spc="0" baseline="-1365" dirty="0">
                <a:solidFill>
                  <a:srgbClr val="474746"/>
                </a:solidFill>
                <a:latin typeface="Calibri"/>
                <a:cs typeface="Calibri"/>
              </a:rPr>
              <a:t>tt</a:t>
            </a:r>
            <a:r>
              <a:rPr sz="3000" spc="0" baseline="-1365" dirty="0">
                <a:solidFill>
                  <a:srgbClr val="474746"/>
                </a:solidFill>
                <a:latin typeface="Calibri"/>
                <a:cs typeface="Calibri"/>
              </a:rPr>
              <a:t>empt</a:t>
            </a:r>
            <a:r>
              <a:rPr sz="3000" spc="-91" baseline="-1365" dirty="0">
                <a:solidFill>
                  <a:srgbClr val="474746"/>
                </a:solidFill>
                <a:latin typeface="Calibri"/>
                <a:cs typeface="Calibri"/>
              </a:rPr>
              <a:t> </a:t>
            </a:r>
            <a:r>
              <a:rPr sz="3000" spc="0" baseline="-1365" dirty="0">
                <a:solidFill>
                  <a:srgbClr val="474746"/>
                </a:solidFill>
                <a:latin typeface="Calibri"/>
                <a:cs typeface="Calibri"/>
              </a:rPr>
              <a:t>the project? If not, can you get</a:t>
            </a:r>
            <a:endParaRPr sz="2000" dirty="0">
              <a:latin typeface="Calibri"/>
              <a:cs typeface="Calibri"/>
            </a:endParaRPr>
          </a:p>
          <a:p>
            <a:pPr marL="764540">
              <a:lnSpc>
                <a:spcPts val="2320"/>
              </a:lnSpc>
            </a:pPr>
            <a:r>
              <a:rPr sz="3000" spc="0" baseline="1365" dirty="0">
                <a:solidFill>
                  <a:srgbClr val="474746"/>
                </a:solidFill>
                <a:latin typeface="Calibri"/>
                <a:cs typeface="Calibri"/>
              </a:rPr>
              <a:t>more?</a:t>
            </a:r>
            <a:endParaRPr sz="2000" dirty="0">
              <a:latin typeface="Calibri"/>
              <a:cs typeface="Calibri"/>
            </a:endParaRPr>
          </a:p>
        </p:txBody>
      </p:sp>
      <p:sp>
        <p:nvSpPr>
          <p:cNvPr id="4" name="object 4"/>
          <p:cNvSpPr txBox="1"/>
          <p:nvPr/>
        </p:nvSpPr>
        <p:spPr>
          <a:xfrm>
            <a:off x="1177979" y="5277639"/>
            <a:ext cx="3406258" cy="461960"/>
          </a:xfrm>
          <a:prstGeom prst="rect">
            <a:avLst/>
          </a:prstGeom>
        </p:spPr>
        <p:txBody>
          <a:bodyPr wrap="square" lIns="0" tIns="0" rIns="0" bIns="0" rtlCol="0">
            <a:noAutofit/>
          </a:bodyPr>
          <a:lstStyle/>
          <a:p>
            <a:pPr>
              <a:lnSpc>
                <a:spcPts val="1000"/>
              </a:lnSpc>
            </a:pPr>
            <a:endParaRPr sz="1000"/>
          </a:p>
          <a:p>
            <a:pPr marL="901750">
              <a:lnSpc>
                <a:spcPts val="1295"/>
              </a:lnSpc>
              <a:spcBef>
                <a:spcPts val="1406"/>
              </a:spcBef>
            </a:pPr>
            <a:r>
              <a:rPr sz="2100" spc="0" baseline="-12423" dirty="0">
                <a:solidFill>
                  <a:srgbClr val="FEFFFE"/>
                </a:solidFill>
                <a:latin typeface="Arial"/>
                <a:cs typeface="Arial"/>
              </a:rPr>
              <a:t>Is the model robust</a:t>
            </a:r>
            <a:endParaRPr sz="1400">
              <a:latin typeface="Arial"/>
              <a:cs typeface="Arial"/>
            </a:endParaRPr>
          </a:p>
        </p:txBody>
      </p:sp>
      <p:sp>
        <p:nvSpPr>
          <p:cNvPr id="3" name="object 3"/>
          <p:cNvSpPr txBox="1"/>
          <p:nvPr/>
        </p:nvSpPr>
        <p:spPr>
          <a:xfrm>
            <a:off x="4584237" y="5277639"/>
            <a:ext cx="1371600" cy="461960"/>
          </a:xfrm>
          <a:prstGeom prst="rect">
            <a:avLst/>
          </a:prstGeom>
        </p:spPr>
        <p:txBody>
          <a:bodyPr wrap="square" lIns="0" tIns="0" rIns="0" bIns="0" rtlCol="0">
            <a:noAutofit/>
          </a:bodyPr>
          <a:lstStyle/>
          <a:p>
            <a:pPr>
              <a:lnSpc>
                <a:spcPts val="1100"/>
              </a:lnSpc>
              <a:spcBef>
                <a:spcPts val="19"/>
              </a:spcBef>
            </a:pPr>
            <a:endParaRPr sz="1100"/>
          </a:p>
          <a:p>
            <a:pPr marL="281648">
              <a:lnSpc>
                <a:spcPct val="95825"/>
              </a:lnSpc>
            </a:pPr>
            <a:r>
              <a:rPr sz="1800" spc="0" dirty="0">
                <a:solidFill>
                  <a:srgbClr val="FEFFFE"/>
                </a:solidFill>
                <a:latin typeface="Arial"/>
                <a:cs typeface="Arial"/>
              </a:rPr>
              <a:t>Building</a:t>
            </a:r>
            <a:endParaRPr sz="1800">
              <a:latin typeface="Arial"/>
              <a:cs typeface="Arial"/>
            </a:endParaRPr>
          </a:p>
        </p:txBody>
      </p:sp>
      <p:sp>
        <p:nvSpPr>
          <p:cNvPr id="2" name="object 2"/>
          <p:cNvSpPr txBox="1"/>
          <p:nvPr/>
        </p:nvSpPr>
        <p:spPr>
          <a:xfrm>
            <a:off x="5955837" y="5277639"/>
            <a:ext cx="3831517" cy="461960"/>
          </a:xfrm>
          <a:prstGeom prst="rect">
            <a:avLst/>
          </a:prstGeom>
        </p:spPr>
        <p:txBody>
          <a:bodyPr wrap="square" lIns="0" tIns="0" rIns="0" bIns="0" rtlCol="0">
            <a:noAutofit/>
          </a:bodyPr>
          <a:lstStyle/>
          <a:p>
            <a:pPr marL="1334589">
              <a:lnSpc>
                <a:spcPts val="1135"/>
              </a:lnSpc>
              <a:spcBef>
                <a:spcPts val="56"/>
              </a:spcBef>
            </a:pPr>
            <a:r>
              <a:rPr sz="2100" spc="0" baseline="2070" dirty="0">
                <a:solidFill>
                  <a:srgbClr val="FEFFFE"/>
                </a:solidFill>
                <a:latin typeface="Arial"/>
                <a:cs typeface="Arial"/>
              </a:rPr>
              <a:t>Do I have a good idea</a:t>
            </a:r>
            <a:endParaRPr sz="1400">
              <a:latin typeface="Arial"/>
              <a:cs typeface="Arial"/>
            </a:endParaRPr>
          </a:p>
          <a:p>
            <a:pPr marL="1275337">
              <a:lnSpc>
                <a:spcPts val="1600"/>
              </a:lnSpc>
              <a:spcBef>
                <a:spcPts val="23"/>
              </a:spcBef>
            </a:pPr>
            <a:r>
              <a:rPr sz="1400" spc="0" dirty="0">
                <a:solidFill>
                  <a:srgbClr val="FEFFFE"/>
                </a:solidFill>
                <a:latin typeface="Arial"/>
                <a:cs typeface="Arial"/>
              </a:rPr>
              <a:t>about the type of model</a:t>
            </a:r>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txBox="1"/>
          <p:nvPr/>
        </p:nvSpPr>
        <p:spPr>
          <a:xfrm>
            <a:off x="1177979" y="2372874"/>
            <a:ext cx="8609376" cy="3680172"/>
          </a:xfrm>
          <a:prstGeom prst="rect">
            <a:avLst/>
          </a:prstGeom>
        </p:spPr>
        <p:txBody>
          <a:bodyPr wrap="square" lIns="0" tIns="0" rIns="0" bIns="0" rtlCol="0">
            <a:noAutofit/>
          </a:bodyPr>
          <a:lstStyle/>
          <a:p>
            <a:pPr marR="164401" algn="r">
              <a:lnSpc>
                <a:spcPts val="1430"/>
              </a:lnSpc>
              <a:spcBef>
                <a:spcPts val="71"/>
              </a:spcBef>
            </a:pPr>
            <a:r>
              <a:rPr sz="1400" spc="0" dirty="0">
                <a:solidFill>
                  <a:srgbClr val="FEFFFE"/>
                </a:solidFill>
                <a:latin typeface="Arial"/>
                <a:cs typeface="Arial"/>
              </a:rPr>
              <a:t>quality data to</a:t>
            </a:r>
            <a:endParaRPr sz="1400">
              <a:latin typeface="Arial"/>
              <a:cs typeface="Arial"/>
            </a:endParaRPr>
          </a:p>
          <a:p>
            <a:pPr marR="213879" algn="r">
              <a:lnSpc>
                <a:spcPct val="95825"/>
              </a:lnSpc>
              <a:spcBef>
                <a:spcPts val="18"/>
              </a:spcBef>
            </a:pPr>
            <a:r>
              <a:rPr sz="1400" spc="0" dirty="0">
                <a:solidFill>
                  <a:srgbClr val="FEFFFE"/>
                </a:solidFill>
                <a:latin typeface="Arial"/>
                <a:cs typeface="Arial"/>
              </a:rPr>
              <a:t>start building</a:t>
            </a:r>
            <a:endParaRPr sz="1400">
              <a:latin typeface="Arial"/>
              <a:cs typeface="Arial"/>
            </a:endParaRPr>
          </a:p>
          <a:p>
            <a:pPr marL="766764">
              <a:lnSpc>
                <a:spcPts val="2010"/>
              </a:lnSpc>
              <a:spcBef>
                <a:spcPts val="100"/>
              </a:spcBef>
            </a:pPr>
            <a:r>
              <a:rPr sz="1800" spc="0" dirty="0">
                <a:solidFill>
                  <a:srgbClr val="FEFFFE"/>
                </a:solidFill>
                <a:latin typeface="Arial"/>
                <a:cs typeface="Arial"/>
              </a:rPr>
              <a:t>Operationalize                                                      </a:t>
            </a:r>
            <a:r>
              <a:rPr sz="1800" spc="219" dirty="0">
                <a:solidFill>
                  <a:srgbClr val="FEFFFE"/>
                </a:solidFill>
                <a:latin typeface="Arial"/>
                <a:cs typeface="Arial"/>
              </a:rPr>
              <a:t> </a:t>
            </a:r>
            <a:r>
              <a:rPr sz="1800" spc="0" dirty="0">
                <a:solidFill>
                  <a:srgbClr val="FEFFFE"/>
                </a:solidFill>
                <a:latin typeface="Arial"/>
                <a:cs typeface="Arial"/>
              </a:rPr>
              <a:t>Data Prep         </a:t>
            </a:r>
            <a:r>
              <a:rPr sz="1800" spc="293" dirty="0">
                <a:solidFill>
                  <a:srgbClr val="FEFFFE"/>
                </a:solidFill>
                <a:latin typeface="Arial"/>
                <a:cs typeface="Arial"/>
              </a:rPr>
              <a:t> </a:t>
            </a:r>
            <a:r>
              <a:rPr sz="2100" spc="0" baseline="8282" dirty="0">
                <a:solidFill>
                  <a:srgbClr val="FEFFFE"/>
                </a:solidFill>
                <a:latin typeface="Arial"/>
                <a:cs typeface="Arial"/>
              </a:rPr>
              <a:t>the model?</a:t>
            </a:r>
            <a:endParaRPr sz="1400">
              <a:latin typeface="Arial"/>
              <a:cs typeface="Arial"/>
            </a:endParaRPr>
          </a:p>
          <a:p>
            <a:pPr marL="836788">
              <a:lnSpc>
                <a:spcPct val="95825"/>
              </a:lnSpc>
              <a:spcBef>
                <a:spcPts val="7648"/>
              </a:spcBef>
            </a:pPr>
            <a:r>
              <a:rPr sz="1800" spc="0" dirty="0">
                <a:solidFill>
                  <a:srgbClr val="FEFFFE"/>
                </a:solidFill>
                <a:latin typeface="Arial"/>
                <a:cs typeface="Arial"/>
              </a:rPr>
              <a:t>Communicate                                                         </a:t>
            </a:r>
            <a:r>
              <a:rPr sz="1800" spc="308" dirty="0">
                <a:solidFill>
                  <a:srgbClr val="FEFFFE"/>
                </a:solidFill>
                <a:latin typeface="Arial"/>
                <a:cs typeface="Arial"/>
              </a:rPr>
              <a:t> </a:t>
            </a:r>
            <a:r>
              <a:rPr sz="1800" spc="0" dirty="0">
                <a:solidFill>
                  <a:srgbClr val="FEFFFE"/>
                </a:solidFill>
                <a:latin typeface="Arial"/>
                <a:cs typeface="Arial"/>
              </a:rPr>
              <a:t>Model</a:t>
            </a:r>
            <a:endParaRPr sz="1800">
              <a:latin typeface="Arial"/>
              <a:cs typeface="Arial"/>
            </a:endParaRPr>
          </a:p>
          <a:p>
            <a:pPr marL="1160768">
              <a:lnSpc>
                <a:spcPct val="95825"/>
              </a:lnSpc>
              <a:spcBef>
                <a:spcPts val="30"/>
              </a:spcBef>
            </a:pPr>
            <a:r>
              <a:rPr sz="1800" spc="0" dirty="0">
                <a:solidFill>
                  <a:srgbClr val="FEFFFE"/>
                </a:solidFill>
                <a:latin typeface="Arial"/>
                <a:cs typeface="Arial"/>
              </a:rPr>
              <a:t>Results                                                            </a:t>
            </a:r>
            <a:r>
              <a:rPr sz="1800" spc="313" dirty="0">
                <a:solidFill>
                  <a:srgbClr val="FEFFFE"/>
                </a:solidFill>
                <a:latin typeface="Arial"/>
                <a:cs typeface="Arial"/>
              </a:rPr>
              <a:t> </a:t>
            </a:r>
            <a:r>
              <a:rPr sz="1800" spc="0" dirty="0">
                <a:solidFill>
                  <a:srgbClr val="FEFFFE"/>
                </a:solidFill>
                <a:latin typeface="Arial"/>
                <a:cs typeface="Arial"/>
              </a:rPr>
              <a:t>Planning</a:t>
            </a:r>
            <a:endParaRPr sz="1800">
              <a:latin typeface="Arial"/>
              <a:cs typeface="Arial"/>
            </a:endParaRPr>
          </a:p>
          <a:p>
            <a:pPr marL="3783287">
              <a:lnSpc>
                <a:spcPts val="2110"/>
              </a:lnSpc>
              <a:spcBef>
                <a:spcPts val="4811"/>
              </a:spcBef>
            </a:pPr>
            <a:r>
              <a:rPr sz="2700" spc="0" baseline="4831" dirty="0">
                <a:solidFill>
                  <a:srgbClr val="FEFFFE"/>
                </a:solidFill>
                <a:latin typeface="Arial"/>
                <a:cs typeface="Arial"/>
              </a:rPr>
              <a:t>Model                         </a:t>
            </a:r>
            <a:r>
              <a:rPr sz="2700" spc="473" baseline="4831" dirty="0">
                <a:solidFill>
                  <a:srgbClr val="FEFFFE"/>
                </a:solidFill>
                <a:latin typeface="Arial"/>
                <a:cs typeface="Arial"/>
              </a:rPr>
              <a:t> </a:t>
            </a:r>
            <a:r>
              <a:rPr sz="1400" spc="0" dirty="0">
                <a:solidFill>
                  <a:srgbClr val="FEFFFE"/>
                </a:solidFill>
                <a:latin typeface="Arial"/>
                <a:cs typeface="Arial"/>
              </a:rPr>
              <a:t>Do I have a good idea</a:t>
            </a:r>
            <a:endParaRPr sz="1400">
              <a:latin typeface="Arial"/>
              <a:cs typeface="Arial"/>
            </a:endParaRPr>
          </a:p>
          <a:p>
            <a:pPr marL="901750" marR="655722" indent="2786156" algn="just">
              <a:lnSpc>
                <a:spcPts val="1719"/>
              </a:lnSpc>
              <a:spcBef>
                <a:spcPts val="395"/>
              </a:spcBef>
            </a:pPr>
            <a:r>
              <a:rPr sz="2700" spc="0" baseline="-11273" dirty="0">
                <a:solidFill>
                  <a:srgbClr val="FEFFFE"/>
                </a:solidFill>
                <a:latin typeface="Arial"/>
                <a:cs typeface="Arial"/>
              </a:rPr>
              <a:t>Building                       </a:t>
            </a:r>
            <a:r>
              <a:rPr sz="2700" spc="253" baseline="-11273" dirty="0">
                <a:solidFill>
                  <a:srgbClr val="FEFFFE"/>
                </a:solidFill>
                <a:latin typeface="Arial"/>
                <a:cs typeface="Arial"/>
              </a:rPr>
              <a:t> </a:t>
            </a:r>
            <a:r>
              <a:rPr sz="1400" spc="0" dirty="0">
                <a:solidFill>
                  <a:srgbClr val="FEFFFE"/>
                </a:solidFill>
                <a:latin typeface="Arial"/>
                <a:cs typeface="Arial"/>
              </a:rPr>
              <a:t>about the type of model </a:t>
            </a:r>
            <a:endParaRPr sz="1400">
              <a:latin typeface="Arial"/>
              <a:cs typeface="Arial"/>
            </a:endParaRPr>
          </a:p>
          <a:p>
            <a:pPr marL="901750" marR="655722" algn="just">
              <a:lnSpc>
                <a:spcPts val="2109"/>
              </a:lnSpc>
            </a:pPr>
            <a:r>
              <a:rPr sz="2100" spc="0" baseline="20705" dirty="0">
                <a:solidFill>
                  <a:srgbClr val="FEFFFE"/>
                </a:solidFill>
                <a:latin typeface="Arial"/>
                <a:cs typeface="Arial"/>
              </a:rPr>
              <a:t>Is the model robust                                                                         </a:t>
            </a:r>
            <a:r>
              <a:rPr sz="2100" spc="154" baseline="20705" dirty="0">
                <a:solidFill>
                  <a:srgbClr val="FEFFFE"/>
                </a:solidFill>
                <a:latin typeface="Arial"/>
                <a:cs typeface="Arial"/>
              </a:rPr>
              <a:t> </a:t>
            </a:r>
            <a:r>
              <a:rPr sz="1400" spc="0" dirty="0">
                <a:solidFill>
                  <a:srgbClr val="FEFFFE"/>
                </a:solidFill>
                <a:latin typeface="Arial"/>
                <a:cs typeface="Arial"/>
              </a:rPr>
              <a:t>to try?</a:t>
            </a:r>
            <a:r>
              <a:rPr sz="1400" spc="387" dirty="0">
                <a:solidFill>
                  <a:srgbClr val="FEFFFE"/>
                </a:solidFill>
                <a:latin typeface="Arial"/>
                <a:cs typeface="Arial"/>
              </a:rPr>
              <a:t> </a:t>
            </a:r>
            <a:r>
              <a:rPr sz="1400" spc="0" dirty="0">
                <a:solidFill>
                  <a:srgbClr val="FEFFFE"/>
                </a:solidFill>
                <a:latin typeface="Arial"/>
                <a:cs typeface="Arial"/>
              </a:rPr>
              <a:t>Can I refine the </a:t>
            </a:r>
            <a:endParaRPr sz="1400">
              <a:latin typeface="Arial"/>
              <a:cs typeface="Arial"/>
            </a:endParaRPr>
          </a:p>
          <a:p>
            <a:pPr marL="901750" marR="655722" algn="just">
              <a:lnSpc>
                <a:spcPts val="1609"/>
              </a:lnSpc>
            </a:pPr>
            <a:r>
              <a:rPr sz="1400" spc="0" dirty="0">
                <a:solidFill>
                  <a:srgbClr val="FEFFFE"/>
                </a:solidFill>
                <a:latin typeface="Arial"/>
                <a:cs typeface="Arial"/>
              </a:rPr>
              <a:t>enough?  Have we                                                                                 </a:t>
            </a:r>
            <a:r>
              <a:rPr sz="1400" spc="4" dirty="0">
                <a:solidFill>
                  <a:srgbClr val="FEFFFE"/>
                </a:solidFill>
                <a:latin typeface="Arial"/>
                <a:cs typeface="Arial"/>
              </a:rPr>
              <a:t> </a:t>
            </a:r>
            <a:r>
              <a:rPr sz="2100" spc="0" baseline="-24846" dirty="0">
                <a:solidFill>
                  <a:srgbClr val="FEFFFE"/>
                </a:solidFill>
                <a:latin typeface="Arial"/>
                <a:cs typeface="Arial"/>
              </a:rPr>
              <a:t>analytic plan?</a:t>
            </a:r>
            <a:endParaRPr sz="1400">
              <a:latin typeface="Arial"/>
              <a:cs typeface="Arial"/>
            </a:endParaRPr>
          </a:p>
        </p:txBody>
      </p:sp>
      <p:sp>
        <p:nvSpPr>
          <p:cNvPr id="63" name="object 63"/>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64" name="object 64"/>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32" name="object 32"/>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34" name="object 34"/>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2185B9"/>
          </a:solidFill>
        </p:spPr>
        <p:txBody>
          <a:bodyPr wrap="square" lIns="0" tIns="0" rIns="0" bIns="0" rtlCol="0">
            <a:noAutofit/>
          </a:bodyPr>
          <a:lstStyle/>
          <a:p>
            <a:endParaRPr/>
          </a:p>
        </p:txBody>
      </p:sp>
      <p:sp>
        <p:nvSpPr>
          <p:cNvPr id="35" name="object 35"/>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36" name="object 36"/>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38" name="object 38"/>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0" name="object 40"/>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42" name="object 42"/>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4" name="object 44"/>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46" name="object 46"/>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48" name="object 48"/>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49" name="object 49"/>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50" name="object 50"/>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D0E9CD"/>
          </a:solidFill>
        </p:spPr>
        <p:txBody>
          <a:bodyPr wrap="square" lIns="0" tIns="0" rIns="0" bIns="0" rtlCol="0">
            <a:noAutofit/>
          </a:bodyPr>
          <a:lstStyle/>
          <a:p>
            <a:endParaRPr/>
          </a:p>
        </p:txBody>
      </p:sp>
      <p:sp>
        <p:nvSpPr>
          <p:cNvPr id="55" name="object 55"/>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1177979" y="2430038"/>
            <a:ext cx="8609376" cy="3588674"/>
          </a:xfrm>
          <a:custGeom>
            <a:avLst/>
            <a:gdLst/>
            <a:ahLst/>
            <a:cxnLst/>
            <a:rect l="l" t="t" r="r" b="b"/>
            <a:pathLst>
              <a:path w="8609376" h="3588674">
                <a:moveTo>
                  <a:pt x="0" y="0"/>
                </a:moveTo>
                <a:lnTo>
                  <a:pt x="0" y="3588674"/>
                </a:lnTo>
                <a:lnTo>
                  <a:pt x="8609376" y="3588674"/>
                </a:lnTo>
                <a:lnTo>
                  <a:pt x="8609376" y="0"/>
                </a:lnTo>
                <a:lnTo>
                  <a:pt x="0" y="0"/>
                </a:lnTo>
                <a:close/>
              </a:path>
            </a:pathLst>
          </a:custGeom>
          <a:solidFill>
            <a:srgbClr val="FEFDD5"/>
          </a:solidFill>
        </p:spPr>
        <p:txBody>
          <a:bodyPr wrap="square" lIns="0" tIns="0" rIns="0" bIns="0" rtlCol="0">
            <a:noAutofit/>
          </a:bodyPr>
          <a:lstStyle/>
          <a:p>
            <a:endParaRPr/>
          </a:p>
        </p:txBody>
      </p:sp>
      <p:sp>
        <p:nvSpPr>
          <p:cNvPr id="59" name="object 59"/>
          <p:cNvSpPr/>
          <p:nvPr/>
        </p:nvSpPr>
        <p:spPr>
          <a:xfrm>
            <a:off x="1177979" y="2430038"/>
            <a:ext cx="8609372" cy="3588672"/>
          </a:xfrm>
          <a:custGeom>
            <a:avLst/>
            <a:gdLst/>
            <a:ahLst/>
            <a:cxnLst/>
            <a:rect l="l" t="t" r="r" b="b"/>
            <a:pathLst>
              <a:path w="8609372" h="3588672">
                <a:moveTo>
                  <a:pt x="0" y="0"/>
                </a:moveTo>
                <a:lnTo>
                  <a:pt x="8609372" y="0"/>
                </a:lnTo>
                <a:lnTo>
                  <a:pt x="8609372" y="3588672"/>
                </a:lnTo>
                <a:lnTo>
                  <a:pt x="0" y="3588672"/>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60" name="object 60"/>
          <p:cNvSpPr/>
          <p:nvPr/>
        </p:nvSpPr>
        <p:spPr>
          <a:xfrm>
            <a:off x="3273641" y="1549731"/>
            <a:ext cx="1093122" cy="747439"/>
          </a:xfrm>
          <a:custGeom>
            <a:avLst/>
            <a:gdLst/>
            <a:ahLst/>
            <a:cxnLst/>
            <a:rect l="l" t="t" r="r" b="b"/>
            <a:pathLst>
              <a:path w="1093122" h="747439">
                <a:moveTo>
                  <a:pt x="0" y="641715"/>
                </a:moveTo>
                <a:lnTo>
                  <a:pt x="19795" y="616434"/>
                </a:lnTo>
                <a:lnTo>
                  <a:pt x="40075" y="591467"/>
                </a:lnTo>
                <a:lnTo>
                  <a:pt x="60835" y="566816"/>
                </a:lnTo>
                <a:lnTo>
                  <a:pt x="82073" y="542484"/>
                </a:lnTo>
                <a:lnTo>
                  <a:pt x="103785" y="518475"/>
                </a:lnTo>
                <a:lnTo>
                  <a:pt x="125966" y="494793"/>
                </a:lnTo>
                <a:lnTo>
                  <a:pt x="148613" y="471441"/>
                </a:lnTo>
                <a:lnTo>
                  <a:pt x="171722" y="448422"/>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6" y="0"/>
                </a:lnTo>
                <a:lnTo>
                  <a:pt x="1093122" y="26686"/>
                </a:lnTo>
                <a:lnTo>
                  <a:pt x="724547" y="570070"/>
                </a:lnTo>
                <a:lnTo>
                  <a:pt x="594941" y="370585"/>
                </a:lnTo>
                <a:lnTo>
                  <a:pt x="570616" y="386704"/>
                </a:lnTo>
                <a:lnTo>
                  <a:pt x="546639" y="403124"/>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2"/>
                </a:lnTo>
                <a:lnTo>
                  <a:pt x="230642" y="683947"/>
                </a:lnTo>
                <a:lnTo>
                  <a:pt x="212615" y="704854"/>
                </a:lnTo>
                <a:lnTo>
                  <a:pt x="194985" y="726018"/>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61" name="object 61"/>
          <p:cNvSpPr/>
          <p:nvPr/>
        </p:nvSpPr>
        <p:spPr>
          <a:xfrm>
            <a:off x="4483471" y="1263538"/>
            <a:ext cx="279399" cy="279399"/>
          </a:xfrm>
          <a:custGeom>
            <a:avLst/>
            <a:gdLst/>
            <a:ahLst/>
            <a:cxnLst/>
            <a:rect l="l" t="t" r="r" b="b"/>
            <a:pathLst>
              <a:path w="279399" h="279399">
                <a:moveTo>
                  <a:pt x="0" y="139699"/>
                </a:moveTo>
                <a:lnTo>
                  <a:pt x="237" y="147919"/>
                </a:lnTo>
                <a:lnTo>
                  <a:pt x="1830" y="162369"/>
                </a:lnTo>
                <a:lnTo>
                  <a:pt x="4854" y="176339"/>
                </a:lnTo>
                <a:lnTo>
                  <a:pt x="9233" y="189751"/>
                </a:lnTo>
                <a:lnTo>
                  <a:pt x="14892" y="202529"/>
                </a:lnTo>
                <a:lnTo>
                  <a:pt x="21753" y="214597"/>
                </a:lnTo>
                <a:lnTo>
                  <a:pt x="29740" y="225878"/>
                </a:lnTo>
                <a:lnTo>
                  <a:pt x="38778" y="236296"/>
                </a:lnTo>
                <a:lnTo>
                  <a:pt x="48788" y="245774"/>
                </a:lnTo>
                <a:lnTo>
                  <a:pt x="59696" y="254237"/>
                </a:lnTo>
                <a:lnTo>
                  <a:pt x="71424" y="261607"/>
                </a:lnTo>
                <a:lnTo>
                  <a:pt x="83896" y="267808"/>
                </a:lnTo>
                <a:lnTo>
                  <a:pt x="97036" y="272765"/>
                </a:lnTo>
                <a:lnTo>
                  <a:pt x="110768" y="276400"/>
                </a:lnTo>
                <a:lnTo>
                  <a:pt x="125014" y="278637"/>
                </a:lnTo>
                <a:lnTo>
                  <a:pt x="139699" y="279399"/>
                </a:lnTo>
                <a:lnTo>
                  <a:pt x="147919" y="279162"/>
                </a:lnTo>
                <a:lnTo>
                  <a:pt x="162370" y="277569"/>
                </a:lnTo>
                <a:lnTo>
                  <a:pt x="176339" y="274545"/>
                </a:lnTo>
                <a:lnTo>
                  <a:pt x="189751" y="270166"/>
                </a:lnTo>
                <a:lnTo>
                  <a:pt x="202529" y="264507"/>
                </a:lnTo>
                <a:lnTo>
                  <a:pt x="214597" y="257646"/>
                </a:lnTo>
                <a:lnTo>
                  <a:pt x="225878" y="249658"/>
                </a:lnTo>
                <a:lnTo>
                  <a:pt x="236296" y="240621"/>
                </a:lnTo>
                <a:lnTo>
                  <a:pt x="245775" y="230611"/>
                </a:lnTo>
                <a:lnTo>
                  <a:pt x="254237" y="219703"/>
                </a:lnTo>
                <a:lnTo>
                  <a:pt x="261607" y="207975"/>
                </a:lnTo>
                <a:lnTo>
                  <a:pt x="267809" y="195503"/>
                </a:lnTo>
                <a:lnTo>
                  <a:pt x="272765" y="182362"/>
                </a:lnTo>
                <a:lnTo>
                  <a:pt x="276400" y="168631"/>
                </a:lnTo>
                <a:lnTo>
                  <a:pt x="278637" y="154384"/>
                </a:lnTo>
                <a:lnTo>
                  <a:pt x="279399" y="139699"/>
                </a:lnTo>
                <a:lnTo>
                  <a:pt x="279162" y="131480"/>
                </a:lnTo>
                <a:lnTo>
                  <a:pt x="277569" y="117029"/>
                </a:lnTo>
                <a:lnTo>
                  <a:pt x="274545" y="103059"/>
                </a:lnTo>
                <a:lnTo>
                  <a:pt x="270166" y="89647"/>
                </a:lnTo>
                <a:lnTo>
                  <a:pt x="264507" y="76869"/>
                </a:lnTo>
                <a:lnTo>
                  <a:pt x="257646" y="64802"/>
                </a:lnTo>
                <a:lnTo>
                  <a:pt x="249659" y="53521"/>
                </a:lnTo>
                <a:lnTo>
                  <a:pt x="240622" y="43103"/>
                </a:lnTo>
                <a:lnTo>
                  <a:pt x="230611" y="33624"/>
                </a:lnTo>
                <a:lnTo>
                  <a:pt x="219704" y="25162"/>
                </a:lnTo>
                <a:lnTo>
                  <a:pt x="207976" y="17792"/>
                </a:lnTo>
                <a:lnTo>
                  <a:pt x="195503" y="11590"/>
                </a:lnTo>
                <a:lnTo>
                  <a:pt x="182363" y="6634"/>
                </a:lnTo>
                <a:lnTo>
                  <a:pt x="168631" y="2999"/>
                </a:lnTo>
                <a:lnTo>
                  <a:pt x="154385" y="762"/>
                </a:lnTo>
                <a:lnTo>
                  <a:pt x="139699" y="0"/>
                </a:lnTo>
                <a:lnTo>
                  <a:pt x="131480" y="237"/>
                </a:lnTo>
                <a:lnTo>
                  <a:pt x="117029" y="1830"/>
                </a:lnTo>
                <a:lnTo>
                  <a:pt x="103060" y="4854"/>
                </a:lnTo>
                <a:lnTo>
                  <a:pt x="89648" y="9233"/>
                </a:lnTo>
                <a:lnTo>
                  <a:pt x="76870" y="14892"/>
                </a:lnTo>
                <a:lnTo>
                  <a:pt x="64802" y="21753"/>
                </a:lnTo>
                <a:lnTo>
                  <a:pt x="53521" y="29740"/>
                </a:lnTo>
                <a:lnTo>
                  <a:pt x="43103" y="38777"/>
                </a:lnTo>
                <a:lnTo>
                  <a:pt x="33625" y="48788"/>
                </a:lnTo>
                <a:lnTo>
                  <a:pt x="25162" y="59695"/>
                </a:lnTo>
                <a:lnTo>
                  <a:pt x="17792" y="71423"/>
                </a:lnTo>
                <a:lnTo>
                  <a:pt x="11590" y="83896"/>
                </a:lnTo>
                <a:lnTo>
                  <a:pt x="6634" y="97036"/>
                </a:lnTo>
                <a:lnTo>
                  <a:pt x="2999" y="110768"/>
                </a:lnTo>
                <a:lnTo>
                  <a:pt x="762" y="125014"/>
                </a:lnTo>
                <a:lnTo>
                  <a:pt x="0" y="139699"/>
                </a:lnTo>
                <a:close/>
              </a:path>
            </a:pathLst>
          </a:custGeom>
          <a:solidFill>
            <a:srgbClr val="FFF4DB"/>
          </a:solidFill>
        </p:spPr>
        <p:txBody>
          <a:bodyPr wrap="square" lIns="0" tIns="0" rIns="0" bIns="0" rtlCol="0">
            <a:noAutofit/>
          </a:bodyPr>
          <a:lstStyle/>
          <a:p>
            <a:endParaRPr/>
          </a:p>
        </p:txBody>
      </p:sp>
      <p:sp>
        <p:nvSpPr>
          <p:cNvPr id="62" name="object 62"/>
          <p:cNvSpPr/>
          <p:nvPr/>
        </p:nvSpPr>
        <p:spPr>
          <a:xfrm>
            <a:off x="4483471" y="1263539"/>
            <a:ext cx="279399" cy="279399"/>
          </a:xfrm>
          <a:custGeom>
            <a:avLst/>
            <a:gdLst/>
            <a:ahLst/>
            <a:cxnLst/>
            <a:rect l="l" t="t" r="r" b="b"/>
            <a:pathLst>
              <a:path w="279399" h="279399">
                <a:moveTo>
                  <a:pt x="0" y="139699"/>
                </a:moveTo>
                <a:lnTo>
                  <a:pt x="762" y="125014"/>
                </a:lnTo>
                <a:lnTo>
                  <a:pt x="2999" y="110768"/>
                </a:lnTo>
                <a:lnTo>
                  <a:pt x="6634" y="97036"/>
                </a:lnTo>
                <a:lnTo>
                  <a:pt x="11590" y="83896"/>
                </a:lnTo>
                <a:lnTo>
                  <a:pt x="17792" y="71424"/>
                </a:lnTo>
                <a:lnTo>
                  <a:pt x="25162" y="59695"/>
                </a:lnTo>
                <a:lnTo>
                  <a:pt x="33625" y="48788"/>
                </a:lnTo>
                <a:lnTo>
                  <a:pt x="43103" y="38777"/>
                </a:lnTo>
                <a:lnTo>
                  <a:pt x="53521" y="29740"/>
                </a:lnTo>
                <a:lnTo>
                  <a:pt x="64802" y="21753"/>
                </a:lnTo>
                <a:lnTo>
                  <a:pt x="76870" y="14892"/>
                </a:lnTo>
                <a:lnTo>
                  <a:pt x="89648" y="9233"/>
                </a:lnTo>
                <a:lnTo>
                  <a:pt x="103060" y="4854"/>
                </a:lnTo>
                <a:lnTo>
                  <a:pt x="117029" y="1830"/>
                </a:lnTo>
                <a:lnTo>
                  <a:pt x="131480" y="237"/>
                </a:lnTo>
                <a:lnTo>
                  <a:pt x="139699" y="0"/>
                </a:lnTo>
                <a:lnTo>
                  <a:pt x="154384" y="762"/>
                </a:lnTo>
                <a:lnTo>
                  <a:pt x="168631" y="2999"/>
                </a:lnTo>
                <a:lnTo>
                  <a:pt x="182363" y="6634"/>
                </a:lnTo>
                <a:lnTo>
                  <a:pt x="195503" y="11590"/>
                </a:lnTo>
                <a:lnTo>
                  <a:pt x="207975" y="17792"/>
                </a:lnTo>
                <a:lnTo>
                  <a:pt x="219703" y="25162"/>
                </a:lnTo>
                <a:lnTo>
                  <a:pt x="230611" y="33625"/>
                </a:lnTo>
                <a:lnTo>
                  <a:pt x="240621" y="43103"/>
                </a:lnTo>
                <a:lnTo>
                  <a:pt x="249658" y="53521"/>
                </a:lnTo>
                <a:lnTo>
                  <a:pt x="257646" y="64802"/>
                </a:lnTo>
                <a:lnTo>
                  <a:pt x="264507" y="76870"/>
                </a:lnTo>
                <a:lnTo>
                  <a:pt x="270165" y="89648"/>
                </a:lnTo>
                <a:lnTo>
                  <a:pt x="274545" y="103060"/>
                </a:lnTo>
                <a:lnTo>
                  <a:pt x="277569" y="117029"/>
                </a:lnTo>
                <a:lnTo>
                  <a:pt x="279161" y="131480"/>
                </a:lnTo>
                <a:lnTo>
                  <a:pt x="279399" y="139699"/>
                </a:lnTo>
                <a:lnTo>
                  <a:pt x="278637" y="154384"/>
                </a:lnTo>
                <a:lnTo>
                  <a:pt x="276400" y="168631"/>
                </a:lnTo>
                <a:lnTo>
                  <a:pt x="272765" y="182363"/>
                </a:lnTo>
                <a:lnTo>
                  <a:pt x="267808" y="195503"/>
                </a:lnTo>
                <a:lnTo>
                  <a:pt x="261607" y="207975"/>
                </a:lnTo>
                <a:lnTo>
                  <a:pt x="254237" y="219703"/>
                </a:lnTo>
                <a:lnTo>
                  <a:pt x="245774" y="230611"/>
                </a:lnTo>
                <a:lnTo>
                  <a:pt x="236296" y="240621"/>
                </a:lnTo>
                <a:lnTo>
                  <a:pt x="225878" y="249658"/>
                </a:lnTo>
                <a:lnTo>
                  <a:pt x="214597" y="257646"/>
                </a:lnTo>
                <a:lnTo>
                  <a:pt x="202529" y="264507"/>
                </a:lnTo>
                <a:lnTo>
                  <a:pt x="189751" y="270165"/>
                </a:lnTo>
                <a:lnTo>
                  <a:pt x="176339" y="274545"/>
                </a:lnTo>
                <a:lnTo>
                  <a:pt x="162369" y="277569"/>
                </a:lnTo>
                <a:lnTo>
                  <a:pt x="147919" y="279161"/>
                </a:lnTo>
                <a:lnTo>
                  <a:pt x="139699" y="279399"/>
                </a:lnTo>
                <a:lnTo>
                  <a:pt x="125014" y="278637"/>
                </a:lnTo>
                <a:lnTo>
                  <a:pt x="110768" y="276400"/>
                </a:lnTo>
                <a:lnTo>
                  <a:pt x="97036" y="272765"/>
                </a:lnTo>
                <a:lnTo>
                  <a:pt x="83896" y="267808"/>
                </a:lnTo>
                <a:lnTo>
                  <a:pt x="71424" y="261607"/>
                </a:lnTo>
                <a:lnTo>
                  <a:pt x="59695" y="254237"/>
                </a:lnTo>
                <a:lnTo>
                  <a:pt x="48788" y="245774"/>
                </a:lnTo>
                <a:lnTo>
                  <a:pt x="38777" y="236296"/>
                </a:lnTo>
                <a:lnTo>
                  <a:pt x="29740" y="225878"/>
                </a:lnTo>
                <a:lnTo>
                  <a:pt x="21753" y="214597"/>
                </a:lnTo>
                <a:lnTo>
                  <a:pt x="14892" y="202529"/>
                </a:lnTo>
                <a:lnTo>
                  <a:pt x="9233" y="189751"/>
                </a:lnTo>
                <a:lnTo>
                  <a:pt x="4854" y="176339"/>
                </a:lnTo>
                <a:lnTo>
                  <a:pt x="1830" y="162369"/>
                </a:lnTo>
                <a:lnTo>
                  <a:pt x="237" y="147919"/>
                </a:lnTo>
                <a:lnTo>
                  <a:pt x="0" y="139699"/>
                </a:lnTo>
                <a:close/>
              </a:path>
            </a:pathLst>
          </a:custGeom>
          <a:ln w="25399">
            <a:solidFill>
              <a:srgbClr val="727272"/>
            </a:solidFill>
          </a:ln>
        </p:spPr>
        <p:txBody>
          <a:bodyPr wrap="square" lIns="0" tIns="0" rIns="0" bIns="0" rtlCol="0">
            <a:noAutofit/>
          </a:bodyPr>
          <a:lstStyle/>
          <a:p>
            <a:endParaRPr/>
          </a:p>
        </p:txBody>
      </p:sp>
      <p:sp>
        <p:nvSpPr>
          <p:cNvPr id="15" name="object 15"/>
          <p:cNvSpPr/>
          <p:nvPr/>
        </p:nvSpPr>
        <p:spPr>
          <a:xfrm>
            <a:off x="9264613" y="541656"/>
            <a:ext cx="108146" cy="73946"/>
          </a:xfrm>
          <a:custGeom>
            <a:avLst/>
            <a:gdLst/>
            <a:ahLst/>
            <a:cxnLst/>
            <a:rect l="l" t="t" r="r" b="b"/>
            <a:pathLst>
              <a:path w="108146" h="73946">
                <a:moveTo>
                  <a:pt x="0" y="63486"/>
                </a:moveTo>
                <a:lnTo>
                  <a:pt x="7943" y="53868"/>
                </a:lnTo>
                <a:lnTo>
                  <a:pt x="16606" y="44739"/>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16" name="object 16"/>
          <p:cNvSpPr/>
          <p:nvPr/>
        </p:nvSpPr>
        <p:spPr>
          <a:xfrm>
            <a:off x="9184859" y="525823"/>
            <a:ext cx="564636" cy="433908"/>
          </a:xfrm>
          <a:custGeom>
            <a:avLst/>
            <a:gdLst/>
            <a:ahLst/>
            <a:cxnLst/>
            <a:rect l="l" t="t" r="r" b="b"/>
            <a:pathLst>
              <a:path w="564636" h="433908">
                <a:moveTo>
                  <a:pt x="22186" y="301402"/>
                </a:moveTo>
                <a:lnTo>
                  <a:pt x="42298" y="331236"/>
                </a:lnTo>
                <a:lnTo>
                  <a:pt x="54471" y="345084"/>
                </a:lnTo>
                <a:lnTo>
                  <a:pt x="67959" y="358145"/>
                </a:lnTo>
                <a:lnTo>
                  <a:pt x="82689" y="370364"/>
                </a:lnTo>
                <a:lnTo>
                  <a:pt x="98589" y="381684"/>
                </a:lnTo>
                <a:lnTo>
                  <a:pt x="115585" y="392049"/>
                </a:lnTo>
                <a:lnTo>
                  <a:pt x="133605" y="401404"/>
                </a:lnTo>
                <a:lnTo>
                  <a:pt x="152577" y="409692"/>
                </a:lnTo>
                <a:lnTo>
                  <a:pt x="172427" y="416859"/>
                </a:lnTo>
                <a:lnTo>
                  <a:pt x="193084" y="422848"/>
                </a:lnTo>
                <a:lnTo>
                  <a:pt x="214474" y="427603"/>
                </a:lnTo>
                <a:lnTo>
                  <a:pt x="236525" y="431069"/>
                </a:lnTo>
                <a:lnTo>
                  <a:pt x="259164" y="433189"/>
                </a:lnTo>
                <a:lnTo>
                  <a:pt x="282318" y="433908"/>
                </a:lnTo>
                <a:lnTo>
                  <a:pt x="305472" y="433189"/>
                </a:lnTo>
                <a:lnTo>
                  <a:pt x="328111" y="431069"/>
                </a:lnTo>
                <a:lnTo>
                  <a:pt x="350162" y="427603"/>
                </a:lnTo>
                <a:lnTo>
                  <a:pt x="371552" y="422848"/>
                </a:lnTo>
                <a:lnTo>
                  <a:pt x="392209" y="416859"/>
                </a:lnTo>
                <a:lnTo>
                  <a:pt x="412059" y="409692"/>
                </a:lnTo>
                <a:lnTo>
                  <a:pt x="431031" y="401403"/>
                </a:lnTo>
                <a:lnTo>
                  <a:pt x="449051" y="392048"/>
                </a:lnTo>
                <a:lnTo>
                  <a:pt x="466048" y="381683"/>
                </a:lnTo>
                <a:lnTo>
                  <a:pt x="481947" y="370363"/>
                </a:lnTo>
                <a:lnTo>
                  <a:pt x="496677" y="358145"/>
                </a:lnTo>
                <a:lnTo>
                  <a:pt x="510165" y="345084"/>
                </a:lnTo>
                <a:lnTo>
                  <a:pt x="522338" y="331236"/>
                </a:lnTo>
                <a:lnTo>
                  <a:pt x="533124" y="316656"/>
                </a:lnTo>
                <a:lnTo>
                  <a:pt x="550243" y="285527"/>
                </a:lnTo>
                <a:lnTo>
                  <a:pt x="560941" y="252144"/>
                </a:lnTo>
                <a:lnTo>
                  <a:pt x="564636" y="216953"/>
                </a:lnTo>
                <a:lnTo>
                  <a:pt x="563700" y="199159"/>
                </a:lnTo>
                <a:lnTo>
                  <a:pt x="556431" y="164816"/>
                </a:lnTo>
                <a:lnTo>
                  <a:pt x="542450" y="132505"/>
                </a:lnTo>
                <a:lnTo>
                  <a:pt x="522338" y="102671"/>
                </a:lnTo>
                <a:lnTo>
                  <a:pt x="510165" y="88823"/>
                </a:lnTo>
                <a:lnTo>
                  <a:pt x="496677" y="75762"/>
                </a:lnTo>
                <a:lnTo>
                  <a:pt x="481947" y="63544"/>
                </a:lnTo>
                <a:lnTo>
                  <a:pt x="466047" y="52224"/>
                </a:lnTo>
                <a:lnTo>
                  <a:pt x="449051" y="41859"/>
                </a:lnTo>
                <a:lnTo>
                  <a:pt x="431031" y="32504"/>
                </a:lnTo>
                <a:lnTo>
                  <a:pt x="412059" y="24215"/>
                </a:lnTo>
                <a:lnTo>
                  <a:pt x="392209" y="17049"/>
                </a:lnTo>
                <a:lnTo>
                  <a:pt x="371552" y="11060"/>
                </a:lnTo>
                <a:lnTo>
                  <a:pt x="350162" y="6305"/>
                </a:lnTo>
                <a:lnTo>
                  <a:pt x="328111" y="2839"/>
                </a:lnTo>
                <a:lnTo>
                  <a:pt x="305472" y="719"/>
                </a:lnTo>
                <a:lnTo>
                  <a:pt x="282317" y="0"/>
                </a:lnTo>
                <a:lnTo>
                  <a:pt x="282319" y="25671"/>
                </a:lnTo>
                <a:lnTo>
                  <a:pt x="287080" y="25704"/>
                </a:lnTo>
                <a:lnTo>
                  <a:pt x="300452" y="26149"/>
                </a:lnTo>
                <a:lnTo>
                  <a:pt x="326878" y="28576"/>
                </a:lnTo>
                <a:lnTo>
                  <a:pt x="352714" y="33008"/>
                </a:lnTo>
                <a:lnTo>
                  <a:pt x="377756" y="39389"/>
                </a:lnTo>
                <a:lnTo>
                  <a:pt x="401805" y="47667"/>
                </a:lnTo>
                <a:lnTo>
                  <a:pt x="424656" y="57786"/>
                </a:lnTo>
                <a:lnTo>
                  <a:pt x="446110" y="69692"/>
                </a:lnTo>
                <a:lnTo>
                  <a:pt x="461772" y="80192"/>
                </a:lnTo>
                <a:lnTo>
                  <a:pt x="476016" y="91421"/>
                </a:lnTo>
                <a:lnTo>
                  <a:pt x="488832" y="103309"/>
                </a:lnTo>
                <a:lnTo>
                  <a:pt x="510147" y="128783"/>
                </a:lnTo>
                <a:lnTo>
                  <a:pt x="525649" y="156061"/>
                </a:lnTo>
                <a:lnTo>
                  <a:pt x="535267" y="184588"/>
                </a:lnTo>
                <a:lnTo>
                  <a:pt x="538933" y="213809"/>
                </a:lnTo>
                <a:lnTo>
                  <a:pt x="538512" y="228507"/>
                </a:lnTo>
                <a:lnTo>
                  <a:pt x="533118" y="257730"/>
                </a:lnTo>
                <a:lnTo>
                  <a:pt x="521598" y="286262"/>
                </a:lnTo>
                <a:lnTo>
                  <a:pt x="503881" y="313547"/>
                </a:lnTo>
                <a:lnTo>
                  <a:pt x="492678" y="326549"/>
                </a:lnTo>
                <a:lnTo>
                  <a:pt x="479899" y="339032"/>
                </a:lnTo>
                <a:lnTo>
                  <a:pt x="465811" y="350705"/>
                </a:lnTo>
                <a:lnTo>
                  <a:pt x="450745" y="361320"/>
                </a:lnTo>
                <a:lnTo>
                  <a:pt x="434796" y="370872"/>
                </a:lnTo>
                <a:lnTo>
                  <a:pt x="418055" y="379354"/>
                </a:lnTo>
                <a:lnTo>
                  <a:pt x="400617" y="386759"/>
                </a:lnTo>
                <a:lnTo>
                  <a:pt x="382574" y="393080"/>
                </a:lnTo>
                <a:lnTo>
                  <a:pt x="364018" y="398312"/>
                </a:lnTo>
                <a:lnTo>
                  <a:pt x="345044" y="402448"/>
                </a:lnTo>
                <a:lnTo>
                  <a:pt x="325744" y="405481"/>
                </a:lnTo>
                <a:lnTo>
                  <a:pt x="306211" y="407405"/>
                </a:lnTo>
                <a:lnTo>
                  <a:pt x="286537" y="408213"/>
                </a:lnTo>
                <a:lnTo>
                  <a:pt x="266817" y="407899"/>
                </a:lnTo>
                <a:lnTo>
                  <a:pt x="247143" y="406456"/>
                </a:lnTo>
                <a:lnTo>
                  <a:pt x="227608" y="403879"/>
                </a:lnTo>
                <a:lnTo>
                  <a:pt x="208305" y="400160"/>
                </a:lnTo>
                <a:lnTo>
                  <a:pt x="189327" y="395293"/>
                </a:lnTo>
                <a:lnTo>
                  <a:pt x="170767" y="389271"/>
                </a:lnTo>
                <a:lnTo>
                  <a:pt x="152719" y="382089"/>
                </a:lnTo>
                <a:lnTo>
                  <a:pt x="135274" y="373739"/>
                </a:lnTo>
                <a:lnTo>
                  <a:pt x="118526" y="364215"/>
                </a:lnTo>
                <a:lnTo>
                  <a:pt x="102864" y="353715"/>
                </a:lnTo>
                <a:lnTo>
                  <a:pt x="88621" y="342486"/>
                </a:lnTo>
                <a:lnTo>
                  <a:pt x="75805" y="330598"/>
                </a:lnTo>
                <a:lnTo>
                  <a:pt x="54490" y="305124"/>
                </a:lnTo>
                <a:lnTo>
                  <a:pt x="38989" y="277846"/>
                </a:lnTo>
                <a:lnTo>
                  <a:pt x="29370" y="249320"/>
                </a:lnTo>
                <a:lnTo>
                  <a:pt x="25704" y="220098"/>
                </a:lnTo>
                <a:lnTo>
                  <a:pt x="26125" y="205400"/>
                </a:lnTo>
                <a:lnTo>
                  <a:pt x="31519" y="176177"/>
                </a:lnTo>
                <a:lnTo>
                  <a:pt x="43039" y="147646"/>
                </a:lnTo>
                <a:lnTo>
                  <a:pt x="60755" y="120360"/>
                </a:lnTo>
                <a:lnTo>
                  <a:pt x="71959" y="107359"/>
                </a:lnTo>
                <a:lnTo>
                  <a:pt x="84737" y="94876"/>
                </a:lnTo>
                <a:lnTo>
                  <a:pt x="102614" y="111431"/>
                </a:lnTo>
                <a:lnTo>
                  <a:pt x="111703" y="58956"/>
                </a:lnTo>
                <a:lnTo>
                  <a:pt x="48140" y="60985"/>
                </a:lnTo>
                <a:lnTo>
                  <a:pt x="66010" y="77534"/>
                </a:lnTo>
                <a:lnTo>
                  <a:pt x="64479" y="78950"/>
                </a:lnTo>
                <a:lnTo>
                  <a:pt x="54457" y="88862"/>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7"/>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17" name="object 17"/>
          <p:cNvSpPr/>
          <p:nvPr/>
        </p:nvSpPr>
        <p:spPr>
          <a:xfrm>
            <a:off x="9379197" y="520880"/>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18" name="object 18"/>
          <p:cNvSpPr/>
          <p:nvPr/>
        </p:nvSpPr>
        <p:spPr>
          <a:xfrm>
            <a:off x="9597822" y="769660"/>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9" name="object 19"/>
          <p:cNvSpPr/>
          <p:nvPr/>
        </p:nvSpPr>
        <p:spPr>
          <a:xfrm>
            <a:off x="9597822" y="632590"/>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0" name="object 20"/>
          <p:cNvSpPr/>
          <p:nvPr/>
        </p:nvSpPr>
        <p:spPr>
          <a:xfrm>
            <a:off x="9130420" y="769661"/>
            <a:ext cx="158313" cy="82925"/>
          </a:xfrm>
          <a:custGeom>
            <a:avLst/>
            <a:gdLst/>
            <a:ahLst/>
            <a:cxnLst/>
            <a:rect l="l" t="t" r="r" b="b"/>
            <a:pathLst>
              <a:path w="158313" h="82925">
                <a:moveTo>
                  <a:pt x="0" y="13820"/>
                </a:moveTo>
                <a:lnTo>
                  <a:pt x="0" y="76737"/>
                </a:lnTo>
                <a:lnTo>
                  <a:pt x="6187" y="82925"/>
                </a:lnTo>
                <a:lnTo>
                  <a:pt x="152125" y="82925"/>
                </a:lnTo>
                <a:lnTo>
                  <a:pt x="158313" y="76737"/>
                </a:lnTo>
                <a:lnTo>
                  <a:pt x="158312"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1" name="object 21"/>
          <p:cNvSpPr/>
          <p:nvPr/>
        </p:nvSpPr>
        <p:spPr>
          <a:xfrm>
            <a:off x="9130420" y="632591"/>
            <a:ext cx="158313" cy="82925"/>
          </a:xfrm>
          <a:custGeom>
            <a:avLst/>
            <a:gdLst/>
            <a:ahLst/>
            <a:cxnLst/>
            <a:rect l="l" t="t" r="r" b="b"/>
            <a:pathLst>
              <a:path w="158313" h="82925">
                <a:moveTo>
                  <a:pt x="0" y="13821"/>
                </a:moveTo>
                <a:lnTo>
                  <a:pt x="0" y="76738"/>
                </a:lnTo>
                <a:lnTo>
                  <a:pt x="6187" y="82925"/>
                </a:lnTo>
                <a:lnTo>
                  <a:pt x="152125" y="82925"/>
                </a:lnTo>
                <a:lnTo>
                  <a:pt x="158313" y="76738"/>
                </a:lnTo>
                <a:lnTo>
                  <a:pt x="158312"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2" name="object 22"/>
          <p:cNvSpPr/>
          <p:nvPr/>
        </p:nvSpPr>
        <p:spPr>
          <a:xfrm>
            <a:off x="9379198" y="882741"/>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3" name="object 23"/>
          <p:cNvSpPr/>
          <p:nvPr/>
        </p:nvSpPr>
        <p:spPr>
          <a:xfrm>
            <a:off x="9556384" y="551112"/>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3"/>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507221" y="606970"/>
            <a:ext cx="89333" cy="68270"/>
          </a:xfrm>
          <a:custGeom>
            <a:avLst/>
            <a:gdLst/>
            <a:ahLst/>
            <a:cxnLst/>
            <a:rect l="l" t="t" r="r" b="b"/>
            <a:pathLst>
              <a:path w="89333" h="68270">
                <a:moveTo>
                  <a:pt x="35288" y="49524"/>
                </a:moveTo>
                <a:lnTo>
                  <a:pt x="24711" y="40441"/>
                </a:lnTo>
                <a:lnTo>
                  <a:pt x="17400" y="29354"/>
                </a:lnTo>
                <a:lnTo>
                  <a:pt x="14373" y="17351"/>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8"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754837" y="701691"/>
            <a:ext cx="42016" cy="99058"/>
          </a:xfrm>
          <a:custGeom>
            <a:avLst/>
            <a:gdLst/>
            <a:ahLst/>
            <a:cxnLst/>
            <a:rect l="l" t="t" r="r" b="b"/>
            <a:pathLst>
              <a:path w="42016" h="99058">
                <a:moveTo>
                  <a:pt x="759" y="11038"/>
                </a:moveTo>
                <a:lnTo>
                  <a:pt x="6490" y="11463"/>
                </a:lnTo>
                <a:lnTo>
                  <a:pt x="17439" y="17177"/>
                </a:lnTo>
                <a:lnTo>
                  <a:pt x="26022" y="28585"/>
                </a:lnTo>
                <a:lnTo>
                  <a:pt x="28803" y="35541"/>
                </a:lnTo>
                <a:lnTo>
                  <a:pt x="31041" y="48294"/>
                </a:lnTo>
                <a:lnTo>
                  <a:pt x="30121" y="60939"/>
                </a:lnTo>
                <a:lnTo>
                  <a:pt x="26185" y="72344"/>
                </a:lnTo>
                <a:lnTo>
                  <a:pt x="19377" y="81375"/>
                </a:lnTo>
                <a:lnTo>
                  <a:pt x="19075" y="76980"/>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554402" y="704448"/>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6"/>
                </a:lnTo>
                <a:lnTo>
                  <a:pt x="6740" y="18698"/>
                </a:lnTo>
                <a:lnTo>
                  <a:pt x="1139" y="30173"/>
                </a:lnTo>
                <a:lnTo>
                  <a:pt x="0" y="43023"/>
                </a:lnTo>
                <a:lnTo>
                  <a:pt x="1043" y="48697"/>
                </a:lnTo>
                <a:lnTo>
                  <a:pt x="6751" y="60406"/>
                </a:lnTo>
                <a:lnTo>
                  <a:pt x="16227" y="69315"/>
                </a:lnTo>
                <a:lnTo>
                  <a:pt x="28463"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298404" y="812199"/>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49"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2"/>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254420" y="858625"/>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2" y="78833"/>
                </a:lnTo>
                <a:lnTo>
                  <a:pt x="73676" y="82676"/>
                </a:lnTo>
                <a:lnTo>
                  <a:pt x="85874" y="84030"/>
                </a:lnTo>
                <a:lnTo>
                  <a:pt x="96794" y="82853"/>
                </a:lnTo>
                <a:lnTo>
                  <a:pt x="105935" y="79101"/>
                </a:lnTo>
                <a:lnTo>
                  <a:pt x="112796" y="72730"/>
                </a:lnTo>
                <a:lnTo>
                  <a:pt x="103823" y="66256"/>
                </a:lnTo>
                <a:lnTo>
                  <a:pt x="100585" y="69504"/>
                </a:lnTo>
                <a:lnTo>
                  <a:pt x="89819" y="73258"/>
                </a:lnTo>
                <a:lnTo>
                  <a:pt x="75117" y="72024"/>
                </a:lnTo>
                <a:lnTo>
                  <a:pt x="63133" y="68064"/>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557286" y="856583"/>
            <a:ext cx="78217" cy="74495"/>
          </a:xfrm>
          <a:custGeom>
            <a:avLst/>
            <a:gdLst/>
            <a:ahLst/>
            <a:cxnLst/>
            <a:rect l="l" t="t" r="r" b="b"/>
            <a:pathLst>
              <a:path w="78217" h="74495">
                <a:moveTo>
                  <a:pt x="73257" y="0"/>
                </a:moveTo>
                <a:lnTo>
                  <a:pt x="66382" y="5847"/>
                </a:lnTo>
                <a:lnTo>
                  <a:pt x="66789" y="6351"/>
                </a:lnTo>
                <a:lnTo>
                  <a:pt x="69583" y="16655"/>
                </a:lnTo>
                <a:lnTo>
                  <a:pt x="65592" y="30098"/>
                </a:lnTo>
                <a:lnTo>
                  <a:pt x="61706" y="36534"/>
                </a:lnTo>
                <a:lnTo>
                  <a:pt x="52749" y="46900"/>
                </a:lnTo>
                <a:lnTo>
                  <a:pt x="41922" y="55478"/>
                </a:lnTo>
                <a:lnTo>
                  <a:pt x="30236" y="61531"/>
                </a:lnTo>
                <a:lnTo>
                  <a:pt x="18702" y="64319"/>
                </a:lnTo>
                <a:lnTo>
                  <a:pt x="20486" y="62801"/>
                </a:lnTo>
                <a:lnTo>
                  <a:pt x="0" y="62297"/>
                </a:lnTo>
                <a:lnTo>
                  <a:pt x="6734" y="74495"/>
                </a:lnTo>
                <a:lnTo>
                  <a:pt x="9331"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513971" y="800121"/>
            <a:ext cx="73907" cy="82047"/>
          </a:xfrm>
          <a:custGeom>
            <a:avLst/>
            <a:gdLst/>
            <a:ahLst/>
            <a:cxnLst/>
            <a:rect l="l" t="t" r="r" b="b"/>
            <a:pathLst>
              <a:path w="73907" h="82047">
                <a:moveTo>
                  <a:pt x="13152" y="68424"/>
                </a:moveTo>
                <a:lnTo>
                  <a:pt x="10566" y="56889"/>
                </a:lnTo>
                <a:lnTo>
                  <a:pt x="13200" y="43553"/>
                </a:lnTo>
                <a:lnTo>
                  <a:pt x="15068" y="39358"/>
                </a:lnTo>
                <a:lnTo>
                  <a:pt x="22866" y="28117"/>
                </a:lnTo>
                <a:lnTo>
                  <a:pt x="33127" y="19430"/>
                </a:lnTo>
                <a:lnTo>
                  <a:pt x="44751" y="14076"/>
                </a:lnTo>
                <a:lnTo>
                  <a:pt x="56641" y="12830"/>
                </a:lnTo>
                <a:lnTo>
                  <a:pt x="53604" y="16018"/>
                </a:lnTo>
                <a:lnTo>
                  <a:pt x="73907" y="14649"/>
                </a:lnTo>
                <a:lnTo>
                  <a:pt x="68871" y="0"/>
                </a:lnTo>
                <a:lnTo>
                  <a:pt x="65552" y="3483"/>
                </a:lnTo>
                <a:lnTo>
                  <a:pt x="60689" y="2297"/>
                </a:lnTo>
                <a:lnTo>
                  <a:pt x="49141" y="2048"/>
                </a:lnTo>
                <a:lnTo>
                  <a:pt x="37345" y="4997"/>
                </a:lnTo>
                <a:lnTo>
                  <a:pt x="25966" y="10928"/>
                </a:lnTo>
                <a:lnTo>
                  <a:pt x="15665" y="19627"/>
                </a:lnTo>
                <a:lnTo>
                  <a:pt x="9393" y="27341"/>
                </a:lnTo>
                <a:lnTo>
                  <a:pt x="3164" y="38996"/>
                </a:lnTo>
                <a:lnTo>
                  <a:pt x="10" y="50983"/>
                </a:lnTo>
                <a:lnTo>
                  <a:pt x="0" y="62613"/>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085457" y="704449"/>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6"/>
                </a:lnTo>
                <a:lnTo>
                  <a:pt x="6740" y="18698"/>
                </a:lnTo>
                <a:lnTo>
                  <a:pt x="1139" y="30173"/>
                </a:lnTo>
                <a:lnTo>
                  <a:pt x="0" y="43023"/>
                </a:lnTo>
                <a:lnTo>
                  <a:pt x="1043" y="48697"/>
                </a:lnTo>
                <a:lnTo>
                  <a:pt x="6751" y="60406"/>
                </a:lnTo>
                <a:lnTo>
                  <a:pt x="16227" y="69315"/>
                </a:lnTo>
                <a:lnTo>
                  <a:pt x="28463"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14" name="object 14"/>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13" name="object 13"/>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2F302F"/>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2F302F"/>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2F302F"/>
                </a:solidFill>
                <a:latin typeface="Arial"/>
                <a:cs typeface="Arial"/>
              </a:rPr>
              <a:t>analytic plan and share for peer review?</a:t>
            </a:r>
            <a:endParaRPr sz="1400">
              <a:latin typeface="Arial"/>
              <a:cs typeface="Arial"/>
            </a:endParaRPr>
          </a:p>
        </p:txBody>
      </p:sp>
      <p:sp>
        <p:nvSpPr>
          <p:cNvPr id="12" name="object 12"/>
          <p:cNvSpPr txBox="1"/>
          <p:nvPr/>
        </p:nvSpPr>
        <p:spPr>
          <a:xfrm>
            <a:off x="1157778" y="853467"/>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11" name="object 11"/>
          <p:cNvSpPr txBox="1"/>
          <p:nvPr/>
        </p:nvSpPr>
        <p:spPr>
          <a:xfrm>
            <a:off x="2264903" y="853467"/>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1:</a:t>
            </a:r>
            <a:endParaRPr sz="2800">
              <a:latin typeface="Arial"/>
              <a:cs typeface="Arial"/>
            </a:endParaRPr>
          </a:p>
        </p:txBody>
      </p:sp>
      <p:sp>
        <p:nvSpPr>
          <p:cNvPr id="10" name="object 10"/>
          <p:cNvSpPr txBox="1"/>
          <p:nvPr/>
        </p:nvSpPr>
        <p:spPr>
          <a:xfrm>
            <a:off x="2759044" y="853467"/>
            <a:ext cx="1639755"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Discovery</a:t>
            </a:r>
            <a:endParaRPr sz="2800">
              <a:latin typeface="Arial"/>
              <a:cs typeface="Arial"/>
            </a:endParaRPr>
          </a:p>
        </p:txBody>
      </p:sp>
      <p:sp>
        <p:nvSpPr>
          <p:cNvPr id="9" name="object 9"/>
          <p:cNvSpPr txBox="1"/>
          <p:nvPr/>
        </p:nvSpPr>
        <p:spPr>
          <a:xfrm>
            <a:off x="4603128" y="1328006"/>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1</a:t>
            </a:r>
            <a:endParaRPr sz="1200">
              <a:latin typeface="Arial"/>
              <a:cs typeface="Arial"/>
            </a:endParaRPr>
          </a:p>
        </p:txBody>
      </p:sp>
      <p:sp>
        <p:nvSpPr>
          <p:cNvPr id="8" name="object 8"/>
          <p:cNvSpPr txBox="1"/>
          <p:nvPr/>
        </p:nvSpPr>
        <p:spPr>
          <a:xfrm>
            <a:off x="4758141" y="1650550"/>
            <a:ext cx="1063200"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Discovery</a:t>
            </a:r>
            <a:endParaRPr sz="1800">
              <a:latin typeface="Arial"/>
              <a:cs typeface="Arial"/>
            </a:endParaRPr>
          </a:p>
        </p:txBody>
      </p:sp>
      <p:sp>
        <p:nvSpPr>
          <p:cNvPr id="7" name="object 7"/>
          <p:cNvSpPr txBox="1"/>
          <p:nvPr/>
        </p:nvSpPr>
        <p:spPr>
          <a:xfrm>
            <a:off x="8537560" y="1941074"/>
            <a:ext cx="1077230" cy="406399"/>
          </a:xfrm>
          <a:prstGeom prst="rect">
            <a:avLst/>
          </a:prstGeom>
        </p:spPr>
        <p:txBody>
          <a:bodyPr wrap="square" lIns="0" tIns="0" rIns="0" bIns="0" rtlCol="0">
            <a:noAutofit/>
          </a:bodyPr>
          <a:lstStyle/>
          <a:p>
            <a:pPr marL="125267" marR="138846" algn="ctr">
              <a:lnSpc>
                <a:spcPts val="1530"/>
              </a:lnSpc>
              <a:spcBef>
                <a:spcPts val="76"/>
              </a:spcBef>
            </a:pPr>
            <a:r>
              <a:rPr sz="1400" spc="0" dirty="0">
                <a:solidFill>
                  <a:srgbClr val="FEFFFE"/>
                </a:solidFill>
                <a:latin typeface="Arial"/>
                <a:cs typeface="Arial"/>
              </a:rPr>
              <a:t>Do I have</a:t>
            </a:r>
            <a:endParaRPr sz="1400">
              <a:latin typeface="Arial"/>
              <a:cs typeface="Arial"/>
            </a:endParaRPr>
          </a:p>
          <a:p>
            <a:pPr algn="ctr">
              <a:lnSpc>
                <a:spcPts val="1600"/>
              </a:lnSpc>
              <a:spcBef>
                <a:spcPts val="3"/>
              </a:spcBef>
            </a:pPr>
            <a:r>
              <a:rPr sz="1400" spc="0" dirty="0">
                <a:solidFill>
                  <a:srgbClr val="FEFFFE"/>
                </a:solidFill>
                <a:latin typeface="Arial"/>
                <a:cs typeface="Arial"/>
              </a:rPr>
              <a:t>enough good</a:t>
            </a:r>
            <a:endParaRPr sz="1400">
              <a:latin typeface="Arial"/>
              <a:cs typeface="Arial"/>
            </a:endParaRPr>
          </a:p>
        </p:txBody>
      </p:sp>
      <p:sp>
        <p:nvSpPr>
          <p:cNvPr id="6" name="object 6"/>
          <p:cNvSpPr txBox="1"/>
          <p:nvPr/>
        </p:nvSpPr>
        <p:spPr>
          <a:xfrm>
            <a:off x="2235019" y="6004104"/>
            <a:ext cx="1228208" cy="203199"/>
          </a:xfrm>
          <a:prstGeom prst="rect">
            <a:avLst/>
          </a:prstGeom>
        </p:spPr>
        <p:txBody>
          <a:bodyPr wrap="square" lIns="0" tIns="0" rIns="0" bIns="0" rtlCol="0">
            <a:noAutofit/>
          </a:bodyPr>
          <a:lstStyle/>
          <a:p>
            <a:pPr marL="12700">
              <a:lnSpc>
                <a:spcPts val="1530"/>
              </a:lnSpc>
              <a:spcBef>
                <a:spcPts val="76"/>
              </a:spcBef>
            </a:pPr>
            <a:r>
              <a:rPr sz="1400" spc="0" dirty="0">
                <a:solidFill>
                  <a:srgbClr val="FEFFFE"/>
                </a:solidFill>
                <a:latin typeface="Arial"/>
                <a:cs typeface="Arial"/>
              </a:rPr>
              <a:t>failed for sure?</a:t>
            </a:r>
            <a:endParaRPr sz="1400">
              <a:latin typeface="Arial"/>
              <a:cs typeface="Arial"/>
            </a:endParaRPr>
          </a:p>
        </p:txBody>
      </p:sp>
      <p:sp>
        <p:nvSpPr>
          <p:cNvPr id="5" name="object 5"/>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4" name="object 4"/>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13</a:t>
            </a:r>
            <a:endParaRPr sz="1000">
              <a:latin typeface="Calibri"/>
              <a:cs typeface="Calibri"/>
            </a:endParaRPr>
          </a:p>
        </p:txBody>
      </p:sp>
      <p:sp>
        <p:nvSpPr>
          <p:cNvPr id="3" name="object 3"/>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177979" y="2430038"/>
            <a:ext cx="8609372" cy="3588672"/>
          </a:xfrm>
          <a:prstGeom prst="rect">
            <a:avLst/>
          </a:prstGeom>
        </p:spPr>
        <p:txBody>
          <a:bodyPr wrap="square" lIns="0" tIns="0" rIns="0" bIns="0" rtlCol="0">
            <a:noAutofit/>
          </a:bodyPr>
          <a:lstStyle/>
          <a:p>
            <a:pPr marL="91439">
              <a:lnSpc>
                <a:spcPct val="100000"/>
              </a:lnSpc>
              <a:spcBef>
                <a:spcPts val="105"/>
              </a:spcBef>
            </a:pPr>
            <a:r>
              <a:rPr sz="240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Frame the problem…..</a:t>
            </a:r>
            <a:r>
              <a:rPr sz="2000" i="1" spc="0" dirty="0">
                <a:solidFill>
                  <a:srgbClr val="595959"/>
                </a:solidFill>
                <a:latin typeface="Calibri"/>
                <a:cs typeface="Calibri"/>
              </a:rPr>
              <a:t>framing is the process of sta</a:t>
            </a:r>
            <a:r>
              <a:rPr lang="en-US" sz="2000" i="1" spc="0" dirty="0">
                <a:solidFill>
                  <a:srgbClr val="595959"/>
                </a:solidFill>
                <a:latin typeface="Calibri"/>
                <a:cs typeface="Calibri"/>
              </a:rPr>
              <a:t>ti</a:t>
            </a:r>
            <a:r>
              <a:rPr sz="2000" i="1" spc="0" dirty="0">
                <a:solidFill>
                  <a:srgbClr val="595959"/>
                </a:solidFill>
                <a:latin typeface="Calibri"/>
                <a:cs typeface="Calibri"/>
              </a:rPr>
              <a:t>ng the analy</a:t>
            </a:r>
            <a:r>
              <a:rPr lang="en-US" sz="2000" i="1" spc="0" dirty="0">
                <a:solidFill>
                  <a:srgbClr val="595959"/>
                </a:solidFill>
                <a:latin typeface="Calibri"/>
                <a:cs typeface="Calibri"/>
              </a:rPr>
              <a:t>ti</a:t>
            </a:r>
            <a:r>
              <a:rPr sz="2000" i="1" spc="0" dirty="0">
                <a:solidFill>
                  <a:srgbClr val="595959"/>
                </a:solidFill>
                <a:latin typeface="Calibri"/>
                <a:cs typeface="Calibri"/>
              </a:rPr>
              <a:t>cs problem </a:t>
            </a:r>
            <a:endParaRPr sz="2000" dirty="0">
              <a:latin typeface="Calibri"/>
              <a:cs typeface="Calibri"/>
            </a:endParaRPr>
          </a:p>
          <a:p>
            <a:pPr marL="320040">
              <a:lnSpc>
                <a:spcPts val="2400"/>
              </a:lnSpc>
            </a:pPr>
            <a:r>
              <a:rPr sz="3000" i="1" baseline="1365" dirty="0">
                <a:solidFill>
                  <a:srgbClr val="474746"/>
                </a:solidFill>
                <a:latin typeface="Calibri"/>
                <a:cs typeface="Calibri"/>
              </a:rPr>
              <a:t>to be solved </a:t>
            </a:r>
            <a:endParaRPr sz="2000" dirty="0">
              <a:latin typeface="Calibri"/>
              <a:cs typeface="Calibri"/>
            </a:endParaRPr>
          </a:p>
          <a:p>
            <a:pPr marL="421640">
              <a:lnSpc>
                <a:spcPts val="2580"/>
              </a:lnSpc>
              <a:spcBef>
                <a:spcPts val="129"/>
              </a:spcBef>
            </a:pPr>
            <a:r>
              <a:rPr sz="2400" spc="0" baseline="-1211" dirty="0">
                <a:solidFill>
                  <a:srgbClr val="FEC324"/>
                </a:solidFill>
                <a:latin typeface="Malgun Gothic"/>
                <a:cs typeface="Malgun Gothic"/>
              </a:rPr>
              <a:t>�</a:t>
            </a:r>
            <a:r>
              <a:rPr sz="2400" spc="522" baseline="-1211" dirty="0">
                <a:solidFill>
                  <a:srgbClr val="FEC324"/>
                </a:solidFill>
                <a:latin typeface="Malgun Gothic"/>
                <a:cs typeface="Malgun Gothic"/>
              </a:rPr>
              <a:t> </a:t>
            </a:r>
            <a:r>
              <a:rPr sz="2700" i="1" spc="0" baseline="-1517" dirty="0">
                <a:latin typeface="Calibri"/>
                <a:cs typeface="Calibri"/>
              </a:rPr>
              <a:t>State the analytics</a:t>
            </a:r>
            <a:r>
              <a:rPr sz="2700" i="1" spc="91" baseline="-1517" dirty="0">
                <a:latin typeface="Calibri"/>
                <a:cs typeface="Calibri"/>
              </a:rPr>
              <a:t> </a:t>
            </a:r>
            <a:r>
              <a:rPr sz="2700" i="1" spc="0" baseline="-1517" dirty="0">
                <a:latin typeface="Calibri"/>
                <a:cs typeface="Calibri"/>
              </a:rPr>
              <a:t>problem</a:t>
            </a:r>
            <a:r>
              <a:rPr sz="2700" spc="0" baseline="-1517" dirty="0">
                <a:latin typeface="Calibri"/>
                <a:cs typeface="Calibri"/>
              </a:rPr>
              <a:t>, why it is important, and to whom</a:t>
            </a:r>
            <a:endParaRPr sz="1800" dirty="0">
              <a:latin typeface="Calibri"/>
              <a:cs typeface="Calibri"/>
            </a:endParaRPr>
          </a:p>
          <a:p>
            <a:pPr marL="421640">
              <a:lnSpc>
                <a:spcPts val="2500"/>
              </a:lnSpc>
            </a:pPr>
            <a:r>
              <a:rPr sz="1600" spc="0" dirty="0">
                <a:solidFill>
                  <a:srgbClr val="FEC324"/>
                </a:solidFill>
                <a:latin typeface="Malgun Gothic"/>
                <a:cs typeface="Malgun Gothic"/>
              </a:rPr>
              <a:t>�</a:t>
            </a:r>
            <a:r>
              <a:rPr sz="1600" spc="522" dirty="0">
                <a:solidFill>
                  <a:srgbClr val="FEC324"/>
                </a:solidFill>
                <a:latin typeface="Malgun Gothic"/>
                <a:cs typeface="Malgun Gothic"/>
              </a:rPr>
              <a:t> </a:t>
            </a:r>
            <a:r>
              <a:rPr sz="1800" spc="0" dirty="0">
                <a:latin typeface="Calibri"/>
                <a:cs typeface="Calibri"/>
              </a:rPr>
              <a:t>Iden</a:t>
            </a:r>
            <a:r>
              <a:rPr lang="en-US" sz="1800" spc="0" dirty="0">
                <a:latin typeface="Calibri"/>
                <a:cs typeface="Calibri"/>
              </a:rPr>
              <a:t>ti</a:t>
            </a:r>
            <a:r>
              <a:rPr sz="1800" spc="0" dirty="0">
                <a:latin typeface="Calibri"/>
                <a:cs typeface="Calibri"/>
              </a:rPr>
              <a:t>fy</a:t>
            </a:r>
            <a:r>
              <a:rPr sz="1800" spc="91" dirty="0">
                <a:latin typeface="Calibri"/>
                <a:cs typeface="Calibri"/>
              </a:rPr>
              <a:t> </a:t>
            </a:r>
            <a:r>
              <a:rPr sz="1800" spc="0" dirty="0">
                <a:latin typeface="Calibri"/>
                <a:cs typeface="Calibri"/>
              </a:rPr>
              <a:t>key stakeholders and their interests in the project</a:t>
            </a:r>
            <a:endParaRPr sz="1800" dirty="0">
              <a:latin typeface="Calibri"/>
              <a:cs typeface="Calibri"/>
            </a:endParaRPr>
          </a:p>
          <a:p>
            <a:pPr marL="421640">
              <a:lnSpc>
                <a:spcPts val="2600"/>
              </a:lnSpc>
              <a:spcBef>
                <a:spcPts val="5"/>
              </a:spcBef>
            </a:pPr>
            <a:r>
              <a:rPr sz="2400" spc="0" baseline="-1211" dirty="0">
                <a:solidFill>
                  <a:srgbClr val="FEC324"/>
                </a:solidFill>
                <a:latin typeface="Malgun Gothic"/>
                <a:cs typeface="Malgun Gothic"/>
              </a:rPr>
              <a:t>�</a:t>
            </a:r>
            <a:r>
              <a:rPr sz="2400" spc="522" baseline="-1211" dirty="0">
                <a:solidFill>
                  <a:srgbClr val="FEC324"/>
                </a:solidFill>
                <a:latin typeface="Malgun Gothic"/>
                <a:cs typeface="Malgun Gothic"/>
              </a:rPr>
              <a:t> </a:t>
            </a:r>
            <a:r>
              <a:rPr sz="2700" spc="0" baseline="-1517" dirty="0">
                <a:latin typeface="Calibri"/>
                <a:cs typeface="Calibri"/>
              </a:rPr>
              <a:t>Clearly ar</a:t>
            </a:r>
            <a:r>
              <a:rPr lang="en-US" sz="2700" spc="0" baseline="-1517" dirty="0">
                <a:latin typeface="Calibri"/>
                <a:cs typeface="Calibri"/>
              </a:rPr>
              <a:t>ti</a:t>
            </a:r>
            <a:r>
              <a:rPr sz="2700" spc="0" baseline="-1517" dirty="0">
                <a:latin typeface="Calibri"/>
                <a:cs typeface="Calibri"/>
              </a:rPr>
              <a:t>culate</a:t>
            </a:r>
            <a:r>
              <a:rPr sz="2700" spc="91" baseline="-1517" dirty="0">
                <a:latin typeface="Calibri"/>
                <a:cs typeface="Calibri"/>
              </a:rPr>
              <a:t> </a:t>
            </a:r>
            <a:r>
              <a:rPr sz="2700" spc="0" baseline="-1517" dirty="0">
                <a:latin typeface="Calibri"/>
                <a:cs typeface="Calibri"/>
              </a:rPr>
              <a:t>the current situa</a:t>
            </a:r>
            <a:r>
              <a:rPr lang="en-US" sz="2700" spc="0" baseline="-1517" dirty="0">
                <a:latin typeface="Calibri"/>
                <a:cs typeface="Calibri"/>
              </a:rPr>
              <a:t>ti</a:t>
            </a:r>
            <a:r>
              <a:rPr sz="2700" spc="0" baseline="-1517" dirty="0">
                <a:latin typeface="Calibri"/>
                <a:cs typeface="Calibri"/>
              </a:rPr>
              <a:t>on</a:t>
            </a:r>
            <a:r>
              <a:rPr sz="2700" spc="88" baseline="-1517" dirty="0">
                <a:latin typeface="Calibri"/>
                <a:cs typeface="Calibri"/>
              </a:rPr>
              <a:t> </a:t>
            </a:r>
            <a:r>
              <a:rPr sz="2700" spc="0" baseline="-1517" dirty="0">
                <a:latin typeface="Calibri"/>
                <a:cs typeface="Calibri"/>
              </a:rPr>
              <a:t>and </a:t>
            </a:r>
            <a:r>
              <a:rPr sz="2700" b="1" i="1" spc="0" baseline="-1517" dirty="0">
                <a:latin typeface="Calibri"/>
                <a:cs typeface="Calibri"/>
              </a:rPr>
              <a:t>pain points</a:t>
            </a:r>
            <a:endParaRPr sz="1800" dirty="0">
              <a:latin typeface="Calibri"/>
              <a:cs typeface="Calibri"/>
            </a:endParaRPr>
          </a:p>
          <a:p>
            <a:pPr marL="421640">
              <a:lnSpc>
                <a:spcPts val="2600"/>
              </a:lnSpc>
            </a:pPr>
            <a:r>
              <a:rPr sz="2400" spc="0" baseline="-1211" dirty="0">
                <a:solidFill>
                  <a:srgbClr val="FEC324"/>
                </a:solidFill>
                <a:latin typeface="Malgun Gothic"/>
                <a:cs typeface="Malgun Gothic"/>
              </a:rPr>
              <a:t>�</a:t>
            </a:r>
            <a:r>
              <a:rPr sz="2400" spc="522" baseline="-1211" dirty="0">
                <a:solidFill>
                  <a:srgbClr val="FEC324"/>
                </a:solidFill>
                <a:latin typeface="Malgun Gothic"/>
                <a:cs typeface="Malgun Gothic"/>
              </a:rPr>
              <a:t> </a:t>
            </a:r>
            <a:r>
              <a:rPr sz="2700" spc="0" baseline="-1517" dirty="0">
                <a:latin typeface="Calibri"/>
                <a:cs typeface="Calibri"/>
              </a:rPr>
              <a:t>Objec</a:t>
            </a:r>
            <a:r>
              <a:rPr lang="en-US" sz="2700" spc="0" baseline="-1517" dirty="0">
                <a:latin typeface="Calibri"/>
                <a:cs typeface="Calibri"/>
              </a:rPr>
              <a:t>ti</a:t>
            </a:r>
            <a:r>
              <a:rPr sz="2700" spc="0" baseline="-1517" dirty="0">
                <a:latin typeface="Calibri"/>
                <a:cs typeface="Calibri"/>
              </a:rPr>
              <a:t>ves</a:t>
            </a:r>
            <a:r>
              <a:rPr sz="2700" spc="91" baseline="-1517" dirty="0">
                <a:latin typeface="Calibri"/>
                <a:cs typeface="Calibri"/>
              </a:rPr>
              <a:t> </a:t>
            </a:r>
            <a:r>
              <a:rPr sz="2700" spc="0" baseline="-1517" dirty="0">
                <a:latin typeface="Calibri"/>
                <a:cs typeface="Calibri"/>
              </a:rPr>
              <a:t>– iden</a:t>
            </a:r>
            <a:r>
              <a:rPr lang="en-US" sz="2700" spc="0" baseline="-1517" dirty="0">
                <a:latin typeface="Calibri"/>
                <a:cs typeface="Calibri"/>
              </a:rPr>
              <a:t>ti</a:t>
            </a:r>
            <a:r>
              <a:rPr sz="2700" spc="0" baseline="-1517" dirty="0">
                <a:latin typeface="Calibri"/>
                <a:cs typeface="Calibri"/>
              </a:rPr>
              <a:t>fy</a:t>
            </a:r>
            <a:r>
              <a:rPr sz="2700" spc="91" baseline="-1517" dirty="0">
                <a:latin typeface="Calibri"/>
                <a:cs typeface="Calibri"/>
              </a:rPr>
              <a:t> </a:t>
            </a:r>
            <a:r>
              <a:rPr sz="2700" spc="0" baseline="-1517" dirty="0">
                <a:latin typeface="Calibri"/>
                <a:cs typeface="Calibri"/>
              </a:rPr>
              <a:t>what needs to be achieved in business terms and what needs</a:t>
            </a:r>
            <a:endParaRPr sz="1800" dirty="0">
              <a:latin typeface="Calibri"/>
              <a:cs typeface="Calibri"/>
            </a:endParaRPr>
          </a:p>
          <a:p>
            <a:pPr marL="764540">
              <a:lnSpc>
                <a:spcPts val="2170"/>
              </a:lnSpc>
            </a:pPr>
            <a:r>
              <a:rPr sz="2700" spc="0" baseline="1517" dirty="0">
                <a:latin typeface="Calibri"/>
                <a:cs typeface="Calibri"/>
              </a:rPr>
              <a:t>to be done to meet the needs</a:t>
            </a:r>
            <a:endParaRPr sz="1800" dirty="0">
              <a:latin typeface="Calibri"/>
              <a:cs typeface="Calibri"/>
            </a:endParaRPr>
          </a:p>
          <a:p>
            <a:pPr marL="878838">
              <a:lnSpc>
                <a:spcPts val="2630"/>
              </a:lnSpc>
              <a:spcBef>
                <a:spcPts val="23"/>
              </a:spcBef>
            </a:pPr>
            <a:r>
              <a:rPr sz="2400" spc="0" baseline="-1211" dirty="0">
                <a:solidFill>
                  <a:srgbClr val="FEC324"/>
                </a:solidFill>
                <a:latin typeface="Malgun Gothic"/>
                <a:cs typeface="Malgun Gothic"/>
              </a:rPr>
              <a:t>�</a:t>
            </a:r>
            <a:r>
              <a:rPr sz="2400" spc="522" baseline="-1211" dirty="0">
                <a:solidFill>
                  <a:srgbClr val="FEC324"/>
                </a:solidFill>
                <a:latin typeface="Malgun Gothic"/>
                <a:cs typeface="Malgun Gothic"/>
              </a:rPr>
              <a:t> </a:t>
            </a:r>
            <a:r>
              <a:rPr sz="2700" spc="0" baseline="-1517" dirty="0">
                <a:latin typeface="Calibri"/>
                <a:cs typeface="Calibri"/>
              </a:rPr>
              <a:t>What is the </a:t>
            </a:r>
            <a:r>
              <a:rPr lang="en-US" sz="2700" spc="0" baseline="-1517" dirty="0">
                <a:latin typeface="Calibri"/>
                <a:cs typeface="Calibri"/>
              </a:rPr>
              <a:t>G</a:t>
            </a:r>
            <a:r>
              <a:rPr sz="2700" spc="0" baseline="-1517" dirty="0">
                <a:latin typeface="Calibri"/>
                <a:cs typeface="Calibri"/>
              </a:rPr>
              <a:t>oal? What are the criteria for success? What’s “</a:t>
            </a:r>
            <a:r>
              <a:rPr lang="en-US" sz="2700" spc="0" baseline="-1517" dirty="0">
                <a:latin typeface="Calibri"/>
                <a:cs typeface="Calibri"/>
              </a:rPr>
              <a:t>G</a:t>
            </a:r>
            <a:r>
              <a:rPr sz="2700" spc="0" baseline="-1517" dirty="0">
                <a:latin typeface="Calibri"/>
                <a:cs typeface="Calibri"/>
              </a:rPr>
              <a:t>ood enou</a:t>
            </a:r>
            <a:r>
              <a:rPr lang="en-US" sz="2700" spc="0" baseline="-1517" dirty="0">
                <a:latin typeface="Calibri"/>
                <a:cs typeface="Calibri"/>
              </a:rPr>
              <a:t>g</a:t>
            </a:r>
            <a:r>
              <a:rPr sz="2700" spc="0" baseline="-1517" dirty="0">
                <a:latin typeface="Calibri"/>
                <a:cs typeface="Calibri"/>
              </a:rPr>
              <a:t>h”?</a:t>
            </a:r>
            <a:endParaRPr sz="1800" dirty="0">
              <a:latin typeface="Calibri"/>
              <a:cs typeface="Calibri"/>
            </a:endParaRPr>
          </a:p>
          <a:p>
            <a:pPr marL="878838">
              <a:lnSpc>
                <a:spcPts val="2600"/>
              </a:lnSpc>
            </a:pPr>
            <a:r>
              <a:rPr sz="2400" spc="0" baseline="-1211" dirty="0">
                <a:solidFill>
                  <a:srgbClr val="FEC324"/>
                </a:solidFill>
                <a:latin typeface="Malgun Gothic"/>
                <a:cs typeface="Malgun Gothic"/>
              </a:rPr>
              <a:t>�</a:t>
            </a:r>
            <a:r>
              <a:rPr sz="2400" spc="522" baseline="-1211" dirty="0">
                <a:solidFill>
                  <a:srgbClr val="FEC324"/>
                </a:solidFill>
                <a:latin typeface="Malgun Gothic"/>
                <a:cs typeface="Malgun Gothic"/>
              </a:rPr>
              <a:t> </a:t>
            </a:r>
            <a:r>
              <a:rPr sz="2700" spc="0" baseline="-1517" dirty="0">
                <a:latin typeface="Calibri"/>
                <a:cs typeface="Calibri"/>
              </a:rPr>
              <a:t>What is the failure criterion (when do we just stop tryin</a:t>
            </a:r>
            <a:r>
              <a:rPr lang="en-US" sz="2700" spc="0" baseline="-1517" dirty="0">
                <a:latin typeface="Calibri"/>
                <a:cs typeface="Calibri"/>
              </a:rPr>
              <a:t>g</a:t>
            </a:r>
            <a:r>
              <a:rPr sz="2700" spc="0" baseline="-1517" dirty="0">
                <a:latin typeface="Calibri"/>
                <a:cs typeface="Calibri"/>
              </a:rPr>
              <a:t>' or se</a:t>
            </a:r>
            <a:r>
              <a:rPr lang="en-US" sz="2700" spc="0" baseline="-1517" dirty="0">
                <a:latin typeface="Calibri"/>
                <a:cs typeface="Calibri"/>
              </a:rPr>
              <a:t>tt</a:t>
            </a:r>
            <a:r>
              <a:rPr sz="2700" spc="0" baseline="-1517" dirty="0">
                <a:latin typeface="Calibri"/>
                <a:cs typeface="Calibri"/>
              </a:rPr>
              <a:t>le</a:t>
            </a:r>
            <a:r>
              <a:rPr sz="2700" spc="-72" baseline="-1517" dirty="0">
                <a:latin typeface="Calibri"/>
                <a:cs typeface="Calibri"/>
              </a:rPr>
              <a:t> </a:t>
            </a:r>
            <a:r>
              <a:rPr sz="2700" spc="0" baseline="-1517" dirty="0">
                <a:latin typeface="Calibri"/>
                <a:cs typeface="Calibri"/>
              </a:rPr>
              <a:t>for what we</a:t>
            </a:r>
            <a:endParaRPr sz="1800" dirty="0">
              <a:latin typeface="Calibri"/>
              <a:cs typeface="Calibri"/>
            </a:endParaRPr>
          </a:p>
          <a:p>
            <a:pPr marL="1221738">
              <a:lnSpc>
                <a:spcPts val="2170"/>
              </a:lnSpc>
            </a:pPr>
            <a:r>
              <a:rPr sz="2700" spc="0" baseline="1517" dirty="0">
                <a:latin typeface="Calibri"/>
                <a:cs typeface="Calibri"/>
              </a:rPr>
              <a:t>have)?</a:t>
            </a:r>
            <a:endParaRPr sz="1800" dirty="0">
              <a:latin typeface="Calibri"/>
              <a:cs typeface="Calibri"/>
            </a:endParaRPr>
          </a:p>
          <a:p>
            <a:pPr marL="421640">
              <a:lnSpc>
                <a:spcPts val="2530"/>
              </a:lnSpc>
              <a:spcBef>
                <a:spcPts val="18"/>
              </a:spcBef>
            </a:pPr>
            <a:r>
              <a:rPr sz="1600" spc="0" dirty="0">
                <a:solidFill>
                  <a:srgbClr val="FEC324"/>
                </a:solidFill>
                <a:latin typeface="Malgun Gothic"/>
                <a:cs typeface="Malgun Gothic"/>
              </a:rPr>
              <a:t>�</a:t>
            </a:r>
            <a:r>
              <a:rPr sz="1600" spc="522" dirty="0">
                <a:solidFill>
                  <a:srgbClr val="FEC324"/>
                </a:solidFill>
                <a:latin typeface="Malgun Gothic"/>
                <a:cs typeface="Malgun Gothic"/>
              </a:rPr>
              <a:t> </a:t>
            </a:r>
            <a:r>
              <a:rPr sz="1800" spc="0" dirty="0">
                <a:latin typeface="Calibri"/>
                <a:cs typeface="Calibri"/>
              </a:rPr>
              <a:t>Iden</a:t>
            </a:r>
            <a:r>
              <a:rPr lang="en-US" sz="1800" spc="0" dirty="0">
                <a:latin typeface="Calibri"/>
                <a:cs typeface="Calibri"/>
              </a:rPr>
              <a:t>ti</a:t>
            </a:r>
            <a:r>
              <a:rPr sz="1800" spc="0" dirty="0">
                <a:latin typeface="Calibri"/>
                <a:cs typeface="Calibri"/>
              </a:rPr>
              <a:t>fy</a:t>
            </a:r>
            <a:r>
              <a:rPr sz="1800" spc="91" dirty="0">
                <a:latin typeface="Calibri"/>
                <a:cs typeface="Calibri"/>
              </a:rPr>
              <a:t> </a:t>
            </a:r>
            <a:r>
              <a:rPr sz="1800" spc="0" dirty="0">
                <a:latin typeface="Calibri"/>
                <a:cs typeface="Calibri"/>
              </a:rPr>
              <a:t>the success criteria, key risks, and stakeholders (such as RACI)</a:t>
            </a:r>
            <a:endParaRPr sz="18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29" name="object 29"/>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27" name="object 27"/>
          <p:cNvSpPr/>
          <p:nvPr/>
        </p:nvSpPr>
        <p:spPr>
          <a:xfrm>
            <a:off x="8165637" y="1949334"/>
            <a:ext cx="1143000" cy="114300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9264620" y="541654"/>
            <a:ext cx="108146" cy="73946"/>
          </a:xfrm>
          <a:custGeom>
            <a:avLst/>
            <a:gdLst/>
            <a:ahLst/>
            <a:cxnLst/>
            <a:rect l="l" t="t" r="r" b="b"/>
            <a:pathLst>
              <a:path w="108146" h="73946">
                <a:moveTo>
                  <a:pt x="0" y="63486"/>
                </a:moveTo>
                <a:lnTo>
                  <a:pt x="7943" y="53868"/>
                </a:lnTo>
                <a:lnTo>
                  <a:pt x="16606" y="44740"/>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11" name="object 11"/>
          <p:cNvSpPr/>
          <p:nvPr/>
        </p:nvSpPr>
        <p:spPr>
          <a:xfrm>
            <a:off x="9184866" y="525822"/>
            <a:ext cx="564636" cy="433909"/>
          </a:xfrm>
          <a:custGeom>
            <a:avLst/>
            <a:gdLst/>
            <a:ahLst/>
            <a:cxnLst/>
            <a:rect l="l" t="t" r="r" b="b"/>
            <a:pathLst>
              <a:path w="564636" h="433909">
                <a:moveTo>
                  <a:pt x="22186" y="301402"/>
                </a:moveTo>
                <a:lnTo>
                  <a:pt x="42298" y="331236"/>
                </a:lnTo>
                <a:lnTo>
                  <a:pt x="54471" y="345085"/>
                </a:lnTo>
                <a:lnTo>
                  <a:pt x="67959" y="358146"/>
                </a:lnTo>
                <a:lnTo>
                  <a:pt x="82689" y="370364"/>
                </a:lnTo>
                <a:lnTo>
                  <a:pt x="98589" y="381684"/>
                </a:lnTo>
                <a:lnTo>
                  <a:pt x="115585" y="392049"/>
                </a:lnTo>
                <a:lnTo>
                  <a:pt x="133605" y="401404"/>
                </a:lnTo>
                <a:lnTo>
                  <a:pt x="152577" y="409693"/>
                </a:lnTo>
                <a:lnTo>
                  <a:pt x="172427" y="416860"/>
                </a:lnTo>
                <a:lnTo>
                  <a:pt x="193084" y="422848"/>
                </a:lnTo>
                <a:lnTo>
                  <a:pt x="214474" y="427604"/>
                </a:lnTo>
                <a:lnTo>
                  <a:pt x="236525" y="431069"/>
                </a:lnTo>
                <a:lnTo>
                  <a:pt x="259164" y="433190"/>
                </a:lnTo>
                <a:lnTo>
                  <a:pt x="282318" y="433909"/>
                </a:lnTo>
                <a:lnTo>
                  <a:pt x="305473" y="433190"/>
                </a:lnTo>
                <a:lnTo>
                  <a:pt x="328112" y="431069"/>
                </a:lnTo>
                <a:lnTo>
                  <a:pt x="350163" y="427604"/>
                </a:lnTo>
                <a:lnTo>
                  <a:pt x="371553" y="422848"/>
                </a:lnTo>
                <a:lnTo>
                  <a:pt x="392209" y="416859"/>
                </a:lnTo>
                <a:lnTo>
                  <a:pt x="412060" y="409693"/>
                </a:lnTo>
                <a:lnTo>
                  <a:pt x="431031" y="401404"/>
                </a:lnTo>
                <a:lnTo>
                  <a:pt x="449052" y="392049"/>
                </a:lnTo>
                <a:lnTo>
                  <a:pt x="466048" y="381684"/>
                </a:lnTo>
                <a:lnTo>
                  <a:pt x="481947" y="370364"/>
                </a:lnTo>
                <a:lnTo>
                  <a:pt x="496677" y="358146"/>
                </a:lnTo>
                <a:lnTo>
                  <a:pt x="510165" y="345084"/>
                </a:lnTo>
                <a:lnTo>
                  <a:pt x="522339" y="331236"/>
                </a:lnTo>
                <a:lnTo>
                  <a:pt x="533125" y="316657"/>
                </a:lnTo>
                <a:lnTo>
                  <a:pt x="550244" y="285528"/>
                </a:lnTo>
                <a:lnTo>
                  <a:pt x="560941" y="252145"/>
                </a:lnTo>
                <a:lnTo>
                  <a:pt x="564636" y="216953"/>
                </a:lnTo>
                <a:lnTo>
                  <a:pt x="563701" y="199160"/>
                </a:lnTo>
                <a:lnTo>
                  <a:pt x="556431" y="164817"/>
                </a:lnTo>
                <a:lnTo>
                  <a:pt x="542450" y="132505"/>
                </a:lnTo>
                <a:lnTo>
                  <a:pt x="522339" y="102671"/>
                </a:lnTo>
                <a:lnTo>
                  <a:pt x="510165" y="88823"/>
                </a:lnTo>
                <a:lnTo>
                  <a:pt x="496677" y="75762"/>
                </a:lnTo>
                <a:lnTo>
                  <a:pt x="481947" y="63544"/>
                </a:lnTo>
                <a:lnTo>
                  <a:pt x="466048" y="52224"/>
                </a:lnTo>
                <a:lnTo>
                  <a:pt x="449052" y="41859"/>
                </a:lnTo>
                <a:lnTo>
                  <a:pt x="431031" y="32504"/>
                </a:lnTo>
                <a:lnTo>
                  <a:pt x="412060" y="24215"/>
                </a:lnTo>
                <a:lnTo>
                  <a:pt x="392209" y="17049"/>
                </a:lnTo>
                <a:lnTo>
                  <a:pt x="371552" y="11060"/>
                </a:lnTo>
                <a:lnTo>
                  <a:pt x="350162" y="6305"/>
                </a:lnTo>
                <a:lnTo>
                  <a:pt x="328111" y="2839"/>
                </a:lnTo>
                <a:lnTo>
                  <a:pt x="305472" y="719"/>
                </a:lnTo>
                <a:lnTo>
                  <a:pt x="282318" y="0"/>
                </a:lnTo>
                <a:lnTo>
                  <a:pt x="282319" y="25671"/>
                </a:lnTo>
                <a:lnTo>
                  <a:pt x="287080" y="25704"/>
                </a:lnTo>
                <a:lnTo>
                  <a:pt x="300452" y="26149"/>
                </a:lnTo>
                <a:lnTo>
                  <a:pt x="326879" y="28576"/>
                </a:lnTo>
                <a:lnTo>
                  <a:pt x="352714" y="33008"/>
                </a:lnTo>
                <a:lnTo>
                  <a:pt x="377757" y="39389"/>
                </a:lnTo>
                <a:lnTo>
                  <a:pt x="401805" y="47667"/>
                </a:lnTo>
                <a:lnTo>
                  <a:pt x="424657" y="57786"/>
                </a:lnTo>
                <a:lnTo>
                  <a:pt x="446111" y="69692"/>
                </a:lnTo>
                <a:lnTo>
                  <a:pt x="461773" y="80193"/>
                </a:lnTo>
                <a:lnTo>
                  <a:pt x="476016" y="91421"/>
                </a:lnTo>
                <a:lnTo>
                  <a:pt x="488832" y="103309"/>
                </a:lnTo>
                <a:lnTo>
                  <a:pt x="510147" y="128783"/>
                </a:lnTo>
                <a:lnTo>
                  <a:pt x="525649" y="156061"/>
                </a:lnTo>
                <a:lnTo>
                  <a:pt x="535268" y="184588"/>
                </a:lnTo>
                <a:lnTo>
                  <a:pt x="538933" y="213809"/>
                </a:lnTo>
                <a:lnTo>
                  <a:pt x="538512" y="228507"/>
                </a:lnTo>
                <a:lnTo>
                  <a:pt x="533119" y="257731"/>
                </a:lnTo>
                <a:lnTo>
                  <a:pt x="521598" y="286262"/>
                </a:lnTo>
                <a:lnTo>
                  <a:pt x="503882" y="313548"/>
                </a:lnTo>
                <a:lnTo>
                  <a:pt x="492678" y="326550"/>
                </a:lnTo>
                <a:lnTo>
                  <a:pt x="479900" y="339032"/>
                </a:lnTo>
                <a:lnTo>
                  <a:pt x="465811" y="350705"/>
                </a:lnTo>
                <a:lnTo>
                  <a:pt x="450746" y="361321"/>
                </a:lnTo>
                <a:lnTo>
                  <a:pt x="434796" y="370873"/>
                </a:lnTo>
                <a:lnTo>
                  <a:pt x="418056" y="379354"/>
                </a:lnTo>
                <a:lnTo>
                  <a:pt x="400617" y="386759"/>
                </a:lnTo>
                <a:lnTo>
                  <a:pt x="382574" y="393081"/>
                </a:lnTo>
                <a:lnTo>
                  <a:pt x="364019" y="398312"/>
                </a:lnTo>
                <a:lnTo>
                  <a:pt x="345044" y="402448"/>
                </a:lnTo>
                <a:lnTo>
                  <a:pt x="325744" y="405481"/>
                </a:lnTo>
                <a:lnTo>
                  <a:pt x="306211" y="407405"/>
                </a:lnTo>
                <a:lnTo>
                  <a:pt x="286538" y="408213"/>
                </a:lnTo>
                <a:lnTo>
                  <a:pt x="266817" y="407899"/>
                </a:lnTo>
                <a:lnTo>
                  <a:pt x="247143" y="406457"/>
                </a:lnTo>
                <a:lnTo>
                  <a:pt x="227608" y="403879"/>
                </a:lnTo>
                <a:lnTo>
                  <a:pt x="208305" y="400160"/>
                </a:lnTo>
                <a:lnTo>
                  <a:pt x="189327" y="395293"/>
                </a:lnTo>
                <a:lnTo>
                  <a:pt x="170767" y="389272"/>
                </a:lnTo>
                <a:lnTo>
                  <a:pt x="152719" y="382089"/>
                </a:lnTo>
                <a:lnTo>
                  <a:pt x="135274" y="373739"/>
                </a:lnTo>
                <a:lnTo>
                  <a:pt x="118526" y="364215"/>
                </a:lnTo>
                <a:lnTo>
                  <a:pt x="102864" y="353715"/>
                </a:lnTo>
                <a:lnTo>
                  <a:pt x="88621" y="342486"/>
                </a:lnTo>
                <a:lnTo>
                  <a:pt x="75805" y="330599"/>
                </a:lnTo>
                <a:lnTo>
                  <a:pt x="54490" y="305124"/>
                </a:lnTo>
                <a:lnTo>
                  <a:pt x="38989" y="277847"/>
                </a:lnTo>
                <a:lnTo>
                  <a:pt x="29370" y="249320"/>
                </a:lnTo>
                <a:lnTo>
                  <a:pt x="25704" y="220098"/>
                </a:lnTo>
                <a:lnTo>
                  <a:pt x="26125" y="205400"/>
                </a:lnTo>
                <a:lnTo>
                  <a:pt x="31519" y="176177"/>
                </a:lnTo>
                <a:lnTo>
                  <a:pt x="43039" y="147646"/>
                </a:lnTo>
                <a:lnTo>
                  <a:pt x="60755" y="120360"/>
                </a:lnTo>
                <a:lnTo>
                  <a:pt x="71959" y="107359"/>
                </a:lnTo>
                <a:lnTo>
                  <a:pt x="84738" y="94876"/>
                </a:lnTo>
                <a:lnTo>
                  <a:pt x="102614" y="111431"/>
                </a:lnTo>
                <a:lnTo>
                  <a:pt x="111704" y="58956"/>
                </a:lnTo>
                <a:lnTo>
                  <a:pt x="48140" y="60985"/>
                </a:lnTo>
                <a:lnTo>
                  <a:pt x="66010" y="77534"/>
                </a:lnTo>
                <a:lnTo>
                  <a:pt x="64479" y="78950"/>
                </a:lnTo>
                <a:lnTo>
                  <a:pt x="54457" y="88863"/>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8"/>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12" name="object 12"/>
          <p:cNvSpPr/>
          <p:nvPr/>
        </p:nvSpPr>
        <p:spPr>
          <a:xfrm>
            <a:off x="9379205" y="52087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13" name="object 13"/>
          <p:cNvSpPr/>
          <p:nvPr/>
        </p:nvSpPr>
        <p:spPr>
          <a:xfrm>
            <a:off x="9597829" y="769659"/>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4" name="object 14"/>
          <p:cNvSpPr/>
          <p:nvPr/>
        </p:nvSpPr>
        <p:spPr>
          <a:xfrm>
            <a:off x="9597829" y="63258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15" name="object 15"/>
          <p:cNvSpPr/>
          <p:nvPr/>
        </p:nvSpPr>
        <p:spPr>
          <a:xfrm>
            <a:off x="9130427" y="769659"/>
            <a:ext cx="158313" cy="82925"/>
          </a:xfrm>
          <a:custGeom>
            <a:avLst/>
            <a:gdLst/>
            <a:ahLst/>
            <a:cxnLst/>
            <a:rect l="l" t="t" r="r" b="b"/>
            <a:pathLst>
              <a:path w="158313" h="82925">
                <a:moveTo>
                  <a:pt x="0" y="13820"/>
                </a:moveTo>
                <a:lnTo>
                  <a:pt x="0" y="76737"/>
                </a:lnTo>
                <a:lnTo>
                  <a:pt x="6187" y="82925"/>
                </a:lnTo>
                <a:lnTo>
                  <a:pt x="152125" y="82925"/>
                </a:lnTo>
                <a:lnTo>
                  <a:pt x="158313" y="76737"/>
                </a:lnTo>
                <a:lnTo>
                  <a:pt x="158313"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6" name="object 16"/>
          <p:cNvSpPr/>
          <p:nvPr/>
        </p:nvSpPr>
        <p:spPr>
          <a:xfrm>
            <a:off x="9130427" y="632589"/>
            <a:ext cx="158313" cy="82925"/>
          </a:xfrm>
          <a:custGeom>
            <a:avLst/>
            <a:gdLst/>
            <a:ahLst/>
            <a:cxnLst/>
            <a:rect l="l" t="t" r="r" b="b"/>
            <a:pathLst>
              <a:path w="158313" h="82925">
                <a:moveTo>
                  <a:pt x="0" y="13821"/>
                </a:moveTo>
                <a:lnTo>
                  <a:pt x="0" y="76738"/>
                </a:lnTo>
                <a:lnTo>
                  <a:pt x="6187" y="82925"/>
                </a:lnTo>
                <a:lnTo>
                  <a:pt x="152125" y="82925"/>
                </a:lnTo>
                <a:lnTo>
                  <a:pt x="158313" y="76738"/>
                </a:lnTo>
                <a:lnTo>
                  <a:pt x="158313"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17" name="object 17"/>
          <p:cNvSpPr/>
          <p:nvPr/>
        </p:nvSpPr>
        <p:spPr>
          <a:xfrm>
            <a:off x="9379205" y="882740"/>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8" name="object 18"/>
          <p:cNvSpPr/>
          <p:nvPr/>
        </p:nvSpPr>
        <p:spPr>
          <a:xfrm>
            <a:off x="9556391" y="551110"/>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4"/>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19" name="object 19"/>
          <p:cNvSpPr/>
          <p:nvPr/>
        </p:nvSpPr>
        <p:spPr>
          <a:xfrm>
            <a:off x="9507228" y="606968"/>
            <a:ext cx="89333" cy="68270"/>
          </a:xfrm>
          <a:custGeom>
            <a:avLst/>
            <a:gdLst/>
            <a:ahLst/>
            <a:cxnLst/>
            <a:rect l="l" t="t" r="r" b="b"/>
            <a:pathLst>
              <a:path w="89333" h="68270">
                <a:moveTo>
                  <a:pt x="35288" y="49524"/>
                </a:moveTo>
                <a:lnTo>
                  <a:pt x="24711" y="40441"/>
                </a:lnTo>
                <a:lnTo>
                  <a:pt x="17400" y="29354"/>
                </a:lnTo>
                <a:lnTo>
                  <a:pt x="14373" y="17352"/>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9"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20" name="object 20"/>
          <p:cNvSpPr/>
          <p:nvPr/>
        </p:nvSpPr>
        <p:spPr>
          <a:xfrm>
            <a:off x="9754844" y="701690"/>
            <a:ext cx="42016" cy="99058"/>
          </a:xfrm>
          <a:custGeom>
            <a:avLst/>
            <a:gdLst/>
            <a:ahLst/>
            <a:cxnLst/>
            <a:rect l="l" t="t" r="r" b="b"/>
            <a:pathLst>
              <a:path w="42016" h="99058">
                <a:moveTo>
                  <a:pt x="759" y="11038"/>
                </a:moveTo>
                <a:lnTo>
                  <a:pt x="6490" y="11463"/>
                </a:lnTo>
                <a:lnTo>
                  <a:pt x="17439" y="17177"/>
                </a:lnTo>
                <a:lnTo>
                  <a:pt x="26022" y="28585"/>
                </a:lnTo>
                <a:lnTo>
                  <a:pt x="28803" y="35542"/>
                </a:lnTo>
                <a:lnTo>
                  <a:pt x="31041" y="48294"/>
                </a:lnTo>
                <a:lnTo>
                  <a:pt x="30121" y="60939"/>
                </a:lnTo>
                <a:lnTo>
                  <a:pt x="26185" y="72344"/>
                </a:lnTo>
                <a:lnTo>
                  <a:pt x="19377" y="81375"/>
                </a:lnTo>
                <a:lnTo>
                  <a:pt x="19075" y="76981"/>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21" name="object 21"/>
          <p:cNvSpPr/>
          <p:nvPr/>
        </p:nvSpPr>
        <p:spPr>
          <a:xfrm>
            <a:off x="9554409"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2" name="object 22"/>
          <p:cNvSpPr/>
          <p:nvPr/>
        </p:nvSpPr>
        <p:spPr>
          <a:xfrm>
            <a:off x="9298411" y="812198"/>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50"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3"/>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23" name="object 23"/>
          <p:cNvSpPr/>
          <p:nvPr/>
        </p:nvSpPr>
        <p:spPr>
          <a:xfrm>
            <a:off x="9254427" y="858624"/>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3" y="78833"/>
                </a:lnTo>
                <a:lnTo>
                  <a:pt x="73676" y="82676"/>
                </a:lnTo>
                <a:lnTo>
                  <a:pt x="85874" y="84030"/>
                </a:lnTo>
                <a:lnTo>
                  <a:pt x="96794" y="82853"/>
                </a:lnTo>
                <a:lnTo>
                  <a:pt x="105936" y="79101"/>
                </a:lnTo>
                <a:lnTo>
                  <a:pt x="112796" y="72730"/>
                </a:lnTo>
                <a:lnTo>
                  <a:pt x="103823" y="66257"/>
                </a:lnTo>
                <a:lnTo>
                  <a:pt x="100585" y="69504"/>
                </a:lnTo>
                <a:lnTo>
                  <a:pt x="89819" y="73258"/>
                </a:lnTo>
                <a:lnTo>
                  <a:pt x="75117" y="72024"/>
                </a:lnTo>
                <a:lnTo>
                  <a:pt x="63133" y="68065"/>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557293" y="856582"/>
            <a:ext cx="78217" cy="74495"/>
          </a:xfrm>
          <a:custGeom>
            <a:avLst/>
            <a:gdLst/>
            <a:ahLst/>
            <a:cxnLst/>
            <a:rect l="l" t="t" r="r" b="b"/>
            <a:pathLst>
              <a:path w="78217" h="74495">
                <a:moveTo>
                  <a:pt x="73257" y="0"/>
                </a:moveTo>
                <a:lnTo>
                  <a:pt x="66382" y="5847"/>
                </a:lnTo>
                <a:lnTo>
                  <a:pt x="66789" y="6351"/>
                </a:lnTo>
                <a:lnTo>
                  <a:pt x="69583" y="16655"/>
                </a:lnTo>
                <a:lnTo>
                  <a:pt x="65592" y="30099"/>
                </a:lnTo>
                <a:lnTo>
                  <a:pt x="61706" y="36534"/>
                </a:lnTo>
                <a:lnTo>
                  <a:pt x="52749" y="46901"/>
                </a:lnTo>
                <a:lnTo>
                  <a:pt x="41922" y="55479"/>
                </a:lnTo>
                <a:lnTo>
                  <a:pt x="30236" y="61531"/>
                </a:lnTo>
                <a:lnTo>
                  <a:pt x="18702" y="64319"/>
                </a:lnTo>
                <a:lnTo>
                  <a:pt x="20486" y="62801"/>
                </a:lnTo>
                <a:lnTo>
                  <a:pt x="0" y="62297"/>
                </a:lnTo>
                <a:lnTo>
                  <a:pt x="6734" y="74495"/>
                </a:lnTo>
                <a:lnTo>
                  <a:pt x="9332"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513979" y="800120"/>
            <a:ext cx="73907" cy="82047"/>
          </a:xfrm>
          <a:custGeom>
            <a:avLst/>
            <a:gdLst/>
            <a:ahLst/>
            <a:cxnLst/>
            <a:rect l="l" t="t" r="r" b="b"/>
            <a:pathLst>
              <a:path w="73907" h="82047">
                <a:moveTo>
                  <a:pt x="13152" y="68424"/>
                </a:moveTo>
                <a:lnTo>
                  <a:pt x="10566" y="56889"/>
                </a:lnTo>
                <a:lnTo>
                  <a:pt x="13200" y="43553"/>
                </a:lnTo>
                <a:lnTo>
                  <a:pt x="15068" y="39358"/>
                </a:lnTo>
                <a:lnTo>
                  <a:pt x="22866" y="28116"/>
                </a:lnTo>
                <a:lnTo>
                  <a:pt x="33127" y="19430"/>
                </a:lnTo>
                <a:lnTo>
                  <a:pt x="44751" y="14076"/>
                </a:lnTo>
                <a:lnTo>
                  <a:pt x="56641" y="12830"/>
                </a:lnTo>
                <a:lnTo>
                  <a:pt x="53604" y="16018"/>
                </a:lnTo>
                <a:lnTo>
                  <a:pt x="73907" y="14649"/>
                </a:lnTo>
                <a:lnTo>
                  <a:pt x="68872" y="0"/>
                </a:lnTo>
                <a:lnTo>
                  <a:pt x="65552" y="3483"/>
                </a:lnTo>
                <a:lnTo>
                  <a:pt x="60689" y="2296"/>
                </a:lnTo>
                <a:lnTo>
                  <a:pt x="49141" y="2048"/>
                </a:lnTo>
                <a:lnTo>
                  <a:pt x="37345" y="4997"/>
                </a:lnTo>
                <a:lnTo>
                  <a:pt x="25966" y="10928"/>
                </a:lnTo>
                <a:lnTo>
                  <a:pt x="15665" y="19627"/>
                </a:lnTo>
                <a:lnTo>
                  <a:pt x="9392" y="27341"/>
                </a:lnTo>
                <a:lnTo>
                  <a:pt x="3164" y="38996"/>
                </a:lnTo>
                <a:lnTo>
                  <a:pt x="10" y="50983"/>
                </a:lnTo>
                <a:lnTo>
                  <a:pt x="0" y="62614"/>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085464"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9" name="object 9"/>
          <p:cNvSpPr txBox="1"/>
          <p:nvPr/>
        </p:nvSpPr>
        <p:spPr>
          <a:xfrm>
            <a:off x="1219695" y="854102"/>
            <a:ext cx="8026453" cy="2259059"/>
          </a:xfrm>
          <a:prstGeom prst="rect">
            <a:avLst/>
          </a:prstGeom>
        </p:spPr>
        <p:txBody>
          <a:bodyPr wrap="square" lIns="0" tIns="0" rIns="0" bIns="0" rtlCol="0">
            <a:noAutofit/>
          </a:bodyPr>
          <a:lstStyle/>
          <a:p>
            <a:pPr marL="242882" marR="33808">
              <a:lnSpc>
                <a:spcPts val="2960"/>
              </a:lnSpc>
              <a:spcBef>
                <a:spcPts val="148"/>
              </a:spcBef>
            </a:pPr>
            <a:r>
              <a:rPr sz="2800" spc="-104" dirty="0">
                <a:solidFill>
                  <a:srgbClr val="2C94DC"/>
                </a:solidFill>
                <a:latin typeface="Arial"/>
                <a:cs typeface="Arial"/>
              </a:rPr>
              <a:t>T</a:t>
            </a:r>
            <a:r>
              <a:rPr sz="2800" spc="0" dirty="0">
                <a:solidFill>
                  <a:srgbClr val="2C94DC"/>
                </a:solidFill>
                <a:latin typeface="Arial"/>
                <a:cs typeface="Arial"/>
              </a:rPr>
              <a:t>ips for Interviewing the</a:t>
            </a:r>
            <a:r>
              <a:rPr sz="2800" spc="-149" dirty="0">
                <a:solidFill>
                  <a:srgbClr val="2C94DC"/>
                </a:solidFill>
                <a:latin typeface="Arial"/>
                <a:cs typeface="Arial"/>
              </a:rPr>
              <a:t> </a:t>
            </a:r>
            <a:r>
              <a:rPr sz="2800" spc="0" dirty="0">
                <a:solidFill>
                  <a:srgbClr val="2C94DC"/>
                </a:solidFill>
                <a:latin typeface="Arial"/>
                <a:cs typeface="Arial"/>
              </a:rPr>
              <a:t>Analytics Sponsor</a:t>
            </a:r>
            <a:endParaRPr sz="2800" dirty="0">
              <a:latin typeface="Arial"/>
              <a:cs typeface="Arial"/>
            </a:endParaRPr>
          </a:p>
          <a:p>
            <a:pPr marL="241300" indent="-228600">
              <a:lnSpc>
                <a:spcPts val="2400"/>
              </a:lnSpc>
              <a:spcBef>
                <a:spcPts val="1273"/>
              </a:spcBef>
            </a:pPr>
            <a:r>
              <a:rPr sz="2400" spc="0" dirty="0">
                <a:solidFill>
                  <a:srgbClr val="92CF4F"/>
                </a:solidFill>
                <a:latin typeface="Arial"/>
                <a:cs typeface="Arial"/>
              </a:rPr>
              <a:t>•</a:t>
            </a:r>
            <a:r>
              <a:rPr sz="2400" spc="319" dirty="0">
                <a:solidFill>
                  <a:srgbClr val="92CF4F"/>
                </a:solidFill>
                <a:latin typeface="Arial"/>
                <a:cs typeface="Arial"/>
              </a:rPr>
              <a:t> </a:t>
            </a:r>
            <a:r>
              <a:rPr sz="2000" spc="0" dirty="0">
                <a:solidFill>
                  <a:srgbClr val="474746"/>
                </a:solidFill>
                <a:latin typeface="Calibri"/>
                <a:cs typeface="Calibri"/>
              </a:rPr>
              <a:t>Even if you are “</a:t>
            </a:r>
            <a:r>
              <a:rPr lang="en-US" sz="2000" spc="0" dirty="0">
                <a:solidFill>
                  <a:srgbClr val="474746"/>
                </a:solidFill>
                <a:latin typeface="Calibri"/>
                <a:cs typeface="Calibri"/>
              </a:rPr>
              <a:t>G</a:t>
            </a:r>
            <a:r>
              <a:rPr sz="2000" spc="0" dirty="0">
                <a:solidFill>
                  <a:srgbClr val="474746"/>
                </a:solidFill>
                <a:latin typeface="Calibri"/>
                <a:cs typeface="Calibri"/>
              </a:rPr>
              <a:t>iven” an analysis</a:t>
            </a:r>
            <a:r>
              <a:rPr sz="2000" spc="101" dirty="0">
                <a:solidFill>
                  <a:srgbClr val="474746"/>
                </a:solidFill>
                <a:latin typeface="Calibri"/>
                <a:cs typeface="Calibri"/>
              </a:rPr>
              <a:t> </a:t>
            </a:r>
            <a:r>
              <a:rPr sz="2000" spc="0" dirty="0">
                <a:solidFill>
                  <a:srgbClr val="474746"/>
                </a:solidFill>
                <a:latin typeface="Calibri"/>
                <a:cs typeface="Calibri"/>
              </a:rPr>
              <a:t>problem you should work with clients to clarify and frame the problem</a:t>
            </a:r>
            <a:endParaRPr sz="2000" dirty="0">
              <a:latin typeface="Calibri"/>
              <a:cs typeface="Calibri"/>
            </a:endParaRPr>
          </a:p>
          <a:p>
            <a:pPr marL="342900" marR="33808">
              <a:lnSpc>
                <a:spcPts val="2935"/>
              </a:lnSpc>
              <a:spcBef>
                <a:spcPts val="26"/>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You’re typically handed solu</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ons,</a:t>
            </a:r>
            <a:r>
              <a:rPr sz="3000" spc="101" baseline="-1365" dirty="0">
                <a:solidFill>
                  <a:srgbClr val="474746"/>
                </a:solidFill>
                <a:latin typeface="Calibri"/>
                <a:cs typeface="Calibri"/>
              </a:rPr>
              <a:t> </a:t>
            </a:r>
            <a:r>
              <a:rPr sz="3000" spc="0" baseline="-1365" dirty="0">
                <a:solidFill>
                  <a:srgbClr val="474746"/>
                </a:solidFill>
                <a:latin typeface="Calibri"/>
                <a:cs typeface="Calibri"/>
              </a:rPr>
              <a:t>you need to</a:t>
            </a:r>
            <a:endParaRPr sz="2000" dirty="0">
              <a:latin typeface="Calibri"/>
              <a:cs typeface="Calibri"/>
            </a:endParaRPr>
          </a:p>
          <a:p>
            <a:pPr marL="685800" marR="33808">
              <a:lnSpc>
                <a:spcPts val="2320"/>
              </a:lnSpc>
            </a:pPr>
            <a:r>
              <a:rPr sz="3000" spc="0" baseline="1365" dirty="0">
                <a:solidFill>
                  <a:srgbClr val="474746"/>
                </a:solidFill>
                <a:latin typeface="Calibri"/>
                <a:cs typeface="Calibri"/>
              </a:rPr>
              <a:t>iden</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fy</a:t>
            </a:r>
            <a:r>
              <a:rPr sz="3000" spc="101" baseline="1365" dirty="0">
                <a:solidFill>
                  <a:srgbClr val="474746"/>
                </a:solidFill>
                <a:latin typeface="Calibri"/>
                <a:cs typeface="Calibri"/>
              </a:rPr>
              <a:t> </a:t>
            </a:r>
            <a:r>
              <a:rPr sz="3000" spc="0" baseline="1365" dirty="0">
                <a:solidFill>
                  <a:srgbClr val="474746"/>
                </a:solidFill>
                <a:latin typeface="Calibri"/>
                <a:cs typeface="Calibri"/>
              </a:rPr>
              <a:t>the problem and their desired outcome</a:t>
            </a:r>
            <a:endParaRPr sz="2000" dirty="0">
              <a:latin typeface="Calibri"/>
              <a:cs typeface="Calibri"/>
            </a:endParaRPr>
          </a:p>
          <a:p>
            <a:pPr marL="12700" marR="33808">
              <a:lnSpc>
                <a:spcPts val="2915"/>
              </a:lnSpc>
              <a:spcBef>
                <a:spcPts val="583"/>
              </a:spcBef>
            </a:pPr>
            <a:r>
              <a:rPr sz="3600" i="1" u="heavy" spc="0" baseline="1137" dirty="0">
                <a:solidFill>
                  <a:srgbClr val="474746"/>
                </a:solidFill>
                <a:latin typeface="Calibri"/>
                <a:cs typeface="Calibri"/>
              </a:rPr>
              <a:t>Sponsor</a:t>
            </a:r>
            <a:r>
              <a:rPr sz="3600" u="heavy" spc="-54" baseline="1207" dirty="0">
                <a:solidFill>
                  <a:srgbClr val="474746"/>
                </a:solidFill>
                <a:latin typeface="Times New Roman"/>
                <a:cs typeface="Times New Roman"/>
              </a:rPr>
              <a:t> </a:t>
            </a:r>
            <a:r>
              <a:rPr sz="3600" i="1" u="heavy" spc="0" baseline="1137" dirty="0">
                <a:solidFill>
                  <a:srgbClr val="474746"/>
                </a:solidFill>
                <a:latin typeface="Calibri"/>
                <a:cs typeface="Calibri"/>
              </a:rPr>
              <a:t>Interview</a:t>
            </a:r>
            <a:r>
              <a:rPr sz="3600" u="heavy" spc="-54" baseline="1207" dirty="0">
                <a:solidFill>
                  <a:srgbClr val="474746"/>
                </a:solidFill>
                <a:latin typeface="Times New Roman"/>
                <a:cs typeface="Times New Roman"/>
              </a:rPr>
              <a:t> </a:t>
            </a:r>
            <a:r>
              <a:rPr sz="3600" i="1" u="heavy" spc="0" baseline="1137" dirty="0">
                <a:solidFill>
                  <a:srgbClr val="474746"/>
                </a:solidFill>
                <a:latin typeface="Calibri"/>
                <a:cs typeface="Calibri"/>
              </a:rPr>
              <a:t>Tips</a:t>
            </a:r>
            <a:endParaRPr sz="2400" dirty="0">
              <a:latin typeface="Calibri"/>
              <a:cs typeface="Calibri"/>
            </a:endParaRPr>
          </a:p>
        </p:txBody>
      </p:sp>
      <p:sp>
        <p:nvSpPr>
          <p:cNvPr id="8" name="object 8"/>
          <p:cNvSpPr txBox="1"/>
          <p:nvPr/>
        </p:nvSpPr>
        <p:spPr>
          <a:xfrm>
            <a:off x="1219695" y="3141635"/>
            <a:ext cx="147343" cy="3190240"/>
          </a:xfrm>
          <a:prstGeom prst="rect">
            <a:avLst/>
          </a:prstGeom>
        </p:spPr>
        <p:txBody>
          <a:bodyPr wrap="square" lIns="0" tIns="0" rIns="0" bIns="0" rtlCol="0">
            <a:noAutofit/>
          </a:bodyPr>
          <a:lstStyle/>
          <a:p>
            <a:pPr marL="12700" marR="0">
              <a:lnSpc>
                <a:spcPts val="2060"/>
              </a:lnSpc>
              <a:spcBef>
                <a:spcPts val="103"/>
              </a:spcBef>
            </a:pPr>
            <a:r>
              <a:rPr sz="1900" spc="0" dirty="0">
                <a:solidFill>
                  <a:srgbClr val="92CF4F"/>
                </a:solidFill>
                <a:latin typeface="Arial"/>
                <a:cs typeface="Arial"/>
              </a:rPr>
              <a:t>•</a:t>
            </a:r>
            <a:endParaRPr sz="1900">
              <a:latin typeface="Arial"/>
              <a:cs typeface="Arial"/>
            </a:endParaRPr>
          </a:p>
          <a:p>
            <a:pPr marL="12700" marR="0">
              <a:lnSpc>
                <a:spcPct val="95825"/>
              </a:lnSpc>
              <a:spcBef>
                <a:spcPts val="11"/>
              </a:spcBef>
            </a:pPr>
            <a:r>
              <a:rPr sz="1900" spc="0" dirty="0">
                <a:solidFill>
                  <a:srgbClr val="92CF4F"/>
                </a:solidFill>
                <a:latin typeface="Arial"/>
                <a:cs typeface="Arial"/>
              </a:rPr>
              <a:t>•</a:t>
            </a:r>
            <a:endParaRPr sz="1900">
              <a:latin typeface="Arial"/>
              <a:cs typeface="Arial"/>
            </a:endParaRPr>
          </a:p>
          <a:p>
            <a:pPr marL="12700" marR="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marR="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a:lnSpc>
                <a:spcPct val="95825"/>
              </a:lnSpc>
              <a:spcBef>
                <a:spcPts val="114"/>
              </a:spcBef>
            </a:pPr>
            <a:r>
              <a:rPr sz="1900" spc="0" dirty="0">
                <a:solidFill>
                  <a:srgbClr val="92CF4F"/>
                </a:solidFill>
                <a:latin typeface="Arial"/>
                <a:cs typeface="Arial"/>
              </a:rPr>
              <a:t>•</a:t>
            </a:r>
            <a:endParaRPr sz="1900">
              <a:latin typeface="Arial"/>
              <a:cs typeface="Arial"/>
            </a:endParaRPr>
          </a:p>
          <a:p>
            <a:pPr marL="12700" marR="0">
              <a:lnSpc>
                <a:spcPct val="95825"/>
              </a:lnSpc>
              <a:spcBef>
                <a:spcPts val="114"/>
              </a:spcBef>
            </a:pPr>
            <a:r>
              <a:rPr sz="1900" spc="0" dirty="0">
                <a:solidFill>
                  <a:srgbClr val="92CF4F"/>
                </a:solidFill>
                <a:latin typeface="Arial"/>
                <a:cs typeface="Arial"/>
              </a:rPr>
              <a:t>•</a:t>
            </a:r>
            <a:endParaRPr sz="1900">
              <a:latin typeface="Arial"/>
              <a:cs typeface="Arial"/>
            </a:endParaRPr>
          </a:p>
        </p:txBody>
      </p:sp>
      <p:sp>
        <p:nvSpPr>
          <p:cNvPr id="7" name="object 7"/>
          <p:cNvSpPr txBox="1"/>
          <p:nvPr/>
        </p:nvSpPr>
        <p:spPr>
          <a:xfrm>
            <a:off x="1451470" y="3180726"/>
            <a:ext cx="7633994" cy="3149600"/>
          </a:xfrm>
          <a:prstGeom prst="rect">
            <a:avLst/>
          </a:prstGeom>
        </p:spPr>
        <p:txBody>
          <a:bodyPr wrap="square" lIns="0" tIns="0" rIns="0" bIns="0" rtlCol="0">
            <a:noAutofit/>
          </a:bodyPr>
          <a:lstStyle/>
          <a:p>
            <a:pPr marL="12700" marR="1039304" algn="just">
              <a:lnSpc>
                <a:spcPts val="1780"/>
              </a:lnSpc>
              <a:spcBef>
                <a:spcPts val="89"/>
              </a:spcBef>
            </a:pPr>
            <a:r>
              <a:rPr sz="2400" spc="0" baseline="1706" dirty="0">
                <a:solidFill>
                  <a:srgbClr val="474746"/>
                </a:solidFill>
                <a:latin typeface="Calibri"/>
                <a:cs typeface="Calibri"/>
              </a:rPr>
              <a:t>Prepare for the interview – draf</a:t>
            </a:r>
            <a:r>
              <a:rPr lang="en-US" sz="2400" spc="0" baseline="1706" dirty="0">
                <a:solidFill>
                  <a:srgbClr val="474746"/>
                </a:solidFill>
                <a:latin typeface="Calibri"/>
                <a:cs typeface="Calibri"/>
              </a:rPr>
              <a:t>t</a:t>
            </a:r>
            <a:r>
              <a:rPr sz="2400" spc="-53" baseline="1706" dirty="0">
                <a:solidFill>
                  <a:srgbClr val="474746"/>
                </a:solidFill>
                <a:latin typeface="Calibri"/>
                <a:cs typeface="Calibri"/>
              </a:rPr>
              <a:t> </a:t>
            </a:r>
            <a:r>
              <a:rPr sz="2400" spc="0" baseline="1706" dirty="0">
                <a:solidFill>
                  <a:srgbClr val="474746"/>
                </a:solidFill>
                <a:latin typeface="Calibri"/>
                <a:cs typeface="Calibri"/>
              </a:rPr>
              <a:t>your ques</a:t>
            </a:r>
            <a:r>
              <a:rPr lang="en-US" sz="2400" baseline="1706" dirty="0">
                <a:solidFill>
                  <a:srgbClr val="474746"/>
                </a:solidFill>
                <a:latin typeface="Calibri"/>
                <a:cs typeface="Calibri"/>
              </a:rPr>
              <a:t>ti</a:t>
            </a:r>
            <a:r>
              <a:rPr sz="2400" spc="0" baseline="1706" dirty="0">
                <a:solidFill>
                  <a:srgbClr val="474746"/>
                </a:solidFill>
                <a:latin typeface="Calibri"/>
                <a:cs typeface="Calibri"/>
              </a:rPr>
              <a:t>ons,</a:t>
            </a:r>
            <a:r>
              <a:rPr sz="2400" spc="80" baseline="1706" dirty="0">
                <a:solidFill>
                  <a:srgbClr val="474746"/>
                </a:solidFill>
                <a:latin typeface="Calibri"/>
                <a:cs typeface="Calibri"/>
              </a:rPr>
              <a:t> </a:t>
            </a:r>
            <a:r>
              <a:rPr sz="2400" spc="0" baseline="1706" dirty="0">
                <a:solidFill>
                  <a:srgbClr val="474746"/>
                </a:solidFill>
                <a:latin typeface="Calibri"/>
                <a:cs typeface="Calibri"/>
              </a:rPr>
              <a:t>review with collea</a:t>
            </a:r>
            <a:r>
              <a:rPr lang="en-US" sz="2400" baseline="1706" dirty="0">
                <a:solidFill>
                  <a:srgbClr val="474746"/>
                </a:solidFill>
                <a:latin typeface="Calibri"/>
                <a:cs typeface="Calibri"/>
              </a:rPr>
              <a:t>g</a:t>
            </a:r>
            <a:r>
              <a:rPr sz="2400" spc="0" baseline="1706" dirty="0">
                <a:solidFill>
                  <a:srgbClr val="474746"/>
                </a:solidFill>
                <a:latin typeface="Calibri"/>
                <a:cs typeface="Calibri"/>
              </a:rPr>
              <a:t>ue, team</a:t>
            </a:r>
            <a:endParaRPr sz="1600" dirty="0">
              <a:latin typeface="Calibri"/>
              <a:cs typeface="Calibri"/>
            </a:endParaRPr>
          </a:p>
          <a:p>
            <a:pPr marL="12700" marR="2850977" algn="just">
              <a:lnSpc>
                <a:spcPct val="101725"/>
              </a:lnSpc>
              <a:spcBef>
                <a:spcPts val="256"/>
              </a:spcBef>
            </a:pPr>
            <a:r>
              <a:rPr sz="1600" spc="0" dirty="0">
                <a:solidFill>
                  <a:srgbClr val="474746"/>
                </a:solidFill>
                <a:latin typeface="Calibri"/>
                <a:cs typeface="Calibri"/>
              </a:rPr>
              <a:t>Use open-­‐ended ques</a:t>
            </a:r>
            <a:r>
              <a:rPr lang="en-US" sz="1600" spc="0" dirty="0">
                <a:solidFill>
                  <a:srgbClr val="474746"/>
                </a:solidFill>
                <a:latin typeface="Calibri"/>
                <a:cs typeface="Calibri"/>
              </a:rPr>
              <a:t>ti</a:t>
            </a:r>
            <a:r>
              <a:rPr sz="1600" spc="0" dirty="0">
                <a:solidFill>
                  <a:srgbClr val="474746"/>
                </a:solidFill>
                <a:latin typeface="Calibri"/>
                <a:cs typeface="Calibri"/>
              </a:rPr>
              <a:t>ons,</a:t>
            </a:r>
            <a:r>
              <a:rPr sz="1600" spc="80" dirty="0">
                <a:solidFill>
                  <a:srgbClr val="474746"/>
                </a:solidFill>
                <a:latin typeface="Calibri"/>
                <a:cs typeface="Calibri"/>
              </a:rPr>
              <a:t> </a:t>
            </a:r>
            <a:r>
              <a:rPr sz="1600" spc="0" dirty="0">
                <a:solidFill>
                  <a:srgbClr val="474746"/>
                </a:solidFill>
                <a:latin typeface="Calibri"/>
                <a:cs typeface="Calibri"/>
              </a:rPr>
              <a:t>don’t ask leadin</a:t>
            </a:r>
            <a:r>
              <a:rPr lang="en-US" sz="1600" spc="0" dirty="0">
                <a:solidFill>
                  <a:srgbClr val="474746"/>
                </a:solidFill>
                <a:latin typeface="Calibri"/>
                <a:cs typeface="Calibri"/>
              </a:rPr>
              <a:t>g</a:t>
            </a:r>
            <a:r>
              <a:rPr lang="en-US" sz="1600" dirty="0">
                <a:solidFill>
                  <a:srgbClr val="474746"/>
                </a:solidFill>
                <a:latin typeface="Calibri"/>
                <a:cs typeface="Calibri"/>
              </a:rPr>
              <a:t> </a:t>
            </a:r>
            <a:r>
              <a:rPr sz="1600" spc="0" dirty="0">
                <a:solidFill>
                  <a:srgbClr val="474746"/>
                </a:solidFill>
                <a:latin typeface="Calibri"/>
                <a:cs typeface="Calibri"/>
              </a:rPr>
              <a:t>ques</a:t>
            </a:r>
            <a:r>
              <a:rPr lang="en-US" sz="1600" spc="0" dirty="0">
                <a:solidFill>
                  <a:srgbClr val="474746"/>
                </a:solidFill>
                <a:latin typeface="Calibri"/>
                <a:cs typeface="Calibri"/>
              </a:rPr>
              <a:t>ti</a:t>
            </a:r>
            <a:r>
              <a:rPr sz="1600" spc="0" dirty="0">
                <a:solidFill>
                  <a:srgbClr val="474746"/>
                </a:solidFill>
                <a:latin typeface="Calibri"/>
                <a:cs typeface="Calibri"/>
              </a:rPr>
              <a:t>ons</a:t>
            </a:r>
            <a:endParaRPr sz="1600" dirty="0">
              <a:latin typeface="Calibri"/>
              <a:cs typeface="Calibri"/>
            </a:endParaRPr>
          </a:p>
          <a:p>
            <a:pPr marL="12700" marR="5156469" algn="just">
              <a:lnSpc>
                <a:spcPct val="101725"/>
              </a:lnSpc>
              <a:spcBef>
                <a:spcPts val="345"/>
              </a:spcBef>
            </a:pPr>
            <a:r>
              <a:rPr sz="1600" spc="0" dirty="0">
                <a:solidFill>
                  <a:srgbClr val="474746"/>
                </a:solidFill>
                <a:latin typeface="Calibri"/>
                <a:cs typeface="Calibri"/>
              </a:rPr>
              <a:t>Probe for details, follow-­‐up</a:t>
            </a:r>
            <a:endParaRPr sz="1600" dirty="0">
              <a:latin typeface="Calibri"/>
              <a:cs typeface="Calibri"/>
            </a:endParaRPr>
          </a:p>
          <a:p>
            <a:pPr marL="12700" marR="3468853" algn="just">
              <a:lnSpc>
                <a:spcPct val="101725"/>
              </a:lnSpc>
              <a:spcBef>
                <a:spcPts val="345"/>
              </a:spcBef>
            </a:pPr>
            <a:r>
              <a:rPr sz="1600" spc="0" dirty="0">
                <a:solidFill>
                  <a:srgbClr val="474746"/>
                </a:solidFill>
                <a:latin typeface="Calibri"/>
                <a:cs typeface="Calibri"/>
              </a:rPr>
              <a:t>Don’t ﬁll every silence – </a:t>
            </a:r>
            <a:r>
              <a:rPr lang="en-US" sz="1600" spc="0" dirty="0">
                <a:solidFill>
                  <a:srgbClr val="474746"/>
                </a:solidFill>
                <a:latin typeface="Calibri"/>
                <a:cs typeface="Calibri"/>
              </a:rPr>
              <a:t>G</a:t>
            </a:r>
            <a:r>
              <a:rPr sz="1600" spc="0" dirty="0">
                <a:solidFill>
                  <a:srgbClr val="474746"/>
                </a:solidFill>
                <a:latin typeface="Calibri"/>
                <a:cs typeface="Calibri"/>
              </a:rPr>
              <a:t>ive them </a:t>
            </a:r>
            <a:r>
              <a:rPr lang="en-US" sz="1600" spc="0" dirty="0">
                <a:solidFill>
                  <a:srgbClr val="474746"/>
                </a:solidFill>
                <a:latin typeface="Calibri"/>
                <a:cs typeface="Calibri"/>
              </a:rPr>
              <a:t>ti</a:t>
            </a:r>
            <a:r>
              <a:rPr sz="1600" spc="0" dirty="0">
                <a:solidFill>
                  <a:srgbClr val="474746"/>
                </a:solidFill>
                <a:latin typeface="Calibri"/>
                <a:cs typeface="Calibri"/>
              </a:rPr>
              <a:t>me</a:t>
            </a:r>
            <a:r>
              <a:rPr sz="1600" spc="80" dirty="0">
                <a:solidFill>
                  <a:srgbClr val="474746"/>
                </a:solidFill>
                <a:latin typeface="Calibri"/>
                <a:cs typeface="Calibri"/>
              </a:rPr>
              <a:t> </a:t>
            </a:r>
            <a:r>
              <a:rPr sz="1600" spc="0" dirty="0">
                <a:solidFill>
                  <a:srgbClr val="474746"/>
                </a:solidFill>
                <a:latin typeface="Calibri"/>
                <a:cs typeface="Calibri"/>
              </a:rPr>
              <a:t>to think</a:t>
            </a:r>
            <a:endParaRPr sz="1600" dirty="0">
              <a:latin typeface="Calibri"/>
              <a:cs typeface="Calibri"/>
            </a:endParaRPr>
          </a:p>
          <a:p>
            <a:pPr marL="12700" algn="just">
              <a:lnSpc>
                <a:spcPts val="1953"/>
              </a:lnSpc>
              <a:spcBef>
                <a:spcPts val="345"/>
              </a:spcBef>
            </a:pPr>
            <a:r>
              <a:rPr sz="1600" spc="0" dirty="0">
                <a:solidFill>
                  <a:srgbClr val="474746"/>
                </a:solidFill>
                <a:latin typeface="Calibri"/>
                <a:cs typeface="Calibri"/>
              </a:rPr>
              <a:t>Let them express their ideas, don’t put words in their mouth, let them share their feelin</a:t>
            </a:r>
            <a:r>
              <a:rPr lang="en-US" sz="1600" spc="0" dirty="0">
                <a:solidFill>
                  <a:srgbClr val="474746"/>
                </a:solidFill>
                <a:latin typeface="Calibri"/>
                <a:cs typeface="Calibri"/>
              </a:rPr>
              <a:t>g</a:t>
            </a:r>
            <a:r>
              <a:rPr sz="1600" spc="0" dirty="0">
                <a:solidFill>
                  <a:srgbClr val="474746"/>
                </a:solidFill>
                <a:latin typeface="Calibri"/>
                <a:cs typeface="Calibri"/>
              </a:rPr>
              <a:t>s </a:t>
            </a:r>
            <a:endParaRPr sz="1600" dirty="0">
              <a:latin typeface="Calibri"/>
              <a:cs typeface="Calibri"/>
            </a:endParaRPr>
          </a:p>
          <a:p>
            <a:pPr marL="12700" algn="just">
              <a:lnSpc>
                <a:spcPts val="1953"/>
              </a:lnSpc>
              <a:spcBef>
                <a:spcPts val="347"/>
              </a:spcBef>
            </a:pPr>
            <a:r>
              <a:rPr sz="1600" spc="0" dirty="0">
                <a:solidFill>
                  <a:srgbClr val="474746"/>
                </a:solidFill>
                <a:latin typeface="Calibri"/>
                <a:cs typeface="Calibri"/>
              </a:rPr>
              <a:t>Ask clarifyin</a:t>
            </a:r>
            <a:r>
              <a:rPr lang="en-US" sz="1600" spc="0" dirty="0">
                <a:solidFill>
                  <a:srgbClr val="474746"/>
                </a:solidFill>
                <a:latin typeface="Calibri"/>
                <a:cs typeface="Calibri"/>
              </a:rPr>
              <a:t>g</a:t>
            </a:r>
            <a:r>
              <a:rPr sz="1600" spc="0" dirty="0">
                <a:solidFill>
                  <a:srgbClr val="474746"/>
                </a:solidFill>
                <a:latin typeface="Calibri"/>
                <a:cs typeface="Calibri"/>
              </a:rPr>
              <a:t> ques</a:t>
            </a:r>
            <a:r>
              <a:rPr lang="en-US" sz="1600" spc="0" dirty="0">
                <a:solidFill>
                  <a:srgbClr val="474746"/>
                </a:solidFill>
                <a:latin typeface="Calibri"/>
                <a:cs typeface="Calibri"/>
              </a:rPr>
              <a:t>ti</a:t>
            </a:r>
            <a:r>
              <a:rPr sz="1600" spc="0" dirty="0">
                <a:solidFill>
                  <a:srgbClr val="474746"/>
                </a:solidFill>
                <a:latin typeface="Calibri"/>
                <a:cs typeface="Calibri"/>
              </a:rPr>
              <a:t>ons,</a:t>
            </a:r>
            <a:r>
              <a:rPr sz="1600" spc="80" dirty="0">
                <a:solidFill>
                  <a:srgbClr val="474746"/>
                </a:solidFill>
                <a:latin typeface="Calibri"/>
                <a:cs typeface="Calibri"/>
              </a:rPr>
              <a:t> </a:t>
            </a:r>
            <a:r>
              <a:rPr sz="1600" spc="0" dirty="0">
                <a:solidFill>
                  <a:srgbClr val="474746"/>
                </a:solidFill>
                <a:latin typeface="Calibri"/>
                <a:cs typeface="Calibri"/>
              </a:rPr>
              <a:t>ask why – is that correct? Am I on</a:t>
            </a:r>
            <a:r>
              <a:rPr sz="1600" spc="361" dirty="0">
                <a:solidFill>
                  <a:srgbClr val="474746"/>
                </a:solidFill>
                <a:latin typeface="Calibri"/>
                <a:cs typeface="Calibri"/>
              </a:rPr>
              <a:t> </a:t>
            </a:r>
            <a:r>
              <a:rPr sz="1600" spc="0" dirty="0">
                <a:solidFill>
                  <a:srgbClr val="474746"/>
                </a:solidFill>
                <a:latin typeface="Calibri"/>
                <a:cs typeface="Calibri"/>
              </a:rPr>
              <a:t>tar</a:t>
            </a:r>
            <a:r>
              <a:rPr lang="en-US" sz="1600" spc="0" dirty="0">
                <a:solidFill>
                  <a:srgbClr val="474746"/>
                </a:solidFill>
                <a:latin typeface="Calibri"/>
                <a:cs typeface="Calibri"/>
              </a:rPr>
              <a:t>g</a:t>
            </a:r>
            <a:r>
              <a:rPr sz="1600" spc="0" dirty="0">
                <a:solidFill>
                  <a:srgbClr val="474746"/>
                </a:solidFill>
                <a:latin typeface="Calibri"/>
                <a:cs typeface="Calibri"/>
              </a:rPr>
              <a:t>et? Is there anythin</a:t>
            </a:r>
            <a:r>
              <a:rPr lang="en-US" sz="1600" spc="0" dirty="0">
                <a:solidFill>
                  <a:srgbClr val="474746"/>
                </a:solidFill>
                <a:latin typeface="Calibri"/>
                <a:cs typeface="Calibri"/>
              </a:rPr>
              <a:t>g</a:t>
            </a:r>
            <a:r>
              <a:rPr sz="1600" spc="0" dirty="0">
                <a:solidFill>
                  <a:srgbClr val="474746"/>
                </a:solidFill>
                <a:latin typeface="Calibri"/>
                <a:cs typeface="Calibri"/>
              </a:rPr>
              <a:t> else? </a:t>
            </a:r>
            <a:endParaRPr sz="1600" dirty="0">
              <a:latin typeface="Calibri"/>
              <a:cs typeface="Calibri"/>
            </a:endParaRPr>
          </a:p>
          <a:p>
            <a:pPr marL="12700" algn="just">
              <a:lnSpc>
                <a:spcPts val="1953"/>
              </a:lnSpc>
              <a:spcBef>
                <a:spcPts val="347"/>
              </a:spcBef>
            </a:pPr>
            <a:r>
              <a:rPr sz="1600" spc="0" dirty="0">
                <a:solidFill>
                  <a:srgbClr val="474746"/>
                </a:solidFill>
                <a:latin typeface="Calibri"/>
                <a:cs typeface="Calibri"/>
              </a:rPr>
              <a:t>Use ac</a:t>
            </a:r>
            <a:r>
              <a:rPr lang="en-US" sz="1600" spc="0" dirty="0">
                <a:solidFill>
                  <a:srgbClr val="474746"/>
                </a:solidFill>
                <a:latin typeface="Calibri"/>
                <a:cs typeface="Calibri"/>
              </a:rPr>
              <a:t>ti</a:t>
            </a:r>
            <a:r>
              <a:rPr sz="1600" spc="0" dirty="0">
                <a:solidFill>
                  <a:srgbClr val="474746"/>
                </a:solidFill>
                <a:latin typeface="Calibri"/>
                <a:cs typeface="Calibri"/>
              </a:rPr>
              <a:t>ve</a:t>
            </a:r>
            <a:r>
              <a:rPr sz="1600" spc="80" dirty="0">
                <a:solidFill>
                  <a:srgbClr val="474746"/>
                </a:solidFill>
                <a:latin typeface="Calibri"/>
                <a:cs typeface="Calibri"/>
              </a:rPr>
              <a:t> </a:t>
            </a:r>
            <a:r>
              <a:rPr sz="1600" spc="0" dirty="0">
                <a:solidFill>
                  <a:srgbClr val="474746"/>
                </a:solidFill>
                <a:latin typeface="Calibri"/>
                <a:cs typeface="Calibri"/>
              </a:rPr>
              <a:t>listenin</a:t>
            </a:r>
            <a:r>
              <a:rPr lang="en-US" sz="1600" spc="0" dirty="0">
                <a:solidFill>
                  <a:srgbClr val="474746"/>
                </a:solidFill>
                <a:latin typeface="Calibri"/>
                <a:cs typeface="Calibri"/>
              </a:rPr>
              <a:t>g</a:t>
            </a:r>
            <a:r>
              <a:rPr sz="1600" spc="0" dirty="0">
                <a:solidFill>
                  <a:srgbClr val="474746"/>
                </a:solidFill>
                <a:latin typeface="Calibri"/>
                <a:cs typeface="Calibri"/>
              </a:rPr>
              <a:t> – repeat it back to make sure you heard it correctly</a:t>
            </a:r>
            <a:endParaRPr sz="1600" dirty="0">
              <a:latin typeface="Calibri"/>
              <a:cs typeface="Calibri"/>
            </a:endParaRPr>
          </a:p>
          <a:p>
            <a:pPr marL="12700" marR="5106091" algn="just">
              <a:lnSpc>
                <a:spcPct val="101725"/>
              </a:lnSpc>
              <a:spcBef>
                <a:spcPts val="347"/>
              </a:spcBef>
            </a:pPr>
            <a:r>
              <a:rPr sz="1600" spc="0" dirty="0">
                <a:solidFill>
                  <a:srgbClr val="474746"/>
                </a:solidFill>
                <a:latin typeface="Calibri"/>
                <a:cs typeface="Calibri"/>
              </a:rPr>
              <a:t>Don’t express your opinions</a:t>
            </a:r>
            <a:endParaRPr sz="1600" dirty="0">
              <a:latin typeface="Calibri"/>
              <a:cs typeface="Calibri"/>
            </a:endParaRPr>
          </a:p>
          <a:p>
            <a:pPr marL="12700" marR="1168675" algn="just">
              <a:lnSpc>
                <a:spcPct val="101725"/>
              </a:lnSpc>
              <a:spcBef>
                <a:spcPts val="345"/>
              </a:spcBef>
            </a:pPr>
            <a:r>
              <a:rPr sz="1600" spc="0" dirty="0">
                <a:solidFill>
                  <a:srgbClr val="474746"/>
                </a:solidFill>
                <a:latin typeface="Calibri"/>
                <a:cs typeface="Calibri"/>
              </a:rPr>
              <a:t>Be mindful of your body lan</a:t>
            </a:r>
            <a:r>
              <a:rPr lang="en-US" sz="1600" spc="0" dirty="0">
                <a:solidFill>
                  <a:srgbClr val="474746"/>
                </a:solidFill>
                <a:latin typeface="Calibri"/>
                <a:cs typeface="Calibri"/>
              </a:rPr>
              <a:t>g</a:t>
            </a:r>
            <a:r>
              <a:rPr sz="1600" spc="0" dirty="0">
                <a:solidFill>
                  <a:srgbClr val="474746"/>
                </a:solidFill>
                <a:latin typeface="Calibri"/>
                <a:cs typeface="Calibri"/>
              </a:rPr>
              <a:t>ua</a:t>
            </a:r>
            <a:r>
              <a:rPr lang="en-US" sz="1600" spc="0" dirty="0">
                <a:solidFill>
                  <a:srgbClr val="474746"/>
                </a:solidFill>
                <a:latin typeface="Calibri"/>
                <a:cs typeface="Calibri"/>
              </a:rPr>
              <a:t>g</a:t>
            </a:r>
            <a:r>
              <a:rPr sz="1600" spc="0" dirty="0">
                <a:solidFill>
                  <a:srgbClr val="474746"/>
                </a:solidFill>
                <a:latin typeface="Calibri"/>
                <a:cs typeface="Calibri"/>
              </a:rPr>
              <a:t>e and theirs – use eye contact, be a</a:t>
            </a:r>
            <a:r>
              <a:rPr lang="en-US" sz="1600" spc="0" dirty="0">
                <a:solidFill>
                  <a:srgbClr val="474746"/>
                </a:solidFill>
                <a:latin typeface="Calibri"/>
                <a:cs typeface="Calibri"/>
              </a:rPr>
              <a:t>ttenti</a:t>
            </a:r>
            <a:r>
              <a:rPr sz="1600" spc="0" dirty="0">
                <a:solidFill>
                  <a:srgbClr val="474746"/>
                </a:solidFill>
                <a:latin typeface="Calibri"/>
                <a:cs typeface="Calibri"/>
              </a:rPr>
              <a:t>ve</a:t>
            </a:r>
            <a:endParaRPr sz="1600" dirty="0">
              <a:latin typeface="Calibri"/>
              <a:cs typeface="Calibri"/>
            </a:endParaRPr>
          </a:p>
          <a:p>
            <a:pPr marL="12700" marR="5640751" algn="just">
              <a:lnSpc>
                <a:spcPct val="101725"/>
              </a:lnSpc>
              <a:spcBef>
                <a:spcPts val="345"/>
              </a:spcBef>
            </a:pPr>
            <a:r>
              <a:rPr sz="1600" spc="0" dirty="0">
                <a:solidFill>
                  <a:srgbClr val="474746"/>
                </a:solidFill>
                <a:latin typeface="Calibri"/>
                <a:cs typeface="Calibri"/>
              </a:rPr>
              <a:t>Minimize distrac</a:t>
            </a:r>
            <a:r>
              <a:rPr lang="en-US" sz="1600" spc="0" dirty="0">
                <a:solidFill>
                  <a:srgbClr val="474746"/>
                </a:solidFill>
                <a:latin typeface="Calibri"/>
                <a:cs typeface="Calibri"/>
              </a:rPr>
              <a:t>ti</a:t>
            </a:r>
            <a:r>
              <a:rPr sz="1600" spc="0" dirty="0">
                <a:solidFill>
                  <a:srgbClr val="474746"/>
                </a:solidFill>
                <a:latin typeface="Calibri"/>
                <a:cs typeface="Calibri"/>
              </a:rPr>
              <a:t>ons</a:t>
            </a:r>
            <a:endParaRPr sz="1600" dirty="0">
              <a:latin typeface="Calibri"/>
              <a:cs typeface="Calibri"/>
            </a:endParaRPr>
          </a:p>
          <a:p>
            <a:pPr marL="12700" marR="2218819" algn="just">
              <a:lnSpc>
                <a:spcPct val="101725"/>
              </a:lnSpc>
              <a:spcBef>
                <a:spcPts val="345"/>
              </a:spcBef>
            </a:pPr>
            <a:r>
              <a:rPr sz="1600" spc="0" dirty="0">
                <a:solidFill>
                  <a:srgbClr val="474746"/>
                </a:solidFill>
                <a:latin typeface="Calibri"/>
                <a:cs typeface="Calibri"/>
              </a:rPr>
              <a:t>Document what you heard and review it back with the sponsor</a:t>
            </a:r>
            <a:endParaRPr sz="1600" dirty="0">
              <a:latin typeface="Calibri"/>
              <a:cs typeface="Calibri"/>
            </a:endParaRPr>
          </a:p>
        </p:txBody>
      </p:sp>
      <p:sp>
        <p:nvSpPr>
          <p:cNvPr id="6" name="object 6"/>
          <p:cNvSpPr txBox="1"/>
          <p:nvPr/>
        </p:nvSpPr>
        <p:spPr>
          <a:xfrm>
            <a:off x="7830192"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5" name="object 5"/>
          <p:cNvSpPr txBox="1"/>
          <p:nvPr/>
        </p:nvSpPr>
        <p:spPr>
          <a:xfrm>
            <a:off x="9690443"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14</a:t>
            </a:r>
            <a:endParaRPr sz="1000">
              <a:latin typeface="Calibri"/>
              <a:cs typeface="Calibri"/>
            </a:endParaRPr>
          </a:p>
        </p:txBody>
      </p:sp>
      <p:sp>
        <p:nvSpPr>
          <p:cNvPr id="4" name="object 4"/>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219603" y="2893706"/>
            <a:ext cx="68923"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443458" y="2893706"/>
            <a:ext cx="68901"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27" name="object 27"/>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25" name="object 25"/>
          <p:cNvSpPr/>
          <p:nvPr/>
        </p:nvSpPr>
        <p:spPr>
          <a:xfrm>
            <a:off x="6717837" y="3137002"/>
            <a:ext cx="2286000" cy="2286000"/>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p:nvPr/>
        </p:nvSpPr>
        <p:spPr>
          <a:xfrm>
            <a:off x="9264620" y="541654"/>
            <a:ext cx="108146" cy="73946"/>
          </a:xfrm>
          <a:custGeom>
            <a:avLst/>
            <a:gdLst/>
            <a:ahLst/>
            <a:cxnLst/>
            <a:rect l="l" t="t" r="r" b="b"/>
            <a:pathLst>
              <a:path w="108146" h="73946">
                <a:moveTo>
                  <a:pt x="0" y="63486"/>
                </a:moveTo>
                <a:lnTo>
                  <a:pt x="7943" y="53868"/>
                </a:lnTo>
                <a:lnTo>
                  <a:pt x="16606" y="44740"/>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9" name="object 9"/>
          <p:cNvSpPr/>
          <p:nvPr/>
        </p:nvSpPr>
        <p:spPr>
          <a:xfrm>
            <a:off x="9184866" y="525822"/>
            <a:ext cx="564636" cy="433909"/>
          </a:xfrm>
          <a:custGeom>
            <a:avLst/>
            <a:gdLst/>
            <a:ahLst/>
            <a:cxnLst/>
            <a:rect l="l" t="t" r="r" b="b"/>
            <a:pathLst>
              <a:path w="564636" h="433909">
                <a:moveTo>
                  <a:pt x="22186" y="301402"/>
                </a:moveTo>
                <a:lnTo>
                  <a:pt x="42298" y="331236"/>
                </a:lnTo>
                <a:lnTo>
                  <a:pt x="54471" y="345085"/>
                </a:lnTo>
                <a:lnTo>
                  <a:pt x="67959" y="358146"/>
                </a:lnTo>
                <a:lnTo>
                  <a:pt x="82689" y="370364"/>
                </a:lnTo>
                <a:lnTo>
                  <a:pt x="98589" y="381684"/>
                </a:lnTo>
                <a:lnTo>
                  <a:pt x="115585" y="392049"/>
                </a:lnTo>
                <a:lnTo>
                  <a:pt x="133605" y="401404"/>
                </a:lnTo>
                <a:lnTo>
                  <a:pt x="152577" y="409693"/>
                </a:lnTo>
                <a:lnTo>
                  <a:pt x="172427" y="416860"/>
                </a:lnTo>
                <a:lnTo>
                  <a:pt x="193084" y="422848"/>
                </a:lnTo>
                <a:lnTo>
                  <a:pt x="214474" y="427604"/>
                </a:lnTo>
                <a:lnTo>
                  <a:pt x="236525" y="431069"/>
                </a:lnTo>
                <a:lnTo>
                  <a:pt x="259164" y="433190"/>
                </a:lnTo>
                <a:lnTo>
                  <a:pt x="282318" y="433909"/>
                </a:lnTo>
                <a:lnTo>
                  <a:pt x="305473" y="433190"/>
                </a:lnTo>
                <a:lnTo>
                  <a:pt x="328112" y="431069"/>
                </a:lnTo>
                <a:lnTo>
                  <a:pt x="350163" y="427604"/>
                </a:lnTo>
                <a:lnTo>
                  <a:pt x="371553" y="422848"/>
                </a:lnTo>
                <a:lnTo>
                  <a:pt x="392209" y="416859"/>
                </a:lnTo>
                <a:lnTo>
                  <a:pt x="412060" y="409693"/>
                </a:lnTo>
                <a:lnTo>
                  <a:pt x="431031" y="401404"/>
                </a:lnTo>
                <a:lnTo>
                  <a:pt x="449052" y="392049"/>
                </a:lnTo>
                <a:lnTo>
                  <a:pt x="466048" y="381684"/>
                </a:lnTo>
                <a:lnTo>
                  <a:pt x="481947" y="370364"/>
                </a:lnTo>
                <a:lnTo>
                  <a:pt x="496677" y="358146"/>
                </a:lnTo>
                <a:lnTo>
                  <a:pt x="510165" y="345084"/>
                </a:lnTo>
                <a:lnTo>
                  <a:pt x="522339" y="331236"/>
                </a:lnTo>
                <a:lnTo>
                  <a:pt x="533125" y="316657"/>
                </a:lnTo>
                <a:lnTo>
                  <a:pt x="550244" y="285528"/>
                </a:lnTo>
                <a:lnTo>
                  <a:pt x="560941" y="252145"/>
                </a:lnTo>
                <a:lnTo>
                  <a:pt x="564636" y="216953"/>
                </a:lnTo>
                <a:lnTo>
                  <a:pt x="563701" y="199160"/>
                </a:lnTo>
                <a:lnTo>
                  <a:pt x="556431" y="164817"/>
                </a:lnTo>
                <a:lnTo>
                  <a:pt x="542450" y="132505"/>
                </a:lnTo>
                <a:lnTo>
                  <a:pt x="522339" y="102671"/>
                </a:lnTo>
                <a:lnTo>
                  <a:pt x="510165" y="88823"/>
                </a:lnTo>
                <a:lnTo>
                  <a:pt x="496677" y="75762"/>
                </a:lnTo>
                <a:lnTo>
                  <a:pt x="481947" y="63544"/>
                </a:lnTo>
                <a:lnTo>
                  <a:pt x="466048" y="52224"/>
                </a:lnTo>
                <a:lnTo>
                  <a:pt x="449052" y="41859"/>
                </a:lnTo>
                <a:lnTo>
                  <a:pt x="431031" y="32504"/>
                </a:lnTo>
                <a:lnTo>
                  <a:pt x="412060" y="24215"/>
                </a:lnTo>
                <a:lnTo>
                  <a:pt x="392209" y="17049"/>
                </a:lnTo>
                <a:lnTo>
                  <a:pt x="371552" y="11060"/>
                </a:lnTo>
                <a:lnTo>
                  <a:pt x="350162" y="6305"/>
                </a:lnTo>
                <a:lnTo>
                  <a:pt x="328111" y="2839"/>
                </a:lnTo>
                <a:lnTo>
                  <a:pt x="305472" y="719"/>
                </a:lnTo>
                <a:lnTo>
                  <a:pt x="282318" y="0"/>
                </a:lnTo>
                <a:lnTo>
                  <a:pt x="282319" y="25671"/>
                </a:lnTo>
                <a:lnTo>
                  <a:pt x="287080" y="25704"/>
                </a:lnTo>
                <a:lnTo>
                  <a:pt x="300452" y="26149"/>
                </a:lnTo>
                <a:lnTo>
                  <a:pt x="326879" y="28576"/>
                </a:lnTo>
                <a:lnTo>
                  <a:pt x="352714" y="33008"/>
                </a:lnTo>
                <a:lnTo>
                  <a:pt x="377757" y="39389"/>
                </a:lnTo>
                <a:lnTo>
                  <a:pt x="401805" y="47667"/>
                </a:lnTo>
                <a:lnTo>
                  <a:pt x="424657" y="57786"/>
                </a:lnTo>
                <a:lnTo>
                  <a:pt x="446111" y="69692"/>
                </a:lnTo>
                <a:lnTo>
                  <a:pt x="461773" y="80193"/>
                </a:lnTo>
                <a:lnTo>
                  <a:pt x="476016" y="91421"/>
                </a:lnTo>
                <a:lnTo>
                  <a:pt x="488832" y="103309"/>
                </a:lnTo>
                <a:lnTo>
                  <a:pt x="510147" y="128783"/>
                </a:lnTo>
                <a:lnTo>
                  <a:pt x="525649" y="156061"/>
                </a:lnTo>
                <a:lnTo>
                  <a:pt x="535268" y="184588"/>
                </a:lnTo>
                <a:lnTo>
                  <a:pt x="538933" y="213809"/>
                </a:lnTo>
                <a:lnTo>
                  <a:pt x="538512" y="228507"/>
                </a:lnTo>
                <a:lnTo>
                  <a:pt x="533119" y="257731"/>
                </a:lnTo>
                <a:lnTo>
                  <a:pt x="521598" y="286262"/>
                </a:lnTo>
                <a:lnTo>
                  <a:pt x="503882" y="313548"/>
                </a:lnTo>
                <a:lnTo>
                  <a:pt x="492678" y="326550"/>
                </a:lnTo>
                <a:lnTo>
                  <a:pt x="479900" y="339032"/>
                </a:lnTo>
                <a:lnTo>
                  <a:pt x="465811" y="350705"/>
                </a:lnTo>
                <a:lnTo>
                  <a:pt x="450746" y="361321"/>
                </a:lnTo>
                <a:lnTo>
                  <a:pt x="434796" y="370873"/>
                </a:lnTo>
                <a:lnTo>
                  <a:pt x="418056" y="379354"/>
                </a:lnTo>
                <a:lnTo>
                  <a:pt x="400617" y="386759"/>
                </a:lnTo>
                <a:lnTo>
                  <a:pt x="382574" y="393081"/>
                </a:lnTo>
                <a:lnTo>
                  <a:pt x="364019" y="398312"/>
                </a:lnTo>
                <a:lnTo>
                  <a:pt x="345044" y="402448"/>
                </a:lnTo>
                <a:lnTo>
                  <a:pt x="325744" y="405481"/>
                </a:lnTo>
                <a:lnTo>
                  <a:pt x="306211" y="407405"/>
                </a:lnTo>
                <a:lnTo>
                  <a:pt x="286538" y="408213"/>
                </a:lnTo>
                <a:lnTo>
                  <a:pt x="266817" y="407899"/>
                </a:lnTo>
                <a:lnTo>
                  <a:pt x="247143" y="406457"/>
                </a:lnTo>
                <a:lnTo>
                  <a:pt x="227608" y="403879"/>
                </a:lnTo>
                <a:lnTo>
                  <a:pt x="208305" y="400160"/>
                </a:lnTo>
                <a:lnTo>
                  <a:pt x="189327" y="395293"/>
                </a:lnTo>
                <a:lnTo>
                  <a:pt x="170767" y="389272"/>
                </a:lnTo>
                <a:lnTo>
                  <a:pt x="152719" y="382089"/>
                </a:lnTo>
                <a:lnTo>
                  <a:pt x="135274" y="373739"/>
                </a:lnTo>
                <a:lnTo>
                  <a:pt x="118526" y="364215"/>
                </a:lnTo>
                <a:lnTo>
                  <a:pt x="102864" y="353715"/>
                </a:lnTo>
                <a:lnTo>
                  <a:pt x="88621" y="342486"/>
                </a:lnTo>
                <a:lnTo>
                  <a:pt x="75805" y="330599"/>
                </a:lnTo>
                <a:lnTo>
                  <a:pt x="54490" y="305124"/>
                </a:lnTo>
                <a:lnTo>
                  <a:pt x="38989" y="277847"/>
                </a:lnTo>
                <a:lnTo>
                  <a:pt x="29370" y="249320"/>
                </a:lnTo>
                <a:lnTo>
                  <a:pt x="25704" y="220098"/>
                </a:lnTo>
                <a:lnTo>
                  <a:pt x="26125" y="205400"/>
                </a:lnTo>
                <a:lnTo>
                  <a:pt x="31519" y="176177"/>
                </a:lnTo>
                <a:lnTo>
                  <a:pt x="43039" y="147646"/>
                </a:lnTo>
                <a:lnTo>
                  <a:pt x="60755" y="120360"/>
                </a:lnTo>
                <a:lnTo>
                  <a:pt x="71959" y="107359"/>
                </a:lnTo>
                <a:lnTo>
                  <a:pt x="84738" y="94876"/>
                </a:lnTo>
                <a:lnTo>
                  <a:pt x="102614" y="111431"/>
                </a:lnTo>
                <a:lnTo>
                  <a:pt x="111704" y="58956"/>
                </a:lnTo>
                <a:lnTo>
                  <a:pt x="48140" y="60985"/>
                </a:lnTo>
                <a:lnTo>
                  <a:pt x="66010" y="77534"/>
                </a:lnTo>
                <a:lnTo>
                  <a:pt x="64479" y="78950"/>
                </a:lnTo>
                <a:lnTo>
                  <a:pt x="54457" y="88863"/>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8"/>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10" name="object 10"/>
          <p:cNvSpPr/>
          <p:nvPr/>
        </p:nvSpPr>
        <p:spPr>
          <a:xfrm>
            <a:off x="9379205" y="52087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11" name="object 11"/>
          <p:cNvSpPr/>
          <p:nvPr/>
        </p:nvSpPr>
        <p:spPr>
          <a:xfrm>
            <a:off x="9597829" y="769659"/>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2" name="object 12"/>
          <p:cNvSpPr/>
          <p:nvPr/>
        </p:nvSpPr>
        <p:spPr>
          <a:xfrm>
            <a:off x="9597829" y="63258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13" name="object 13"/>
          <p:cNvSpPr/>
          <p:nvPr/>
        </p:nvSpPr>
        <p:spPr>
          <a:xfrm>
            <a:off x="9130427" y="769659"/>
            <a:ext cx="158313" cy="82925"/>
          </a:xfrm>
          <a:custGeom>
            <a:avLst/>
            <a:gdLst/>
            <a:ahLst/>
            <a:cxnLst/>
            <a:rect l="l" t="t" r="r" b="b"/>
            <a:pathLst>
              <a:path w="158313" h="82925">
                <a:moveTo>
                  <a:pt x="0" y="13820"/>
                </a:moveTo>
                <a:lnTo>
                  <a:pt x="0" y="76737"/>
                </a:lnTo>
                <a:lnTo>
                  <a:pt x="6187" y="82925"/>
                </a:lnTo>
                <a:lnTo>
                  <a:pt x="152125" y="82925"/>
                </a:lnTo>
                <a:lnTo>
                  <a:pt x="158313" y="76737"/>
                </a:lnTo>
                <a:lnTo>
                  <a:pt x="158313"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4" name="object 14"/>
          <p:cNvSpPr/>
          <p:nvPr/>
        </p:nvSpPr>
        <p:spPr>
          <a:xfrm>
            <a:off x="9130427" y="632589"/>
            <a:ext cx="158313" cy="82925"/>
          </a:xfrm>
          <a:custGeom>
            <a:avLst/>
            <a:gdLst/>
            <a:ahLst/>
            <a:cxnLst/>
            <a:rect l="l" t="t" r="r" b="b"/>
            <a:pathLst>
              <a:path w="158313" h="82925">
                <a:moveTo>
                  <a:pt x="0" y="13821"/>
                </a:moveTo>
                <a:lnTo>
                  <a:pt x="0" y="76738"/>
                </a:lnTo>
                <a:lnTo>
                  <a:pt x="6187" y="82925"/>
                </a:lnTo>
                <a:lnTo>
                  <a:pt x="152125" y="82925"/>
                </a:lnTo>
                <a:lnTo>
                  <a:pt x="158313" y="76738"/>
                </a:lnTo>
                <a:lnTo>
                  <a:pt x="158313"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15" name="object 15"/>
          <p:cNvSpPr/>
          <p:nvPr/>
        </p:nvSpPr>
        <p:spPr>
          <a:xfrm>
            <a:off x="9379205" y="882740"/>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6" name="object 16"/>
          <p:cNvSpPr/>
          <p:nvPr/>
        </p:nvSpPr>
        <p:spPr>
          <a:xfrm>
            <a:off x="9556391" y="551110"/>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4"/>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17" name="object 17"/>
          <p:cNvSpPr/>
          <p:nvPr/>
        </p:nvSpPr>
        <p:spPr>
          <a:xfrm>
            <a:off x="9507228" y="606968"/>
            <a:ext cx="89333" cy="68270"/>
          </a:xfrm>
          <a:custGeom>
            <a:avLst/>
            <a:gdLst/>
            <a:ahLst/>
            <a:cxnLst/>
            <a:rect l="l" t="t" r="r" b="b"/>
            <a:pathLst>
              <a:path w="89333" h="68270">
                <a:moveTo>
                  <a:pt x="35288" y="49524"/>
                </a:moveTo>
                <a:lnTo>
                  <a:pt x="24711" y="40441"/>
                </a:lnTo>
                <a:lnTo>
                  <a:pt x="17400" y="29354"/>
                </a:lnTo>
                <a:lnTo>
                  <a:pt x="14373" y="17352"/>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9"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18" name="object 18"/>
          <p:cNvSpPr/>
          <p:nvPr/>
        </p:nvSpPr>
        <p:spPr>
          <a:xfrm>
            <a:off x="9754844" y="701690"/>
            <a:ext cx="42016" cy="99058"/>
          </a:xfrm>
          <a:custGeom>
            <a:avLst/>
            <a:gdLst/>
            <a:ahLst/>
            <a:cxnLst/>
            <a:rect l="l" t="t" r="r" b="b"/>
            <a:pathLst>
              <a:path w="42016" h="99058">
                <a:moveTo>
                  <a:pt x="759" y="11038"/>
                </a:moveTo>
                <a:lnTo>
                  <a:pt x="6490" y="11463"/>
                </a:lnTo>
                <a:lnTo>
                  <a:pt x="17439" y="17177"/>
                </a:lnTo>
                <a:lnTo>
                  <a:pt x="26022" y="28585"/>
                </a:lnTo>
                <a:lnTo>
                  <a:pt x="28803" y="35542"/>
                </a:lnTo>
                <a:lnTo>
                  <a:pt x="31041" y="48294"/>
                </a:lnTo>
                <a:lnTo>
                  <a:pt x="30121" y="60939"/>
                </a:lnTo>
                <a:lnTo>
                  <a:pt x="26185" y="72344"/>
                </a:lnTo>
                <a:lnTo>
                  <a:pt x="19377" y="81375"/>
                </a:lnTo>
                <a:lnTo>
                  <a:pt x="19075" y="76981"/>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19" name="object 19"/>
          <p:cNvSpPr/>
          <p:nvPr/>
        </p:nvSpPr>
        <p:spPr>
          <a:xfrm>
            <a:off x="9554409"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0" name="object 20"/>
          <p:cNvSpPr/>
          <p:nvPr/>
        </p:nvSpPr>
        <p:spPr>
          <a:xfrm>
            <a:off x="9298411" y="812198"/>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50"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3"/>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21" name="object 21"/>
          <p:cNvSpPr/>
          <p:nvPr/>
        </p:nvSpPr>
        <p:spPr>
          <a:xfrm>
            <a:off x="9254427" y="858624"/>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3" y="78833"/>
                </a:lnTo>
                <a:lnTo>
                  <a:pt x="73676" y="82676"/>
                </a:lnTo>
                <a:lnTo>
                  <a:pt x="85874" y="84030"/>
                </a:lnTo>
                <a:lnTo>
                  <a:pt x="96794" y="82853"/>
                </a:lnTo>
                <a:lnTo>
                  <a:pt x="105936" y="79101"/>
                </a:lnTo>
                <a:lnTo>
                  <a:pt x="112796" y="72730"/>
                </a:lnTo>
                <a:lnTo>
                  <a:pt x="103823" y="66257"/>
                </a:lnTo>
                <a:lnTo>
                  <a:pt x="100585" y="69504"/>
                </a:lnTo>
                <a:lnTo>
                  <a:pt x="89819" y="73258"/>
                </a:lnTo>
                <a:lnTo>
                  <a:pt x="75117" y="72024"/>
                </a:lnTo>
                <a:lnTo>
                  <a:pt x="63133" y="68065"/>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22" name="object 22"/>
          <p:cNvSpPr/>
          <p:nvPr/>
        </p:nvSpPr>
        <p:spPr>
          <a:xfrm>
            <a:off x="9557293" y="856582"/>
            <a:ext cx="78217" cy="74495"/>
          </a:xfrm>
          <a:custGeom>
            <a:avLst/>
            <a:gdLst/>
            <a:ahLst/>
            <a:cxnLst/>
            <a:rect l="l" t="t" r="r" b="b"/>
            <a:pathLst>
              <a:path w="78217" h="74495">
                <a:moveTo>
                  <a:pt x="73257" y="0"/>
                </a:moveTo>
                <a:lnTo>
                  <a:pt x="66382" y="5847"/>
                </a:lnTo>
                <a:lnTo>
                  <a:pt x="66789" y="6351"/>
                </a:lnTo>
                <a:lnTo>
                  <a:pt x="69583" y="16655"/>
                </a:lnTo>
                <a:lnTo>
                  <a:pt x="65592" y="30099"/>
                </a:lnTo>
                <a:lnTo>
                  <a:pt x="61706" y="36534"/>
                </a:lnTo>
                <a:lnTo>
                  <a:pt x="52749" y="46901"/>
                </a:lnTo>
                <a:lnTo>
                  <a:pt x="41922" y="55479"/>
                </a:lnTo>
                <a:lnTo>
                  <a:pt x="30236" y="61531"/>
                </a:lnTo>
                <a:lnTo>
                  <a:pt x="18702" y="64319"/>
                </a:lnTo>
                <a:lnTo>
                  <a:pt x="20486" y="62801"/>
                </a:lnTo>
                <a:lnTo>
                  <a:pt x="0" y="62297"/>
                </a:lnTo>
                <a:lnTo>
                  <a:pt x="6734" y="74495"/>
                </a:lnTo>
                <a:lnTo>
                  <a:pt x="9332"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23" name="object 23"/>
          <p:cNvSpPr/>
          <p:nvPr/>
        </p:nvSpPr>
        <p:spPr>
          <a:xfrm>
            <a:off x="9513979" y="800120"/>
            <a:ext cx="73907" cy="82047"/>
          </a:xfrm>
          <a:custGeom>
            <a:avLst/>
            <a:gdLst/>
            <a:ahLst/>
            <a:cxnLst/>
            <a:rect l="l" t="t" r="r" b="b"/>
            <a:pathLst>
              <a:path w="73907" h="82047">
                <a:moveTo>
                  <a:pt x="13152" y="68424"/>
                </a:moveTo>
                <a:lnTo>
                  <a:pt x="10566" y="56889"/>
                </a:lnTo>
                <a:lnTo>
                  <a:pt x="13200" y="43553"/>
                </a:lnTo>
                <a:lnTo>
                  <a:pt x="15068" y="39358"/>
                </a:lnTo>
                <a:lnTo>
                  <a:pt x="22866" y="28116"/>
                </a:lnTo>
                <a:lnTo>
                  <a:pt x="33127" y="19430"/>
                </a:lnTo>
                <a:lnTo>
                  <a:pt x="44751" y="14076"/>
                </a:lnTo>
                <a:lnTo>
                  <a:pt x="56641" y="12830"/>
                </a:lnTo>
                <a:lnTo>
                  <a:pt x="53604" y="16018"/>
                </a:lnTo>
                <a:lnTo>
                  <a:pt x="73907" y="14649"/>
                </a:lnTo>
                <a:lnTo>
                  <a:pt x="68872" y="0"/>
                </a:lnTo>
                <a:lnTo>
                  <a:pt x="65552" y="3483"/>
                </a:lnTo>
                <a:lnTo>
                  <a:pt x="60689" y="2296"/>
                </a:lnTo>
                <a:lnTo>
                  <a:pt x="49141" y="2048"/>
                </a:lnTo>
                <a:lnTo>
                  <a:pt x="37345" y="4997"/>
                </a:lnTo>
                <a:lnTo>
                  <a:pt x="25966" y="10928"/>
                </a:lnTo>
                <a:lnTo>
                  <a:pt x="15665" y="19627"/>
                </a:lnTo>
                <a:lnTo>
                  <a:pt x="9392" y="27341"/>
                </a:lnTo>
                <a:lnTo>
                  <a:pt x="3164" y="38996"/>
                </a:lnTo>
                <a:lnTo>
                  <a:pt x="10" y="50983"/>
                </a:lnTo>
                <a:lnTo>
                  <a:pt x="0" y="62614"/>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085464"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7" name="object 7"/>
          <p:cNvSpPr txBox="1"/>
          <p:nvPr/>
        </p:nvSpPr>
        <p:spPr>
          <a:xfrm>
            <a:off x="1448295" y="640742"/>
            <a:ext cx="7832067" cy="5719296"/>
          </a:xfrm>
          <a:prstGeom prst="rect">
            <a:avLst/>
          </a:prstGeom>
        </p:spPr>
        <p:txBody>
          <a:bodyPr wrap="square" lIns="0" tIns="0" rIns="0" bIns="0" rtlCol="0">
            <a:noAutofit/>
          </a:bodyPr>
          <a:lstStyle/>
          <a:p>
            <a:pPr marL="14282" marR="38100">
              <a:lnSpc>
                <a:spcPts val="2960"/>
              </a:lnSpc>
              <a:spcBef>
                <a:spcPts val="148"/>
              </a:spcBef>
            </a:pPr>
            <a:r>
              <a:rPr sz="2800" spc="-104" dirty="0">
                <a:solidFill>
                  <a:srgbClr val="2C94DC"/>
                </a:solidFill>
                <a:latin typeface="Arial"/>
                <a:cs typeface="Arial"/>
              </a:rPr>
              <a:t>T</a:t>
            </a:r>
            <a:r>
              <a:rPr sz="2800" spc="0" dirty="0">
                <a:solidFill>
                  <a:srgbClr val="2C94DC"/>
                </a:solidFill>
                <a:latin typeface="Arial"/>
                <a:cs typeface="Arial"/>
              </a:rPr>
              <a:t>ips for Interviewing the</a:t>
            </a:r>
            <a:r>
              <a:rPr sz="2800" spc="-149" dirty="0">
                <a:solidFill>
                  <a:srgbClr val="2C94DC"/>
                </a:solidFill>
                <a:latin typeface="Arial"/>
                <a:cs typeface="Arial"/>
              </a:rPr>
              <a:t> </a:t>
            </a:r>
            <a:r>
              <a:rPr sz="2800" spc="0" dirty="0">
                <a:solidFill>
                  <a:srgbClr val="2C94DC"/>
                </a:solidFill>
                <a:latin typeface="Arial"/>
                <a:cs typeface="Arial"/>
              </a:rPr>
              <a:t>Analytics Sponsor</a:t>
            </a:r>
            <a:endParaRPr sz="2800" dirty="0">
              <a:latin typeface="Arial"/>
              <a:cs typeface="Arial"/>
            </a:endParaRPr>
          </a:p>
          <a:p>
            <a:pPr marL="14282" marR="38100">
              <a:lnSpc>
                <a:spcPct val="95825"/>
              </a:lnSpc>
            </a:pPr>
            <a:r>
              <a:rPr sz="2800" spc="0" dirty="0">
                <a:solidFill>
                  <a:srgbClr val="2C94DC"/>
                </a:solidFill>
                <a:latin typeface="Arial"/>
                <a:cs typeface="Arial"/>
              </a:rPr>
              <a:t>Interview Questions</a:t>
            </a:r>
            <a:endParaRPr sz="2800" dirty="0">
              <a:latin typeface="Arial"/>
              <a:cs typeface="Arial"/>
            </a:endParaRPr>
          </a:p>
          <a:p>
            <a:pPr marL="15875" marR="2351539">
              <a:lnSpc>
                <a:spcPts val="2441"/>
              </a:lnSpc>
              <a:spcBef>
                <a:spcPts val="2347"/>
              </a:spcBef>
            </a:pPr>
            <a:r>
              <a:rPr sz="2000" spc="0" dirty="0">
                <a:solidFill>
                  <a:srgbClr val="474746"/>
                </a:solidFill>
                <a:latin typeface="Calibri"/>
                <a:cs typeface="Calibri"/>
              </a:rPr>
              <a:t>What is the business problem you’re tryin</a:t>
            </a:r>
            <a:r>
              <a:rPr lang="en-US" sz="2000" dirty="0">
                <a:solidFill>
                  <a:srgbClr val="474746"/>
                </a:solidFill>
                <a:latin typeface="Calibri"/>
                <a:cs typeface="Calibri"/>
              </a:rPr>
              <a:t>g</a:t>
            </a:r>
            <a:r>
              <a:rPr sz="2000" spc="0" dirty="0">
                <a:solidFill>
                  <a:srgbClr val="474746"/>
                </a:solidFill>
                <a:latin typeface="Calibri"/>
                <a:cs typeface="Calibri"/>
              </a:rPr>
              <a:t> to solve? </a:t>
            </a:r>
            <a:endParaRPr sz="2000" dirty="0">
              <a:latin typeface="Calibri"/>
              <a:cs typeface="Calibri"/>
            </a:endParaRPr>
          </a:p>
          <a:p>
            <a:pPr marL="15875" marR="2351539">
              <a:lnSpc>
                <a:spcPts val="2441"/>
              </a:lnSpc>
              <a:spcBef>
                <a:spcPts val="439"/>
              </a:spcBef>
            </a:pPr>
            <a:r>
              <a:rPr sz="2000" spc="0" dirty="0">
                <a:solidFill>
                  <a:srgbClr val="474746"/>
                </a:solidFill>
                <a:latin typeface="Calibri"/>
                <a:cs typeface="Calibri"/>
              </a:rPr>
              <a:t>What is your desired outcome?</a:t>
            </a:r>
            <a:endParaRPr sz="2000" dirty="0">
              <a:latin typeface="Calibri"/>
              <a:cs typeface="Calibri"/>
            </a:endParaRPr>
          </a:p>
          <a:p>
            <a:pPr marL="15875">
              <a:lnSpc>
                <a:spcPts val="2360"/>
              </a:lnSpc>
              <a:spcBef>
                <a:spcPts val="557"/>
              </a:spcBef>
            </a:pPr>
            <a:r>
              <a:rPr sz="3000" spc="0" baseline="1365" dirty="0">
                <a:solidFill>
                  <a:srgbClr val="474746"/>
                </a:solidFill>
                <a:latin typeface="Calibri"/>
                <a:cs typeface="Calibri"/>
              </a:rPr>
              <a:t>Will the focus and scope of the problem chan</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e if the followin</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 dimensions</a:t>
            </a:r>
            <a:endParaRPr sz="2000" dirty="0">
              <a:latin typeface="Calibri"/>
              <a:cs typeface="Calibri"/>
            </a:endParaRPr>
          </a:p>
          <a:p>
            <a:pPr marL="12700" marR="38100">
              <a:lnSpc>
                <a:spcPts val="2420"/>
              </a:lnSpc>
              <a:spcBef>
                <a:spcPts val="2"/>
              </a:spcBef>
            </a:pPr>
            <a:r>
              <a:rPr sz="3000" baseline="1365" dirty="0">
                <a:solidFill>
                  <a:srgbClr val="474746"/>
                </a:solidFill>
                <a:latin typeface="Calibri"/>
                <a:cs typeface="Calibri"/>
              </a:rPr>
              <a:t>chan</a:t>
            </a:r>
            <a:r>
              <a:rPr lang="en-US" sz="3000" baseline="1365" dirty="0">
                <a:solidFill>
                  <a:srgbClr val="474746"/>
                </a:solidFill>
                <a:latin typeface="Calibri"/>
                <a:cs typeface="Calibri"/>
              </a:rPr>
              <a:t>g</a:t>
            </a:r>
            <a:r>
              <a:rPr sz="3000" baseline="1365" dirty="0">
                <a:solidFill>
                  <a:srgbClr val="474746"/>
                </a:solidFill>
                <a:latin typeface="Calibri"/>
                <a:cs typeface="Calibri"/>
              </a:rPr>
              <a:t>e:</a:t>
            </a:r>
            <a:endParaRPr sz="2000" dirty="0">
              <a:latin typeface="Calibri"/>
              <a:cs typeface="Calibri"/>
            </a:endParaRPr>
          </a:p>
          <a:p>
            <a:pPr marL="114300" marR="38100">
              <a:lnSpc>
                <a:spcPct val="101725"/>
              </a:lnSpc>
              <a:spcBef>
                <a:spcPts val="199"/>
              </a:spcBef>
            </a:pPr>
            <a:r>
              <a:rPr sz="1400" spc="0" dirty="0">
                <a:solidFill>
                  <a:srgbClr val="FEC324"/>
                </a:solidFill>
                <a:latin typeface="Arial"/>
                <a:cs typeface="Arial"/>
              </a:rPr>
              <a:t>•    </a:t>
            </a:r>
            <a:r>
              <a:rPr sz="1400" spc="252" dirty="0">
                <a:solidFill>
                  <a:srgbClr val="FEC324"/>
                </a:solidFill>
                <a:latin typeface="Arial"/>
                <a:cs typeface="Arial"/>
              </a:rPr>
              <a:t> </a:t>
            </a:r>
            <a:r>
              <a:rPr sz="1600" spc="0" dirty="0">
                <a:latin typeface="Calibri"/>
                <a:cs typeface="Calibri"/>
              </a:rPr>
              <a:t>Time – analyzin</a:t>
            </a:r>
            <a:r>
              <a:rPr lang="en-US" sz="1600" spc="0" dirty="0">
                <a:latin typeface="Calibri"/>
                <a:cs typeface="Calibri"/>
              </a:rPr>
              <a:t>g</a:t>
            </a:r>
            <a:r>
              <a:rPr sz="1600" spc="0" dirty="0">
                <a:latin typeface="Calibri"/>
                <a:cs typeface="Calibri"/>
              </a:rPr>
              <a:t> 1 year or 1- years worth of data?</a:t>
            </a:r>
            <a:endParaRPr sz="1600" dirty="0">
              <a:latin typeface="Calibri"/>
              <a:cs typeface="Calibri"/>
            </a:endParaRPr>
          </a:p>
          <a:p>
            <a:pPr marL="114300" marR="38100">
              <a:lnSpc>
                <a:spcPct val="101725"/>
              </a:lnSpc>
              <a:spcBef>
                <a:spcPts val="345"/>
              </a:spcBef>
            </a:pPr>
            <a:r>
              <a:rPr sz="1400" spc="0" dirty="0">
                <a:solidFill>
                  <a:srgbClr val="FEC324"/>
                </a:solidFill>
                <a:latin typeface="Arial"/>
                <a:cs typeface="Arial"/>
              </a:rPr>
              <a:t>•    </a:t>
            </a:r>
            <a:r>
              <a:rPr sz="1400" spc="252" dirty="0">
                <a:solidFill>
                  <a:srgbClr val="FEC324"/>
                </a:solidFill>
                <a:latin typeface="Arial"/>
                <a:cs typeface="Arial"/>
              </a:rPr>
              <a:t> </a:t>
            </a:r>
            <a:r>
              <a:rPr sz="1600" spc="0" dirty="0">
                <a:latin typeface="Calibri"/>
                <a:cs typeface="Calibri"/>
              </a:rPr>
              <a:t>People – how would this project chan</a:t>
            </a:r>
            <a:r>
              <a:rPr lang="en-US" sz="1600" spc="0" dirty="0">
                <a:latin typeface="Calibri"/>
                <a:cs typeface="Calibri"/>
              </a:rPr>
              <a:t>g</a:t>
            </a:r>
            <a:r>
              <a:rPr sz="1600" spc="0" dirty="0">
                <a:latin typeface="Calibri"/>
                <a:cs typeface="Calibri"/>
              </a:rPr>
              <a:t>e this?</a:t>
            </a:r>
            <a:endParaRPr sz="1600" dirty="0">
              <a:latin typeface="Calibri"/>
              <a:cs typeface="Calibri"/>
            </a:endParaRPr>
          </a:p>
          <a:p>
            <a:pPr marL="114300" marR="38100">
              <a:lnSpc>
                <a:spcPct val="101725"/>
              </a:lnSpc>
              <a:spcBef>
                <a:spcPts val="345"/>
              </a:spcBef>
            </a:pPr>
            <a:r>
              <a:rPr sz="1400" spc="0" dirty="0">
                <a:solidFill>
                  <a:srgbClr val="FEC324"/>
                </a:solidFill>
                <a:latin typeface="Arial"/>
                <a:cs typeface="Arial"/>
              </a:rPr>
              <a:t>•    </a:t>
            </a:r>
            <a:r>
              <a:rPr sz="1400" spc="252" dirty="0">
                <a:solidFill>
                  <a:srgbClr val="FEC324"/>
                </a:solidFill>
                <a:latin typeface="Arial"/>
                <a:cs typeface="Arial"/>
              </a:rPr>
              <a:t> </a:t>
            </a:r>
            <a:r>
              <a:rPr sz="1600" spc="0" dirty="0">
                <a:latin typeface="Calibri"/>
                <a:cs typeface="Calibri"/>
              </a:rPr>
              <a:t>Risk – conserva</a:t>
            </a:r>
            <a:r>
              <a:rPr lang="en-US" sz="1600" spc="0" dirty="0">
                <a:latin typeface="Calibri"/>
                <a:cs typeface="Calibri"/>
              </a:rPr>
              <a:t>ti</a:t>
            </a:r>
            <a:r>
              <a:rPr sz="1600" spc="0" dirty="0">
                <a:latin typeface="Calibri"/>
                <a:cs typeface="Calibri"/>
              </a:rPr>
              <a:t>ve</a:t>
            </a:r>
            <a:r>
              <a:rPr sz="1600" spc="78" dirty="0">
                <a:latin typeface="Calibri"/>
                <a:cs typeface="Calibri"/>
              </a:rPr>
              <a:t> </a:t>
            </a:r>
            <a:r>
              <a:rPr sz="1600" spc="0" dirty="0">
                <a:latin typeface="Calibri"/>
                <a:cs typeface="Calibri"/>
              </a:rPr>
              <a:t>to a</a:t>
            </a:r>
            <a:r>
              <a:rPr lang="en-US" sz="1600" spc="0" dirty="0">
                <a:latin typeface="Calibri"/>
                <a:cs typeface="Calibri"/>
              </a:rPr>
              <a:t>gg</a:t>
            </a:r>
            <a:r>
              <a:rPr sz="1600" spc="0" dirty="0">
                <a:latin typeface="Calibri"/>
                <a:cs typeface="Calibri"/>
              </a:rPr>
              <a:t>ressive</a:t>
            </a:r>
            <a:endParaRPr sz="1600" dirty="0">
              <a:latin typeface="Calibri"/>
              <a:cs typeface="Calibri"/>
            </a:endParaRPr>
          </a:p>
          <a:p>
            <a:pPr marL="114300" marR="38100">
              <a:lnSpc>
                <a:spcPct val="101725"/>
              </a:lnSpc>
              <a:spcBef>
                <a:spcPts val="345"/>
              </a:spcBef>
            </a:pPr>
            <a:r>
              <a:rPr sz="1400" spc="0" dirty="0">
                <a:solidFill>
                  <a:srgbClr val="FEC324"/>
                </a:solidFill>
                <a:latin typeface="Arial"/>
                <a:cs typeface="Arial"/>
              </a:rPr>
              <a:t>•    </a:t>
            </a:r>
            <a:r>
              <a:rPr sz="1400" spc="252" dirty="0">
                <a:solidFill>
                  <a:srgbClr val="FEC324"/>
                </a:solidFill>
                <a:latin typeface="Arial"/>
                <a:cs typeface="Arial"/>
              </a:rPr>
              <a:t> </a:t>
            </a:r>
            <a:r>
              <a:rPr sz="1600" spc="0" dirty="0">
                <a:latin typeface="Calibri"/>
                <a:cs typeface="Calibri"/>
              </a:rPr>
              <a:t>Resources – none to unlimited (tools, tech, …..)</a:t>
            </a:r>
            <a:endParaRPr sz="1600" dirty="0">
              <a:latin typeface="Calibri"/>
              <a:cs typeface="Calibri"/>
            </a:endParaRPr>
          </a:p>
          <a:p>
            <a:pPr marL="114300" marR="38100">
              <a:lnSpc>
                <a:spcPct val="101725"/>
              </a:lnSpc>
              <a:spcBef>
                <a:spcPts val="345"/>
              </a:spcBef>
            </a:pPr>
            <a:r>
              <a:rPr sz="1400" spc="0" dirty="0">
                <a:solidFill>
                  <a:srgbClr val="FEC324"/>
                </a:solidFill>
                <a:latin typeface="Arial"/>
                <a:cs typeface="Arial"/>
              </a:rPr>
              <a:t>•    </a:t>
            </a:r>
            <a:r>
              <a:rPr sz="1400" spc="252" dirty="0">
                <a:solidFill>
                  <a:srgbClr val="FEC324"/>
                </a:solidFill>
                <a:latin typeface="Arial"/>
                <a:cs typeface="Arial"/>
              </a:rPr>
              <a:t> </a:t>
            </a:r>
            <a:r>
              <a:rPr sz="1600" spc="0" dirty="0">
                <a:latin typeface="Calibri"/>
                <a:cs typeface="Calibri"/>
              </a:rPr>
              <a:t>Size and a</a:t>
            </a:r>
            <a:r>
              <a:rPr lang="en-US" sz="1600" spc="0" dirty="0">
                <a:latin typeface="Calibri"/>
                <a:cs typeface="Calibri"/>
              </a:rPr>
              <a:t>tt</a:t>
            </a:r>
            <a:r>
              <a:rPr sz="1600" spc="0" dirty="0">
                <a:latin typeface="Calibri"/>
                <a:cs typeface="Calibri"/>
              </a:rPr>
              <a:t>ributes</a:t>
            </a:r>
            <a:r>
              <a:rPr sz="1600" spc="-73" dirty="0">
                <a:latin typeface="Calibri"/>
                <a:cs typeface="Calibri"/>
              </a:rPr>
              <a:t> </a:t>
            </a:r>
            <a:r>
              <a:rPr sz="1600" spc="0" dirty="0">
                <a:latin typeface="Calibri"/>
                <a:cs typeface="Calibri"/>
              </a:rPr>
              <a:t>of Data</a:t>
            </a:r>
            <a:endParaRPr sz="1600" dirty="0">
              <a:latin typeface="Calibri"/>
              <a:cs typeface="Calibri"/>
            </a:endParaRPr>
          </a:p>
          <a:p>
            <a:pPr marL="15875" marR="38100">
              <a:lnSpc>
                <a:spcPct val="101725"/>
              </a:lnSpc>
              <a:spcBef>
                <a:spcPts val="459"/>
              </a:spcBef>
            </a:pPr>
            <a:r>
              <a:rPr sz="2000" spc="0" dirty="0">
                <a:solidFill>
                  <a:srgbClr val="474746"/>
                </a:solidFill>
                <a:latin typeface="Calibri"/>
                <a:cs typeface="Calibri"/>
              </a:rPr>
              <a:t>What data sources do you have?</a:t>
            </a:r>
            <a:endParaRPr sz="2000" dirty="0">
              <a:latin typeface="Calibri"/>
              <a:cs typeface="Calibri"/>
            </a:endParaRPr>
          </a:p>
          <a:p>
            <a:pPr marL="15875" marR="2978233">
              <a:lnSpc>
                <a:spcPts val="2441"/>
              </a:lnSpc>
              <a:spcBef>
                <a:spcPts val="455"/>
              </a:spcBef>
            </a:pPr>
            <a:r>
              <a:rPr sz="2000" spc="0" dirty="0">
                <a:solidFill>
                  <a:srgbClr val="474746"/>
                </a:solidFill>
                <a:latin typeface="Calibri"/>
                <a:cs typeface="Calibri"/>
              </a:rPr>
              <a:t>What industry issues may impact the analysis? </a:t>
            </a:r>
            <a:endParaRPr sz="2000" dirty="0">
              <a:latin typeface="Calibri"/>
              <a:cs typeface="Calibri"/>
            </a:endParaRPr>
          </a:p>
          <a:p>
            <a:pPr marL="15875" marR="2978233">
              <a:lnSpc>
                <a:spcPts val="2441"/>
              </a:lnSpc>
              <a:spcBef>
                <a:spcPts val="458"/>
              </a:spcBef>
            </a:pPr>
            <a:r>
              <a:rPr sz="2000" spc="0" dirty="0">
                <a:solidFill>
                  <a:srgbClr val="474746"/>
                </a:solidFill>
                <a:latin typeface="Calibri"/>
                <a:cs typeface="Calibri"/>
              </a:rPr>
              <a:t>What </a:t>
            </a:r>
            <a:r>
              <a:rPr lang="en-US" sz="2000" spc="0" dirty="0">
                <a:solidFill>
                  <a:srgbClr val="474746"/>
                </a:solidFill>
                <a:latin typeface="Calibri"/>
                <a:cs typeface="Calibri"/>
              </a:rPr>
              <a:t>ti</a:t>
            </a:r>
            <a:r>
              <a:rPr sz="2000" spc="0" dirty="0">
                <a:solidFill>
                  <a:srgbClr val="474746"/>
                </a:solidFill>
                <a:latin typeface="Calibri"/>
                <a:cs typeface="Calibri"/>
              </a:rPr>
              <a:t>melines</a:t>
            </a:r>
            <a:r>
              <a:rPr sz="2000" spc="101" dirty="0">
                <a:solidFill>
                  <a:srgbClr val="474746"/>
                </a:solidFill>
                <a:latin typeface="Calibri"/>
                <a:cs typeface="Calibri"/>
              </a:rPr>
              <a:t> </a:t>
            </a:r>
            <a:r>
              <a:rPr sz="2000" spc="0" dirty="0">
                <a:solidFill>
                  <a:srgbClr val="474746"/>
                </a:solidFill>
                <a:latin typeface="Calibri"/>
                <a:cs typeface="Calibri"/>
              </a:rPr>
              <a:t>are you up a</a:t>
            </a:r>
            <a:r>
              <a:rPr lang="en-US" sz="2000" spc="0" dirty="0">
                <a:solidFill>
                  <a:srgbClr val="474746"/>
                </a:solidFill>
                <a:latin typeface="Calibri"/>
                <a:cs typeface="Calibri"/>
              </a:rPr>
              <a:t>g</a:t>
            </a:r>
            <a:r>
              <a:rPr sz="2000" spc="0" dirty="0">
                <a:solidFill>
                  <a:srgbClr val="474746"/>
                </a:solidFill>
                <a:latin typeface="Calibri"/>
                <a:cs typeface="Calibri"/>
              </a:rPr>
              <a:t>ainst?</a:t>
            </a:r>
            <a:endParaRPr sz="2000" dirty="0">
              <a:latin typeface="Calibri"/>
              <a:cs typeface="Calibri"/>
            </a:endParaRPr>
          </a:p>
          <a:p>
            <a:pPr marL="15875" marR="38100">
              <a:lnSpc>
                <a:spcPct val="101725"/>
              </a:lnSpc>
              <a:spcBef>
                <a:spcPts val="458"/>
              </a:spcBef>
            </a:pPr>
            <a:r>
              <a:rPr sz="2000" spc="0" dirty="0">
                <a:solidFill>
                  <a:srgbClr val="474746"/>
                </a:solidFill>
                <a:latin typeface="Calibri"/>
                <a:cs typeface="Calibri"/>
              </a:rPr>
              <a:t>Who could provide insi</a:t>
            </a:r>
            <a:r>
              <a:rPr lang="en-US" sz="2000" spc="0" dirty="0">
                <a:solidFill>
                  <a:srgbClr val="474746"/>
                </a:solidFill>
                <a:latin typeface="Calibri"/>
                <a:cs typeface="Calibri"/>
              </a:rPr>
              <a:t>gh</a:t>
            </a:r>
            <a:r>
              <a:rPr sz="2000" spc="0" dirty="0">
                <a:solidFill>
                  <a:srgbClr val="474746"/>
                </a:solidFill>
                <a:latin typeface="Calibri"/>
                <a:cs typeface="Calibri"/>
              </a:rPr>
              <a:t>t into the project? Consulted?</a:t>
            </a:r>
            <a:endParaRPr sz="2000" dirty="0">
              <a:latin typeface="Calibri"/>
              <a:cs typeface="Calibri"/>
            </a:endParaRPr>
          </a:p>
          <a:p>
            <a:pPr marL="15875" marR="38100">
              <a:lnSpc>
                <a:spcPct val="101725"/>
              </a:lnSpc>
              <a:spcBef>
                <a:spcPts val="355"/>
              </a:spcBef>
            </a:pPr>
            <a:r>
              <a:rPr sz="2000" spc="0" dirty="0">
                <a:solidFill>
                  <a:srgbClr val="474746"/>
                </a:solidFill>
                <a:latin typeface="Calibri"/>
                <a:cs typeface="Calibri"/>
              </a:rPr>
              <a:t>Who has ﬁnal say on the project?</a:t>
            </a:r>
            <a:endParaRPr sz="2000" dirty="0">
              <a:latin typeface="Calibri"/>
              <a:cs typeface="Calibri"/>
            </a:endParaRPr>
          </a:p>
        </p:txBody>
      </p:sp>
      <p:sp>
        <p:nvSpPr>
          <p:cNvPr id="6" name="object 6"/>
          <p:cNvSpPr txBox="1"/>
          <p:nvPr/>
        </p:nvSpPr>
        <p:spPr>
          <a:xfrm>
            <a:off x="1219695" y="1716315"/>
            <a:ext cx="177829" cy="1051559"/>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a:p>
            <a:pPr marL="12700">
              <a:lnSpc>
                <a:spcPct val="95825"/>
              </a:lnSpc>
            </a:pPr>
            <a:r>
              <a:rPr sz="2400" spc="0" dirty="0">
                <a:solidFill>
                  <a:srgbClr val="92CF4F"/>
                </a:solidFill>
                <a:latin typeface="Arial"/>
                <a:cs typeface="Arial"/>
              </a:rPr>
              <a:t>•</a:t>
            </a:r>
            <a:endParaRPr sz="2400">
              <a:latin typeface="Arial"/>
              <a:cs typeface="Arial"/>
            </a:endParaRPr>
          </a:p>
          <a:p>
            <a:pPr marL="12700">
              <a:lnSpc>
                <a:spcPct val="95825"/>
              </a:lnSpc>
              <a:spcBef>
                <a:spcPts val="40"/>
              </a:spcBef>
            </a:pPr>
            <a:r>
              <a:rPr sz="2400" spc="0" dirty="0">
                <a:solidFill>
                  <a:srgbClr val="92CF4F"/>
                </a:solidFill>
                <a:latin typeface="Arial"/>
                <a:cs typeface="Arial"/>
              </a:rPr>
              <a:t>•</a:t>
            </a:r>
            <a:endParaRPr sz="2400">
              <a:latin typeface="Arial"/>
              <a:cs typeface="Arial"/>
            </a:endParaRPr>
          </a:p>
        </p:txBody>
      </p:sp>
      <p:sp>
        <p:nvSpPr>
          <p:cNvPr id="5" name="object 5"/>
          <p:cNvSpPr txBox="1"/>
          <p:nvPr/>
        </p:nvSpPr>
        <p:spPr>
          <a:xfrm>
            <a:off x="1219695" y="4571275"/>
            <a:ext cx="177829" cy="17907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a:p>
            <a:pPr marL="12700">
              <a:lnSpc>
                <a:spcPct val="95825"/>
              </a:lnSpc>
              <a:spcBef>
                <a:spcPts val="12"/>
              </a:spcBef>
            </a:pPr>
            <a:r>
              <a:rPr sz="2400" spc="0" dirty="0">
                <a:solidFill>
                  <a:srgbClr val="92CF4F"/>
                </a:solidFill>
                <a:latin typeface="Arial"/>
                <a:cs typeface="Arial"/>
              </a:rPr>
              <a:t>•</a:t>
            </a:r>
            <a:endParaRPr sz="2400">
              <a:latin typeface="Arial"/>
              <a:cs typeface="Arial"/>
            </a:endParaRPr>
          </a:p>
          <a:p>
            <a:pPr marL="12700">
              <a:lnSpc>
                <a:spcPct val="95825"/>
              </a:lnSpc>
              <a:spcBef>
                <a:spcPts val="140"/>
              </a:spcBef>
            </a:pPr>
            <a:r>
              <a:rPr sz="2400" spc="0" dirty="0">
                <a:solidFill>
                  <a:srgbClr val="92CF4F"/>
                </a:solidFill>
                <a:latin typeface="Arial"/>
                <a:cs typeface="Arial"/>
              </a:rPr>
              <a:t>•</a:t>
            </a:r>
            <a:endParaRPr sz="2400">
              <a:latin typeface="Arial"/>
              <a:cs typeface="Arial"/>
            </a:endParaRPr>
          </a:p>
          <a:p>
            <a:pPr marL="12700">
              <a:lnSpc>
                <a:spcPct val="95825"/>
              </a:lnSpc>
              <a:spcBef>
                <a:spcPts val="140"/>
              </a:spcBef>
            </a:pPr>
            <a:r>
              <a:rPr sz="2400" spc="0" dirty="0">
                <a:solidFill>
                  <a:srgbClr val="92CF4F"/>
                </a:solidFill>
                <a:latin typeface="Arial"/>
                <a:cs typeface="Arial"/>
              </a:rPr>
              <a:t>•</a:t>
            </a:r>
            <a:endParaRPr sz="2400">
              <a:latin typeface="Arial"/>
              <a:cs typeface="Arial"/>
            </a:endParaRPr>
          </a:p>
          <a:p>
            <a:pPr marL="12700">
              <a:lnSpc>
                <a:spcPct val="95825"/>
              </a:lnSpc>
              <a:spcBef>
                <a:spcPts val="40"/>
              </a:spcBef>
            </a:pPr>
            <a:r>
              <a:rPr sz="2400" spc="0" dirty="0">
                <a:solidFill>
                  <a:srgbClr val="92CF4F"/>
                </a:solidFill>
                <a:latin typeface="Arial"/>
                <a:cs typeface="Arial"/>
              </a:rPr>
              <a:t>•</a:t>
            </a:r>
            <a:endParaRPr sz="2400">
              <a:latin typeface="Arial"/>
              <a:cs typeface="Arial"/>
            </a:endParaRPr>
          </a:p>
        </p:txBody>
      </p:sp>
      <p:sp>
        <p:nvSpPr>
          <p:cNvPr id="4" name="object 4"/>
          <p:cNvSpPr txBox="1"/>
          <p:nvPr/>
        </p:nvSpPr>
        <p:spPr>
          <a:xfrm>
            <a:off x="7830192"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3"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15</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75"/>
          <p:cNvSpPr txBox="1"/>
          <p:nvPr/>
        </p:nvSpPr>
        <p:spPr>
          <a:xfrm>
            <a:off x="1307637" y="2254134"/>
            <a:ext cx="7088461" cy="4278093"/>
          </a:xfrm>
          <a:prstGeom prst="rect">
            <a:avLst/>
          </a:prstGeom>
        </p:spPr>
        <p:txBody>
          <a:bodyPr wrap="square" lIns="0" tIns="0" rIns="0" bIns="0" rtlCol="0">
            <a:noAutofit/>
          </a:bodyPr>
          <a:lstStyle/>
          <a:p>
            <a:pPr marR="48054">
              <a:lnSpc>
                <a:spcPts val="1000"/>
              </a:lnSpc>
            </a:pPr>
            <a:endParaRPr sz="1000"/>
          </a:p>
          <a:p>
            <a:pPr marL="637105" marR="48054">
              <a:lnSpc>
                <a:spcPct val="95825"/>
              </a:lnSpc>
              <a:spcBef>
                <a:spcPts val="3008"/>
              </a:spcBef>
            </a:pPr>
            <a:r>
              <a:rPr sz="1800" spc="0" dirty="0">
                <a:solidFill>
                  <a:srgbClr val="FEFFFE"/>
                </a:solidFill>
                <a:latin typeface="Arial"/>
                <a:cs typeface="Arial"/>
              </a:rPr>
              <a:t>Operationalize                                                      </a:t>
            </a:r>
            <a:r>
              <a:rPr sz="1800" spc="219" dirty="0">
                <a:solidFill>
                  <a:srgbClr val="FEFFFE"/>
                </a:solidFill>
                <a:latin typeface="Arial"/>
                <a:cs typeface="Arial"/>
              </a:rPr>
              <a:t> </a:t>
            </a:r>
            <a:r>
              <a:rPr sz="1800" spc="0" dirty="0">
                <a:solidFill>
                  <a:srgbClr val="FEFFFE"/>
                </a:solidFill>
                <a:latin typeface="Arial"/>
                <a:cs typeface="Arial"/>
              </a:rPr>
              <a:t>Data Prep</a:t>
            </a:r>
            <a:endParaRPr sz="1800">
              <a:latin typeface="Arial"/>
              <a:cs typeface="Arial"/>
            </a:endParaRPr>
          </a:p>
          <a:p>
            <a:pPr marL="707129" marR="48054">
              <a:lnSpc>
                <a:spcPct val="95825"/>
              </a:lnSpc>
              <a:spcBef>
                <a:spcPts val="7748"/>
              </a:spcBef>
            </a:pPr>
            <a:r>
              <a:rPr sz="1800" spc="0" dirty="0">
                <a:solidFill>
                  <a:srgbClr val="FEFFFE"/>
                </a:solidFill>
                <a:latin typeface="Arial"/>
                <a:cs typeface="Arial"/>
              </a:rPr>
              <a:t>Communicate                                                         </a:t>
            </a:r>
            <a:r>
              <a:rPr sz="1800" spc="308" dirty="0">
                <a:solidFill>
                  <a:srgbClr val="FEFFFE"/>
                </a:solidFill>
                <a:latin typeface="Arial"/>
                <a:cs typeface="Arial"/>
              </a:rPr>
              <a:t> </a:t>
            </a:r>
            <a:r>
              <a:rPr sz="1800" spc="0" dirty="0">
                <a:solidFill>
                  <a:srgbClr val="FEFFFE"/>
                </a:solidFill>
                <a:latin typeface="Arial"/>
                <a:cs typeface="Arial"/>
              </a:rPr>
              <a:t>Model</a:t>
            </a:r>
            <a:endParaRPr sz="1800">
              <a:latin typeface="Arial"/>
              <a:cs typeface="Arial"/>
            </a:endParaRPr>
          </a:p>
          <a:p>
            <a:pPr marL="1031109" marR="48054">
              <a:lnSpc>
                <a:spcPct val="95825"/>
              </a:lnSpc>
              <a:spcBef>
                <a:spcPts val="30"/>
              </a:spcBef>
            </a:pPr>
            <a:r>
              <a:rPr sz="1800" spc="0" dirty="0">
                <a:solidFill>
                  <a:srgbClr val="FEFFFE"/>
                </a:solidFill>
                <a:latin typeface="Arial"/>
                <a:cs typeface="Arial"/>
              </a:rPr>
              <a:t>Results                                                            </a:t>
            </a:r>
            <a:r>
              <a:rPr sz="1800" spc="313" dirty="0">
                <a:solidFill>
                  <a:srgbClr val="FEFFFE"/>
                </a:solidFill>
                <a:latin typeface="Arial"/>
                <a:cs typeface="Arial"/>
              </a:rPr>
              <a:t> </a:t>
            </a:r>
            <a:r>
              <a:rPr sz="1800" spc="0" dirty="0">
                <a:solidFill>
                  <a:srgbClr val="FEFFFE"/>
                </a:solidFill>
                <a:latin typeface="Arial"/>
                <a:cs typeface="Arial"/>
              </a:rPr>
              <a:t>Planning</a:t>
            </a:r>
            <a:endParaRPr sz="1800">
              <a:latin typeface="Arial"/>
              <a:cs typeface="Arial"/>
            </a:endParaRPr>
          </a:p>
          <a:p>
            <a:pPr marL="3653628">
              <a:lnSpc>
                <a:spcPts val="2110"/>
              </a:lnSpc>
              <a:spcBef>
                <a:spcPts val="4811"/>
              </a:spcBef>
            </a:pPr>
            <a:r>
              <a:rPr sz="2700" spc="0" baseline="4831" dirty="0">
                <a:solidFill>
                  <a:srgbClr val="FEFFFE"/>
                </a:solidFill>
                <a:latin typeface="Arial"/>
                <a:cs typeface="Arial"/>
              </a:rPr>
              <a:t>Model                         </a:t>
            </a:r>
            <a:r>
              <a:rPr sz="2700" spc="473" baseline="4831" dirty="0">
                <a:solidFill>
                  <a:srgbClr val="FEFFFE"/>
                </a:solidFill>
                <a:latin typeface="Arial"/>
                <a:cs typeface="Arial"/>
              </a:rPr>
              <a:t> </a:t>
            </a:r>
            <a:r>
              <a:rPr sz="1400" spc="0" dirty="0">
                <a:solidFill>
                  <a:srgbClr val="FEFFFE"/>
                </a:solidFill>
                <a:latin typeface="Arial"/>
                <a:cs typeface="Arial"/>
              </a:rPr>
              <a:t>Do I have a g</a:t>
            </a:r>
            <a:endParaRPr sz="1400">
              <a:latin typeface="Arial"/>
              <a:cs typeface="Arial"/>
            </a:endParaRPr>
          </a:p>
          <a:p>
            <a:pPr marL="772091" marR="80113" indent="2786156" algn="just">
              <a:lnSpc>
                <a:spcPts val="1719"/>
              </a:lnSpc>
              <a:spcBef>
                <a:spcPts val="395"/>
              </a:spcBef>
            </a:pPr>
            <a:r>
              <a:rPr sz="2700" spc="0" baseline="-11273" dirty="0">
                <a:solidFill>
                  <a:srgbClr val="FEFFFE"/>
                </a:solidFill>
                <a:latin typeface="Arial"/>
                <a:cs typeface="Arial"/>
              </a:rPr>
              <a:t>Building                       </a:t>
            </a:r>
            <a:r>
              <a:rPr sz="2700" spc="253" baseline="-11273" dirty="0">
                <a:solidFill>
                  <a:srgbClr val="FEFFFE"/>
                </a:solidFill>
                <a:latin typeface="Arial"/>
                <a:cs typeface="Arial"/>
              </a:rPr>
              <a:t> </a:t>
            </a:r>
            <a:r>
              <a:rPr sz="1400" spc="0" dirty="0">
                <a:solidFill>
                  <a:srgbClr val="FEFFFE"/>
                </a:solidFill>
                <a:latin typeface="Arial"/>
                <a:cs typeface="Arial"/>
              </a:rPr>
              <a:t>about the typ </a:t>
            </a:r>
            <a:endParaRPr sz="1400">
              <a:latin typeface="Arial"/>
              <a:cs typeface="Arial"/>
            </a:endParaRPr>
          </a:p>
          <a:p>
            <a:pPr marL="772091" marR="80113" algn="just">
              <a:lnSpc>
                <a:spcPts val="1609"/>
              </a:lnSpc>
            </a:pPr>
            <a:r>
              <a:rPr sz="1400" spc="0" dirty="0">
                <a:solidFill>
                  <a:srgbClr val="FEFFFE"/>
                </a:solidFill>
                <a:latin typeface="Arial"/>
                <a:cs typeface="Arial"/>
              </a:rPr>
              <a:t>Is the model robust                                                                         </a:t>
            </a:r>
            <a:r>
              <a:rPr sz="1400" spc="154" dirty="0">
                <a:solidFill>
                  <a:srgbClr val="FEFFFE"/>
                </a:solidFill>
                <a:latin typeface="Arial"/>
                <a:cs typeface="Arial"/>
              </a:rPr>
              <a:t> </a:t>
            </a:r>
            <a:r>
              <a:rPr sz="2100" spc="0" baseline="-20705" dirty="0">
                <a:solidFill>
                  <a:srgbClr val="FEFFFE"/>
                </a:solidFill>
                <a:latin typeface="Arial"/>
                <a:cs typeface="Arial"/>
              </a:rPr>
              <a:t>to try?</a:t>
            </a:r>
            <a:r>
              <a:rPr sz="2100" spc="387" baseline="-20705" dirty="0">
                <a:solidFill>
                  <a:srgbClr val="FEFFFE"/>
                </a:solidFill>
                <a:latin typeface="Arial"/>
                <a:cs typeface="Arial"/>
              </a:rPr>
              <a:t> </a:t>
            </a:r>
            <a:r>
              <a:rPr sz="2100" spc="0" baseline="-20705" dirty="0">
                <a:solidFill>
                  <a:srgbClr val="FEFFFE"/>
                </a:solidFill>
                <a:latin typeface="Arial"/>
                <a:cs typeface="Arial"/>
              </a:rPr>
              <a:t>Can I </a:t>
            </a:r>
            <a:endParaRPr sz="1400">
              <a:latin typeface="Arial"/>
              <a:cs typeface="Arial"/>
            </a:endParaRPr>
          </a:p>
          <a:p>
            <a:pPr marL="772091" marR="80113" algn="just">
              <a:lnSpc>
                <a:spcPts val="1609"/>
              </a:lnSpc>
            </a:pPr>
            <a:r>
              <a:rPr sz="1400" spc="0" dirty="0">
                <a:solidFill>
                  <a:srgbClr val="FEFFFE"/>
                </a:solidFill>
                <a:latin typeface="Arial"/>
                <a:cs typeface="Arial"/>
              </a:rPr>
              <a:t>enough?  Have we                                                                                 </a:t>
            </a:r>
            <a:r>
              <a:rPr sz="1400" spc="4" dirty="0">
                <a:solidFill>
                  <a:srgbClr val="FEFFFE"/>
                </a:solidFill>
                <a:latin typeface="Arial"/>
                <a:cs typeface="Arial"/>
              </a:rPr>
              <a:t> </a:t>
            </a:r>
            <a:r>
              <a:rPr sz="2100" spc="0" baseline="-24846" dirty="0">
                <a:solidFill>
                  <a:srgbClr val="FEFFFE"/>
                </a:solidFill>
                <a:latin typeface="Arial"/>
                <a:cs typeface="Arial"/>
              </a:rPr>
              <a:t>analytic</a:t>
            </a:r>
            <a:endParaRPr sz="1400">
              <a:latin typeface="Arial"/>
              <a:cs typeface="Arial"/>
            </a:endParaRPr>
          </a:p>
          <a:p>
            <a:pPr marL="940081" marR="48054">
              <a:lnSpc>
                <a:spcPts val="1390"/>
              </a:lnSpc>
            </a:pPr>
            <a:r>
              <a:rPr sz="1400" spc="0" dirty="0">
                <a:solidFill>
                  <a:srgbClr val="FEFFFE"/>
                </a:solidFill>
                <a:latin typeface="Arial"/>
                <a:cs typeface="Arial"/>
              </a:rPr>
              <a:t>failed for sure?</a:t>
            </a:r>
            <a:endParaRPr sz="1400">
              <a:latin typeface="Arial"/>
              <a:cs typeface="Arial"/>
            </a:endParaRPr>
          </a:p>
        </p:txBody>
      </p:sp>
      <p:sp>
        <p:nvSpPr>
          <p:cNvPr id="74" name="object 74"/>
          <p:cNvSpPr txBox="1"/>
          <p:nvPr/>
        </p:nvSpPr>
        <p:spPr>
          <a:xfrm>
            <a:off x="7928466" y="2588774"/>
            <a:ext cx="2764933" cy="2571374"/>
          </a:xfrm>
          <a:prstGeom prst="rect">
            <a:avLst/>
          </a:prstGeom>
        </p:spPr>
        <p:txBody>
          <a:bodyPr wrap="square" lIns="0" tIns="0" rIns="0" bIns="0" rtlCol="0">
            <a:noAutofit/>
          </a:bodyPr>
          <a:lstStyle/>
          <a:p>
            <a:pPr marL="610821" marR="1093888" algn="ctr">
              <a:lnSpc>
                <a:spcPts val="1430"/>
              </a:lnSpc>
              <a:spcBef>
                <a:spcPts val="71"/>
              </a:spcBef>
            </a:pPr>
            <a:r>
              <a:rPr sz="1400" spc="0" dirty="0">
                <a:solidFill>
                  <a:srgbClr val="FEFFFE"/>
                </a:solidFill>
                <a:latin typeface="Arial"/>
                <a:cs typeface="Arial"/>
              </a:rPr>
              <a:t>start building</a:t>
            </a:r>
            <a:endParaRPr sz="1400">
              <a:latin typeface="Arial"/>
              <a:cs typeface="Arial"/>
            </a:endParaRPr>
          </a:p>
          <a:p>
            <a:pPr marL="675022" marR="1158095" algn="ctr">
              <a:lnSpc>
                <a:spcPct val="95825"/>
              </a:lnSpc>
              <a:spcBef>
                <a:spcPts val="18"/>
              </a:spcBef>
            </a:pPr>
            <a:r>
              <a:rPr sz="1400" spc="0" dirty="0">
                <a:solidFill>
                  <a:srgbClr val="FEFFFE"/>
                </a:solidFill>
                <a:latin typeface="Arial"/>
                <a:cs typeface="Arial"/>
              </a:rPr>
              <a:t>the model?</a:t>
            </a:r>
            <a:endParaRPr sz="1400">
              <a:latin typeface="Arial"/>
              <a:cs typeface="Arial"/>
            </a:endParaRPr>
          </a:p>
        </p:txBody>
      </p:sp>
      <p:sp>
        <p:nvSpPr>
          <p:cNvPr id="40" name="object 40"/>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41" name="object 41"/>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2" name="object 42"/>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4" name="object 44"/>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2185B9"/>
          </a:solidFill>
        </p:spPr>
        <p:txBody>
          <a:bodyPr wrap="square" lIns="0" tIns="0" rIns="0" bIns="0" rtlCol="0">
            <a:noAutofit/>
          </a:bodyPr>
          <a:lstStyle/>
          <a:p>
            <a:endParaRPr/>
          </a:p>
        </p:txBody>
      </p:sp>
      <p:sp>
        <p:nvSpPr>
          <p:cNvPr id="45" name="object 45"/>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46" name="object 46"/>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48" name="object 48"/>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9" name="object 49"/>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0" name="object 50"/>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52" name="object 52"/>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4" name="object 54"/>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D0E9CD"/>
          </a:solidFill>
        </p:spPr>
        <p:txBody>
          <a:bodyPr wrap="square" lIns="0" tIns="0" rIns="0" bIns="0" rtlCol="0">
            <a:noAutofit/>
          </a:bodyPr>
          <a:lstStyle/>
          <a:p>
            <a:endParaRPr/>
          </a:p>
        </p:txBody>
      </p:sp>
      <p:sp>
        <p:nvSpPr>
          <p:cNvPr id="65" name="object 65"/>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66" name="object 66"/>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68" name="object 68"/>
          <p:cNvSpPr/>
          <p:nvPr/>
        </p:nvSpPr>
        <p:spPr>
          <a:xfrm>
            <a:off x="1307637" y="2254134"/>
            <a:ext cx="7010399" cy="4278093"/>
          </a:xfrm>
          <a:custGeom>
            <a:avLst/>
            <a:gdLst/>
            <a:ahLst/>
            <a:cxnLst/>
            <a:rect l="l" t="t" r="r" b="b"/>
            <a:pathLst>
              <a:path w="7010399" h="4278093">
                <a:moveTo>
                  <a:pt x="0" y="0"/>
                </a:moveTo>
                <a:lnTo>
                  <a:pt x="0" y="4278093"/>
                </a:lnTo>
                <a:lnTo>
                  <a:pt x="7010399" y="4278093"/>
                </a:lnTo>
                <a:lnTo>
                  <a:pt x="7010399" y="0"/>
                </a:lnTo>
                <a:lnTo>
                  <a:pt x="0" y="0"/>
                </a:lnTo>
                <a:close/>
              </a:path>
            </a:pathLst>
          </a:custGeom>
          <a:solidFill>
            <a:srgbClr val="FEFDD5"/>
          </a:solidFill>
        </p:spPr>
        <p:txBody>
          <a:bodyPr wrap="square" lIns="0" tIns="0" rIns="0" bIns="0" rtlCol="0">
            <a:noAutofit/>
          </a:bodyPr>
          <a:lstStyle/>
          <a:p>
            <a:endParaRPr/>
          </a:p>
        </p:txBody>
      </p:sp>
      <p:sp>
        <p:nvSpPr>
          <p:cNvPr id="69" name="object 69"/>
          <p:cNvSpPr/>
          <p:nvPr/>
        </p:nvSpPr>
        <p:spPr>
          <a:xfrm>
            <a:off x="1307637" y="2254134"/>
            <a:ext cx="7010395" cy="4278090"/>
          </a:xfrm>
          <a:custGeom>
            <a:avLst/>
            <a:gdLst/>
            <a:ahLst/>
            <a:cxnLst/>
            <a:rect l="l" t="t" r="r" b="b"/>
            <a:pathLst>
              <a:path w="7010395" h="4278090">
                <a:moveTo>
                  <a:pt x="0" y="0"/>
                </a:moveTo>
                <a:lnTo>
                  <a:pt x="7010395" y="0"/>
                </a:lnTo>
                <a:lnTo>
                  <a:pt x="7010395" y="4278090"/>
                </a:lnTo>
                <a:lnTo>
                  <a:pt x="0" y="4278090"/>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70" name="object 70"/>
          <p:cNvSpPr/>
          <p:nvPr/>
        </p:nvSpPr>
        <p:spPr>
          <a:xfrm>
            <a:off x="7928466" y="2616620"/>
            <a:ext cx="6405727" cy="2543528"/>
          </a:xfrm>
          <a:prstGeom prst="rect">
            <a:avLst/>
          </a:prstGeom>
          <a:blipFill>
            <a:blip r:embed="rId7" cstate="print"/>
            <a:stretch>
              <a:fillRect/>
            </a:stretch>
          </a:blipFill>
        </p:spPr>
        <p:txBody>
          <a:bodyPr wrap="square" lIns="0" tIns="0" rIns="0" bIns="0" rtlCol="0">
            <a:noAutofit/>
          </a:bodyPr>
          <a:lstStyle/>
          <a:p>
            <a:endParaRPr/>
          </a:p>
        </p:txBody>
      </p:sp>
      <p:sp>
        <p:nvSpPr>
          <p:cNvPr id="71" name="object 71"/>
          <p:cNvSpPr/>
          <p:nvPr/>
        </p:nvSpPr>
        <p:spPr>
          <a:xfrm>
            <a:off x="3273642" y="1549731"/>
            <a:ext cx="1093122" cy="747439"/>
          </a:xfrm>
          <a:custGeom>
            <a:avLst/>
            <a:gdLst/>
            <a:ahLst/>
            <a:cxnLst/>
            <a:rect l="l" t="t" r="r" b="b"/>
            <a:pathLst>
              <a:path w="1093122" h="747439">
                <a:moveTo>
                  <a:pt x="0" y="641715"/>
                </a:moveTo>
                <a:lnTo>
                  <a:pt x="19795" y="616435"/>
                </a:lnTo>
                <a:lnTo>
                  <a:pt x="40075" y="591467"/>
                </a:lnTo>
                <a:lnTo>
                  <a:pt x="60835" y="566816"/>
                </a:lnTo>
                <a:lnTo>
                  <a:pt x="82073" y="542484"/>
                </a:lnTo>
                <a:lnTo>
                  <a:pt x="103785" y="518476"/>
                </a:lnTo>
                <a:lnTo>
                  <a:pt x="125966" y="494794"/>
                </a:lnTo>
                <a:lnTo>
                  <a:pt x="148613" y="471441"/>
                </a:lnTo>
                <a:lnTo>
                  <a:pt x="171722" y="448423"/>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7" y="0"/>
                </a:lnTo>
                <a:lnTo>
                  <a:pt x="1093122" y="26686"/>
                </a:lnTo>
                <a:lnTo>
                  <a:pt x="724548" y="570070"/>
                </a:lnTo>
                <a:lnTo>
                  <a:pt x="594941" y="370586"/>
                </a:lnTo>
                <a:lnTo>
                  <a:pt x="570616" y="386704"/>
                </a:lnTo>
                <a:lnTo>
                  <a:pt x="546639" y="403125"/>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3"/>
                </a:lnTo>
                <a:lnTo>
                  <a:pt x="230642" y="683948"/>
                </a:lnTo>
                <a:lnTo>
                  <a:pt x="212615" y="704854"/>
                </a:lnTo>
                <a:lnTo>
                  <a:pt x="194985" y="726019"/>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72" name="object 72"/>
          <p:cNvSpPr/>
          <p:nvPr/>
        </p:nvSpPr>
        <p:spPr>
          <a:xfrm>
            <a:off x="4483473" y="1263538"/>
            <a:ext cx="279399" cy="279399"/>
          </a:xfrm>
          <a:custGeom>
            <a:avLst/>
            <a:gdLst/>
            <a:ahLst/>
            <a:cxnLst/>
            <a:rect l="l" t="t" r="r" b="b"/>
            <a:pathLst>
              <a:path w="279399" h="279399">
                <a:moveTo>
                  <a:pt x="0" y="139700"/>
                </a:moveTo>
                <a:lnTo>
                  <a:pt x="237" y="147919"/>
                </a:lnTo>
                <a:lnTo>
                  <a:pt x="1830" y="162370"/>
                </a:lnTo>
                <a:lnTo>
                  <a:pt x="4854" y="176339"/>
                </a:lnTo>
                <a:lnTo>
                  <a:pt x="9233" y="189751"/>
                </a:lnTo>
                <a:lnTo>
                  <a:pt x="14892" y="202529"/>
                </a:lnTo>
                <a:lnTo>
                  <a:pt x="21753" y="214597"/>
                </a:lnTo>
                <a:lnTo>
                  <a:pt x="29740" y="225878"/>
                </a:lnTo>
                <a:lnTo>
                  <a:pt x="38778" y="236296"/>
                </a:lnTo>
                <a:lnTo>
                  <a:pt x="48788" y="245774"/>
                </a:lnTo>
                <a:lnTo>
                  <a:pt x="59696" y="254237"/>
                </a:lnTo>
                <a:lnTo>
                  <a:pt x="71424" y="261607"/>
                </a:lnTo>
                <a:lnTo>
                  <a:pt x="83896" y="267809"/>
                </a:lnTo>
                <a:lnTo>
                  <a:pt x="97036" y="272765"/>
                </a:lnTo>
                <a:lnTo>
                  <a:pt x="110768" y="276400"/>
                </a:lnTo>
                <a:lnTo>
                  <a:pt x="125014" y="278637"/>
                </a:lnTo>
                <a:lnTo>
                  <a:pt x="139700" y="279399"/>
                </a:lnTo>
                <a:lnTo>
                  <a:pt x="147919" y="279162"/>
                </a:lnTo>
                <a:lnTo>
                  <a:pt x="162370" y="277569"/>
                </a:lnTo>
                <a:lnTo>
                  <a:pt x="176340" y="274545"/>
                </a:lnTo>
                <a:lnTo>
                  <a:pt x="189752" y="270166"/>
                </a:lnTo>
                <a:lnTo>
                  <a:pt x="202530" y="264507"/>
                </a:lnTo>
                <a:lnTo>
                  <a:pt x="214597" y="257646"/>
                </a:lnTo>
                <a:lnTo>
                  <a:pt x="225878" y="249659"/>
                </a:lnTo>
                <a:lnTo>
                  <a:pt x="236296" y="240621"/>
                </a:lnTo>
                <a:lnTo>
                  <a:pt x="245775" y="230611"/>
                </a:lnTo>
                <a:lnTo>
                  <a:pt x="254237" y="219703"/>
                </a:lnTo>
                <a:lnTo>
                  <a:pt x="261607" y="207975"/>
                </a:lnTo>
                <a:lnTo>
                  <a:pt x="267809" y="195503"/>
                </a:lnTo>
                <a:lnTo>
                  <a:pt x="272765" y="182363"/>
                </a:lnTo>
                <a:lnTo>
                  <a:pt x="276400" y="168631"/>
                </a:lnTo>
                <a:lnTo>
                  <a:pt x="278637" y="154384"/>
                </a:lnTo>
                <a:lnTo>
                  <a:pt x="279399" y="139699"/>
                </a:lnTo>
                <a:lnTo>
                  <a:pt x="279162" y="131480"/>
                </a:lnTo>
                <a:lnTo>
                  <a:pt x="277569" y="117029"/>
                </a:lnTo>
                <a:lnTo>
                  <a:pt x="274545" y="103059"/>
                </a:lnTo>
                <a:lnTo>
                  <a:pt x="270166" y="89647"/>
                </a:lnTo>
                <a:lnTo>
                  <a:pt x="264507" y="76869"/>
                </a:lnTo>
                <a:lnTo>
                  <a:pt x="257646" y="64802"/>
                </a:lnTo>
                <a:lnTo>
                  <a:pt x="249659" y="53521"/>
                </a:lnTo>
                <a:lnTo>
                  <a:pt x="240622" y="43103"/>
                </a:lnTo>
                <a:lnTo>
                  <a:pt x="230611" y="33624"/>
                </a:lnTo>
                <a:lnTo>
                  <a:pt x="219704" y="25162"/>
                </a:lnTo>
                <a:lnTo>
                  <a:pt x="207976" y="17792"/>
                </a:lnTo>
                <a:lnTo>
                  <a:pt x="195503" y="11590"/>
                </a:lnTo>
                <a:lnTo>
                  <a:pt x="182363" y="6634"/>
                </a:lnTo>
                <a:lnTo>
                  <a:pt x="168631" y="2999"/>
                </a:lnTo>
                <a:lnTo>
                  <a:pt x="154385" y="762"/>
                </a:lnTo>
                <a:lnTo>
                  <a:pt x="139699" y="0"/>
                </a:lnTo>
                <a:lnTo>
                  <a:pt x="131480" y="237"/>
                </a:lnTo>
                <a:lnTo>
                  <a:pt x="117029" y="1830"/>
                </a:lnTo>
                <a:lnTo>
                  <a:pt x="103060" y="4854"/>
                </a:lnTo>
                <a:lnTo>
                  <a:pt x="89648" y="9233"/>
                </a:lnTo>
                <a:lnTo>
                  <a:pt x="76870" y="14892"/>
                </a:lnTo>
                <a:lnTo>
                  <a:pt x="64802" y="21753"/>
                </a:lnTo>
                <a:lnTo>
                  <a:pt x="53521" y="29740"/>
                </a:lnTo>
                <a:lnTo>
                  <a:pt x="43103" y="38777"/>
                </a:lnTo>
                <a:lnTo>
                  <a:pt x="33625" y="48788"/>
                </a:lnTo>
                <a:lnTo>
                  <a:pt x="25162" y="59695"/>
                </a:lnTo>
                <a:lnTo>
                  <a:pt x="17792" y="71423"/>
                </a:lnTo>
                <a:lnTo>
                  <a:pt x="11590" y="83896"/>
                </a:lnTo>
                <a:lnTo>
                  <a:pt x="6634" y="97036"/>
                </a:lnTo>
                <a:lnTo>
                  <a:pt x="2999" y="110768"/>
                </a:lnTo>
                <a:lnTo>
                  <a:pt x="762" y="125014"/>
                </a:lnTo>
                <a:lnTo>
                  <a:pt x="0" y="139700"/>
                </a:lnTo>
                <a:close/>
              </a:path>
            </a:pathLst>
          </a:custGeom>
          <a:solidFill>
            <a:srgbClr val="FFF4DB"/>
          </a:solidFill>
        </p:spPr>
        <p:txBody>
          <a:bodyPr wrap="square" lIns="0" tIns="0" rIns="0" bIns="0" rtlCol="0">
            <a:noAutofit/>
          </a:bodyPr>
          <a:lstStyle/>
          <a:p>
            <a:endParaRPr/>
          </a:p>
        </p:txBody>
      </p:sp>
      <p:sp>
        <p:nvSpPr>
          <p:cNvPr id="73" name="object 73"/>
          <p:cNvSpPr/>
          <p:nvPr/>
        </p:nvSpPr>
        <p:spPr>
          <a:xfrm>
            <a:off x="4483472" y="1263538"/>
            <a:ext cx="279399" cy="279399"/>
          </a:xfrm>
          <a:custGeom>
            <a:avLst/>
            <a:gdLst/>
            <a:ahLst/>
            <a:cxnLst/>
            <a:rect l="l" t="t" r="r" b="b"/>
            <a:pathLst>
              <a:path w="279399" h="279399">
                <a:moveTo>
                  <a:pt x="0" y="139699"/>
                </a:moveTo>
                <a:lnTo>
                  <a:pt x="762" y="125014"/>
                </a:lnTo>
                <a:lnTo>
                  <a:pt x="2999" y="110768"/>
                </a:lnTo>
                <a:lnTo>
                  <a:pt x="6634" y="97036"/>
                </a:lnTo>
                <a:lnTo>
                  <a:pt x="11590" y="83896"/>
                </a:lnTo>
                <a:lnTo>
                  <a:pt x="17792" y="71424"/>
                </a:lnTo>
                <a:lnTo>
                  <a:pt x="25162" y="59695"/>
                </a:lnTo>
                <a:lnTo>
                  <a:pt x="33625" y="48788"/>
                </a:lnTo>
                <a:lnTo>
                  <a:pt x="43103" y="38777"/>
                </a:lnTo>
                <a:lnTo>
                  <a:pt x="53521" y="29740"/>
                </a:lnTo>
                <a:lnTo>
                  <a:pt x="64802" y="21753"/>
                </a:lnTo>
                <a:lnTo>
                  <a:pt x="76870" y="14892"/>
                </a:lnTo>
                <a:lnTo>
                  <a:pt x="89648" y="9233"/>
                </a:lnTo>
                <a:lnTo>
                  <a:pt x="103060" y="4854"/>
                </a:lnTo>
                <a:lnTo>
                  <a:pt x="117029" y="1830"/>
                </a:lnTo>
                <a:lnTo>
                  <a:pt x="131480" y="237"/>
                </a:lnTo>
                <a:lnTo>
                  <a:pt x="139699" y="0"/>
                </a:lnTo>
                <a:lnTo>
                  <a:pt x="154384" y="762"/>
                </a:lnTo>
                <a:lnTo>
                  <a:pt x="168631" y="2999"/>
                </a:lnTo>
                <a:lnTo>
                  <a:pt x="182363" y="6634"/>
                </a:lnTo>
                <a:lnTo>
                  <a:pt x="195503" y="11590"/>
                </a:lnTo>
                <a:lnTo>
                  <a:pt x="207975" y="17792"/>
                </a:lnTo>
                <a:lnTo>
                  <a:pt x="219703" y="25162"/>
                </a:lnTo>
                <a:lnTo>
                  <a:pt x="230611" y="33625"/>
                </a:lnTo>
                <a:lnTo>
                  <a:pt x="240621" y="43103"/>
                </a:lnTo>
                <a:lnTo>
                  <a:pt x="249659" y="53521"/>
                </a:lnTo>
                <a:lnTo>
                  <a:pt x="257646" y="64802"/>
                </a:lnTo>
                <a:lnTo>
                  <a:pt x="264507" y="76870"/>
                </a:lnTo>
                <a:lnTo>
                  <a:pt x="270166" y="89648"/>
                </a:lnTo>
                <a:lnTo>
                  <a:pt x="274545" y="103060"/>
                </a:lnTo>
                <a:lnTo>
                  <a:pt x="277569" y="117029"/>
                </a:lnTo>
                <a:lnTo>
                  <a:pt x="279161" y="131480"/>
                </a:lnTo>
                <a:lnTo>
                  <a:pt x="279399" y="139699"/>
                </a:lnTo>
                <a:lnTo>
                  <a:pt x="278637" y="154384"/>
                </a:lnTo>
                <a:lnTo>
                  <a:pt x="276400" y="168631"/>
                </a:lnTo>
                <a:lnTo>
                  <a:pt x="272765" y="182363"/>
                </a:lnTo>
                <a:lnTo>
                  <a:pt x="267808" y="195503"/>
                </a:lnTo>
                <a:lnTo>
                  <a:pt x="261607" y="207975"/>
                </a:lnTo>
                <a:lnTo>
                  <a:pt x="254237" y="219703"/>
                </a:lnTo>
                <a:lnTo>
                  <a:pt x="245774" y="230611"/>
                </a:lnTo>
                <a:lnTo>
                  <a:pt x="236296" y="240621"/>
                </a:lnTo>
                <a:lnTo>
                  <a:pt x="225878" y="249659"/>
                </a:lnTo>
                <a:lnTo>
                  <a:pt x="214597" y="257646"/>
                </a:lnTo>
                <a:lnTo>
                  <a:pt x="202529" y="264507"/>
                </a:lnTo>
                <a:lnTo>
                  <a:pt x="189751" y="270166"/>
                </a:lnTo>
                <a:lnTo>
                  <a:pt x="176339" y="274545"/>
                </a:lnTo>
                <a:lnTo>
                  <a:pt x="162370" y="277569"/>
                </a:lnTo>
                <a:lnTo>
                  <a:pt x="147919" y="279161"/>
                </a:lnTo>
                <a:lnTo>
                  <a:pt x="139699" y="279399"/>
                </a:lnTo>
                <a:lnTo>
                  <a:pt x="125014" y="278637"/>
                </a:lnTo>
                <a:lnTo>
                  <a:pt x="110768" y="276400"/>
                </a:lnTo>
                <a:lnTo>
                  <a:pt x="97036" y="272765"/>
                </a:lnTo>
                <a:lnTo>
                  <a:pt x="83896" y="267808"/>
                </a:lnTo>
                <a:lnTo>
                  <a:pt x="71424" y="261607"/>
                </a:lnTo>
                <a:lnTo>
                  <a:pt x="59695" y="254237"/>
                </a:lnTo>
                <a:lnTo>
                  <a:pt x="48788" y="245774"/>
                </a:lnTo>
                <a:lnTo>
                  <a:pt x="38777" y="236296"/>
                </a:lnTo>
                <a:lnTo>
                  <a:pt x="29740" y="225878"/>
                </a:lnTo>
                <a:lnTo>
                  <a:pt x="21753" y="214597"/>
                </a:lnTo>
                <a:lnTo>
                  <a:pt x="14892" y="202529"/>
                </a:lnTo>
                <a:lnTo>
                  <a:pt x="9233" y="189751"/>
                </a:lnTo>
                <a:lnTo>
                  <a:pt x="4854" y="176339"/>
                </a:lnTo>
                <a:lnTo>
                  <a:pt x="1830" y="162369"/>
                </a:lnTo>
                <a:lnTo>
                  <a:pt x="237" y="147919"/>
                </a:lnTo>
                <a:lnTo>
                  <a:pt x="0" y="139699"/>
                </a:lnTo>
                <a:close/>
              </a:path>
            </a:pathLst>
          </a:custGeom>
          <a:ln w="25399">
            <a:solidFill>
              <a:srgbClr val="727272"/>
            </a:solidFill>
          </a:ln>
        </p:spPr>
        <p:txBody>
          <a:bodyPr wrap="square" lIns="0" tIns="0" rIns="0" bIns="0" rtlCol="0">
            <a:noAutofit/>
          </a:bodyPr>
          <a:lstStyle/>
          <a:p>
            <a:endParaRPr/>
          </a:p>
        </p:txBody>
      </p:sp>
      <p:sp>
        <p:nvSpPr>
          <p:cNvPr id="23" name="object 23"/>
          <p:cNvSpPr/>
          <p:nvPr/>
        </p:nvSpPr>
        <p:spPr>
          <a:xfrm>
            <a:off x="9264617" y="541655"/>
            <a:ext cx="108146" cy="73946"/>
          </a:xfrm>
          <a:custGeom>
            <a:avLst/>
            <a:gdLst/>
            <a:ahLst/>
            <a:cxnLst/>
            <a:rect l="l" t="t" r="r" b="b"/>
            <a:pathLst>
              <a:path w="108146" h="73946">
                <a:moveTo>
                  <a:pt x="0" y="63486"/>
                </a:moveTo>
                <a:lnTo>
                  <a:pt x="7943" y="53868"/>
                </a:lnTo>
                <a:lnTo>
                  <a:pt x="16606" y="44739"/>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24" name="object 24"/>
          <p:cNvSpPr/>
          <p:nvPr/>
        </p:nvSpPr>
        <p:spPr>
          <a:xfrm>
            <a:off x="9184862" y="525822"/>
            <a:ext cx="564636" cy="433909"/>
          </a:xfrm>
          <a:custGeom>
            <a:avLst/>
            <a:gdLst/>
            <a:ahLst/>
            <a:cxnLst/>
            <a:rect l="l" t="t" r="r" b="b"/>
            <a:pathLst>
              <a:path w="564636" h="433909">
                <a:moveTo>
                  <a:pt x="22186" y="301402"/>
                </a:moveTo>
                <a:lnTo>
                  <a:pt x="42298" y="331236"/>
                </a:lnTo>
                <a:lnTo>
                  <a:pt x="54471" y="345084"/>
                </a:lnTo>
                <a:lnTo>
                  <a:pt x="67959" y="358146"/>
                </a:lnTo>
                <a:lnTo>
                  <a:pt x="82689" y="370364"/>
                </a:lnTo>
                <a:lnTo>
                  <a:pt x="98589" y="381684"/>
                </a:lnTo>
                <a:lnTo>
                  <a:pt x="115585" y="392049"/>
                </a:lnTo>
                <a:lnTo>
                  <a:pt x="133605" y="401404"/>
                </a:lnTo>
                <a:lnTo>
                  <a:pt x="152577" y="409693"/>
                </a:lnTo>
                <a:lnTo>
                  <a:pt x="172427" y="416859"/>
                </a:lnTo>
                <a:lnTo>
                  <a:pt x="193084" y="422848"/>
                </a:lnTo>
                <a:lnTo>
                  <a:pt x="214474" y="427603"/>
                </a:lnTo>
                <a:lnTo>
                  <a:pt x="236525" y="431069"/>
                </a:lnTo>
                <a:lnTo>
                  <a:pt x="259164" y="433190"/>
                </a:lnTo>
                <a:lnTo>
                  <a:pt x="282318" y="433909"/>
                </a:lnTo>
                <a:lnTo>
                  <a:pt x="305473" y="433189"/>
                </a:lnTo>
                <a:lnTo>
                  <a:pt x="328112" y="431069"/>
                </a:lnTo>
                <a:lnTo>
                  <a:pt x="350162" y="427603"/>
                </a:lnTo>
                <a:lnTo>
                  <a:pt x="371553" y="422848"/>
                </a:lnTo>
                <a:lnTo>
                  <a:pt x="392209" y="416859"/>
                </a:lnTo>
                <a:lnTo>
                  <a:pt x="412060" y="409692"/>
                </a:lnTo>
                <a:lnTo>
                  <a:pt x="431031" y="401404"/>
                </a:lnTo>
                <a:lnTo>
                  <a:pt x="449052" y="392049"/>
                </a:lnTo>
                <a:lnTo>
                  <a:pt x="466048" y="381683"/>
                </a:lnTo>
                <a:lnTo>
                  <a:pt x="481947" y="370364"/>
                </a:lnTo>
                <a:lnTo>
                  <a:pt x="496677" y="358145"/>
                </a:lnTo>
                <a:lnTo>
                  <a:pt x="510165" y="345084"/>
                </a:lnTo>
                <a:lnTo>
                  <a:pt x="522338" y="331236"/>
                </a:lnTo>
                <a:lnTo>
                  <a:pt x="533124" y="316656"/>
                </a:lnTo>
                <a:lnTo>
                  <a:pt x="550243" y="285528"/>
                </a:lnTo>
                <a:lnTo>
                  <a:pt x="560941" y="252144"/>
                </a:lnTo>
                <a:lnTo>
                  <a:pt x="564636" y="216953"/>
                </a:lnTo>
                <a:lnTo>
                  <a:pt x="563700" y="199160"/>
                </a:lnTo>
                <a:lnTo>
                  <a:pt x="556431" y="164817"/>
                </a:lnTo>
                <a:lnTo>
                  <a:pt x="542450" y="132505"/>
                </a:lnTo>
                <a:lnTo>
                  <a:pt x="522338" y="102671"/>
                </a:lnTo>
                <a:lnTo>
                  <a:pt x="510165" y="88823"/>
                </a:lnTo>
                <a:lnTo>
                  <a:pt x="496677" y="75762"/>
                </a:lnTo>
                <a:lnTo>
                  <a:pt x="481947" y="63544"/>
                </a:lnTo>
                <a:lnTo>
                  <a:pt x="466047" y="52224"/>
                </a:lnTo>
                <a:lnTo>
                  <a:pt x="449051" y="41859"/>
                </a:lnTo>
                <a:lnTo>
                  <a:pt x="431031" y="32504"/>
                </a:lnTo>
                <a:lnTo>
                  <a:pt x="412059" y="24215"/>
                </a:lnTo>
                <a:lnTo>
                  <a:pt x="392209" y="17049"/>
                </a:lnTo>
                <a:lnTo>
                  <a:pt x="371552" y="11060"/>
                </a:lnTo>
                <a:lnTo>
                  <a:pt x="350162" y="6305"/>
                </a:lnTo>
                <a:lnTo>
                  <a:pt x="328111" y="2839"/>
                </a:lnTo>
                <a:lnTo>
                  <a:pt x="305472" y="719"/>
                </a:lnTo>
                <a:lnTo>
                  <a:pt x="282318" y="0"/>
                </a:lnTo>
                <a:lnTo>
                  <a:pt x="282319" y="25671"/>
                </a:lnTo>
                <a:lnTo>
                  <a:pt x="287080" y="25704"/>
                </a:lnTo>
                <a:lnTo>
                  <a:pt x="300452" y="26149"/>
                </a:lnTo>
                <a:lnTo>
                  <a:pt x="326878" y="28576"/>
                </a:lnTo>
                <a:lnTo>
                  <a:pt x="352714" y="33008"/>
                </a:lnTo>
                <a:lnTo>
                  <a:pt x="377757" y="39389"/>
                </a:lnTo>
                <a:lnTo>
                  <a:pt x="401805" y="47667"/>
                </a:lnTo>
                <a:lnTo>
                  <a:pt x="424657" y="57786"/>
                </a:lnTo>
                <a:lnTo>
                  <a:pt x="446111" y="69692"/>
                </a:lnTo>
                <a:lnTo>
                  <a:pt x="461773" y="80192"/>
                </a:lnTo>
                <a:lnTo>
                  <a:pt x="476016" y="91421"/>
                </a:lnTo>
                <a:lnTo>
                  <a:pt x="488832" y="103309"/>
                </a:lnTo>
                <a:lnTo>
                  <a:pt x="510147" y="128783"/>
                </a:lnTo>
                <a:lnTo>
                  <a:pt x="525649" y="156061"/>
                </a:lnTo>
                <a:lnTo>
                  <a:pt x="535267" y="184588"/>
                </a:lnTo>
                <a:lnTo>
                  <a:pt x="538933" y="213809"/>
                </a:lnTo>
                <a:lnTo>
                  <a:pt x="538512" y="228507"/>
                </a:lnTo>
                <a:lnTo>
                  <a:pt x="533118" y="257730"/>
                </a:lnTo>
                <a:lnTo>
                  <a:pt x="521598" y="286262"/>
                </a:lnTo>
                <a:lnTo>
                  <a:pt x="503881" y="313547"/>
                </a:lnTo>
                <a:lnTo>
                  <a:pt x="492678" y="326549"/>
                </a:lnTo>
                <a:lnTo>
                  <a:pt x="479899" y="339032"/>
                </a:lnTo>
                <a:lnTo>
                  <a:pt x="465811" y="350705"/>
                </a:lnTo>
                <a:lnTo>
                  <a:pt x="450745" y="361320"/>
                </a:lnTo>
                <a:lnTo>
                  <a:pt x="434796" y="370872"/>
                </a:lnTo>
                <a:lnTo>
                  <a:pt x="418056" y="379354"/>
                </a:lnTo>
                <a:lnTo>
                  <a:pt x="400617" y="386759"/>
                </a:lnTo>
                <a:lnTo>
                  <a:pt x="382574" y="393080"/>
                </a:lnTo>
                <a:lnTo>
                  <a:pt x="364019" y="398312"/>
                </a:lnTo>
                <a:lnTo>
                  <a:pt x="345044" y="402448"/>
                </a:lnTo>
                <a:lnTo>
                  <a:pt x="325744" y="405481"/>
                </a:lnTo>
                <a:lnTo>
                  <a:pt x="306211" y="407405"/>
                </a:lnTo>
                <a:lnTo>
                  <a:pt x="286538" y="408213"/>
                </a:lnTo>
                <a:lnTo>
                  <a:pt x="266817" y="407899"/>
                </a:lnTo>
                <a:lnTo>
                  <a:pt x="247143" y="406457"/>
                </a:lnTo>
                <a:lnTo>
                  <a:pt x="227608" y="403879"/>
                </a:lnTo>
                <a:lnTo>
                  <a:pt x="208305" y="400160"/>
                </a:lnTo>
                <a:lnTo>
                  <a:pt x="189327" y="395293"/>
                </a:lnTo>
                <a:lnTo>
                  <a:pt x="170767" y="389272"/>
                </a:lnTo>
                <a:lnTo>
                  <a:pt x="152719" y="382089"/>
                </a:lnTo>
                <a:lnTo>
                  <a:pt x="135274" y="373739"/>
                </a:lnTo>
                <a:lnTo>
                  <a:pt x="118526" y="364215"/>
                </a:lnTo>
                <a:lnTo>
                  <a:pt x="102864" y="353715"/>
                </a:lnTo>
                <a:lnTo>
                  <a:pt x="88621" y="342486"/>
                </a:lnTo>
                <a:lnTo>
                  <a:pt x="75805" y="330599"/>
                </a:lnTo>
                <a:lnTo>
                  <a:pt x="54490" y="305124"/>
                </a:lnTo>
                <a:lnTo>
                  <a:pt x="38989" y="277847"/>
                </a:lnTo>
                <a:lnTo>
                  <a:pt x="29370" y="249320"/>
                </a:lnTo>
                <a:lnTo>
                  <a:pt x="25704" y="220098"/>
                </a:lnTo>
                <a:lnTo>
                  <a:pt x="26125" y="205400"/>
                </a:lnTo>
                <a:lnTo>
                  <a:pt x="31519" y="176177"/>
                </a:lnTo>
                <a:lnTo>
                  <a:pt x="43039" y="147646"/>
                </a:lnTo>
                <a:lnTo>
                  <a:pt x="60755" y="120360"/>
                </a:lnTo>
                <a:lnTo>
                  <a:pt x="71959" y="107359"/>
                </a:lnTo>
                <a:lnTo>
                  <a:pt x="84738" y="94876"/>
                </a:lnTo>
                <a:lnTo>
                  <a:pt x="102614" y="111431"/>
                </a:lnTo>
                <a:lnTo>
                  <a:pt x="111703" y="58956"/>
                </a:lnTo>
                <a:lnTo>
                  <a:pt x="48140" y="60985"/>
                </a:lnTo>
                <a:lnTo>
                  <a:pt x="66010" y="77534"/>
                </a:lnTo>
                <a:lnTo>
                  <a:pt x="64479" y="78950"/>
                </a:lnTo>
                <a:lnTo>
                  <a:pt x="54457" y="88863"/>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8"/>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25" name="object 25"/>
          <p:cNvSpPr/>
          <p:nvPr/>
        </p:nvSpPr>
        <p:spPr>
          <a:xfrm>
            <a:off x="9379201" y="520879"/>
            <a:ext cx="158314" cy="82926"/>
          </a:xfrm>
          <a:custGeom>
            <a:avLst/>
            <a:gdLst/>
            <a:ahLst/>
            <a:cxnLst/>
            <a:rect l="l" t="t" r="r" b="b"/>
            <a:pathLst>
              <a:path w="158314" h="82926">
                <a:moveTo>
                  <a:pt x="0" y="13821"/>
                </a:moveTo>
                <a:lnTo>
                  <a:pt x="0" y="76738"/>
                </a:lnTo>
                <a:lnTo>
                  <a:pt x="6188" y="82926"/>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26" name="object 26"/>
          <p:cNvSpPr/>
          <p:nvPr/>
        </p:nvSpPr>
        <p:spPr>
          <a:xfrm>
            <a:off x="9597826" y="769659"/>
            <a:ext cx="158314" cy="82926"/>
          </a:xfrm>
          <a:custGeom>
            <a:avLst/>
            <a:gdLst/>
            <a:ahLst/>
            <a:cxnLst/>
            <a:rect l="l" t="t" r="r" b="b"/>
            <a:pathLst>
              <a:path w="158314" h="82926">
                <a:moveTo>
                  <a:pt x="0" y="13820"/>
                </a:moveTo>
                <a:lnTo>
                  <a:pt x="0" y="76737"/>
                </a:lnTo>
                <a:lnTo>
                  <a:pt x="6188" y="82926"/>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597825" y="632589"/>
            <a:ext cx="158314" cy="82926"/>
          </a:xfrm>
          <a:custGeom>
            <a:avLst/>
            <a:gdLst/>
            <a:ahLst/>
            <a:cxnLst/>
            <a:rect l="l" t="t" r="r" b="b"/>
            <a:pathLst>
              <a:path w="158314" h="82926">
                <a:moveTo>
                  <a:pt x="0" y="13821"/>
                </a:moveTo>
                <a:lnTo>
                  <a:pt x="0" y="76738"/>
                </a:lnTo>
                <a:lnTo>
                  <a:pt x="6188" y="82926"/>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130424" y="769660"/>
            <a:ext cx="158313" cy="82926"/>
          </a:xfrm>
          <a:custGeom>
            <a:avLst/>
            <a:gdLst/>
            <a:ahLst/>
            <a:cxnLst/>
            <a:rect l="l" t="t" r="r" b="b"/>
            <a:pathLst>
              <a:path w="158313" h="82926">
                <a:moveTo>
                  <a:pt x="0" y="13820"/>
                </a:moveTo>
                <a:lnTo>
                  <a:pt x="0" y="76737"/>
                </a:lnTo>
                <a:lnTo>
                  <a:pt x="6187" y="82926"/>
                </a:lnTo>
                <a:lnTo>
                  <a:pt x="152125" y="82925"/>
                </a:lnTo>
                <a:lnTo>
                  <a:pt x="158313" y="76737"/>
                </a:lnTo>
                <a:lnTo>
                  <a:pt x="158313"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130424" y="632590"/>
            <a:ext cx="158313" cy="82926"/>
          </a:xfrm>
          <a:custGeom>
            <a:avLst/>
            <a:gdLst/>
            <a:ahLst/>
            <a:cxnLst/>
            <a:rect l="l" t="t" r="r" b="b"/>
            <a:pathLst>
              <a:path w="158313" h="82926">
                <a:moveTo>
                  <a:pt x="0" y="13821"/>
                </a:moveTo>
                <a:lnTo>
                  <a:pt x="0" y="76738"/>
                </a:lnTo>
                <a:lnTo>
                  <a:pt x="6187" y="82926"/>
                </a:lnTo>
                <a:lnTo>
                  <a:pt x="152125" y="82925"/>
                </a:lnTo>
                <a:lnTo>
                  <a:pt x="158313" y="76738"/>
                </a:lnTo>
                <a:lnTo>
                  <a:pt x="158313"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379202" y="882740"/>
            <a:ext cx="158314" cy="82926"/>
          </a:xfrm>
          <a:custGeom>
            <a:avLst/>
            <a:gdLst/>
            <a:ahLst/>
            <a:cxnLst/>
            <a:rect l="l" t="t" r="r" b="b"/>
            <a:pathLst>
              <a:path w="158314" h="82926">
                <a:moveTo>
                  <a:pt x="0" y="13820"/>
                </a:moveTo>
                <a:lnTo>
                  <a:pt x="0" y="76737"/>
                </a:lnTo>
                <a:lnTo>
                  <a:pt x="6188" y="82926"/>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556388" y="551111"/>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3"/>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07225" y="606969"/>
            <a:ext cx="89333" cy="68270"/>
          </a:xfrm>
          <a:custGeom>
            <a:avLst/>
            <a:gdLst/>
            <a:ahLst/>
            <a:cxnLst/>
            <a:rect l="l" t="t" r="r" b="b"/>
            <a:pathLst>
              <a:path w="89333" h="68270">
                <a:moveTo>
                  <a:pt x="35288" y="49524"/>
                </a:moveTo>
                <a:lnTo>
                  <a:pt x="24711" y="40441"/>
                </a:lnTo>
                <a:lnTo>
                  <a:pt x="17400" y="29354"/>
                </a:lnTo>
                <a:lnTo>
                  <a:pt x="14373" y="17351"/>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9"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754841" y="701690"/>
            <a:ext cx="42016" cy="99058"/>
          </a:xfrm>
          <a:custGeom>
            <a:avLst/>
            <a:gdLst/>
            <a:ahLst/>
            <a:cxnLst/>
            <a:rect l="l" t="t" r="r" b="b"/>
            <a:pathLst>
              <a:path w="42016" h="99058">
                <a:moveTo>
                  <a:pt x="759" y="11038"/>
                </a:moveTo>
                <a:lnTo>
                  <a:pt x="6490" y="11463"/>
                </a:lnTo>
                <a:lnTo>
                  <a:pt x="17439" y="17177"/>
                </a:lnTo>
                <a:lnTo>
                  <a:pt x="26022" y="28585"/>
                </a:lnTo>
                <a:lnTo>
                  <a:pt x="28803" y="35542"/>
                </a:lnTo>
                <a:lnTo>
                  <a:pt x="31041" y="48294"/>
                </a:lnTo>
                <a:lnTo>
                  <a:pt x="30121" y="60939"/>
                </a:lnTo>
                <a:lnTo>
                  <a:pt x="26185" y="72344"/>
                </a:lnTo>
                <a:lnTo>
                  <a:pt x="19377" y="81375"/>
                </a:lnTo>
                <a:lnTo>
                  <a:pt x="19075" y="76980"/>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554406"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298408" y="812198"/>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49"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2"/>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254424" y="858624"/>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3" y="78833"/>
                </a:lnTo>
                <a:lnTo>
                  <a:pt x="73676" y="82676"/>
                </a:lnTo>
                <a:lnTo>
                  <a:pt x="85874" y="84030"/>
                </a:lnTo>
                <a:lnTo>
                  <a:pt x="96794" y="82853"/>
                </a:lnTo>
                <a:lnTo>
                  <a:pt x="105936" y="79101"/>
                </a:lnTo>
                <a:lnTo>
                  <a:pt x="112796" y="72730"/>
                </a:lnTo>
                <a:lnTo>
                  <a:pt x="103823" y="66257"/>
                </a:lnTo>
                <a:lnTo>
                  <a:pt x="100585" y="69504"/>
                </a:lnTo>
                <a:lnTo>
                  <a:pt x="89819" y="73258"/>
                </a:lnTo>
                <a:lnTo>
                  <a:pt x="75117" y="72024"/>
                </a:lnTo>
                <a:lnTo>
                  <a:pt x="63133" y="68065"/>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557290" y="856582"/>
            <a:ext cx="78217" cy="74495"/>
          </a:xfrm>
          <a:custGeom>
            <a:avLst/>
            <a:gdLst/>
            <a:ahLst/>
            <a:cxnLst/>
            <a:rect l="l" t="t" r="r" b="b"/>
            <a:pathLst>
              <a:path w="78217" h="74495">
                <a:moveTo>
                  <a:pt x="73257" y="0"/>
                </a:moveTo>
                <a:lnTo>
                  <a:pt x="66382" y="5847"/>
                </a:lnTo>
                <a:lnTo>
                  <a:pt x="66789" y="6351"/>
                </a:lnTo>
                <a:lnTo>
                  <a:pt x="69583" y="16655"/>
                </a:lnTo>
                <a:lnTo>
                  <a:pt x="65592" y="30098"/>
                </a:lnTo>
                <a:lnTo>
                  <a:pt x="61706" y="36534"/>
                </a:lnTo>
                <a:lnTo>
                  <a:pt x="52749" y="46900"/>
                </a:lnTo>
                <a:lnTo>
                  <a:pt x="41922" y="55479"/>
                </a:lnTo>
                <a:lnTo>
                  <a:pt x="30236" y="61531"/>
                </a:lnTo>
                <a:lnTo>
                  <a:pt x="18702" y="64319"/>
                </a:lnTo>
                <a:lnTo>
                  <a:pt x="20486" y="62801"/>
                </a:lnTo>
                <a:lnTo>
                  <a:pt x="0" y="62297"/>
                </a:lnTo>
                <a:lnTo>
                  <a:pt x="6734" y="74495"/>
                </a:lnTo>
                <a:lnTo>
                  <a:pt x="9332"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513975" y="800120"/>
            <a:ext cx="73907" cy="82047"/>
          </a:xfrm>
          <a:custGeom>
            <a:avLst/>
            <a:gdLst/>
            <a:ahLst/>
            <a:cxnLst/>
            <a:rect l="l" t="t" r="r" b="b"/>
            <a:pathLst>
              <a:path w="73907" h="82047">
                <a:moveTo>
                  <a:pt x="13152" y="68424"/>
                </a:moveTo>
                <a:lnTo>
                  <a:pt x="10566" y="56889"/>
                </a:lnTo>
                <a:lnTo>
                  <a:pt x="13200" y="43553"/>
                </a:lnTo>
                <a:lnTo>
                  <a:pt x="15068" y="39358"/>
                </a:lnTo>
                <a:lnTo>
                  <a:pt x="22866" y="28117"/>
                </a:lnTo>
                <a:lnTo>
                  <a:pt x="33127" y="19430"/>
                </a:lnTo>
                <a:lnTo>
                  <a:pt x="44751" y="14076"/>
                </a:lnTo>
                <a:lnTo>
                  <a:pt x="56641" y="12830"/>
                </a:lnTo>
                <a:lnTo>
                  <a:pt x="53604" y="16018"/>
                </a:lnTo>
                <a:lnTo>
                  <a:pt x="73907" y="14649"/>
                </a:lnTo>
                <a:lnTo>
                  <a:pt x="68871" y="0"/>
                </a:lnTo>
                <a:lnTo>
                  <a:pt x="65552" y="3483"/>
                </a:lnTo>
                <a:lnTo>
                  <a:pt x="60689" y="2297"/>
                </a:lnTo>
                <a:lnTo>
                  <a:pt x="49141" y="2048"/>
                </a:lnTo>
                <a:lnTo>
                  <a:pt x="37345" y="4997"/>
                </a:lnTo>
                <a:lnTo>
                  <a:pt x="25966" y="10928"/>
                </a:lnTo>
                <a:lnTo>
                  <a:pt x="15665" y="19627"/>
                </a:lnTo>
                <a:lnTo>
                  <a:pt x="9392" y="27341"/>
                </a:lnTo>
                <a:lnTo>
                  <a:pt x="3164" y="38996"/>
                </a:lnTo>
                <a:lnTo>
                  <a:pt x="10" y="50983"/>
                </a:lnTo>
                <a:lnTo>
                  <a:pt x="0" y="62613"/>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085461" y="704448"/>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2" name="object 22"/>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21" name="object 21"/>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2F302F"/>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2F302F"/>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2F302F"/>
                </a:solidFill>
                <a:latin typeface="Arial"/>
                <a:cs typeface="Arial"/>
              </a:rPr>
              <a:t>analytic plan and share for peer review?</a:t>
            </a:r>
            <a:endParaRPr sz="1400">
              <a:latin typeface="Arial"/>
              <a:cs typeface="Arial"/>
            </a:endParaRPr>
          </a:p>
        </p:txBody>
      </p:sp>
      <p:sp>
        <p:nvSpPr>
          <p:cNvPr id="20" name="object 20"/>
          <p:cNvSpPr txBox="1"/>
          <p:nvPr/>
        </p:nvSpPr>
        <p:spPr>
          <a:xfrm>
            <a:off x="1157778" y="853467"/>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19" name="object 19"/>
          <p:cNvSpPr txBox="1"/>
          <p:nvPr/>
        </p:nvSpPr>
        <p:spPr>
          <a:xfrm>
            <a:off x="2264903" y="853467"/>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1:</a:t>
            </a:r>
            <a:endParaRPr sz="2800">
              <a:latin typeface="Arial"/>
              <a:cs typeface="Arial"/>
            </a:endParaRPr>
          </a:p>
        </p:txBody>
      </p:sp>
      <p:sp>
        <p:nvSpPr>
          <p:cNvPr id="18" name="object 18"/>
          <p:cNvSpPr txBox="1"/>
          <p:nvPr/>
        </p:nvSpPr>
        <p:spPr>
          <a:xfrm>
            <a:off x="2759044" y="853467"/>
            <a:ext cx="1639755"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Discovery</a:t>
            </a:r>
            <a:endParaRPr sz="2800">
              <a:latin typeface="Arial"/>
              <a:cs typeface="Arial"/>
            </a:endParaRPr>
          </a:p>
        </p:txBody>
      </p:sp>
      <p:sp>
        <p:nvSpPr>
          <p:cNvPr id="17" name="object 17"/>
          <p:cNvSpPr txBox="1"/>
          <p:nvPr/>
        </p:nvSpPr>
        <p:spPr>
          <a:xfrm>
            <a:off x="4603129" y="1328006"/>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1</a:t>
            </a:r>
            <a:endParaRPr sz="1200">
              <a:latin typeface="Arial"/>
              <a:cs typeface="Arial"/>
            </a:endParaRPr>
          </a:p>
        </p:txBody>
      </p:sp>
      <p:sp>
        <p:nvSpPr>
          <p:cNvPr id="16" name="object 16"/>
          <p:cNvSpPr txBox="1"/>
          <p:nvPr/>
        </p:nvSpPr>
        <p:spPr>
          <a:xfrm>
            <a:off x="4758141" y="1650550"/>
            <a:ext cx="1063200"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Discovery</a:t>
            </a:r>
            <a:endParaRPr sz="1800">
              <a:latin typeface="Arial"/>
              <a:cs typeface="Arial"/>
            </a:endParaRPr>
          </a:p>
        </p:txBody>
      </p:sp>
      <p:sp>
        <p:nvSpPr>
          <p:cNvPr id="15" name="object 15"/>
          <p:cNvSpPr txBox="1"/>
          <p:nvPr/>
        </p:nvSpPr>
        <p:spPr>
          <a:xfrm>
            <a:off x="8537560" y="1941074"/>
            <a:ext cx="1077230" cy="406399"/>
          </a:xfrm>
          <a:prstGeom prst="rect">
            <a:avLst/>
          </a:prstGeom>
        </p:spPr>
        <p:txBody>
          <a:bodyPr wrap="square" lIns="0" tIns="0" rIns="0" bIns="0" rtlCol="0">
            <a:noAutofit/>
          </a:bodyPr>
          <a:lstStyle/>
          <a:p>
            <a:pPr marL="125267" marR="138846" algn="ctr">
              <a:lnSpc>
                <a:spcPts val="1530"/>
              </a:lnSpc>
              <a:spcBef>
                <a:spcPts val="76"/>
              </a:spcBef>
            </a:pPr>
            <a:r>
              <a:rPr sz="1400" spc="0" dirty="0">
                <a:solidFill>
                  <a:srgbClr val="FEFFFE"/>
                </a:solidFill>
                <a:latin typeface="Arial"/>
                <a:cs typeface="Arial"/>
              </a:rPr>
              <a:t>Do I have</a:t>
            </a:r>
            <a:endParaRPr sz="1400">
              <a:latin typeface="Arial"/>
              <a:cs typeface="Arial"/>
            </a:endParaRPr>
          </a:p>
          <a:p>
            <a:pPr algn="ctr">
              <a:lnSpc>
                <a:spcPts val="1600"/>
              </a:lnSpc>
              <a:spcBef>
                <a:spcPts val="3"/>
              </a:spcBef>
            </a:pPr>
            <a:r>
              <a:rPr sz="1400" spc="0" dirty="0">
                <a:solidFill>
                  <a:srgbClr val="FEFFFE"/>
                </a:solidFill>
                <a:latin typeface="Arial"/>
                <a:cs typeface="Arial"/>
              </a:rPr>
              <a:t>enough good</a:t>
            </a:r>
            <a:endParaRPr sz="1400">
              <a:latin typeface="Arial"/>
              <a:cs typeface="Arial"/>
            </a:endParaRPr>
          </a:p>
        </p:txBody>
      </p:sp>
      <p:sp>
        <p:nvSpPr>
          <p:cNvPr id="14" name="object 14"/>
          <p:cNvSpPr txBox="1"/>
          <p:nvPr/>
        </p:nvSpPr>
        <p:spPr>
          <a:xfrm>
            <a:off x="8246586" y="5430747"/>
            <a:ext cx="882319" cy="203199"/>
          </a:xfrm>
          <a:prstGeom prst="rect">
            <a:avLst/>
          </a:prstGeom>
        </p:spPr>
        <p:txBody>
          <a:bodyPr wrap="square" lIns="0" tIns="0" rIns="0" bIns="0" rtlCol="0">
            <a:noAutofit/>
          </a:bodyPr>
          <a:lstStyle/>
          <a:p>
            <a:pPr marL="12700">
              <a:lnSpc>
                <a:spcPts val="1530"/>
              </a:lnSpc>
              <a:spcBef>
                <a:spcPts val="76"/>
              </a:spcBef>
            </a:pPr>
            <a:r>
              <a:rPr sz="1400" spc="0" dirty="0">
                <a:solidFill>
                  <a:srgbClr val="FEFFFE"/>
                </a:solidFill>
                <a:latin typeface="Arial"/>
                <a:cs typeface="Arial"/>
              </a:rPr>
              <a:t>e of model</a:t>
            </a:r>
            <a:endParaRPr sz="1400">
              <a:latin typeface="Arial"/>
              <a:cs typeface="Arial"/>
            </a:endParaRPr>
          </a:p>
        </p:txBody>
      </p:sp>
      <p:sp>
        <p:nvSpPr>
          <p:cNvPr id="13" name="object 13"/>
          <p:cNvSpPr txBox="1"/>
          <p:nvPr/>
        </p:nvSpPr>
        <p:spPr>
          <a:xfrm>
            <a:off x="1716577" y="5439292"/>
            <a:ext cx="3014969" cy="647699"/>
          </a:xfrm>
          <a:prstGeom prst="rect">
            <a:avLst/>
          </a:prstGeom>
        </p:spPr>
        <p:txBody>
          <a:bodyPr wrap="square" lIns="0" tIns="0" rIns="0" bIns="0" rtlCol="0">
            <a:noAutofit/>
          </a:bodyPr>
          <a:lstStyle/>
          <a:p>
            <a:pPr marL="12700" marR="38099">
              <a:lnSpc>
                <a:spcPts val="2195"/>
              </a:lnSpc>
              <a:spcBef>
                <a:spcPts val="109"/>
              </a:spcBef>
            </a:pPr>
            <a:r>
              <a:rPr sz="2700" spc="0" baseline="2153" dirty="0">
                <a:solidFill>
                  <a:srgbClr val="FEC324"/>
                </a:solidFill>
                <a:latin typeface="Malgun Gothic"/>
                <a:cs typeface="Malgun Gothic"/>
              </a:rPr>
              <a:t>�</a:t>
            </a:r>
            <a:r>
              <a:rPr sz="2700" spc="254" baseline="2153" dirty="0">
                <a:solidFill>
                  <a:srgbClr val="FEC324"/>
                </a:solidFill>
                <a:latin typeface="Malgun Gothic"/>
                <a:cs typeface="Malgun Gothic"/>
              </a:rPr>
              <a:t> </a:t>
            </a:r>
            <a:r>
              <a:rPr sz="3000" spc="0" baseline="2730" dirty="0">
                <a:solidFill>
                  <a:srgbClr val="474746"/>
                </a:solidFill>
                <a:latin typeface="Calibri"/>
                <a:cs typeface="Calibri"/>
              </a:rPr>
              <a:t>Review the raw data</a:t>
            </a:r>
            <a:endParaRPr sz="2000">
              <a:latin typeface="Calibri"/>
              <a:cs typeface="Calibri"/>
            </a:endParaRPr>
          </a:p>
          <a:p>
            <a:pPr marL="12700">
              <a:lnSpc>
                <a:spcPts val="2900"/>
              </a:lnSpc>
              <a:spcBef>
                <a:spcPts val="3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Determine the structures</a:t>
            </a:r>
            <a:endParaRPr sz="2000">
              <a:latin typeface="Calibri"/>
              <a:cs typeface="Calibri"/>
            </a:endParaRPr>
          </a:p>
        </p:txBody>
      </p:sp>
      <p:sp>
        <p:nvSpPr>
          <p:cNvPr id="12" name="object 12"/>
          <p:cNvSpPr txBox="1"/>
          <p:nvPr/>
        </p:nvSpPr>
        <p:spPr>
          <a:xfrm>
            <a:off x="4725473" y="5807592"/>
            <a:ext cx="1857041" cy="279399"/>
          </a:xfrm>
          <a:prstGeom prst="rect">
            <a:avLst/>
          </a:prstGeom>
        </p:spPr>
        <p:txBody>
          <a:bodyPr wrap="square" lIns="0" tIns="0" rIns="0" bIns="0" rtlCol="0">
            <a:noAutofit/>
          </a:bodyPr>
          <a:lstStyle/>
          <a:p>
            <a:pPr marL="12700">
              <a:lnSpc>
                <a:spcPts val="2195"/>
              </a:lnSpc>
              <a:spcBef>
                <a:spcPts val="109"/>
              </a:spcBef>
            </a:pPr>
            <a:r>
              <a:rPr sz="3000" spc="0" baseline="2730" dirty="0">
                <a:solidFill>
                  <a:srgbClr val="474746"/>
                </a:solidFill>
                <a:latin typeface="Calibri"/>
                <a:cs typeface="Calibri"/>
              </a:rPr>
              <a:t>and tools needed</a:t>
            </a:r>
            <a:endParaRPr sz="2000">
              <a:latin typeface="Calibri"/>
              <a:cs typeface="Calibri"/>
            </a:endParaRPr>
          </a:p>
        </p:txBody>
      </p:sp>
      <p:sp>
        <p:nvSpPr>
          <p:cNvPr id="11" name="object 11"/>
          <p:cNvSpPr txBox="1"/>
          <p:nvPr/>
        </p:nvSpPr>
        <p:spPr>
          <a:xfrm>
            <a:off x="8256260" y="5862547"/>
            <a:ext cx="487138" cy="203199"/>
          </a:xfrm>
          <a:prstGeom prst="rect">
            <a:avLst/>
          </a:prstGeom>
        </p:spPr>
        <p:txBody>
          <a:bodyPr wrap="square" lIns="0" tIns="0" rIns="0" bIns="0" rtlCol="0">
            <a:noAutofit/>
          </a:bodyPr>
          <a:lstStyle/>
          <a:p>
            <a:pPr marL="12700">
              <a:lnSpc>
                <a:spcPts val="1530"/>
              </a:lnSpc>
              <a:spcBef>
                <a:spcPts val="76"/>
              </a:spcBef>
            </a:pPr>
            <a:r>
              <a:rPr sz="1400" spc="0" dirty="0">
                <a:solidFill>
                  <a:srgbClr val="FEFFFE"/>
                </a:solidFill>
                <a:latin typeface="Arial"/>
                <a:cs typeface="Arial"/>
              </a:rPr>
              <a:t>plan?</a:t>
            </a:r>
            <a:endParaRPr sz="1400">
              <a:latin typeface="Arial"/>
              <a:cs typeface="Arial"/>
            </a:endParaRPr>
          </a:p>
        </p:txBody>
      </p:sp>
      <p:sp>
        <p:nvSpPr>
          <p:cNvPr id="10" name="object 10"/>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9" name="object 9"/>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16</a:t>
            </a:r>
            <a:endParaRPr sz="1000">
              <a:latin typeface="Calibri"/>
              <a:cs typeface="Calibri"/>
            </a:endParaRPr>
          </a:p>
        </p:txBody>
      </p:sp>
      <p:sp>
        <p:nvSpPr>
          <p:cNvPr id="8" name="object 8"/>
          <p:cNvSpPr txBox="1"/>
          <p:nvPr/>
        </p:nvSpPr>
        <p:spPr>
          <a:xfrm>
            <a:off x="774238" y="2254134"/>
            <a:ext cx="533399" cy="4197749"/>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307637" y="2254134"/>
            <a:ext cx="7010395" cy="4197749"/>
          </a:xfrm>
          <a:prstGeom prst="rect">
            <a:avLst/>
          </a:prstGeom>
        </p:spPr>
        <p:txBody>
          <a:bodyPr wrap="square" lIns="0" tIns="0" rIns="0" bIns="0" rtlCol="0">
            <a:noAutofit/>
          </a:bodyPr>
          <a:lstStyle/>
          <a:p>
            <a:pPr marL="91439">
              <a:lnSpc>
                <a:spcPct val="95825"/>
              </a:lnSpc>
              <a:spcBef>
                <a:spcPts val="10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Formulate Ini</a:t>
            </a:r>
            <a:r>
              <a:rPr lang="en-US" sz="2000" b="1" spc="0" dirty="0">
                <a:solidFill>
                  <a:srgbClr val="474746"/>
                </a:solidFill>
                <a:latin typeface="Calibri"/>
                <a:cs typeface="Calibri"/>
              </a:rPr>
              <a:t>ti</a:t>
            </a:r>
            <a:r>
              <a:rPr sz="2000" b="1" spc="0" dirty="0">
                <a:solidFill>
                  <a:srgbClr val="474746"/>
                </a:solidFill>
                <a:latin typeface="Calibri"/>
                <a:cs typeface="Calibri"/>
              </a:rPr>
              <a:t>al Hypotheses</a:t>
            </a:r>
            <a:endParaRPr sz="2000" dirty="0">
              <a:latin typeface="Calibri"/>
              <a:cs typeface="Calibri"/>
            </a:endParaRPr>
          </a:p>
          <a:p>
            <a:pPr marL="421639">
              <a:lnSpc>
                <a:spcPts val="3190"/>
              </a:lnSpc>
              <a:spcBef>
                <a:spcPts val="159"/>
              </a:spcBef>
            </a:pPr>
            <a:r>
              <a:rPr sz="2700" spc="0" baseline="4307" dirty="0">
                <a:solidFill>
                  <a:srgbClr val="FEC324"/>
                </a:solidFill>
                <a:latin typeface="Malgun Gothic"/>
                <a:cs typeface="Malgun Gothic"/>
              </a:rPr>
              <a:t>�</a:t>
            </a:r>
            <a:r>
              <a:rPr sz="2700" spc="254" baseline="4307" dirty="0">
                <a:solidFill>
                  <a:srgbClr val="FEC324"/>
                </a:solidFill>
                <a:latin typeface="Malgun Gothic"/>
                <a:cs typeface="Malgun Gothic"/>
              </a:rPr>
              <a:t> </a:t>
            </a:r>
            <a:r>
              <a:rPr sz="3000" spc="0" baseline="5461" dirty="0">
                <a:solidFill>
                  <a:srgbClr val="474746"/>
                </a:solidFill>
                <a:latin typeface="Calibri"/>
                <a:cs typeface="Calibri"/>
              </a:rPr>
              <a:t>H, H</a:t>
            </a:r>
            <a:r>
              <a:rPr sz="1950" spc="0" baseline="-12603" dirty="0">
                <a:solidFill>
                  <a:srgbClr val="595959"/>
                </a:solidFill>
                <a:latin typeface="Calibri"/>
                <a:cs typeface="Calibri"/>
              </a:rPr>
              <a:t>1</a:t>
            </a:r>
            <a:r>
              <a:rPr sz="1950" spc="171" baseline="-12603" dirty="0">
                <a:solidFill>
                  <a:srgbClr val="595959"/>
                </a:solidFill>
                <a:latin typeface="Calibri"/>
                <a:cs typeface="Calibri"/>
              </a:rPr>
              <a:t> </a:t>
            </a:r>
            <a:r>
              <a:rPr sz="3000" spc="0" baseline="5461" dirty="0">
                <a:solidFill>
                  <a:srgbClr val="474746"/>
                </a:solidFill>
                <a:latin typeface="Calibri"/>
                <a:cs typeface="Calibri"/>
              </a:rPr>
              <a:t>, H</a:t>
            </a:r>
            <a:r>
              <a:rPr sz="1950" spc="0" baseline="-12603" dirty="0">
                <a:solidFill>
                  <a:srgbClr val="595959"/>
                </a:solidFill>
                <a:latin typeface="Calibri"/>
                <a:cs typeface="Calibri"/>
              </a:rPr>
              <a:t>2,</a:t>
            </a:r>
            <a:r>
              <a:rPr sz="1950" spc="178" baseline="-12603" dirty="0">
                <a:solidFill>
                  <a:srgbClr val="595959"/>
                </a:solidFill>
                <a:latin typeface="Calibri"/>
                <a:cs typeface="Calibri"/>
              </a:rPr>
              <a:t> </a:t>
            </a:r>
            <a:r>
              <a:rPr sz="3000" spc="0" baseline="5461" dirty="0">
                <a:solidFill>
                  <a:srgbClr val="474746"/>
                </a:solidFill>
                <a:latin typeface="Calibri"/>
                <a:cs typeface="Calibri"/>
              </a:rPr>
              <a:t>H</a:t>
            </a:r>
            <a:r>
              <a:rPr sz="1950" spc="0" baseline="-12603" dirty="0">
                <a:solidFill>
                  <a:srgbClr val="595959"/>
                </a:solidFill>
                <a:latin typeface="Calibri"/>
                <a:cs typeface="Calibri"/>
              </a:rPr>
              <a:t>3</a:t>
            </a:r>
            <a:r>
              <a:rPr sz="3000" spc="0" baseline="5461" dirty="0">
                <a:solidFill>
                  <a:srgbClr val="474746"/>
                </a:solidFill>
                <a:latin typeface="Calibri"/>
                <a:cs typeface="Calibri"/>
              </a:rPr>
              <a:t>,</a:t>
            </a:r>
            <a:r>
              <a:rPr sz="3000" spc="13" baseline="5461" dirty="0">
                <a:solidFill>
                  <a:srgbClr val="474746"/>
                </a:solidFill>
                <a:latin typeface="Calibri"/>
                <a:cs typeface="Calibri"/>
              </a:rPr>
              <a:t> </a:t>
            </a:r>
            <a:r>
              <a:rPr sz="3000" spc="0" baseline="5461" dirty="0">
                <a:solidFill>
                  <a:srgbClr val="474746"/>
                </a:solidFill>
                <a:latin typeface="Calibri"/>
                <a:cs typeface="Calibri"/>
              </a:rPr>
              <a:t>…</a:t>
            </a:r>
            <a:r>
              <a:rPr sz="3000" spc="-44" baseline="5461" dirty="0">
                <a:solidFill>
                  <a:srgbClr val="474746"/>
                </a:solidFill>
                <a:latin typeface="Calibri"/>
                <a:cs typeface="Calibri"/>
              </a:rPr>
              <a:t> </a:t>
            </a:r>
            <a:r>
              <a:rPr sz="2700" spc="0" baseline="6068" dirty="0">
                <a:solidFill>
                  <a:srgbClr val="474746"/>
                </a:solidFill>
                <a:latin typeface="Calibri"/>
                <a:cs typeface="Calibri"/>
              </a:rPr>
              <a:t>H</a:t>
            </a:r>
            <a:r>
              <a:rPr sz="1800" spc="0" baseline="-11377" dirty="0">
                <a:solidFill>
                  <a:srgbClr val="595959"/>
                </a:solidFill>
                <a:latin typeface="Calibri"/>
                <a:cs typeface="Calibri"/>
              </a:rPr>
              <a:t>n</a:t>
            </a:r>
            <a:endParaRPr sz="1200" dirty="0">
              <a:latin typeface="Calibri"/>
              <a:cs typeface="Calibri"/>
            </a:endParaRPr>
          </a:p>
          <a:p>
            <a:pPr marL="421639">
              <a:lnSpc>
                <a:spcPts val="249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Gather and assess hypotheses from stakeholders and</a:t>
            </a:r>
            <a:endParaRPr sz="2000" dirty="0">
              <a:latin typeface="Calibri"/>
              <a:cs typeface="Calibri"/>
            </a:endParaRPr>
          </a:p>
          <a:p>
            <a:pPr marL="764539">
              <a:lnSpc>
                <a:spcPts val="2420"/>
              </a:lnSpc>
            </a:pPr>
            <a:r>
              <a:rPr sz="3000" spc="0" baseline="1365" dirty="0">
                <a:solidFill>
                  <a:srgbClr val="474746"/>
                </a:solidFill>
                <a:latin typeface="Calibri"/>
                <a:cs typeface="Calibri"/>
              </a:rPr>
              <a:t>domain experts</a:t>
            </a:r>
            <a:endParaRPr sz="2000" dirty="0">
              <a:latin typeface="Calibri"/>
              <a:cs typeface="Calibri"/>
            </a:endParaRPr>
          </a:p>
          <a:p>
            <a:pPr marL="421639">
              <a:lnSpc>
                <a:spcPts val="2880"/>
              </a:lnSpc>
              <a:spcBef>
                <a:spcPts val="23"/>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Preliminary data explora</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a:t>
            </a:r>
            <a:r>
              <a:rPr sz="3000" spc="98" baseline="-1365" dirty="0">
                <a:solidFill>
                  <a:srgbClr val="474746"/>
                </a:solidFill>
                <a:latin typeface="Calibri"/>
                <a:cs typeface="Calibri"/>
              </a:rPr>
              <a:t> </a:t>
            </a:r>
            <a:r>
              <a:rPr sz="3000" spc="0" baseline="-1365" dirty="0">
                <a:solidFill>
                  <a:srgbClr val="474746"/>
                </a:solidFill>
                <a:latin typeface="Calibri"/>
                <a:cs typeface="Calibri"/>
              </a:rPr>
              <a:t>to inform discussions with</a:t>
            </a:r>
            <a:endParaRPr sz="2000" dirty="0">
              <a:latin typeface="Calibri"/>
              <a:cs typeface="Calibri"/>
            </a:endParaRPr>
          </a:p>
          <a:p>
            <a:pPr marL="764539">
              <a:lnSpc>
                <a:spcPts val="2420"/>
              </a:lnSpc>
            </a:pPr>
            <a:r>
              <a:rPr sz="3000" spc="0" baseline="1365" dirty="0">
                <a:solidFill>
                  <a:srgbClr val="474746"/>
                </a:solidFill>
                <a:latin typeface="Calibri"/>
                <a:cs typeface="Calibri"/>
              </a:rPr>
              <a:t>stakeholders durin' the hypothesis formin</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 sta</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e</a:t>
            </a:r>
            <a:endParaRPr sz="2000" dirty="0">
              <a:latin typeface="Calibri"/>
              <a:cs typeface="Calibri"/>
            </a:endParaRPr>
          </a:p>
          <a:p>
            <a:pPr marL="91439">
              <a:lnSpc>
                <a:spcPct val="95825"/>
              </a:lnSpc>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Iden</a:t>
            </a:r>
            <a:r>
              <a:rPr lang="en-US" sz="2000" b="1" spc="0" dirty="0">
                <a:solidFill>
                  <a:srgbClr val="474746"/>
                </a:solidFill>
                <a:latin typeface="Calibri"/>
                <a:cs typeface="Calibri"/>
              </a:rPr>
              <a:t>ti</a:t>
            </a:r>
            <a:r>
              <a:rPr sz="2000" b="1" spc="0" dirty="0">
                <a:solidFill>
                  <a:srgbClr val="474746"/>
                </a:solidFill>
                <a:latin typeface="Calibri"/>
                <a:cs typeface="Calibri"/>
              </a:rPr>
              <a:t>fy Data Sources – Begin Learning the Data</a:t>
            </a:r>
            <a:endParaRPr sz="2000" dirty="0">
              <a:latin typeface="Calibri"/>
              <a:cs typeface="Calibri"/>
            </a:endParaRPr>
          </a:p>
          <a:p>
            <a:pPr marL="421639">
              <a:lnSpc>
                <a:spcPts val="2900"/>
              </a:lnSpc>
              <a:spcBef>
                <a:spcPts val="14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A</a:t>
            </a:r>
            <a:r>
              <a:rPr lang="en-US" sz="3000" spc="0" baseline="-1365" dirty="0">
                <a:solidFill>
                  <a:srgbClr val="474746"/>
                </a:solidFill>
                <a:latin typeface="Calibri"/>
                <a:cs typeface="Calibri"/>
              </a:rPr>
              <a:t>lte</a:t>
            </a:r>
            <a:r>
              <a:rPr sz="3000" spc="0" baseline="-1365" dirty="0">
                <a:solidFill>
                  <a:srgbClr val="474746"/>
                </a:solidFill>
                <a:latin typeface="Calibri"/>
                <a:cs typeface="Calibri"/>
              </a:rPr>
              <a:t>r</a:t>
            </a:r>
            <a:r>
              <a:rPr lang="en-US" sz="3000" spc="0" baseline="-1365" dirty="0">
                <a:solidFill>
                  <a:srgbClr val="474746"/>
                </a:solidFill>
                <a:latin typeface="Calibri"/>
                <a:cs typeface="Calibri"/>
              </a:rPr>
              <a:t>n</a:t>
            </a:r>
            <a:r>
              <a:rPr sz="3000" spc="0" baseline="-1365" dirty="0">
                <a:solidFill>
                  <a:srgbClr val="474746"/>
                </a:solidFill>
                <a:latin typeface="Calibri"/>
                <a:cs typeface="Calibri"/>
              </a:rPr>
              <a:t>ate sources for </a:t>
            </a:r>
            <a:r>
              <a:rPr lang="en-US" sz="3000" spc="0" baseline="-1365" dirty="0">
                <a:solidFill>
                  <a:srgbClr val="474746"/>
                </a:solidFill>
                <a:latin typeface="Calibri"/>
                <a:cs typeface="Calibri"/>
              </a:rPr>
              <a:t>preparing</a:t>
            </a:r>
            <a:r>
              <a:rPr sz="3000" spc="0" baseline="-1365" dirty="0">
                <a:solidFill>
                  <a:srgbClr val="474746"/>
                </a:solidFill>
                <a:latin typeface="Calibri"/>
                <a:cs typeface="Calibri"/>
              </a:rPr>
              <a:t> the data and provide</a:t>
            </a:r>
            <a:endParaRPr sz="2000" dirty="0">
              <a:latin typeface="Calibri"/>
              <a:cs typeface="Calibri"/>
            </a:endParaRPr>
          </a:p>
          <a:p>
            <a:pPr marL="764539">
              <a:lnSpc>
                <a:spcPts val="2420"/>
              </a:lnSpc>
            </a:pPr>
            <a:r>
              <a:rPr sz="3000" baseline="1365" dirty="0">
                <a:solidFill>
                  <a:srgbClr val="474746"/>
                </a:solidFill>
                <a:latin typeface="Calibri"/>
                <a:cs typeface="Calibri"/>
              </a:rPr>
              <a:t>hi</a:t>
            </a:r>
            <a:r>
              <a:rPr lang="en-US" sz="3000" baseline="1365" dirty="0">
                <a:solidFill>
                  <a:srgbClr val="474746"/>
                </a:solidFill>
                <a:latin typeface="Calibri"/>
                <a:cs typeface="Calibri"/>
              </a:rPr>
              <a:t>g</a:t>
            </a:r>
            <a:r>
              <a:rPr sz="3000" baseline="1365" dirty="0">
                <a:solidFill>
                  <a:srgbClr val="474746"/>
                </a:solidFill>
                <a:latin typeface="Calibri"/>
                <a:cs typeface="Calibri"/>
              </a:rPr>
              <a:t>h-­‐level understandin</a:t>
            </a:r>
            <a:r>
              <a:rPr lang="en-US" sz="3000" baseline="1365" dirty="0">
                <a:solidFill>
                  <a:srgbClr val="474746"/>
                </a:solidFill>
                <a:latin typeface="Calibri"/>
                <a:cs typeface="Calibri"/>
              </a:rPr>
              <a:t>g</a:t>
            </a:r>
            <a:endParaRPr sz="2000" dirty="0">
              <a:latin typeface="Calibri"/>
              <a:cs typeface="Calibri"/>
            </a:endParaRPr>
          </a:p>
          <a:p>
            <a:pPr marL="421639">
              <a:lnSpc>
                <a:spcPts val="2780"/>
              </a:lnSpc>
              <a:spcBef>
                <a:spcPts val="18"/>
              </a:spcBef>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Review the raw data</a:t>
            </a:r>
            <a:endParaRPr sz="2000" dirty="0">
              <a:latin typeface="Calibri"/>
              <a:cs typeface="Calibri"/>
            </a:endParaRPr>
          </a:p>
          <a:p>
            <a:pPr marL="421639">
              <a:lnSpc>
                <a:spcPts val="2900"/>
              </a:lnSpc>
              <a:spcBef>
                <a:spcPts val="6"/>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Determine the structures and tools needed</a:t>
            </a:r>
            <a:endParaRPr sz="2000" dirty="0">
              <a:latin typeface="Calibri"/>
              <a:cs typeface="Calibri"/>
            </a:endParaRPr>
          </a:p>
          <a:p>
            <a:pPr marL="421639">
              <a:lnSpc>
                <a:spcPts val="2875"/>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Scope the kind of data needed for this kind of problem</a:t>
            </a:r>
            <a:endParaRPr sz="2000" dirty="0">
              <a:latin typeface="Calibri"/>
              <a:cs typeface="Calibri"/>
            </a:endParaRPr>
          </a:p>
        </p:txBody>
      </p:sp>
      <p:sp>
        <p:nvSpPr>
          <p:cNvPr id="6" name="object 6"/>
          <p:cNvSpPr txBox="1"/>
          <p:nvPr/>
        </p:nvSpPr>
        <p:spPr>
          <a:xfrm>
            <a:off x="8318032" y="2254134"/>
            <a:ext cx="1600203" cy="4197749"/>
          </a:xfrm>
          <a:prstGeom prst="rect">
            <a:avLst/>
          </a:prstGeom>
        </p:spPr>
        <p:txBody>
          <a:bodyPr wrap="square" lIns="0" tIns="0" rIns="0" bIns="0" rtlCol="0">
            <a:noAutofit/>
          </a:bodyPr>
          <a:lstStyle/>
          <a:p>
            <a:pPr>
              <a:lnSpc>
                <a:spcPts val="750"/>
              </a:lnSpc>
              <a:spcBef>
                <a:spcPts val="6"/>
              </a:spcBef>
            </a:pPr>
            <a:endParaRPr sz="750"/>
          </a:p>
          <a:p>
            <a:pPr marL="197804">
              <a:lnSpc>
                <a:spcPct val="95825"/>
              </a:lnSpc>
            </a:pPr>
            <a:r>
              <a:rPr sz="1400" spc="0" dirty="0">
                <a:solidFill>
                  <a:srgbClr val="FEFFFE"/>
                </a:solidFill>
                <a:latin typeface="Arial"/>
                <a:cs typeface="Arial"/>
              </a:rPr>
              <a:t>quality data to</a:t>
            </a:r>
            <a:endParaRPr sz="1400">
              <a:latin typeface="Arial"/>
              <a:cs typeface="Arial"/>
            </a:endParaRPr>
          </a:p>
          <a:p>
            <a:pPr marL="5242" marR="805747" indent="24778">
              <a:lnSpc>
                <a:spcPts val="1609"/>
              </a:lnSpc>
              <a:spcBef>
                <a:spcPts val="20967"/>
              </a:spcBef>
            </a:pPr>
            <a:r>
              <a:rPr sz="1400" spc="0" dirty="0">
                <a:solidFill>
                  <a:srgbClr val="FEFFFE"/>
                </a:solidFill>
                <a:latin typeface="Arial"/>
                <a:cs typeface="Arial"/>
              </a:rPr>
              <a:t>ood idea </a:t>
            </a:r>
            <a:endParaRPr sz="1400">
              <a:latin typeface="Arial"/>
              <a:cs typeface="Arial"/>
            </a:endParaRPr>
          </a:p>
          <a:p>
            <a:pPr marL="5242" marR="805747">
              <a:lnSpc>
                <a:spcPts val="1609"/>
              </a:lnSpc>
              <a:spcBef>
                <a:spcPts val="1690"/>
              </a:spcBef>
            </a:pPr>
            <a:r>
              <a:rPr sz="1400" spc="0" dirty="0">
                <a:solidFill>
                  <a:srgbClr val="FEFFFE"/>
                </a:solidFill>
                <a:latin typeface="Arial"/>
                <a:cs typeface="Arial"/>
              </a:rPr>
              <a:t>refine the</a:t>
            </a:r>
            <a:endParaRPr sz="1400">
              <a:latin typeface="Arial"/>
              <a:cs typeface="Arial"/>
            </a:endParaRPr>
          </a:p>
        </p:txBody>
      </p:sp>
      <p:sp>
        <p:nvSpPr>
          <p:cNvPr id="5" name="object 5"/>
          <p:cNvSpPr txBox="1"/>
          <p:nvPr/>
        </p:nvSpPr>
        <p:spPr>
          <a:xfrm>
            <a:off x="774238" y="6451884"/>
            <a:ext cx="533399" cy="80341"/>
          </a:xfrm>
          <a:prstGeom prst="rect">
            <a:avLst/>
          </a:prstGeom>
        </p:spPr>
        <p:txBody>
          <a:bodyPr wrap="square" lIns="0" tIns="0" rIns="0" bIns="0" rtlCol="0">
            <a:noAutofit/>
          </a:bodyPr>
          <a:lstStyle/>
          <a:p>
            <a:pPr marL="25400">
              <a:lnSpc>
                <a:spcPts val="600"/>
              </a:lnSpc>
              <a:spcBef>
                <a:spcPts val="32"/>
              </a:spcBef>
            </a:pPr>
            <a:endParaRPr sz="600"/>
          </a:p>
        </p:txBody>
      </p:sp>
      <p:sp>
        <p:nvSpPr>
          <p:cNvPr id="4" name="object 4"/>
          <p:cNvSpPr txBox="1"/>
          <p:nvPr/>
        </p:nvSpPr>
        <p:spPr>
          <a:xfrm>
            <a:off x="1307637" y="6451884"/>
            <a:ext cx="7010395" cy="80341"/>
          </a:xfrm>
          <a:prstGeom prst="rect">
            <a:avLst/>
          </a:prstGeom>
        </p:spPr>
        <p:txBody>
          <a:bodyPr wrap="square" lIns="0" tIns="0" rIns="0" bIns="0" rtlCol="0">
            <a:noAutofit/>
          </a:bodyPr>
          <a:lstStyle/>
          <a:p>
            <a:pPr marL="25400">
              <a:lnSpc>
                <a:spcPts val="600"/>
              </a:lnSpc>
              <a:spcBef>
                <a:spcPts val="32"/>
              </a:spcBef>
            </a:pPr>
            <a:endParaRPr sz="600"/>
          </a:p>
        </p:txBody>
      </p:sp>
      <p:sp>
        <p:nvSpPr>
          <p:cNvPr id="3" name="object 3"/>
          <p:cNvSpPr txBox="1"/>
          <p:nvPr/>
        </p:nvSpPr>
        <p:spPr>
          <a:xfrm>
            <a:off x="8318032" y="6451884"/>
            <a:ext cx="1600203" cy="80341"/>
          </a:xfrm>
          <a:prstGeom prst="rect">
            <a:avLst/>
          </a:prstGeom>
        </p:spPr>
        <p:txBody>
          <a:bodyPr wrap="square" lIns="0" tIns="0" rIns="0" bIns="0" rtlCol="0">
            <a:noAutofit/>
          </a:bodyPr>
          <a:lstStyle/>
          <a:p>
            <a:pPr marL="25400">
              <a:lnSpc>
                <a:spcPts val="600"/>
              </a:lnSpc>
              <a:spcBef>
                <a:spcPts val="32"/>
              </a:spcBef>
            </a:pPr>
            <a:endParaRPr sz="600"/>
          </a:p>
        </p:txBody>
      </p:sp>
      <p:sp>
        <p:nvSpPr>
          <p:cNvPr id="2" name="object 2"/>
          <p:cNvSpPr txBox="1"/>
          <p:nvPr/>
        </p:nvSpPr>
        <p:spPr>
          <a:xfrm>
            <a:off x="774238" y="6532225"/>
            <a:ext cx="9143998" cy="43400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object 76"/>
          <p:cNvSpPr txBox="1"/>
          <p:nvPr/>
        </p:nvSpPr>
        <p:spPr>
          <a:xfrm>
            <a:off x="1177979" y="2156974"/>
            <a:ext cx="7570030" cy="4335272"/>
          </a:xfrm>
          <a:prstGeom prst="rect">
            <a:avLst/>
          </a:prstGeom>
        </p:spPr>
        <p:txBody>
          <a:bodyPr wrap="square" lIns="0" tIns="0" rIns="0" bIns="0" rtlCol="0">
            <a:noAutofit/>
          </a:bodyPr>
          <a:lstStyle/>
          <a:p>
            <a:pPr algn="r">
              <a:lnSpc>
                <a:spcPts val="1430"/>
              </a:lnSpc>
              <a:spcBef>
                <a:spcPts val="71"/>
              </a:spcBef>
            </a:pPr>
            <a:r>
              <a:rPr sz="1400" spc="0" dirty="0">
                <a:solidFill>
                  <a:srgbClr val="FEFFFE"/>
                </a:solidFill>
                <a:latin typeface="Arial"/>
                <a:cs typeface="Arial"/>
              </a:rPr>
              <a:t>e</a:t>
            </a:r>
            <a:endParaRPr sz="1400">
              <a:latin typeface="Arial"/>
              <a:cs typeface="Arial"/>
            </a:endParaRPr>
          </a:p>
          <a:p>
            <a:pPr marL="7387343" marR="13690" indent="-49485">
              <a:lnSpc>
                <a:spcPts val="1609"/>
              </a:lnSpc>
              <a:spcBef>
                <a:spcPts val="18"/>
              </a:spcBef>
            </a:pPr>
            <a:r>
              <a:rPr sz="1400" dirty="0">
                <a:solidFill>
                  <a:srgbClr val="FEFFFE"/>
                </a:solidFill>
                <a:latin typeface="Arial"/>
                <a:cs typeface="Arial"/>
              </a:rPr>
              <a:t>q s</a:t>
            </a:r>
            <a:endParaRPr sz="1400">
              <a:latin typeface="Arial"/>
              <a:cs typeface="Arial"/>
            </a:endParaRPr>
          </a:p>
          <a:p>
            <a:pPr marL="766764">
              <a:lnSpc>
                <a:spcPts val="1925"/>
              </a:lnSpc>
              <a:spcBef>
                <a:spcPts val="186"/>
              </a:spcBef>
            </a:pPr>
            <a:r>
              <a:rPr sz="1800" spc="0" dirty="0">
                <a:solidFill>
                  <a:srgbClr val="FEFFFE"/>
                </a:solidFill>
                <a:latin typeface="Arial"/>
                <a:cs typeface="Arial"/>
              </a:rPr>
              <a:t>Operationalize                                                      </a:t>
            </a:r>
            <a:r>
              <a:rPr sz="1800" spc="219" dirty="0">
                <a:solidFill>
                  <a:srgbClr val="FEFFFE"/>
                </a:solidFill>
                <a:latin typeface="Arial"/>
                <a:cs typeface="Arial"/>
              </a:rPr>
              <a:t> </a:t>
            </a:r>
            <a:r>
              <a:rPr sz="1800" spc="0" dirty="0">
                <a:solidFill>
                  <a:srgbClr val="FEFFFE"/>
                </a:solidFill>
                <a:latin typeface="Arial"/>
                <a:cs typeface="Arial"/>
              </a:rPr>
              <a:t>Data Prep</a:t>
            </a:r>
            <a:endParaRPr sz="1800">
              <a:latin typeface="Arial"/>
              <a:cs typeface="Arial"/>
            </a:endParaRPr>
          </a:p>
          <a:p>
            <a:pPr marL="836788">
              <a:lnSpc>
                <a:spcPct val="95825"/>
              </a:lnSpc>
              <a:spcBef>
                <a:spcPts val="7652"/>
              </a:spcBef>
            </a:pPr>
            <a:r>
              <a:rPr sz="1800" spc="0" dirty="0">
                <a:solidFill>
                  <a:srgbClr val="FEFFFE"/>
                </a:solidFill>
                <a:latin typeface="Arial"/>
                <a:cs typeface="Arial"/>
              </a:rPr>
              <a:t>Communicate                                                         </a:t>
            </a:r>
            <a:r>
              <a:rPr sz="1800" spc="308" dirty="0">
                <a:solidFill>
                  <a:srgbClr val="FEFFFE"/>
                </a:solidFill>
                <a:latin typeface="Arial"/>
                <a:cs typeface="Arial"/>
              </a:rPr>
              <a:t> </a:t>
            </a:r>
            <a:r>
              <a:rPr sz="1800" spc="0" dirty="0">
                <a:solidFill>
                  <a:srgbClr val="FEFFFE"/>
                </a:solidFill>
                <a:latin typeface="Arial"/>
                <a:cs typeface="Arial"/>
              </a:rPr>
              <a:t>Model</a:t>
            </a:r>
            <a:endParaRPr sz="1800">
              <a:latin typeface="Arial"/>
              <a:cs typeface="Arial"/>
            </a:endParaRPr>
          </a:p>
          <a:p>
            <a:pPr marL="1160768">
              <a:lnSpc>
                <a:spcPct val="95825"/>
              </a:lnSpc>
              <a:spcBef>
                <a:spcPts val="30"/>
              </a:spcBef>
            </a:pPr>
            <a:r>
              <a:rPr sz="1800" spc="0" dirty="0">
                <a:solidFill>
                  <a:srgbClr val="FEFFFE"/>
                </a:solidFill>
                <a:latin typeface="Arial"/>
                <a:cs typeface="Arial"/>
              </a:rPr>
              <a:t>Results                                                            </a:t>
            </a:r>
            <a:r>
              <a:rPr sz="1800" spc="313" dirty="0">
                <a:solidFill>
                  <a:srgbClr val="FEFFFE"/>
                </a:solidFill>
                <a:latin typeface="Arial"/>
                <a:cs typeface="Arial"/>
              </a:rPr>
              <a:t> </a:t>
            </a:r>
            <a:r>
              <a:rPr sz="1800" spc="0" dirty="0">
                <a:solidFill>
                  <a:srgbClr val="FEFFFE"/>
                </a:solidFill>
                <a:latin typeface="Arial"/>
                <a:cs typeface="Arial"/>
              </a:rPr>
              <a:t>Planning</a:t>
            </a:r>
            <a:endParaRPr sz="1800">
              <a:latin typeface="Arial"/>
              <a:cs typeface="Arial"/>
            </a:endParaRPr>
          </a:p>
          <a:p>
            <a:pPr marL="3783287">
              <a:lnSpc>
                <a:spcPts val="2110"/>
              </a:lnSpc>
              <a:spcBef>
                <a:spcPts val="4811"/>
              </a:spcBef>
            </a:pPr>
            <a:r>
              <a:rPr sz="2700" spc="0" baseline="4831" dirty="0">
                <a:solidFill>
                  <a:srgbClr val="FEFFFE"/>
                </a:solidFill>
                <a:latin typeface="Arial"/>
                <a:cs typeface="Arial"/>
              </a:rPr>
              <a:t>Model                         </a:t>
            </a:r>
            <a:r>
              <a:rPr sz="2700" spc="473" baseline="4831" dirty="0">
                <a:solidFill>
                  <a:srgbClr val="FEFFFE"/>
                </a:solidFill>
                <a:latin typeface="Arial"/>
                <a:cs typeface="Arial"/>
              </a:rPr>
              <a:t> </a:t>
            </a:r>
            <a:r>
              <a:rPr sz="1400" spc="0" dirty="0">
                <a:solidFill>
                  <a:srgbClr val="FEFFFE"/>
                </a:solidFill>
                <a:latin typeface="Arial"/>
                <a:cs typeface="Arial"/>
              </a:rPr>
              <a:t>Do I have a good</a:t>
            </a:r>
            <a:endParaRPr sz="1400">
              <a:latin typeface="Arial"/>
              <a:cs typeface="Arial"/>
            </a:endParaRPr>
          </a:p>
          <a:p>
            <a:pPr marL="901750" marR="100774" indent="2786156" algn="just">
              <a:lnSpc>
                <a:spcPts val="1719"/>
              </a:lnSpc>
              <a:spcBef>
                <a:spcPts val="395"/>
              </a:spcBef>
            </a:pPr>
            <a:r>
              <a:rPr sz="2700" spc="0" baseline="-11273" dirty="0">
                <a:solidFill>
                  <a:srgbClr val="FEFFFE"/>
                </a:solidFill>
                <a:latin typeface="Arial"/>
                <a:cs typeface="Arial"/>
              </a:rPr>
              <a:t>Building                       </a:t>
            </a:r>
            <a:r>
              <a:rPr sz="2700" spc="253" baseline="-11273" dirty="0">
                <a:solidFill>
                  <a:srgbClr val="FEFFFE"/>
                </a:solidFill>
                <a:latin typeface="Arial"/>
                <a:cs typeface="Arial"/>
              </a:rPr>
              <a:t> </a:t>
            </a:r>
            <a:r>
              <a:rPr sz="1400" spc="0" dirty="0">
                <a:solidFill>
                  <a:srgbClr val="FEFFFE"/>
                </a:solidFill>
                <a:latin typeface="Arial"/>
                <a:cs typeface="Arial"/>
              </a:rPr>
              <a:t>about the type of </a:t>
            </a:r>
            <a:endParaRPr sz="1400">
              <a:latin typeface="Arial"/>
              <a:cs typeface="Arial"/>
            </a:endParaRPr>
          </a:p>
          <a:p>
            <a:pPr marL="901750" marR="100774" algn="just">
              <a:lnSpc>
                <a:spcPts val="1609"/>
              </a:lnSpc>
            </a:pPr>
            <a:r>
              <a:rPr sz="1400" spc="0" dirty="0">
                <a:solidFill>
                  <a:srgbClr val="FEFFFE"/>
                </a:solidFill>
                <a:latin typeface="Arial"/>
                <a:cs typeface="Arial"/>
              </a:rPr>
              <a:t>Is the model robust                                                                         </a:t>
            </a:r>
            <a:r>
              <a:rPr sz="1400" spc="154" dirty="0">
                <a:solidFill>
                  <a:srgbClr val="FEFFFE"/>
                </a:solidFill>
                <a:latin typeface="Arial"/>
                <a:cs typeface="Arial"/>
              </a:rPr>
              <a:t> </a:t>
            </a:r>
            <a:r>
              <a:rPr sz="2100" spc="0" baseline="-20705" dirty="0">
                <a:solidFill>
                  <a:srgbClr val="FEFFFE"/>
                </a:solidFill>
                <a:latin typeface="Arial"/>
                <a:cs typeface="Arial"/>
              </a:rPr>
              <a:t>to try?</a:t>
            </a:r>
            <a:r>
              <a:rPr sz="2100" spc="387" baseline="-20705" dirty="0">
                <a:solidFill>
                  <a:srgbClr val="FEFFFE"/>
                </a:solidFill>
                <a:latin typeface="Arial"/>
                <a:cs typeface="Arial"/>
              </a:rPr>
              <a:t> </a:t>
            </a:r>
            <a:r>
              <a:rPr sz="2100" spc="0" baseline="-20705" dirty="0">
                <a:solidFill>
                  <a:srgbClr val="FEFFFE"/>
                </a:solidFill>
                <a:latin typeface="Arial"/>
                <a:cs typeface="Arial"/>
              </a:rPr>
              <a:t>Can I refi </a:t>
            </a:r>
            <a:endParaRPr sz="1400">
              <a:latin typeface="Arial"/>
              <a:cs typeface="Arial"/>
            </a:endParaRPr>
          </a:p>
          <a:p>
            <a:pPr marL="901750" marR="100774" algn="just">
              <a:lnSpc>
                <a:spcPts val="1609"/>
              </a:lnSpc>
            </a:pPr>
            <a:r>
              <a:rPr sz="1400" spc="0" dirty="0">
                <a:solidFill>
                  <a:srgbClr val="FEFFFE"/>
                </a:solidFill>
                <a:latin typeface="Arial"/>
                <a:cs typeface="Arial"/>
              </a:rPr>
              <a:t>enough?  Have we                                                                                 </a:t>
            </a:r>
            <a:r>
              <a:rPr sz="1400" spc="4" dirty="0">
                <a:solidFill>
                  <a:srgbClr val="FEFFFE"/>
                </a:solidFill>
                <a:latin typeface="Arial"/>
                <a:cs typeface="Arial"/>
              </a:rPr>
              <a:t> </a:t>
            </a:r>
            <a:r>
              <a:rPr sz="2100" spc="0" baseline="-24846" dirty="0">
                <a:solidFill>
                  <a:srgbClr val="FEFFFE"/>
                </a:solidFill>
                <a:latin typeface="Arial"/>
                <a:cs typeface="Arial"/>
              </a:rPr>
              <a:t>analytic plan</a:t>
            </a:r>
            <a:endParaRPr sz="1400">
              <a:latin typeface="Arial"/>
              <a:cs typeface="Arial"/>
            </a:endParaRPr>
          </a:p>
          <a:p>
            <a:pPr marL="1069740">
              <a:lnSpc>
                <a:spcPts val="1390"/>
              </a:lnSpc>
            </a:pPr>
            <a:r>
              <a:rPr sz="1400" spc="0" dirty="0">
                <a:solidFill>
                  <a:srgbClr val="FEFFFE"/>
                </a:solidFill>
                <a:latin typeface="Arial"/>
                <a:cs typeface="Arial"/>
              </a:rPr>
              <a:t>failed for sure?</a:t>
            </a:r>
            <a:endParaRPr sz="1400">
              <a:latin typeface="Arial"/>
              <a:cs typeface="Arial"/>
            </a:endParaRPr>
          </a:p>
        </p:txBody>
      </p:sp>
      <p:sp>
        <p:nvSpPr>
          <p:cNvPr id="75" name="object 75"/>
          <p:cNvSpPr txBox="1"/>
          <p:nvPr/>
        </p:nvSpPr>
        <p:spPr>
          <a:xfrm>
            <a:off x="7859078" y="2588774"/>
            <a:ext cx="2834321" cy="2571374"/>
          </a:xfrm>
          <a:prstGeom prst="rect">
            <a:avLst/>
          </a:prstGeom>
        </p:spPr>
        <p:txBody>
          <a:bodyPr wrap="square" lIns="0" tIns="0" rIns="0" bIns="0" rtlCol="0">
            <a:noAutofit/>
          </a:bodyPr>
          <a:lstStyle/>
          <a:p>
            <a:pPr marL="795144">
              <a:lnSpc>
                <a:spcPts val="1430"/>
              </a:lnSpc>
              <a:spcBef>
                <a:spcPts val="71"/>
              </a:spcBef>
            </a:pPr>
            <a:r>
              <a:rPr sz="1400" spc="0" dirty="0">
                <a:solidFill>
                  <a:srgbClr val="FEFFFE"/>
                </a:solidFill>
                <a:latin typeface="Arial"/>
                <a:cs typeface="Arial"/>
              </a:rPr>
              <a:t>tart building</a:t>
            </a:r>
            <a:endParaRPr sz="1400">
              <a:latin typeface="Arial"/>
              <a:cs typeface="Arial"/>
            </a:endParaRPr>
          </a:p>
          <a:p>
            <a:pPr marL="770444">
              <a:lnSpc>
                <a:spcPct val="95825"/>
              </a:lnSpc>
              <a:spcBef>
                <a:spcPts val="18"/>
              </a:spcBef>
            </a:pPr>
            <a:r>
              <a:rPr sz="1400" spc="0" dirty="0">
                <a:solidFill>
                  <a:srgbClr val="FEFFFE"/>
                </a:solidFill>
                <a:latin typeface="Arial"/>
                <a:cs typeface="Arial"/>
              </a:rPr>
              <a:t>the model?</a:t>
            </a:r>
            <a:endParaRPr sz="1400">
              <a:latin typeface="Arial"/>
              <a:cs typeface="Arial"/>
            </a:endParaRPr>
          </a:p>
          <a:p>
            <a:pPr marL="102133">
              <a:lnSpc>
                <a:spcPct val="101725"/>
              </a:lnSpc>
              <a:spcBef>
                <a:spcPts val="55"/>
              </a:spcBef>
            </a:pPr>
            <a:r>
              <a:rPr sz="2000" spc="0" dirty="0">
                <a:solidFill>
                  <a:srgbClr val="474746"/>
                </a:solidFill>
                <a:latin typeface="Calibri"/>
                <a:cs typeface="Calibri"/>
              </a:rPr>
              <a:t>ain</a:t>
            </a:r>
            <a:endParaRPr sz="2000">
              <a:latin typeface="Calibri"/>
              <a:cs typeface="Calibri"/>
            </a:endParaRPr>
          </a:p>
          <a:p>
            <a:pPr>
              <a:lnSpc>
                <a:spcPct val="101725"/>
              </a:lnSpc>
              <a:spcBef>
                <a:spcPts val="11058"/>
              </a:spcBef>
            </a:pPr>
            <a:r>
              <a:rPr sz="2000" dirty="0">
                <a:solidFill>
                  <a:srgbClr val="474746"/>
                </a:solidFill>
                <a:latin typeface="Calibri"/>
                <a:cs typeface="Calibri"/>
              </a:rPr>
              <a:t>'h-­‐</a:t>
            </a:r>
            <a:endParaRPr sz="2000">
              <a:latin typeface="Calibri"/>
              <a:cs typeface="Calibri"/>
            </a:endParaRPr>
          </a:p>
        </p:txBody>
      </p:sp>
      <p:sp>
        <p:nvSpPr>
          <p:cNvPr id="41" name="object 41"/>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42" name="object 42"/>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3" name="object 43"/>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44" name="object 44"/>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5" name="object 45"/>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2185B9"/>
          </a:solidFill>
        </p:spPr>
        <p:txBody>
          <a:bodyPr wrap="square" lIns="0" tIns="0" rIns="0" bIns="0" rtlCol="0">
            <a:noAutofit/>
          </a:bodyPr>
          <a:lstStyle/>
          <a:p>
            <a:endParaRPr/>
          </a:p>
        </p:txBody>
      </p:sp>
      <p:sp>
        <p:nvSpPr>
          <p:cNvPr id="46" name="object 46"/>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47" name="object 47"/>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8" name="object 48"/>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49" name="object 49"/>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0" name="object 50"/>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1" name="object 51"/>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53" name="object 53"/>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5" name="object 55"/>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5" name="object 65"/>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D0E9CD"/>
          </a:solidFill>
        </p:spPr>
        <p:txBody>
          <a:bodyPr wrap="square" lIns="0" tIns="0" rIns="0" bIns="0" rtlCol="0">
            <a:noAutofit/>
          </a:bodyPr>
          <a:lstStyle/>
          <a:p>
            <a:endParaRPr/>
          </a:p>
        </p:txBody>
      </p:sp>
      <p:sp>
        <p:nvSpPr>
          <p:cNvPr id="66" name="object 66"/>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68" name="object 68"/>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69" name="object 69"/>
          <p:cNvSpPr/>
          <p:nvPr/>
        </p:nvSpPr>
        <p:spPr>
          <a:xfrm>
            <a:off x="1177979" y="2214153"/>
            <a:ext cx="7444857" cy="4278093"/>
          </a:xfrm>
          <a:custGeom>
            <a:avLst/>
            <a:gdLst/>
            <a:ahLst/>
            <a:cxnLst/>
            <a:rect l="l" t="t" r="r" b="b"/>
            <a:pathLst>
              <a:path w="7444857" h="4278093">
                <a:moveTo>
                  <a:pt x="0" y="0"/>
                </a:moveTo>
                <a:lnTo>
                  <a:pt x="0" y="4278093"/>
                </a:lnTo>
                <a:lnTo>
                  <a:pt x="7444857" y="4278093"/>
                </a:lnTo>
                <a:lnTo>
                  <a:pt x="7444857" y="0"/>
                </a:lnTo>
                <a:lnTo>
                  <a:pt x="0" y="0"/>
                </a:lnTo>
                <a:close/>
              </a:path>
            </a:pathLst>
          </a:custGeom>
          <a:solidFill>
            <a:srgbClr val="FEFDD5"/>
          </a:solidFill>
        </p:spPr>
        <p:txBody>
          <a:bodyPr wrap="square" lIns="0" tIns="0" rIns="0" bIns="0" rtlCol="0">
            <a:noAutofit/>
          </a:bodyPr>
          <a:lstStyle/>
          <a:p>
            <a:endParaRPr/>
          </a:p>
        </p:txBody>
      </p:sp>
      <p:sp>
        <p:nvSpPr>
          <p:cNvPr id="70" name="object 70"/>
          <p:cNvSpPr/>
          <p:nvPr/>
        </p:nvSpPr>
        <p:spPr>
          <a:xfrm>
            <a:off x="1177979" y="2214153"/>
            <a:ext cx="7444852" cy="4278090"/>
          </a:xfrm>
          <a:custGeom>
            <a:avLst/>
            <a:gdLst/>
            <a:ahLst/>
            <a:cxnLst/>
            <a:rect l="l" t="t" r="r" b="b"/>
            <a:pathLst>
              <a:path w="7444852" h="4278090">
                <a:moveTo>
                  <a:pt x="0" y="0"/>
                </a:moveTo>
                <a:lnTo>
                  <a:pt x="7444852" y="0"/>
                </a:lnTo>
                <a:lnTo>
                  <a:pt x="7444852" y="4278090"/>
                </a:lnTo>
                <a:lnTo>
                  <a:pt x="0" y="4278090"/>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71" name="object 71"/>
          <p:cNvSpPr/>
          <p:nvPr/>
        </p:nvSpPr>
        <p:spPr>
          <a:xfrm>
            <a:off x="7928466" y="2616620"/>
            <a:ext cx="6405727" cy="2543528"/>
          </a:xfrm>
          <a:prstGeom prst="rect">
            <a:avLst/>
          </a:prstGeom>
          <a:blipFill>
            <a:blip r:embed="rId7" cstate="print"/>
            <a:stretch>
              <a:fillRect/>
            </a:stretch>
          </a:blipFill>
        </p:spPr>
        <p:txBody>
          <a:bodyPr wrap="square" lIns="0" tIns="0" rIns="0" bIns="0" rtlCol="0">
            <a:noAutofit/>
          </a:bodyPr>
          <a:lstStyle/>
          <a:p>
            <a:endParaRPr/>
          </a:p>
        </p:txBody>
      </p:sp>
      <p:sp>
        <p:nvSpPr>
          <p:cNvPr id="72" name="object 72"/>
          <p:cNvSpPr/>
          <p:nvPr/>
        </p:nvSpPr>
        <p:spPr>
          <a:xfrm>
            <a:off x="3273642" y="1549731"/>
            <a:ext cx="1093122" cy="747439"/>
          </a:xfrm>
          <a:custGeom>
            <a:avLst/>
            <a:gdLst/>
            <a:ahLst/>
            <a:cxnLst/>
            <a:rect l="l" t="t" r="r" b="b"/>
            <a:pathLst>
              <a:path w="1093122" h="747439">
                <a:moveTo>
                  <a:pt x="0" y="641715"/>
                </a:moveTo>
                <a:lnTo>
                  <a:pt x="19795" y="616435"/>
                </a:lnTo>
                <a:lnTo>
                  <a:pt x="40075" y="591467"/>
                </a:lnTo>
                <a:lnTo>
                  <a:pt x="60835" y="566816"/>
                </a:lnTo>
                <a:lnTo>
                  <a:pt x="82073" y="542484"/>
                </a:lnTo>
                <a:lnTo>
                  <a:pt x="103785" y="518476"/>
                </a:lnTo>
                <a:lnTo>
                  <a:pt x="125966" y="494794"/>
                </a:lnTo>
                <a:lnTo>
                  <a:pt x="148613" y="471441"/>
                </a:lnTo>
                <a:lnTo>
                  <a:pt x="171722" y="448423"/>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7" y="0"/>
                </a:lnTo>
                <a:lnTo>
                  <a:pt x="1093122" y="26686"/>
                </a:lnTo>
                <a:lnTo>
                  <a:pt x="724548" y="570070"/>
                </a:lnTo>
                <a:lnTo>
                  <a:pt x="594941" y="370586"/>
                </a:lnTo>
                <a:lnTo>
                  <a:pt x="570616" y="386704"/>
                </a:lnTo>
                <a:lnTo>
                  <a:pt x="546639" y="403125"/>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3"/>
                </a:lnTo>
                <a:lnTo>
                  <a:pt x="230642" y="683948"/>
                </a:lnTo>
                <a:lnTo>
                  <a:pt x="212615" y="704854"/>
                </a:lnTo>
                <a:lnTo>
                  <a:pt x="194985" y="726019"/>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73" name="object 73"/>
          <p:cNvSpPr/>
          <p:nvPr/>
        </p:nvSpPr>
        <p:spPr>
          <a:xfrm>
            <a:off x="4483473" y="1263538"/>
            <a:ext cx="279399" cy="279399"/>
          </a:xfrm>
          <a:custGeom>
            <a:avLst/>
            <a:gdLst/>
            <a:ahLst/>
            <a:cxnLst/>
            <a:rect l="l" t="t" r="r" b="b"/>
            <a:pathLst>
              <a:path w="279399" h="279399">
                <a:moveTo>
                  <a:pt x="0" y="139700"/>
                </a:moveTo>
                <a:lnTo>
                  <a:pt x="237" y="147919"/>
                </a:lnTo>
                <a:lnTo>
                  <a:pt x="1830" y="162370"/>
                </a:lnTo>
                <a:lnTo>
                  <a:pt x="4854" y="176339"/>
                </a:lnTo>
                <a:lnTo>
                  <a:pt x="9233" y="189751"/>
                </a:lnTo>
                <a:lnTo>
                  <a:pt x="14892" y="202529"/>
                </a:lnTo>
                <a:lnTo>
                  <a:pt x="21753" y="214597"/>
                </a:lnTo>
                <a:lnTo>
                  <a:pt x="29740" y="225878"/>
                </a:lnTo>
                <a:lnTo>
                  <a:pt x="38778" y="236296"/>
                </a:lnTo>
                <a:lnTo>
                  <a:pt x="48788" y="245774"/>
                </a:lnTo>
                <a:lnTo>
                  <a:pt x="59696" y="254237"/>
                </a:lnTo>
                <a:lnTo>
                  <a:pt x="71424" y="261607"/>
                </a:lnTo>
                <a:lnTo>
                  <a:pt x="83896" y="267809"/>
                </a:lnTo>
                <a:lnTo>
                  <a:pt x="97036" y="272765"/>
                </a:lnTo>
                <a:lnTo>
                  <a:pt x="110768" y="276400"/>
                </a:lnTo>
                <a:lnTo>
                  <a:pt x="125014" y="278637"/>
                </a:lnTo>
                <a:lnTo>
                  <a:pt x="139700" y="279399"/>
                </a:lnTo>
                <a:lnTo>
                  <a:pt x="147919" y="279162"/>
                </a:lnTo>
                <a:lnTo>
                  <a:pt x="162370" y="277569"/>
                </a:lnTo>
                <a:lnTo>
                  <a:pt x="176340" y="274545"/>
                </a:lnTo>
                <a:lnTo>
                  <a:pt x="189752" y="270166"/>
                </a:lnTo>
                <a:lnTo>
                  <a:pt x="202530" y="264507"/>
                </a:lnTo>
                <a:lnTo>
                  <a:pt x="214597" y="257646"/>
                </a:lnTo>
                <a:lnTo>
                  <a:pt x="225878" y="249659"/>
                </a:lnTo>
                <a:lnTo>
                  <a:pt x="236296" y="240621"/>
                </a:lnTo>
                <a:lnTo>
                  <a:pt x="245775" y="230611"/>
                </a:lnTo>
                <a:lnTo>
                  <a:pt x="254237" y="219703"/>
                </a:lnTo>
                <a:lnTo>
                  <a:pt x="261607" y="207975"/>
                </a:lnTo>
                <a:lnTo>
                  <a:pt x="267809" y="195503"/>
                </a:lnTo>
                <a:lnTo>
                  <a:pt x="272765" y="182363"/>
                </a:lnTo>
                <a:lnTo>
                  <a:pt x="276400" y="168631"/>
                </a:lnTo>
                <a:lnTo>
                  <a:pt x="278637" y="154384"/>
                </a:lnTo>
                <a:lnTo>
                  <a:pt x="279399" y="139699"/>
                </a:lnTo>
                <a:lnTo>
                  <a:pt x="279162" y="131480"/>
                </a:lnTo>
                <a:lnTo>
                  <a:pt x="277569" y="117029"/>
                </a:lnTo>
                <a:lnTo>
                  <a:pt x="274545" y="103059"/>
                </a:lnTo>
                <a:lnTo>
                  <a:pt x="270166" y="89647"/>
                </a:lnTo>
                <a:lnTo>
                  <a:pt x="264507" y="76869"/>
                </a:lnTo>
                <a:lnTo>
                  <a:pt x="257646" y="64802"/>
                </a:lnTo>
                <a:lnTo>
                  <a:pt x="249659" y="53521"/>
                </a:lnTo>
                <a:lnTo>
                  <a:pt x="240622" y="43103"/>
                </a:lnTo>
                <a:lnTo>
                  <a:pt x="230611" y="33624"/>
                </a:lnTo>
                <a:lnTo>
                  <a:pt x="219704" y="25162"/>
                </a:lnTo>
                <a:lnTo>
                  <a:pt x="207976" y="17792"/>
                </a:lnTo>
                <a:lnTo>
                  <a:pt x="195503" y="11590"/>
                </a:lnTo>
                <a:lnTo>
                  <a:pt x="182363" y="6634"/>
                </a:lnTo>
                <a:lnTo>
                  <a:pt x="168631" y="2999"/>
                </a:lnTo>
                <a:lnTo>
                  <a:pt x="154385" y="762"/>
                </a:lnTo>
                <a:lnTo>
                  <a:pt x="139699" y="0"/>
                </a:lnTo>
                <a:lnTo>
                  <a:pt x="131480" y="237"/>
                </a:lnTo>
                <a:lnTo>
                  <a:pt x="117029" y="1830"/>
                </a:lnTo>
                <a:lnTo>
                  <a:pt x="103060" y="4854"/>
                </a:lnTo>
                <a:lnTo>
                  <a:pt x="89648" y="9233"/>
                </a:lnTo>
                <a:lnTo>
                  <a:pt x="76870" y="14892"/>
                </a:lnTo>
                <a:lnTo>
                  <a:pt x="64802" y="21753"/>
                </a:lnTo>
                <a:lnTo>
                  <a:pt x="53521" y="29740"/>
                </a:lnTo>
                <a:lnTo>
                  <a:pt x="43103" y="38777"/>
                </a:lnTo>
                <a:lnTo>
                  <a:pt x="33625" y="48788"/>
                </a:lnTo>
                <a:lnTo>
                  <a:pt x="25162" y="59695"/>
                </a:lnTo>
                <a:lnTo>
                  <a:pt x="17792" y="71423"/>
                </a:lnTo>
                <a:lnTo>
                  <a:pt x="11590" y="83896"/>
                </a:lnTo>
                <a:lnTo>
                  <a:pt x="6634" y="97036"/>
                </a:lnTo>
                <a:lnTo>
                  <a:pt x="2999" y="110768"/>
                </a:lnTo>
                <a:lnTo>
                  <a:pt x="762" y="125014"/>
                </a:lnTo>
                <a:lnTo>
                  <a:pt x="0" y="139700"/>
                </a:lnTo>
                <a:close/>
              </a:path>
            </a:pathLst>
          </a:custGeom>
          <a:solidFill>
            <a:srgbClr val="FFF4DB"/>
          </a:solidFill>
        </p:spPr>
        <p:txBody>
          <a:bodyPr wrap="square" lIns="0" tIns="0" rIns="0" bIns="0" rtlCol="0">
            <a:noAutofit/>
          </a:bodyPr>
          <a:lstStyle/>
          <a:p>
            <a:endParaRPr/>
          </a:p>
        </p:txBody>
      </p:sp>
      <p:sp>
        <p:nvSpPr>
          <p:cNvPr id="74" name="object 74"/>
          <p:cNvSpPr/>
          <p:nvPr/>
        </p:nvSpPr>
        <p:spPr>
          <a:xfrm>
            <a:off x="4483472" y="1263538"/>
            <a:ext cx="279399" cy="279399"/>
          </a:xfrm>
          <a:custGeom>
            <a:avLst/>
            <a:gdLst/>
            <a:ahLst/>
            <a:cxnLst/>
            <a:rect l="l" t="t" r="r" b="b"/>
            <a:pathLst>
              <a:path w="279399" h="279399">
                <a:moveTo>
                  <a:pt x="0" y="139699"/>
                </a:moveTo>
                <a:lnTo>
                  <a:pt x="762" y="125014"/>
                </a:lnTo>
                <a:lnTo>
                  <a:pt x="2999" y="110768"/>
                </a:lnTo>
                <a:lnTo>
                  <a:pt x="6634" y="97036"/>
                </a:lnTo>
                <a:lnTo>
                  <a:pt x="11590" y="83896"/>
                </a:lnTo>
                <a:lnTo>
                  <a:pt x="17792" y="71424"/>
                </a:lnTo>
                <a:lnTo>
                  <a:pt x="25162" y="59695"/>
                </a:lnTo>
                <a:lnTo>
                  <a:pt x="33625" y="48788"/>
                </a:lnTo>
                <a:lnTo>
                  <a:pt x="43103" y="38777"/>
                </a:lnTo>
                <a:lnTo>
                  <a:pt x="53521" y="29740"/>
                </a:lnTo>
                <a:lnTo>
                  <a:pt x="64802" y="21753"/>
                </a:lnTo>
                <a:lnTo>
                  <a:pt x="76870" y="14892"/>
                </a:lnTo>
                <a:lnTo>
                  <a:pt x="89648" y="9233"/>
                </a:lnTo>
                <a:lnTo>
                  <a:pt x="103060" y="4854"/>
                </a:lnTo>
                <a:lnTo>
                  <a:pt x="117029" y="1830"/>
                </a:lnTo>
                <a:lnTo>
                  <a:pt x="131480" y="237"/>
                </a:lnTo>
                <a:lnTo>
                  <a:pt x="139699" y="0"/>
                </a:lnTo>
                <a:lnTo>
                  <a:pt x="154384" y="762"/>
                </a:lnTo>
                <a:lnTo>
                  <a:pt x="168631" y="2999"/>
                </a:lnTo>
                <a:lnTo>
                  <a:pt x="182363" y="6634"/>
                </a:lnTo>
                <a:lnTo>
                  <a:pt x="195503" y="11590"/>
                </a:lnTo>
                <a:lnTo>
                  <a:pt x="207975" y="17792"/>
                </a:lnTo>
                <a:lnTo>
                  <a:pt x="219703" y="25162"/>
                </a:lnTo>
                <a:lnTo>
                  <a:pt x="230611" y="33625"/>
                </a:lnTo>
                <a:lnTo>
                  <a:pt x="240621" y="43103"/>
                </a:lnTo>
                <a:lnTo>
                  <a:pt x="249659" y="53521"/>
                </a:lnTo>
                <a:lnTo>
                  <a:pt x="257646" y="64802"/>
                </a:lnTo>
                <a:lnTo>
                  <a:pt x="264507" y="76870"/>
                </a:lnTo>
                <a:lnTo>
                  <a:pt x="270166" y="89648"/>
                </a:lnTo>
                <a:lnTo>
                  <a:pt x="274545" y="103060"/>
                </a:lnTo>
                <a:lnTo>
                  <a:pt x="277569" y="117029"/>
                </a:lnTo>
                <a:lnTo>
                  <a:pt x="279161" y="131480"/>
                </a:lnTo>
                <a:lnTo>
                  <a:pt x="279399" y="139699"/>
                </a:lnTo>
                <a:lnTo>
                  <a:pt x="278637" y="154384"/>
                </a:lnTo>
                <a:lnTo>
                  <a:pt x="276400" y="168631"/>
                </a:lnTo>
                <a:lnTo>
                  <a:pt x="272765" y="182363"/>
                </a:lnTo>
                <a:lnTo>
                  <a:pt x="267808" y="195503"/>
                </a:lnTo>
                <a:lnTo>
                  <a:pt x="261607" y="207975"/>
                </a:lnTo>
                <a:lnTo>
                  <a:pt x="254237" y="219703"/>
                </a:lnTo>
                <a:lnTo>
                  <a:pt x="245774" y="230611"/>
                </a:lnTo>
                <a:lnTo>
                  <a:pt x="236296" y="240621"/>
                </a:lnTo>
                <a:lnTo>
                  <a:pt x="225878" y="249659"/>
                </a:lnTo>
                <a:lnTo>
                  <a:pt x="214597" y="257646"/>
                </a:lnTo>
                <a:lnTo>
                  <a:pt x="202529" y="264507"/>
                </a:lnTo>
                <a:lnTo>
                  <a:pt x="189751" y="270166"/>
                </a:lnTo>
                <a:lnTo>
                  <a:pt x="176339" y="274545"/>
                </a:lnTo>
                <a:lnTo>
                  <a:pt x="162370" y="277569"/>
                </a:lnTo>
                <a:lnTo>
                  <a:pt x="147919" y="279161"/>
                </a:lnTo>
                <a:lnTo>
                  <a:pt x="139699" y="279399"/>
                </a:lnTo>
                <a:lnTo>
                  <a:pt x="125014" y="278637"/>
                </a:lnTo>
                <a:lnTo>
                  <a:pt x="110768" y="276400"/>
                </a:lnTo>
                <a:lnTo>
                  <a:pt x="97036" y="272765"/>
                </a:lnTo>
                <a:lnTo>
                  <a:pt x="83896" y="267808"/>
                </a:lnTo>
                <a:lnTo>
                  <a:pt x="71424" y="261607"/>
                </a:lnTo>
                <a:lnTo>
                  <a:pt x="59695" y="254237"/>
                </a:lnTo>
                <a:lnTo>
                  <a:pt x="48788" y="245774"/>
                </a:lnTo>
                <a:lnTo>
                  <a:pt x="38777" y="236296"/>
                </a:lnTo>
                <a:lnTo>
                  <a:pt x="29740" y="225878"/>
                </a:lnTo>
                <a:lnTo>
                  <a:pt x="21753" y="214597"/>
                </a:lnTo>
                <a:lnTo>
                  <a:pt x="14892" y="202529"/>
                </a:lnTo>
                <a:lnTo>
                  <a:pt x="9233" y="189751"/>
                </a:lnTo>
                <a:lnTo>
                  <a:pt x="4854" y="176339"/>
                </a:lnTo>
                <a:lnTo>
                  <a:pt x="1830" y="162369"/>
                </a:lnTo>
                <a:lnTo>
                  <a:pt x="237" y="147919"/>
                </a:lnTo>
                <a:lnTo>
                  <a:pt x="0" y="139699"/>
                </a:lnTo>
                <a:close/>
              </a:path>
            </a:pathLst>
          </a:custGeom>
          <a:ln w="25399">
            <a:solidFill>
              <a:srgbClr val="727272"/>
            </a:solidFill>
          </a:ln>
        </p:spPr>
        <p:txBody>
          <a:bodyPr wrap="square" lIns="0" tIns="0" rIns="0" bIns="0" rtlCol="0">
            <a:noAutofit/>
          </a:bodyPr>
          <a:lstStyle/>
          <a:p>
            <a:endParaRPr/>
          </a:p>
        </p:txBody>
      </p:sp>
      <p:sp>
        <p:nvSpPr>
          <p:cNvPr id="24" name="object 24"/>
          <p:cNvSpPr/>
          <p:nvPr/>
        </p:nvSpPr>
        <p:spPr>
          <a:xfrm>
            <a:off x="9264617" y="541655"/>
            <a:ext cx="108146" cy="73946"/>
          </a:xfrm>
          <a:custGeom>
            <a:avLst/>
            <a:gdLst/>
            <a:ahLst/>
            <a:cxnLst/>
            <a:rect l="l" t="t" r="r" b="b"/>
            <a:pathLst>
              <a:path w="108146" h="73946">
                <a:moveTo>
                  <a:pt x="0" y="63486"/>
                </a:moveTo>
                <a:lnTo>
                  <a:pt x="7943" y="53868"/>
                </a:lnTo>
                <a:lnTo>
                  <a:pt x="16606" y="44739"/>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25" name="object 25"/>
          <p:cNvSpPr/>
          <p:nvPr/>
        </p:nvSpPr>
        <p:spPr>
          <a:xfrm>
            <a:off x="9184862" y="525822"/>
            <a:ext cx="564636" cy="433909"/>
          </a:xfrm>
          <a:custGeom>
            <a:avLst/>
            <a:gdLst/>
            <a:ahLst/>
            <a:cxnLst/>
            <a:rect l="l" t="t" r="r" b="b"/>
            <a:pathLst>
              <a:path w="564636" h="433909">
                <a:moveTo>
                  <a:pt x="22186" y="301402"/>
                </a:moveTo>
                <a:lnTo>
                  <a:pt x="42298" y="331236"/>
                </a:lnTo>
                <a:lnTo>
                  <a:pt x="54471" y="345084"/>
                </a:lnTo>
                <a:lnTo>
                  <a:pt x="67959" y="358146"/>
                </a:lnTo>
                <a:lnTo>
                  <a:pt x="82689" y="370364"/>
                </a:lnTo>
                <a:lnTo>
                  <a:pt x="98589" y="381684"/>
                </a:lnTo>
                <a:lnTo>
                  <a:pt x="115585" y="392049"/>
                </a:lnTo>
                <a:lnTo>
                  <a:pt x="133605" y="401404"/>
                </a:lnTo>
                <a:lnTo>
                  <a:pt x="152577" y="409693"/>
                </a:lnTo>
                <a:lnTo>
                  <a:pt x="172427" y="416859"/>
                </a:lnTo>
                <a:lnTo>
                  <a:pt x="193084" y="422848"/>
                </a:lnTo>
                <a:lnTo>
                  <a:pt x="214474" y="427603"/>
                </a:lnTo>
                <a:lnTo>
                  <a:pt x="236525" y="431069"/>
                </a:lnTo>
                <a:lnTo>
                  <a:pt x="259164" y="433190"/>
                </a:lnTo>
                <a:lnTo>
                  <a:pt x="282318" y="433909"/>
                </a:lnTo>
                <a:lnTo>
                  <a:pt x="305473" y="433189"/>
                </a:lnTo>
                <a:lnTo>
                  <a:pt x="328112" y="431069"/>
                </a:lnTo>
                <a:lnTo>
                  <a:pt x="350162" y="427603"/>
                </a:lnTo>
                <a:lnTo>
                  <a:pt x="371553" y="422848"/>
                </a:lnTo>
                <a:lnTo>
                  <a:pt x="392209" y="416859"/>
                </a:lnTo>
                <a:lnTo>
                  <a:pt x="412060" y="409692"/>
                </a:lnTo>
                <a:lnTo>
                  <a:pt x="431031" y="401404"/>
                </a:lnTo>
                <a:lnTo>
                  <a:pt x="449052" y="392049"/>
                </a:lnTo>
                <a:lnTo>
                  <a:pt x="466048" y="381683"/>
                </a:lnTo>
                <a:lnTo>
                  <a:pt x="481947" y="370364"/>
                </a:lnTo>
                <a:lnTo>
                  <a:pt x="496677" y="358145"/>
                </a:lnTo>
                <a:lnTo>
                  <a:pt x="510165" y="345084"/>
                </a:lnTo>
                <a:lnTo>
                  <a:pt x="522338" y="331236"/>
                </a:lnTo>
                <a:lnTo>
                  <a:pt x="533124" y="316656"/>
                </a:lnTo>
                <a:lnTo>
                  <a:pt x="550243" y="285528"/>
                </a:lnTo>
                <a:lnTo>
                  <a:pt x="560941" y="252144"/>
                </a:lnTo>
                <a:lnTo>
                  <a:pt x="564636" y="216953"/>
                </a:lnTo>
                <a:lnTo>
                  <a:pt x="563700" y="199160"/>
                </a:lnTo>
                <a:lnTo>
                  <a:pt x="556431" y="164817"/>
                </a:lnTo>
                <a:lnTo>
                  <a:pt x="542450" y="132505"/>
                </a:lnTo>
                <a:lnTo>
                  <a:pt x="522338" y="102671"/>
                </a:lnTo>
                <a:lnTo>
                  <a:pt x="510165" y="88823"/>
                </a:lnTo>
                <a:lnTo>
                  <a:pt x="496677" y="75762"/>
                </a:lnTo>
                <a:lnTo>
                  <a:pt x="481947" y="63544"/>
                </a:lnTo>
                <a:lnTo>
                  <a:pt x="466047" y="52224"/>
                </a:lnTo>
                <a:lnTo>
                  <a:pt x="449051" y="41859"/>
                </a:lnTo>
                <a:lnTo>
                  <a:pt x="431031" y="32504"/>
                </a:lnTo>
                <a:lnTo>
                  <a:pt x="412059" y="24215"/>
                </a:lnTo>
                <a:lnTo>
                  <a:pt x="392209" y="17049"/>
                </a:lnTo>
                <a:lnTo>
                  <a:pt x="371552" y="11060"/>
                </a:lnTo>
                <a:lnTo>
                  <a:pt x="350162" y="6305"/>
                </a:lnTo>
                <a:lnTo>
                  <a:pt x="328111" y="2839"/>
                </a:lnTo>
                <a:lnTo>
                  <a:pt x="305472" y="719"/>
                </a:lnTo>
                <a:lnTo>
                  <a:pt x="282318" y="0"/>
                </a:lnTo>
                <a:lnTo>
                  <a:pt x="282319" y="25671"/>
                </a:lnTo>
                <a:lnTo>
                  <a:pt x="287080" y="25704"/>
                </a:lnTo>
                <a:lnTo>
                  <a:pt x="300452" y="26149"/>
                </a:lnTo>
                <a:lnTo>
                  <a:pt x="326878" y="28576"/>
                </a:lnTo>
                <a:lnTo>
                  <a:pt x="352714" y="33008"/>
                </a:lnTo>
                <a:lnTo>
                  <a:pt x="377757" y="39389"/>
                </a:lnTo>
                <a:lnTo>
                  <a:pt x="401805" y="47667"/>
                </a:lnTo>
                <a:lnTo>
                  <a:pt x="424657" y="57786"/>
                </a:lnTo>
                <a:lnTo>
                  <a:pt x="446111" y="69692"/>
                </a:lnTo>
                <a:lnTo>
                  <a:pt x="461773" y="80192"/>
                </a:lnTo>
                <a:lnTo>
                  <a:pt x="476016" y="91421"/>
                </a:lnTo>
                <a:lnTo>
                  <a:pt x="488832" y="103309"/>
                </a:lnTo>
                <a:lnTo>
                  <a:pt x="510147" y="128783"/>
                </a:lnTo>
                <a:lnTo>
                  <a:pt x="525649" y="156061"/>
                </a:lnTo>
                <a:lnTo>
                  <a:pt x="535267" y="184588"/>
                </a:lnTo>
                <a:lnTo>
                  <a:pt x="538933" y="213809"/>
                </a:lnTo>
                <a:lnTo>
                  <a:pt x="538512" y="228507"/>
                </a:lnTo>
                <a:lnTo>
                  <a:pt x="533118" y="257730"/>
                </a:lnTo>
                <a:lnTo>
                  <a:pt x="521598" y="286262"/>
                </a:lnTo>
                <a:lnTo>
                  <a:pt x="503881" y="313547"/>
                </a:lnTo>
                <a:lnTo>
                  <a:pt x="492678" y="326549"/>
                </a:lnTo>
                <a:lnTo>
                  <a:pt x="479899" y="339032"/>
                </a:lnTo>
                <a:lnTo>
                  <a:pt x="465811" y="350705"/>
                </a:lnTo>
                <a:lnTo>
                  <a:pt x="450745" y="361320"/>
                </a:lnTo>
                <a:lnTo>
                  <a:pt x="434796" y="370872"/>
                </a:lnTo>
                <a:lnTo>
                  <a:pt x="418056" y="379354"/>
                </a:lnTo>
                <a:lnTo>
                  <a:pt x="400617" y="386759"/>
                </a:lnTo>
                <a:lnTo>
                  <a:pt x="382574" y="393080"/>
                </a:lnTo>
                <a:lnTo>
                  <a:pt x="364019" y="398312"/>
                </a:lnTo>
                <a:lnTo>
                  <a:pt x="345044" y="402448"/>
                </a:lnTo>
                <a:lnTo>
                  <a:pt x="325744" y="405481"/>
                </a:lnTo>
                <a:lnTo>
                  <a:pt x="306211" y="407405"/>
                </a:lnTo>
                <a:lnTo>
                  <a:pt x="286538" y="408213"/>
                </a:lnTo>
                <a:lnTo>
                  <a:pt x="266817" y="407899"/>
                </a:lnTo>
                <a:lnTo>
                  <a:pt x="247143" y="406457"/>
                </a:lnTo>
                <a:lnTo>
                  <a:pt x="227608" y="403879"/>
                </a:lnTo>
                <a:lnTo>
                  <a:pt x="208305" y="400160"/>
                </a:lnTo>
                <a:lnTo>
                  <a:pt x="189327" y="395293"/>
                </a:lnTo>
                <a:lnTo>
                  <a:pt x="170767" y="389272"/>
                </a:lnTo>
                <a:lnTo>
                  <a:pt x="152719" y="382089"/>
                </a:lnTo>
                <a:lnTo>
                  <a:pt x="135274" y="373739"/>
                </a:lnTo>
                <a:lnTo>
                  <a:pt x="118526" y="364215"/>
                </a:lnTo>
                <a:lnTo>
                  <a:pt x="102864" y="353715"/>
                </a:lnTo>
                <a:lnTo>
                  <a:pt x="88621" y="342486"/>
                </a:lnTo>
                <a:lnTo>
                  <a:pt x="75805" y="330599"/>
                </a:lnTo>
                <a:lnTo>
                  <a:pt x="54490" y="305124"/>
                </a:lnTo>
                <a:lnTo>
                  <a:pt x="38989" y="277847"/>
                </a:lnTo>
                <a:lnTo>
                  <a:pt x="29370" y="249320"/>
                </a:lnTo>
                <a:lnTo>
                  <a:pt x="25704" y="220098"/>
                </a:lnTo>
                <a:lnTo>
                  <a:pt x="26125" y="205400"/>
                </a:lnTo>
                <a:lnTo>
                  <a:pt x="31519" y="176177"/>
                </a:lnTo>
                <a:lnTo>
                  <a:pt x="43039" y="147646"/>
                </a:lnTo>
                <a:lnTo>
                  <a:pt x="60755" y="120360"/>
                </a:lnTo>
                <a:lnTo>
                  <a:pt x="71959" y="107359"/>
                </a:lnTo>
                <a:lnTo>
                  <a:pt x="84738" y="94876"/>
                </a:lnTo>
                <a:lnTo>
                  <a:pt x="102614" y="111431"/>
                </a:lnTo>
                <a:lnTo>
                  <a:pt x="111703" y="58956"/>
                </a:lnTo>
                <a:lnTo>
                  <a:pt x="48140" y="60985"/>
                </a:lnTo>
                <a:lnTo>
                  <a:pt x="66010" y="77534"/>
                </a:lnTo>
                <a:lnTo>
                  <a:pt x="64479" y="78950"/>
                </a:lnTo>
                <a:lnTo>
                  <a:pt x="54457" y="88863"/>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8"/>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26" name="object 26"/>
          <p:cNvSpPr/>
          <p:nvPr/>
        </p:nvSpPr>
        <p:spPr>
          <a:xfrm>
            <a:off x="9379201" y="520879"/>
            <a:ext cx="158314" cy="82926"/>
          </a:xfrm>
          <a:custGeom>
            <a:avLst/>
            <a:gdLst/>
            <a:ahLst/>
            <a:cxnLst/>
            <a:rect l="l" t="t" r="r" b="b"/>
            <a:pathLst>
              <a:path w="158314" h="82926">
                <a:moveTo>
                  <a:pt x="0" y="13821"/>
                </a:moveTo>
                <a:lnTo>
                  <a:pt x="0" y="76738"/>
                </a:lnTo>
                <a:lnTo>
                  <a:pt x="6188" y="82926"/>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27" name="object 27"/>
          <p:cNvSpPr/>
          <p:nvPr/>
        </p:nvSpPr>
        <p:spPr>
          <a:xfrm>
            <a:off x="9597826" y="769659"/>
            <a:ext cx="158314" cy="82926"/>
          </a:xfrm>
          <a:custGeom>
            <a:avLst/>
            <a:gdLst/>
            <a:ahLst/>
            <a:cxnLst/>
            <a:rect l="l" t="t" r="r" b="b"/>
            <a:pathLst>
              <a:path w="158314" h="82926">
                <a:moveTo>
                  <a:pt x="0" y="13820"/>
                </a:moveTo>
                <a:lnTo>
                  <a:pt x="0" y="76737"/>
                </a:lnTo>
                <a:lnTo>
                  <a:pt x="6188" y="82926"/>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597825" y="632589"/>
            <a:ext cx="158314" cy="82926"/>
          </a:xfrm>
          <a:custGeom>
            <a:avLst/>
            <a:gdLst/>
            <a:ahLst/>
            <a:cxnLst/>
            <a:rect l="l" t="t" r="r" b="b"/>
            <a:pathLst>
              <a:path w="158314" h="82926">
                <a:moveTo>
                  <a:pt x="0" y="13821"/>
                </a:moveTo>
                <a:lnTo>
                  <a:pt x="0" y="76738"/>
                </a:lnTo>
                <a:lnTo>
                  <a:pt x="6188" y="82926"/>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130424" y="769660"/>
            <a:ext cx="158313" cy="82926"/>
          </a:xfrm>
          <a:custGeom>
            <a:avLst/>
            <a:gdLst/>
            <a:ahLst/>
            <a:cxnLst/>
            <a:rect l="l" t="t" r="r" b="b"/>
            <a:pathLst>
              <a:path w="158313" h="82926">
                <a:moveTo>
                  <a:pt x="0" y="13820"/>
                </a:moveTo>
                <a:lnTo>
                  <a:pt x="0" y="76737"/>
                </a:lnTo>
                <a:lnTo>
                  <a:pt x="6187" y="82926"/>
                </a:lnTo>
                <a:lnTo>
                  <a:pt x="152125" y="82925"/>
                </a:lnTo>
                <a:lnTo>
                  <a:pt x="158313" y="76737"/>
                </a:lnTo>
                <a:lnTo>
                  <a:pt x="158313"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130424" y="632590"/>
            <a:ext cx="158313" cy="82926"/>
          </a:xfrm>
          <a:custGeom>
            <a:avLst/>
            <a:gdLst/>
            <a:ahLst/>
            <a:cxnLst/>
            <a:rect l="l" t="t" r="r" b="b"/>
            <a:pathLst>
              <a:path w="158313" h="82926">
                <a:moveTo>
                  <a:pt x="0" y="13821"/>
                </a:moveTo>
                <a:lnTo>
                  <a:pt x="0" y="76738"/>
                </a:lnTo>
                <a:lnTo>
                  <a:pt x="6187" y="82926"/>
                </a:lnTo>
                <a:lnTo>
                  <a:pt x="152125" y="82925"/>
                </a:lnTo>
                <a:lnTo>
                  <a:pt x="158313" y="76738"/>
                </a:lnTo>
                <a:lnTo>
                  <a:pt x="158313"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379202" y="882740"/>
            <a:ext cx="158314" cy="82926"/>
          </a:xfrm>
          <a:custGeom>
            <a:avLst/>
            <a:gdLst/>
            <a:ahLst/>
            <a:cxnLst/>
            <a:rect l="l" t="t" r="r" b="b"/>
            <a:pathLst>
              <a:path w="158314" h="82926">
                <a:moveTo>
                  <a:pt x="0" y="13820"/>
                </a:moveTo>
                <a:lnTo>
                  <a:pt x="0" y="76737"/>
                </a:lnTo>
                <a:lnTo>
                  <a:pt x="6188" y="82926"/>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56388" y="551111"/>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3"/>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507225" y="606969"/>
            <a:ext cx="89333" cy="68270"/>
          </a:xfrm>
          <a:custGeom>
            <a:avLst/>
            <a:gdLst/>
            <a:ahLst/>
            <a:cxnLst/>
            <a:rect l="l" t="t" r="r" b="b"/>
            <a:pathLst>
              <a:path w="89333" h="68270">
                <a:moveTo>
                  <a:pt x="35288" y="49524"/>
                </a:moveTo>
                <a:lnTo>
                  <a:pt x="24711" y="40441"/>
                </a:lnTo>
                <a:lnTo>
                  <a:pt x="17400" y="29354"/>
                </a:lnTo>
                <a:lnTo>
                  <a:pt x="14373" y="17351"/>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9"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754841" y="701690"/>
            <a:ext cx="42016" cy="99058"/>
          </a:xfrm>
          <a:custGeom>
            <a:avLst/>
            <a:gdLst/>
            <a:ahLst/>
            <a:cxnLst/>
            <a:rect l="l" t="t" r="r" b="b"/>
            <a:pathLst>
              <a:path w="42016" h="99058">
                <a:moveTo>
                  <a:pt x="759" y="11038"/>
                </a:moveTo>
                <a:lnTo>
                  <a:pt x="6490" y="11463"/>
                </a:lnTo>
                <a:lnTo>
                  <a:pt x="17439" y="17177"/>
                </a:lnTo>
                <a:lnTo>
                  <a:pt x="26022" y="28585"/>
                </a:lnTo>
                <a:lnTo>
                  <a:pt x="28803" y="35542"/>
                </a:lnTo>
                <a:lnTo>
                  <a:pt x="31041" y="48294"/>
                </a:lnTo>
                <a:lnTo>
                  <a:pt x="30121" y="60939"/>
                </a:lnTo>
                <a:lnTo>
                  <a:pt x="26185" y="72344"/>
                </a:lnTo>
                <a:lnTo>
                  <a:pt x="19377" y="81375"/>
                </a:lnTo>
                <a:lnTo>
                  <a:pt x="19075" y="76980"/>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554406"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298408" y="812198"/>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49"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2"/>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254424" y="858624"/>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3" y="78833"/>
                </a:lnTo>
                <a:lnTo>
                  <a:pt x="73676" y="82676"/>
                </a:lnTo>
                <a:lnTo>
                  <a:pt x="85874" y="84030"/>
                </a:lnTo>
                <a:lnTo>
                  <a:pt x="96794" y="82853"/>
                </a:lnTo>
                <a:lnTo>
                  <a:pt x="105936" y="79101"/>
                </a:lnTo>
                <a:lnTo>
                  <a:pt x="112796" y="72730"/>
                </a:lnTo>
                <a:lnTo>
                  <a:pt x="103823" y="66257"/>
                </a:lnTo>
                <a:lnTo>
                  <a:pt x="100585" y="69504"/>
                </a:lnTo>
                <a:lnTo>
                  <a:pt x="89819" y="73258"/>
                </a:lnTo>
                <a:lnTo>
                  <a:pt x="75117" y="72024"/>
                </a:lnTo>
                <a:lnTo>
                  <a:pt x="63133" y="68065"/>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557290" y="856582"/>
            <a:ext cx="78217" cy="74495"/>
          </a:xfrm>
          <a:custGeom>
            <a:avLst/>
            <a:gdLst/>
            <a:ahLst/>
            <a:cxnLst/>
            <a:rect l="l" t="t" r="r" b="b"/>
            <a:pathLst>
              <a:path w="78217" h="74495">
                <a:moveTo>
                  <a:pt x="73257" y="0"/>
                </a:moveTo>
                <a:lnTo>
                  <a:pt x="66382" y="5847"/>
                </a:lnTo>
                <a:lnTo>
                  <a:pt x="66789" y="6351"/>
                </a:lnTo>
                <a:lnTo>
                  <a:pt x="69583" y="16655"/>
                </a:lnTo>
                <a:lnTo>
                  <a:pt x="65592" y="30098"/>
                </a:lnTo>
                <a:lnTo>
                  <a:pt x="61706" y="36534"/>
                </a:lnTo>
                <a:lnTo>
                  <a:pt x="52749" y="46900"/>
                </a:lnTo>
                <a:lnTo>
                  <a:pt x="41922" y="55479"/>
                </a:lnTo>
                <a:lnTo>
                  <a:pt x="30236" y="61531"/>
                </a:lnTo>
                <a:lnTo>
                  <a:pt x="18702" y="64319"/>
                </a:lnTo>
                <a:lnTo>
                  <a:pt x="20486" y="62801"/>
                </a:lnTo>
                <a:lnTo>
                  <a:pt x="0" y="62297"/>
                </a:lnTo>
                <a:lnTo>
                  <a:pt x="6734" y="74495"/>
                </a:lnTo>
                <a:lnTo>
                  <a:pt x="9332"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513975" y="800120"/>
            <a:ext cx="73907" cy="82047"/>
          </a:xfrm>
          <a:custGeom>
            <a:avLst/>
            <a:gdLst/>
            <a:ahLst/>
            <a:cxnLst/>
            <a:rect l="l" t="t" r="r" b="b"/>
            <a:pathLst>
              <a:path w="73907" h="82047">
                <a:moveTo>
                  <a:pt x="13152" y="68424"/>
                </a:moveTo>
                <a:lnTo>
                  <a:pt x="10566" y="56889"/>
                </a:lnTo>
                <a:lnTo>
                  <a:pt x="13200" y="43553"/>
                </a:lnTo>
                <a:lnTo>
                  <a:pt x="15068" y="39358"/>
                </a:lnTo>
                <a:lnTo>
                  <a:pt x="22866" y="28117"/>
                </a:lnTo>
                <a:lnTo>
                  <a:pt x="33127" y="19430"/>
                </a:lnTo>
                <a:lnTo>
                  <a:pt x="44751" y="14076"/>
                </a:lnTo>
                <a:lnTo>
                  <a:pt x="56641" y="12830"/>
                </a:lnTo>
                <a:lnTo>
                  <a:pt x="53604" y="16018"/>
                </a:lnTo>
                <a:lnTo>
                  <a:pt x="73907" y="14649"/>
                </a:lnTo>
                <a:lnTo>
                  <a:pt x="68871" y="0"/>
                </a:lnTo>
                <a:lnTo>
                  <a:pt x="65552" y="3483"/>
                </a:lnTo>
                <a:lnTo>
                  <a:pt x="60689" y="2297"/>
                </a:lnTo>
                <a:lnTo>
                  <a:pt x="49141" y="2048"/>
                </a:lnTo>
                <a:lnTo>
                  <a:pt x="37345" y="4997"/>
                </a:lnTo>
                <a:lnTo>
                  <a:pt x="25966" y="10928"/>
                </a:lnTo>
                <a:lnTo>
                  <a:pt x="15665" y="19627"/>
                </a:lnTo>
                <a:lnTo>
                  <a:pt x="9392" y="27341"/>
                </a:lnTo>
                <a:lnTo>
                  <a:pt x="3164" y="38996"/>
                </a:lnTo>
                <a:lnTo>
                  <a:pt x="10" y="50983"/>
                </a:lnTo>
                <a:lnTo>
                  <a:pt x="0" y="62613"/>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40" name="object 40"/>
          <p:cNvSpPr/>
          <p:nvPr/>
        </p:nvSpPr>
        <p:spPr>
          <a:xfrm>
            <a:off x="9085461" y="704448"/>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3" name="object 23"/>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22" name="object 22"/>
          <p:cNvSpPr txBox="1"/>
          <p:nvPr/>
        </p:nvSpPr>
        <p:spPr>
          <a:xfrm>
            <a:off x="4992111" y="475531"/>
            <a:ext cx="1663824"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(Continued)</a:t>
            </a:r>
            <a:endParaRPr sz="2400">
              <a:latin typeface="Arial"/>
              <a:cs typeface="Arial"/>
            </a:endParaRPr>
          </a:p>
        </p:txBody>
      </p:sp>
      <p:sp>
        <p:nvSpPr>
          <p:cNvPr id="21" name="object 21"/>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2F302F"/>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2F302F"/>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2F302F"/>
                </a:solidFill>
                <a:latin typeface="Arial"/>
                <a:cs typeface="Arial"/>
              </a:rPr>
              <a:t>analytic plan and share for peer review?</a:t>
            </a:r>
            <a:endParaRPr sz="1400">
              <a:latin typeface="Arial"/>
              <a:cs typeface="Arial"/>
            </a:endParaRPr>
          </a:p>
        </p:txBody>
      </p:sp>
      <p:sp>
        <p:nvSpPr>
          <p:cNvPr id="20" name="object 20"/>
          <p:cNvSpPr txBox="1"/>
          <p:nvPr/>
        </p:nvSpPr>
        <p:spPr>
          <a:xfrm>
            <a:off x="1157778" y="853467"/>
            <a:ext cx="1482446"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 1:</a:t>
            </a:r>
            <a:endParaRPr sz="2800">
              <a:latin typeface="Arial"/>
              <a:cs typeface="Arial"/>
            </a:endParaRPr>
          </a:p>
        </p:txBody>
      </p:sp>
      <p:sp>
        <p:nvSpPr>
          <p:cNvPr id="19" name="object 19"/>
          <p:cNvSpPr txBox="1"/>
          <p:nvPr/>
        </p:nvSpPr>
        <p:spPr>
          <a:xfrm>
            <a:off x="2759044" y="853467"/>
            <a:ext cx="1639755"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Discovery</a:t>
            </a:r>
            <a:endParaRPr sz="2800">
              <a:latin typeface="Arial"/>
              <a:cs typeface="Arial"/>
            </a:endParaRPr>
          </a:p>
        </p:txBody>
      </p:sp>
      <p:sp>
        <p:nvSpPr>
          <p:cNvPr id="18" name="object 18"/>
          <p:cNvSpPr txBox="1"/>
          <p:nvPr/>
        </p:nvSpPr>
        <p:spPr>
          <a:xfrm>
            <a:off x="4603129" y="1328006"/>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1</a:t>
            </a:r>
            <a:endParaRPr sz="1200">
              <a:latin typeface="Arial"/>
              <a:cs typeface="Arial"/>
            </a:endParaRPr>
          </a:p>
        </p:txBody>
      </p:sp>
      <p:sp>
        <p:nvSpPr>
          <p:cNvPr id="17" name="object 17"/>
          <p:cNvSpPr txBox="1"/>
          <p:nvPr/>
        </p:nvSpPr>
        <p:spPr>
          <a:xfrm>
            <a:off x="4758141" y="1650550"/>
            <a:ext cx="1063200"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Discovery</a:t>
            </a:r>
            <a:endParaRPr sz="1800">
              <a:latin typeface="Arial"/>
              <a:cs typeface="Arial"/>
            </a:endParaRPr>
          </a:p>
        </p:txBody>
      </p:sp>
      <p:sp>
        <p:nvSpPr>
          <p:cNvPr id="16" name="object 16"/>
          <p:cNvSpPr txBox="1"/>
          <p:nvPr/>
        </p:nvSpPr>
        <p:spPr>
          <a:xfrm>
            <a:off x="8676162" y="1941074"/>
            <a:ext cx="813116" cy="203199"/>
          </a:xfrm>
          <a:prstGeom prst="rect">
            <a:avLst/>
          </a:prstGeom>
        </p:spPr>
        <p:txBody>
          <a:bodyPr wrap="square" lIns="0" tIns="0" rIns="0" bIns="0" rtlCol="0">
            <a:noAutofit/>
          </a:bodyPr>
          <a:lstStyle/>
          <a:p>
            <a:pPr marL="12700">
              <a:lnSpc>
                <a:spcPts val="1530"/>
              </a:lnSpc>
              <a:spcBef>
                <a:spcPts val="76"/>
              </a:spcBef>
            </a:pPr>
            <a:r>
              <a:rPr sz="1400" spc="0" dirty="0">
                <a:solidFill>
                  <a:srgbClr val="FEFFFE"/>
                </a:solidFill>
                <a:latin typeface="Arial"/>
                <a:cs typeface="Arial"/>
              </a:rPr>
              <a:t>Do I have</a:t>
            </a:r>
            <a:endParaRPr sz="1400">
              <a:latin typeface="Arial"/>
              <a:cs typeface="Arial"/>
            </a:endParaRPr>
          </a:p>
        </p:txBody>
      </p:sp>
      <p:sp>
        <p:nvSpPr>
          <p:cNvPr id="15" name="object 15"/>
          <p:cNvSpPr txBox="1"/>
          <p:nvPr/>
        </p:nvSpPr>
        <p:spPr>
          <a:xfrm>
            <a:off x="1256718" y="2254189"/>
            <a:ext cx="177829" cy="330199"/>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p:txBody>
      </p:sp>
      <p:sp>
        <p:nvSpPr>
          <p:cNvPr id="14" name="object 14"/>
          <p:cNvSpPr txBox="1"/>
          <p:nvPr/>
        </p:nvSpPr>
        <p:spPr>
          <a:xfrm>
            <a:off x="1488494" y="2303053"/>
            <a:ext cx="3107415" cy="279399"/>
          </a:xfrm>
          <a:prstGeom prst="rect">
            <a:avLst/>
          </a:prstGeom>
        </p:spPr>
        <p:txBody>
          <a:bodyPr wrap="square" lIns="0" tIns="0" rIns="0" bIns="0" rtlCol="0">
            <a:noAutofit/>
          </a:bodyPr>
          <a:lstStyle/>
          <a:p>
            <a:pPr marL="12700">
              <a:lnSpc>
                <a:spcPts val="2195"/>
              </a:lnSpc>
              <a:spcBef>
                <a:spcPts val="109"/>
              </a:spcBef>
            </a:pPr>
            <a:r>
              <a:rPr sz="3000" b="1" spc="0" baseline="2730" dirty="0">
                <a:solidFill>
                  <a:srgbClr val="474746"/>
                </a:solidFill>
                <a:latin typeface="Calibri"/>
                <a:cs typeface="Calibri"/>
              </a:rPr>
              <a:t>Formulate Ini:al Hypotheses</a:t>
            </a:r>
            <a:endParaRPr sz="2000">
              <a:latin typeface="Calibri"/>
              <a:cs typeface="Calibri"/>
            </a:endParaRPr>
          </a:p>
        </p:txBody>
      </p:sp>
      <p:sp>
        <p:nvSpPr>
          <p:cNvPr id="13" name="object 13"/>
          <p:cNvSpPr txBox="1"/>
          <p:nvPr/>
        </p:nvSpPr>
        <p:spPr>
          <a:xfrm>
            <a:off x="1586919" y="5399311"/>
            <a:ext cx="3014969" cy="647699"/>
          </a:xfrm>
          <a:prstGeom prst="rect">
            <a:avLst/>
          </a:prstGeom>
        </p:spPr>
        <p:txBody>
          <a:bodyPr wrap="square" lIns="0" tIns="0" rIns="0" bIns="0" rtlCol="0">
            <a:noAutofit/>
          </a:bodyPr>
          <a:lstStyle/>
          <a:p>
            <a:pPr marL="12700" marR="38099">
              <a:lnSpc>
                <a:spcPts val="2195"/>
              </a:lnSpc>
              <a:spcBef>
                <a:spcPts val="109"/>
              </a:spcBef>
            </a:pPr>
            <a:r>
              <a:rPr sz="2700" spc="0" baseline="2153" dirty="0">
                <a:solidFill>
                  <a:srgbClr val="FEC324"/>
                </a:solidFill>
                <a:latin typeface="Malgun Gothic"/>
                <a:cs typeface="Malgun Gothic"/>
              </a:rPr>
              <a:t>�</a:t>
            </a:r>
            <a:r>
              <a:rPr sz="2700" spc="254" baseline="2153" dirty="0">
                <a:solidFill>
                  <a:srgbClr val="FEC324"/>
                </a:solidFill>
                <a:latin typeface="Malgun Gothic"/>
                <a:cs typeface="Malgun Gothic"/>
              </a:rPr>
              <a:t> </a:t>
            </a:r>
            <a:r>
              <a:rPr sz="3000" spc="0" baseline="2730" dirty="0">
                <a:solidFill>
                  <a:srgbClr val="474746"/>
                </a:solidFill>
                <a:latin typeface="Calibri"/>
                <a:cs typeface="Calibri"/>
              </a:rPr>
              <a:t>Review the raw data</a:t>
            </a:r>
            <a:endParaRPr sz="2000">
              <a:latin typeface="Calibri"/>
              <a:cs typeface="Calibri"/>
            </a:endParaRPr>
          </a:p>
          <a:p>
            <a:pPr marL="12700">
              <a:lnSpc>
                <a:spcPts val="2900"/>
              </a:lnSpc>
              <a:spcBef>
                <a:spcPts val="3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Determine the structures</a:t>
            </a:r>
            <a:endParaRPr sz="2000">
              <a:latin typeface="Calibri"/>
              <a:cs typeface="Calibri"/>
            </a:endParaRPr>
          </a:p>
        </p:txBody>
      </p:sp>
      <p:sp>
        <p:nvSpPr>
          <p:cNvPr id="12" name="object 12"/>
          <p:cNvSpPr txBox="1"/>
          <p:nvPr/>
        </p:nvSpPr>
        <p:spPr>
          <a:xfrm>
            <a:off x="8557574" y="5646647"/>
            <a:ext cx="546416" cy="203199"/>
          </a:xfrm>
          <a:prstGeom prst="rect">
            <a:avLst/>
          </a:prstGeom>
        </p:spPr>
        <p:txBody>
          <a:bodyPr wrap="square" lIns="0" tIns="0" rIns="0" bIns="0" rtlCol="0">
            <a:noAutofit/>
          </a:bodyPr>
          <a:lstStyle/>
          <a:p>
            <a:pPr marL="12700">
              <a:lnSpc>
                <a:spcPts val="1530"/>
              </a:lnSpc>
              <a:spcBef>
                <a:spcPts val="76"/>
              </a:spcBef>
            </a:pPr>
            <a:r>
              <a:rPr sz="1400" spc="0" dirty="0">
                <a:solidFill>
                  <a:srgbClr val="FEFFFE"/>
                </a:solidFill>
                <a:latin typeface="Arial"/>
                <a:cs typeface="Arial"/>
              </a:rPr>
              <a:t>ne the</a:t>
            </a:r>
            <a:endParaRPr sz="1400">
              <a:latin typeface="Arial"/>
              <a:cs typeface="Arial"/>
            </a:endParaRPr>
          </a:p>
        </p:txBody>
      </p:sp>
      <p:sp>
        <p:nvSpPr>
          <p:cNvPr id="11" name="object 11"/>
          <p:cNvSpPr txBox="1"/>
          <p:nvPr/>
        </p:nvSpPr>
        <p:spPr>
          <a:xfrm>
            <a:off x="4595815" y="5767611"/>
            <a:ext cx="1857041" cy="279399"/>
          </a:xfrm>
          <a:prstGeom prst="rect">
            <a:avLst/>
          </a:prstGeom>
        </p:spPr>
        <p:txBody>
          <a:bodyPr wrap="square" lIns="0" tIns="0" rIns="0" bIns="0" rtlCol="0">
            <a:noAutofit/>
          </a:bodyPr>
          <a:lstStyle/>
          <a:p>
            <a:pPr marL="12700">
              <a:lnSpc>
                <a:spcPts val="2195"/>
              </a:lnSpc>
              <a:spcBef>
                <a:spcPts val="109"/>
              </a:spcBef>
            </a:pPr>
            <a:r>
              <a:rPr sz="3000" spc="0" baseline="2730" dirty="0">
                <a:solidFill>
                  <a:srgbClr val="474746"/>
                </a:solidFill>
                <a:latin typeface="Calibri"/>
                <a:cs typeface="Calibri"/>
              </a:rPr>
              <a:t>and tools needed</a:t>
            </a:r>
            <a:endParaRPr sz="2000">
              <a:latin typeface="Calibri"/>
              <a:cs typeface="Calibri"/>
            </a:endParaRPr>
          </a:p>
        </p:txBody>
      </p:sp>
      <p:sp>
        <p:nvSpPr>
          <p:cNvPr id="10" name="object 10"/>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9" name="object 9"/>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17</a:t>
            </a:r>
            <a:endParaRPr sz="1000">
              <a:latin typeface="Calibri"/>
              <a:cs typeface="Calibri"/>
            </a:endParaRPr>
          </a:p>
        </p:txBody>
      </p:sp>
      <p:sp>
        <p:nvSpPr>
          <p:cNvPr id="8" name="object 8"/>
          <p:cNvSpPr txBox="1"/>
          <p:nvPr/>
        </p:nvSpPr>
        <p:spPr>
          <a:xfrm>
            <a:off x="774238" y="2214153"/>
            <a:ext cx="403741" cy="423773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177979" y="2214153"/>
            <a:ext cx="7444852" cy="4237730"/>
          </a:xfrm>
          <a:prstGeom prst="rect">
            <a:avLst/>
          </a:prstGeom>
        </p:spPr>
        <p:txBody>
          <a:bodyPr wrap="square" lIns="0" tIns="0" rIns="0" bIns="0" rtlCol="0">
            <a:noAutofit/>
          </a:bodyPr>
          <a:lstStyle/>
          <a:p>
            <a:pPr marL="91439">
              <a:lnSpc>
                <a:spcPct val="95825"/>
              </a:lnSpc>
              <a:spcBef>
                <a:spcPts val="10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Formulate Ini:al Hypotheses</a:t>
            </a:r>
            <a:endParaRPr sz="2000" dirty="0">
              <a:latin typeface="Calibri"/>
              <a:cs typeface="Calibri"/>
            </a:endParaRPr>
          </a:p>
          <a:p>
            <a:pPr marL="421640">
              <a:lnSpc>
                <a:spcPts val="3190"/>
              </a:lnSpc>
              <a:spcBef>
                <a:spcPts val="159"/>
              </a:spcBef>
            </a:pPr>
            <a:r>
              <a:rPr sz="2700" spc="0" baseline="4307" dirty="0">
                <a:solidFill>
                  <a:srgbClr val="FEC324"/>
                </a:solidFill>
                <a:latin typeface="Malgun Gothic"/>
                <a:cs typeface="Malgun Gothic"/>
              </a:rPr>
              <a:t>�</a:t>
            </a:r>
            <a:r>
              <a:rPr sz="2700" spc="254" baseline="4307" dirty="0">
                <a:solidFill>
                  <a:srgbClr val="FEC324"/>
                </a:solidFill>
                <a:latin typeface="Malgun Gothic"/>
                <a:cs typeface="Malgun Gothic"/>
              </a:rPr>
              <a:t> </a:t>
            </a:r>
            <a:r>
              <a:rPr sz="3000" spc="0" baseline="5461" dirty="0">
                <a:solidFill>
                  <a:srgbClr val="474746"/>
                </a:solidFill>
                <a:latin typeface="Calibri"/>
                <a:cs typeface="Calibri"/>
              </a:rPr>
              <a:t>IH, H</a:t>
            </a:r>
            <a:r>
              <a:rPr sz="1950" spc="0" baseline="-12603" dirty="0">
                <a:solidFill>
                  <a:srgbClr val="595959"/>
                </a:solidFill>
                <a:latin typeface="Calibri"/>
                <a:cs typeface="Calibri"/>
              </a:rPr>
              <a:t>1</a:t>
            </a:r>
            <a:r>
              <a:rPr sz="1950" spc="171" baseline="-12603" dirty="0">
                <a:solidFill>
                  <a:srgbClr val="595959"/>
                </a:solidFill>
                <a:latin typeface="Calibri"/>
                <a:cs typeface="Calibri"/>
              </a:rPr>
              <a:t> </a:t>
            </a:r>
            <a:r>
              <a:rPr sz="3000" spc="0" baseline="5461" dirty="0">
                <a:solidFill>
                  <a:srgbClr val="474746"/>
                </a:solidFill>
                <a:latin typeface="Calibri"/>
                <a:cs typeface="Calibri"/>
              </a:rPr>
              <a:t>, H</a:t>
            </a:r>
            <a:r>
              <a:rPr sz="1950" spc="0" baseline="-12603" dirty="0">
                <a:solidFill>
                  <a:srgbClr val="595959"/>
                </a:solidFill>
                <a:latin typeface="Calibri"/>
                <a:cs typeface="Calibri"/>
              </a:rPr>
              <a:t>2,</a:t>
            </a:r>
            <a:r>
              <a:rPr sz="1950" spc="178" baseline="-12603" dirty="0">
                <a:solidFill>
                  <a:srgbClr val="595959"/>
                </a:solidFill>
                <a:latin typeface="Calibri"/>
                <a:cs typeface="Calibri"/>
              </a:rPr>
              <a:t> </a:t>
            </a:r>
            <a:r>
              <a:rPr sz="3000" spc="0" baseline="5461" dirty="0">
                <a:solidFill>
                  <a:srgbClr val="474746"/>
                </a:solidFill>
                <a:latin typeface="Calibri"/>
                <a:cs typeface="Calibri"/>
              </a:rPr>
              <a:t>H</a:t>
            </a:r>
            <a:r>
              <a:rPr sz="1950" spc="0" baseline="-12603" dirty="0">
                <a:solidFill>
                  <a:srgbClr val="595959"/>
                </a:solidFill>
                <a:latin typeface="Calibri"/>
                <a:cs typeface="Calibri"/>
              </a:rPr>
              <a:t>3</a:t>
            </a:r>
            <a:r>
              <a:rPr sz="3000" spc="0" baseline="5461" dirty="0">
                <a:solidFill>
                  <a:srgbClr val="474746"/>
                </a:solidFill>
                <a:latin typeface="Calibri"/>
                <a:cs typeface="Calibri"/>
              </a:rPr>
              <a:t>,</a:t>
            </a:r>
            <a:r>
              <a:rPr sz="3000" spc="13" baseline="5461" dirty="0">
                <a:solidFill>
                  <a:srgbClr val="474746"/>
                </a:solidFill>
                <a:latin typeface="Calibri"/>
                <a:cs typeface="Calibri"/>
              </a:rPr>
              <a:t> </a:t>
            </a:r>
            <a:r>
              <a:rPr sz="3000" spc="0" baseline="5461" dirty="0">
                <a:solidFill>
                  <a:srgbClr val="474746"/>
                </a:solidFill>
                <a:latin typeface="Calibri"/>
                <a:cs typeface="Calibri"/>
              </a:rPr>
              <a:t>…</a:t>
            </a:r>
            <a:r>
              <a:rPr sz="3000" spc="-44" baseline="5461" dirty="0">
                <a:solidFill>
                  <a:srgbClr val="474746"/>
                </a:solidFill>
                <a:latin typeface="Calibri"/>
                <a:cs typeface="Calibri"/>
              </a:rPr>
              <a:t> </a:t>
            </a:r>
            <a:r>
              <a:rPr sz="2700" spc="0" baseline="6068" dirty="0">
                <a:solidFill>
                  <a:srgbClr val="474746"/>
                </a:solidFill>
                <a:latin typeface="Calibri"/>
                <a:cs typeface="Calibri"/>
              </a:rPr>
              <a:t>H</a:t>
            </a:r>
            <a:r>
              <a:rPr sz="1800" spc="0" baseline="-11377" dirty="0">
                <a:solidFill>
                  <a:srgbClr val="595959"/>
                </a:solidFill>
                <a:latin typeface="Calibri"/>
                <a:cs typeface="Calibri"/>
              </a:rPr>
              <a:t>n</a:t>
            </a:r>
            <a:endParaRPr sz="1200" dirty="0">
              <a:latin typeface="Calibri"/>
              <a:cs typeface="Calibri"/>
            </a:endParaRPr>
          </a:p>
          <a:p>
            <a:pPr marL="421640">
              <a:lnSpc>
                <a:spcPts val="249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Gather and assess hypotheses from stakeholders and dom</a:t>
            </a:r>
            <a:endParaRPr sz="2000" dirty="0">
              <a:latin typeface="Calibri"/>
              <a:cs typeface="Calibri"/>
            </a:endParaRPr>
          </a:p>
          <a:p>
            <a:pPr marL="764540">
              <a:lnSpc>
                <a:spcPts val="2420"/>
              </a:lnSpc>
            </a:pPr>
            <a:r>
              <a:rPr sz="3000" spc="0" baseline="1365" dirty="0">
                <a:solidFill>
                  <a:srgbClr val="474746"/>
                </a:solidFill>
                <a:latin typeface="Calibri"/>
                <a:cs typeface="Calibri"/>
              </a:rPr>
              <a:t>experts</a:t>
            </a:r>
            <a:endParaRPr sz="2000" dirty="0">
              <a:latin typeface="Calibri"/>
              <a:cs typeface="Calibri"/>
            </a:endParaRPr>
          </a:p>
          <a:p>
            <a:pPr marL="421640">
              <a:lnSpc>
                <a:spcPts val="2880"/>
              </a:lnSpc>
              <a:spcBef>
                <a:spcPts val="23"/>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Preliminary data explora3on</a:t>
            </a:r>
            <a:r>
              <a:rPr sz="3000" spc="98" baseline="-1365" dirty="0">
                <a:solidFill>
                  <a:srgbClr val="474746"/>
                </a:solidFill>
                <a:latin typeface="Calibri"/>
                <a:cs typeface="Calibri"/>
              </a:rPr>
              <a:t> </a:t>
            </a:r>
            <a:r>
              <a:rPr sz="3000" spc="0" baseline="-1365" dirty="0">
                <a:solidFill>
                  <a:srgbClr val="474746"/>
                </a:solidFill>
                <a:latin typeface="Calibri"/>
                <a:cs typeface="Calibri"/>
              </a:rPr>
              <a:t>to inform discussions with</a:t>
            </a:r>
            <a:endParaRPr sz="2000" dirty="0">
              <a:latin typeface="Calibri"/>
              <a:cs typeface="Calibri"/>
            </a:endParaRPr>
          </a:p>
          <a:p>
            <a:pPr marL="764540">
              <a:lnSpc>
                <a:spcPts val="2420"/>
              </a:lnSpc>
            </a:pPr>
            <a:r>
              <a:rPr sz="3000" spc="0" baseline="1365" dirty="0">
                <a:solidFill>
                  <a:srgbClr val="474746"/>
                </a:solidFill>
                <a:latin typeface="Calibri"/>
                <a:cs typeface="Calibri"/>
              </a:rPr>
              <a:t>stakeholders durin' the hypothesis formin</a:t>
            </a:r>
            <a:r>
              <a:rPr lang="en-US" sz="3000" spc="0" baseline="1365" dirty="0">
                <a:solidFill>
                  <a:srgbClr val="474746"/>
                </a:solidFill>
                <a:latin typeface="Calibri"/>
                <a:cs typeface="Calibri"/>
              </a:rPr>
              <a:t>g </a:t>
            </a:r>
            <a:r>
              <a:rPr sz="3000" spc="0" baseline="1365" dirty="0">
                <a:solidFill>
                  <a:srgbClr val="474746"/>
                </a:solidFill>
                <a:latin typeface="Calibri"/>
                <a:cs typeface="Calibri"/>
              </a:rPr>
              <a:t>sta</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e</a:t>
            </a:r>
            <a:endParaRPr sz="2000" dirty="0">
              <a:latin typeface="Calibri"/>
              <a:cs typeface="Calibri"/>
            </a:endParaRPr>
          </a:p>
          <a:p>
            <a:pPr marL="91439">
              <a:lnSpc>
                <a:spcPct val="95825"/>
              </a:lnSpc>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Iden:fy Data Sources – Begin Learning the Data</a:t>
            </a:r>
            <a:endParaRPr sz="2000" dirty="0">
              <a:latin typeface="Calibri"/>
              <a:cs typeface="Calibri"/>
            </a:endParaRPr>
          </a:p>
          <a:p>
            <a:pPr marL="421640">
              <a:lnSpc>
                <a:spcPts val="2900"/>
              </a:lnSpc>
              <a:spcBef>
                <a:spcPts val="14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Alternate sources for previewin</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 the data and provide hi</a:t>
            </a:r>
            <a:endParaRPr sz="2000" dirty="0">
              <a:latin typeface="Calibri"/>
              <a:cs typeface="Calibri"/>
            </a:endParaRPr>
          </a:p>
          <a:p>
            <a:pPr marL="764540">
              <a:lnSpc>
                <a:spcPts val="2420"/>
              </a:lnSpc>
            </a:pPr>
            <a:r>
              <a:rPr sz="3000" spc="0" baseline="1365" dirty="0">
                <a:solidFill>
                  <a:srgbClr val="474746"/>
                </a:solidFill>
                <a:latin typeface="Calibri"/>
                <a:cs typeface="Calibri"/>
              </a:rPr>
              <a:t>level understandin</a:t>
            </a:r>
            <a:r>
              <a:rPr lang="en-US" sz="3000" spc="0" baseline="1365" dirty="0">
                <a:solidFill>
                  <a:srgbClr val="474746"/>
                </a:solidFill>
                <a:latin typeface="Calibri"/>
                <a:cs typeface="Calibri"/>
              </a:rPr>
              <a:t>g</a:t>
            </a:r>
            <a:endParaRPr sz="2000" dirty="0">
              <a:latin typeface="Calibri"/>
              <a:cs typeface="Calibri"/>
            </a:endParaRPr>
          </a:p>
          <a:p>
            <a:pPr marL="421640">
              <a:lnSpc>
                <a:spcPts val="2780"/>
              </a:lnSpc>
              <a:spcBef>
                <a:spcPts val="18"/>
              </a:spcBef>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Review the raw data</a:t>
            </a:r>
            <a:endParaRPr sz="2000" dirty="0">
              <a:latin typeface="Calibri"/>
              <a:cs typeface="Calibri"/>
            </a:endParaRPr>
          </a:p>
          <a:p>
            <a:pPr marL="421640">
              <a:lnSpc>
                <a:spcPts val="2900"/>
              </a:lnSpc>
              <a:spcBef>
                <a:spcPts val="6"/>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Determine the structures and tools needed</a:t>
            </a:r>
            <a:endParaRPr sz="2000" dirty="0">
              <a:latin typeface="Calibri"/>
              <a:cs typeface="Calibri"/>
            </a:endParaRPr>
          </a:p>
          <a:p>
            <a:pPr marL="421640">
              <a:lnSpc>
                <a:spcPts val="290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Scope the kind of data needed for this kind of problem</a:t>
            </a:r>
            <a:endParaRPr sz="2000" dirty="0">
              <a:latin typeface="Calibri"/>
              <a:cs typeface="Calibri"/>
            </a:endParaRPr>
          </a:p>
        </p:txBody>
      </p:sp>
      <p:sp>
        <p:nvSpPr>
          <p:cNvPr id="6" name="object 6"/>
          <p:cNvSpPr txBox="1"/>
          <p:nvPr/>
        </p:nvSpPr>
        <p:spPr>
          <a:xfrm>
            <a:off x="8622832" y="2214153"/>
            <a:ext cx="1295404" cy="4237730"/>
          </a:xfrm>
          <a:prstGeom prst="rect">
            <a:avLst/>
          </a:prstGeom>
        </p:spPr>
        <p:txBody>
          <a:bodyPr wrap="square" lIns="0" tIns="0" rIns="0" bIns="0" rtlCol="0">
            <a:noAutofit/>
          </a:bodyPr>
          <a:lstStyle/>
          <a:p>
            <a:pPr marL="26320">
              <a:lnSpc>
                <a:spcPts val="980"/>
              </a:lnSpc>
              <a:spcBef>
                <a:spcPts val="49"/>
              </a:spcBef>
            </a:pPr>
            <a:r>
              <a:rPr sz="2100" spc="0" baseline="4141" dirty="0">
                <a:solidFill>
                  <a:srgbClr val="FEFFFE"/>
                </a:solidFill>
                <a:latin typeface="Arial"/>
                <a:cs typeface="Arial"/>
              </a:rPr>
              <a:t>nough good</a:t>
            </a:r>
            <a:endParaRPr sz="1400">
              <a:latin typeface="Arial"/>
              <a:cs typeface="Arial"/>
            </a:endParaRPr>
          </a:p>
          <a:p>
            <a:pPr>
              <a:lnSpc>
                <a:spcPct val="95825"/>
              </a:lnSpc>
              <a:spcBef>
                <a:spcPts val="41"/>
              </a:spcBef>
            </a:pPr>
            <a:r>
              <a:rPr sz="1400" spc="0" dirty="0">
                <a:solidFill>
                  <a:srgbClr val="FEFFFE"/>
                </a:solidFill>
                <a:latin typeface="Arial"/>
                <a:cs typeface="Arial"/>
              </a:rPr>
              <a:t>uality data to</a:t>
            </a:r>
            <a:endParaRPr sz="1400">
              <a:latin typeface="Arial"/>
              <a:cs typeface="Arial"/>
            </a:endParaRPr>
          </a:p>
          <a:p>
            <a:pPr marR="798033" indent="88873">
              <a:lnSpc>
                <a:spcPts val="1600"/>
              </a:lnSpc>
              <a:spcBef>
                <a:spcPts val="21081"/>
              </a:spcBef>
            </a:pPr>
            <a:r>
              <a:rPr sz="1400" spc="0" dirty="0">
                <a:solidFill>
                  <a:srgbClr val="FEFFFE"/>
                </a:solidFill>
                <a:latin typeface="Arial"/>
                <a:cs typeface="Arial"/>
              </a:rPr>
              <a:t>idea model</a:t>
            </a:r>
            <a:endParaRPr sz="1400">
              <a:latin typeface="Arial"/>
              <a:cs typeface="Arial"/>
            </a:endParaRPr>
          </a:p>
          <a:p>
            <a:pPr>
              <a:lnSpc>
                <a:spcPct val="95825"/>
              </a:lnSpc>
              <a:spcBef>
                <a:spcPts val="1686"/>
              </a:spcBef>
            </a:pPr>
            <a:r>
              <a:rPr sz="1400" spc="0" dirty="0">
                <a:solidFill>
                  <a:srgbClr val="FEFFFE"/>
                </a:solidFill>
                <a:latin typeface="Arial"/>
                <a:cs typeface="Arial"/>
              </a:rPr>
              <a:t>?</a:t>
            </a:r>
            <a:endParaRPr sz="1400">
              <a:latin typeface="Arial"/>
              <a:cs typeface="Arial"/>
            </a:endParaRPr>
          </a:p>
        </p:txBody>
      </p:sp>
      <p:sp>
        <p:nvSpPr>
          <p:cNvPr id="5" name="object 5"/>
          <p:cNvSpPr txBox="1"/>
          <p:nvPr/>
        </p:nvSpPr>
        <p:spPr>
          <a:xfrm>
            <a:off x="774238" y="6451884"/>
            <a:ext cx="403741" cy="40360"/>
          </a:xfrm>
          <a:prstGeom prst="rect">
            <a:avLst/>
          </a:prstGeom>
        </p:spPr>
        <p:txBody>
          <a:bodyPr wrap="square" lIns="0" tIns="0" rIns="0" bIns="0" rtlCol="0">
            <a:noAutofit/>
          </a:bodyPr>
          <a:lstStyle/>
          <a:p>
            <a:endParaRPr/>
          </a:p>
        </p:txBody>
      </p:sp>
      <p:sp>
        <p:nvSpPr>
          <p:cNvPr id="4" name="object 4"/>
          <p:cNvSpPr txBox="1"/>
          <p:nvPr/>
        </p:nvSpPr>
        <p:spPr>
          <a:xfrm>
            <a:off x="1177979" y="6451884"/>
            <a:ext cx="7444852" cy="40360"/>
          </a:xfrm>
          <a:prstGeom prst="rect">
            <a:avLst/>
          </a:prstGeom>
        </p:spPr>
        <p:txBody>
          <a:bodyPr wrap="square" lIns="0" tIns="0" rIns="0" bIns="0" rtlCol="0">
            <a:noAutofit/>
          </a:bodyPr>
          <a:lstStyle/>
          <a:p>
            <a:endParaRPr/>
          </a:p>
        </p:txBody>
      </p:sp>
      <p:sp>
        <p:nvSpPr>
          <p:cNvPr id="3" name="object 3"/>
          <p:cNvSpPr txBox="1"/>
          <p:nvPr/>
        </p:nvSpPr>
        <p:spPr>
          <a:xfrm>
            <a:off x="8622832" y="6451884"/>
            <a:ext cx="1295404" cy="40360"/>
          </a:xfrm>
          <a:prstGeom prst="rect">
            <a:avLst/>
          </a:prstGeom>
        </p:spPr>
        <p:txBody>
          <a:bodyPr wrap="square" lIns="0" tIns="0" rIns="0" bIns="0" rtlCol="0">
            <a:noAutofit/>
          </a:bodyPr>
          <a:lstStyle/>
          <a:p>
            <a:endParaRPr/>
          </a:p>
        </p:txBody>
      </p:sp>
      <p:sp>
        <p:nvSpPr>
          <p:cNvPr id="2" name="object 2"/>
          <p:cNvSpPr txBox="1"/>
          <p:nvPr/>
        </p:nvSpPr>
        <p:spPr>
          <a:xfrm>
            <a:off x="774238" y="6492244"/>
            <a:ext cx="9143998" cy="473989"/>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33" name="object 33"/>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29" name="object 29"/>
          <p:cNvSpPr/>
          <p:nvPr/>
        </p:nvSpPr>
        <p:spPr>
          <a:xfrm>
            <a:off x="5886565" y="1500447"/>
            <a:ext cx="3516283" cy="540327"/>
          </a:xfrm>
          <a:prstGeom prst="rect">
            <a:avLst/>
          </a:prstGeom>
          <a:blipFill>
            <a:blip r:embed="rId3" cstate="print"/>
            <a:stretch>
              <a:fillRect/>
            </a:stretch>
          </a:blipFill>
        </p:spPr>
        <p:txBody>
          <a:bodyPr wrap="square" lIns="0" tIns="0" rIns="0" bIns="0" rtlCol="0">
            <a:noAutofit/>
          </a:bodyPr>
          <a:lstStyle/>
          <a:p>
            <a:endParaRPr/>
          </a:p>
        </p:txBody>
      </p:sp>
      <p:sp>
        <p:nvSpPr>
          <p:cNvPr id="30" name="object 30"/>
          <p:cNvSpPr/>
          <p:nvPr/>
        </p:nvSpPr>
        <p:spPr>
          <a:xfrm>
            <a:off x="5994631" y="1546166"/>
            <a:ext cx="3320934" cy="440574"/>
          </a:xfrm>
          <a:prstGeom prst="rect">
            <a:avLst/>
          </a:prstGeom>
          <a:blipFill>
            <a:blip r:embed="rId4" cstate="print"/>
            <a:stretch>
              <a:fillRect/>
            </a:stretch>
          </a:blipFill>
        </p:spPr>
        <p:txBody>
          <a:bodyPr wrap="square" lIns="0" tIns="0" rIns="0" bIns="0" rtlCol="0">
            <a:noAutofit/>
          </a:bodyPr>
          <a:lstStyle/>
          <a:p>
            <a:endParaRPr/>
          </a:p>
        </p:txBody>
      </p:sp>
      <p:sp>
        <p:nvSpPr>
          <p:cNvPr id="31" name="object 31"/>
          <p:cNvSpPr/>
          <p:nvPr/>
        </p:nvSpPr>
        <p:spPr>
          <a:xfrm>
            <a:off x="5879637" y="1492135"/>
            <a:ext cx="3505200" cy="533400"/>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9264620" y="541654"/>
            <a:ext cx="108146" cy="73946"/>
          </a:xfrm>
          <a:custGeom>
            <a:avLst/>
            <a:gdLst/>
            <a:ahLst/>
            <a:cxnLst/>
            <a:rect l="l" t="t" r="r" b="b"/>
            <a:pathLst>
              <a:path w="108146" h="73946">
                <a:moveTo>
                  <a:pt x="0" y="63486"/>
                </a:moveTo>
                <a:lnTo>
                  <a:pt x="7943" y="53868"/>
                </a:lnTo>
                <a:lnTo>
                  <a:pt x="16606" y="44740"/>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13" name="object 13"/>
          <p:cNvSpPr/>
          <p:nvPr/>
        </p:nvSpPr>
        <p:spPr>
          <a:xfrm>
            <a:off x="9184866" y="525822"/>
            <a:ext cx="564636" cy="433909"/>
          </a:xfrm>
          <a:custGeom>
            <a:avLst/>
            <a:gdLst/>
            <a:ahLst/>
            <a:cxnLst/>
            <a:rect l="l" t="t" r="r" b="b"/>
            <a:pathLst>
              <a:path w="564636" h="433909">
                <a:moveTo>
                  <a:pt x="22186" y="301402"/>
                </a:moveTo>
                <a:lnTo>
                  <a:pt x="42298" y="331236"/>
                </a:lnTo>
                <a:lnTo>
                  <a:pt x="54471" y="345085"/>
                </a:lnTo>
                <a:lnTo>
                  <a:pt x="67959" y="358146"/>
                </a:lnTo>
                <a:lnTo>
                  <a:pt x="82689" y="370364"/>
                </a:lnTo>
                <a:lnTo>
                  <a:pt x="98589" y="381684"/>
                </a:lnTo>
                <a:lnTo>
                  <a:pt x="115585" y="392049"/>
                </a:lnTo>
                <a:lnTo>
                  <a:pt x="133605" y="401404"/>
                </a:lnTo>
                <a:lnTo>
                  <a:pt x="152577" y="409693"/>
                </a:lnTo>
                <a:lnTo>
                  <a:pt x="172427" y="416860"/>
                </a:lnTo>
                <a:lnTo>
                  <a:pt x="193084" y="422848"/>
                </a:lnTo>
                <a:lnTo>
                  <a:pt x="214474" y="427604"/>
                </a:lnTo>
                <a:lnTo>
                  <a:pt x="236525" y="431069"/>
                </a:lnTo>
                <a:lnTo>
                  <a:pt x="259164" y="433190"/>
                </a:lnTo>
                <a:lnTo>
                  <a:pt x="282318" y="433909"/>
                </a:lnTo>
                <a:lnTo>
                  <a:pt x="305473" y="433190"/>
                </a:lnTo>
                <a:lnTo>
                  <a:pt x="328112" y="431069"/>
                </a:lnTo>
                <a:lnTo>
                  <a:pt x="350163" y="427604"/>
                </a:lnTo>
                <a:lnTo>
                  <a:pt x="371553" y="422848"/>
                </a:lnTo>
                <a:lnTo>
                  <a:pt x="392209" y="416859"/>
                </a:lnTo>
                <a:lnTo>
                  <a:pt x="412060" y="409693"/>
                </a:lnTo>
                <a:lnTo>
                  <a:pt x="431031" y="401404"/>
                </a:lnTo>
                <a:lnTo>
                  <a:pt x="449052" y="392049"/>
                </a:lnTo>
                <a:lnTo>
                  <a:pt x="466048" y="381684"/>
                </a:lnTo>
                <a:lnTo>
                  <a:pt x="481947" y="370364"/>
                </a:lnTo>
                <a:lnTo>
                  <a:pt x="496677" y="358146"/>
                </a:lnTo>
                <a:lnTo>
                  <a:pt x="510165" y="345084"/>
                </a:lnTo>
                <a:lnTo>
                  <a:pt x="522339" y="331236"/>
                </a:lnTo>
                <a:lnTo>
                  <a:pt x="533125" y="316657"/>
                </a:lnTo>
                <a:lnTo>
                  <a:pt x="550244" y="285528"/>
                </a:lnTo>
                <a:lnTo>
                  <a:pt x="560941" y="252145"/>
                </a:lnTo>
                <a:lnTo>
                  <a:pt x="564636" y="216953"/>
                </a:lnTo>
                <a:lnTo>
                  <a:pt x="563701" y="199160"/>
                </a:lnTo>
                <a:lnTo>
                  <a:pt x="556431" y="164817"/>
                </a:lnTo>
                <a:lnTo>
                  <a:pt x="542450" y="132505"/>
                </a:lnTo>
                <a:lnTo>
                  <a:pt x="522339" y="102671"/>
                </a:lnTo>
                <a:lnTo>
                  <a:pt x="510165" y="88823"/>
                </a:lnTo>
                <a:lnTo>
                  <a:pt x="496677" y="75762"/>
                </a:lnTo>
                <a:lnTo>
                  <a:pt x="481947" y="63544"/>
                </a:lnTo>
                <a:lnTo>
                  <a:pt x="466048" y="52224"/>
                </a:lnTo>
                <a:lnTo>
                  <a:pt x="449052" y="41859"/>
                </a:lnTo>
                <a:lnTo>
                  <a:pt x="431031" y="32504"/>
                </a:lnTo>
                <a:lnTo>
                  <a:pt x="412060" y="24215"/>
                </a:lnTo>
                <a:lnTo>
                  <a:pt x="392209" y="17049"/>
                </a:lnTo>
                <a:lnTo>
                  <a:pt x="371552" y="11060"/>
                </a:lnTo>
                <a:lnTo>
                  <a:pt x="350162" y="6305"/>
                </a:lnTo>
                <a:lnTo>
                  <a:pt x="328111" y="2839"/>
                </a:lnTo>
                <a:lnTo>
                  <a:pt x="305472" y="719"/>
                </a:lnTo>
                <a:lnTo>
                  <a:pt x="282318" y="0"/>
                </a:lnTo>
                <a:lnTo>
                  <a:pt x="282319" y="25671"/>
                </a:lnTo>
                <a:lnTo>
                  <a:pt x="287080" y="25704"/>
                </a:lnTo>
                <a:lnTo>
                  <a:pt x="300452" y="26149"/>
                </a:lnTo>
                <a:lnTo>
                  <a:pt x="326879" y="28576"/>
                </a:lnTo>
                <a:lnTo>
                  <a:pt x="352714" y="33008"/>
                </a:lnTo>
                <a:lnTo>
                  <a:pt x="377757" y="39389"/>
                </a:lnTo>
                <a:lnTo>
                  <a:pt x="401805" y="47667"/>
                </a:lnTo>
                <a:lnTo>
                  <a:pt x="424657" y="57786"/>
                </a:lnTo>
                <a:lnTo>
                  <a:pt x="446111" y="69692"/>
                </a:lnTo>
                <a:lnTo>
                  <a:pt x="461773" y="80193"/>
                </a:lnTo>
                <a:lnTo>
                  <a:pt x="476016" y="91421"/>
                </a:lnTo>
                <a:lnTo>
                  <a:pt x="488832" y="103309"/>
                </a:lnTo>
                <a:lnTo>
                  <a:pt x="510147" y="128783"/>
                </a:lnTo>
                <a:lnTo>
                  <a:pt x="525649" y="156061"/>
                </a:lnTo>
                <a:lnTo>
                  <a:pt x="535268" y="184588"/>
                </a:lnTo>
                <a:lnTo>
                  <a:pt x="538933" y="213809"/>
                </a:lnTo>
                <a:lnTo>
                  <a:pt x="538512" y="228507"/>
                </a:lnTo>
                <a:lnTo>
                  <a:pt x="533119" y="257731"/>
                </a:lnTo>
                <a:lnTo>
                  <a:pt x="521598" y="286262"/>
                </a:lnTo>
                <a:lnTo>
                  <a:pt x="503882" y="313548"/>
                </a:lnTo>
                <a:lnTo>
                  <a:pt x="492678" y="326550"/>
                </a:lnTo>
                <a:lnTo>
                  <a:pt x="479900" y="339032"/>
                </a:lnTo>
                <a:lnTo>
                  <a:pt x="465811" y="350705"/>
                </a:lnTo>
                <a:lnTo>
                  <a:pt x="450746" y="361321"/>
                </a:lnTo>
                <a:lnTo>
                  <a:pt x="434796" y="370873"/>
                </a:lnTo>
                <a:lnTo>
                  <a:pt x="418056" y="379354"/>
                </a:lnTo>
                <a:lnTo>
                  <a:pt x="400617" y="386759"/>
                </a:lnTo>
                <a:lnTo>
                  <a:pt x="382574" y="393081"/>
                </a:lnTo>
                <a:lnTo>
                  <a:pt x="364019" y="398312"/>
                </a:lnTo>
                <a:lnTo>
                  <a:pt x="345044" y="402448"/>
                </a:lnTo>
                <a:lnTo>
                  <a:pt x="325744" y="405481"/>
                </a:lnTo>
                <a:lnTo>
                  <a:pt x="306211" y="407405"/>
                </a:lnTo>
                <a:lnTo>
                  <a:pt x="286538" y="408213"/>
                </a:lnTo>
                <a:lnTo>
                  <a:pt x="266817" y="407899"/>
                </a:lnTo>
                <a:lnTo>
                  <a:pt x="247143" y="406457"/>
                </a:lnTo>
                <a:lnTo>
                  <a:pt x="227608" y="403879"/>
                </a:lnTo>
                <a:lnTo>
                  <a:pt x="208305" y="400160"/>
                </a:lnTo>
                <a:lnTo>
                  <a:pt x="189327" y="395293"/>
                </a:lnTo>
                <a:lnTo>
                  <a:pt x="170767" y="389272"/>
                </a:lnTo>
                <a:lnTo>
                  <a:pt x="152719" y="382089"/>
                </a:lnTo>
                <a:lnTo>
                  <a:pt x="135274" y="373739"/>
                </a:lnTo>
                <a:lnTo>
                  <a:pt x="118526" y="364215"/>
                </a:lnTo>
                <a:lnTo>
                  <a:pt x="102864" y="353715"/>
                </a:lnTo>
                <a:lnTo>
                  <a:pt x="88621" y="342486"/>
                </a:lnTo>
                <a:lnTo>
                  <a:pt x="75805" y="330599"/>
                </a:lnTo>
                <a:lnTo>
                  <a:pt x="54490" y="305124"/>
                </a:lnTo>
                <a:lnTo>
                  <a:pt x="38989" y="277847"/>
                </a:lnTo>
                <a:lnTo>
                  <a:pt x="29370" y="249320"/>
                </a:lnTo>
                <a:lnTo>
                  <a:pt x="25704" y="220098"/>
                </a:lnTo>
                <a:lnTo>
                  <a:pt x="26125" y="205400"/>
                </a:lnTo>
                <a:lnTo>
                  <a:pt x="31519" y="176177"/>
                </a:lnTo>
                <a:lnTo>
                  <a:pt x="43039" y="147646"/>
                </a:lnTo>
                <a:lnTo>
                  <a:pt x="60755" y="120360"/>
                </a:lnTo>
                <a:lnTo>
                  <a:pt x="71959" y="107359"/>
                </a:lnTo>
                <a:lnTo>
                  <a:pt x="84738" y="94876"/>
                </a:lnTo>
                <a:lnTo>
                  <a:pt x="102614" y="111431"/>
                </a:lnTo>
                <a:lnTo>
                  <a:pt x="111704" y="58956"/>
                </a:lnTo>
                <a:lnTo>
                  <a:pt x="48140" y="60985"/>
                </a:lnTo>
                <a:lnTo>
                  <a:pt x="66010" y="77534"/>
                </a:lnTo>
                <a:lnTo>
                  <a:pt x="64479" y="78950"/>
                </a:lnTo>
                <a:lnTo>
                  <a:pt x="54457" y="88863"/>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8"/>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14" name="object 14"/>
          <p:cNvSpPr/>
          <p:nvPr/>
        </p:nvSpPr>
        <p:spPr>
          <a:xfrm>
            <a:off x="9379205" y="52087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15" name="object 15"/>
          <p:cNvSpPr/>
          <p:nvPr/>
        </p:nvSpPr>
        <p:spPr>
          <a:xfrm>
            <a:off x="9597829" y="769659"/>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6" name="object 16"/>
          <p:cNvSpPr/>
          <p:nvPr/>
        </p:nvSpPr>
        <p:spPr>
          <a:xfrm>
            <a:off x="9597829" y="63258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17" name="object 17"/>
          <p:cNvSpPr/>
          <p:nvPr/>
        </p:nvSpPr>
        <p:spPr>
          <a:xfrm>
            <a:off x="9130427" y="769659"/>
            <a:ext cx="158313" cy="82925"/>
          </a:xfrm>
          <a:custGeom>
            <a:avLst/>
            <a:gdLst/>
            <a:ahLst/>
            <a:cxnLst/>
            <a:rect l="l" t="t" r="r" b="b"/>
            <a:pathLst>
              <a:path w="158313" h="82925">
                <a:moveTo>
                  <a:pt x="0" y="13820"/>
                </a:moveTo>
                <a:lnTo>
                  <a:pt x="0" y="76737"/>
                </a:lnTo>
                <a:lnTo>
                  <a:pt x="6187" y="82925"/>
                </a:lnTo>
                <a:lnTo>
                  <a:pt x="152125" y="82925"/>
                </a:lnTo>
                <a:lnTo>
                  <a:pt x="158313" y="76737"/>
                </a:lnTo>
                <a:lnTo>
                  <a:pt x="158313"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18" name="object 18"/>
          <p:cNvSpPr/>
          <p:nvPr/>
        </p:nvSpPr>
        <p:spPr>
          <a:xfrm>
            <a:off x="9130427" y="632589"/>
            <a:ext cx="158313" cy="82925"/>
          </a:xfrm>
          <a:custGeom>
            <a:avLst/>
            <a:gdLst/>
            <a:ahLst/>
            <a:cxnLst/>
            <a:rect l="l" t="t" r="r" b="b"/>
            <a:pathLst>
              <a:path w="158313" h="82925">
                <a:moveTo>
                  <a:pt x="0" y="13821"/>
                </a:moveTo>
                <a:lnTo>
                  <a:pt x="0" y="76738"/>
                </a:lnTo>
                <a:lnTo>
                  <a:pt x="6187" y="82925"/>
                </a:lnTo>
                <a:lnTo>
                  <a:pt x="152125" y="82925"/>
                </a:lnTo>
                <a:lnTo>
                  <a:pt x="158313" y="76738"/>
                </a:lnTo>
                <a:lnTo>
                  <a:pt x="158313"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19" name="object 19"/>
          <p:cNvSpPr/>
          <p:nvPr/>
        </p:nvSpPr>
        <p:spPr>
          <a:xfrm>
            <a:off x="9379205" y="882740"/>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0" name="object 20"/>
          <p:cNvSpPr/>
          <p:nvPr/>
        </p:nvSpPr>
        <p:spPr>
          <a:xfrm>
            <a:off x="9556391" y="551110"/>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4"/>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21" name="object 21"/>
          <p:cNvSpPr/>
          <p:nvPr/>
        </p:nvSpPr>
        <p:spPr>
          <a:xfrm>
            <a:off x="9507228" y="606968"/>
            <a:ext cx="89333" cy="68270"/>
          </a:xfrm>
          <a:custGeom>
            <a:avLst/>
            <a:gdLst/>
            <a:ahLst/>
            <a:cxnLst/>
            <a:rect l="l" t="t" r="r" b="b"/>
            <a:pathLst>
              <a:path w="89333" h="68270">
                <a:moveTo>
                  <a:pt x="35288" y="49524"/>
                </a:moveTo>
                <a:lnTo>
                  <a:pt x="24711" y="40441"/>
                </a:lnTo>
                <a:lnTo>
                  <a:pt x="17400" y="29354"/>
                </a:lnTo>
                <a:lnTo>
                  <a:pt x="14373" y="17352"/>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9"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22" name="object 22"/>
          <p:cNvSpPr/>
          <p:nvPr/>
        </p:nvSpPr>
        <p:spPr>
          <a:xfrm>
            <a:off x="9754844" y="701690"/>
            <a:ext cx="42016" cy="99058"/>
          </a:xfrm>
          <a:custGeom>
            <a:avLst/>
            <a:gdLst/>
            <a:ahLst/>
            <a:cxnLst/>
            <a:rect l="l" t="t" r="r" b="b"/>
            <a:pathLst>
              <a:path w="42016" h="99058">
                <a:moveTo>
                  <a:pt x="759" y="11038"/>
                </a:moveTo>
                <a:lnTo>
                  <a:pt x="6490" y="11463"/>
                </a:lnTo>
                <a:lnTo>
                  <a:pt x="17439" y="17177"/>
                </a:lnTo>
                <a:lnTo>
                  <a:pt x="26022" y="28585"/>
                </a:lnTo>
                <a:lnTo>
                  <a:pt x="28803" y="35542"/>
                </a:lnTo>
                <a:lnTo>
                  <a:pt x="31041" y="48294"/>
                </a:lnTo>
                <a:lnTo>
                  <a:pt x="30121" y="60939"/>
                </a:lnTo>
                <a:lnTo>
                  <a:pt x="26185" y="72344"/>
                </a:lnTo>
                <a:lnTo>
                  <a:pt x="19377" y="81375"/>
                </a:lnTo>
                <a:lnTo>
                  <a:pt x="19075" y="76981"/>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23" name="object 23"/>
          <p:cNvSpPr/>
          <p:nvPr/>
        </p:nvSpPr>
        <p:spPr>
          <a:xfrm>
            <a:off x="9554409"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298411" y="812198"/>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50"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3"/>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254427" y="858624"/>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3" y="78833"/>
                </a:lnTo>
                <a:lnTo>
                  <a:pt x="73676" y="82676"/>
                </a:lnTo>
                <a:lnTo>
                  <a:pt x="85874" y="84030"/>
                </a:lnTo>
                <a:lnTo>
                  <a:pt x="96794" y="82853"/>
                </a:lnTo>
                <a:lnTo>
                  <a:pt x="105936" y="79101"/>
                </a:lnTo>
                <a:lnTo>
                  <a:pt x="112796" y="72730"/>
                </a:lnTo>
                <a:lnTo>
                  <a:pt x="103823" y="66257"/>
                </a:lnTo>
                <a:lnTo>
                  <a:pt x="100585" y="69504"/>
                </a:lnTo>
                <a:lnTo>
                  <a:pt x="89819" y="73258"/>
                </a:lnTo>
                <a:lnTo>
                  <a:pt x="75117" y="72024"/>
                </a:lnTo>
                <a:lnTo>
                  <a:pt x="63133" y="68065"/>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557293" y="856582"/>
            <a:ext cx="78217" cy="74495"/>
          </a:xfrm>
          <a:custGeom>
            <a:avLst/>
            <a:gdLst/>
            <a:ahLst/>
            <a:cxnLst/>
            <a:rect l="l" t="t" r="r" b="b"/>
            <a:pathLst>
              <a:path w="78217" h="74495">
                <a:moveTo>
                  <a:pt x="73257" y="0"/>
                </a:moveTo>
                <a:lnTo>
                  <a:pt x="66382" y="5847"/>
                </a:lnTo>
                <a:lnTo>
                  <a:pt x="66789" y="6351"/>
                </a:lnTo>
                <a:lnTo>
                  <a:pt x="69583" y="16655"/>
                </a:lnTo>
                <a:lnTo>
                  <a:pt x="65592" y="30099"/>
                </a:lnTo>
                <a:lnTo>
                  <a:pt x="61706" y="36534"/>
                </a:lnTo>
                <a:lnTo>
                  <a:pt x="52749" y="46901"/>
                </a:lnTo>
                <a:lnTo>
                  <a:pt x="41922" y="55479"/>
                </a:lnTo>
                <a:lnTo>
                  <a:pt x="30236" y="61531"/>
                </a:lnTo>
                <a:lnTo>
                  <a:pt x="18702" y="64319"/>
                </a:lnTo>
                <a:lnTo>
                  <a:pt x="20486" y="62801"/>
                </a:lnTo>
                <a:lnTo>
                  <a:pt x="0" y="62297"/>
                </a:lnTo>
                <a:lnTo>
                  <a:pt x="6734" y="74495"/>
                </a:lnTo>
                <a:lnTo>
                  <a:pt x="9332"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513979" y="800120"/>
            <a:ext cx="73907" cy="82047"/>
          </a:xfrm>
          <a:custGeom>
            <a:avLst/>
            <a:gdLst/>
            <a:ahLst/>
            <a:cxnLst/>
            <a:rect l="l" t="t" r="r" b="b"/>
            <a:pathLst>
              <a:path w="73907" h="82047">
                <a:moveTo>
                  <a:pt x="13152" y="68424"/>
                </a:moveTo>
                <a:lnTo>
                  <a:pt x="10566" y="56889"/>
                </a:lnTo>
                <a:lnTo>
                  <a:pt x="13200" y="43553"/>
                </a:lnTo>
                <a:lnTo>
                  <a:pt x="15068" y="39358"/>
                </a:lnTo>
                <a:lnTo>
                  <a:pt x="22866" y="28116"/>
                </a:lnTo>
                <a:lnTo>
                  <a:pt x="33127" y="19430"/>
                </a:lnTo>
                <a:lnTo>
                  <a:pt x="44751" y="14076"/>
                </a:lnTo>
                <a:lnTo>
                  <a:pt x="56641" y="12830"/>
                </a:lnTo>
                <a:lnTo>
                  <a:pt x="53604" y="16018"/>
                </a:lnTo>
                <a:lnTo>
                  <a:pt x="73907" y="14649"/>
                </a:lnTo>
                <a:lnTo>
                  <a:pt x="68872" y="0"/>
                </a:lnTo>
                <a:lnTo>
                  <a:pt x="65552" y="3483"/>
                </a:lnTo>
                <a:lnTo>
                  <a:pt x="60689" y="2296"/>
                </a:lnTo>
                <a:lnTo>
                  <a:pt x="49141" y="2048"/>
                </a:lnTo>
                <a:lnTo>
                  <a:pt x="37345" y="4997"/>
                </a:lnTo>
                <a:lnTo>
                  <a:pt x="25966" y="10928"/>
                </a:lnTo>
                <a:lnTo>
                  <a:pt x="15665" y="19627"/>
                </a:lnTo>
                <a:lnTo>
                  <a:pt x="9392" y="27341"/>
                </a:lnTo>
                <a:lnTo>
                  <a:pt x="3164" y="38996"/>
                </a:lnTo>
                <a:lnTo>
                  <a:pt x="10" y="50983"/>
                </a:lnTo>
                <a:lnTo>
                  <a:pt x="0" y="62614"/>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085464"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11" name="object 11"/>
          <p:cNvSpPr txBox="1"/>
          <p:nvPr/>
        </p:nvSpPr>
        <p:spPr>
          <a:xfrm>
            <a:off x="1157778" y="713767"/>
            <a:ext cx="8110846" cy="1248211"/>
          </a:xfrm>
          <a:prstGeom prst="rect">
            <a:avLst/>
          </a:prstGeom>
        </p:spPr>
        <p:txBody>
          <a:bodyPr wrap="square" lIns="0" tIns="0" rIns="0" bIns="0" rtlCol="0">
            <a:noAutofit/>
          </a:bodyPr>
          <a:lstStyle/>
          <a:p>
            <a:pPr marL="12700" marR="15333">
              <a:lnSpc>
                <a:spcPts val="2960"/>
              </a:lnSpc>
              <a:spcBef>
                <a:spcPts val="148"/>
              </a:spcBef>
            </a:pPr>
            <a:r>
              <a:rPr sz="2800" spc="0" dirty="0">
                <a:solidFill>
                  <a:srgbClr val="2C94DC"/>
                </a:solidFill>
                <a:latin typeface="Arial"/>
                <a:cs typeface="Arial"/>
              </a:rPr>
              <a:t>Using a Sample Case Study to</a:t>
            </a:r>
            <a:r>
              <a:rPr sz="2800" spc="-49" dirty="0">
                <a:solidFill>
                  <a:srgbClr val="2C94DC"/>
                </a:solidFill>
                <a:latin typeface="Arial"/>
                <a:cs typeface="Arial"/>
              </a:rPr>
              <a:t> </a:t>
            </a:r>
            <a:r>
              <a:rPr sz="2800" spc="-104" dirty="0">
                <a:solidFill>
                  <a:srgbClr val="2C94DC"/>
                </a:solidFill>
                <a:latin typeface="Arial"/>
                <a:cs typeface="Arial"/>
              </a:rPr>
              <a:t>T</a:t>
            </a:r>
            <a:r>
              <a:rPr sz="2800" spc="0" dirty="0">
                <a:solidFill>
                  <a:srgbClr val="2C94DC"/>
                </a:solidFill>
                <a:latin typeface="Arial"/>
                <a:cs typeface="Arial"/>
              </a:rPr>
              <a:t>rack the Phases</a:t>
            </a:r>
            <a:endParaRPr sz="2800">
              <a:latin typeface="Arial"/>
              <a:cs typeface="Arial"/>
            </a:endParaRPr>
          </a:p>
          <a:p>
            <a:pPr marL="12700" marR="15333">
              <a:lnSpc>
                <a:spcPct val="95825"/>
              </a:lnSpc>
            </a:pPr>
            <a:r>
              <a:rPr sz="2800" spc="0" dirty="0">
                <a:solidFill>
                  <a:srgbClr val="2C94DC"/>
                </a:solidFill>
                <a:latin typeface="Arial"/>
                <a:cs typeface="Arial"/>
              </a:rPr>
              <a:t>in the 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a:p>
            <a:pPr marL="4844358" algn="ctr">
              <a:lnSpc>
                <a:spcPct val="95825"/>
              </a:lnSpc>
              <a:spcBef>
                <a:spcPts val="385"/>
              </a:spcBef>
            </a:pPr>
            <a:r>
              <a:rPr sz="1400" b="1" i="1" spc="0" dirty="0">
                <a:solidFill>
                  <a:srgbClr val="006FBF"/>
                </a:solidFill>
                <a:latin typeface="Arial"/>
                <a:cs typeface="Arial"/>
              </a:rPr>
              <a:t>Mini Case Study: Churn Prediction for</a:t>
            </a:r>
            <a:endParaRPr sz="1400">
              <a:latin typeface="Arial"/>
              <a:cs typeface="Arial"/>
            </a:endParaRPr>
          </a:p>
          <a:p>
            <a:pPr marR="969753" algn="r">
              <a:lnSpc>
                <a:spcPts val="1500"/>
              </a:lnSpc>
              <a:spcBef>
                <a:spcPts val="75"/>
              </a:spcBef>
            </a:pPr>
            <a:r>
              <a:rPr sz="1400" b="1" i="1" spc="-50" dirty="0">
                <a:solidFill>
                  <a:srgbClr val="006FBF"/>
                </a:solidFill>
                <a:latin typeface="Arial"/>
                <a:cs typeface="Arial"/>
              </a:rPr>
              <a:t>Y</a:t>
            </a:r>
            <a:r>
              <a:rPr sz="1400" b="1" i="1" spc="0" dirty="0">
                <a:solidFill>
                  <a:srgbClr val="006FBF"/>
                </a:solidFill>
                <a:latin typeface="Arial"/>
                <a:cs typeface="Arial"/>
              </a:rPr>
              <a:t>oyodyne Bank</a:t>
            </a:r>
            <a:endParaRPr sz="1400">
              <a:latin typeface="Arial"/>
              <a:cs typeface="Arial"/>
            </a:endParaRPr>
          </a:p>
        </p:txBody>
      </p:sp>
      <p:sp>
        <p:nvSpPr>
          <p:cNvPr id="10" name="object 10"/>
          <p:cNvSpPr txBox="1"/>
          <p:nvPr/>
        </p:nvSpPr>
        <p:spPr>
          <a:xfrm>
            <a:off x="1128249" y="1924696"/>
            <a:ext cx="2283182" cy="317500"/>
          </a:xfrm>
          <a:prstGeom prst="rect">
            <a:avLst/>
          </a:prstGeom>
        </p:spPr>
        <p:txBody>
          <a:bodyPr wrap="square" lIns="0" tIns="0" rIns="0" bIns="0" rtlCol="0">
            <a:noAutofit/>
          </a:bodyPr>
          <a:lstStyle/>
          <a:p>
            <a:pPr marL="12700">
              <a:lnSpc>
                <a:spcPts val="2500"/>
              </a:lnSpc>
              <a:spcBef>
                <a:spcPts val="125"/>
              </a:spcBef>
            </a:pPr>
            <a:r>
              <a:rPr sz="3450" b="1" spc="0" baseline="2374" dirty="0">
                <a:solidFill>
                  <a:srgbClr val="5E5E5E"/>
                </a:solidFill>
                <a:latin typeface="Calibri"/>
                <a:cs typeface="Calibri"/>
              </a:rPr>
              <a:t>Situa</a:t>
            </a:r>
            <a:r>
              <a:rPr lang="en-US" sz="3450" b="1" spc="5" baseline="2374" dirty="0">
                <a:solidFill>
                  <a:srgbClr val="5E5E5E"/>
                </a:solidFill>
                <a:latin typeface="Calibri"/>
                <a:cs typeface="Calibri"/>
              </a:rPr>
              <a:t>ti</a:t>
            </a:r>
            <a:r>
              <a:rPr sz="3450" b="1" spc="0" baseline="2374" dirty="0">
                <a:solidFill>
                  <a:srgbClr val="5E5E5E"/>
                </a:solidFill>
                <a:latin typeface="Calibri"/>
                <a:cs typeface="Calibri"/>
              </a:rPr>
              <a:t>on</a:t>
            </a:r>
            <a:r>
              <a:rPr sz="3450" b="1" spc="32" baseline="2374" dirty="0">
                <a:solidFill>
                  <a:srgbClr val="5E5E5E"/>
                </a:solidFill>
                <a:latin typeface="Calibri"/>
                <a:cs typeface="Calibri"/>
              </a:rPr>
              <a:t> </a:t>
            </a:r>
            <a:r>
              <a:rPr sz="3450" b="1" spc="0" baseline="2374" dirty="0">
                <a:solidFill>
                  <a:srgbClr val="5E5E5E"/>
                </a:solidFill>
                <a:latin typeface="Calibri"/>
                <a:cs typeface="Calibri"/>
              </a:rPr>
              <a:t>Synopsis</a:t>
            </a:r>
            <a:endParaRPr sz="2300" dirty="0">
              <a:latin typeface="Calibri"/>
              <a:cs typeface="Calibri"/>
            </a:endParaRPr>
          </a:p>
        </p:txBody>
      </p:sp>
      <p:sp>
        <p:nvSpPr>
          <p:cNvPr id="9" name="object 9"/>
          <p:cNvSpPr txBox="1"/>
          <p:nvPr/>
        </p:nvSpPr>
        <p:spPr>
          <a:xfrm>
            <a:off x="1128249" y="2363803"/>
            <a:ext cx="200694" cy="375919"/>
          </a:xfrm>
          <a:prstGeom prst="rect">
            <a:avLst/>
          </a:prstGeom>
        </p:spPr>
        <p:txBody>
          <a:bodyPr wrap="square" lIns="0" tIns="0" rIns="0" bIns="0" rtlCol="0">
            <a:noAutofit/>
          </a:bodyPr>
          <a:lstStyle/>
          <a:p>
            <a:pPr marL="12700">
              <a:lnSpc>
                <a:spcPts val="2920"/>
              </a:lnSpc>
              <a:spcBef>
                <a:spcPts val="146"/>
              </a:spcBef>
            </a:pPr>
            <a:r>
              <a:rPr sz="2750" spc="0" dirty="0">
                <a:solidFill>
                  <a:srgbClr val="007CC2"/>
                </a:solidFill>
                <a:latin typeface="Arial"/>
                <a:cs typeface="Arial"/>
              </a:rPr>
              <a:t>•</a:t>
            </a:r>
            <a:endParaRPr sz="2750">
              <a:latin typeface="Arial"/>
              <a:cs typeface="Arial"/>
            </a:endParaRPr>
          </a:p>
        </p:txBody>
      </p:sp>
      <p:sp>
        <p:nvSpPr>
          <p:cNvPr id="8" name="object 8"/>
          <p:cNvSpPr txBox="1"/>
          <p:nvPr/>
        </p:nvSpPr>
        <p:spPr>
          <a:xfrm>
            <a:off x="1356850" y="2419996"/>
            <a:ext cx="8180669" cy="3581400"/>
          </a:xfrm>
          <a:prstGeom prst="rect">
            <a:avLst/>
          </a:prstGeom>
        </p:spPr>
        <p:txBody>
          <a:bodyPr wrap="square" lIns="0" tIns="0" rIns="0" bIns="0" rtlCol="0">
            <a:noAutofit/>
          </a:bodyPr>
          <a:lstStyle/>
          <a:p>
            <a:pPr marL="15874" marR="40785">
              <a:lnSpc>
                <a:spcPts val="2510"/>
              </a:lnSpc>
              <a:spcBef>
                <a:spcPts val="125"/>
              </a:spcBef>
            </a:pPr>
            <a:r>
              <a:rPr sz="3450" spc="0" baseline="2374" dirty="0">
                <a:solidFill>
                  <a:srgbClr val="5E5E5E"/>
                </a:solidFill>
                <a:latin typeface="Calibri"/>
                <a:cs typeface="Calibri"/>
              </a:rPr>
              <a:t>Retail Bank, Yoyodyne Bank wants to improve the Net Present</a:t>
            </a:r>
            <a:endParaRPr sz="2300" dirty="0">
              <a:latin typeface="Calibri"/>
              <a:cs typeface="Calibri"/>
            </a:endParaRPr>
          </a:p>
          <a:p>
            <a:pPr marL="12700" marR="40785">
              <a:lnSpc>
                <a:spcPts val="2800"/>
              </a:lnSpc>
              <a:spcBef>
                <a:spcPts val="14"/>
              </a:spcBef>
            </a:pPr>
            <a:r>
              <a:rPr sz="3450" spc="0" baseline="1187" dirty="0">
                <a:solidFill>
                  <a:srgbClr val="5E5E5E"/>
                </a:solidFill>
                <a:latin typeface="Calibri"/>
                <a:cs typeface="Calibri"/>
              </a:rPr>
              <a:t>Value  (NPV) and reten3on</a:t>
            </a:r>
            <a:r>
              <a:rPr sz="3450" spc="116" baseline="1187" dirty="0">
                <a:solidFill>
                  <a:srgbClr val="5E5E5E"/>
                </a:solidFill>
                <a:latin typeface="Calibri"/>
                <a:cs typeface="Calibri"/>
              </a:rPr>
              <a:t> </a:t>
            </a:r>
            <a:r>
              <a:rPr sz="3450" spc="0" baseline="1187" dirty="0">
                <a:solidFill>
                  <a:srgbClr val="5E5E5E"/>
                </a:solidFill>
                <a:latin typeface="Calibri"/>
                <a:cs typeface="Calibri"/>
              </a:rPr>
              <a:t>rate of customers</a:t>
            </a:r>
            <a:endParaRPr sz="2300" dirty="0">
              <a:latin typeface="Calibri"/>
              <a:cs typeface="Calibri"/>
            </a:endParaRPr>
          </a:p>
          <a:p>
            <a:pPr marL="12700" marR="80838" indent="3174">
              <a:lnSpc>
                <a:spcPts val="2800"/>
              </a:lnSpc>
              <a:spcBef>
                <a:spcPts val="1042"/>
              </a:spcBef>
            </a:pPr>
            <a:r>
              <a:rPr sz="2300" spc="0" dirty="0">
                <a:solidFill>
                  <a:srgbClr val="5E5E5E"/>
                </a:solidFill>
                <a:latin typeface="Calibri"/>
                <a:cs typeface="Calibri"/>
              </a:rPr>
              <a:t>They want to establish an eﬀec</a:t>
            </a:r>
            <a:r>
              <a:rPr lang="en-US" sz="2300" spc="0" dirty="0">
                <a:solidFill>
                  <a:srgbClr val="5E5E5E"/>
                </a:solidFill>
                <a:latin typeface="Calibri"/>
                <a:cs typeface="Calibri"/>
              </a:rPr>
              <a:t>ti</a:t>
            </a:r>
            <a:r>
              <a:rPr sz="2300" spc="0" dirty="0">
                <a:solidFill>
                  <a:srgbClr val="5E5E5E"/>
                </a:solidFill>
                <a:latin typeface="Calibri"/>
                <a:cs typeface="Calibri"/>
              </a:rPr>
              <a:t>ve</a:t>
            </a:r>
            <a:r>
              <a:rPr sz="2300" spc="116" dirty="0">
                <a:solidFill>
                  <a:srgbClr val="5E5E5E"/>
                </a:solidFill>
                <a:latin typeface="Calibri"/>
                <a:cs typeface="Calibri"/>
              </a:rPr>
              <a:t> </a:t>
            </a:r>
            <a:r>
              <a:rPr sz="2300" spc="0" dirty="0">
                <a:solidFill>
                  <a:srgbClr val="5E5E5E"/>
                </a:solidFill>
                <a:latin typeface="Calibri"/>
                <a:cs typeface="Calibri"/>
              </a:rPr>
              <a:t>marke</a:t>
            </a:r>
            <a:r>
              <a:rPr lang="en-US" sz="2300" spc="0" dirty="0">
                <a:solidFill>
                  <a:srgbClr val="5E5E5E"/>
                </a:solidFill>
                <a:latin typeface="Calibri"/>
                <a:cs typeface="Calibri"/>
              </a:rPr>
              <a:t>ti</a:t>
            </a:r>
            <a:r>
              <a:rPr sz="2300" spc="0" dirty="0">
                <a:solidFill>
                  <a:srgbClr val="5E5E5E"/>
                </a:solidFill>
                <a:latin typeface="Calibri"/>
                <a:cs typeface="Calibri"/>
              </a:rPr>
              <a:t>n</a:t>
            </a:r>
            <a:r>
              <a:rPr lang="en-US" sz="2300" spc="0" dirty="0">
                <a:solidFill>
                  <a:srgbClr val="5E5E5E"/>
                </a:solidFill>
                <a:latin typeface="Calibri"/>
                <a:cs typeface="Calibri"/>
              </a:rPr>
              <a:t>g</a:t>
            </a:r>
            <a:r>
              <a:rPr sz="2300" spc="0" dirty="0">
                <a:solidFill>
                  <a:srgbClr val="5E5E5E"/>
                </a:solidFill>
                <a:latin typeface="Calibri"/>
                <a:cs typeface="Calibri"/>
              </a:rPr>
              <a:t> campai</a:t>
            </a:r>
            <a:r>
              <a:rPr lang="en-US" sz="2300" spc="0" dirty="0">
                <a:solidFill>
                  <a:srgbClr val="5E5E5E"/>
                </a:solidFill>
                <a:latin typeface="Calibri"/>
                <a:cs typeface="Calibri"/>
              </a:rPr>
              <a:t>g</a:t>
            </a:r>
            <a:r>
              <a:rPr sz="2300" spc="0" dirty="0">
                <a:solidFill>
                  <a:srgbClr val="5E5E5E"/>
                </a:solidFill>
                <a:latin typeface="Calibri"/>
                <a:cs typeface="Calibri"/>
              </a:rPr>
              <a:t>n targeting customers to reduce the churn rate by at least ﬁve percent</a:t>
            </a:r>
            <a:endParaRPr sz="2300" dirty="0">
              <a:latin typeface="Calibri"/>
              <a:cs typeface="Calibri"/>
            </a:endParaRPr>
          </a:p>
          <a:p>
            <a:pPr marL="12700" indent="3174">
              <a:lnSpc>
                <a:spcPct val="99589"/>
              </a:lnSpc>
              <a:spcBef>
                <a:spcPts val="1156"/>
              </a:spcBef>
            </a:pPr>
            <a:r>
              <a:rPr sz="2300" spc="0" dirty="0">
                <a:solidFill>
                  <a:srgbClr val="5E5E5E"/>
                </a:solidFill>
                <a:latin typeface="Calibri"/>
                <a:cs typeface="Calibri"/>
              </a:rPr>
              <a:t>The bank wants to determine whether those customers are worth retainin'. In addition,</a:t>
            </a:r>
            <a:r>
              <a:rPr sz="2300" spc="116" dirty="0">
                <a:solidFill>
                  <a:srgbClr val="5E5E5E"/>
                </a:solidFill>
                <a:latin typeface="Calibri"/>
                <a:cs typeface="Calibri"/>
              </a:rPr>
              <a:t> </a:t>
            </a:r>
            <a:r>
              <a:rPr sz="2300" spc="0" dirty="0">
                <a:solidFill>
                  <a:srgbClr val="5E5E5E"/>
                </a:solidFill>
                <a:latin typeface="Calibri"/>
                <a:cs typeface="Calibri"/>
              </a:rPr>
              <a:t>the bank also wants to analyze reasons for customer </a:t>
            </a:r>
            <a:r>
              <a:rPr lang="en-US" sz="2300" spc="0" dirty="0">
                <a:solidFill>
                  <a:srgbClr val="5E5E5E"/>
                </a:solidFill>
                <a:latin typeface="Calibri"/>
                <a:cs typeface="Calibri"/>
              </a:rPr>
              <a:t>churn </a:t>
            </a:r>
            <a:r>
              <a:rPr sz="2300" spc="0" dirty="0">
                <a:solidFill>
                  <a:srgbClr val="5E5E5E"/>
                </a:solidFill>
                <a:latin typeface="Calibri"/>
                <a:cs typeface="Calibri"/>
              </a:rPr>
              <a:t>and what they can do to keep them</a:t>
            </a:r>
            <a:endParaRPr sz="2300" dirty="0">
              <a:latin typeface="Calibri"/>
              <a:cs typeface="Calibri"/>
            </a:endParaRPr>
          </a:p>
          <a:p>
            <a:pPr marL="12700" marR="203403" indent="3174">
              <a:lnSpc>
                <a:spcPts val="2800"/>
              </a:lnSpc>
              <a:spcBef>
                <a:spcPts val="1195"/>
              </a:spcBef>
            </a:pPr>
            <a:r>
              <a:rPr sz="2300" spc="0" dirty="0">
                <a:solidFill>
                  <a:srgbClr val="5E5E5E"/>
                </a:solidFill>
                <a:latin typeface="Calibri"/>
                <a:cs typeface="Calibri"/>
              </a:rPr>
              <a:t>The bank wants to build a data warehouse to support Marke</a:t>
            </a:r>
            <a:r>
              <a:rPr lang="en-US" sz="2300" spc="0" dirty="0">
                <a:solidFill>
                  <a:srgbClr val="5E5E5E"/>
                </a:solidFill>
                <a:latin typeface="Calibri"/>
                <a:cs typeface="Calibri"/>
              </a:rPr>
              <a:t>ting</a:t>
            </a:r>
            <a:r>
              <a:rPr sz="2300" spc="0" dirty="0">
                <a:solidFill>
                  <a:srgbClr val="5E5E5E"/>
                </a:solidFill>
                <a:latin typeface="Calibri"/>
                <a:cs typeface="Calibri"/>
              </a:rPr>
              <a:t> and other related customer care </a:t>
            </a:r>
            <a:r>
              <a:rPr lang="en-US" sz="2300" spc="0" dirty="0">
                <a:solidFill>
                  <a:srgbClr val="5E5E5E"/>
                </a:solidFill>
                <a:latin typeface="Calibri"/>
                <a:cs typeface="Calibri"/>
              </a:rPr>
              <a:t>G</a:t>
            </a:r>
            <a:r>
              <a:rPr sz="2300" spc="0" dirty="0">
                <a:solidFill>
                  <a:srgbClr val="5E5E5E"/>
                </a:solidFill>
                <a:latin typeface="Calibri"/>
                <a:cs typeface="Calibri"/>
              </a:rPr>
              <a:t>roups</a:t>
            </a:r>
            <a:endParaRPr sz="2300" dirty="0">
              <a:latin typeface="Calibri"/>
              <a:cs typeface="Calibri"/>
            </a:endParaRPr>
          </a:p>
        </p:txBody>
      </p:sp>
      <p:sp>
        <p:nvSpPr>
          <p:cNvPr id="7" name="object 7"/>
          <p:cNvSpPr txBox="1"/>
          <p:nvPr/>
        </p:nvSpPr>
        <p:spPr>
          <a:xfrm>
            <a:off x="1128249" y="3214703"/>
            <a:ext cx="200694" cy="375919"/>
          </a:xfrm>
          <a:prstGeom prst="rect">
            <a:avLst/>
          </a:prstGeom>
        </p:spPr>
        <p:txBody>
          <a:bodyPr wrap="square" lIns="0" tIns="0" rIns="0" bIns="0" rtlCol="0">
            <a:noAutofit/>
          </a:bodyPr>
          <a:lstStyle/>
          <a:p>
            <a:pPr marL="12700">
              <a:lnSpc>
                <a:spcPts val="2920"/>
              </a:lnSpc>
              <a:spcBef>
                <a:spcPts val="146"/>
              </a:spcBef>
            </a:pPr>
            <a:r>
              <a:rPr sz="2750" spc="0" dirty="0">
                <a:solidFill>
                  <a:srgbClr val="007CC2"/>
                </a:solidFill>
                <a:latin typeface="Arial"/>
                <a:cs typeface="Arial"/>
              </a:rPr>
              <a:t>•</a:t>
            </a:r>
            <a:endParaRPr sz="2750">
              <a:latin typeface="Arial"/>
              <a:cs typeface="Arial"/>
            </a:endParaRPr>
          </a:p>
        </p:txBody>
      </p:sp>
      <p:sp>
        <p:nvSpPr>
          <p:cNvPr id="6" name="object 6"/>
          <p:cNvSpPr txBox="1"/>
          <p:nvPr/>
        </p:nvSpPr>
        <p:spPr>
          <a:xfrm>
            <a:off x="1128249" y="4078303"/>
            <a:ext cx="200694" cy="375919"/>
          </a:xfrm>
          <a:prstGeom prst="rect">
            <a:avLst/>
          </a:prstGeom>
        </p:spPr>
        <p:txBody>
          <a:bodyPr wrap="square" lIns="0" tIns="0" rIns="0" bIns="0" rtlCol="0">
            <a:noAutofit/>
          </a:bodyPr>
          <a:lstStyle/>
          <a:p>
            <a:pPr marL="12700">
              <a:lnSpc>
                <a:spcPts val="2920"/>
              </a:lnSpc>
              <a:spcBef>
                <a:spcPts val="146"/>
              </a:spcBef>
            </a:pPr>
            <a:r>
              <a:rPr sz="2750" spc="0" dirty="0">
                <a:solidFill>
                  <a:srgbClr val="007CC2"/>
                </a:solidFill>
                <a:latin typeface="Arial"/>
                <a:cs typeface="Arial"/>
              </a:rPr>
              <a:t>•</a:t>
            </a:r>
            <a:endParaRPr sz="2750">
              <a:latin typeface="Arial"/>
              <a:cs typeface="Arial"/>
            </a:endParaRPr>
          </a:p>
        </p:txBody>
      </p:sp>
      <p:sp>
        <p:nvSpPr>
          <p:cNvPr id="5" name="object 5"/>
          <p:cNvSpPr txBox="1"/>
          <p:nvPr/>
        </p:nvSpPr>
        <p:spPr>
          <a:xfrm>
            <a:off x="1128249" y="5272103"/>
            <a:ext cx="200694" cy="375919"/>
          </a:xfrm>
          <a:prstGeom prst="rect">
            <a:avLst/>
          </a:prstGeom>
        </p:spPr>
        <p:txBody>
          <a:bodyPr wrap="square" lIns="0" tIns="0" rIns="0" bIns="0" rtlCol="0">
            <a:noAutofit/>
          </a:bodyPr>
          <a:lstStyle/>
          <a:p>
            <a:pPr marL="12700">
              <a:lnSpc>
                <a:spcPts val="2920"/>
              </a:lnSpc>
              <a:spcBef>
                <a:spcPts val="146"/>
              </a:spcBef>
            </a:pPr>
            <a:r>
              <a:rPr sz="2750" spc="0" dirty="0">
                <a:solidFill>
                  <a:srgbClr val="007CC2"/>
                </a:solidFill>
                <a:latin typeface="Arial"/>
                <a:cs typeface="Arial"/>
              </a:rPr>
              <a:t>•</a:t>
            </a:r>
            <a:endParaRPr sz="2750">
              <a:latin typeface="Arial"/>
              <a:cs typeface="Arial"/>
            </a:endParaRPr>
          </a:p>
        </p:txBody>
      </p:sp>
      <p:sp>
        <p:nvSpPr>
          <p:cNvPr id="4" name="object 4"/>
          <p:cNvSpPr txBox="1"/>
          <p:nvPr/>
        </p:nvSpPr>
        <p:spPr>
          <a:xfrm>
            <a:off x="7830192"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3"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18</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bject 66"/>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67" name="object 67"/>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3" name="object 43"/>
          <p:cNvSpPr/>
          <p:nvPr/>
        </p:nvSpPr>
        <p:spPr>
          <a:xfrm>
            <a:off x="1079038" y="1034934"/>
            <a:ext cx="2819399" cy="640079"/>
          </a:xfrm>
          <a:custGeom>
            <a:avLst/>
            <a:gdLst/>
            <a:ahLst/>
            <a:cxnLst/>
            <a:rect l="l" t="t" r="r" b="b"/>
            <a:pathLst>
              <a:path w="2819399" h="640079">
                <a:moveTo>
                  <a:pt x="0" y="0"/>
                </a:moveTo>
                <a:lnTo>
                  <a:pt x="0" y="640079"/>
                </a:lnTo>
                <a:lnTo>
                  <a:pt x="2819399" y="640079"/>
                </a:lnTo>
                <a:lnTo>
                  <a:pt x="2819399" y="0"/>
                </a:lnTo>
                <a:lnTo>
                  <a:pt x="0" y="0"/>
                </a:lnTo>
                <a:close/>
              </a:path>
            </a:pathLst>
          </a:custGeom>
          <a:solidFill>
            <a:srgbClr val="33A6E3"/>
          </a:solidFill>
        </p:spPr>
        <p:txBody>
          <a:bodyPr wrap="square" lIns="0" tIns="0" rIns="0" bIns="0" rtlCol="0">
            <a:noAutofit/>
          </a:bodyPr>
          <a:lstStyle/>
          <a:p>
            <a:endParaRPr/>
          </a:p>
        </p:txBody>
      </p:sp>
      <p:sp>
        <p:nvSpPr>
          <p:cNvPr id="44" name="object 44"/>
          <p:cNvSpPr/>
          <p:nvPr/>
        </p:nvSpPr>
        <p:spPr>
          <a:xfrm>
            <a:off x="3898437" y="1034934"/>
            <a:ext cx="3835866" cy="640079"/>
          </a:xfrm>
          <a:custGeom>
            <a:avLst/>
            <a:gdLst/>
            <a:ahLst/>
            <a:cxnLst/>
            <a:rect l="l" t="t" r="r" b="b"/>
            <a:pathLst>
              <a:path w="3835866" h="640079">
                <a:moveTo>
                  <a:pt x="0" y="0"/>
                </a:moveTo>
                <a:lnTo>
                  <a:pt x="0" y="640079"/>
                </a:lnTo>
                <a:lnTo>
                  <a:pt x="3835866" y="640079"/>
                </a:lnTo>
                <a:lnTo>
                  <a:pt x="3835866" y="0"/>
                </a:lnTo>
                <a:lnTo>
                  <a:pt x="0" y="0"/>
                </a:lnTo>
                <a:close/>
              </a:path>
            </a:pathLst>
          </a:custGeom>
          <a:solidFill>
            <a:srgbClr val="33A6E3"/>
          </a:solidFill>
        </p:spPr>
        <p:txBody>
          <a:bodyPr wrap="square" lIns="0" tIns="0" rIns="0" bIns="0" rtlCol="0">
            <a:noAutofit/>
          </a:bodyPr>
          <a:lstStyle/>
          <a:p>
            <a:endParaRPr/>
          </a:p>
        </p:txBody>
      </p:sp>
      <p:sp>
        <p:nvSpPr>
          <p:cNvPr id="45" name="object 45"/>
          <p:cNvSpPr/>
          <p:nvPr/>
        </p:nvSpPr>
        <p:spPr>
          <a:xfrm>
            <a:off x="7734303" y="1034934"/>
            <a:ext cx="1879133" cy="640079"/>
          </a:xfrm>
          <a:custGeom>
            <a:avLst/>
            <a:gdLst/>
            <a:ahLst/>
            <a:cxnLst/>
            <a:rect l="l" t="t" r="r" b="b"/>
            <a:pathLst>
              <a:path w="1879133" h="640079">
                <a:moveTo>
                  <a:pt x="0" y="0"/>
                </a:moveTo>
                <a:lnTo>
                  <a:pt x="0" y="640079"/>
                </a:lnTo>
                <a:lnTo>
                  <a:pt x="1879133" y="640079"/>
                </a:lnTo>
                <a:lnTo>
                  <a:pt x="1879133" y="0"/>
                </a:lnTo>
                <a:lnTo>
                  <a:pt x="0" y="0"/>
                </a:lnTo>
                <a:close/>
              </a:path>
            </a:pathLst>
          </a:custGeom>
          <a:solidFill>
            <a:srgbClr val="33A6E3"/>
          </a:solidFill>
        </p:spPr>
        <p:txBody>
          <a:bodyPr wrap="square" lIns="0" tIns="0" rIns="0" bIns="0" rtlCol="0">
            <a:noAutofit/>
          </a:bodyPr>
          <a:lstStyle/>
          <a:p>
            <a:endParaRPr/>
          </a:p>
        </p:txBody>
      </p:sp>
      <p:sp>
        <p:nvSpPr>
          <p:cNvPr id="46" name="object 46"/>
          <p:cNvSpPr/>
          <p:nvPr/>
        </p:nvSpPr>
        <p:spPr>
          <a:xfrm>
            <a:off x="1079038" y="1675014"/>
            <a:ext cx="2819399" cy="2270760"/>
          </a:xfrm>
          <a:custGeom>
            <a:avLst/>
            <a:gdLst/>
            <a:ahLst/>
            <a:cxnLst/>
            <a:rect l="l" t="t" r="r" b="b"/>
            <a:pathLst>
              <a:path w="2819399" h="2270760">
                <a:moveTo>
                  <a:pt x="0" y="0"/>
                </a:moveTo>
                <a:lnTo>
                  <a:pt x="0" y="2270760"/>
                </a:lnTo>
                <a:lnTo>
                  <a:pt x="2819399" y="2270760"/>
                </a:lnTo>
                <a:lnTo>
                  <a:pt x="2819399" y="0"/>
                </a:lnTo>
                <a:lnTo>
                  <a:pt x="0" y="0"/>
                </a:lnTo>
                <a:close/>
              </a:path>
            </a:pathLst>
          </a:custGeom>
          <a:solidFill>
            <a:srgbClr val="D6E3F4"/>
          </a:solidFill>
        </p:spPr>
        <p:txBody>
          <a:bodyPr wrap="square" lIns="0" tIns="0" rIns="0" bIns="0" rtlCol="0">
            <a:noAutofit/>
          </a:bodyPr>
          <a:lstStyle/>
          <a:p>
            <a:endParaRPr/>
          </a:p>
        </p:txBody>
      </p:sp>
      <p:sp>
        <p:nvSpPr>
          <p:cNvPr id="47" name="object 47"/>
          <p:cNvSpPr/>
          <p:nvPr/>
        </p:nvSpPr>
        <p:spPr>
          <a:xfrm>
            <a:off x="3898437" y="1675014"/>
            <a:ext cx="3835866" cy="2270760"/>
          </a:xfrm>
          <a:custGeom>
            <a:avLst/>
            <a:gdLst/>
            <a:ahLst/>
            <a:cxnLst/>
            <a:rect l="l" t="t" r="r" b="b"/>
            <a:pathLst>
              <a:path w="3835866" h="2270760">
                <a:moveTo>
                  <a:pt x="0" y="0"/>
                </a:moveTo>
                <a:lnTo>
                  <a:pt x="0" y="2270760"/>
                </a:lnTo>
                <a:lnTo>
                  <a:pt x="3835866" y="2270760"/>
                </a:lnTo>
                <a:lnTo>
                  <a:pt x="3835866" y="0"/>
                </a:lnTo>
                <a:lnTo>
                  <a:pt x="0" y="0"/>
                </a:lnTo>
                <a:close/>
              </a:path>
            </a:pathLst>
          </a:custGeom>
          <a:solidFill>
            <a:srgbClr val="D6E3F4"/>
          </a:solidFill>
        </p:spPr>
        <p:txBody>
          <a:bodyPr wrap="square" lIns="0" tIns="0" rIns="0" bIns="0" rtlCol="0">
            <a:noAutofit/>
          </a:bodyPr>
          <a:lstStyle/>
          <a:p>
            <a:endParaRPr/>
          </a:p>
        </p:txBody>
      </p:sp>
      <p:sp>
        <p:nvSpPr>
          <p:cNvPr id="48" name="object 48"/>
          <p:cNvSpPr/>
          <p:nvPr/>
        </p:nvSpPr>
        <p:spPr>
          <a:xfrm>
            <a:off x="7734303" y="1675014"/>
            <a:ext cx="1879133" cy="2270760"/>
          </a:xfrm>
          <a:custGeom>
            <a:avLst/>
            <a:gdLst/>
            <a:ahLst/>
            <a:cxnLst/>
            <a:rect l="l" t="t" r="r" b="b"/>
            <a:pathLst>
              <a:path w="1879133" h="2270760">
                <a:moveTo>
                  <a:pt x="0" y="0"/>
                </a:moveTo>
                <a:lnTo>
                  <a:pt x="0" y="2270760"/>
                </a:lnTo>
                <a:lnTo>
                  <a:pt x="1879133" y="2270760"/>
                </a:lnTo>
                <a:lnTo>
                  <a:pt x="1879133" y="0"/>
                </a:lnTo>
                <a:lnTo>
                  <a:pt x="0" y="0"/>
                </a:lnTo>
                <a:close/>
              </a:path>
            </a:pathLst>
          </a:custGeom>
          <a:solidFill>
            <a:srgbClr val="D6E3F4"/>
          </a:solidFill>
        </p:spPr>
        <p:txBody>
          <a:bodyPr wrap="square" lIns="0" tIns="0" rIns="0" bIns="0" rtlCol="0">
            <a:noAutofit/>
          </a:bodyPr>
          <a:lstStyle/>
          <a:p>
            <a:endParaRPr/>
          </a:p>
        </p:txBody>
      </p:sp>
      <p:sp>
        <p:nvSpPr>
          <p:cNvPr id="49" name="object 49"/>
          <p:cNvSpPr/>
          <p:nvPr/>
        </p:nvSpPr>
        <p:spPr>
          <a:xfrm>
            <a:off x="1079038" y="3945774"/>
            <a:ext cx="2819399" cy="2407919"/>
          </a:xfrm>
          <a:custGeom>
            <a:avLst/>
            <a:gdLst/>
            <a:ahLst/>
            <a:cxnLst/>
            <a:rect l="l" t="t" r="r" b="b"/>
            <a:pathLst>
              <a:path w="2819399" h="2407919">
                <a:moveTo>
                  <a:pt x="0" y="0"/>
                </a:moveTo>
                <a:lnTo>
                  <a:pt x="0" y="2407919"/>
                </a:lnTo>
                <a:lnTo>
                  <a:pt x="2819399" y="2407919"/>
                </a:lnTo>
                <a:lnTo>
                  <a:pt x="2819399" y="0"/>
                </a:lnTo>
                <a:lnTo>
                  <a:pt x="0" y="0"/>
                </a:lnTo>
                <a:close/>
              </a:path>
            </a:pathLst>
          </a:custGeom>
          <a:solidFill>
            <a:srgbClr val="ECF2FA"/>
          </a:solidFill>
        </p:spPr>
        <p:txBody>
          <a:bodyPr wrap="square" lIns="0" tIns="0" rIns="0" bIns="0" rtlCol="0">
            <a:noAutofit/>
          </a:bodyPr>
          <a:lstStyle/>
          <a:p>
            <a:endParaRPr/>
          </a:p>
        </p:txBody>
      </p:sp>
      <p:sp>
        <p:nvSpPr>
          <p:cNvPr id="50" name="object 50"/>
          <p:cNvSpPr/>
          <p:nvPr/>
        </p:nvSpPr>
        <p:spPr>
          <a:xfrm>
            <a:off x="3898437" y="3945774"/>
            <a:ext cx="3835866" cy="2407919"/>
          </a:xfrm>
          <a:custGeom>
            <a:avLst/>
            <a:gdLst/>
            <a:ahLst/>
            <a:cxnLst/>
            <a:rect l="l" t="t" r="r" b="b"/>
            <a:pathLst>
              <a:path w="3835866" h="2407919">
                <a:moveTo>
                  <a:pt x="0" y="0"/>
                </a:moveTo>
                <a:lnTo>
                  <a:pt x="0" y="2407919"/>
                </a:lnTo>
                <a:lnTo>
                  <a:pt x="3835866" y="2407919"/>
                </a:lnTo>
                <a:lnTo>
                  <a:pt x="3835866" y="0"/>
                </a:lnTo>
                <a:lnTo>
                  <a:pt x="0" y="0"/>
                </a:lnTo>
                <a:close/>
              </a:path>
            </a:pathLst>
          </a:custGeom>
          <a:solidFill>
            <a:srgbClr val="ECF2FA"/>
          </a:solidFill>
        </p:spPr>
        <p:txBody>
          <a:bodyPr wrap="square" lIns="0" tIns="0" rIns="0" bIns="0" rtlCol="0">
            <a:noAutofit/>
          </a:bodyPr>
          <a:lstStyle/>
          <a:p>
            <a:endParaRPr/>
          </a:p>
        </p:txBody>
      </p:sp>
      <p:sp>
        <p:nvSpPr>
          <p:cNvPr id="51" name="object 51"/>
          <p:cNvSpPr/>
          <p:nvPr/>
        </p:nvSpPr>
        <p:spPr>
          <a:xfrm>
            <a:off x="7734303" y="3945774"/>
            <a:ext cx="1879133" cy="2407919"/>
          </a:xfrm>
          <a:custGeom>
            <a:avLst/>
            <a:gdLst/>
            <a:ahLst/>
            <a:cxnLst/>
            <a:rect l="l" t="t" r="r" b="b"/>
            <a:pathLst>
              <a:path w="1879133" h="2407919">
                <a:moveTo>
                  <a:pt x="0" y="0"/>
                </a:moveTo>
                <a:lnTo>
                  <a:pt x="0" y="2407919"/>
                </a:lnTo>
                <a:lnTo>
                  <a:pt x="1879133" y="2407919"/>
                </a:lnTo>
                <a:lnTo>
                  <a:pt x="1879133" y="0"/>
                </a:lnTo>
                <a:lnTo>
                  <a:pt x="0" y="0"/>
                </a:lnTo>
                <a:close/>
              </a:path>
            </a:pathLst>
          </a:custGeom>
          <a:solidFill>
            <a:srgbClr val="ECF2FA"/>
          </a:solidFill>
        </p:spPr>
        <p:txBody>
          <a:bodyPr wrap="square" lIns="0" tIns="0" rIns="0" bIns="0" rtlCol="0">
            <a:noAutofit/>
          </a:bodyPr>
          <a:lstStyle/>
          <a:p>
            <a:endParaRPr/>
          </a:p>
        </p:txBody>
      </p:sp>
      <p:sp>
        <p:nvSpPr>
          <p:cNvPr id="52" name="object 52"/>
          <p:cNvSpPr/>
          <p:nvPr/>
        </p:nvSpPr>
        <p:spPr>
          <a:xfrm>
            <a:off x="3898439" y="1028584"/>
            <a:ext cx="0" cy="5331462"/>
          </a:xfrm>
          <a:custGeom>
            <a:avLst/>
            <a:gdLst/>
            <a:ahLst/>
            <a:cxnLst/>
            <a:rect l="l" t="t" r="r" b="b"/>
            <a:pathLst>
              <a:path h="5331462">
                <a:moveTo>
                  <a:pt x="0" y="0"/>
                </a:moveTo>
                <a:lnTo>
                  <a:pt x="0" y="5331462"/>
                </a:lnTo>
              </a:path>
            </a:pathLst>
          </a:custGeom>
          <a:ln w="12700">
            <a:solidFill>
              <a:srgbClr val="000000"/>
            </a:solidFill>
          </a:ln>
        </p:spPr>
        <p:txBody>
          <a:bodyPr wrap="square" lIns="0" tIns="0" rIns="0" bIns="0" rtlCol="0">
            <a:noAutofit/>
          </a:bodyPr>
          <a:lstStyle/>
          <a:p>
            <a:endParaRPr/>
          </a:p>
        </p:txBody>
      </p:sp>
      <p:sp>
        <p:nvSpPr>
          <p:cNvPr id="53" name="object 53"/>
          <p:cNvSpPr/>
          <p:nvPr/>
        </p:nvSpPr>
        <p:spPr>
          <a:xfrm>
            <a:off x="7734307" y="1028584"/>
            <a:ext cx="0" cy="5331462"/>
          </a:xfrm>
          <a:custGeom>
            <a:avLst/>
            <a:gdLst/>
            <a:ahLst/>
            <a:cxnLst/>
            <a:rect l="l" t="t" r="r" b="b"/>
            <a:pathLst>
              <a:path h="5331462">
                <a:moveTo>
                  <a:pt x="0" y="0"/>
                </a:moveTo>
                <a:lnTo>
                  <a:pt x="0" y="5331462"/>
                </a:lnTo>
              </a:path>
            </a:pathLst>
          </a:custGeom>
          <a:ln w="12700">
            <a:solidFill>
              <a:srgbClr val="000000"/>
            </a:solidFill>
          </a:ln>
        </p:spPr>
        <p:txBody>
          <a:bodyPr wrap="square" lIns="0" tIns="0" rIns="0" bIns="0" rtlCol="0">
            <a:noAutofit/>
          </a:bodyPr>
          <a:lstStyle/>
          <a:p>
            <a:endParaRPr/>
          </a:p>
        </p:txBody>
      </p:sp>
      <p:sp>
        <p:nvSpPr>
          <p:cNvPr id="54" name="object 54"/>
          <p:cNvSpPr/>
          <p:nvPr/>
        </p:nvSpPr>
        <p:spPr>
          <a:xfrm>
            <a:off x="1072688" y="1675014"/>
            <a:ext cx="8547104" cy="0"/>
          </a:xfrm>
          <a:custGeom>
            <a:avLst/>
            <a:gdLst/>
            <a:ahLst/>
            <a:cxnLst/>
            <a:rect l="l" t="t" r="r" b="b"/>
            <a:pathLst>
              <a:path w="8547104">
                <a:moveTo>
                  <a:pt x="0" y="0"/>
                </a:moveTo>
                <a:lnTo>
                  <a:pt x="8547104" y="0"/>
                </a:lnTo>
              </a:path>
            </a:pathLst>
          </a:custGeom>
          <a:ln w="12700">
            <a:solidFill>
              <a:srgbClr val="000000"/>
            </a:solidFill>
          </a:ln>
        </p:spPr>
        <p:txBody>
          <a:bodyPr wrap="square" lIns="0" tIns="0" rIns="0" bIns="0" rtlCol="0">
            <a:noAutofit/>
          </a:bodyPr>
          <a:lstStyle/>
          <a:p>
            <a:endParaRPr/>
          </a:p>
        </p:txBody>
      </p:sp>
      <p:sp>
        <p:nvSpPr>
          <p:cNvPr id="55" name="object 55"/>
          <p:cNvSpPr/>
          <p:nvPr/>
        </p:nvSpPr>
        <p:spPr>
          <a:xfrm>
            <a:off x="1072688" y="3945776"/>
            <a:ext cx="8547104" cy="0"/>
          </a:xfrm>
          <a:custGeom>
            <a:avLst/>
            <a:gdLst/>
            <a:ahLst/>
            <a:cxnLst/>
            <a:rect l="l" t="t" r="r" b="b"/>
            <a:pathLst>
              <a:path w="8547104">
                <a:moveTo>
                  <a:pt x="0" y="0"/>
                </a:moveTo>
                <a:lnTo>
                  <a:pt x="8547104" y="0"/>
                </a:lnTo>
              </a:path>
            </a:pathLst>
          </a:custGeom>
          <a:ln w="12700">
            <a:solidFill>
              <a:srgbClr val="000000"/>
            </a:solidFill>
          </a:ln>
        </p:spPr>
        <p:txBody>
          <a:bodyPr wrap="square" lIns="0" tIns="0" rIns="0" bIns="0" rtlCol="0">
            <a:noAutofit/>
          </a:bodyPr>
          <a:lstStyle/>
          <a:p>
            <a:endParaRPr/>
          </a:p>
        </p:txBody>
      </p:sp>
      <p:sp>
        <p:nvSpPr>
          <p:cNvPr id="56" name="object 56"/>
          <p:cNvSpPr/>
          <p:nvPr/>
        </p:nvSpPr>
        <p:spPr>
          <a:xfrm>
            <a:off x="1079038" y="1028584"/>
            <a:ext cx="0" cy="5331462"/>
          </a:xfrm>
          <a:custGeom>
            <a:avLst/>
            <a:gdLst/>
            <a:ahLst/>
            <a:cxnLst/>
            <a:rect l="l" t="t" r="r" b="b"/>
            <a:pathLst>
              <a:path h="5331462">
                <a:moveTo>
                  <a:pt x="0" y="0"/>
                </a:moveTo>
                <a:lnTo>
                  <a:pt x="0" y="5331462"/>
                </a:lnTo>
              </a:path>
            </a:pathLst>
          </a:custGeom>
          <a:ln w="12700">
            <a:solidFill>
              <a:srgbClr val="000000"/>
            </a:solidFill>
          </a:ln>
        </p:spPr>
        <p:txBody>
          <a:bodyPr wrap="square" lIns="0" tIns="0" rIns="0" bIns="0" rtlCol="0">
            <a:noAutofit/>
          </a:bodyPr>
          <a:lstStyle/>
          <a:p>
            <a:endParaRPr/>
          </a:p>
        </p:txBody>
      </p:sp>
      <p:sp>
        <p:nvSpPr>
          <p:cNvPr id="57" name="object 57"/>
          <p:cNvSpPr/>
          <p:nvPr/>
        </p:nvSpPr>
        <p:spPr>
          <a:xfrm>
            <a:off x="9613442" y="1028584"/>
            <a:ext cx="0" cy="5331462"/>
          </a:xfrm>
          <a:custGeom>
            <a:avLst/>
            <a:gdLst/>
            <a:ahLst/>
            <a:cxnLst/>
            <a:rect l="l" t="t" r="r" b="b"/>
            <a:pathLst>
              <a:path h="5331462">
                <a:moveTo>
                  <a:pt x="0" y="0"/>
                </a:moveTo>
                <a:lnTo>
                  <a:pt x="0" y="5331462"/>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1072688" y="1034934"/>
            <a:ext cx="8547104" cy="0"/>
          </a:xfrm>
          <a:custGeom>
            <a:avLst/>
            <a:gdLst/>
            <a:ahLst/>
            <a:cxnLst/>
            <a:rect l="l" t="t" r="r" b="b"/>
            <a:pathLst>
              <a:path w="8547104">
                <a:moveTo>
                  <a:pt x="0" y="0"/>
                </a:moveTo>
                <a:lnTo>
                  <a:pt x="8547104" y="0"/>
                </a:lnTo>
              </a:path>
            </a:pathLst>
          </a:custGeom>
          <a:ln w="12700">
            <a:solidFill>
              <a:srgbClr val="000000"/>
            </a:solidFill>
          </a:ln>
        </p:spPr>
        <p:txBody>
          <a:bodyPr wrap="square" lIns="0" tIns="0" rIns="0" bIns="0" rtlCol="0">
            <a:noAutofit/>
          </a:bodyPr>
          <a:lstStyle/>
          <a:p>
            <a:endParaRPr/>
          </a:p>
        </p:txBody>
      </p:sp>
      <p:sp>
        <p:nvSpPr>
          <p:cNvPr id="59" name="object 59"/>
          <p:cNvSpPr/>
          <p:nvPr/>
        </p:nvSpPr>
        <p:spPr>
          <a:xfrm>
            <a:off x="1072688" y="6353697"/>
            <a:ext cx="8547104" cy="0"/>
          </a:xfrm>
          <a:custGeom>
            <a:avLst/>
            <a:gdLst/>
            <a:ahLst/>
            <a:cxnLst/>
            <a:rect l="l" t="t" r="r" b="b"/>
            <a:pathLst>
              <a:path w="8547104">
                <a:moveTo>
                  <a:pt x="0" y="0"/>
                </a:moveTo>
                <a:lnTo>
                  <a:pt x="8547104" y="0"/>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1164936" y="4089863"/>
            <a:ext cx="2215343" cy="619298"/>
          </a:xfrm>
          <a:prstGeom prst="rect">
            <a:avLst/>
          </a:prstGeom>
          <a:blipFill>
            <a:blip r:embed="rId3" cstate="print"/>
            <a:stretch>
              <a:fillRect/>
            </a:stretch>
          </a:blipFill>
        </p:spPr>
        <p:txBody>
          <a:bodyPr wrap="square" lIns="0" tIns="0" rIns="0" bIns="0" rtlCol="0">
            <a:noAutofit/>
          </a:bodyPr>
          <a:lstStyle/>
          <a:p>
            <a:endParaRPr/>
          </a:p>
        </p:txBody>
      </p:sp>
      <p:sp>
        <p:nvSpPr>
          <p:cNvPr id="61" name="object 61"/>
          <p:cNvSpPr/>
          <p:nvPr/>
        </p:nvSpPr>
        <p:spPr>
          <a:xfrm>
            <a:off x="1360285" y="4177147"/>
            <a:ext cx="1837113" cy="440574"/>
          </a:xfrm>
          <a:prstGeom prst="rect">
            <a:avLst/>
          </a:prstGeom>
          <a:blipFill>
            <a:blip r:embed="rId4" cstate="print"/>
            <a:stretch>
              <a:fillRect/>
            </a:stretch>
          </a:blipFill>
        </p:spPr>
        <p:txBody>
          <a:bodyPr wrap="square" lIns="0" tIns="0" rIns="0" bIns="0" rtlCol="0">
            <a:noAutofit/>
          </a:bodyPr>
          <a:lstStyle/>
          <a:p>
            <a:endParaRPr/>
          </a:p>
        </p:txBody>
      </p:sp>
      <p:sp>
        <p:nvSpPr>
          <p:cNvPr id="62" name="object 62"/>
          <p:cNvSpPr/>
          <p:nvPr/>
        </p:nvSpPr>
        <p:spPr>
          <a:xfrm>
            <a:off x="1155237" y="4082934"/>
            <a:ext cx="2209800" cy="609599"/>
          </a:xfrm>
          <a:prstGeom prst="rect">
            <a:avLst/>
          </a:prstGeom>
          <a:blipFill>
            <a:blip r:embed="rId5" cstate="print"/>
            <a:stretch>
              <a:fillRect/>
            </a:stretch>
          </a:blipFill>
        </p:spPr>
        <p:txBody>
          <a:bodyPr wrap="square" lIns="0" tIns="0" rIns="0" bIns="0" rtlCol="0">
            <a:noAutofit/>
          </a:bodyPr>
          <a:lstStyle/>
          <a:p>
            <a:endParaRPr/>
          </a:p>
        </p:txBody>
      </p:sp>
      <p:sp>
        <p:nvSpPr>
          <p:cNvPr id="63" name="object 63"/>
          <p:cNvSpPr/>
          <p:nvPr/>
        </p:nvSpPr>
        <p:spPr>
          <a:xfrm>
            <a:off x="7291416" y="473825"/>
            <a:ext cx="1305097" cy="565265"/>
          </a:xfrm>
          <a:prstGeom prst="rect">
            <a:avLst/>
          </a:prstGeom>
          <a:blipFill>
            <a:blip r:embed="rId6" cstate="print"/>
            <a:stretch>
              <a:fillRect/>
            </a:stretch>
          </a:blipFill>
        </p:spPr>
        <p:txBody>
          <a:bodyPr wrap="square" lIns="0" tIns="0" rIns="0" bIns="0" rtlCol="0">
            <a:noAutofit/>
          </a:bodyPr>
          <a:lstStyle/>
          <a:p>
            <a:endParaRPr/>
          </a:p>
        </p:txBody>
      </p:sp>
      <p:sp>
        <p:nvSpPr>
          <p:cNvPr id="64" name="object 64"/>
          <p:cNvSpPr/>
          <p:nvPr/>
        </p:nvSpPr>
        <p:spPr>
          <a:xfrm>
            <a:off x="7486765" y="532014"/>
            <a:ext cx="935181" cy="440574"/>
          </a:xfrm>
          <a:prstGeom prst="rect">
            <a:avLst/>
          </a:prstGeom>
          <a:blipFill>
            <a:blip r:embed="rId7" cstate="print"/>
            <a:stretch>
              <a:fillRect/>
            </a:stretch>
          </a:blipFill>
        </p:spPr>
        <p:txBody>
          <a:bodyPr wrap="square" lIns="0" tIns="0" rIns="0" bIns="0" rtlCol="0">
            <a:noAutofit/>
          </a:bodyPr>
          <a:lstStyle/>
          <a:p>
            <a:endParaRPr/>
          </a:p>
        </p:txBody>
      </p:sp>
      <p:sp>
        <p:nvSpPr>
          <p:cNvPr id="65" name="object 65"/>
          <p:cNvSpPr/>
          <p:nvPr/>
        </p:nvSpPr>
        <p:spPr>
          <a:xfrm>
            <a:off x="7282806" y="465189"/>
            <a:ext cx="1295400" cy="555170"/>
          </a:xfrm>
          <a:prstGeom prst="rect">
            <a:avLst/>
          </a:prstGeom>
          <a:blipFill>
            <a:blip r:embed="rId8" cstate="print"/>
            <a:stretch>
              <a:fillRect/>
            </a:stretch>
          </a:blipFill>
        </p:spPr>
        <p:txBody>
          <a:bodyPr wrap="square" lIns="0" tIns="0" rIns="0" bIns="0" rtlCol="0">
            <a:noAutofit/>
          </a:bodyPr>
          <a:lstStyle/>
          <a:p>
            <a:endParaRPr/>
          </a:p>
        </p:txBody>
      </p:sp>
      <p:sp>
        <p:nvSpPr>
          <p:cNvPr id="26" name="object 26"/>
          <p:cNvSpPr/>
          <p:nvPr/>
        </p:nvSpPr>
        <p:spPr>
          <a:xfrm>
            <a:off x="9264620" y="541654"/>
            <a:ext cx="108146" cy="73946"/>
          </a:xfrm>
          <a:custGeom>
            <a:avLst/>
            <a:gdLst/>
            <a:ahLst/>
            <a:cxnLst/>
            <a:rect l="l" t="t" r="r" b="b"/>
            <a:pathLst>
              <a:path w="108146" h="73946">
                <a:moveTo>
                  <a:pt x="0" y="63486"/>
                </a:moveTo>
                <a:lnTo>
                  <a:pt x="7943" y="53868"/>
                </a:lnTo>
                <a:lnTo>
                  <a:pt x="16606" y="44740"/>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27" name="object 27"/>
          <p:cNvSpPr/>
          <p:nvPr/>
        </p:nvSpPr>
        <p:spPr>
          <a:xfrm>
            <a:off x="9184866" y="525822"/>
            <a:ext cx="564636" cy="433909"/>
          </a:xfrm>
          <a:custGeom>
            <a:avLst/>
            <a:gdLst/>
            <a:ahLst/>
            <a:cxnLst/>
            <a:rect l="l" t="t" r="r" b="b"/>
            <a:pathLst>
              <a:path w="564636" h="433909">
                <a:moveTo>
                  <a:pt x="22186" y="301402"/>
                </a:moveTo>
                <a:lnTo>
                  <a:pt x="42298" y="331236"/>
                </a:lnTo>
                <a:lnTo>
                  <a:pt x="54471" y="345085"/>
                </a:lnTo>
                <a:lnTo>
                  <a:pt x="67959" y="358146"/>
                </a:lnTo>
                <a:lnTo>
                  <a:pt x="82689" y="370364"/>
                </a:lnTo>
                <a:lnTo>
                  <a:pt x="98589" y="381684"/>
                </a:lnTo>
                <a:lnTo>
                  <a:pt x="115585" y="392049"/>
                </a:lnTo>
                <a:lnTo>
                  <a:pt x="133605" y="401404"/>
                </a:lnTo>
                <a:lnTo>
                  <a:pt x="152577" y="409693"/>
                </a:lnTo>
                <a:lnTo>
                  <a:pt x="172427" y="416860"/>
                </a:lnTo>
                <a:lnTo>
                  <a:pt x="193084" y="422848"/>
                </a:lnTo>
                <a:lnTo>
                  <a:pt x="214474" y="427604"/>
                </a:lnTo>
                <a:lnTo>
                  <a:pt x="236525" y="431069"/>
                </a:lnTo>
                <a:lnTo>
                  <a:pt x="259164" y="433190"/>
                </a:lnTo>
                <a:lnTo>
                  <a:pt x="282318" y="433909"/>
                </a:lnTo>
                <a:lnTo>
                  <a:pt x="305473" y="433190"/>
                </a:lnTo>
                <a:lnTo>
                  <a:pt x="328112" y="431069"/>
                </a:lnTo>
                <a:lnTo>
                  <a:pt x="350163" y="427604"/>
                </a:lnTo>
                <a:lnTo>
                  <a:pt x="371553" y="422848"/>
                </a:lnTo>
                <a:lnTo>
                  <a:pt x="392209" y="416859"/>
                </a:lnTo>
                <a:lnTo>
                  <a:pt x="412060" y="409693"/>
                </a:lnTo>
                <a:lnTo>
                  <a:pt x="431031" y="401404"/>
                </a:lnTo>
                <a:lnTo>
                  <a:pt x="449052" y="392049"/>
                </a:lnTo>
                <a:lnTo>
                  <a:pt x="466048" y="381684"/>
                </a:lnTo>
                <a:lnTo>
                  <a:pt x="481947" y="370364"/>
                </a:lnTo>
                <a:lnTo>
                  <a:pt x="496677" y="358146"/>
                </a:lnTo>
                <a:lnTo>
                  <a:pt x="510165" y="345084"/>
                </a:lnTo>
                <a:lnTo>
                  <a:pt x="522339" y="331236"/>
                </a:lnTo>
                <a:lnTo>
                  <a:pt x="533125" y="316657"/>
                </a:lnTo>
                <a:lnTo>
                  <a:pt x="550244" y="285528"/>
                </a:lnTo>
                <a:lnTo>
                  <a:pt x="560941" y="252145"/>
                </a:lnTo>
                <a:lnTo>
                  <a:pt x="564636" y="216953"/>
                </a:lnTo>
                <a:lnTo>
                  <a:pt x="563701" y="199160"/>
                </a:lnTo>
                <a:lnTo>
                  <a:pt x="556431" y="164817"/>
                </a:lnTo>
                <a:lnTo>
                  <a:pt x="542450" y="132505"/>
                </a:lnTo>
                <a:lnTo>
                  <a:pt x="522339" y="102671"/>
                </a:lnTo>
                <a:lnTo>
                  <a:pt x="510165" y="88823"/>
                </a:lnTo>
                <a:lnTo>
                  <a:pt x="496677" y="75762"/>
                </a:lnTo>
                <a:lnTo>
                  <a:pt x="481947" y="63544"/>
                </a:lnTo>
                <a:lnTo>
                  <a:pt x="466048" y="52224"/>
                </a:lnTo>
                <a:lnTo>
                  <a:pt x="449052" y="41859"/>
                </a:lnTo>
                <a:lnTo>
                  <a:pt x="431031" y="32504"/>
                </a:lnTo>
                <a:lnTo>
                  <a:pt x="412060" y="24215"/>
                </a:lnTo>
                <a:lnTo>
                  <a:pt x="392209" y="17049"/>
                </a:lnTo>
                <a:lnTo>
                  <a:pt x="371552" y="11060"/>
                </a:lnTo>
                <a:lnTo>
                  <a:pt x="350162" y="6305"/>
                </a:lnTo>
                <a:lnTo>
                  <a:pt x="328111" y="2839"/>
                </a:lnTo>
                <a:lnTo>
                  <a:pt x="305472" y="719"/>
                </a:lnTo>
                <a:lnTo>
                  <a:pt x="282318" y="0"/>
                </a:lnTo>
                <a:lnTo>
                  <a:pt x="282319" y="25671"/>
                </a:lnTo>
                <a:lnTo>
                  <a:pt x="287080" y="25704"/>
                </a:lnTo>
                <a:lnTo>
                  <a:pt x="300452" y="26149"/>
                </a:lnTo>
                <a:lnTo>
                  <a:pt x="326879" y="28576"/>
                </a:lnTo>
                <a:lnTo>
                  <a:pt x="352714" y="33008"/>
                </a:lnTo>
                <a:lnTo>
                  <a:pt x="377757" y="39389"/>
                </a:lnTo>
                <a:lnTo>
                  <a:pt x="401805" y="47667"/>
                </a:lnTo>
                <a:lnTo>
                  <a:pt x="424657" y="57786"/>
                </a:lnTo>
                <a:lnTo>
                  <a:pt x="446111" y="69692"/>
                </a:lnTo>
                <a:lnTo>
                  <a:pt x="461773" y="80193"/>
                </a:lnTo>
                <a:lnTo>
                  <a:pt x="476016" y="91421"/>
                </a:lnTo>
                <a:lnTo>
                  <a:pt x="488832" y="103309"/>
                </a:lnTo>
                <a:lnTo>
                  <a:pt x="510147" y="128783"/>
                </a:lnTo>
                <a:lnTo>
                  <a:pt x="525649" y="156061"/>
                </a:lnTo>
                <a:lnTo>
                  <a:pt x="535268" y="184588"/>
                </a:lnTo>
                <a:lnTo>
                  <a:pt x="538933" y="213809"/>
                </a:lnTo>
                <a:lnTo>
                  <a:pt x="538512" y="228507"/>
                </a:lnTo>
                <a:lnTo>
                  <a:pt x="533119" y="257731"/>
                </a:lnTo>
                <a:lnTo>
                  <a:pt x="521598" y="286262"/>
                </a:lnTo>
                <a:lnTo>
                  <a:pt x="503882" y="313548"/>
                </a:lnTo>
                <a:lnTo>
                  <a:pt x="492678" y="326550"/>
                </a:lnTo>
                <a:lnTo>
                  <a:pt x="479900" y="339032"/>
                </a:lnTo>
                <a:lnTo>
                  <a:pt x="465811" y="350705"/>
                </a:lnTo>
                <a:lnTo>
                  <a:pt x="450746" y="361321"/>
                </a:lnTo>
                <a:lnTo>
                  <a:pt x="434796" y="370873"/>
                </a:lnTo>
                <a:lnTo>
                  <a:pt x="418056" y="379354"/>
                </a:lnTo>
                <a:lnTo>
                  <a:pt x="400617" y="386759"/>
                </a:lnTo>
                <a:lnTo>
                  <a:pt x="382574" y="393081"/>
                </a:lnTo>
                <a:lnTo>
                  <a:pt x="364019" y="398312"/>
                </a:lnTo>
                <a:lnTo>
                  <a:pt x="345044" y="402448"/>
                </a:lnTo>
                <a:lnTo>
                  <a:pt x="325744" y="405481"/>
                </a:lnTo>
                <a:lnTo>
                  <a:pt x="306211" y="407405"/>
                </a:lnTo>
                <a:lnTo>
                  <a:pt x="286538" y="408213"/>
                </a:lnTo>
                <a:lnTo>
                  <a:pt x="266817" y="407899"/>
                </a:lnTo>
                <a:lnTo>
                  <a:pt x="247143" y="406457"/>
                </a:lnTo>
                <a:lnTo>
                  <a:pt x="227608" y="403879"/>
                </a:lnTo>
                <a:lnTo>
                  <a:pt x="208305" y="400160"/>
                </a:lnTo>
                <a:lnTo>
                  <a:pt x="189327" y="395293"/>
                </a:lnTo>
                <a:lnTo>
                  <a:pt x="170767" y="389272"/>
                </a:lnTo>
                <a:lnTo>
                  <a:pt x="152719" y="382089"/>
                </a:lnTo>
                <a:lnTo>
                  <a:pt x="135274" y="373739"/>
                </a:lnTo>
                <a:lnTo>
                  <a:pt x="118526" y="364215"/>
                </a:lnTo>
                <a:lnTo>
                  <a:pt x="102864" y="353715"/>
                </a:lnTo>
                <a:lnTo>
                  <a:pt x="88621" y="342486"/>
                </a:lnTo>
                <a:lnTo>
                  <a:pt x="75805" y="330599"/>
                </a:lnTo>
                <a:lnTo>
                  <a:pt x="54490" y="305124"/>
                </a:lnTo>
                <a:lnTo>
                  <a:pt x="38989" y="277847"/>
                </a:lnTo>
                <a:lnTo>
                  <a:pt x="29370" y="249320"/>
                </a:lnTo>
                <a:lnTo>
                  <a:pt x="25704" y="220098"/>
                </a:lnTo>
                <a:lnTo>
                  <a:pt x="26125" y="205400"/>
                </a:lnTo>
                <a:lnTo>
                  <a:pt x="31519" y="176177"/>
                </a:lnTo>
                <a:lnTo>
                  <a:pt x="43039" y="147646"/>
                </a:lnTo>
                <a:lnTo>
                  <a:pt x="60755" y="120360"/>
                </a:lnTo>
                <a:lnTo>
                  <a:pt x="71959" y="107359"/>
                </a:lnTo>
                <a:lnTo>
                  <a:pt x="84738" y="94876"/>
                </a:lnTo>
                <a:lnTo>
                  <a:pt x="102614" y="111431"/>
                </a:lnTo>
                <a:lnTo>
                  <a:pt x="111704" y="58956"/>
                </a:lnTo>
                <a:lnTo>
                  <a:pt x="48140" y="60985"/>
                </a:lnTo>
                <a:lnTo>
                  <a:pt x="66010" y="77534"/>
                </a:lnTo>
                <a:lnTo>
                  <a:pt x="64479" y="78950"/>
                </a:lnTo>
                <a:lnTo>
                  <a:pt x="54457" y="88863"/>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8"/>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28" name="object 28"/>
          <p:cNvSpPr/>
          <p:nvPr/>
        </p:nvSpPr>
        <p:spPr>
          <a:xfrm>
            <a:off x="9379205" y="52087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29" name="object 29"/>
          <p:cNvSpPr/>
          <p:nvPr/>
        </p:nvSpPr>
        <p:spPr>
          <a:xfrm>
            <a:off x="9597829" y="769659"/>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597829" y="632589"/>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130427" y="769659"/>
            <a:ext cx="158313" cy="82925"/>
          </a:xfrm>
          <a:custGeom>
            <a:avLst/>
            <a:gdLst/>
            <a:ahLst/>
            <a:cxnLst/>
            <a:rect l="l" t="t" r="r" b="b"/>
            <a:pathLst>
              <a:path w="158313" h="82925">
                <a:moveTo>
                  <a:pt x="0" y="13820"/>
                </a:moveTo>
                <a:lnTo>
                  <a:pt x="0" y="76737"/>
                </a:lnTo>
                <a:lnTo>
                  <a:pt x="6187" y="82925"/>
                </a:lnTo>
                <a:lnTo>
                  <a:pt x="152125" y="82925"/>
                </a:lnTo>
                <a:lnTo>
                  <a:pt x="158313" y="76737"/>
                </a:lnTo>
                <a:lnTo>
                  <a:pt x="158313"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130427" y="632589"/>
            <a:ext cx="158313" cy="82925"/>
          </a:xfrm>
          <a:custGeom>
            <a:avLst/>
            <a:gdLst/>
            <a:ahLst/>
            <a:cxnLst/>
            <a:rect l="l" t="t" r="r" b="b"/>
            <a:pathLst>
              <a:path w="158313" h="82925">
                <a:moveTo>
                  <a:pt x="0" y="13821"/>
                </a:moveTo>
                <a:lnTo>
                  <a:pt x="0" y="76738"/>
                </a:lnTo>
                <a:lnTo>
                  <a:pt x="6187" y="82925"/>
                </a:lnTo>
                <a:lnTo>
                  <a:pt x="152125" y="82925"/>
                </a:lnTo>
                <a:lnTo>
                  <a:pt x="158313" y="76738"/>
                </a:lnTo>
                <a:lnTo>
                  <a:pt x="158313"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379205" y="882740"/>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556391" y="551110"/>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4"/>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507228" y="606968"/>
            <a:ext cx="89333" cy="68270"/>
          </a:xfrm>
          <a:custGeom>
            <a:avLst/>
            <a:gdLst/>
            <a:ahLst/>
            <a:cxnLst/>
            <a:rect l="l" t="t" r="r" b="b"/>
            <a:pathLst>
              <a:path w="89333" h="68270">
                <a:moveTo>
                  <a:pt x="35288" y="49524"/>
                </a:moveTo>
                <a:lnTo>
                  <a:pt x="24711" y="40441"/>
                </a:lnTo>
                <a:lnTo>
                  <a:pt x="17400" y="29354"/>
                </a:lnTo>
                <a:lnTo>
                  <a:pt x="14373" y="17352"/>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9"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754844" y="701690"/>
            <a:ext cx="42016" cy="99058"/>
          </a:xfrm>
          <a:custGeom>
            <a:avLst/>
            <a:gdLst/>
            <a:ahLst/>
            <a:cxnLst/>
            <a:rect l="l" t="t" r="r" b="b"/>
            <a:pathLst>
              <a:path w="42016" h="99058">
                <a:moveTo>
                  <a:pt x="759" y="11038"/>
                </a:moveTo>
                <a:lnTo>
                  <a:pt x="6490" y="11463"/>
                </a:lnTo>
                <a:lnTo>
                  <a:pt x="17439" y="17177"/>
                </a:lnTo>
                <a:lnTo>
                  <a:pt x="26022" y="28585"/>
                </a:lnTo>
                <a:lnTo>
                  <a:pt x="28803" y="35542"/>
                </a:lnTo>
                <a:lnTo>
                  <a:pt x="31041" y="48294"/>
                </a:lnTo>
                <a:lnTo>
                  <a:pt x="30121" y="60939"/>
                </a:lnTo>
                <a:lnTo>
                  <a:pt x="26185" y="72344"/>
                </a:lnTo>
                <a:lnTo>
                  <a:pt x="19377" y="81375"/>
                </a:lnTo>
                <a:lnTo>
                  <a:pt x="19075" y="76981"/>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554409"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298411" y="812198"/>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50"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3"/>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254427" y="858624"/>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3" y="78833"/>
                </a:lnTo>
                <a:lnTo>
                  <a:pt x="73676" y="82676"/>
                </a:lnTo>
                <a:lnTo>
                  <a:pt x="85874" y="84030"/>
                </a:lnTo>
                <a:lnTo>
                  <a:pt x="96794" y="82853"/>
                </a:lnTo>
                <a:lnTo>
                  <a:pt x="105936" y="79101"/>
                </a:lnTo>
                <a:lnTo>
                  <a:pt x="112796" y="72730"/>
                </a:lnTo>
                <a:lnTo>
                  <a:pt x="103823" y="66257"/>
                </a:lnTo>
                <a:lnTo>
                  <a:pt x="100585" y="69504"/>
                </a:lnTo>
                <a:lnTo>
                  <a:pt x="89819" y="73258"/>
                </a:lnTo>
                <a:lnTo>
                  <a:pt x="75117" y="72024"/>
                </a:lnTo>
                <a:lnTo>
                  <a:pt x="63133" y="68065"/>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40" name="object 40"/>
          <p:cNvSpPr/>
          <p:nvPr/>
        </p:nvSpPr>
        <p:spPr>
          <a:xfrm>
            <a:off x="9557293" y="856582"/>
            <a:ext cx="78217" cy="74495"/>
          </a:xfrm>
          <a:custGeom>
            <a:avLst/>
            <a:gdLst/>
            <a:ahLst/>
            <a:cxnLst/>
            <a:rect l="l" t="t" r="r" b="b"/>
            <a:pathLst>
              <a:path w="78217" h="74495">
                <a:moveTo>
                  <a:pt x="73257" y="0"/>
                </a:moveTo>
                <a:lnTo>
                  <a:pt x="66382" y="5847"/>
                </a:lnTo>
                <a:lnTo>
                  <a:pt x="66789" y="6351"/>
                </a:lnTo>
                <a:lnTo>
                  <a:pt x="69583" y="16655"/>
                </a:lnTo>
                <a:lnTo>
                  <a:pt x="65592" y="30099"/>
                </a:lnTo>
                <a:lnTo>
                  <a:pt x="61706" y="36534"/>
                </a:lnTo>
                <a:lnTo>
                  <a:pt x="52749" y="46901"/>
                </a:lnTo>
                <a:lnTo>
                  <a:pt x="41922" y="55479"/>
                </a:lnTo>
                <a:lnTo>
                  <a:pt x="30236" y="61531"/>
                </a:lnTo>
                <a:lnTo>
                  <a:pt x="18702" y="64319"/>
                </a:lnTo>
                <a:lnTo>
                  <a:pt x="20486" y="62801"/>
                </a:lnTo>
                <a:lnTo>
                  <a:pt x="0" y="62297"/>
                </a:lnTo>
                <a:lnTo>
                  <a:pt x="6734" y="74495"/>
                </a:lnTo>
                <a:lnTo>
                  <a:pt x="9332"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9513979" y="800120"/>
            <a:ext cx="73907" cy="82047"/>
          </a:xfrm>
          <a:custGeom>
            <a:avLst/>
            <a:gdLst/>
            <a:ahLst/>
            <a:cxnLst/>
            <a:rect l="l" t="t" r="r" b="b"/>
            <a:pathLst>
              <a:path w="73907" h="82047">
                <a:moveTo>
                  <a:pt x="13152" y="68424"/>
                </a:moveTo>
                <a:lnTo>
                  <a:pt x="10566" y="56889"/>
                </a:lnTo>
                <a:lnTo>
                  <a:pt x="13200" y="43553"/>
                </a:lnTo>
                <a:lnTo>
                  <a:pt x="15068" y="39358"/>
                </a:lnTo>
                <a:lnTo>
                  <a:pt x="22866" y="28116"/>
                </a:lnTo>
                <a:lnTo>
                  <a:pt x="33127" y="19430"/>
                </a:lnTo>
                <a:lnTo>
                  <a:pt x="44751" y="14076"/>
                </a:lnTo>
                <a:lnTo>
                  <a:pt x="56641" y="12830"/>
                </a:lnTo>
                <a:lnTo>
                  <a:pt x="53604" y="16018"/>
                </a:lnTo>
                <a:lnTo>
                  <a:pt x="73907" y="14649"/>
                </a:lnTo>
                <a:lnTo>
                  <a:pt x="68872" y="0"/>
                </a:lnTo>
                <a:lnTo>
                  <a:pt x="65552" y="3483"/>
                </a:lnTo>
                <a:lnTo>
                  <a:pt x="60689" y="2296"/>
                </a:lnTo>
                <a:lnTo>
                  <a:pt x="49141" y="2048"/>
                </a:lnTo>
                <a:lnTo>
                  <a:pt x="37345" y="4997"/>
                </a:lnTo>
                <a:lnTo>
                  <a:pt x="25966" y="10928"/>
                </a:lnTo>
                <a:lnTo>
                  <a:pt x="15665" y="19627"/>
                </a:lnTo>
                <a:lnTo>
                  <a:pt x="9392" y="27341"/>
                </a:lnTo>
                <a:lnTo>
                  <a:pt x="3164" y="38996"/>
                </a:lnTo>
                <a:lnTo>
                  <a:pt x="10" y="50983"/>
                </a:lnTo>
                <a:lnTo>
                  <a:pt x="0" y="62614"/>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42" name="object 42"/>
          <p:cNvSpPr/>
          <p:nvPr/>
        </p:nvSpPr>
        <p:spPr>
          <a:xfrm>
            <a:off x="9085464" y="704447"/>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7"/>
                </a:lnTo>
                <a:lnTo>
                  <a:pt x="6740" y="18698"/>
                </a:lnTo>
                <a:lnTo>
                  <a:pt x="1139" y="30173"/>
                </a:lnTo>
                <a:lnTo>
                  <a:pt x="0" y="43023"/>
                </a:lnTo>
                <a:lnTo>
                  <a:pt x="1043" y="48697"/>
                </a:lnTo>
                <a:lnTo>
                  <a:pt x="6751" y="60406"/>
                </a:lnTo>
                <a:lnTo>
                  <a:pt x="16227" y="69315"/>
                </a:lnTo>
                <a:lnTo>
                  <a:pt x="28464"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25" name="object 25"/>
          <p:cNvSpPr txBox="1"/>
          <p:nvPr/>
        </p:nvSpPr>
        <p:spPr>
          <a:xfrm>
            <a:off x="1157778" y="495327"/>
            <a:ext cx="79014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How</a:t>
            </a:r>
            <a:endParaRPr sz="2800">
              <a:latin typeface="Arial"/>
              <a:cs typeface="Arial"/>
            </a:endParaRPr>
          </a:p>
        </p:txBody>
      </p:sp>
      <p:sp>
        <p:nvSpPr>
          <p:cNvPr id="24" name="object 24"/>
          <p:cNvSpPr txBox="1"/>
          <p:nvPr/>
        </p:nvSpPr>
        <p:spPr>
          <a:xfrm>
            <a:off x="1967978" y="495327"/>
            <a:ext cx="375293"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to</a:t>
            </a:r>
            <a:endParaRPr sz="2800">
              <a:latin typeface="Arial"/>
              <a:cs typeface="Arial"/>
            </a:endParaRPr>
          </a:p>
        </p:txBody>
      </p:sp>
      <p:sp>
        <p:nvSpPr>
          <p:cNvPr id="23" name="object 23"/>
          <p:cNvSpPr txBox="1"/>
          <p:nvPr/>
        </p:nvSpPr>
        <p:spPr>
          <a:xfrm>
            <a:off x="2363334" y="495327"/>
            <a:ext cx="1106125"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Frame</a:t>
            </a:r>
            <a:endParaRPr sz="2800">
              <a:latin typeface="Arial"/>
              <a:cs typeface="Arial"/>
            </a:endParaRPr>
          </a:p>
        </p:txBody>
      </p:sp>
      <p:sp>
        <p:nvSpPr>
          <p:cNvPr id="22" name="object 22"/>
          <p:cNvSpPr txBox="1"/>
          <p:nvPr/>
        </p:nvSpPr>
        <p:spPr>
          <a:xfrm>
            <a:off x="3489519" y="495327"/>
            <a:ext cx="47429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an</a:t>
            </a:r>
            <a:endParaRPr sz="2800">
              <a:latin typeface="Arial"/>
              <a:cs typeface="Arial"/>
            </a:endParaRPr>
          </a:p>
        </p:txBody>
      </p:sp>
      <p:sp>
        <p:nvSpPr>
          <p:cNvPr id="21" name="object 21"/>
          <p:cNvSpPr txBox="1"/>
          <p:nvPr/>
        </p:nvSpPr>
        <p:spPr>
          <a:xfrm>
            <a:off x="3964280" y="495327"/>
            <a:ext cx="1501708"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Analytics</a:t>
            </a:r>
            <a:endParaRPr sz="2800">
              <a:latin typeface="Arial"/>
              <a:cs typeface="Arial"/>
            </a:endParaRPr>
          </a:p>
        </p:txBody>
      </p:sp>
      <p:sp>
        <p:nvSpPr>
          <p:cNvPr id="20" name="object 20"/>
          <p:cNvSpPr txBox="1"/>
          <p:nvPr/>
        </p:nvSpPr>
        <p:spPr>
          <a:xfrm>
            <a:off x="5486035" y="495327"/>
            <a:ext cx="1402926"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Problem</a:t>
            </a:r>
            <a:endParaRPr sz="2800">
              <a:latin typeface="Arial"/>
              <a:cs typeface="Arial"/>
            </a:endParaRPr>
          </a:p>
        </p:txBody>
      </p:sp>
      <p:sp>
        <p:nvSpPr>
          <p:cNvPr id="19" name="object 19"/>
          <p:cNvSpPr txBox="1"/>
          <p:nvPr/>
        </p:nvSpPr>
        <p:spPr>
          <a:xfrm>
            <a:off x="7505467" y="552218"/>
            <a:ext cx="870695" cy="393700"/>
          </a:xfrm>
          <a:prstGeom prst="rect">
            <a:avLst/>
          </a:prstGeom>
        </p:spPr>
        <p:txBody>
          <a:bodyPr wrap="square" lIns="0" tIns="0" rIns="0" bIns="0" rtlCol="0">
            <a:noAutofit/>
          </a:bodyPr>
          <a:lstStyle/>
          <a:p>
            <a:pPr algn="ctr">
              <a:lnSpc>
                <a:spcPts val="1530"/>
              </a:lnSpc>
              <a:spcBef>
                <a:spcPts val="76"/>
              </a:spcBef>
            </a:pPr>
            <a:r>
              <a:rPr sz="1400" b="1" i="1" spc="0" dirty="0">
                <a:solidFill>
                  <a:srgbClr val="006FBF"/>
                </a:solidFill>
                <a:latin typeface="Arial"/>
                <a:cs typeface="Arial"/>
              </a:rPr>
              <a:t>Mini Case</a:t>
            </a:r>
            <a:endParaRPr sz="1400">
              <a:latin typeface="Arial"/>
              <a:cs typeface="Arial"/>
            </a:endParaRPr>
          </a:p>
          <a:p>
            <a:pPr marL="154698" marR="170043" algn="ctr">
              <a:lnSpc>
                <a:spcPts val="1500"/>
              </a:lnSpc>
            </a:pPr>
            <a:r>
              <a:rPr sz="1400" b="1" i="1" spc="0" dirty="0">
                <a:solidFill>
                  <a:srgbClr val="006FBF"/>
                </a:solidFill>
                <a:latin typeface="Arial"/>
                <a:cs typeface="Arial"/>
              </a:rPr>
              <a:t>Study</a:t>
            </a:r>
            <a:endParaRPr sz="1400">
              <a:latin typeface="Arial"/>
              <a:cs typeface="Arial"/>
            </a:endParaRPr>
          </a:p>
        </p:txBody>
      </p:sp>
      <p:sp>
        <p:nvSpPr>
          <p:cNvPr id="18" name="object 18"/>
          <p:cNvSpPr txBox="1"/>
          <p:nvPr/>
        </p:nvSpPr>
        <p:spPr>
          <a:xfrm>
            <a:off x="8130511" y="1378017"/>
            <a:ext cx="1126930" cy="254000"/>
          </a:xfrm>
          <a:prstGeom prst="rect">
            <a:avLst/>
          </a:prstGeom>
        </p:spPr>
        <p:txBody>
          <a:bodyPr wrap="square" lIns="0" tIns="0" rIns="0" bIns="0" rtlCol="0">
            <a:noAutofit/>
          </a:bodyPr>
          <a:lstStyle/>
          <a:p>
            <a:pPr marL="12700">
              <a:lnSpc>
                <a:spcPts val="1939"/>
              </a:lnSpc>
              <a:spcBef>
                <a:spcPts val="97"/>
              </a:spcBef>
            </a:pPr>
            <a:r>
              <a:rPr sz="1800" b="1" spc="0" dirty="0">
                <a:solidFill>
                  <a:srgbClr val="FEFFFE"/>
                </a:solidFill>
                <a:latin typeface="Arial"/>
                <a:cs typeface="Arial"/>
              </a:rPr>
              <a:t>Approach</a:t>
            </a:r>
            <a:endParaRPr sz="1800">
              <a:latin typeface="Arial"/>
              <a:cs typeface="Arial"/>
            </a:endParaRPr>
          </a:p>
        </p:txBody>
      </p:sp>
      <p:sp>
        <p:nvSpPr>
          <p:cNvPr id="17" name="object 17"/>
          <p:cNvSpPr txBox="1"/>
          <p:nvPr/>
        </p:nvSpPr>
        <p:spPr>
          <a:xfrm>
            <a:off x="7813048" y="2079891"/>
            <a:ext cx="1473102" cy="203200"/>
          </a:xfrm>
          <a:prstGeom prst="rect">
            <a:avLst/>
          </a:prstGeom>
        </p:spPr>
        <p:txBody>
          <a:bodyPr wrap="square" lIns="0" tIns="0" rIns="0" bIns="0" rtlCol="0">
            <a:noAutofit/>
          </a:bodyPr>
          <a:lstStyle/>
          <a:p>
            <a:pPr marL="12700">
              <a:lnSpc>
                <a:spcPts val="1570"/>
              </a:lnSpc>
              <a:spcBef>
                <a:spcPts val="78"/>
              </a:spcBef>
            </a:pPr>
            <a:r>
              <a:rPr sz="2100" spc="0" baseline="1950" dirty="0">
                <a:latin typeface="Calibri"/>
                <a:cs typeface="Calibri"/>
              </a:rPr>
              <a:t>approach, includin'</a:t>
            </a:r>
            <a:endParaRPr sz="1400">
              <a:latin typeface="Calibri"/>
              <a:cs typeface="Calibri"/>
            </a:endParaRPr>
          </a:p>
        </p:txBody>
      </p:sp>
      <p:sp>
        <p:nvSpPr>
          <p:cNvPr id="16" name="object 16"/>
          <p:cNvSpPr txBox="1"/>
          <p:nvPr/>
        </p:nvSpPr>
        <p:spPr>
          <a:xfrm>
            <a:off x="7813048" y="2511691"/>
            <a:ext cx="1006135" cy="203200"/>
          </a:xfrm>
          <a:prstGeom prst="rect">
            <a:avLst/>
          </a:prstGeom>
        </p:spPr>
        <p:txBody>
          <a:bodyPr wrap="square" lIns="0" tIns="0" rIns="0" bIns="0" rtlCol="0">
            <a:noAutofit/>
          </a:bodyPr>
          <a:lstStyle/>
          <a:p>
            <a:pPr marL="12700">
              <a:lnSpc>
                <a:spcPts val="1570"/>
              </a:lnSpc>
              <a:spcBef>
                <a:spcPts val="78"/>
              </a:spcBef>
            </a:pPr>
            <a:r>
              <a:rPr sz="2100" spc="0" baseline="1950" dirty="0">
                <a:latin typeface="Calibri"/>
                <a:cs typeface="Calibri"/>
              </a:rPr>
              <a:t>data needed.</a:t>
            </a:r>
            <a:endParaRPr sz="1400">
              <a:latin typeface="Calibri"/>
              <a:cs typeface="Calibri"/>
            </a:endParaRPr>
          </a:p>
        </p:txBody>
      </p:sp>
      <p:sp>
        <p:nvSpPr>
          <p:cNvPr id="15" name="object 15"/>
          <p:cNvSpPr txBox="1"/>
          <p:nvPr/>
        </p:nvSpPr>
        <p:spPr>
          <a:xfrm>
            <a:off x="7813048" y="4627202"/>
            <a:ext cx="1643372" cy="203200"/>
          </a:xfrm>
          <a:prstGeom prst="rect">
            <a:avLst/>
          </a:prstGeom>
        </p:spPr>
        <p:txBody>
          <a:bodyPr wrap="square" lIns="0" tIns="0" rIns="0" bIns="0" rtlCol="0">
            <a:noAutofit/>
          </a:bodyPr>
          <a:lstStyle/>
          <a:p>
            <a:pPr marL="12700">
              <a:lnSpc>
                <a:spcPts val="1530"/>
              </a:lnSpc>
              <a:spcBef>
                <a:spcPts val="76"/>
              </a:spcBef>
            </a:pPr>
            <a:r>
              <a:rPr sz="1400" spc="0" dirty="0">
                <a:latin typeface="Arial"/>
                <a:cs typeface="Arial"/>
              </a:rPr>
              <a:t>churn/no churn for a</a:t>
            </a:r>
            <a:endParaRPr sz="1400">
              <a:latin typeface="Arial"/>
              <a:cs typeface="Arial"/>
            </a:endParaRPr>
          </a:p>
        </p:txBody>
      </p:sp>
      <p:sp>
        <p:nvSpPr>
          <p:cNvPr id="14" name="object 14"/>
          <p:cNvSpPr txBox="1"/>
          <p:nvPr/>
        </p:nvSpPr>
        <p:spPr>
          <a:xfrm>
            <a:off x="7813048" y="5490803"/>
            <a:ext cx="1534526" cy="203200"/>
          </a:xfrm>
          <a:prstGeom prst="rect">
            <a:avLst/>
          </a:prstGeom>
        </p:spPr>
        <p:txBody>
          <a:bodyPr wrap="square" lIns="0" tIns="0" rIns="0" bIns="0" rtlCol="0">
            <a:noAutofit/>
          </a:bodyPr>
          <a:lstStyle/>
          <a:p>
            <a:pPr marL="12700">
              <a:lnSpc>
                <a:spcPts val="1530"/>
              </a:lnSpc>
              <a:spcBef>
                <a:spcPts val="76"/>
              </a:spcBef>
            </a:pPr>
            <a:r>
              <a:rPr sz="1400" spc="0" dirty="0">
                <a:latin typeface="Arial"/>
                <a:cs typeface="Arial"/>
              </a:rPr>
              <a:t>full scale analytical</a:t>
            </a:r>
            <a:endParaRPr sz="1400">
              <a:latin typeface="Arial"/>
              <a:cs typeface="Arial"/>
            </a:endParaRPr>
          </a:p>
        </p:txBody>
      </p:sp>
      <p:sp>
        <p:nvSpPr>
          <p:cNvPr id="13" name="object 13"/>
          <p:cNvSpPr txBox="1"/>
          <p:nvPr/>
        </p:nvSpPr>
        <p:spPr>
          <a:xfrm>
            <a:off x="7525392" y="7024258"/>
            <a:ext cx="1804869"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12" name="object 12"/>
          <p:cNvSpPr txBox="1"/>
          <p:nvPr/>
        </p:nvSpPr>
        <p:spPr>
          <a:xfrm>
            <a:off x="9690445" y="7024258"/>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19</a:t>
            </a:r>
            <a:endParaRPr sz="1000">
              <a:latin typeface="Calibri"/>
              <a:cs typeface="Calibri"/>
            </a:endParaRPr>
          </a:p>
        </p:txBody>
      </p:sp>
      <p:sp>
        <p:nvSpPr>
          <p:cNvPr id="11" name="object 11"/>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1079038" y="1034934"/>
            <a:ext cx="2819401" cy="640080"/>
          </a:xfrm>
          <a:prstGeom prst="rect">
            <a:avLst/>
          </a:prstGeom>
        </p:spPr>
        <p:txBody>
          <a:bodyPr wrap="square" lIns="0" tIns="0" rIns="0" bIns="0" rtlCol="0">
            <a:noAutofit/>
          </a:bodyPr>
          <a:lstStyle/>
          <a:p>
            <a:pPr marL="433278" marR="427832" algn="ctr">
              <a:lnSpc>
                <a:spcPct val="95825"/>
              </a:lnSpc>
              <a:spcBef>
                <a:spcPts val="470"/>
              </a:spcBef>
            </a:pPr>
            <a:r>
              <a:rPr sz="1800" b="1" spc="0" dirty="0">
                <a:solidFill>
                  <a:srgbClr val="FEFFFE"/>
                </a:solidFill>
                <a:latin typeface="Arial"/>
                <a:cs typeface="Arial"/>
              </a:rPr>
              <a:t>Sample </a:t>
            </a:r>
            <a:r>
              <a:rPr sz="1800" b="1" i="1" spc="0" dirty="0">
                <a:solidFill>
                  <a:srgbClr val="FEFFFF"/>
                </a:solidFill>
                <a:latin typeface="Arial"/>
                <a:cs typeface="Arial"/>
              </a:rPr>
              <a:t>Business</a:t>
            </a:r>
            <a:endParaRPr sz="1800">
              <a:latin typeface="Arial"/>
              <a:cs typeface="Arial"/>
            </a:endParaRPr>
          </a:p>
          <a:p>
            <a:pPr marL="861515" marR="856430" algn="ctr">
              <a:lnSpc>
                <a:spcPct val="95825"/>
              </a:lnSpc>
              <a:spcBef>
                <a:spcPts val="30"/>
              </a:spcBef>
            </a:pPr>
            <a:r>
              <a:rPr sz="1800" b="1" spc="0" dirty="0">
                <a:solidFill>
                  <a:srgbClr val="FEFFFE"/>
                </a:solidFill>
                <a:latin typeface="Arial"/>
                <a:cs typeface="Arial"/>
              </a:rPr>
              <a:t>Problems</a:t>
            </a:r>
            <a:endParaRPr sz="1800">
              <a:latin typeface="Arial"/>
              <a:cs typeface="Arial"/>
            </a:endParaRPr>
          </a:p>
        </p:txBody>
      </p:sp>
      <p:sp>
        <p:nvSpPr>
          <p:cNvPr id="9" name="object 9"/>
          <p:cNvSpPr txBox="1"/>
          <p:nvPr/>
        </p:nvSpPr>
        <p:spPr>
          <a:xfrm>
            <a:off x="3898439" y="1034934"/>
            <a:ext cx="3835868" cy="640080"/>
          </a:xfrm>
          <a:prstGeom prst="rect">
            <a:avLst/>
          </a:prstGeom>
        </p:spPr>
        <p:txBody>
          <a:bodyPr wrap="square" lIns="0" tIns="0" rIns="0" bIns="0" rtlCol="0">
            <a:noAutofit/>
          </a:bodyPr>
          <a:lstStyle/>
          <a:p>
            <a:pPr>
              <a:lnSpc>
                <a:spcPts val="550"/>
              </a:lnSpc>
              <a:spcBef>
                <a:spcPts val="1"/>
              </a:spcBef>
            </a:pPr>
            <a:endParaRPr sz="550"/>
          </a:p>
          <a:p>
            <a:pPr marL="1363946" marR="1357755" algn="ctr">
              <a:lnSpc>
                <a:spcPct val="95825"/>
              </a:lnSpc>
              <a:spcBef>
                <a:spcPts val="1000"/>
              </a:spcBef>
            </a:pPr>
            <a:r>
              <a:rPr sz="1800" b="1" spc="0" dirty="0">
                <a:solidFill>
                  <a:srgbClr val="FEFFFE"/>
                </a:solidFill>
                <a:latin typeface="Arial"/>
                <a:cs typeface="Arial"/>
              </a:rPr>
              <a:t>Qualifiers</a:t>
            </a:r>
            <a:endParaRPr sz="1800">
              <a:latin typeface="Arial"/>
              <a:cs typeface="Arial"/>
            </a:endParaRPr>
          </a:p>
        </p:txBody>
      </p:sp>
      <p:sp>
        <p:nvSpPr>
          <p:cNvPr id="8" name="object 8"/>
          <p:cNvSpPr txBox="1"/>
          <p:nvPr/>
        </p:nvSpPr>
        <p:spPr>
          <a:xfrm>
            <a:off x="7734307" y="1034934"/>
            <a:ext cx="1879135" cy="640080"/>
          </a:xfrm>
          <a:prstGeom prst="rect">
            <a:avLst/>
          </a:prstGeom>
        </p:spPr>
        <p:txBody>
          <a:bodyPr wrap="square" lIns="0" tIns="0" rIns="0" bIns="0" rtlCol="0">
            <a:noAutofit/>
          </a:bodyPr>
          <a:lstStyle/>
          <a:p>
            <a:pPr marL="370617">
              <a:lnSpc>
                <a:spcPct val="95825"/>
              </a:lnSpc>
              <a:spcBef>
                <a:spcPts val="470"/>
              </a:spcBef>
            </a:pPr>
            <a:r>
              <a:rPr sz="1800" b="1" spc="0" dirty="0">
                <a:solidFill>
                  <a:srgbClr val="FEFFFE"/>
                </a:solidFill>
                <a:latin typeface="Arial"/>
                <a:cs typeface="Arial"/>
              </a:rPr>
              <a:t>Analytical</a:t>
            </a:r>
            <a:endParaRPr sz="1800">
              <a:latin typeface="Arial"/>
              <a:cs typeface="Arial"/>
            </a:endParaRPr>
          </a:p>
        </p:txBody>
      </p:sp>
      <p:sp>
        <p:nvSpPr>
          <p:cNvPr id="7" name="object 7"/>
          <p:cNvSpPr txBox="1"/>
          <p:nvPr/>
        </p:nvSpPr>
        <p:spPr>
          <a:xfrm>
            <a:off x="1079038" y="1675014"/>
            <a:ext cx="2819401" cy="2270761"/>
          </a:xfrm>
          <a:prstGeom prst="rect">
            <a:avLst/>
          </a:prstGeom>
        </p:spPr>
        <p:txBody>
          <a:bodyPr wrap="square" lIns="0" tIns="0" rIns="0" bIns="0" rtlCol="0">
            <a:noAutofit/>
          </a:bodyPr>
          <a:lstStyle/>
          <a:p>
            <a:pPr>
              <a:lnSpc>
                <a:spcPts val="1400"/>
              </a:lnSpc>
              <a:spcBef>
                <a:spcPts val="66"/>
              </a:spcBef>
            </a:pPr>
            <a:endParaRPr sz="1400"/>
          </a:p>
          <a:p>
            <a:pPr marL="91440">
              <a:lnSpc>
                <a:spcPct val="95825"/>
              </a:lnSpc>
            </a:pPr>
            <a:r>
              <a:rPr sz="1400" spc="0" dirty="0">
                <a:latin typeface="Arial"/>
                <a:cs typeface="Arial"/>
              </a:rPr>
              <a:t>• </a:t>
            </a:r>
            <a:r>
              <a:rPr sz="1400" spc="94" dirty="0">
                <a:latin typeface="Arial"/>
                <a:cs typeface="Arial"/>
              </a:rPr>
              <a:t> </a:t>
            </a:r>
            <a:r>
              <a:rPr sz="1400" spc="0" dirty="0">
                <a:latin typeface="Arial"/>
                <a:cs typeface="Arial"/>
              </a:rPr>
              <a:t>How can we improve on x?</a:t>
            </a:r>
            <a:endParaRPr sz="1400">
              <a:latin typeface="Arial"/>
              <a:cs typeface="Arial"/>
            </a:endParaRPr>
          </a:p>
          <a:p>
            <a:pPr marL="91440">
              <a:lnSpc>
                <a:spcPts val="1600"/>
              </a:lnSpc>
              <a:spcBef>
                <a:spcPts val="80"/>
              </a:spcBef>
            </a:pPr>
            <a:r>
              <a:rPr sz="1400" spc="0" dirty="0">
                <a:latin typeface="Arial"/>
                <a:cs typeface="Arial"/>
              </a:rPr>
              <a:t>• </a:t>
            </a:r>
            <a:r>
              <a:rPr sz="1400" spc="94" dirty="0">
                <a:latin typeface="Arial"/>
                <a:cs typeface="Arial"/>
              </a:rPr>
              <a:t> </a:t>
            </a:r>
            <a:r>
              <a:rPr sz="1400" spc="0" dirty="0">
                <a:latin typeface="Arial"/>
                <a:cs typeface="Arial"/>
              </a:rPr>
              <a:t>What</a:t>
            </a:r>
            <a:r>
              <a:rPr sz="1400" spc="-25" dirty="0">
                <a:latin typeface="Arial"/>
                <a:cs typeface="Arial"/>
              </a:rPr>
              <a:t>’</a:t>
            </a:r>
            <a:r>
              <a:rPr sz="1400" spc="0" dirty="0">
                <a:latin typeface="Arial"/>
                <a:cs typeface="Arial"/>
              </a:rPr>
              <a:t>s happening real-time?</a:t>
            </a:r>
            <a:endParaRPr sz="1400">
              <a:latin typeface="Arial"/>
              <a:cs typeface="Arial"/>
            </a:endParaRPr>
          </a:p>
          <a:p>
            <a:pPr marL="256539">
              <a:lnSpc>
                <a:spcPct val="95825"/>
              </a:lnSpc>
              <a:spcBef>
                <a:spcPts val="9"/>
              </a:spcBef>
            </a:pPr>
            <a:r>
              <a:rPr sz="1400" spc="-50" dirty="0">
                <a:latin typeface="Arial"/>
                <a:cs typeface="Arial"/>
              </a:rPr>
              <a:t>T</a:t>
            </a:r>
            <a:r>
              <a:rPr sz="1400" spc="0" dirty="0">
                <a:latin typeface="Arial"/>
                <a:cs typeface="Arial"/>
              </a:rPr>
              <a:t>rends?</a:t>
            </a:r>
            <a:endParaRPr sz="1400">
              <a:latin typeface="Arial"/>
              <a:cs typeface="Arial"/>
            </a:endParaRPr>
          </a:p>
          <a:p>
            <a:pPr marL="256539" marR="478522" indent="-165099">
              <a:lnSpc>
                <a:spcPts val="1609"/>
              </a:lnSpc>
              <a:spcBef>
                <a:spcPts val="90"/>
              </a:spcBef>
            </a:pPr>
            <a:r>
              <a:rPr sz="1400" spc="0" dirty="0">
                <a:latin typeface="Arial"/>
                <a:cs typeface="Arial"/>
              </a:rPr>
              <a:t>• </a:t>
            </a:r>
            <a:r>
              <a:rPr sz="1400" spc="94" dirty="0">
                <a:latin typeface="Arial"/>
                <a:cs typeface="Arial"/>
              </a:rPr>
              <a:t> </a:t>
            </a:r>
            <a:r>
              <a:rPr sz="1400" spc="0" dirty="0">
                <a:latin typeface="Arial"/>
                <a:cs typeface="Arial"/>
              </a:rPr>
              <a:t>How can we use analytics di</a:t>
            </a:r>
            <a:r>
              <a:rPr sz="1400" spc="-25" dirty="0">
                <a:latin typeface="Arial"/>
                <a:cs typeface="Arial"/>
              </a:rPr>
              <a:t>f</a:t>
            </a:r>
            <a:r>
              <a:rPr sz="1400" spc="0" dirty="0">
                <a:latin typeface="Arial"/>
                <a:cs typeface="Arial"/>
              </a:rPr>
              <a:t>ferentiate ourselves</a:t>
            </a:r>
            <a:endParaRPr sz="1400">
              <a:latin typeface="Arial"/>
              <a:cs typeface="Arial"/>
            </a:endParaRPr>
          </a:p>
          <a:p>
            <a:pPr marL="256539" marR="280853" indent="-165099">
              <a:lnSpc>
                <a:spcPts val="1600"/>
              </a:lnSpc>
              <a:spcBef>
                <a:spcPts val="205"/>
              </a:spcBef>
            </a:pPr>
            <a:r>
              <a:rPr sz="1400" spc="0" dirty="0">
                <a:latin typeface="Arial"/>
                <a:cs typeface="Arial"/>
              </a:rPr>
              <a:t>• </a:t>
            </a:r>
            <a:r>
              <a:rPr sz="1400" spc="94" dirty="0">
                <a:latin typeface="Arial"/>
                <a:cs typeface="Arial"/>
              </a:rPr>
              <a:t> </a:t>
            </a:r>
            <a:r>
              <a:rPr sz="1400" spc="0" dirty="0">
                <a:latin typeface="Arial"/>
                <a:cs typeface="Arial"/>
              </a:rPr>
              <a:t>How can we use analytics to innovate?</a:t>
            </a:r>
            <a:endParaRPr sz="1400">
              <a:latin typeface="Arial"/>
              <a:cs typeface="Arial"/>
            </a:endParaRPr>
          </a:p>
          <a:p>
            <a:pPr marL="256539" marR="132380" indent="-165099">
              <a:lnSpc>
                <a:spcPts val="1609"/>
              </a:lnSpc>
            </a:pPr>
            <a:r>
              <a:rPr sz="1400" spc="0" dirty="0">
                <a:latin typeface="Arial"/>
                <a:cs typeface="Arial"/>
              </a:rPr>
              <a:t>• </a:t>
            </a:r>
            <a:r>
              <a:rPr sz="1400" spc="94" dirty="0">
                <a:latin typeface="Arial"/>
                <a:cs typeface="Arial"/>
              </a:rPr>
              <a:t> </a:t>
            </a:r>
            <a:r>
              <a:rPr sz="1400" spc="0" dirty="0">
                <a:latin typeface="Arial"/>
                <a:cs typeface="Arial"/>
              </a:rPr>
              <a:t>How can we stay ahead of our biggest competitor?</a:t>
            </a:r>
            <a:endParaRPr sz="1400">
              <a:latin typeface="Arial"/>
              <a:cs typeface="Arial"/>
            </a:endParaRPr>
          </a:p>
        </p:txBody>
      </p:sp>
      <p:sp>
        <p:nvSpPr>
          <p:cNvPr id="6" name="object 6"/>
          <p:cNvSpPr txBox="1"/>
          <p:nvPr/>
        </p:nvSpPr>
        <p:spPr>
          <a:xfrm>
            <a:off x="3898439" y="1675014"/>
            <a:ext cx="3835868" cy="2270761"/>
          </a:xfrm>
          <a:prstGeom prst="rect">
            <a:avLst/>
          </a:prstGeom>
        </p:spPr>
        <p:txBody>
          <a:bodyPr wrap="square" lIns="0" tIns="0" rIns="0" bIns="0" rtlCol="0">
            <a:noAutofit/>
          </a:bodyPr>
          <a:lstStyle/>
          <a:p>
            <a:pPr>
              <a:lnSpc>
                <a:spcPts val="1000"/>
              </a:lnSpc>
            </a:pPr>
            <a:endParaRPr sz="1000"/>
          </a:p>
          <a:p>
            <a:pPr marL="91439" marR="131728">
              <a:lnSpc>
                <a:spcPts val="1600"/>
              </a:lnSpc>
              <a:spcBef>
                <a:spcPts val="1420"/>
              </a:spcBef>
            </a:pPr>
            <a:r>
              <a:rPr sz="1400" spc="0" dirty="0">
                <a:latin typeface="Calibri"/>
                <a:cs typeface="Calibri"/>
              </a:rPr>
              <a:t>Will the focus and scope of the problem chan'e if the followin' dimensions chan'e:</a:t>
            </a:r>
            <a:endParaRPr sz="1400">
              <a:latin typeface="Calibri"/>
              <a:cs typeface="Calibri"/>
            </a:endParaRPr>
          </a:p>
          <a:p>
            <a:pPr marL="91439">
              <a:lnSpc>
                <a:spcPct val="95825"/>
              </a:lnSpc>
              <a:spcBef>
                <a:spcPts val="320"/>
              </a:spcBef>
            </a:pPr>
            <a:r>
              <a:rPr sz="1400" spc="0" dirty="0">
                <a:solidFill>
                  <a:srgbClr val="2C94DC"/>
                </a:solidFill>
                <a:latin typeface="Arial"/>
                <a:cs typeface="Arial"/>
              </a:rPr>
              <a:t>•  </a:t>
            </a:r>
            <a:r>
              <a:rPr sz="1400" spc="144" dirty="0">
                <a:solidFill>
                  <a:srgbClr val="2C94DC"/>
                </a:solidFill>
                <a:latin typeface="Arial"/>
                <a:cs typeface="Arial"/>
              </a:rPr>
              <a:t> </a:t>
            </a:r>
            <a:r>
              <a:rPr sz="1400" spc="-50" dirty="0">
                <a:latin typeface="Arial"/>
                <a:cs typeface="Arial"/>
              </a:rPr>
              <a:t>T</a:t>
            </a:r>
            <a:r>
              <a:rPr sz="1400" spc="0" dirty="0">
                <a:latin typeface="Arial"/>
                <a:cs typeface="Arial"/>
              </a:rPr>
              <a:t>ime</a:t>
            </a:r>
            <a:endParaRPr sz="1400">
              <a:latin typeface="Arial"/>
              <a:cs typeface="Arial"/>
            </a:endParaRPr>
          </a:p>
          <a:p>
            <a:pPr marL="91439">
              <a:lnSpc>
                <a:spcPct val="95825"/>
              </a:lnSpc>
              <a:spcBef>
                <a:spcPts val="390"/>
              </a:spcBef>
            </a:pPr>
            <a:r>
              <a:rPr sz="1400" spc="0" dirty="0">
                <a:solidFill>
                  <a:srgbClr val="2C94DC"/>
                </a:solidFill>
                <a:latin typeface="Arial"/>
                <a:cs typeface="Arial"/>
              </a:rPr>
              <a:t>•  </a:t>
            </a:r>
            <a:r>
              <a:rPr sz="1400" spc="144" dirty="0">
                <a:solidFill>
                  <a:srgbClr val="2C94DC"/>
                </a:solidFill>
                <a:latin typeface="Arial"/>
                <a:cs typeface="Arial"/>
              </a:rPr>
              <a:t> </a:t>
            </a:r>
            <a:r>
              <a:rPr sz="1400" spc="0" dirty="0">
                <a:latin typeface="Arial"/>
                <a:cs typeface="Arial"/>
              </a:rPr>
              <a:t>People – how would x change this?</a:t>
            </a:r>
            <a:endParaRPr sz="1400">
              <a:latin typeface="Arial"/>
              <a:cs typeface="Arial"/>
            </a:endParaRPr>
          </a:p>
          <a:p>
            <a:pPr marL="91439">
              <a:lnSpc>
                <a:spcPct val="95825"/>
              </a:lnSpc>
              <a:spcBef>
                <a:spcPts val="390"/>
              </a:spcBef>
            </a:pPr>
            <a:r>
              <a:rPr sz="1400" spc="0" dirty="0">
                <a:solidFill>
                  <a:srgbClr val="2C94DC"/>
                </a:solidFill>
                <a:latin typeface="Arial"/>
                <a:cs typeface="Arial"/>
              </a:rPr>
              <a:t>•  </a:t>
            </a:r>
            <a:r>
              <a:rPr sz="1400" spc="144" dirty="0">
                <a:solidFill>
                  <a:srgbClr val="2C94DC"/>
                </a:solidFill>
                <a:latin typeface="Arial"/>
                <a:cs typeface="Arial"/>
              </a:rPr>
              <a:t> </a:t>
            </a:r>
            <a:r>
              <a:rPr sz="1400" spc="0" dirty="0">
                <a:latin typeface="Arial"/>
                <a:cs typeface="Arial"/>
              </a:rPr>
              <a:t>Risk – conservative/aggressive</a:t>
            </a:r>
            <a:endParaRPr sz="1400">
              <a:latin typeface="Arial"/>
              <a:cs typeface="Arial"/>
            </a:endParaRPr>
          </a:p>
          <a:p>
            <a:pPr marL="91439">
              <a:lnSpc>
                <a:spcPct val="95825"/>
              </a:lnSpc>
              <a:spcBef>
                <a:spcPts val="490"/>
              </a:spcBef>
            </a:pPr>
            <a:r>
              <a:rPr sz="1400" spc="0" dirty="0">
                <a:solidFill>
                  <a:srgbClr val="2C94DC"/>
                </a:solidFill>
                <a:latin typeface="Arial"/>
                <a:cs typeface="Arial"/>
              </a:rPr>
              <a:t>•  </a:t>
            </a:r>
            <a:r>
              <a:rPr sz="1400" spc="144" dirty="0">
                <a:solidFill>
                  <a:srgbClr val="2C94DC"/>
                </a:solidFill>
                <a:latin typeface="Arial"/>
                <a:cs typeface="Arial"/>
              </a:rPr>
              <a:t> </a:t>
            </a:r>
            <a:r>
              <a:rPr sz="1400" spc="0" dirty="0">
                <a:latin typeface="Arial"/>
                <a:cs typeface="Arial"/>
              </a:rPr>
              <a:t>Resources – none/unlimited</a:t>
            </a:r>
            <a:endParaRPr sz="1400">
              <a:latin typeface="Arial"/>
              <a:cs typeface="Arial"/>
            </a:endParaRPr>
          </a:p>
          <a:p>
            <a:pPr marL="91439">
              <a:lnSpc>
                <a:spcPct val="95825"/>
              </a:lnSpc>
              <a:spcBef>
                <a:spcPts val="390"/>
              </a:spcBef>
            </a:pPr>
            <a:r>
              <a:rPr sz="1400" spc="0" dirty="0">
                <a:solidFill>
                  <a:srgbClr val="2C94DC"/>
                </a:solidFill>
                <a:latin typeface="Arial"/>
                <a:cs typeface="Arial"/>
              </a:rPr>
              <a:t>•  </a:t>
            </a:r>
            <a:r>
              <a:rPr sz="1400" spc="144" dirty="0">
                <a:solidFill>
                  <a:srgbClr val="2C94DC"/>
                </a:solidFill>
                <a:latin typeface="Arial"/>
                <a:cs typeface="Arial"/>
              </a:rPr>
              <a:t> </a:t>
            </a:r>
            <a:r>
              <a:rPr sz="1400" spc="0" dirty="0">
                <a:latin typeface="Arial"/>
                <a:cs typeface="Arial"/>
              </a:rPr>
              <a:t>Size of Data?</a:t>
            </a:r>
            <a:endParaRPr sz="1400">
              <a:latin typeface="Arial"/>
              <a:cs typeface="Arial"/>
            </a:endParaRPr>
          </a:p>
        </p:txBody>
      </p:sp>
      <p:sp>
        <p:nvSpPr>
          <p:cNvPr id="5" name="object 5"/>
          <p:cNvSpPr txBox="1"/>
          <p:nvPr/>
        </p:nvSpPr>
        <p:spPr>
          <a:xfrm>
            <a:off x="7734307" y="1675014"/>
            <a:ext cx="1879135" cy="2270761"/>
          </a:xfrm>
          <a:prstGeom prst="rect">
            <a:avLst/>
          </a:prstGeom>
        </p:spPr>
        <p:txBody>
          <a:bodyPr wrap="square" lIns="0" tIns="0" rIns="0" bIns="0" rtlCol="0">
            <a:noAutofit/>
          </a:bodyPr>
          <a:lstStyle/>
          <a:p>
            <a:pPr>
              <a:lnSpc>
                <a:spcPts val="1400"/>
              </a:lnSpc>
              <a:spcBef>
                <a:spcPts val="46"/>
              </a:spcBef>
            </a:pPr>
            <a:endParaRPr sz="1400"/>
          </a:p>
          <a:p>
            <a:pPr marL="91440">
              <a:lnSpc>
                <a:spcPct val="101725"/>
              </a:lnSpc>
            </a:pPr>
            <a:r>
              <a:rPr sz="1400" spc="0" dirty="0">
                <a:latin typeface="Calibri"/>
                <a:cs typeface="Calibri"/>
              </a:rPr>
              <a:t>Deﬁne an analy3cal</a:t>
            </a:r>
            <a:endParaRPr sz="1400">
              <a:latin typeface="Calibri"/>
              <a:cs typeface="Calibri"/>
            </a:endParaRPr>
          </a:p>
          <a:p>
            <a:pPr marL="91440">
              <a:lnSpc>
                <a:spcPct val="101725"/>
              </a:lnSpc>
              <a:spcBef>
                <a:spcPts val="1591"/>
              </a:spcBef>
            </a:pPr>
            <a:r>
              <a:rPr sz="1400" spc="0" dirty="0">
                <a:latin typeface="Calibri"/>
                <a:cs typeface="Calibri"/>
              </a:rPr>
              <a:t>key terms, metrics, and</a:t>
            </a:r>
            <a:endParaRPr sz="1400">
              <a:latin typeface="Calibri"/>
              <a:cs typeface="Calibri"/>
            </a:endParaRPr>
          </a:p>
        </p:txBody>
      </p:sp>
      <p:sp>
        <p:nvSpPr>
          <p:cNvPr id="4" name="object 4"/>
          <p:cNvSpPr txBox="1"/>
          <p:nvPr/>
        </p:nvSpPr>
        <p:spPr>
          <a:xfrm>
            <a:off x="1079038" y="3945776"/>
            <a:ext cx="2819401" cy="2407921"/>
          </a:xfrm>
          <a:prstGeom prst="rect">
            <a:avLst/>
          </a:prstGeom>
        </p:spPr>
        <p:txBody>
          <a:bodyPr wrap="square" lIns="0" tIns="0" rIns="0" bIns="0" rtlCol="0">
            <a:noAutofit/>
          </a:bodyPr>
          <a:lstStyle/>
          <a:p>
            <a:pPr>
              <a:lnSpc>
                <a:spcPts val="900"/>
              </a:lnSpc>
              <a:spcBef>
                <a:spcPts val="0"/>
              </a:spcBef>
            </a:pPr>
            <a:endParaRPr sz="900"/>
          </a:p>
          <a:p>
            <a:pPr marL="291685" marR="743083" algn="ctr">
              <a:lnSpc>
                <a:spcPct val="95825"/>
              </a:lnSpc>
              <a:spcBef>
                <a:spcPts val="1000"/>
              </a:spcBef>
            </a:pPr>
            <a:r>
              <a:rPr sz="1400" b="1" i="1" spc="0" dirty="0">
                <a:solidFill>
                  <a:srgbClr val="006FBF"/>
                </a:solidFill>
                <a:latin typeface="Arial"/>
                <a:cs typeface="Arial"/>
              </a:rPr>
              <a:t>Churn Prediction for</a:t>
            </a:r>
            <a:endParaRPr sz="1400">
              <a:latin typeface="Arial"/>
              <a:cs typeface="Arial"/>
            </a:endParaRPr>
          </a:p>
          <a:p>
            <a:pPr marL="494360" marR="945879" algn="ctr">
              <a:lnSpc>
                <a:spcPts val="1500"/>
              </a:lnSpc>
              <a:spcBef>
                <a:spcPts val="75"/>
              </a:spcBef>
            </a:pPr>
            <a:r>
              <a:rPr sz="1400" b="1" i="1" spc="-50" dirty="0">
                <a:solidFill>
                  <a:srgbClr val="006FBF"/>
                </a:solidFill>
                <a:latin typeface="Arial"/>
                <a:cs typeface="Arial"/>
              </a:rPr>
              <a:t>Y</a:t>
            </a:r>
            <a:r>
              <a:rPr sz="1400" b="1" i="1" spc="0" dirty="0">
                <a:solidFill>
                  <a:srgbClr val="006FBF"/>
                </a:solidFill>
                <a:latin typeface="Arial"/>
                <a:cs typeface="Arial"/>
              </a:rPr>
              <a:t>oyodyne Bank</a:t>
            </a:r>
            <a:endParaRPr sz="1400">
              <a:latin typeface="Arial"/>
              <a:cs typeface="Arial"/>
            </a:endParaRPr>
          </a:p>
          <a:p>
            <a:pPr marL="91440">
              <a:lnSpc>
                <a:spcPct val="95825"/>
              </a:lnSpc>
              <a:spcBef>
                <a:spcPts val="2741"/>
              </a:spcBef>
            </a:pPr>
            <a:r>
              <a:rPr sz="1400" u="heavy" spc="-129" dirty="0">
                <a:latin typeface="Arial"/>
                <a:cs typeface="Arial"/>
              </a:rPr>
              <a:t>Y</a:t>
            </a:r>
            <a:r>
              <a:rPr sz="1400" u="heavy" spc="0" dirty="0">
                <a:latin typeface="Arial"/>
                <a:cs typeface="Arial"/>
              </a:rPr>
              <a:t>oyodyne Bank</a:t>
            </a:r>
            <a:endParaRPr sz="1400">
              <a:latin typeface="Arial"/>
              <a:cs typeface="Arial"/>
            </a:endParaRPr>
          </a:p>
          <a:p>
            <a:pPr marL="91440">
              <a:lnSpc>
                <a:spcPct val="95825"/>
              </a:lnSpc>
              <a:spcBef>
                <a:spcPts val="90"/>
              </a:spcBef>
            </a:pPr>
            <a:r>
              <a:rPr sz="1400" spc="0" dirty="0">
                <a:latin typeface="Arial"/>
                <a:cs typeface="Arial"/>
              </a:rPr>
              <a:t>How can we improve</a:t>
            </a:r>
            <a:endParaRPr sz="1400">
              <a:latin typeface="Arial"/>
              <a:cs typeface="Arial"/>
            </a:endParaRPr>
          </a:p>
          <a:p>
            <a:pPr marL="91440" marR="335948">
              <a:lnSpc>
                <a:spcPts val="1700"/>
              </a:lnSpc>
              <a:spcBef>
                <a:spcPts val="125"/>
              </a:spcBef>
            </a:pPr>
            <a:r>
              <a:rPr sz="1400" spc="0" dirty="0">
                <a:latin typeface="Calibri"/>
                <a:cs typeface="Calibri"/>
              </a:rPr>
              <a:t>Net Present Value  (NPV) and reten3on</a:t>
            </a:r>
            <a:r>
              <a:rPr sz="1400" spc="70" dirty="0">
                <a:latin typeface="Calibri"/>
                <a:cs typeface="Calibri"/>
              </a:rPr>
              <a:t> </a:t>
            </a:r>
            <a:r>
              <a:rPr sz="1400" spc="0" dirty="0">
                <a:latin typeface="Calibri"/>
                <a:cs typeface="Calibri"/>
              </a:rPr>
              <a:t>rate of the customers?</a:t>
            </a:r>
            <a:endParaRPr sz="1400">
              <a:latin typeface="Calibri"/>
              <a:cs typeface="Calibri"/>
            </a:endParaRPr>
          </a:p>
        </p:txBody>
      </p:sp>
      <p:sp>
        <p:nvSpPr>
          <p:cNvPr id="3" name="object 3"/>
          <p:cNvSpPr txBox="1"/>
          <p:nvPr/>
        </p:nvSpPr>
        <p:spPr>
          <a:xfrm>
            <a:off x="3898439" y="3945776"/>
            <a:ext cx="3835868" cy="2407921"/>
          </a:xfrm>
          <a:prstGeom prst="rect">
            <a:avLst/>
          </a:prstGeom>
        </p:spPr>
        <p:txBody>
          <a:bodyPr wrap="square" lIns="0" tIns="0" rIns="0" bIns="0" rtlCol="0">
            <a:noAutofit/>
          </a:bodyPr>
          <a:lstStyle/>
          <a:p>
            <a:pPr marL="91439">
              <a:lnSpc>
                <a:spcPts val="1595"/>
              </a:lnSpc>
              <a:spcBef>
                <a:spcPts val="574"/>
              </a:spcBef>
            </a:pPr>
            <a:r>
              <a:rPr sz="2100" spc="0" baseline="-2070" dirty="0">
                <a:solidFill>
                  <a:srgbClr val="2C94DC"/>
                </a:solidFill>
                <a:latin typeface="Arial"/>
                <a:cs typeface="Arial"/>
              </a:rPr>
              <a:t>•  </a:t>
            </a:r>
            <a:r>
              <a:rPr sz="2100" spc="144" baseline="-2070" dirty="0">
                <a:solidFill>
                  <a:srgbClr val="2C94DC"/>
                </a:solidFill>
                <a:latin typeface="Arial"/>
                <a:cs typeface="Arial"/>
              </a:rPr>
              <a:t> </a:t>
            </a:r>
            <a:r>
              <a:rPr sz="2100" b="1" spc="-25" baseline="-2070" dirty="0">
                <a:latin typeface="Arial"/>
                <a:cs typeface="Arial"/>
              </a:rPr>
              <a:t>T</a:t>
            </a:r>
            <a:r>
              <a:rPr sz="2100" b="1" spc="0" baseline="-2070" dirty="0">
                <a:latin typeface="Arial"/>
                <a:cs typeface="Arial"/>
              </a:rPr>
              <a:t>ime</a:t>
            </a:r>
            <a:r>
              <a:rPr sz="2100" spc="0" baseline="-2070" dirty="0">
                <a:latin typeface="Arial"/>
                <a:cs typeface="Arial"/>
              </a:rPr>
              <a:t>:</a:t>
            </a:r>
            <a:r>
              <a:rPr sz="2100" spc="362" baseline="-2070" dirty="0">
                <a:latin typeface="Arial"/>
                <a:cs typeface="Arial"/>
              </a:rPr>
              <a:t> </a:t>
            </a:r>
            <a:r>
              <a:rPr sz="2100" spc="-50" baseline="-2070" dirty="0">
                <a:latin typeface="Arial"/>
                <a:cs typeface="Arial"/>
              </a:rPr>
              <a:t>T</a:t>
            </a:r>
            <a:r>
              <a:rPr sz="2100" spc="0" baseline="-2070" dirty="0">
                <a:latin typeface="Arial"/>
                <a:cs typeface="Arial"/>
              </a:rPr>
              <a:t>railing 5 months</a:t>
            </a:r>
            <a:endParaRPr sz="1400">
              <a:latin typeface="Arial"/>
              <a:cs typeface="Arial"/>
            </a:endParaRPr>
          </a:p>
          <a:p>
            <a:pPr marL="320040" marR="72905" indent="-228600">
              <a:lnSpc>
                <a:spcPct val="99083"/>
              </a:lnSpc>
              <a:spcBef>
                <a:spcPts val="255"/>
              </a:spcBef>
              <a:tabLst>
                <a:tab pos="317500" algn="l"/>
              </a:tabLst>
            </a:pPr>
            <a:r>
              <a:rPr sz="1400" spc="0" dirty="0">
                <a:solidFill>
                  <a:srgbClr val="2C94DC"/>
                </a:solidFill>
                <a:latin typeface="Arial"/>
                <a:cs typeface="Arial"/>
              </a:rPr>
              <a:t>•	</a:t>
            </a:r>
            <a:r>
              <a:rPr sz="1400" b="1" spc="0" dirty="0">
                <a:latin typeface="Arial"/>
                <a:cs typeface="Arial"/>
              </a:rPr>
              <a:t>People</a:t>
            </a:r>
            <a:r>
              <a:rPr sz="1400" spc="0" dirty="0">
                <a:latin typeface="Arial"/>
                <a:cs typeface="Arial"/>
              </a:rPr>
              <a:t>:  </a:t>
            </a:r>
            <a:r>
              <a:rPr sz="1400" spc="-25" dirty="0">
                <a:latin typeface="Arial"/>
                <a:cs typeface="Arial"/>
              </a:rPr>
              <a:t>W</a:t>
            </a:r>
            <a:r>
              <a:rPr sz="1400" spc="0" dirty="0">
                <a:latin typeface="Arial"/>
                <a:cs typeface="Arial"/>
              </a:rPr>
              <a:t>orking team and business users from the Bank</a:t>
            </a:r>
            <a:endParaRPr sz="1400">
              <a:latin typeface="Arial"/>
              <a:cs typeface="Arial"/>
            </a:endParaRPr>
          </a:p>
          <a:p>
            <a:pPr marL="320040" marR="559897" indent="-228600">
              <a:lnSpc>
                <a:spcPct val="99083"/>
              </a:lnSpc>
              <a:spcBef>
                <a:spcPts val="370"/>
              </a:spcBef>
              <a:tabLst>
                <a:tab pos="317500" algn="l"/>
              </a:tabLst>
            </a:pPr>
            <a:r>
              <a:rPr sz="1400" spc="0" dirty="0">
                <a:solidFill>
                  <a:srgbClr val="2C94DC"/>
                </a:solidFill>
                <a:latin typeface="Arial"/>
                <a:cs typeface="Arial"/>
              </a:rPr>
              <a:t>•	</a:t>
            </a:r>
            <a:r>
              <a:rPr sz="1400" b="1" spc="0" dirty="0">
                <a:latin typeface="Arial"/>
                <a:cs typeface="Arial"/>
              </a:rPr>
              <a:t>Risk</a:t>
            </a:r>
            <a:r>
              <a:rPr sz="1400" spc="0" dirty="0">
                <a:latin typeface="Arial"/>
                <a:cs typeface="Arial"/>
              </a:rPr>
              <a:t>:  the project will fail if we cannot determine  valid predictors of churn</a:t>
            </a:r>
            <a:endParaRPr sz="1400">
              <a:latin typeface="Arial"/>
              <a:cs typeface="Arial"/>
            </a:endParaRPr>
          </a:p>
          <a:p>
            <a:pPr marL="320040" marR="550017" indent="-228600">
              <a:lnSpc>
                <a:spcPct val="99083"/>
              </a:lnSpc>
              <a:spcBef>
                <a:spcPts val="370"/>
              </a:spcBef>
              <a:tabLst>
                <a:tab pos="317500" algn="l"/>
              </a:tabLst>
            </a:pPr>
            <a:r>
              <a:rPr sz="1400" spc="0" dirty="0">
                <a:solidFill>
                  <a:srgbClr val="2C94DC"/>
                </a:solidFill>
                <a:latin typeface="Arial"/>
                <a:cs typeface="Arial"/>
              </a:rPr>
              <a:t>•	</a:t>
            </a:r>
            <a:r>
              <a:rPr sz="1400" b="1" spc="0" dirty="0">
                <a:latin typeface="Arial"/>
                <a:cs typeface="Arial"/>
              </a:rPr>
              <a:t>Resources</a:t>
            </a:r>
            <a:r>
              <a:rPr sz="1400" spc="0" dirty="0">
                <a:latin typeface="Arial"/>
                <a:cs typeface="Arial"/>
              </a:rPr>
              <a:t>:  ED</a:t>
            </a:r>
            <a:r>
              <a:rPr sz="1400" spc="-75" dirty="0">
                <a:latin typeface="Arial"/>
                <a:cs typeface="Arial"/>
              </a:rPr>
              <a:t>W</a:t>
            </a:r>
            <a:r>
              <a:rPr sz="1400" spc="0" dirty="0">
                <a:latin typeface="Arial"/>
                <a:cs typeface="Arial"/>
              </a:rPr>
              <a:t>, analytic sandbox, O</a:t>
            </a:r>
            <a:r>
              <a:rPr sz="1400" spc="-104" dirty="0">
                <a:latin typeface="Arial"/>
                <a:cs typeface="Arial"/>
              </a:rPr>
              <a:t>L</a:t>
            </a:r>
            <a:r>
              <a:rPr sz="1400" spc="0" dirty="0">
                <a:latin typeface="Arial"/>
                <a:cs typeface="Arial"/>
              </a:rPr>
              <a:t>TP</a:t>
            </a:r>
            <a:r>
              <a:rPr sz="1400" spc="-25" dirty="0">
                <a:latin typeface="Arial"/>
                <a:cs typeface="Arial"/>
              </a:rPr>
              <a:t> </a:t>
            </a:r>
            <a:r>
              <a:rPr sz="1400" spc="0" dirty="0">
                <a:latin typeface="Arial"/>
                <a:cs typeface="Arial"/>
              </a:rPr>
              <a:t>system</a:t>
            </a:r>
            <a:endParaRPr sz="1400">
              <a:latin typeface="Arial"/>
              <a:cs typeface="Arial"/>
            </a:endParaRPr>
          </a:p>
          <a:p>
            <a:pPr marL="320040" marR="95043" indent="-228600">
              <a:lnSpc>
                <a:spcPct val="100137"/>
              </a:lnSpc>
              <a:spcBef>
                <a:spcPts val="370"/>
              </a:spcBef>
              <a:tabLst>
                <a:tab pos="317500" algn="l"/>
              </a:tabLst>
            </a:pPr>
            <a:r>
              <a:rPr sz="1400" spc="0" dirty="0">
                <a:solidFill>
                  <a:srgbClr val="2C94DC"/>
                </a:solidFill>
                <a:latin typeface="Arial"/>
                <a:cs typeface="Arial"/>
              </a:rPr>
              <a:t>•	</a:t>
            </a:r>
            <a:r>
              <a:rPr sz="1400" b="1" spc="0" dirty="0">
                <a:latin typeface="Arial"/>
                <a:cs typeface="Arial"/>
              </a:rPr>
              <a:t>Data</a:t>
            </a:r>
            <a:r>
              <a:rPr sz="1400" spc="0" dirty="0">
                <a:latin typeface="Arial"/>
                <a:cs typeface="Arial"/>
              </a:rPr>
              <a:t>: Use 24 months for the training set, then analyze 5 months of historical data for those customers who churned</a:t>
            </a:r>
            <a:endParaRPr sz="1400">
              <a:latin typeface="Arial"/>
              <a:cs typeface="Arial"/>
            </a:endParaRPr>
          </a:p>
        </p:txBody>
      </p:sp>
      <p:sp>
        <p:nvSpPr>
          <p:cNvPr id="2" name="object 2"/>
          <p:cNvSpPr txBox="1"/>
          <p:nvPr/>
        </p:nvSpPr>
        <p:spPr>
          <a:xfrm>
            <a:off x="7734307" y="3945776"/>
            <a:ext cx="1879135" cy="2407921"/>
          </a:xfrm>
          <a:prstGeom prst="rect">
            <a:avLst/>
          </a:prstGeom>
        </p:spPr>
        <p:txBody>
          <a:bodyPr wrap="square" lIns="0" tIns="0" rIns="0" bIns="0" rtlCol="0">
            <a:noAutofit/>
          </a:bodyPr>
          <a:lstStyle/>
          <a:p>
            <a:pPr>
              <a:lnSpc>
                <a:spcPts val="950"/>
              </a:lnSpc>
              <a:spcBef>
                <a:spcPts val="46"/>
              </a:spcBef>
            </a:pPr>
            <a:endParaRPr sz="950"/>
          </a:p>
          <a:p>
            <a:pPr marL="91440" marR="255456">
              <a:lnSpc>
                <a:spcPct val="196428"/>
              </a:lnSpc>
              <a:spcBef>
                <a:spcPts val="1382"/>
              </a:spcBef>
            </a:pPr>
            <a:r>
              <a:rPr sz="1400" spc="0" dirty="0">
                <a:latin typeface="Arial"/>
                <a:cs typeface="Arial"/>
              </a:rPr>
              <a:t>How do we identify customer?</a:t>
            </a:r>
            <a:endParaRPr sz="1400">
              <a:latin typeface="Arial"/>
              <a:cs typeface="Arial"/>
            </a:endParaRPr>
          </a:p>
          <a:p>
            <a:pPr marL="91440" marR="222609">
              <a:lnSpc>
                <a:spcPts val="1609"/>
              </a:lnSpc>
              <a:spcBef>
                <a:spcPts val="1407"/>
              </a:spcBef>
            </a:pPr>
            <a:r>
              <a:rPr sz="1400" spc="0" dirty="0">
                <a:latin typeface="Arial"/>
                <a:cs typeface="Arial"/>
              </a:rPr>
              <a:t>Pilot study followed </a:t>
            </a:r>
            <a:endParaRPr sz="1400">
              <a:latin typeface="Arial"/>
              <a:cs typeface="Arial"/>
            </a:endParaRPr>
          </a:p>
          <a:p>
            <a:pPr marL="91440" marR="222609">
              <a:lnSpc>
                <a:spcPts val="1609"/>
              </a:lnSpc>
              <a:spcBef>
                <a:spcPts val="1690"/>
              </a:spcBef>
            </a:pPr>
            <a:r>
              <a:rPr sz="1400" spc="0" dirty="0">
                <a:latin typeface="Arial"/>
                <a:cs typeface="Arial"/>
              </a:rPr>
              <a:t>model</a:t>
            </a:r>
            <a:endParaRPr sz="1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77"/>
          <p:cNvSpPr txBox="1"/>
          <p:nvPr/>
        </p:nvSpPr>
        <p:spPr>
          <a:xfrm>
            <a:off x="1086730" y="1644536"/>
            <a:ext cx="5402508" cy="3588677"/>
          </a:xfrm>
          <a:prstGeom prst="rect">
            <a:avLst/>
          </a:prstGeom>
        </p:spPr>
        <p:txBody>
          <a:bodyPr wrap="square" lIns="0" tIns="0" rIns="0" bIns="0" rtlCol="0">
            <a:noAutofit/>
          </a:bodyPr>
          <a:lstStyle/>
          <a:p>
            <a:pPr marR="714887" algn="r">
              <a:lnSpc>
                <a:spcPts val="1985"/>
              </a:lnSpc>
              <a:spcBef>
                <a:spcPts val="99"/>
              </a:spcBef>
            </a:pPr>
            <a:r>
              <a:rPr sz="1800" spc="0" dirty="0">
                <a:solidFill>
                  <a:srgbClr val="FEFFFE"/>
                </a:solidFill>
                <a:latin typeface="Arial"/>
                <a:cs typeface="Arial"/>
              </a:rPr>
              <a:t>Discovery</a:t>
            </a:r>
            <a:endParaRPr sz="1800">
              <a:latin typeface="Arial"/>
              <a:cs typeface="Arial"/>
            </a:endParaRPr>
          </a:p>
          <a:p>
            <a:pPr marL="825599" marR="3037939" algn="ctr">
              <a:lnSpc>
                <a:spcPct val="95825"/>
              </a:lnSpc>
              <a:spcBef>
                <a:spcPts val="6721"/>
              </a:spcBef>
            </a:pPr>
            <a:r>
              <a:rPr sz="1800" spc="0" dirty="0">
                <a:solidFill>
                  <a:srgbClr val="FEFFFE"/>
                </a:solidFill>
                <a:latin typeface="Arial"/>
                <a:cs typeface="Arial"/>
              </a:rPr>
              <a:t>Operationalize</a:t>
            </a:r>
            <a:endParaRPr sz="1800">
              <a:latin typeface="Arial"/>
              <a:cs typeface="Arial"/>
            </a:endParaRPr>
          </a:p>
          <a:p>
            <a:pPr marL="895623" marR="3031786" algn="ctr">
              <a:lnSpc>
                <a:spcPct val="95825"/>
              </a:lnSpc>
              <a:spcBef>
                <a:spcPts val="7748"/>
              </a:spcBef>
            </a:pPr>
            <a:r>
              <a:rPr sz="1800" spc="0" dirty="0">
                <a:solidFill>
                  <a:srgbClr val="FEFFFE"/>
                </a:solidFill>
                <a:latin typeface="Arial"/>
                <a:cs typeface="Arial"/>
              </a:rPr>
              <a:t>Communicate</a:t>
            </a:r>
            <a:endParaRPr sz="1800">
              <a:latin typeface="Arial"/>
              <a:cs typeface="Arial"/>
            </a:endParaRPr>
          </a:p>
          <a:p>
            <a:pPr marL="1222173" marR="3358354" algn="ctr">
              <a:lnSpc>
                <a:spcPct val="95825"/>
              </a:lnSpc>
              <a:spcBef>
                <a:spcPts val="30"/>
              </a:spcBef>
            </a:pPr>
            <a:r>
              <a:rPr sz="1800" spc="0" dirty="0">
                <a:solidFill>
                  <a:srgbClr val="FEFFFE"/>
                </a:solidFill>
                <a:latin typeface="Arial"/>
                <a:cs typeface="Arial"/>
              </a:rPr>
              <a:t>Results</a:t>
            </a:r>
            <a:endParaRPr sz="1800">
              <a:latin typeface="Arial"/>
              <a:cs typeface="Arial"/>
            </a:endParaRPr>
          </a:p>
        </p:txBody>
      </p:sp>
      <p:sp>
        <p:nvSpPr>
          <p:cNvPr id="76" name="object 76"/>
          <p:cNvSpPr txBox="1"/>
          <p:nvPr/>
        </p:nvSpPr>
        <p:spPr>
          <a:xfrm>
            <a:off x="1086732" y="5659347"/>
            <a:ext cx="8381994" cy="633389"/>
          </a:xfrm>
          <a:prstGeom prst="rect">
            <a:avLst/>
          </a:prstGeom>
        </p:spPr>
        <p:txBody>
          <a:bodyPr wrap="square" lIns="0" tIns="0" rIns="0" bIns="0" rtlCol="0">
            <a:noAutofit/>
          </a:bodyPr>
          <a:lstStyle/>
          <a:p>
            <a:pPr marL="1007671" marR="362005" indent="5161646">
              <a:lnSpc>
                <a:spcPts val="1609"/>
              </a:lnSpc>
              <a:spcBef>
                <a:spcPts val="225"/>
              </a:spcBef>
            </a:pPr>
            <a:r>
              <a:rPr sz="1400" spc="0" dirty="0">
                <a:solidFill>
                  <a:srgbClr val="FEFFFE"/>
                </a:solidFill>
                <a:latin typeface="Arial"/>
                <a:cs typeface="Arial"/>
              </a:rPr>
              <a:t>to try?</a:t>
            </a:r>
            <a:r>
              <a:rPr sz="1400" spc="387" dirty="0">
                <a:solidFill>
                  <a:srgbClr val="FEFFFE"/>
                </a:solidFill>
                <a:latin typeface="Arial"/>
                <a:cs typeface="Arial"/>
              </a:rPr>
              <a:t> </a:t>
            </a:r>
            <a:r>
              <a:rPr sz="1400" spc="0" dirty="0">
                <a:solidFill>
                  <a:srgbClr val="FEFFFE"/>
                </a:solidFill>
                <a:latin typeface="Arial"/>
                <a:cs typeface="Arial"/>
              </a:rPr>
              <a:t>Can I refine the </a:t>
            </a:r>
            <a:endParaRPr sz="1400">
              <a:latin typeface="Arial"/>
              <a:cs typeface="Arial"/>
            </a:endParaRPr>
          </a:p>
          <a:p>
            <a:pPr marL="1007671" marR="362005">
              <a:lnSpc>
                <a:spcPts val="1609"/>
              </a:lnSpc>
            </a:pPr>
            <a:r>
              <a:rPr sz="1400" spc="0" dirty="0">
                <a:solidFill>
                  <a:srgbClr val="FEFFFE"/>
                </a:solidFill>
                <a:latin typeface="Arial"/>
                <a:cs typeface="Arial"/>
              </a:rPr>
              <a:t>enough?  Have we                                                                                 </a:t>
            </a:r>
            <a:r>
              <a:rPr sz="1400" spc="4" dirty="0">
                <a:solidFill>
                  <a:srgbClr val="FEFFFE"/>
                </a:solidFill>
                <a:latin typeface="Arial"/>
                <a:cs typeface="Arial"/>
              </a:rPr>
              <a:t> </a:t>
            </a:r>
            <a:r>
              <a:rPr sz="2100" spc="0" baseline="-24846" dirty="0">
                <a:solidFill>
                  <a:srgbClr val="FEFFFE"/>
                </a:solidFill>
                <a:latin typeface="Arial"/>
                <a:cs typeface="Arial"/>
              </a:rPr>
              <a:t>analytic plan?</a:t>
            </a:r>
            <a:endParaRPr sz="1400">
              <a:latin typeface="Arial"/>
              <a:cs typeface="Arial"/>
            </a:endParaRPr>
          </a:p>
          <a:p>
            <a:pPr marL="1160989">
              <a:lnSpc>
                <a:spcPts val="1375"/>
              </a:lnSpc>
            </a:pPr>
            <a:r>
              <a:rPr sz="1400" spc="0" dirty="0">
                <a:solidFill>
                  <a:srgbClr val="FEFFFE"/>
                </a:solidFill>
                <a:latin typeface="Arial"/>
                <a:cs typeface="Arial"/>
              </a:rPr>
              <a:t>failed for sure?</a:t>
            </a:r>
            <a:endParaRPr sz="1400">
              <a:latin typeface="Arial"/>
              <a:cs typeface="Arial"/>
            </a:endParaRPr>
          </a:p>
        </p:txBody>
      </p:sp>
      <p:sp>
        <p:nvSpPr>
          <p:cNvPr id="74" name="object 74"/>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75" name="object 75"/>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38" name="object 38"/>
          <p:cNvSpPr/>
          <p:nvPr/>
        </p:nvSpPr>
        <p:spPr>
          <a:xfrm>
            <a:off x="3273642" y="1549731"/>
            <a:ext cx="1093122" cy="747439"/>
          </a:xfrm>
          <a:custGeom>
            <a:avLst/>
            <a:gdLst/>
            <a:ahLst/>
            <a:cxnLst/>
            <a:rect l="l" t="t" r="r" b="b"/>
            <a:pathLst>
              <a:path w="1093122" h="747439">
                <a:moveTo>
                  <a:pt x="0" y="641715"/>
                </a:moveTo>
                <a:lnTo>
                  <a:pt x="19795" y="616435"/>
                </a:lnTo>
                <a:lnTo>
                  <a:pt x="40075" y="591467"/>
                </a:lnTo>
                <a:lnTo>
                  <a:pt x="60835" y="566816"/>
                </a:lnTo>
                <a:lnTo>
                  <a:pt x="82073" y="542484"/>
                </a:lnTo>
                <a:lnTo>
                  <a:pt x="103785" y="518476"/>
                </a:lnTo>
                <a:lnTo>
                  <a:pt x="125966" y="494794"/>
                </a:lnTo>
                <a:lnTo>
                  <a:pt x="148613" y="471441"/>
                </a:lnTo>
                <a:lnTo>
                  <a:pt x="171722" y="448423"/>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7" y="0"/>
                </a:lnTo>
                <a:lnTo>
                  <a:pt x="1093122" y="26686"/>
                </a:lnTo>
                <a:lnTo>
                  <a:pt x="724548" y="570070"/>
                </a:lnTo>
                <a:lnTo>
                  <a:pt x="594941" y="370586"/>
                </a:lnTo>
                <a:lnTo>
                  <a:pt x="570616" y="386704"/>
                </a:lnTo>
                <a:lnTo>
                  <a:pt x="546639" y="403125"/>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3"/>
                </a:lnTo>
                <a:lnTo>
                  <a:pt x="230642" y="683948"/>
                </a:lnTo>
                <a:lnTo>
                  <a:pt x="212615" y="704854"/>
                </a:lnTo>
                <a:lnTo>
                  <a:pt x="194985" y="726019"/>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39" name="object 39"/>
          <p:cNvSpPr/>
          <p:nvPr/>
        </p:nvSpPr>
        <p:spPr>
          <a:xfrm>
            <a:off x="2467513" y="1389681"/>
            <a:ext cx="5707190" cy="4385852"/>
          </a:xfrm>
          <a:custGeom>
            <a:avLst/>
            <a:gdLst/>
            <a:ahLst/>
            <a:cxnLst/>
            <a:rect l="l" t="t" r="r" b="b"/>
            <a:pathLst>
              <a:path w="5707190" h="4385852">
                <a:moveTo>
                  <a:pt x="996365" y="1164311"/>
                </a:moveTo>
                <a:lnTo>
                  <a:pt x="1441367" y="428708"/>
                </a:lnTo>
                <a:lnTo>
                  <a:pt x="527394" y="578453"/>
                </a:lnTo>
                <a:lnTo>
                  <a:pt x="681384" y="770825"/>
                </a:lnTo>
                <a:lnTo>
                  <a:pt x="616903" y="831131"/>
                </a:lnTo>
                <a:lnTo>
                  <a:pt x="555428" y="892980"/>
                </a:lnTo>
                <a:lnTo>
                  <a:pt x="496992" y="956305"/>
                </a:lnTo>
                <a:lnTo>
                  <a:pt x="441628" y="1021038"/>
                </a:lnTo>
                <a:lnTo>
                  <a:pt x="389367" y="1087112"/>
                </a:lnTo>
                <a:lnTo>
                  <a:pt x="340243" y="1154457"/>
                </a:lnTo>
                <a:lnTo>
                  <a:pt x="294287" y="1223007"/>
                </a:lnTo>
                <a:lnTo>
                  <a:pt x="251533" y="1292694"/>
                </a:lnTo>
                <a:lnTo>
                  <a:pt x="212012" y="1363449"/>
                </a:lnTo>
                <a:lnTo>
                  <a:pt x="175758" y="1435206"/>
                </a:lnTo>
                <a:lnTo>
                  <a:pt x="142802" y="1507896"/>
                </a:lnTo>
                <a:lnTo>
                  <a:pt x="113178" y="1581452"/>
                </a:lnTo>
                <a:lnTo>
                  <a:pt x="86917" y="1655805"/>
                </a:lnTo>
                <a:lnTo>
                  <a:pt x="64052" y="1730889"/>
                </a:lnTo>
                <a:lnTo>
                  <a:pt x="44616" y="1806635"/>
                </a:lnTo>
                <a:lnTo>
                  <a:pt x="28640" y="1882975"/>
                </a:lnTo>
                <a:lnTo>
                  <a:pt x="16159" y="1959843"/>
                </a:lnTo>
                <a:lnTo>
                  <a:pt x="7203" y="2037169"/>
                </a:lnTo>
                <a:lnTo>
                  <a:pt x="1806" y="2114886"/>
                </a:lnTo>
                <a:lnTo>
                  <a:pt x="0" y="2192926"/>
                </a:lnTo>
                <a:lnTo>
                  <a:pt x="9459" y="2372780"/>
                </a:lnTo>
                <a:lnTo>
                  <a:pt x="37348" y="2548631"/>
                </a:lnTo>
                <a:lnTo>
                  <a:pt x="82933" y="2719912"/>
                </a:lnTo>
                <a:lnTo>
                  <a:pt x="145478" y="2886061"/>
                </a:lnTo>
                <a:lnTo>
                  <a:pt x="224250" y="3046512"/>
                </a:lnTo>
                <a:lnTo>
                  <a:pt x="318513" y="3200702"/>
                </a:lnTo>
                <a:lnTo>
                  <a:pt x="427534" y="3348066"/>
                </a:lnTo>
                <a:lnTo>
                  <a:pt x="550579" y="3488040"/>
                </a:lnTo>
                <a:lnTo>
                  <a:pt x="686912" y="3620059"/>
                </a:lnTo>
                <a:lnTo>
                  <a:pt x="835799" y="3743559"/>
                </a:lnTo>
                <a:lnTo>
                  <a:pt x="996506" y="3857976"/>
                </a:lnTo>
                <a:lnTo>
                  <a:pt x="1168299" y="3962745"/>
                </a:lnTo>
                <a:lnTo>
                  <a:pt x="1350443" y="4057302"/>
                </a:lnTo>
                <a:lnTo>
                  <a:pt x="1542204" y="4141082"/>
                </a:lnTo>
                <a:lnTo>
                  <a:pt x="1742848" y="4213521"/>
                </a:lnTo>
                <a:lnTo>
                  <a:pt x="1951639" y="4274055"/>
                </a:lnTo>
                <a:lnTo>
                  <a:pt x="2167844" y="4322120"/>
                </a:lnTo>
                <a:lnTo>
                  <a:pt x="2390727" y="4357150"/>
                </a:lnTo>
                <a:lnTo>
                  <a:pt x="2619556" y="4378582"/>
                </a:lnTo>
                <a:lnTo>
                  <a:pt x="2853595" y="4385852"/>
                </a:lnTo>
                <a:lnTo>
                  <a:pt x="3087634" y="4378582"/>
                </a:lnTo>
                <a:lnTo>
                  <a:pt x="3316463" y="4357150"/>
                </a:lnTo>
                <a:lnTo>
                  <a:pt x="3539347" y="4322119"/>
                </a:lnTo>
                <a:lnTo>
                  <a:pt x="3755552" y="4274054"/>
                </a:lnTo>
                <a:lnTo>
                  <a:pt x="3964343" y="4213520"/>
                </a:lnTo>
                <a:lnTo>
                  <a:pt x="4164987" y="4141080"/>
                </a:lnTo>
                <a:lnTo>
                  <a:pt x="4356748" y="4057300"/>
                </a:lnTo>
                <a:lnTo>
                  <a:pt x="4538892" y="3962743"/>
                </a:lnTo>
                <a:lnTo>
                  <a:pt x="4710685" y="3857974"/>
                </a:lnTo>
                <a:lnTo>
                  <a:pt x="4871392" y="3743557"/>
                </a:lnTo>
                <a:lnTo>
                  <a:pt x="5020279" y="3620057"/>
                </a:lnTo>
                <a:lnTo>
                  <a:pt x="5156612" y="3488038"/>
                </a:lnTo>
                <a:lnTo>
                  <a:pt x="5279656" y="3348064"/>
                </a:lnTo>
                <a:lnTo>
                  <a:pt x="5388677" y="3200700"/>
                </a:lnTo>
                <a:lnTo>
                  <a:pt x="5482941" y="3046510"/>
                </a:lnTo>
                <a:lnTo>
                  <a:pt x="5561712" y="2886058"/>
                </a:lnTo>
                <a:lnTo>
                  <a:pt x="5624257" y="2719909"/>
                </a:lnTo>
                <a:lnTo>
                  <a:pt x="5669841" y="2548628"/>
                </a:lnTo>
                <a:lnTo>
                  <a:pt x="5697730" y="2372778"/>
                </a:lnTo>
                <a:lnTo>
                  <a:pt x="5707190" y="2192923"/>
                </a:lnTo>
                <a:lnTo>
                  <a:pt x="5697730" y="2013069"/>
                </a:lnTo>
                <a:lnTo>
                  <a:pt x="5669841" y="1837220"/>
                </a:lnTo>
                <a:lnTo>
                  <a:pt x="5624257" y="1665938"/>
                </a:lnTo>
                <a:lnTo>
                  <a:pt x="5561711" y="1499790"/>
                </a:lnTo>
                <a:lnTo>
                  <a:pt x="5482940" y="1339338"/>
                </a:lnTo>
                <a:lnTo>
                  <a:pt x="5388676" y="1185148"/>
                </a:lnTo>
                <a:lnTo>
                  <a:pt x="5279655" y="1037784"/>
                </a:lnTo>
                <a:lnTo>
                  <a:pt x="5156611" y="897811"/>
                </a:lnTo>
                <a:lnTo>
                  <a:pt x="5020278" y="765792"/>
                </a:lnTo>
                <a:lnTo>
                  <a:pt x="4871390" y="642292"/>
                </a:lnTo>
                <a:lnTo>
                  <a:pt x="4710683" y="527875"/>
                </a:lnTo>
                <a:lnTo>
                  <a:pt x="4538890" y="423106"/>
                </a:lnTo>
                <a:lnTo>
                  <a:pt x="4356746" y="328549"/>
                </a:lnTo>
                <a:lnTo>
                  <a:pt x="4164985" y="244769"/>
                </a:lnTo>
                <a:lnTo>
                  <a:pt x="3964341" y="172330"/>
                </a:lnTo>
                <a:lnTo>
                  <a:pt x="3755550" y="111796"/>
                </a:lnTo>
                <a:lnTo>
                  <a:pt x="3539345" y="63731"/>
                </a:lnTo>
                <a:lnTo>
                  <a:pt x="3316461" y="28701"/>
                </a:lnTo>
                <a:lnTo>
                  <a:pt x="3087632" y="7269"/>
                </a:lnTo>
                <a:lnTo>
                  <a:pt x="2853593" y="0"/>
                </a:lnTo>
                <a:lnTo>
                  <a:pt x="2853594" y="259494"/>
                </a:lnTo>
                <a:lnTo>
                  <a:pt x="2942979" y="260641"/>
                </a:lnTo>
                <a:lnTo>
                  <a:pt x="3032017" y="264070"/>
                </a:lnTo>
                <a:lnTo>
                  <a:pt x="3120635" y="269762"/>
                </a:lnTo>
                <a:lnTo>
                  <a:pt x="3208759" y="277697"/>
                </a:lnTo>
                <a:lnTo>
                  <a:pt x="3296317" y="287855"/>
                </a:lnTo>
                <a:lnTo>
                  <a:pt x="3383235" y="300218"/>
                </a:lnTo>
                <a:lnTo>
                  <a:pt x="3469439" y="314765"/>
                </a:lnTo>
                <a:lnTo>
                  <a:pt x="3554858" y="331478"/>
                </a:lnTo>
                <a:lnTo>
                  <a:pt x="3639417" y="350337"/>
                </a:lnTo>
                <a:lnTo>
                  <a:pt x="3723043" y="371323"/>
                </a:lnTo>
                <a:lnTo>
                  <a:pt x="3805664" y="394416"/>
                </a:lnTo>
                <a:lnTo>
                  <a:pt x="3887205" y="419597"/>
                </a:lnTo>
                <a:lnTo>
                  <a:pt x="3967595" y="446846"/>
                </a:lnTo>
                <a:lnTo>
                  <a:pt x="4046759" y="476144"/>
                </a:lnTo>
                <a:lnTo>
                  <a:pt x="4124625" y="507472"/>
                </a:lnTo>
                <a:lnTo>
                  <a:pt x="4201119" y="540810"/>
                </a:lnTo>
                <a:lnTo>
                  <a:pt x="4276168" y="576139"/>
                </a:lnTo>
                <a:lnTo>
                  <a:pt x="4349699" y="613439"/>
                </a:lnTo>
                <a:lnTo>
                  <a:pt x="4421638" y="652691"/>
                </a:lnTo>
                <a:lnTo>
                  <a:pt x="4491914" y="693876"/>
                </a:lnTo>
                <a:lnTo>
                  <a:pt x="4651439" y="798992"/>
                </a:lnTo>
                <a:lnTo>
                  <a:pt x="4796712" y="911559"/>
                </a:lnTo>
                <a:lnTo>
                  <a:pt x="4927635" y="1030879"/>
                </a:lnTo>
                <a:lnTo>
                  <a:pt x="5044113" y="1156250"/>
                </a:lnTo>
                <a:lnTo>
                  <a:pt x="5146050" y="1286973"/>
                </a:lnTo>
                <a:lnTo>
                  <a:pt x="5233350" y="1422348"/>
                </a:lnTo>
                <a:lnTo>
                  <a:pt x="5305916" y="1561674"/>
                </a:lnTo>
                <a:lnTo>
                  <a:pt x="5363653" y="1704252"/>
                </a:lnTo>
                <a:lnTo>
                  <a:pt x="5406465" y="1849382"/>
                </a:lnTo>
                <a:lnTo>
                  <a:pt x="5434256" y="1996363"/>
                </a:lnTo>
                <a:lnTo>
                  <a:pt x="5446930" y="2144495"/>
                </a:lnTo>
                <a:lnTo>
                  <a:pt x="5444390" y="2293079"/>
                </a:lnTo>
                <a:lnTo>
                  <a:pt x="5426542" y="2441414"/>
                </a:lnTo>
                <a:lnTo>
                  <a:pt x="5393288" y="2588800"/>
                </a:lnTo>
                <a:lnTo>
                  <a:pt x="5344533" y="2734538"/>
                </a:lnTo>
                <a:lnTo>
                  <a:pt x="5280181" y="2877927"/>
                </a:lnTo>
                <a:lnTo>
                  <a:pt x="5200136" y="3018267"/>
                </a:lnTo>
                <a:lnTo>
                  <a:pt x="5104302" y="3154858"/>
                </a:lnTo>
                <a:lnTo>
                  <a:pt x="4992582" y="3287000"/>
                </a:lnTo>
                <a:lnTo>
                  <a:pt x="4864882" y="3413993"/>
                </a:lnTo>
                <a:lnTo>
                  <a:pt x="4723847" y="3532891"/>
                </a:lnTo>
                <a:lnTo>
                  <a:pt x="4572814" y="3641165"/>
                </a:lnTo>
                <a:lnTo>
                  <a:pt x="4412722" y="3738745"/>
                </a:lnTo>
                <a:lnTo>
                  <a:pt x="4244510" y="3825558"/>
                </a:lnTo>
                <a:lnTo>
                  <a:pt x="4069118" y="3901533"/>
                </a:lnTo>
                <a:lnTo>
                  <a:pt x="3887484" y="3966599"/>
                </a:lnTo>
                <a:lnTo>
                  <a:pt x="3700549" y="4020684"/>
                </a:lnTo>
                <a:lnTo>
                  <a:pt x="3509251" y="4063717"/>
                </a:lnTo>
                <a:lnTo>
                  <a:pt x="3314529" y="4095626"/>
                </a:lnTo>
                <a:lnTo>
                  <a:pt x="3117324" y="4116339"/>
                </a:lnTo>
                <a:lnTo>
                  <a:pt x="2918573" y="4125785"/>
                </a:lnTo>
                <a:lnTo>
                  <a:pt x="2719217" y="4123892"/>
                </a:lnTo>
                <a:lnTo>
                  <a:pt x="2520195" y="4110589"/>
                </a:lnTo>
                <a:lnTo>
                  <a:pt x="2322445" y="4085804"/>
                </a:lnTo>
                <a:lnTo>
                  <a:pt x="2126908" y="4049467"/>
                </a:lnTo>
                <a:lnTo>
                  <a:pt x="1934522" y="4001504"/>
                </a:lnTo>
                <a:lnTo>
                  <a:pt x="1746227" y="3941845"/>
                </a:lnTo>
                <a:lnTo>
                  <a:pt x="1562961" y="3870418"/>
                </a:lnTo>
                <a:lnTo>
                  <a:pt x="1385665" y="3787151"/>
                </a:lnTo>
                <a:lnTo>
                  <a:pt x="1215277" y="3691974"/>
                </a:lnTo>
                <a:lnTo>
                  <a:pt x="1055751" y="3586858"/>
                </a:lnTo>
                <a:lnTo>
                  <a:pt x="910479" y="3474290"/>
                </a:lnTo>
                <a:lnTo>
                  <a:pt x="779555" y="3354971"/>
                </a:lnTo>
                <a:lnTo>
                  <a:pt x="663077" y="3229600"/>
                </a:lnTo>
                <a:lnTo>
                  <a:pt x="561141" y="3098877"/>
                </a:lnTo>
                <a:lnTo>
                  <a:pt x="473841" y="2963502"/>
                </a:lnTo>
                <a:lnTo>
                  <a:pt x="401275" y="2824175"/>
                </a:lnTo>
                <a:lnTo>
                  <a:pt x="343537" y="2681598"/>
                </a:lnTo>
                <a:lnTo>
                  <a:pt x="300725" y="2536468"/>
                </a:lnTo>
                <a:lnTo>
                  <a:pt x="272935" y="2389487"/>
                </a:lnTo>
                <a:lnTo>
                  <a:pt x="260261" y="2241355"/>
                </a:lnTo>
                <a:lnTo>
                  <a:pt x="262801" y="2092771"/>
                </a:lnTo>
                <a:lnTo>
                  <a:pt x="280649" y="1944436"/>
                </a:lnTo>
                <a:lnTo>
                  <a:pt x="313903" y="1797049"/>
                </a:lnTo>
                <a:lnTo>
                  <a:pt x="362658" y="1651312"/>
                </a:lnTo>
                <a:lnTo>
                  <a:pt x="427010" y="1507923"/>
                </a:lnTo>
                <a:lnTo>
                  <a:pt x="507055" y="1367583"/>
                </a:lnTo>
                <a:lnTo>
                  <a:pt x="602889" y="1230992"/>
                </a:lnTo>
                <a:lnTo>
                  <a:pt x="714608" y="1098850"/>
                </a:lnTo>
                <a:lnTo>
                  <a:pt x="842309" y="971857"/>
                </a:lnTo>
                <a:lnTo>
                  <a:pt x="996365" y="1164311"/>
                </a:lnTo>
                <a:close/>
              </a:path>
            </a:pathLst>
          </a:custGeom>
          <a:solidFill>
            <a:srgbClr val="F4F4F4"/>
          </a:solidFill>
        </p:spPr>
        <p:txBody>
          <a:bodyPr wrap="square" lIns="0" tIns="0" rIns="0" bIns="0" rtlCol="0">
            <a:noAutofit/>
          </a:bodyPr>
          <a:lstStyle/>
          <a:p>
            <a:endParaRPr/>
          </a:p>
        </p:txBody>
      </p:sp>
      <p:sp>
        <p:nvSpPr>
          <p:cNvPr id="40" name="object 40"/>
          <p:cNvSpPr/>
          <p:nvPr/>
        </p:nvSpPr>
        <p:spPr>
          <a:xfrm>
            <a:off x="4078546" y="1338350"/>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41" name="object 41"/>
          <p:cNvSpPr/>
          <p:nvPr/>
        </p:nvSpPr>
        <p:spPr>
          <a:xfrm>
            <a:off x="4431837" y="1339737"/>
            <a:ext cx="1600200" cy="838200"/>
          </a:xfrm>
          <a:custGeom>
            <a:avLst/>
            <a:gdLst/>
            <a:ahLst/>
            <a:cxnLst/>
            <a:rect l="l" t="t" r="r" b="b"/>
            <a:pathLst>
              <a:path w="1600200" h="838200">
                <a:moveTo>
                  <a:pt x="0" y="139703"/>
                </a:moveTo>
                <a:lnTo>
                  <a:pt x="0" y="698496"/>
                </a:lnTo>
                <a:lnTo>
                  <a:pt x="9235" y="748553"/>
                </a:lnTo>
                <a:lnTo>
                  <a:pt x="29743" y="784680"/>
                </a:lnTo>
                <a:lnTo>
                  <a:pt x="59699" y="813038"/>
                </a:lnTo>
                <a:lnTo>
                  <a:pt x="97039" y="831566"/>
                </a:lnTo>
                <a:lnTo>
                  <a:pt x="139702" y="838200"/>
                </a:lnTo>
                <a:lnTo>
                  <a:pt x="1460496" y="838199"/>
                </a:lnTo>
                <a:lnTo>
                  <a:pt x="1510553" y="828964"/>
                </a:lnTo>
                <a:lnTo>
                  <a:pt x="1546680" y="808456"/>
                </a:lnTo>
                <a:lnTo>
                  <a:pt x="1575038" y="778500"/>
                </a:lnTo>
                <a:lnTo>
                  <a:pt x="1593565" y="741159"/>
                </a:lnTo>
                <a:lnTo>
                  <a:pt x="1600200" y="698496"/>
                </a:lnTo>
                <a:lnTo>
                  <a:pt x="1600199" y="139702"/>
                </a:lnTo>
                <a:lnTo>
                  <a:pt x="1590964" y="89646"/>
                </a:lnTo>
                <a:lnTo>
                  <a:pt x="1570456" y="53520"/>
                </a:lnTo>
                <a:lnTo>
                  <a:pt x="1540500" y="25162"/>
                </a:lnTo>
                <a:lnTo>
                  <a:pt x="1503159" y="6634"/>
                </a:lnTo>
                <a:lnTo>
                  <a:pt x="1460496" y="0"/>
                </a:lnTo>
                <a:lnTo>
                  <a:pt x="139702" y="0"/>
                </a:lnTo>
                <a:lnTo>
                  <a:pt x="89647"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2" name="object 42"/>
          <p:cNvSpPr/>
          <p:nvPr/>
        </p:nvSpPr>
        <p:spPr>
          <a:xfrm>
            <a:off x="6289733" y="3852949"/>
            <a:ext cx="1916083" cy="1155469"/>
          </a:xfrm>
          <a:prstGeom prst="rect">
            <a:avLst/>
          </a:prstGeom>
          <a:blipFill>
            <a:blip r:embed="rId4" cstate="print"/>
            <a:stretch>
              <a:fillRect/>
            </a:stretch>
          </a:blipFill>
        </p:spPr>
        <p:txBody>
          <a:bodyPr wrap="square" lIns="0" tIns="0" rIns="0" bIns="0" rtlCol="0">
            <a:noAutofit/>
          </a:bodyPr>
          <a:lstStyle/>
          <a:p>
            <a:endParaRPr/>
          </a:p>
        </p:txBody>
      </p:sp>
      <p:sp>
        <p:nvSpPr>
          <p:cNvPr id="43" name="object 43"/>
          <p:cNvSpPr/>
          <p:nvPr/>
        </p:nvSpPr>
        <p:spPr>
          <a:xfrm>
            <a:off x="6641638" y="3854335"/>
            <a:ext cx="1600200" cy="838200"/>
          </a:xfrm>
          <a:custGeom>
            <a:avLst/>
            <a:gdLst/>
            <a:ahLst/>
            <a:cxnLst/>
            <a:rect l="l" t="t" r="r" b="b"/>
            <a:pathLst>
              <a:path w="1600200" h="838200">
                <a:moveTo>
                  <a:pt x="0" y="139704"/>
                </a:moveTo>
                <a:lnTo>
                  <a:pt x="0" y="698498"/>
                </a:lnTo>
                <a:lnTo>
                  <a:pt x="9235" y="748553"/>
                </a:lnTo>
                <a:lnTo>
                  <a:pt x="29742" y="784679"/>
                </a:lnTo>
                <a:lnTo>
                  <a:pt x="59698" y="813038"/>
                </a:lnTo>
                <a:lnTo>
                  <a:pt x="97039" y="831566"/>
                </a:lnTo>
                <a:lnTo>
                  <a:pt x="139702" y="838200"/>
                </a:lnTo>
                <a:lnTo>
                  <a:pt x="1460496" y="838199"/>
                </a:lnTo>
                <a:lnTo>
                  <a:pt x="1510553" y="828964"/>
                </a:lnTo>
                <a:lnTo>
                  <a:pt x="1546679" y="808456"/>
                </a:lnTo>
                <a:lnTo>
                  <a:pt x="1575038" y="778500"/>
                </a:lnTo>
                <a:lnTo>
                  <a:pt x="1593565" y="741160"/>
                </a:lnTo>
                <a:lnTo>
                  <a:pt x="1600200" y="698497"/>
                </a:lnTo>
                <a:lnTo>
                  <a:pt x="1600199" y="139703"/>
                </a:lnTo>
                <a:lnTo>
                  <a:pt x="1590964" y="89646"/>
                </a:lnTo>
                <a:lnTo>
                  <a:pt x="1570456" y="53520"/>
                </a:lnTo>
                <a:lnTo>
                  <a:pt x="1540500" y="25161"/>
                </a:lnTo>
                <a:lnTo>
                  <a:pt x="1503159" y="6634"/>
                </a:lnTo>
                <a:lnTo>
                  <a:pt x="1460496" y="0"/>
                </a:lnTo>
                <a:lnTo>
                  <a:pt x="139702" y="0"/>
                </a:lnTo>
                <a:lnTo>
                  <a:pt x="89646" y="9236"/>
                </a:lnTo>
                <a:lnTo>
                  <a:pt x="53519" y="29744"/>
                </a:lnTo>
                <a:lnTo>
                  <a:pt x="25161" y="59699"/>
                </a:lnTo>
                <a:lnTo>
                  <a:pt x="6634" y="97041"/>
                </a:lnTo>
                <a:lnTo>
                  <a:pt x="0" y="139704"/>
                </a:lnTo>
                <a:close/>
              </a:path>
            </a:pathLst>
          </a:custGeom>
          <a:solidFill>
            <a:srgbClr val="E0E0E0"/>
          </a:solidFill>
        </p:spPr>
        <p:txBody>
          <a:bodyPr wrap="square" lIns="0" tIns="0" rIns="0" bIns="0" rtlCol="0">
            <a:noAutofit/>
          </a:bodyPr>
          <a:lstStyle/>
          <a:p>
            <a:endParaRPr/>
          </a:p>
        </p:txBody>
      </p:sp>
      <p:sp>
        <p:nvSpPr>
          <p:cNvPr id="44" name="object 44"/>
          <p:cNvSpPr/>
          <p:nvPr/>
        </p:nvSpPr>
        <p:spPr>
          <a:xfrm>
            <a:off x="6289732" y="2468880"/>
            <a:ext cx="1916083" cy="1155469"/>
          </a:xfrm>
          <a:prstGeom prst="rect">
            <a:avLst/>
          </a:prstGeom>
          <a:blipFill>
            <a:blip r:embed="rId5" cstate="print"/>
            <a:stretch>
              <a:fillRect/>
            </a:stretch>
          </a:blipFill>
        </p:spPr>
        <p:txBody>
          <a:bodyPr wrap="square" lIns="0" tIns="0" rIns="0" bIns="0" rtlCol="0">
            <a:noAutofit/>
          </a:bodyPr>
          <a:lstStyle/>
          <a:p>
            <a:endParaRPr/>
          </a:p>
        </p:txBody>
      </p:sp>
      <p:sp>
        <p:nvSpPr>
          <p:cNvPr id="45" name="object 45"/>
          <p:cNvSpPr/>
          <p:nvPr/>
        </p:nvSpPr>
        <p:spPr>
          <a:xfrm>
            <a:off x="6641638" y="2468880"/>
            <a:ext cx="1600200" cy="838200"/>
          </a:xfrm>
          <a:custGeom>
            <a:avLst/>
            <a:gdLst/>
            <a:ahLst/>
            <a:cxnLst/>
            <a:rect l="l" t="t" r="r" b="b"/>
            <a:pathLst>
              <a:path w="1600200" h="838200">
                <a:moveTo>
                  <a:pt x="0" y="139703"/>
                </a:moveTo>
                <a:lnTo>
                  <a:pt x="0" y="698496"/>
                </a:lnTo>
                <a:lnTo>
                  <a:pt x="9235" y="748553"/>
                </a:lnTo>
                <a:lnTo>
                  <a:pt x="29743" y="784679"/>
                </a:lnTo>
                <a:lnTo>
                  <a:pt x="59698" y="813038"/>
                </a:lnTo>
                <a:lnTo>
                  <a:pt x="97039" y="831566"/>
                </a:lnTo>
                <a:lnTo>
                  <a:pt x="139702" y="838200"/>
                </a:lnTo>
                <a:lnTo>
                  <a:pt x="1460496" y="838199"/>
                </a:lnTo>
                <a:lnTo>
                  <a:pt x="1510553" y="828964"/>
                </a:lnTo>
                <a:lnTo>
                  <a:pt x="1546680" y="808456"/>
                </a:lnTo>
                <a:lnTo>
                  <a:pt x="1575038" y="778500"/>
                </a:lnTo>
                <a:lnTo>
                  <a:pt x="1593565" y="741159"/>
                </a:lnTo>
                <a:lnTo>
                  <a:pt x="1600200" y="698496"/>
                </a:lnTo>
                <a:lnTo>
                  <a:pt x="1600199" y="139702"/>
                </a:lnTo>
                <a:lnTo>
                  <a:pt x="1590964" y="89646"/>
                </a:lnTo>
                <a:lnTo>
                  <a:pt x="1570456" y="53520"/>
                </a:lnTo>
                <a:lnTo>
                  <a:pt x="1540500" y="25162"/>
                </a:lnTo>
                <a:lnTo>
                  <a:pt x="1503159" y="6634"/>
                </a:lnTo>
                <a:lnTo>
                  <a:pt x="1460496" y="0"/>
                </a:lnTo>
                <a:lnTo>
                  <a:pt x="139702" y="0"/>
                </a:lnTo>
                <a:lnTo>
                  <a:pt x="89646" y="9235"/>
                </a:lnTo>
                <a:lnTo>
                  <a:pt x="53520" y="29743"/>
                </a:lnTo>
                <a:lnTo>
                  <a:pt x="25161" y="59699"/>
                </a:lnTo>
                <a:lnTo>
                  <a:pt x="6634" y="97040"/>
                </a:lnTo>
                <a:lnTo>
                  <a:pt x="0" y="139703"/>
                </a:lnTo>
                <a:close/>
              </a:path>
            </a:pathLst>
          </a:custGeom>
          <a:solidFill>
            <a:srgbClr val="2185B9"/>
          </a:solidFill>
        </p:spPr>
        <p:txBody>
          <a:bodyPr wrap="square" lIns="0" tIns="0" rIns="0" bIns="0" rtlCol="0">
            <a:noAutofit/>
          </a:bodyPr>
          <a:lstStyle/>
          <a:p>
            <a:endParaRPr/>
          </a:p>
        </p:txBody>
      </p:sp>
      <p:sp>
        <p:nvSpPr>
          <p:cNvPr id="46" name="object 46"/>
          <p:cNvSpPr/>
          <p:nvPr/>
        </p:nvSpPr>
        <p:spPr>
          <a:xfrm>
            <a:off x="1563947" y="3852951"/>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47" name="object 47"/>
          <p:cNvSpPr/>
          <p:nvPr/>
        </p:nvSpPr>
        <p:spPr>
          <a:xfrm>
            <a:off x="1917239" y="3854337"/>
            <a:ext cx="1600200" cy="838200"/>
          </a:xfrm>
          <a:custGeom>
            <a:avLst/>
            <a:gdLst/>
            <a:ahLst/>
            <a:cxnLst/>
            <a:rect l="l" t="t" r="r" b="b"/>
            <a:pathLst>
              <a:path w="1600200" h="838200">
                <a:moveTo>
                  <a:pt x="0" y="139704"/>
                </a:moveTo>
                <a:lnTo>
                  <a:pt x="0" y="698498"/>
                </a:lnTo>
                <a:lnTo>
                  <a:pt x="9235" y="748554"/>
                </a:lnTo>
                <a:lnTo>
                  <a:pt x="29743" y="784680"/>
                </a:lnTo>
                <a:lnTo>
                  <a:pt x="59699" y="813038"/>
                </a:lnTo>
                <a:lnTo>
                  <a:pt x="97040" y="831566"/>
                </a:lnTo>
                <a:lnTo>
                  <a:pt x="139704" y="838200"/>
                </a:lnTo>
                <a:lnTo>
                  <a:pt x="1460497" y="838199"/>
                </a:lnTo>
                <a:lnTo>
                  <a:pt x="1510552" y="828964"/>
                </a:lnTo>
                <a:lnTo>
                  <a:pt x="1546679" y="808457"/>
                </a:lnTo>
                <a:lnTo>
                  <a:pt x="1575037" y="778501"/>
                </a:lnTo>
                <a:lnTo>
                  <a:pt x="1593565" y="741160"/>
                </a:lnTo>
                <a:lnTo>
                  <a:pt x="1600200" y="698497"/>
                </a:lnTo>
                <a:lnTo>
                  <a:pt x="1600199" y="139703"/>
                </a:lnTo>
                <a:lnTo>
                  <a:pt x="1590964" y="89647"/>
                </a:lnTo>
                <a:lnTo>
                  <a:pt x="1570456" y="53520"/>
                </a:lnTo>
                <a:lnTo>
                  <a:pt x="1540500" y="25162"/>
                </a:lnTo>
                <a:lnTo>
                  <a:pt x="1503160" y="6634"/>
                </a:lnTo>
                <a:lnTo>
                  <a:pt x="1460497" y="0"/>
                </a:lnTo>
                <a:lnTo>
                  <a:pt x="139703" y="0"/>
                </a:lnTo>
                <a:lnTo>
                  <a:pt x="89646" y="9236"/>
                </a:lnTo>
                <a:lnTo>
                  <a:pt x="53520" y="29744"/>
                </a:lnTo>
                <a:lnTo>
                  <a:pt x="25161" y="59700"/>
                </a:lnTo>
                <a:lnTo>
                  <a:pt x="6634" y="97041"/>
                </a:lnTo>
                <a:lnTo>
                  <a:pt x="0" y="139704"/>
                </a:lnTo>
                <a:close/>
              </a:path>
            </a:pathLst>
          </a:custGeom>
          <a:solidFill>
            <a:srgbClr val="E0E0E0"/>
          </a:solidFill>
        </p:spPr>
        <p:txBody>
          <a:bodyPr wrap="square" lIns="0" tIns="0" rIns="0" bIns="0" rtlCol="0">
            <a:noAutofit/>
          </a:bodyPr>
          <a:lstStyle/>
          <a:p>
            <a:endParaRPr/>
          </a:p>
        </p:txBody>
      </p:sp>
      <p:sp>
        <p:nvSpPr>
          <p:cNvPr id="48" name="object 48"/>
          <p:cNvSpPr/>
          <p:nvPr/>
        </p:nvSpPr>
        <p:spPr>
          <a:xfrm>
            <a:off x="1563947" y="2468883"/>
            <a:ext cx="1916083" cy="1155469"/>
          </a:xfrm>
          <a:prstGeom prst="rect">
            <a:avLst/>
          </a:prstGeom>
          <a:blipFill>
            <a:blip r:embed="rId6" cstate="print"/>
            <a:stretch>
              <a:fillRect/>
            </a:stretch>
          </a:blipFill>
        </p:spPr>
        <p:txBody>
          <a:bodyPr wrap="square" lIns="0" tIns="0" rIns="0" bIns="0" rtlCol="0">
            <a:noAutofit/>
          </a:bodyPr>
          <a:lstStyle/>
          <a:p>
            <a:endParaRPr/>
          </a:p>
        </p:txBody>
      </p:sp>
      <p:sp>
        <p:nvSpPr>
          <p:cNvPr id="49" name="object 49"/>
          <p:cNvSpPr/>
          <p:nvPr/>
        </p:nvSpPr>
        <p:spPr>
          <a:xfrm>
            <a:off x="1917238" y="2468883"/>
            <a:ext cx="1600200" cy="838200"/>
          </a:xfrm>
          <a:custGeom>
            <a:avLst/>
            <a:gdLst/>
            <a:ahLst/>
            <a:cxnLst/>
            <a:rect l="l" t="t" r="r" b="b"/>
            <a:pathLst>
              <a:path w="1600200" h="838200">
                <a:moveTo>
                  <a:pt x="0" y="139703"/>
                </a:moveTo>
                <a:lnTo>
                  <a:pt x="0" y="698496"/>
                </a:lnTo>
                <a:lnTo>
                  <a:pt x="9235" y="748554"/>
                </a:lnTo>
                <a:lnTo>
                  <a:pt x="29743" y="784680"/>
                </a:lnTo>
                <a:lnTo>
                  <a:pt x="59699" y="813038"/>
                </a:lnTo>
                <a:lnTo>
                  <a:pt x="97040" y="831566"/>
                </a:lnTo>
                <a:lnTo>
                  <a:pt x="139704" y="838200"/>
                </a:lnTo>
                <a:lnTo>
                  <a:pt x="1460497" y="838199"/>
                </a:lnTo>
                <a:lnTo>
                  <a:pt x="1510553" y="828964"/>
                </a:lnTo>
                <a:lnTo>
                  <a:pt x="1546679" y="808456"/>
                </a:lnTo>
                <a:lnTo>
                  <a:pt x="1575038" y="778500"/>
                </a:lnTo>
                <a:lnTo>
                  <a:pt x="1593565" y="741159"/>
                </a:lnTo>
                <a:lnTo>
                  <a:pt x="1600200" y="698496"/>
                </a:lnTo>
                <a:lnTo>
                  <a:pt x="1600199" y="139702"/>
                </a:lnTo>
                <a:lnTo>
                  <a:pt x="1590964" y="89647"/>
                </a:lnTo>
                <a:lnTo>
                  <a:pt x="1570457" y="53520"/>
                </a:lnTo>
                <a:lnTo>
                  <a:pt x="1540501" y="25162"/>
                </a:lnTo>
                <a:lnTo>
                  <a:pt x="1503160" y="6634"/>
                </a:lnTo>
                <a:lnTo>
                  <a:pt x="1460497" y="0"/>
                </a:lnTo>
                <a:lnTo>
                  <a:pt x="139703" y="0"/>
                </a:lnTo>
                <a:lnTo>
                  <a:pt x="89647" y="9236"/>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0" name="object 50"/>
          <p:cNvSpPr/>
          <p:nvPr/>
        </p:nvSpPr>
        <p:spPr>
          <a:xfrm>
            <a:off x="4078548" y="4995950"/>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51" name="object 51"/>
          <p:cNvSpPr/>
          <p:nvPr/>
        </p:nvSpPr>
        <p:spPr>
          <a:xfrm>
            <a:off x="4431839" y="4997336"/>
            <a:ext cx="1600200" cy="838200"/>
          </a:xfrm>
          <a:custGeom>
            <a:avLst/>
            <a:gdLst/>
            <a:ahLst/>
            <a:cxnLst/>
            <a:rect l="l" t="t" r="r" b="b"/>
            <a:pathLst>
              <a:path w="1600200" h="838200">
                <a:moveTo>
                  <a:pt x="0" y="139704"/>
                </a:moveTo>
                <a:lnTo>
                  <a:pt x="0" y="698498"/>
                </a:lnTo>
                <a:lnTo>
                  <a:pt x="9235" y="748553"/>
                </a:lnTo>
                <a:lnTo>
                  <a:pt x="29743" y="784679"/>
                </a:lnTo>
                <a:lnTo>
                  <a:pt x="59698" y="813038"/>
                </a:lnTo>
                <a:lnTo>
                  <a:pt x="97039" y="831566"/>
                </a:lnTo>
                <a:lnTo>
                  <a:pt x="139702" y="838200"/>
                </a:lnTo>
                <a:lnTo>
                  <a:pt x="1460496" y="838199"/>
                </a:lnTo>
                <a:lnTo>
                  <a:pt x="1510553" y="828964"/>
                </a:lnTo>
                <a:lnTo>
                  <a:pt x="1546679" y="808456"/>
                </a:lnTo>
                <a:lnTo>
                  <a:pt x="1575038" y="778500"/>
                </a:lnTo>
                <a:lnTo>
                  <a:pt x="1593565" y="741160"/>
                </a:lnTo>
                <a:lnTo>
                  <a:pt x="1600200" y="698497"/>
                </a:lnTo>
                <a:lnTo>
                  <a:pt x="1600199" y="139703"/>
                </a:lnTo>
                <a:lnTo>
                  <a:pt x="1590964" y="89646"/>
                </a:lnTo>
                <a:lnTo>
                  <a:pt x="1570456" y="53520"/>
                </a:lnTo>
                <a:lnTo>
                  <a:pt x="1540500" y="25161"/>
                </a:lnTo>
                <a:lnTo>
                  <a:pt x="1503159" y="6634"/>
                </a:lnTo>
                <a:lnTo>
                  <a:pt x="1460496" y="0"/>
                </a:lnTo>
                <a:lnTo>
                  <a:pt x="139702" y="0"/>
                </a:lnTo>
                <a:lnTo>
                  <a:pt x="89646" y="9236"/>
                </a:lnTo>
                <a:lnTo>
                  <a:pt x="53520" y="29744"/>
                </a:lnTo>
                <a:lnTo>
                  <a:pt x="25162" y="59699"/>
                </a:lnTo>
                <a:lnTo>
                  <a:pt x="6634" y="97041"/>
                </a:lnTo>
                <a:lnTo>
                  <a:pt x="0" y="139704"/>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6759896" y="3950269"/>
            <a:ext cx="1371600" cy="646331"/>
          </a:xfrm>
          <a:custGeom>
            <a:avLst/>
            <a:gdLst/>
            <a:ahLst/>
            <a:cxnLst/>
            <a:rect l="l" t="t" r="r" b="b"/>
            <a:pathLst>
              <a:path w="1371600" h="646331">
                <a:moveTo>
                  <a:pt x="0" y="0"/>
                </a:moveTo>
                <a:lnTo>
                  <a:pt x="0" y="646331"/>
                </a:lnTo>
                <a:lnTo>
                  <a:pt x="1371600" y="646330"/>
                </a:lnTo>
                <a:lnTo>
                  <a:pt x="1371599" y="0"/>
                </a:lnTo>
                <a:lnTo>
                  <a:pt x="0" y="0"/>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4584239" y="5233212"/>
            <a:ext cx="1371601" cy="474745"/>
          </a:xfrm>
          <a:custGeom>
            <a:avLst/>
            <a:gdLst/>
            <a:ahLst/>
            <a:cxnLst/>
            <a:rect l="l" t="t" r="r" b="b"/>
            <a:pathLst>
              <a:path w="1371601" h="474745">
                <a:moveTo>
                  <a:pt x="0" y="474745"/>
                </a:moveTo>
                <a:lnTo>
                  <a:pt x="1371601" y="474744"/>
                </a:lnTo>
                <a:lnTo>
                  <a:pt x="1371601" y="0"/>
                </a:lnTo>
                <a:lnTo>
                  <a:pt x="0" y="0"/>
                </a:lnTo>
                <a:lnTo>
                  <a:pt x="0" y="474745"/>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6222807" y="1643149"/>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8"/>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3" y="0"/>
                </a:lnTo>
                <a:lnTo>
                  <a:pt x="323865" y="859"/>
                </a:lnTo>
                <a:lnTo>
                  <a:pt x="288658" y="4158"/>
                </a:lnTo>
                <a:lnTo>
                  <a:pt x="254412" y="9863"/>
                </a:lnTo>
                <a:lnTo>
                  <a:pt x="221288" y="17942"/>
                </a:lnTo>
                <a:lnTo>
                  <a:pt x="189445" y="28363"/>
                </a:lnTo>
                <a:lnTo>
                  <a:pt x="159043" y="41091"/>
                </a:lnTo>
                <a:lnTo>
                  <a:pt x="130241" y="56096"/>
                </a:lnTo>
                <a:lnTo>
                  <a:pt x="103201" y="73344"/>
                </a:lnTo>
                <a:lnTo>
                  <a:pt x="78080"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2"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1"/>
                </a:lnTo>
                <a:lnTo>
                  <a:pt x="720411" y="277431"/>
                </a:lnTo>
                <a:lnTo>
                  <a:pt x="738510" y="298775"/>
                </a:lnTo>
                <a:lnTo>
                  <a:pt x="754933" y="320929"/>
                </a:lnTo>
                <a:lnTo>
                  <a:pt x="769571" y="343808"/>
                </a:lnTo>
                <a:lnTo>
                  <a:pt x="782314" y="367327"/>
                </a:lnTo>
                <a:lnTo>
                  <a:pt x="793052" y="391403"/>
                </a:lnTo>
                <a:lnTo>
                  <a:pt x="801676" y="415949"/>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5725865" y="2209908"/>
            <a:ext cx="902953" cy="689822"/>
          </a:xfrm>
          <a:custGeom>
            <a:avLst/>
            <a:gdLst/>
            <a:ahLst/>
            <a:cxnLst/>
            <a:rect l="l" t="t" r="r" b="b"/>
            <a:pathLst>
              <a:path w="902953" h="689822">
                <a:moveTo>
                  <a:pt x="139777" y="0"/>
                </a:moveTo>
                <a:lnTo>
                  <a:pt x="0" y="70556"/>
                </a:lnTo>
                <a:lnTo>
                  <a:pt x="39443" y="99015"/>
                </a:lnTo>
                <a:lnTo>
                  <a:pt x="35950"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7"/>
                </a:lnTo>
                <a:lnTo>
                  <a:pt x="199401" y="517555"/>
                </a:lnTo>
                <a:lnTo>
                  <a:pt x="221618"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5" y="681855"/>
                </a:lnTo>
                <a:lnTo>
                  <a:pt x="721736" y="674172"/>
                </a:lnTo>
                <a:lnTo>
                  <a:pt x="752572" y="663985"/>
                </a:lnTo>
                <a:lnTo>
                  <a:pt x="782031" y="651301"/>
                </a:lnTo>
                <a:lnTo>
                  <a:pt x="809949" y="636127"/>
                </a:lnTo>
                <a:lnTo>
                  <a:pt x="836163" y="618470"/>
                </a:lnTo>
                <a:lnTo>
                  <a:pt x="860510" y="598337"/>
                </a:lnTo>
                <a:lnTo>
                  <a:pt x="882828" y="575733"/>
                </a:lnTo>
                <a:lnTo>
                  <a:pt x="902953" y="550666"/>
                </a:lnTo>
                <a:lnTo>
                  <a:pt x="812259" y="485225"/>
                </a:lnTo>
                <a:lnTo>
                  <a:pt x="803050" y="497042"/>
                </a:lnTo>
                <a:lnTo>
                  <a:pt x="793040" y="508106"/>
                </a:lnTo>
                <a:lnTo>
                  <a:pt x="770740" y="527937"/>
                </a:lnTo>
                <a:lnTo>
                  <a:pt x="745621" y="544647"/>
                </a:lnTo>
                <a:lnTo>
                  <a:pt x="717940" y="558165"/>
                </a:lnTo>
                <a:lnTo>
                  <a:pt x="687959" y="568417"/>
                </a:lnTo>
                <a:lnTo>
                  <a:pt x="655937" y="575332"/>
                </a:lnTo>
                <a:lnTo>
                  <a:pt x="622134" y="578839"/>
                </a:lnTo>
                <a:lnTo>
                  <a:pt x="604646" y="579291"/>
                </a:lnTo>
                <a:lnTo>
                  <a:pt x="586810" y="578865"/>
                </a:lnTo>
                <a:lnTo>
                  <a:pt x="550224" y="575338"/>
                </a:lnTo>
                <a:lnTo>
                  <a:pt x="512637" y="568186"/>
                </a:lnTo>
                <a:lnTo>
                  <a:pt x="483606" y="560306"/>
                </a:lnTo>
                <a:lnTo>
                  <a:pt x="455130" y="550581"/>
                </a:lnTo>
                <a:lnTo>
                  <a:pt x="427304" y="539113"/>
                </a:lnTo>
                <a:lnTo>
                  <a:pt x="400222" y="526003"/>
                </a:lnTo>
                <a:lnTo>
                  <a:pt x="373980" y="511352"/>
                </a:lnTo>
                <a:lnTo>
                  <a:pt x="348670" y="495260"/>
                </a:lnTo>
                <a:lnTo>
                  <a:pt x="324389" y="477830"/>
                </a:lnTo>
                <a:lnTo>
                  <a:pt x="301230" y="459162"/>
                </a:lnTo>
                <a:lnTo>
                  <a:pt x="279288" y="439357"/>
                </a:lnTo>
                <a:lnTo>
                  <a:pt x="258658" y="418516"/>
                </a:lnTo>
                <a:lnTo>
                  <a:pt x="239433" y="396741"/>
                </a:lnTo>
                <a:lnTo>
                  <a:pt x="221710" y="374133"/>
                </a:lnTo>
                <a:lnTo>
                  <a:pt x="205581" y="350791"/>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8228713" y="3166787"/>
            <a:ext cx="426060" cy="1001805"/>
          </a:xfrm>
          <a:custGeom>
            <a:avLst/>
            <a:gdLst/>
            <a:ahLst/>
            <a:cxnLst/>
            <a:rect l="l" t="t" r="r" b="b"/>
            <a:pathLst>
              <a:path w="426060" h="1001805">
                <a:moveTo>
                  <a:pt x="259943" y="740613"/>
                </a:moveTo>
                <a:lnTo>
                  <a:pt x="246148" y="763531"/>
                </a:lnTo>
                <a:lnTo>
                  <a:pt x="230856" y="785005"/>
                </a:lnTo>
                <a:lnTo>
                  <a:pt x="214086" y="804896"/>
                </a:lnTo>
                <a:lnTo>
                  <a:pt x="195853" y="823067"/>
                </a:lnTo>
                <a:lnTo>
                  <a:pt x="192801" y="778655"/>
                </a:lnTo>
                <a:lnTo>
                  <a:pt x="64516" y="939437"/>
                </a:lnTo>
                <a:lnTo>
                  <a:pt x="208135" y="1001805"/>
                </a:lnTo>
                <a:lnTo>
                  <a:pt x="204800" y="953281"/>
                </a:lnTo>
                <a:lnTo>
                  <a:pt x="226337" y="939917"/>
                </a:lnTo>
                <a:lnTo>
                  <a:pt x="266624" y="908603"/>
                </a:lnTo>
                <a:lnTo>
                  <a:pt x="302985" y="871640"/>
                </a:lnTo>
                <a:lnTo>
                  <a:pt x="335164" y="829591"/>
                </a:lnTo>
                <a:lnTo>
                  <a:pt x="362903" y="783016"/>
                </a:lnTo>
                <a:lnTo>
                  <a:pt x="385948" y="732478"/>
                </a:lnTo>
                <a:lnTo>
                  <a:pt x="404042" y="678537"/>
                </a:lnTo>
                <a:lnTo>
                  <a:pt x="416929" y="621755"/>
                </a:lnTo>
                <a:lnTo>
                  <a:pt x="424354" y="562694"/>
                </a:lnTo>
                <a:lnTo>
                  <a:pt x="426060" y="501914"/>
                </a:lnTo>
                <a:lnTo>
                  <a:pt x="424689" y="471055"/>
                </a:lnTo>
                <a:lnTo>
                  <a:pt x="420592" y="430354"/>
                </a:lnTo>
                <a:lnTo>
                  <a:pt x="414035" y="390735"/>
                </a:lnTo>
                <a:lnTo>
                  <a:pt x="405127" y="352319"/>
                </a:lnTo>
                <a:lnTo>
                  <a:pt x="393979" y="315226"/>
                </a:lnTo>
                <a:lnTo>
                  <a:pt x="380698" y="279577"/>
                </a:lnTo>
                <a:lnTo>
                  <a:pt x="365395" y="245495"/>
                </a:lnTo>
                <a:lnTo>
                  <a:pt x="348179" y="213099"/>
                </a:lnTo>
                <a:lnTo>
                  <a:pt x="329159" y="182511"/>
                </a:lnTo>
                <a:lnTo>
                  <a:pt x="308445" y="153852"/>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7"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7"/>
                </a:lnTo>
                <a:lnTo>
                  <a:pt x="307968" y="432423"/>
                </a:lnTo>
                <a:lnTo>
                  <a:pt x="311776" y="462172"/>
                </a:lnTo>
                <a:lnTo>
                  <a:pt x="313898" y="491987"/>
                </a:lnTo>
                <a:lnTo>
                  <a:pt x="314350" y="521730"/>
                </a:lnTo>
                <a:lnTo>
                  <a:pt x="313150" y="551263"/>
                </a:lnTo>
                <a:lnTo>
                  <a:pt x="310316" y="580451"/>
                </a:lnTo>
                <a:lnTo>
                  <a:pt x="305863" y="609155"/>
                </a:lnTo>
                <a:lnTo>
                  <a:pt x="299811" y="637238"/>
                </a:lnTo>
                <a:lnTo>
                  <a:pt x="292175" y="664562"/>
                </a:lnTo>
                <a:lnTo>
                  <a:pt x="282974" y="690991"/>
                </a:lnTo>
                <a:lnTo>
                  <a:pt x="272224" y="716388"/>
                </a:lnTo>
                <a:lnTo>
                  <a:pt x="259943" y="740613"/>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6201168" y="3195192"/>
            <a:ext cx="430693" cy="766519"/>
          </a:xfrm>
          <a:custGeom>
            <a:avLst/>
            <a:gdLst/>
            <a:ahLst/>
            <a:cxnLst/>
            <a:rect l="l" t="t" r="r" b="b"/>
            <a:pathLst>
              <a:path w="430693" h="766519">
                <a:moveTo>
                  <a:pt x="2078" y="361043"/>
                </a:moveTo>
                <a:lnTo>
                  <a:pt x="180" y="385413"/>
                </a:lnTo>
                <a:lnTo>
                  <a:pt x="0" y="410046"/>
                </a:lnTo>
                <a:lnTo>
                  <a:pt x="1579" y="434876"/>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2"/>
                </a:lnTo>
                <a:lnTo>
                  <a:pt x="398380" y="766519"/>
                </a:lnTo>
                <a:lnTo>
                  <a:pt x="430693" y="764544"/>
                </a:lnTo>
                <a:lnTo>
                  <a:pt x="420232" y="659217"/>
                </a:lnTo>
                <a:lnTo>
                  <a:pt x="402500" y="660476"/>
                </a:lnTo>
                <a:lnTo>
                  <a:pt x="384892" y="660736"/>
                </a:lnTo>
                <a:lnTo>
                  <a:pt x="367450" y="660017"/>
                </a:lnTo>
                <a:lnTo>
                  <a:pt x="350213" y="658339"/>
                </a:lnTo>
                <a:lnTo>
                  <a:pt x="333223" y="655722"/>
                </a:lnTo>
                <a:lnTo>
                  <a:pt x="316521" y="652188"/>
                </a:lnTo>
                <a:lnTo>
                  <a:pt x="300147" y="647755"/>
                </a:lnTo>
                <a:lnTo>
                  <a:pt x="284143"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9"/>
                </a:lnTo>
                <a:lnTo>
                  <a:pt x="120782" y="315708"/>
                </a:lnTo>
                <a:lnTo>
                  <a:pt x="128639" y="296577"/>
                </a:lnTo>
                <a:lnTo>
                  <a:pt x="138063" y="278008"/>
                </a:lnTo>
                <a:lnTo>
                  <a:pt x="149022" y="260092"/>
                </a:lnTo>
                <a:lnTo>
                  <a:pt x="161480"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3" y="50686"/>
                </a:lnTo>
                <a:lnTo>
                  <a:pt x="230500" y="60527"/>
                </a:lnTo>
                <a:lnTo>
                  <a:pt x="207035" y="71749"/>
                </a:lnTo>
                <a:lnTo>
                  <a:pt x="184594" y="84285"/>
                </a:lnTo>
                <a:lnTo>
                  <a:pt x="163218" y="98071"/>
                </a:lnTo>
                <a:lnTo>
                  <a:pt x="142952" y="113040"/>
                </a:lnTo>
                <a:lnTo>
                  <a:pt x="123838" y="129127"/>
                </a:lnTo>
                <a:lnTo>
                  <a:pt x="105921" y="146265"/>
                </a:lnTo>
                <a:lnTo>
                  <a:pt x="89243" y="164390"/>
                </a:lnTo>
                <a:lnTo>
                  <a:pt x="73849" y="183436"/>
                </a:lnTo>
                <a:lnTo>
                  <a:pt x="59780" y="203336"/>
                </a:lnTo>
                <a:lnTo>
                  <a:pt x="47081" y="224025"/>
                </a:lnTo>
                <a:lnTo>
                  <a:pt x="35795" y="245437"/>
                </a:lnTo>
                <a:lnTo>
                  <a:pt x="25965"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3615188" y="4283019"/>
            <a:ext cx="1131920" cy="683294"/>
          </a:xfrm>
          <a:custGeom>
            <a:avLst/>
            <a:gdLst/>
            <a:ahLst/>
            <a:cxnLst/>
            <a:rect l="l" t="t" r="r" b="b"/>
            <a:pathLst>
              <a:path w="1131920" h="683294">
                <a:moveTo>
                  <a:pt x="1094483" y="537661"/>
                </a:moveTo>
                <a:lnTo>
                  <a:pt x="1083260" y="487160"/>
                </a:lnTo>
                <a:lnTo>
                  <a:pt x="1064938" y="436717"/>
                </a:lnTo>
                <a:lnTo>
                  <a:pt x="1039910" y="386793"/>
                </a:lnTo>
                <a:lnTo>
                  <a:pt x="1008575" y="337849"/>
                </a:lnTo>
                <a:lnTo>
                  <a:pt x="971326" y="290345"/>
                </a:lnTo>
                <a:lnTo>
                  <a:pt x="928561" y="244742"/>
                </a:lnTo>
                <a:lnTo>
                  <a:pt x="880674" y="201500"/>
                </a:lnTo>
                <a:lnTo>
                  <a:pt x="828062" y="161080"/>
                </a:lnTo>
                <a:lnTo>
                  <a:pt x="771120" y="123942"/>
                </a:lnTo>
                <a:lnTo>
                  <a:pt x="710244" y="90547"/>
                </a:lnTo>
                <a:lnTo>
                  <a:pt x="665775" y="69753"/>
                </a:lnTo>
                <a:lnTo>
                  <a:pt x="621153" y="51709"/>
                </a:lnTo>
                <a:lnTo>
                  <a:pt x="576559" y="36393"/>
                </a:lnTo>
                <a:lnTo>
                  <a:pt x="532176" y="23784"/>
                </a:lnTo>
                <a:lnTo>
                  <a:pt x="488188" y="13862"/>
                </a:lnTo>
                <a:lnTo>
                  <a:pt x="444778" y="6605"/>
                </a:lnTo>
                <a:lnTo>
                  <a:pt x="402127" y="1991"/>
                </a:lnTo>
                <a:lnTo>
                  <a:pt x="360419" y="0"/>
                </a:lnTo>
                <a:lnTo>
                  <a:pt x="319837" y="609"/>
                </a:lnTo>
                <a:lnTo>
                  <a:pt x="280563" y="3800"/>
                </a:lnTo>
                <a:lnTo>
                  <a:pt x="242780" y="9548"/>
                </a:lnTo>
                <a:lnTo>
                  <a:pt x="206672" y="17835"/>
                </a:lnTo>
                <a:lnTo>
                  <a:pt x="140207" y="41936"/>
                </a:lnTo>
                <a:lnTo>
                  <a:pt x="82632" y="75934"/>
                </a:lnTo>
                <a:lnTo>
                  <a:pt x="35409" y="119658"/>
                </a:lnTo>
                <a:lnTo>
                  <a:pt x="0" y="172938"/>
                </a:lnTo>
                <a:lnTo>
                  <a:pt x="100023" y="222973"/>
                </a:lnTo>
                <a:lnTo>
                  <a:pt x="106537" y="211205"/>
                </a:lnTo>
                <a:lnTo>
                  <a:pt x="113998" y="200026"/>
                </a:lnTo>
                <a:lnTo>
                  <a:pt x="141819" y="170114"/>
                </a:lnTo>
                <a:lnTo>
                  <a:pt x="164651" y="153291"/>
                </a:lnTo>
                <a:lnTo>
                  <a:pt x="190682" y="139056"/>
                </a:lnTo>
                <a:lnTo>
                  <a:pt x="219715" y="127486"/>
                </a:lnTo>
                <a:lnTo>
                  <a:pt x="251552" y="118660"/>
                </a:lnTo>
                <a:lnTo>
                  <a:pt x="285998" y="112656"/>
                </a:lnTo>
                <a:lnTo>
                  <a:pt x="322855" y="109553"/>
                </a:lnTo>
                <a:lnTo>
                  <a:pt x="342126" y="109114"/>
                </a:lnTo>
                <a:lnTo>
                  <a:pt x="361926" y="109429"/>
                </a:lnTo>
                <a:lnTo>
                  <a:pt x="417686" y="114095"/>
                </a:lnTo>
                <a:lnTo>
                  <a:pt x="453351" y="119759"/>
                </a:lnTo>
                <a:lnTo>
                  <a:pt x="489076" y="127405"/>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3"/>
                </a:lnTo>
                <a:lnTo>
                  <a:pt x="931876" y="456319"/>
                </a:lnTo>
                <a:lnTo>
                  <a:pt x="1020236" y="683294"/>
                </a:lnTo>
                <a:lnTo>
                  <a:pt x="1131920" y="556388"/>
                </a:lnTo>
                <a:lnTo>
                  <a:pt x="1094483" y="537661"/>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3170620" y="4753564"/>
            <a:ext cx="1140109" cy="849311"/>
          </a:xfrm>
          <a:custGeom>
            <a:avLst/>
            <a:gdLst/>
            <a:ahLst/>
            <a:cxnLst/>
            <a:rect l="l" t="t" r="r" b="b"/>
            <a:pathLst>
              <a:path w="1140109" h="849311">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89"/>
                </a:lnTo>
                <a:lnTo>
                  <a:pt x="293198" y="599975"/>
                </a:lnTo>
                <a:lnTo>
                  <a:pt x="349334" y="646500"/>
                </a:lnTo>
                <a:lnTo>
                  <a:pt x="378967" y="668645"/>
                </a:lnTo>
                <a:lnTo>
                  <a:pt x="423366" y="699082"/>
                </a:lnTo>
                <a:lnTo>
                  <a:pt x="468274" y="726767"/>
                </a:lnTo>
                <a:lnTo>
                  <a:pt x="513493" y="751685"/>
                </a:lnTo>
                <a:lnTo>
                  <a:pt x="558829" y="773816"/>
                </a:lnTo>
                <a:lnTo>
                  <a:pt x="604084" y="793146"/>
                </a:lnTo>
                <a:lnTo>
                  <a:pt x="649063" y="809656"/>
                </a:lnTo>
                <a:lnTo>
                  <a:pt x="693571" y="823329"/>
                </a:lnTo>
                <a:lnTo>
                  <a:pt x="737411" y="834148"/>
                </a:lnTo>
                <a:lnTo>
                  <a:pt x="780387" y="842096"/>
                </a:lnTo>
                <a:lnTo>
                  <a:pt x="822304" y="847156"/>
                </a:lnTo>
                <a:lnTo>
                  <a:pt x="862966" y="849311"/>
                </a:lnTo>
                <a:lnTo>
                  <a:pt x="902176" y="848544"/>
                </a:lnTo>
                <a:lnTo>
                  <a:pt x="939739" y="844838"/>
                </a:lnTo>
                <a:lnTo>
                  <a:pt x="1009141" y="828538"/>
                </a:lnTo>
                <a:lnTo>
                  <a:pt x="1069604" y="800275"/>
                </a:lnTo>
                <a:lnTo>
                  <a:pt x="1119560" y="759913"/>
                </a:lnTo>
                <a:lnTo>
                  <a:pt x="1140109" y="735151"/>
                </a:lnTo>
                <a:lnTo>
                  <a:pt x="1049415" y="669712"/>
                </a:lnTo>
                <a:lnTo>
                  <a:pt x="1041596" y="679604"/>
                </a:lnTo>
                <a:lnTo>
                  <a:pt x="1032941" y="688789"/>
                </a:lnTo>
                <a:lnTo>
                  <a:pt x="1002171" y="712052"/>
                </a:lnTo>
                <a:lnTo>
                  <a:pt x="977878" y="723940"/>
                </a:lnTo>
                <a:lnTo>
                  <a:pt x="950768" y="732890"/>
                </a:lnTo>
                <a:lnTo>
                  <a:pt x="921019" y="738866"/>
                </a:lnTo>
                <a:lnTo>
                  <a:pt x="888809" y="741833"/>
                </a:lnTo>
                <a:lnTo>
                  <a:pt x="871836" y="742176"/>
                </a:lnTo>
                <a:lnTo>
                  <a:pt x="854315" y="741754"/>
                </a:lnTo>
                <a:lnTo>
                  <a:pt x="817716" y="738594"/>
                </a:lnTo>
                <a:lnTo>
                  <a:pt x="779188" y="732318"/>
                </a:lnTo>
                <a:lnTo>
                  <a:pt x="722193" y="718195"/>
                </a:lnTo>
                <a:lnTo>
                  <a:pt x="684967" y="706147"/>
                </a:lnTo>
                <a:lnTo>
                  <a:pt x="647732" y="691981"/>
                </a:lnTo>
                <a:lnTo>
                  <a:pt x="610641" y="675818"/>
                </a:lnTo>
                <a:lnTo>
                  <a:pt x="573849" y="657785"/>
                </a:lnTo>
                <a:lnTo>
                  <a:pt x="537508" y="638003"/>
                </a:lnTo>
                <a:lnTo>
                  <a:pt x="501773" y="616598"/>
                </a:lnTo>
                <a:lnTo>
                  <a:pt x="466796" y="593693"/>
                </a:lnTo>
                <a:lnTo>
                  <a:pt x="432733" y="569411"/>
                </a:lnTo>
                <a:lnTo>
                  <a:pt x="399735" y="543878"/>
                </a:lnTo>
                <a:lnTo>
                  <a:pt x="367958" y="517215"/>
                </a:lnTo>
                <a:lnTo>
                  <a:pt x="337555" y="489548"/>
                </a:lnTo>
                <a:lnTo>
                  <a:pt x="308679"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6231902" y="4732934"/>
            <a:ext cx="792269" cy="752985"/>
          </a:xfrm>
          <a:custGeom>
            <a:avLst/>
            <a:gdLst/>
            <a:ahLst/>
            <a:cxnLst/>
            <a:rect l="l" t="t" r="r" b="b"/>
            <a:pathLst>
              <a:path w="792269" h="752985">
                <a:moveTo>
                  <a:pt x="671689" y="456288"/>
                </a:moveTo>
                <a:lnTo>
                  <a:pt x="694339" y="425455"/>
                </a:lnTo>
                <a:lnTo>
                  <a:pt x="714760" y="394243"/>
                </a:lnTo>
                <a:lnTo>
                  <a:pt x="732904" y="362800"/>
                </a:lnTo>
                <a:lnTo>
                  <a:pt x="748726" y="331271"/>
                </a:lnTo>
                <a:lnTo>
                  <a:pt x="762178" y="299806"/>
                </a:lnTo>
                <a:lnTo>
                  <a:pt x="773214" y="268550"/>
                </a:lnTo>
                <a:lnTo>
                  <a:pt x="781788" y="237653"/>
                </a:lnTo>
                <a:lnTo>
                  <a:pt x="787852" y="207261"/>
                </a:lnTo>
                <a:lnTo>
                  <a:pt x="791362" y="177521"/>
                </a:lnTo>
                <a:lnTo>
                  <a:pt x="792269" y="148581"/>
                </a:lnTo>
                <a:lnTo>
                  <a:pt x="790528" y="120589"/>
                </a:lnTo>
                <a:lnTo>
                  <a:pt x="786093" y="93691"/>
                </a:lnTo>
                <a:lnTo>
                  <a:pt x="778915" y="68036"/>
                </a:lnTo>
                <a:lnTo>
                  <a:pt x="768950" y="43771"/>
                </a:lnTo>
                <a:lnTo>
                  <a:pt x="756150" y="21043"/>
                </a:lnTo>
                <a:lnTo>
                  <a:pt x="740469" y="0"/>
                </a:lnTo>
                <a:lnTo>
                  <a:pt x="670968" y="59102"/>
                </a:lnTo>
                <a:lnTo>
                  <a:pt x="677526" y="67516"/>
                </a:lnTo>
                <a:lnTo>
                  <a:pt x="683347" y="76455"/>
                </a:lnTo>
                <a:lnTo>
                  <a:pt x="692784" y="95831"/>
                </a:lnTo>
                <a:lnTo>
                  <a:pt x="699284" y="117067"/>
                </a:lnTo>
                <a:lnTo>
                  <a:pt x="702852" y="140002"/>
                </a:lnTo>
                <a:lnTo>
                  <a:pt x="703539" y="152056"/>
                </a:lnTo>
                <a:lnTo>
                  <a:pt x="703494" y="164475"/>
                </a:lnTo>
                <a:lnTo>
                  <a:pt x="701215" y="190323"/>
                </a:lnTo>
                <a:lnTo>
                  <a:pt x="696021" y="217385"/>
                </a:lnTo>
                <a:lnTo>
                  <a:pt x="687916" y="245500"/>
                </a:lnTo>
                <a:lnTo>
                  <a:pt x="676905"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7" y="634711"/>
                </a:lnTo>
                <a:lnTo>
                  <a:pt x="241477" y="641813"/>
                </a:lnTo>
                <a:lnTo>
                  <a:pt x="215006" y="646981"/>
                </a:lnTo>
                <a:lnTo>
                  <a:pt x="189026" y="650124"/>
                </a:lnTo>
                <a:lnTo>
                  <a:pt x="207072" y="634779"/>
                </a:lnTo>
                <a:lnTo>
                  <a:pt x="0" y="629684"/>
                </a:lnTo>
                <a:lnTo>
                  <a:pt x="68069" y="752985"/>
                </a:lnTo>
                <a:lnTo>
                  <a:pt x="92748" y="731999"/>
                </a:lnTo>
                <a:lnTo>
                  <a:pt x="113515" y="735753"/>
                </a:lnTo>
                <a:lnTo>
                  <a:pt x="134903" y="738156"/>
                </a:lnTo>
                <a:lnTo>
                  <a:pt x="156856" y="739226"/>
                </a:lnTo>
                <a:lnTo>
                  <a:pt x="179313" y="738985"/>
                </a:lnTo>
                <a:lnTo>
                  <a:pt x="202217" y="737451"/>
                </a:lnTo>
                <a:lnTo>
                  <a:pt x="225509" y="734644"/>
                </a:lnTo>
                <a:lnTo>
                  <a:pt x="249132" y="730585"/>
                </a:lnTo>
                <a:lnTo>
                  <a:pt x="273026" y="725293"/>
                </a:lnTo>
                <a:lnTo>
                  <a:pt x="297134" y="718788"/>
                </a:lnTo>
                <a:lnTo>
                  <a:pt x="321397" y="711091"/>
                </a:lnTo>
                <a:lnTo>
                  <a:pt x="345756" y="702220"/>
                </a:lnTo>
                <a:lnTo>
                  <a:pt x="370154" y="692196"/>
                </a:lnTo>
                <a:lnTo>
                  <a:pt x="394532" y="681038"/>
                </a:lnTo>
                <a:lnTo>
                  <a:pt x="418832" y="668768"/>
                </a:lnTo>
                <a:lnTo>
                  <a:pt x="442995" y="655403"/>
                </a:lnTo>
                <a:lnTo>
                  <a:pt x="466963" y="640965"/>
                </a:lnTo>
                <a:lnTo>
                  <a:pt x="490678" y="625473"/>
                </a:lnTo>
                <a:lnTo>
                  <a:pt x="514082" y="608948"/>
                </a:lnTo>
                <a:lnTo>
                  <a:pt x="537115" y="591408"/>
                </a:lnTo>
                <a:lnTo>
                  <a:pt x="559720" y="572874"/>
                </a:lnTo>
                <a:lnTo>
                  <a:pt x="590825" y="545033"/>
                </a:lnTo>
                <a:lnTo>
                  <a:pt x="619885" y="516224"/>
                </a:lnTo>
                <a:lnTo>
                  <a:pt x="646855" y="486593"/>
                </a:lnTo>
                <a:lnTo>
                  <a:pt x="671689" y="456288"/>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5790207" y="4162239"/>
            <a:ext cx="750909" cy="829300"/>
          </a:xfrm>
          <a:custGeom>
            <a:avLst/>
            <a:gdLst/>
            <a:ahLst/>
            <a:cxnLst/>
            <a:rect l="l" t="t" r="r" b="b"/>
            <a:pathLst>
              <a:path w="750909" h="829300">
                <a:moveTo>
                  <a:pt x="101604" y="829300"/>
                </a:moveTo>
                <a:lnTo>
                  <a:pt x="178767" y="748343"/>
                </a:lnTo>
                <a:lnTo>
                  <a:pt x="168312" y="737614"/>
                </a:lnTo>
                <a:lnTo>
                  <a:pt x="158712" y="726193"/>
                </a:lnTo>
                <a:lnTo>
                  <a:pt x="142096" y="701405"/>
                </a:lnTo>
                <a:lnTo>
                  <a:pt x="128956" y="674246"/>
                </a:lnTo>
                <a:lnTo>
                  <a:pt x="119327" y="644986"/>
                </a:lnTo>
                <a:lnTo>
                  <a:pt x="113246" y="613889"/>
                </a:lnTo>
                <a:lnTo>
                  <a:pt x="110748" y="581224"/>
                </a:lnTo>
                <a:lnTo>
                  <a:pt x="110854" y="564387"/>
                </a:lnTo>
                <a:lnTo>
                  <a:pt x="113798" y="529871"/>
                </a:lnTo>
                <a:lnTo>
                  <a:pt x="120416" y="494454"/>
                </a:lnTo>
                <a:lnTo>
                  <a:pt x="130743" y="458404"/>
                </a:lnTo>
                <a:lnTo>
                  <a:pt x="149063" y="412535"/>
                </a:lnTo>
                <a:lnTo>
                  <a:pt x="162568" y="385646"/>
                </a:lnTo>
                <a:lnTo>
                  <a:pt x="177713" y="359637"/>
                </a:lnTo>
                <a:lnTo>
                  <a:pt x="194383" y="334590"/>
                </a:lnTo>
                <a:lnTo>
                  <a:pt x="212466" y="310582"/>
                </a:lnTo>
                <a:lnTo>
                  <a:pt x="231848" y="287696"/>
                </a:lnTo>
                <a:lnTo>
                  <a:pt x="252418" y="266009"/>
                </a:lnTo>
                <a:lnTo>
                  <a:pt x="274061" y="245603"/>
                </a:lnTo>
                <a:lnTo>
                  <a:pt x="296665" y="226557"/>
                </a:lnTo>
                <a:lnTo>
                  <a:pt x="320117" y="208952"/>
                </a:lnTo>
                <a:lnTo>
                  <a:pt x="344304" y="192866"/>
                </a:lnTo>
                <a:lnTo>
                  <a:pt x="369112" y="178381"/>
                </a:lnTo>
                <a:lnTo>
                  <a:pt x="394429" y="165575"/>
                </a:lnTo>
                <a:lnTo>
                  <a:pt x="420142" y="154529"/>
                </a:lnTo>
                <a:lnTo>
                  <a:pt x="446137" y="145323"/>
                </a:lnTo>
                <a:lnTo>
                  <a:pt x="472303" y="138037"/>
                </a:lnTo>
                <a:lnTo>
                  <a:pt x="498525" y="132750"/>
                </a:lnTo>
                <a:lnTo>
                  <a:pt x="524690" y="129543"/>
                </a:lnTo>
                <a:lnTo>
                  <a:pt x="550687" y="128495"/>
                </a:lnTo>
                <a:lnTo>
                  <a:pt x="576401" y="129687"/>
                </a:lnTo>
                <a:lnTo>
                  <a:pt x="545687" y="161911"/>
                </a:lnTo>
                <a:lnTo>
                  <a:pt x="750909" y="148071"/>
                </a:lnTo>
                <a:lnTo>
                  <a:pt x="700011" y="0"/>
                </a:lnTo>
                <a:lnTo>
                  <a:pt x="666453" y="35208"/>
                </a:lnTo>
                <a:lnTo>
                  <a:pt x="642057" y="28334"/>
                </a:lnTo>
                <a:lnTo>
                  <a:pt x="617135" y="23185"/>
                </a:lnTo>
                <a:lnTo>
                  <a:pt x="591760" y="19737"/>
                </a:lnTo>
                <a:lnTo>
                  <a:pt x="566006" y="17966"/>
                </a:lnTo>
                <a:lnTo>
                  <a:pt x="539945" y="17849"/>
                </a:lnTo>
                <a:lnTo>
                  <a:pt x="513652" y="19362"/>
                </a:lnTo>
                <a:lnTo>
                  <a:pt x="487199" y="22480"/>
                </a:lnTo>
                <a:lnTo>
                  <a:pt x="460661" y="27182"/>
                </a:lnTo>
                <a:lnTo>
                  <a:pt x="434110" y="33441"/>
                </a:lnTo>
                <a:lnTo>
                  <a:pt x="407620" y="41236"/>
                </a:lnTo>
                <a:lnTo>
                  <a:pt x="381263" y="50542"/>
                </a:lnTo>
                <a:lnTo>
                  <a:pt x="355115" y="61335"/>
                </a:lnTo>
                <a:lnTo>
                  <a:pt x="329247" y="73592"/>
                </a:lnTo>
                <a:lnTo>
                  <a:pt x="303734" y="87289"/>
                </a:lnTo>
                <a:lnTo>
                  <a:pt x="278648" y="102401"/>
                </a:lnTo>
                <a:lnTo>
                  <a:pt x="254063" y="118907"/>
                </a:lnTo>
                <a:lnTo>
                  <a:pt x="230053" y="136781"/>
                </a:lnTo>
                <a:lnTo>
                  <a:pt x="206690" y="156000"/>
                </a:lnTo>
                <a:lnTo>
                  <a:pt x="184049" y="176540"/>
                </a:lnTo>
                <a:lnTo>
                  <a:pt x="162202" y="198378"/>
                </a:lnTo>
                <a:lnTo>
                  <a:pt x="134933" y="228868"/>
                </a:lnTo>
                <a:lnTo>
                  <a:pt x="110121" y="260445"/>
                </a:lnTo>
                <a:lnTo>
                  <a:pt x="87783" y="292944"/>
                </a:lnTo>
                <a:lnTo>
                  <a:pt x="67934" y="326203"/>
                </a:lnTo>
                <a:lnTo>
                  <a:pt x="50590" y="360061"/>
                </a:lnTo>
                <a:lnTo>
                  <a:pt x="35767" y="394355"/>
                </a:lnTo>
                <a:lnTo>
                  <a:pt x="23479" y="428922"/>
                </a:lnTo>
                <a:lnTo>
                  <a:pt x="13743" y="463600"/>
                </a:lnTo>
                <a:lnTo>
                  <a:pt x="6574" y="498227"/>
                </a:lnTo>
                <a:lnTo>
                  <a:pt x="1988" y="532641"/>
                </a:lnTo>
                <a:lnTo>
                  <a:pt x="0" y="566678"/>
                </a:lnTo>
                <a:lnTo>
                  <a:pt x="625" y="600177"/>
                </a:lnTo>
                <a:lnTo>
                  <a:pt x="3881" y="632975"/>
                </a:lnTo>
                <a:lnTo>
                  <a:pt x="9781" y="664910"/>
                </a:lnTo>
                <a:lnTo>
                  <a:pt x="18342" y="695819"/>
                </a:lnTo>
                <a:lnTo>
                  <a:pt x="29580" y="725540"/>
                </a:lnTo>
                <a:lnTo>
                  <a:pt x="43509" y="753912"/>
                </a:lnTo>
                <a:lnTo>
                  <a:pt x="60146" y="780770"/>
                </a:lnTo>
                <a:lnTo>
                  <a:pt x="79506" y="805954"/>
                </a:lnTo>
                <a:lnTo>
                  <a:pt x="101604" y="829300"/>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1461190" y="3195193"/>
            <a:ext cx="430693" cy="766521"/>
          </a:xfrm>
          <a:custGeom>
            <a:avLst/>
            <a:gdLst/>
            <a:ahLst/>
            <a:cxnLst/>
            <a:rect l="l" t="t" r="r" b="b"/>
            <a:pathLst>
              <a:path w="430693" h="766521">
                <a:moveTo>
                  <a:pt x="2078" y="361043"/>
                </a:moveTo>
                <a:lnTo>
                  <a:pt x="180" y="385413"/>
                </a:lnTo>
                <a:lnTo>
                  <a:pt x="0" y="410046"/>
                </a:lnTo>
                <a:lnTo>
                  <a:pt x="1579" y="434876"/>
                </a:lnTo>
                <a:lnTo>
                  <a:pt x="5883" y="464982"/>
                </a:lnTo>
                <a:lnTo>
                  <a:pt x="12655" y="494163"/>
                </a:lnTo>
                <a:lnTo>
                  <a:pt x="21784" y="522334"/>
                </a:lnTo>
                <a:lnTo>
                  <a:pt x="33161" y="549411"/>
                </a:lnTo>
                <a:lnTo>
                  <a:pt x="46675" y="575308"/>
                </a:lnTo>
                <a:lnTo>
                  <a:pt x="62215" y="599941"/>
                </a:lnTo>
                <a:lnTo>
                  <a:pt x="79671" y="623226"/>
                </a:lnTo>
                <a:lnTo>
                  <a:pt x="98932" y="645076"/>
                </a:lnTo>
                <a:lnTo>
                  <a:pt x="119888" y="665407"/>
                </a:lnTo>
                <a:lnTo>
                  <a:pt x="142429" y="684135"/>
                </a:lnTo>
                <a:lnTo>
                  <a:pt x="166444" y="701174"/>
                </a:lnTo>
                <a:lnTo>
                  <a:pt x="191823" y="716440"/>
                </a:lnTo>
                <a:lnTo>
                  <a:pt x="218455" y="729847"/>
                </a:lnTo>
                <a:lnTo>
                  <a:pt x="246229" y="741312"/>
                </a:lnTo>
                <a:lnTo>
                  <a:pt x="275036" y="750749"/>
                </a:lnTo>
                <a:lnTo>
                  <a:pt x="304766" y="758073"/>
                </a:lnTo>
                <a:lnTo>
                  <a:pt x="335306" y="763200"/>
                </a:lnTo>
                <a:lnTo>
                  <a:pt x="366548" y="766044"/>
                </a:lnTo>
                <a:lnTo>
                  <a:pt x="398380" y="766521"/>
                </a:lnTo>
                <a:lnTo>
                  <a:pt x="430693" y="764546"/>
                </a:lnTo>
                <a:lnTo>
                  <a:pt x="420232" y="659217"/>
                </a:lnTo>
                <a:lnTo>
                  <a:pt x="402500" y="660476"/>
                </a:lnTo>
                <a:lnTo>
                  <a:pt x="384892" y="660736"/>
                </a:lnTo>
                <a:lnTo>
                  <a:pt x="367450" y="660017"/>
                </a:lnTo>
                <a:lnTo>
                  <a:pt x="350213" y="658339"/>
                </a:lnTo>
                <a:lnTo>
                  <a:pt x="333223" y="655722"/>
                </a:lnTo>
                <a:lnTo>
                  <a:pt x="316521" y="652188"/>
                </a:lnTo>
                <a:lnTo>
                  <a:pt x="300147" y="647755"/>
                </a:lnTo>
                <a:lnTo>
                  <a:pt x="284142" y="642445"/>
                </a:lnTo>
                <a:lnTo>
                  <a:pt x="268548" y="636278"/>
                </a:lnTo>
                <a:lnTo>
                  <a:pt x="253405" y="629274"/>
                </a:lnTo>
                <a:lnTo>
                  <a:pt x="224637"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2"/>
                </a:lnTo>
                <a:lnTo>
                  <a:pt x="109904" y="355287"/>
                </a:lnTo>
                <a:lnTo>
                  <a:pt x="114525" y="335309"/>
                </a:lnTo>
                <a:lnTo>
                  <a:pt x="120781" y="315709"/>
                </a:lnTo>
                <a:lnTo>
                  <a:pt x="128638" y="296578"/>
                </a:lnTo>
                <a:lnTo>
                  <a:pt x="138062" y="278009"/>
                </a:lnTo>
                <a:lnTo>
                  <a:pt x="149021" y="260093"/>
                </a:lnTo>
                <a:lnTo>
                  <a:pt x="161479" y="242923"/>
                </a:lnTo>
                <a:lnTo>
                  <a:pt x="175405" y="226590"/>
                </a:lnTo>
                <a:lnTo>
                  <a:pt x="190765" y="211185"/>
                </a:lnTo>
                <a:lnTo>
                  <a:pt x="207524" y="196802"/>
                </a:lnTo>
                <a:lnTo>
                  <a:pt x="225650" y="183532"/>
                </a:lnTo>
                <a:lnTo>
                  <a:pt x="245109" y="171467"/>
                </a:lnTo>
                <a:lnTo>
                  <a:pt x="265868" y="160698"/>
                </a:lnTo>
                <a:lnTo>
                  <a:pt x="270830" y="210658"/>
                </a:lnTo>
                <a:lnTo>
                  <a:pt x="362695" y="79908"/>
                </a:lnTo>
                <a:lnTo>
                  <a:pt x="249908" y="0"/>
                </a:lnTo>
                <a:lnTo>
                  <a:pt x="254944" y="50686"/>
                </a:lnTo>
                <a:lnTo>
                  <a:pt x="230500" y="60527"/>
                </a:lnTo>
                <a:lnTo>
                  <a:pt x="207035" y="71749"/>
                </a:lnTo>
                <a:lnTo>
                  <a:pt x="184594" y="84285"/>
                </a:lnTo>
                <a:lnTo>
                  <a:pt x="163218" y="98071"/>
                </a:lnTo>
                <a:lnTo>
                  <a:pt x="142952" y="113040"/>
                </a:lnTo>
                <a:lnTo>
                  <a:pt x="123838" y="129127"/>
                </a:lnTo>
                <a:lnTo>
                  <a:pt x="105921" y="146265"/>
                </a:lnTo>
                <a:lnTo>
                  <a:pt x="89243" y="164390"/>
                </a:lnTo>
                <a:lnTo>
                  <a:pt x="73848" y="183436"/>
                </a:lnTo>
                <a:lnTo>
                  <a:pt x="59780" y="203336"/>
                </a:lnTo>
                <a:lnTo>
                  <a:pt x="47081" y="224025"/>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6580405" y="653936"/>
            <a:ext cx="2396341" cy="1100213"/>
          </a:xfrm>
          <a:custGeom>
            <a:avLst/>
            <a:gdLst/>
            <a:ahLst/>
            <a:cxnLst/>
            <a:rect l="l" t="t" r="r" b="b"/>
            <a:pathLst>
              <a:path w="2396341" h="1100213">
                <a:moveTo>
                  <a:pt x="2396341" y="536803"/>
                </a:moveTo>
                <a:lnTo>
                  <a:pt x="2396336" y="152199"/>
                </a:lnTo>
                <a:lnTo>
                  <a:pt x="2389954" y="109433"/>
                </a:lnTo>
                <a:lnTo>
                  <a:pt x="2372615" y="71393"/>
                </a:lnTo>
                <a:lnTo>
                  <a:pt x="2346033" y="39790"/>
                </a:lnTo>
                <a:lnTo>
                  <a:pt x="2311917" y="16335"/>
                </a:lnTo>
                <a:lnTo>
                  <a:pt x="2271980" y="2740"/>
                </a:lnTo>
                <a:lnTo>
                  <a:pt x="2242967" y="0"/>
                </a:lnTo>
                <a:lnTo>
                  <a:pt x="152198" y="5"/>
                </a:lnTo>
                <a:lnTo>
                  <a:pt x="109432" y="6388"/>
                </a:lnTo>
                <a:lnTo>
                  <a:pt x="71392" y="23727"/>
                </a:lnTo>
                <a:lnTo>
                  <a:pt x="39789" y="50310"/>
                </a:lnTo>
                <a:lnTo>
                  <a:pt x="16335" y="84426"/>
                </a:lnTo>
                <a:lnTo>
                  <a:pt x="2740" y="124362"/>
                </a:lnTo>
                <a:lnTo>
                  <a:pt x="0" y="153376"/>
                </a:lnTo>
                <a:lnTo>
                  <a:pt x="4" y="768037"/>
                </a:lnTo>
                <a:lnTo>
                  <a:pt x="6387" y="810802"/>
                </a:lnTo>
                <a:lnTo>
                  <a:pt x="23726" y="848842"/>
                </a:lnTo>
                <a:lnTo>
                  <a:pt x="50309" y="880445"/>
                </a:lnTo>
                <a:lnTo>
                  <a:pt x="84425" y="903900"/>
                </a:lnTo>
                <a:lnTo>
                  <a:pt x="124362" y="917495"/>
                </a:lnTo>
                <a:lnTo>
                  <a:pt x="153375" y="920235"/>
                </a:lnTo>
                <a:lnTo>
                  <a:pt x="399389" y="920235"/>
                </a:lnTo>
                <a:lnTo>
                  <a:pt x="375291" y="1100213"/>
                </a:lnTo>
                <a:lnTo>
                  <a:pt x="998475" y="920234"/>
                </a:lnTo>
                <a:lnTo>
                  <a:pt x="2244143" y="920229"/>
                </a:lnTo>
                <a:lnTo>
                  <a:pt x="2258818" y="919425"/>
                </a:lnTo>
                <a:lnTo>
                  <a:pt x="2273094" y="917276"/>
                </a:lnTo>
                <a:lnTo>
                  <a:pt x="2286909" y="913846"/>
                </a:lnTo>
                <a:lnTo>
                  <a:pt x="2300198" y="909200"/>
                </a:lnTo>
                <a:lnTo>
                  <a:pt x="2312899" y="903399"/>
                </a:lnTo>
                <a:lnTo>
                  <a:pt x="2324949" y="896508"/>
                </a:lnTo>
                <a:lnTo>
                  <a:pt x="2336283" y="888589"/>
                </a:lnTo>
                <a:lnTo>
                  <a:pt x="2346838" y="879707"/>
                </a:lnTo>
                <a:lnTo>
                  <a:pt x="2356552" y="869925"/>
                </a:lnTo>
                <a:lnTo>
                  <a:pt x="2365360" y="859305"/>
                </a:lnTo>
                <a:lnTo>
                  <a:pt x="2373199" y="847912"/>
                </a:lnTo>
                <a:lnTo>
                  <a:pt x="2380006" y="835809"/>
                </a:lnTo>
                <a:lnTo>
                  <a:pt x="2385718" y="823059"/>
                </a:lnTo>
                <a:lnTo>
                  <a:pt x="2390270" y="809726"/>
                </a:lnTo>
                <a:lnTo>
                  <a:pt x="2393601" y="795872"/>
                </a:lnTo>
                <a:lnTo>
                  <a:pt x="2395646" y="781562"/>
                </a:lnTo>
                <a:lnTo>
                  <a:pt x="2396341" y="766858"/>
                </a:lnTo>
                <a:lnTo>
                  <a:pt x="2396341" y="536803"/>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8345148" y="1858199"/>
            <a:ext cx="1442208" cy="1370192"/>
          </a:xfrm>
          <a:custGeom>
            <a:avLst/>
            <a:gdLst/>
            <a:ahLst/>
            <a:cxnLst/>
            <a:rect l="l" t="t" r="r" b="b"/>
            <a:pathLst>
              <a:path w="1442208" h="1370192">
                <a:moveTo>
                  <a:pt x="658" y="1008351"/>
                </a:moveTo>
                <a:lnTo>
                  <a:pt x="2597" y="1024262"/>
                </a:lnTo>
                <a:lnTo>
                  <a:pt x="5767" y="1039760"/>
                </a:lnTo>
                <a:lnTo>
                  <a:pt x="10115" y="1054793"/>
                </a:lnTo>
                <a:lnTo>
                  <a:pt x="15593" y="1069311"/>
                </a:lnTo>
                <a:lnTo>
                  <a:pt x="22147" y="1083263"/>
                </a:lnTo>
                <a:lnTo>
                  <a:pt x="29728" y="1096597"/>
                </a:lnTo>
                <a:lnTo>
                  <a:pt x="38283" y="1109262"/>
                </a:lnTo>
                <a:lnTo>
                  <a:pt x="47763" y="1121207"/>
                </a:lnTo>
                <a:lnTo>
                  <a:pt x="58116" y="1132382"/>
                </a:lnTo>
                <a:lnTo>
                  <a:pt x="69290" y="1142734"/>
                </a:lnTo>
                <a:lnTo>
                  <a:pt x="81235" y="1152214"/>
                </a:lnTo>
                <a:lnTo>
                  <a:pt x="93901" y="1160770"/>
                </a:lnTo>
                <a:lnTo>
                  <a:pt x="107234" y="1168351"/>
                </a:lnTo>
                <a:lnTo>
                  <a:pt x="121186" y="1174905"/>
                </a:lnTo>
                <a:lnTo>
                  <a:pt x="135704" y="1180382"/>
                </a:lnTo>
                <a:lnTo>
                  <a:pt x="150737" y="1184731"/>
                </a:lnTo>
                <a:lnTo>
                  <a:pt x="166235" y="1187901"/>
                </a:lnTo>
                <a:lnTo>
                  <a:pt x="182146" y="1189840"/>
                </a:lnTo>
                <a:lnTo>
                  <a:pt x="198420" y="1190498"/>
                </a:lnTo>
                <a:lnTo>
                  <a:pt x="240368" y="1190498"/>
                </a:lnTo>
                <a:lnTo>
                  <a:pt x="218234" y="1370192"/>
                </a:lnTo>
                <a:lnTo>
                  <a:pt x="600920" y="1190498"/>
                </a:lnTo>
                <a:lnTo>
                  <a:pt x="1243787" y="1190497"/>
                </a:lnTo>
                <a:lnTo>
                  <a:pt x="1260061" y="1189840"/>
                </a:lnTo>
                <a:lnTo>
                  <a:pt x="1306503" y="1180382"/>
                </a:lnTo>
                <a:lnTo>
                  <a:pt x="1348307" y="1160769"/>
                </a:lnTo>
                <a:lnTo>
                  <a:pt x="1384092" y="1132381"/>
                </a:lnTo>
                <a:lnTo>
                  <a:pt x="1412480" y="1096596"/>
                </a:lnTo>
                <a:lnTo>
                  <a:pt x="1432092" y="1054793"/>
                </a:lnTo>
                <a:lnTo>
                  <a:pt x="1441550" y="1008350"/>
                </a:lnTo>
                <a:lnTo>
                  <a:pt x="1442208" y="992076"/>
                </a:lnTo>
                <a:lnTo>
                  <a:pt x="1442208" y="198419"/>
                </a:lnTo>
                <a:lnTo>
                  <a:pt x="1436441" y="150736"/>
                </a:lnTo>
                <a:lnTo>
                  <a:pt x="1420060" y="107234"/>
                </a:lnTo>
                <a:lnTo>
                  <a:pt x="1394444" y="69290"/>
                </a:lnTo>
                <a:lnTo>
                  <a:pt x="1360971" y="38283"/>
                </a:lnTo>
                <a:lnTo>
                  <a:pt x="1321021" y="15592"/>
                </a:lnTo>
                <a:lnTo>
                  <a:pt x="1275971" y="2596"/>
                </a:lnTo>
                <a:lnTo>
                  <a:pt x="1243787" y="0"/>
                </a:lnTo>
                <a:lnTo>
                  <a:pt x="198419" y="0"/>
                </a:lnTo>
                <a:lnTo>
                  <a:pt x="150736" y="5767"/>
                </a:lnTo>
                <a:lnTo>
                  <a:pt x="107234" y="22147"/>
                </a:lnTo>
                <a:lnTo>
                  <a:pt x="69290" y="47763"/>
                </a:lnTo>
                <a:lnTo>
                  <a:pt x="38283" y="81236"/>
                </a:lnTo>
                <a:lnTo>
                  <a:pt x="15592" y="121186"/>
                </a:lnTo>
                <a:lnTo>
                  <a:pt x="2596" y="166235"/>
                </a:lnTo>
                <a:lnTo>
                  <a:pt x="0" y="198420"/>
                </a:lnTo>
                <a:lnTo>
                  <a:pt x="0" y="992077"/>
                </a:lnTo>
                <a:lnTo>
                  <a:pt x="658" y="1008351"/>
                </a:lnTo>
                <a:close/>
              </a:path>
            </a:pathLst>
          </a:custGeom>
          <a:solidFill>
            <a:srgbClr val="D0E9CD"/>
          </a:solidFill>
        </p:spPr>
        <p:txBody>
          <a:bodyPr wrap="square" lIns="0" tIns="0" rIns="0" bIns="0" rtlCol="0">
            <a:noAutofit/>
          </a:bodyPr>
          <a:lstStyle/>
          <a:p>
            <a:endParaRPr/>
          </a:p>
        </p:txBody>
      </p:sp>
      <p:sp>
        <p:nvSpPr>
          <p:cNvPr id="65" name="object 65"/>
          <p:cNvSpPr/>
          <p:nvPr/>
        </p:nvSpPr>
        <p:spPr>
          <a:xfrm>
            <a:off x="6842448" y="5104776"/>
            <a:ext cx="2389991" cy="1056930"/>
          </a:xfrm>
          <a:custGeom>
            <a:avLst/>
            <a:gdLst/>
            <a:ahLst/>
            <a:cxnLst/>
            <a:rect l="l" t="t" r="r" b="b"/>
            <a:pathLst>
              <a:path w="2389991" h="1056930">
                <a:moveTo>
                  <a:pt x="2389991" y="440387"/>
                </a:moveTo>
                <a:lnTo>
                  <a:pt x="2389991" y="176157"/>
                </a:lnTo>
                <a:lnTo>
                  <a:pt x="2382329" y="124610"/>
                </a:lnTo>
                <a:lnTo>
                  <a:pt x="2365394" y="86322"/>
                </a:lnTo>
                <a:lnTo>
                  <a:pt x="2340253" y="53481"/>
                </a:lnTo>
                <a:lnTo>
                  <a:pt x="2308202" y="27383"/>
                </a:lnTo>
                <a:lnTo>
                  <a:pt x="2270538" y="9325"/>
                </a:lnTo>
                <a:lnTo>
                  <a:pt x="2228560" y="606"/>
                </a:lnTo>
                <a:lnTo>
                  <a:pt x="2213833" y="0"/>
                </a:lnTo>
                <a:lnTo>
                  <a:pt x="415968" y="0"/>
                </a:lnTo>
                <a:lnTo>
                  <a:pt x="364420" y="7662"/>
                </a:lnTo>
                <a:lnTo>
                  <a:pt x="326132" y="24597"/>
                </a:lnTo>
                <a:lnTo>
                  <a:pt x="293290" y="49739"/>
                </a:lnTo>
                <a:lnTo>
                  <a:pt x="267192" y="81790"/>
                </a:lnTo>
                <a:lnTo>
                  <a:pt x="249135" y="119453"/>
                </a:lnTo>
                <a:lnTo>
                  <a:pt x="240417" y="161431"/>
                </a:lnTo>
                <a:lnTo>
                  <a:pt x="239810" y="176158"/>
                </a:lnTo>
                <a:lnTo>
                  <a:pt x="0" y="257058"/>
                </a:lnTo>
                <a:lnTo>
                  <a:pt x="239810" y="440388"/>
                </a:lnTo>
                <a:lnTo>
                  <a:pt x="239810" y="880772"/>
                </a:lnTo>
                <a:lnTo>
                  <a:pt x="247472" y="932319"/>
                </a:lnTo>
                <a:lnTo>
                  <a:pt x="264407" y="970607"/>
                </a:lnTo>
                <a:lnTo>
                  <a:pt x="289548" y="1003449"/>
                </a:lnTo>
                <a:lnTo>
                  <a:pt x="321599" y="1029547"/>
                </a:lnTo>
                <a:lnTo>
                  <a:pt x="359262" y="1047604"/>
                </a:lnTo>
                <a:lnTo>
                  <a:pt x="401241" y="1056323"/>
                </a:lnTo>
                <a:lnTo>
                  <a:pt x="415968" y="1056930"/>
                </a:lnTo>
                <a:lnTo>
                  <a:pt x="2213833" y="1056929"/>
                </a:lnTo>
                <a:lnTo>
                  <a:pt x="2265381" y="1049267"/>
                </a:lnTo>
                <a:lnTo>
                  <a:pt x="2303669" y="1032332"/>
                </a:lnTo>
                <a:lnTo>
                  <a:pt x="2336511" y="1007191"/>
                </a:lnTo>
                <a:lnTo>
                  <a:pt x="2362608" y="975139"/>
                </a:lnTo>
                <a:lnTo>
                  <a:pt x="2380666"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66" name="object 66"/>
          <p:cNvSpPr/>
          <p:nvPr/>
        </p:nvSpPr>
        <p:spPr>
          <a:xfrm>
            <a:off x="1861635" y="5362929"/>
            <a:ext cx="1943098" cy="838652"/>
          </a:xfrm>
          <a:custGeom>
            <a:avLst/>
            <a:gdLst/>
            <a:ahLst/>
            <a:cxnLst/>
            <a:rect l="l" t="t" r="r" b="b"/>
            <a:pathLst>
              <a:path w="1943098" h="838652">
                <a:moveTo>
                  <a:pt x="624" y="744356"/>
                </a:moveTo>
                <a:lnTo>
                  <a:pt x="13474" y="784518"/>
                </a:lnTo>
                <a:lnTo>
                  <a:pt x="40207" y="815843"/>
                </a:lnTo>
                <a:lnTo>
                  <a:pt x="77231" y="834737"/>
                </a:lnTo>
                <a:lnTo>
                  <a:pt x="105856" y="838652"/>
                </a:lnTo>
                <a:lnTo>
                  <a:pt x="1837243" y="838651"/>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2" y="203531"/>
                </a:lnTo>
                <a:lnTo>
                  <a:pt x="1619248" y="203531"/>
                </a:lnTo>
                <a:lnTo>
                  <a:pt x="1622779" y="0"/>
                </a:lnTo>
                <a:lnTo>
                  <a:pt x="1133474" y="203531"/>
                </a:lnTo>
                <a:lnTo>
                  <a:pt x="105855" y="203532"/>
                </a:lnTo>
                <a:lnTo>
                  <a:pt x="94295" y="204156"/>
                </a:lnTo>
                <a:lnTo>
                  <a:pt x="66716" y="211003"/>
                </a:lnTo>
                <a:lnTo>
                  <a:pt x="42532" y="224552"/>
                </a:lnTo>
                <a:lnTo>
                  <a:pt x="22809" y="243739"/>
                </a:lnTo>
                <a:lnTo>
                  <a:pt x="8610" y="267500"/>
                </a:lnTo>
                <a:lnTo>
                  <a:pt x="1001" y="294770"/>
                </a:lnTo>
                <a:lnTo>
                  <a:pt x="0" y="309388"/>
                </a:lnTo>
                <a:lnTo>
                  <a:pt x="0" y="732797"/>
                </a:lnTo>
                <a:lnTo>
                  <a:pt x="624" y="744356"/>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1086730" y="1644536"/>
            <a:ext cx="5402508" cy="3588677"/>
          </a:xfrm>
          <a:custGeom>
            <a:avLst/>
            <a:gdLst/>
            <a:ahLst/>
            <a:cxnLst/>
            <a:rect l="l" t="t" r="r" b="b"/>
            <a:pathLst>
              <a:path w="5402508" h="3588677">
                <a:moveTo>
                  <a:pt x="0" y="2"/>
                </a:moveTo>
                <a:lnTo>
                  <a:pt x="1" y="3588677"/>
                </a:lnTo>
                <a:lnTo>
                  <a:pt x="5402508" y="3588674"/>
                </a:lnTo>
                <a:lnTo>
                  <a:pt x="5402506" y="0"/>
                </a:lnTo>
                <a:lnTo>
                  <a:pt x="0" y="2"/>
                </a:lnTo>
                <a:close/>
              </a:path>
            </a:pathLst>
          </a:custGeom>
          <a:solidFill>
            <a:srgbClr val="FEFDD5"/>
          </a:solidFill>
        </p:spPr>
        <p:txBody>
          <a:bodyPr wrap="square" lIns="0" tIns="0" rIns="0" bIns="0" rtlCol="0">
            <a:noAutofit/>
          </a:bodyPr>
          <a:lstStyle/>
          <a:p>
            <a:endParaRPr/>
          </a:p>
        </p:txBody>
      </p:sp>
      <p:sp>
        <p:nvSpPr>
          <p:cNvPr id="68" name="object 68"/>
          <p:cNvSpPr/>
          <p:nvPr/>
        </p:nvSpPr>
        <p:spPr>
          <a:xfrm>
            <a:off x="1086730" y="1644536"/>
            <a:ext cx="5402504" cy="3588674"/>
          </a:xfrm>
          <a:custGeom>
            <a:avLst/>
            <a:gdLst/>
            <a:ahLst/>
            <a:cxnLst/>
            <a:rect l="l" t="t" r="r" b="b"/>
            <a:pathLst>
              <a:path w="5402504" h="3588674">
                <a:moveTo>
                  <a:pt x="0" y="2"/>
                </a:moveTo>
                <a:lnTo>
                  <a:pt x="5402502" y="0"/>
                </a:lnTo>
                <a:lnTo>
                  <a:pt x="5402504" y="3588672"/>
                </a:lnTo>
                <a:lnTo>
                  <a:pt x="1" y="3588674"/>
                </a:lnTo>
                <a:lnTo>
                  <a:pt x="0" y="2"/>
                </a:lnTo>
                <a:close/>
              </a:path>
            </a:pathLst>
          </a:custGeom>
          <a:ln w="9524">
            <a:solidFill>
              <a:srgbClr val="33A6E3"/>
            </a:solidFill>
            <a:prstDash val="lgDash"/>
          </a:ln>
        </p:spPr>
        <p:txBody>
          <a:bodyPr wrap="square" lIns="0" tIns="0" rIns="0" bIns="0" rtlCol="0">
            <a:noAutofit/>
          </a:bodyPr>
          <a:lstStyle/>
          <a:p>
            <a:endParaRPr/>
          </a:p>
        </p:txBody>
      </p:sp>
      <p:sp>
        <p:nvSpPr>
          <p:cNvPr id="69" name="object 69"/>
          <p:cNvSpPr/>
          <p:nvPr/>
        </p:nvSpPr>
        <p:spPr>
          <a:xfrm>
            <a:off x="1086732" y="5707956"/>
            <a:ext cx="8381994" cy="584779"/>
          </a:xfrm>
          <a:custGeom>
            <a:avLst/>
            <a:gdLst/>
            <a:ahLst/>
            <a:cxnLst/>
            <a:rect l="l" t="t" r="r" b="b"/>
            <a:pathLst>
              <a:path w="8381994" h="584779">
                <a:moveTo>
                  <a:pt x="0" y="4"/>
                </a:moveTo>
                <a:lnTo>
                  <a:pt x="0" y="584779"/>
                </a:lnTo>
                <a:lnTo>
                  <a:pt x="8381994" y="584775"/>
                </a:lnTo>
                <a:lnTo>
                  <a:pt x="8381994" y="0"/>
                </a:lnTo>
                <a:lnTo>
                  <a:pt x="0" y="4"/>
                </a:lnTo>
                <a:close/>
              </a:path>
            </a:pathLst>
          </a:custGeom>
          <a:solidFill>
            <a:srgbClr val="FEFDD5"/>
          </a:solidFill>
        </p:spPr>
        <p:txBody>
          <a:bodyPr wrap="square" lIns="0" tIns="0" rIns="0" bIns="0" rtlCol="0">
            <a:noAutofit/>
          </a:bodyPr>
          <a:lstStyle/>
          <a:p>
            <a:endParaRPr/>
          </a:p>
        </p:txBody>
      </p:sp>
      <p:sp>
        <p:nvSpPr>
          <p:cNvPr id="70" name="object 70"/>
          <p:cNvSpPr/>
          <p:nvPr/>
        </p:nvSpPr>
        <p:spPr>
          <a:xfrm>
            <a:off x="1086732" y="5707956"/>
            <a:ext cx="8381989" cy="584778"/>
          </a:xfrm>
          <a:custGeom>
            <a:avLst/>
            <a:gdLst/>
            <a:ahLst/>
            <a:cxnLst/>
            <a:rect l="l" t="t" r="r" b="b"/>
            <a:pathLst>
              <a:path w="8381989" h="584778">
                <a:moveTo>
                  <a:pt x="0" y="4"/>
                </a:moveTo>
                <a:lnTo>
                  <a:pt x="8381989" y="0"/>
                </a:lnTo>
                <a:lnTo>
                  <a:pt x="8381989" y="584774"/>
                </a:lnTo>
                <a:lnTo>
                  <a:pt x="0" y="584778"/>
                </a:lnTo>
                <a:lnTo>
                  <a:pt x="0" y="4"/>
                </a:lnTo>
                <a:close/>
              </a:path>
            </a:pathLst>
          </a:custGeom>
          <a:ln w="9524">
            <a:solidFill>
              <a:srgbClr val="FFC900"/>
            </a:solidFill>
          </a:ln>
        </p:spPr>
        <p:txBody>
          <a:bodyPr wrap="square" lIns="0" tIns="0" rIns="0" bIns="0" rtlCol="0">
            <a:noAutofit/>
          </a:bodyPr>
          <a:lstStyle/>
          <a:p>
            <a:endParaRPr/>
          </a:p>
        </p:txBody>
      </p:sp>
      <p:sp>
        <p:nvSpPr>
          <p:cNvPr id="71" name="object 71"/>
          <p:cNvSpPr/>
          <p:nvPr/>
        </p:nvSpPr>
        <p:spPr>
          <a:xfrm>
            <a:off x="1470272" y="5975930"/>
            <a:ext cx="2666997" cy="1"/>
          </a:xfrm>
          <a:custGeom>
            <a:avLst/>
            <a:gdLst/>
            <a:ahLst/>
            <a:cxnLst/>
            <a:rect l="l" t="t" r="r" b="b"/>
            <a:pathLst>
              <a:path w="2666997" h="1">
                <a:moveTo>
                  <a:pt x="0" y="1"/>
                </a:moveTo>
                <a:lnTo>
                  <a:pt x="2666997" y="0"/>
                </a:lnTo>
              </a:path>
            </a:pathLst>
          </a:custGeom>
          <a:ln w="13969">
            <a:solidFill>
              <a:srgbClr val="000000"/>
            </a:solidFill>
          </a:ln>
        </p:spPr>
        <p:txBody>
          <a:bodyPr wrap="square" lIns="0" tIns="0" rIns="0" bIns="0" rtlCol="0">
            <a:noAutofit/>
          </a:bodyPr>
          <a:lstStyle/>
          <a:p>
            <a:endParaRPr/>
          </a:p>
        </p:txBody>
      </p:sp>
      <p:sp>
        <p:nvSpPr>
          <p:cNvPr id="72" name="object 72"/>
          <p:cNvSpPr/>
          <p:nvPr/>
        </p:nvSpPr>
        <p:spPr>
          <a:xfrm>
            <a:off x="6755932" y="2416495"/>
            <a:ext cx="279399" cy="280988"/>
          </a:xfrm>
          <a:custGeom>
            <a:avLst/>
            <a:gdLst/>
            <a:ahLst/>
            <a:cxnLst/>
            <a:rect l="l" t="t" r="r" b="b"/>
            <a:pathLst>
              <a:path w="279399" h="280988">
                <a:moveTo>
                  <a:pt x="0" y="140494"/>
                </a:moveTo>
                <a:lnTo>
                  <a:pt x="275" y="149388"/>
                </a:lnTo>
                <a:lnTo>
                  <a:pt x="1923" y="163861"/>
                </a:lnTo>
                <a:lnTo>
                  <a:pt x="4992" y="177850"/>
                </a:lnTo>
                <a:lnTo>
                  <a:pt x="9405" y="191278"/>
                </a:lnTo>
                <a:lnTo>
                  <a:pt x="15088" y="204071"/>
                </a:lnTo>
                <a:lnTo>
                  <a:pt x="21964" y="216150"/>
                </a:lnTo>
                <a:lnTo>
                  <a:pt x="29958" y="227441"/>
                </a:lnTo>
                <a:lnTo>
                  <a:pt x="38994" y="237866"/>
                </a:lnTo>
                <a:lnTo>
                  <a:pt x="48996" y="247351"/>
                </a:lnTo>
                <a:lnTo>
                  <a:pt x="59888" y="255818"/>
                </a:lnTo>
                <a:lnTo>
                  <a:pt x="71595" y="263191"/>
                </a:lnTo>
                <a:lnTo>
                  <a:pt x="84041" y="269395"/>
                </a:lnTo>
                <a:lnTo>
                  <a:pt x="97150" y="274353"/>
                </a:lnTo>
                <a:lnTo>
                  <a:pt x="110847" y="277988"/>
                </a:lnTo>
                <a:lnTo>
                  <a:pt x="125055" y="280225"/>
                </a:lnTo>
                <a:lnTo>
                  <a:pt x="139699" y="280988"/>
                </a:lnTo>
                <a:lnTo>
                  <a:pt x="148543" y="280711"/>
                </a:lnTo>
                <a:lnTo>
                  <a:pt x="162934" y="279054"/>
                </a:lnTo>
                <a:lnTo>
                  <a:pt x="176844" y="275967"/>
                </a:lnTo>
                <a:lnTo>
                  <a:pt x="190197" y="271529"/>
                </a:lnTo>
                <a:lnTo>
                  <a:pt x="202916" y="265814"/>
                </a:lnTo>
                <a:lnTo>
                  <a:pt x="214928" y="258898"/>
                </a:lnTo>
                <a:lnTo>
                  <a:pt x="226155" y="250859"/>
                </a:lnTo>
                <a:lnTo>
                  <a:pt x="236521" y="241772"/>
                </a:lnTo>
                <a:lnTo>
                  <a:pt x="245952" y="231713"/>
                </a:lnTo>
                <a:lnTo>
                  <a:pt x="254371" y="220758"/>
                </a:lnTo>
                <a:lnTo>
                  <a:pt x="261703" y="208985"/>
                </a:lnTo>
                <a:lnTo>
                  <a:pt x="267872" y="196468"/>
                </a:lnTo>
                <a:lnTo>
                  <a:pt x="272801" y="183285"/>
                </a:lnTo>
                <a:lnTo>
                  <a:pt x="276416" y="169510"/>
                </a:lnTo>
                <a:lnTo>
                  <a:pt x="278641" y="155221"/>
                </a:lnTo>
                <a:lnTo>
                  <a:pt x="279399" y="140494"/>
                </a:lnTo>
                <a:lnTo>
                  <a:pt x="279124" y="131600"/>
                </a:lnTo>
                <a:lnTo>
                  <a:pt x="277476" y="117127"/>
                </a:lnTo>
                <a:lnTo>
                  <a:pt x="274407" y="103138"/>
                </a:lnTo>
                <a:lnTo>
                  <a:pt x="269993" y="89709"/>
                </a:lnTo>
                <a:lnTo>
                  <a:pt x="264310" y="76917"/>
                </a:lnTo>
                <a:lnTo>
                  <a:pt x="257434" y="64837"/>
                </a:lnTo>
                <a:lnTo>
                  <a:pt x="249440" y="53546"/>
                </a:lnTo>
                <a:lnTo>
                  <a:pt x="240404" y="43121"/>
                </a:lnTo>
                <a:lnTo>
                  <a:pt x="230402" y="33636"/>
                </a:lnTo>
                <a:lnTo>
                  <a:pt x="219510" y="25169"/>
                </a:lnTo>
                <a:lnTo>
                  <a:pt x="207803" y="17796"/>
                </a:lnTo>
                <a:lnTo>
                  <a:pt x="195357" y="11592"/>
                </a:lnTo>
                <a:lnTo>
                  <a:pt x="182248" y="6635"/>
                </a:lnTo>
                <a:lnTo>
                  <a:pt x="168551" y="2999"/>
                </a:lnTo>
                <a:lnTo>
                  <a:pt x="154343" y="762"/>
                </a:lnTo>
                <a:lnTo>
                  <a:pt x="139699" y="0"/>
                </a:lnTo>
                <a:lnTo>
                  <a:pt x="130855" y="276"/>
                </a:lnTo>
                <a:lnTo>
                  <a:pt x="116464" y="1934"/>
                </a:lnTo>
                <a:lnTo>
                  <a:pt x="102554" y="5020"/>
                </a:lnTo>
                <a:lnTo>
                  <a:pt x="89201" y="9459"/>
                </a:lnTo>
                <a:lnTo>
                  <a:pt x="76481" y="15174"/>
                </a:lnTo>
                <a:lnTo>
                  <a:pt x="64470" y="22090"/>
                </a:lnTo>
                <a:lnTo>
                  <a:pt x="53243" y="30129"/>
                </a:lnTo>
                <a:lnTo>
                  <a:pt x="42876" y="39216"/>
                </a:lnTo>
                <a:lnTo>
                  <a:pt x="33446" y="49275"/>
                </a:lnTo>
                <a:lnTo>
                  <a:pt x="25027" y="60230"/>
                </a:lnTo>
                <a:lnTo>
                  <a:pt x="17695" y="72003"/>
                </a:lnTo>
                <a:lnTo>
                  <a:pt x="11527" y="84520"/>
                </a:lnTo>
                <a:lnTo>
                  <a:pt x="6597" y="97704"/>
                </a:lnTo>
                <a:lnTo>
                  <a:pt x="2982" y="111478"/>
                </a:lnTo>
                <a:lnTo>
                  <a:pt x="758" y="125767"/>
                </a:lnTo>
                <a:lnTo>
                  <a:pt x="0" y="140494"/>
                </a:lnTo>
                <a:close/>
              </a:path>
            </a:pathLst>
          </a:custGeom>
          <a:solidFill>
            <a:srgbClr val="FFF4DB"/>
          </a:solidFill>
        </p:spPr>
        <p:txBody>
          <a:bodyPr wrap="square" lIns="0" tIns="0" rIns="0" bIns="0" rtlCol="0">
            <a:noAutofit/>
          </a:bodyPr>
          <a:lstStyle/>
          <a:p>
            <a:endParaRPr/>
          </a:p>
        </p:txBody>
      </p:sp>
      <p:sp>
        <p:nvSpPr>
          <p:cNvPr id="73" name="object 73"/>
          <p:cNvSpPr/>
          <p:nvPr/>
        </p:nvSpPr>
        <p:spPr>
          <a:xfrm>
            <a:off x="6755932" y="2416495"/>
            <a:ext cx="279399" cy="280987"/>
          </a:xfrm>
          <a:custGeom>
            <a:avLst/>
            <a:gdLst/>
            <a:ahLst/>
            <a:cxnLst/>
            <a:rect l="l" t="t" r="r" b="b"/>
            <a:pathLst>
              <a:path w="279399" h="280987">
                <a:moveTo>
                  <a:pt x="0" y="140493"/>
                </a:moveTo>
                <a:lnTo>
                  <a:pt x="758" y="125766"/>
                </a:lnTo>
                <a:lnTo>
                  <a:pt x="2982" y="111477"/>
                </a:lnTo>
                <a:lnTo>
                  <a:pt x="6597" y="97703"/>
                </a:lnTo>
                <a:lnTo>
                  <a:pt x="11527" y="84519"/>
                </a:lnTo>
                <a:lnTo>
                  <a:pt x="17695" y="72002"/>
                </a:lnTo>
                <a:lnTo>
                  <a:pt x="25027" y="60229"/>
                </a:lnTo>
                <a:lnTo>
                  <a:pt x="33446" y="49275"/>
                </a:lnTo>
                <a:lnTo>
                  <a:pt x="42877" y="39216"/>
                </a:lnTo>
                <a:lnTo>
                  <a:pt x="53244" y="30128"/>
                </a:lnTo>
                <a:lnTo>
                  <a:pt x="64471" y="22089"/>
                </a:lnTo>
                <a:lnTo>
                  <a:pt x="76482" y="15174"/>
                </a:lnTo>
                <a:lnTo>
                  <a:pt x="89202" y="9459"/>
                </a:lnTo>
                <a:lnTo>
                  <a:pt x="102555" y="5020"/>
                </a:lnTo>
                <a:lnTo>
                  <a:pt x="116465" y="1934"/>
                </a:lnTo>
                <a:lnTo>
                  <a:pt x="130856" y="276"/>
                </a:lnTo>
                <a:lnTo>
                  <a:pt x="139699" y="0"/>
                </a:lnTo>
                <a:lnTo>
                  <a:pt x="154343" y="762"/>
                </a:lnTo>
                <a:lnTo>
                  <a:pt x="168551" y="2999"/>
                </a:lnTo>
                <a:lnTo>
                  <a:pt x="182248" y="6635"/>
                </a:lnTo>
                <a:lnTo>
                  <a:pt x="195357" y="11592"/>
                </a:lnTo>
                <a:lnTo>
                  <a:pt x="207803" y="17796"/>
                </a:lnTo>
                <a:lnTo>
                  <a:pt x="219510" y="25169"/>
                </a:lnTo>
                <a:lnTo>
                  <a:pt x="230402" y="33636"/>
                </a:lnTo>
                <a:lnTo>
                  <a:pt x="240404" y="43121"/>
                </a:lnTo>
                <a:lnTo>
                  <a:pt x="249440" y="53546"/>
                </a:lnTo>
                <a:lnTo>
                  <a:pt x="257434" y="64837"/>
                </a:lnTo>
                <a:lnTo>
                  <a:pt x="264310" y="76917"/>
                </a:lnTo>
                <a:lnTo>
                  <a:pt x="269993" y="89709"/>
                </a:lnTo>
                <a:lnTo>
                  <a:pt x="274407" y="103138"/>
                </a:lnTo>
                <a:lnTo>
                  <a:pt x="277476" y="117127"/>
                </a:lnTo>
                <a:lnTo>
                  <a:pt x="279124" y="131600"/>
                </a:lnTo>
                <a:lnTo>
                  <a:pt x="279399" y="140493"/>
                </a:lnTo>
                <a:lnTo>
                  <a:pt x="278641" y="155221"/>
                </a:lnTo>
                <a:lnTo>
                  <a:pt x="276416" y="169510"/>
                </a:lnTo>
                <a:lnTo>
                  <a:pt x="272801" y="183284"/>
                </a:lnTo>
                <a:lnTo>
                  <a:pt x="267872" y="196467"/>
                </a:lnTo>
                <a:lnTo>
                  <a:pt x="261703" y="208984"/>
                </a:lnTo>
                <a:lnTo>
                  <a:pt x="254371" y="220758"/>
                </a:lnTo>
                <a:lnTo>
                  <a:pt x="245952" y="231712"/>
                </a:lnTo>
                <a:lnTo>
                  <a:pt x="236521" y="241771"/>
                </a:lnTo>
                <a:lnTo>
                  <a:pt x="226155" y="250858"/>
                </a:lnTo>
                <a:lnTo>
                  <a:pt x="214928" y="258897"/>
                </a:lnTo>
                <a:lnTo>
                  <a:pt x="202916" y="265813"/>
                </a:lnTo>
                <a:lnTo>
                  <a:pt x="190196" y="271528"/>
                </a:lnTo>
                <a:lnTo>
                  <a:pt x="176844" y="275966"/>
                </a:lnTo>
                <a:lnTo>
                  <a:pt x="162934" y="279053"/>
                </a:lnTo>
                <a:lnTo>
                  <a:pt x="148542" y="280710"/>
                </a:lnTo>
                <a:lnTo>
                  <a:pt x="139699" y="280987"/>
                </a:lnTo>
                <a:lnTo>
                  <a:pt x="125055" y="280224"/>
                </a:lnTo>
                <a:lnTo>
                  <a:pt x="110847" y="277987"/>
                </a:lnTo>
                <a:lnTo>
                  <a:pt x="97151" y="274352"/>
                </a:lnTo>
                <a:lnTo>
                  <a:pt x="84041" y="269394"/>
                </a:lnTo>
                <a:lnTo>
                  <a:pt x="71595" y="263190"/>
                </a:lnTo>
                <a:lnTo>
                  <a:pt x="59888" y="255817"/>
                </a:lnTo>
                <a:lnTo>
                  <a:pt x="48996" y="247350"/>
                </a:lnTo>
                <a:lnTo>
                  <a:pt x="38994" y="237866"/>
                </a:lnTo>
                <a:lnTo>
                  <a:pt x="29958" y="227440"/>
                </a:lnTo>
                <a:lnTo>
                  <a:pt x="21964" y="216149"/>
                </a:lnTo>
                <a:lnTo>
                  <a:pt x="15088" y="204070"/>
                </a:lnTo>
                <a:lnTo>
                  <a:pt x="9405" y="191277"/>
                </a:lnTo>
                <a:lnTo>
                  <a:pt x="4992" y="177849"/>
                </a:lnTo>
                <a:lnTo>
                  <a:pt x="1923" y="163860"/>
                </a:lnTo>
                <a:lnTo>
                  <a:pt x="275" y="149387"/>
                </a:lnTo>
                <a:lnTo>
                  <a:pt x="0" y="140493"/>
                </a:lnTo>
                <a:close/>
              </a:path>
            </a:pathLst>
          </a:custGeom>
          <a:ln w="25399">
            <a:solidFill>
              <a:srgbClr val="727272"/>
            </a:solidFill>
          </a:ln>
        </p:spPr>
        <p:txBody>
          <a:bodyPr wrap="square" lIns="0" tIns="0" rIns="0" bIns="0" rtlCol="0">
            <a:noAutofit/>
          </a:bodyPr>
          <a:lstStyle/>
          <a:p>
            <a:endParaRPr/>
          </a:p>
        </p:txBody>
      </p:sp>
      <p:sp>
        <p:nvSpPr>
          <p:cNvPr id="21" name="object 21"/>
          <p:cNvSpPr/>
          <p:nvPr/>
        </p:nvSpPr>
        <p:spPr>
          <a:xfrm>
            <a:off x="9250698" y="464207"/>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7"/>
                </a:lnTo>
                <a:lnTo>
                  <a:pt x="35358" y="0"/>
                </a:lnTo>
                <a:lnTo>
                  <a:pt x="108496" y="2846"/>
                </a:lnTo>
                <a:lnTo>
                  <a:pt x="71747" y="56008"/>
                </a:lnTo>
                <a:lnTo>
                  <a:pt x="59011" y="36406"/>
                </a:lnTo>
                <a:lnTo>
                  <a:pt x="48238" y="43862"/>
                </a:lnTo>
                <a:lnTo>
                  <a:pt x="38210" y="51928"/>
                </a:lnTo>
                <a:lnTo>
                  <a:pt x="28954" y="60579"/>
                </a:lnTo>
                <a:lnTo>
                  <a:pt x="20498" y="69792"/>
                </a:lnTo>
                <a:lnTo>
                  <a:pt x="17471"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22" name="object 22"/>
          <p:cNvSpPr/>
          <p:nvPr/>
        </p:nvSpPr>
        <p:spPr>
          <a:xfrm>
            <a:off x="9170864" y="449458"/>
            <a:ext cx="564670" cy="430909"/>
          </a:xfrm>
          <a:custGeom>
            <a:avLst/>
            <a:gdLst/>
            <a:ahLst/>
            <a:cxnLst/>
            <a:rect l="l" t="t" r="r" b="b"/>
            <a:pathLst>
              <a:path w="564670" h="430909">
                <a:moveTo>
                  <a:pt x="29562" y="119475"/>
                </a:moveTo>
                <a:lnTo>
                  <a:pt x="16797" y="142249"/>
                </a:lnTo>
                <a:lnTo>
                  <a:pt x="7540" y="165993"/>
                </a:lnTo>
                <a:lnTo>
                  <a:pt x="1903" y="190473"/>
                </a:lnTo>
                <a:lnTo>
                  <a:pt x="0" y="215454"/>
                </a:lnTo>
                <a:lnTo>
                  <a:pt x="935" y="233124"/>
                </a:lnTo>
                <a:lnTo>
                  <a:pt x="8205" y="267230"/>
                </a:lnTo>
                <a:lnTo>
                  <a:pt x="22187" y="299318"/>
                </a:lnTo>
                <a:lnTo>
                  <a:pt x="42300" y="328946"/>
                </a:lnTo>
                <a:lnTo>
                  <a:pt x="67963" y="355669"/>
                </a:lnTo>
                <a:lnTo>
                  <a:pt x="82694" y="367803"/>
                </a:lnTo>
                <a:lnTo>
                  <a:pt x="98595" y="379045"/>
                </a:lnTo>
                <a:lnTo>
                  <a:pt x="115592" y="389338"/>
                </a:lnTo>
                <a:lnTo>
                  <a:pt x="133613" y="398629"/>
                </a:lnTo>
                <a:lnTo>
                  <a:pt x="152586" y="406860"/>
                </a:lnTo>
                <a:lnTo>
                  <a:pt x="172438" y="413977"/>
                </a:lnTo>
                <a:lnTo>
                  <a:pt x="193096" y="419925"/>
                </a:lnTo>
                <a:lnTo>
                  <a:pt x="214487" y="424647"/>
                </a:lnTo>
                <a:lnTo>
                  <a:pt x="236539" y="428089"/>
                </a:lnTo>
                <a:lnTo>
                  <a:pt x="259180" y="430194"/>
                </a:lnTo>
                <a:lnTo>
                  <a:pt x="282336" y="430909"/>
                </a:lnTo>
                <a:lnTo>
                  <a:pt x="305491" y="430194"/>
                </a:lnTo>
                <a:lnTo>
                  <a:pt x="328132" y="428089"/>
                </a:lnTo>
                <a:lnTo>
                  <a:pt x="350184" y="424647"/>
                </a:lnTo>
                <a:lnTo>
                  <a:pt x="371575" y="419924"/>
                </a:lnTo>
                <a:lnTo>
                  <a:pt x="392233" y="413977"/>
                </a:lnTo>
                <a:lnTo>
                  <a:pt x="412084" y="406860"/>
                </a:lnTo>
                <a:lnTo>
                  <a:pt x="431057" y="398628"/>
                </a:lnTo>
                <a:lnTo>
                  <a:pt x="449079" y="389338"/>
                </a:lnTo>
                <a:lnTo>
                  <a:pt x="466076" y="379044"/>
                </a:lnTo>
                <a:lnTo>
                  <a:pt x="481976" y="367803"/>
                </a:lnTo>
                <a:lnTo>
                  <a:pt x="496707" y="355669"/>
                </a:lnTo>
                <a:lnTo>
                  <a:pt x="522370" y="328946"/>
                </a:lnTo>
                <a:lnTo>
                  <a:pt x="542483" y="299318"/>
                </a:lnTo>
                <a:lnTo>
                  <a:pt x="556464" y="267229"/>
                </a:lnTo>
                <a:lnTo>
                  <a:pt x="563734" y="233124"/>
                </a:lnTo>
                <a:lnTo>
                  <a:pt x="564670" y="215453"/>
                </a:lnTo>
                <a:lnTo>
                  <a:pt x="563734" y="197782"/>
                </a:lnTo>
                <a:lnTo>
                  <a:pt x="556464" y="163677"/>
                </a:lnTo>
                <a:lnTo>
                  <a:pt x="542482" y="131588"/>
                </a:lnTo>
                <a:lnTo>
                  <a:pt x="522369" y="101961"/>
                </a:lnTo>
                <a:lnTo>
                  <a:pt x="496707" y="75238"/>
                </a:lnTo>
                <a:lnTo>
                  <a:pt x="481976" y="63104"/>
                </a:lnTo>
                <a:lnTo>
                  <a:pt x="466075" y="51863"/>
                </a:lnTo>
                <a:lnTo>
                  <a:pt x="449078" y="41569"/>
                </a:lnTo>
                <a:lnTo>
                  <a:pt x="431057" y="32279"/>
                </a:lnTo>
                <a:lnTo>
                  <a:pt x="412084" y="24048"/>
                </a:lnTo>
                <a:lnTo>
                  <a:pt x="392232" y="16931"/>
                </a:lnTo>
                <a:lnTo>
                  <a:pt x="371575" y="10983"/>
                </a:lnTo>
                <a:lnTo>
                  <a:pt x="350183" y="6261"/>
                </a:lnTo>
                <a:lnTo>
                  <a:pt x="328131" y="2819"/>
                </a:lnTo>
                <a:lnTo>
                  <a:pt x="305491" y="714"/>
                </a:lnTo>
                <a:lnTo>
                  <a:pt x="282335" y="0"/>
                </a:lnTo>
                <a:lnTo>
                  <a:pt x="282334" y="25495"/>
                </a:lnTo>
                <a:lnTo>
                  <a:pt x="288046" y="25542"/>
                </a:lnTo>
                <a:lnTo>
                  <a:pt x="301426" y="26020"/>
                </a:lnTo>
                <a:lnTo>
                  <a:pt x="327864" y="28503"/>
                </a:lnTo>
                <a:lnTo>
                  <a:pt x="353701" y="32975"/>
                </a:lnTo>
                <a:lnTo>
                  <a:pt x="378736" y="39383"/>
                </a:lnTo>
                <a:lnTo>
                  <a:pt x="402767" y="47672"/>
                </a:lnTo>
                <a:lnTo>
                  <a:pt x="425591" y="57788"/>
                </a:lnTo>
                <a:lnTo>
                  <a:pt x="447008" y="69676"/>
                </a:lnTo>
                <a:lnTo>
                  <a:pt x="462628" y="80149"/>
                </a:lnTo>
                <a:lnTo>
                  <a:pt x="476824" y="91340"/>
                </a:lnTo>
                <a:lnTo>
                  <a:pt x="489588" y="103181"/>
                </a:lnTo>
                <a:lnTo>
                  <a:pt x="510788" y="128540"/>
                </a:lnTo>
                <a:lnTo>
                  <a:pt x="526161" y="155673"/>
                </a:lnTo>
                <a:lnTo>
                  <a:pt x="535640" y="184029"/>
                </a:lnTo>
                <a:lnTo>
                  <a:pt x="539159" y="213059"/>
                </a:lnTo>
                <a:lnTo>
                  <a:pt x="538662" y="227654"/>
                </a:lnTo>
                <a:lnTo>
                  <a:pt x="533114" y="256659"/>
                </a:lnTo>
                <a:lnTo>
                  <a:pt x="521438" y="284961"/>
                </a:lnTo>
                <a:lnTo>
                  <a:pt x="503568" y="312006"/>
                </a:lnTo>
                <a:lnTo>
                  <a:pt x="479437" y="337246"/>
                </a:lnTo>
                <a:lnTo>
                  <a:pt x="465277" y="348798"/>
                </a:lnTo>
                <a:lnTo>
                  <a:pt x="450146" y="359298"/>
                </a:lnTo>
                <a:lnTo>
                  <a:pt x="434135" y="368738"/>
                </a:lnTo>
                <a:lnTo>
                  <a:pt x="417338" y="377114"/>
                </a:lnTo>
                <a:lnTo>
                  <a:pt x="399849" y="384418"/>
                </a:lnTo>
                <a:lnTo>
                  <a:pt x="381759" y="390645"/>
                </a:lnTo>
                <a:lnTo>
                  <a:pt x="363163" y="395788"/>
                </a:lnTo>
                <a:lnTo>
                  <a:pt x="344153" y="399841"/>
                </a:lnTo>
                <a:lnTo>
                  <a:pt x="324822" y="402798"/>
                </a:lnTo>
                <a:lnTo>
                  <a:pt x="305264" y="404653"/>
                </a:lnTo>
                <a:lnTo>
                  <a:pt x="285572" y="405400"/>
                </a:lnTo>
                <a:lnTo>
                  <a:pt x="265839" y="405033"/>
                </a:lnTo>
                <a:lnTo>
                  <a:pt x="246157" y="403544"/>
                </a:lnTo>
                <a:lnTo>
                  <a:pt x="226620" y="400929"/>
                </a:lnTo>
                <a:lnTo>
                  <a:pt x="207322" y="397181"/>
                </a:lnTo>
                <a:lnTo>
                  <a:pt x="188355" y="392294"/>
                </a:lnTo>
                <a:lnTo>
                  <a:pt x="169812" y="386261"/>
                </a:lnTo>
                <a:lnTo>
                  <a:pt x="151786" y="379077"/>
                </a:lnTo>
                <a:lnTo>
                  <a:pt x="134371" y="370735"/>
                </a:lnTo>
                <a:lnTo>
                  <a:pt x="117660" y="361229"/>
                </a:lnTo>
                <a:lnTo>
                  <a:pt x="102040" y="350757"/>
                </a:lnTo>
                <a:lnTo>
                  <a:pt x="87844" y="339566"/>
                </a:lnTo>
                <a:lnTo>
                  <a:pt x="75080" y="327724"/>
                </a:lnTo>
                <a:lnTo>
                  <a:pt x="53880" y="302366"/>
                </a:lnTo>
                <a:lnTo>
                  <a:pt x="38508" y="275234"/>
                </a:lnTo>
                <a:lnTo>
                  <a:pt x="29029" y="246877"/>
                </a:lnTo>
                <a:lnTo>
                  <a:pt x="25511" y="217848"/>
                </a:lnTo>
                <a:lnTo>
                  <a:pt x="26008" y="203253"/>
                </a:lnTo>
                <a:lnTo>
                  <a:pt x="31556" y="174248"/>
                </a:lnTo>
                <a:lnTo>
                  <a:pt x="43232" y="145946"/>
                </a:lnTo>
                <a:lnTo>
                  <a:pt x="61102" y="118901"/>
                </a:lnTo>
                <a:lnTo>
                  <a:pt x="85234" y="93661"/>
                </a:lnTo>
                <a:lnTo>
                  <a:pt x="102985" y="110100"/>
                </a:lnTo>
                <a:lnTo>
                  <a:pt x="112403" y="58088"/>
                </a:lnTo>
                <a:lnTo>
                  <a:pt x="48887" y="60002"/>
                </a:lnTo>
                <a:lnTo>
                  <a:pt x="66634" y="76437"/>
                </a:lnTo>
                <a:lnTo>
                  <a:pt x="65166" y="77774"/>
                </a:lnTo>
                <a:lnTo>
                  <a:pt x="55041" y="87645"/>
                </a:lnTo>
                <a:lnTo>
                  <a:pt x="45722" y="97905"/>
                </a:lnTo>
                <a:lnTo>
                  <a:pt x="37225" y="108525"/>
                </a:lnTo>
                <a:lnTo>
                  <a:pt x="29562" y="119475"/>
                </a:lnTo>
                <a:close/>
              </a:path>
            </a:pathLst>
          </a:custGeom>
          <a:solidFill>
            <a:srgbClr val="F4F4F4"/>
          </a:solidFill>
        </p:spPr>
        <p:txBody>
          <a:bodyPr wrap="square" lIns="0" tIns="0" rIns="0" bIns="0" rtlCol="0">
            <a:noAutofit/>
          </a:bodyPr>
          <a:lstStyle/>
          <a:p>
            <a:endParaRPr/>
          </a:p>
        </p:txBody>
      </p:sp>
      <p:sp>
        <p:nvSpPr>
          <p:cNvPr id="23" name="object 23"/>
          <p:cNvSpPr/>
          <p:nvPr/>
        </p:nvSpPr>
        <p:spPr>
          <a:xfrm>
            <a:off x="9365264" y="444551"/>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4"/>
                </a:lnTo>
                <a:lnTo>
                  <a:pt x="152089" y="0"/>
                </a:lnTo>
                <a:lnTo>
                  <a:pt x="6144" y="0"/>
                </a:lnTo>
                <a:lnTo>
                  <a:pt x="0" y="6144"/>
                </a:lnTo>
                <a:lnTo>
                  <a:pt x="0" y="13726"/>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583780" y="691609"/>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583780" y="555488"/>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5"/>
                </a:lnTo>
                <a:lnTo>
                  <a:pt x="152091"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26" name="object 26"/>
          <p:cNvSpPr/>
          <p:nvPr/>
        </p:nvSpPr>
        <p:spPr>
          <a:xfrm>
            <a:off x="9116607" y="691609"/>
            <a:ext cx="158235" cy="82353"/>
          </a:xfrm>
          <a:custGeom>
            <a:avLst/>
            <a:gdLst/>
            <a:ahLst/>
            <a:cxnLst/>
            <a:rect l="l" t="t" r="r" b="b"/>
            <a:pathLst>
              <a:path w="158235" h="82353">
                <a:moveTo>
                  <a:pt x="0" y="13726"/>
                </a:moveTo>
                <a:lnTo>
                  <a:pt x="0" y="76207"/>
                </a:lnTo>
                <a:lnTo>
                  <a:pt x="6145" y="82353"/>
                </a:lnTo>
                <a:lnTo>
                  <a:pt x="152089"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116607" y="555488"/>
            <a:ext cx="158235" cy="82353"/>
          </a:xfrm>
          <a:custGeom>
            <a:avLst/>
            <a:gdLst/>
            <a:ahLst/>
            <a:cxnLst/>
            <a:rect l="l" t="t" r="r" b="b"/>
            <a:pathLst>
              <a:path w="158235" h="82353">
                <a:moveTo>
                  <a:pt x="0" y="13726"/>
                </a:moveTo>
                <a:lnTo>
                  <a:pt x="0" y="76207"/>
                </a:lnTo>
                <a:lnTo>
                  <a:pt x="6145" y="82353"/>
                </a:lnTo>
                <a:lnTo>
                  <a:pt x="152089"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365264" y="803908"/>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4"/>
                </a:lnTo>
                <a:lnTo>
                  <a:pt x="152089" y="0"/>
                </a:lnTo>
                <a:lnTo>
                  <a:pt x="6144" y="0"/>
                </a:lnTo>
                <a:lnTo>
                  <a:pt x="0" y="6144"/>
                </a:lnTo>
                <a:lnTo>
                  <a:pt x="0" y="13726"/>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542331" y="474516"/>
            <a:ext cx="95729" cy="60238"/>
          </a:xfrm>
          <a:custGeom>
            <a:avLst/>
            <a:gdLst/>
            <a:ahLst/>
            <a:cxnLst/>
            <a:rect l="l" t="t" r="r" b="b"/>
            <a:pathLst>
              <a:path w="95729" h="60238">
                <a:moveTo>
                  <a:pt x="91472" y="48943"/>
                </a:moveTo>
                <a:lnTo>
                  <a:pt x="88980" y="35433"/>
                </a:lnTo>
                <a:lnTo>
                  <a:pt x="82805" y="24112"/>
                </a:lnTo>
                <a:lnTo>
                  <a:pt x="73421" y="14144"/>
                </a:lnTo>
                <a:lnTo>
                  <a:pt x="61324" y="6234"/>
                </a:lnTo>
                <a:lnTo>
                  <a:pt x="53087" y="2812"/>
                </a:lnTo>
                <a:lnTo>
                  <a:pt x="39918" y="0"/>
                </a:lnTo>
                <a:lnTo>
                  <a:pt x="27316" y="311"/>
                </a:lnTo>
                <a:lnTo>
                  <a:pt x="15990" y="3602"/>
                </a:lnTo>
                <a:lnTo>
                  <a:pt x="6648" y="9733"/>
                </a:lnTo>
                <a:lnTo>
                  <a:pt x="0" y="18558"/>
                </a:lnTo>
                <a:lnTo>
                  <a:pt x="9827" y="23473"/>
                </a:lnTo>
                <a:lnTo>
                  <a:pt x="12961" y="18924"/>
                </a:lnTo>
                <a:lnTo>
                  <a:pt x="23393" y="12378"/>
                </a:lnTo>
                <a:lnTo>
                  <a:pt x="37595" y="10773"/>
                </a:lnTo>
                <a:lnTo>
                  <a:pt x="40413" y="11062"/>
                </a:lnTo>
                <a:lnTo>
                  <a:pt x="54017" y="14930"/>
                </a:lnTo>
                <a:lnTo>
                  <a:pt x="65928" y="22174"/>
                </a:lnTo>
                <a:lnTo>
                  <a:pt x="74967" y="31891"/>
                </a:lnTo>
                <a:lnTo>
                  <a:pt x="79957" y="43182"/>
                </a:lnTo>
                <a:lnTo>
                  <a:pt x="76075" y="41241"/>
                </a:lnTo>
                <a:lnTo>
                  <a:pt x="83324" y="60238"/>
                </a:lnTo>
                <a:lnTo>
                  <a:pt x="95729" y="51072"/>
                </a:lnTo>
                <a:lnTo>
                  <a:pt x="91472" y="48943"/>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493272" y="529838"/>
            <a:ext cx="89269" cy="68140"/>
          </a:xfrm>
          <a:custGeom>
            <a:avLst/>
            <a:gdLst/>
            <a:ahLst/>
            <a:cxnLst/>
            <a:rect l="l" t="t" r="r" b="b"/>
            <a:pathLst>
              <a:path w="89269" h="68140">
                <a:moveTo>
                  <a:pt x="35370" y="49424"/>
                </a:moveTo>
                <a:lnTo>
                  <a:pt x="24776" y="40363"/>
                </a:lnTo>
                <a:lnTo>
                  <a:pt x="17414" y="29321"/>
                </a:lnTo>
                <a:lnTo>
                  <a:pt x="14301" y="17374"/>
                </a:lnTo>
                <a:lnTo>
                  <a:pt x="17821" y="19916"/>
                </a:lnTo>
                <a:lnTo>
                  <a:pt x="13715" y="0"/>
                </a:lnTo>
                <a:lnTo>
                  <a:pt x="0" y="7056"/>
                </a:lnTo>
                <a:lnTo>
                  <a:pt x="3859" y="9841"/>
                </a:lnTo>
                <a:lnTo>
                  <a:pt x="3431" y="13575"/>
                </a:lnTo>
                <a:lnTo>
                  <a:pt x="4526" y="25273"/>
                </a:lnTo>
                <a:lnTo>
                  <a:pt x="8998" y="36830"/>
                </a:lnTo>
                <a:lnTo>
                  <a:pt x="16519" y="47575"/>
                </a:lnTo>
                <a:lnTo>
                  <a:pt x="26762" y="56836"/>
                </a:lnTo>
                <a:lnTo>
                  <a:pt x="34157" y="61438"/>
                </a:lnTo>
                <a:lnTo>
                  <a:pt x="46738" y="66386"/>
                </a:lnTo>
                <a:lnTo>
                  <a:pt x="59268" y="68140"/>
                </a:lnTo>
                <a:lnTo>
                  <a:pt x="71020" y="66728"/>
                </a:lnTo>
                <a:lnTo>
                  <a:pt x="81263" y="62177"/>
                </a:lnTo>
                <a:lnTo>
                  <a:pt x="89269" y="54514"/>
                </a:lnTo>
                <a:lnTo>
                  <a:pt x="80359" y="48084"/>
                </a:lnTo>
                <a:lnTo>
                  <a:pt x="75799" y="52629"/>
                </a:lnTo>
                <a:lnTo>
                  <a:pt x="64678" y="56937"/>
                </a:lnTo>
                <a:lnTo>
                  <a:pt x="50912" y="56163"/>
                </a:lnTo>
                <a:lnTo>
                  <a:pt x="48177" y="55425"/>
                </a:lnTo>
                <a:lnTo>
                  <a:pt x="35370" y="49424"/>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740743" y="624148"/>
            <a:ext cx="41970" cy="98396"/>
          </a:xfrm>
          <a:custGeom>
            <a:avLst/>
            <a:gdLst/>
            <a:ahLst/>
            <a:cxnLst/>
            <a:rect l="l" t="t" r="r" b="b"/>
            <a:pathLst>
              <a:path w="41970" h="98396">
                <a:moveTo>
                  <a:pt x="758" y="11032"/>
                </a:moveTo>
                <a:lnTo>
                  <a:pt x="6502" y="11452"/>
                </a:lnTo>
                <a:lnTo>
                  <a:pt x="17477" y="17145"/>
                </a:lnTo>
                <a:lnTo>
                  <a:pt x="26056" y="28513"/>
                </a:lnTo>
                <a:lnTo>
                  <a:pt x="28683" y="35006"/>
                </a:lnTo>
                <a:lnTo>
                  <a:pt x="30990" y="47734"/>
                </a:lnTo>
                <a:lnTo>
                  <a:pt x="30084" y="60368"/>
                </a:lnTo>
                <a:lnTo>
                  <a:pt x="26116" y="71758"/>
                </a:lnTo>
                <a:lnTo>
                  <a:pt x="19235" y="80754"/>
                </a:lnTo>
                <a:lnTo>
                  <a:pt x="18930" y="76331"/>
                </a:lnTo>
                <a:lnTo>
                  <a:pt x="6331" y="92138"/>
                </a:lnTo>
                <a:lnTo>
                  <a:pt x="20447" y="98396"/>
                </a:lnTo>
                <a:lnTo>
                  <a:pt x="20115" y="93579"/>
                </a:lnTo>
                <a:lnTo>
                  <a:pt x="22222" y="92291"/>
                </a:lnTo>
                <a:lnTo>
                  <a:pt x="31094" y="84099"/>
                </a:lnTo>
                <a:lnTo>
                  <a:pt x="37572" y="73187"/>
                </a:lnTo>
                <a:lnTo>
                  <a:pt x="41312" y="60296"/>
                </a:lnTo>
                <a:lnTo>
                  <a:pt x="41970" y="46173"/>
                </a:lnTo>
                <a:lnTo>
                  <a:pt x="41861" y="44804"/>
                </a:lnTo>
                <a:lnTo>
                  <a:pt x="38605" y="29910"/>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40347" y="626826"/>
            <a:ext cx="42443" cy="75138"/>
          </a:xfrm>
          <a:custGeom>
            <a:avLst/>
            <a:gdLst/>
            <a:ahLst/>
            <a:cxnLst/>
            <a:rect l="l" t="t" r="r" b="b"/>
            <a:pathLst>
              <a:path w="42443" h="75138">
                <a:moveTo>
                  <a:pt x="1163" y="29964"/>
                </a:moveTo>
                <a:lnTo>
                  <a:pt x="0" y="42777"/>
                </a:lnTo>
                <a:lnTo>
                  <a:pt x="996" y="48252"/>
                </a:lnTo>
                <a:lnTo>
                  <a:pt x="6669" y="59938"/>
                </a:lnTo>
                <a:lnTo>
                  <a:pt x="16145" y="68831"/>
                </a:lnTo>
                <a:lnTo>
                  <a:pt x="28408" y="74156"/>
                </a:lnTo>
                <a:lnTo>
                  <a:pt x="42443" y="75138"/>
                </a:lnTo>
                <a:lnTo>
                  <a:pt x="41415" y="64791"/>
                </a:lnTo>
                <a:lnTo>
                  <a:pt x="33721" y="64609"/>
                </a:lnTo>
                <a:lnTo>
                  <a:pt x="21670" y="60029"/>
                </a:lnTo>
                <a:lnTo>
                  <a:pt x="13159" y="50830"/>
                </a:lnTo>
                <a:lnTo>
                  <a:pt x="10988" y="45367"/>
                </a:lnTo>
                <a:lnTo>
                  <a:pt x="10892" y="33843"/>
                </a:lnTo>
                <a:lnTo>
                  <a:pt x="16188" y="23411"/>
                </a:lnTo>
                <a:lnTo>
                  <a:pt x="26238" y="15778"/>
                </a:lnTo>
                <a:lnTo>
                  <a:pt x="26725" y="20697"/>
                </a:lnTo>
                <a:lnTo>
                  <a:pt x="35761" y="7872"/>
                </a:lnTo>
                <a:lnTo>
                  <a:pt x="24670" y="0"/>
                </a:lnTo>
                <a:lnTo>
                  <a:pt x="25166" y="4986"/>
                </a:lnTo>
                <a:lnTo>
                  <a:pt x="16306" y="9477"/>
                </a:lnTo>
                <a:lnTo>
                  <a:pt x="6821" y="18529"/>
                </a:lnTo>
                <a:lnTo>
                  <a:pt x="1163" y="29964"/>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284477" y="733764"/>
            <a:ext cx="111871" cy="67282"/>
          </a:xfrm>
          <a:custGeom>
            <a:avLst/>
            <a:gdLst/>
            <a:ahLst/>
            <a:cxnLst/>
            <a:rect l="l" t="t" r="r" b="b"/>
            <a:pathLst>
              <a:path w="111871" h="67282">
                <a:moveTo>
                  <a:pt x="6143" y="8851"/>
                </a:moveTo>
                <a:lnTo>
                  <a:pt x="0" y="16769"/>
                </a:lnTo>
                <a:lnTo>
                  <a:pt x="9827" y="21684"/>
                </a:lnTo>
                <a:lnTo>
                  <a:pt x="12346" y="18033"/>
                </a:lnTo>
                <a:lnTo>
                  <a:pt x="22603" y="12025"/>
                </a:lnTo>
                <a:lnTo>
                  <a:pt x="37525" y="10699"/>
                </a:lnTo>
                <a:lnTo>
                  <a:pt x="41804" y="11158"/>
                </a:lnTo>
                <a:lnTo>
                  <a:pt x="55042" y="14395"/>
                </a:lnTo>
                <a:lnTo>
                  <a:pt x="67770" y="20008"/>
                </a:lnTo>
                <a:lnTo>
                  <a:pt x="79204" y="27511"/>
                </a:lnTo>
                <a:lnTo>
                  <a:pt x="88559" y="36421"/>
                </a:lnTo>
                <a:lnTo>
                  <a:pt x="95050" y="46252"/>
                </a:lnTo>
                <a:lnTo>
                  <a:pt x="92217" y="44835"/>
                </a:lnTo>
                <a:lnTo>
                  <a:pt x="100981" y="67282"/>
                </a:lnTo>
                <a:lnTo>
                  <a:pt x="111871" y="54667"/>
                </a:lnTo>
                <a:lnTo>
                  <a:pt x="108224" y="52843"/>
                </a:lnTo>
                <a:lnTo>
                  <a:pt x="106664" y="46554"/>
                </a:lnTo>
                <a:lnTo>
                  <a:pt x="101433" y="35836"/>
                </a:lnTo>
                <a:lnTo>
                  <a:pt x="93333" y="25668"/>
                </a:lnTo>
                <a:lnTo>
                  <a:pt x="82771" y="16520"/>
                </a:lnTo>
                <a:lnTo>
                  <a:pt x="70152" y="8861"/>
                </a:lnTo>
                <a:lnTo>
                  <a:pt x="66620" y="7186"/>
                </a:lnTo>
                <a:lnTo>
                  <a:pt x="52528" y="2240"/>
                </a:lnTo>
                <a:lnTo>
                  <a:pt x="38843"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240653" y="779694"/>
            <a:ext cx="112664" cy="83916"/>
          </a:xfrm>
          <a:custGeom>
            <a:avLst/>
            <a:gdLst/>
            <a:ahLst/>
            <a:cxnLst/>
            <a:rect l="l" t="t" r="r" b="b"/>
            <a:pathLst>
              <a:path w="112664" h="83916">
                <a:moveTo>
                  <a:pt x="17820" y="25796"/>
                </a:moveTo>
                <a:lnTo>
                  <a:pt x="11826" y="0"/>
                </a:lnTo>
                <a:lnTo>
                  <a:pt x="0" y="12937"/>
                </a:lnTo>
                <a:lnTo>
                  <a:pt x="2887" y="15021"/>
                </a:lnTo>
                <a:lnTo>
                  <a:pt x="4706" y="24137"/>
                </a:lnTo>
                <a:lnTo>
                  <a:pt x="9427" y="35156"/>
                </a:lnTo>
                <a:lnTo>
                  <a:pt x="16662" y="46084"/>
                </a:lnTo>
                <a:lnTo>
                  <a:pt x="26121" y="56494"/>
                </a:lnTo>
                <a:lnTo>
                  <a:pt x="37514" y="65957"/>
                </a:lnTo>
                <a:lnTo>
                  <a:pt x="47341" y="72283"/>
                </a:lnTo>
                <a:lnTo>
                  <a:pt x="60602" y="78617"/>
                </a:lnTo>
                <a:lnTo>
                  <a:pt x="73584" y="82510"/>
                </a:lnTo>
                <a:lnTo>
                  <a:pt x="85784" y="83916"/>
                </a:lnTo>
                <a:lnTo>
                  <a:pt x="96699" y="82789"/>
                </a:lnTo>
                <a:lnTo>
                  <a:pt x="105827" y="79085"/>
                </a:lnTo>
                <a:lnTo>
                  <a:pt x="112664" y="72756"/>
                </a:lnTo>
                <a:lnTo>
                  <a:pt x="103752" y="66328"/>
                </a:lnTo>
                <a:lnTo>
                  <a:pt x="100711" y="69416"/>
                </a:lnTo>
                <a:lnTo>
                  <a:pt x="90015" y="73222"/>
                </a:lnTo>
                <a:lnTo>
                  <a:pt x="75308" y="72003"/>
                </a:lnTo>
                <a:lnTo>
                  <a:pt x="63225" y="68009"/>
                </a:lnTo>
                <a:lnTo>
                  <a:pt x="51132" y="61805"/>
                </a:lnTo>
                <a:lnTo>
                  <a:pt x="39792" y="53894"/>
                </a:lnTo>
                <a:lnTo>
                  <a:pt x="29778" y="44732"/>
                </a:lnTo>
                <a:lnTo>
                  <a:pt x="21658" y="34776"/>
                </a:lnTo>
                <a:lnTo>
                  <a:pt x="16001" y="24484"/>
                </a:lnTo>
                <a:lnTo>
                  <a:pt x="17820" y="25796"/>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543220" y="777702"/>
            <a:ext cx="78164" cy="74415"/>
          </a:xfrm>
          <a:custGeom>
            <a:avLst/>
            <a:gdLst/>
            <a:ahLst/>
            <a:cxnLst/>
            <a:rect l="l" t="t" r="r" b="b"/>
            <a:pathLst>
              <a:path w="78164" h="74415">
                <a:moveTo>
                  <a:pt x="73287" y="0"/>
                </a:moveTo>
                <a:lnTo>
                  <a:pt x="66458" y="5807"/>
                </a:lnTo>
                <a:lnTo>
                  <a:pt x="66751" y="6164"/>
                </a:lnTo>
                <a:lnTo>
                  <a:pt x="69617" y="16398"/>
                </a:lnTo>
                <a:lnTo>
                  <a:pt x="65641" y="29843"/>
                </a:lnTo>
                <a:lnTo>
                  <a:pt x="61699" y="36362"/>
                </a:lnTo>
                <a:lnTo>
                  <a:pt x="52751" y="46715"/>
                </a:lnTo>
                <a:lnTo>
                  <a:pt x="41942" y="55309"/>
                </a:lnTo>
                <a:lnTo>
                  <a:pt x="30277" y="61408"/>
                </a:lnTo>
                <a:lnTo>
                  <a:pt x="18760" y="64273"/>
                </a:lnTo>
                <a:lnTo>
                  <a:pt x="20491" y="62802"/>
                </a:lnTo>
                <a:lnTo>
                  <a:pt x="0" y="62323"/>
                </a:lnTo>
                <a:lnTo>
                  <a:pt x="6833" y="74415"/>
                </a:lnTo>
                <a:lnTo>
                  <a:pt x="9235" y="72374"/>
                </a:lnTo>
                <a:lnTo>
                  <a:pt x="20018" y="72845"/>
                </a:lnTo>
                <a:lnTo>
                  <a:pt x="31760" y="70195"/>
                </a:lnTo>
                <a:lnTo>
                  <a:pt x="43746" y="64669"/>
                </a:lnTo>
                <a:lnTo>
                  <a:pt x="55260" y="56513"/>
                </a:lnTo>
                <a:lnTo>
                  <a:pt x="60458" y="51688"/>
                </a:lnTo>
                <a:lnTo>
                  <a:pt x="69395"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500159" y="721818"/>
            <a:ext cx="73439" cy="81493"/>
          </a:xfrm>
          <a:custGeom>
            <a:avLst/>
            <a:gdLst/>
            <a:ahLst/>
            <a:cxnLst/>
            <a:rect l="l" t="t" r="r" b="b"/>
            <a:pathLst>
              <a:path w="73439" h="81493">
                <a:moveTo>
                  <a:pt x="13179" y="67864"/>
                </a:moveTo>
                <a:lnTo>
                  <a:pt x="10564" y="56328"/>
                </a:lnTo>
                <a:lnTo>
                  <a:pt x="13175" y="43022"/>
                </a:lnTo>
                <a:lnTo>
                  <a:pt x="14865" y="39185"/>
                </a:lnTo>
                <a:lnTo>
                  <a:pt x="22588" y="27932"/>
                </a:lnTo>
                <a:lnTo>
                  <a:pt x="32815" y="19265"/>
                </a:lnTo>
                <a:lnTo>
                  <a:pt x="44434" y="13961"/>
                </a:lnTo>
                <a:lnTo>
                  <a:pt x="56329" y="12801"/>
                </a:lnTo>
                <a:lnTo>
                  <a:pt x="53270" y="16009"/>
                </a:lnTo>
                <a:lnTo>
                  <a:pt x="73439" y="14640"/>
                </a:lnTo>
                <a:lnTo>
                  <a:pt x="68530" y="0"/>
                </a:lnTo>
                <a:lnTo>
                  <a:pt x="65199" y="3495"/>
                </a:lnTo>
                <a:lnTo>
                  <a:pt x="60491" y="2306"/>
                </a:lnTo>
                <a:lnTo>
                  <a:pt x="48938" y="1955"/>
                </a:lnTo>
                <a:lnTo>
                  <a:pt x="37137" y="4822"/>
                </a:lnTo>
                <a:lnTo>
                  <a:pt x="25756" y="10695"/>
                </a:lnTo>
                <a:lnTo>
                  <a:pt x="15467" y="19359"/>
                </a:lnTo>
                <a:lnTo>
                  <a:pt x="9449" y="26726"/>
                </a:lnTo>
                <a:lnTo>
                  <a:pt x="3182" y="38353"/>
                </a:lnTo>
                <a:lnTo>
                  <a:pt x="10" y="50340"/>
                </a:lnTo>
                <a:lnTo>
                  <a:pt x="0" y="61991"/>
                </a:lnTo>
                <a:lnTo>
                  <a:pt x="3214" y="72608"/>
                </a:lnTo>
                <a:lnTo>
                  <a:pt x="9718" y="81493"/>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071633" y="626827"/>
            <a:ext cx="42443" cy="75138"/>
          </a:xfrm>
          <a:custGeom>
            <a:avLst/>
            <a:gdLst/>
            <a:ahLst/>
            <a:cxnLst/>
            <a:rect l="l" t="t" r="r" b="b"/>
            <a:pathLst>
              <a:path w="42443" h="75138">
                <a:moveTo>
                  <a:pt x="1163" y="29964"/>
                </a:moveTo>
                <a:lnTo>
                  <a:pt x="0" y="42777"/>
                </a:lnTo>
                <a:lnTo>
                  <a:pt x="996" y="48252"/>
                </a:lnTo>
                <a:lnTo>
                  <a:pt x="6669" y="59938"/>
                </a:lnTo>
                <a:lnTo>
                  <a:pt x="16145" y="68831"/>
                </a:lnTo>
                <a:lnTo>
                  <a:pt x="28409" y="74156"/>
                </a:lnTo>
                <a:lnTo>
                  <a:pt x="42443" y="75138"/>
                </a:lnTo>
                <a:lnTo>
                  <a:pt x="41415" y="64791"/>
                </a:lnTo>
                <a:lnTo>
                  <a:pt x="33722" y="64610"/>
                </a:lnTo>
                <a:lnTo>
                  <a:pt x="21671" y="60029"/>
                </a:lnTo>
                <a:lnTo>
                  <a:pt x="13160" y="50830"/>
                </a:lnTo>
                <a:lnTo>
                  <a:pt x="10988" y="45367"/>
                </a:lnTo>
                <a:lnTo>
                  <a:pt x="10893" y="33842"/>
                </a:lnTo>
                <a:lnTo>
                  <a:pt x="16188" y="23411"/>
                </a:lnTo>
                <a:lnTo>
                  <a:pt x="26238" y="15778"/>
                </a:lnTo>
                <a:lnTo>
                  <a:pt x="26725" y="20697"/>
                </a:lnTo>
                <a:lnTo>
                  <a:pt x="35761" y="7872"/>
                </a:lnTo>
                <a:lnTo>
                  <a:pt x="24670" y="0"/>
                </a:lnTo>
                <a:lnTo>
                  <a:pt x="25166" y="4986"/>
                </a:lnTo>
                <a:lnTo>
                  <a:pt x="16307" y="9476"/>
                </a:lnTo>
                <a:lnTo>
                  <a:pt x="6823" y="18528"/>
                </a:lnTo>
                <a:lnTo>
                  <a:pt x="1163" y="29964"/>
                </a:lnTo>
                <a:close/>
              </a:path>
            </a:pathLst>
          </a:custGeom>
          <a:solidFill>
            <a:srgbClr val="E0E0E0"/>
          </a:solidFill>
        </p:spPr>
        <p:txBody>
          <a:bodyPr wrap="square" lIns="0" tIns="0" rIns="0" bIns="0" rtlCol="0">
            <a:noAutofit/>
          </a:bodyPr>
          <a:lstStyle/>
          <a:p>
            <a:endParaRPr/>
          </a:p>
        </p:txBody>
      </p:sp>
      <p:sp>
        <p:nvSpPr>
          <p:cNvPr id="20" name="object 20"/>
          <p:cNvSpPr txBox="1"/>
          <p:nvPr/>
        </p:nvSpPr>
        <p:spPr>
          <a:xfrm>
            <a:off x="1157777" y="434370"/>
            <a:ext cx="3814407" cy="381001"/>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a:t>
            </a:r>
            <a:r>
              <a:rPr sz="2800" spc="-27" dirty="0">
                <a:solidFill>
                  <a:srgbClr val="2C94DC"/>
                </a:solidFill>
                <a:latin typeface="Arial"/>
                <a:cs typeface="Arial"/>
              </a:rPr>
              <a:t> </a:t>
            </a:r>
            <a:r>
              <a:rPr sz="2800" spc="0" dirty="0">
                <a:solidFill>
                  <a:srgbClr val="2C94DC"/>
                </a:solidFill>
                <a:latin typeface="Arial"/>
                <a:cs typeface="Arial"/>
              </a:rPr>
              <a:t>Lifecycle</a:t>
            </a:r>
            <a:endParaRPr sz="2800">
              <a:latin typeface="Arial"/>
              <a:cs typeface="Arial"/>
            </a:endParaRPr>
          </a:p>
        </p:txBody>
      </p:sp>
      <p:sp>
        <p:nvSpPr>
          <p:cNvPr id="19" name="object 19"/>
          <p:cNvSpPr txBox="1"/>
          <p:nvPr/>
        </p:nvSpPr>
        <p:spPr>
          <a:xfrm>
            <a:off x="6725734" y="708359"/>
            <a:ext cx="2113629" cy="838200"/>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FEFFFE"/>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FEFFFE"/>
                </a:solidFill>
                <a:latin typeface="Arial"/>
                <a:cs typeface="Arial"/>
              </a:rPr>
              <a:t>information to draft an</a:t>
            </a:r>
            <a:endParaRPr sz="1400">
              <a:latin typeface="Arial"/>
              <a:cs typeface="Arial"/>
            </a:endParaRPr>
          </a:p>
          <a:p>
            <a:pPr indent="0" algn="ctr">
              <a:lnSpc>
                <a:spcPts val="1609"/>
              </a:lnSpc>
              <a:spcBef>
                <a:spcPts val="9"/>
              </a:spcBef>
            </a:pPr>
            <a:r>
              <a:rPr sz="1400" spc="0" dirty="0">
                <a:solidFill>
                  <a:srgbClr val="FEFFFE"/>
                </a:solidFill>
                <a:latin typeface="Arial"/>
                <a:cs typeface="Arial"/>
              </a:rPr>
              <a:t>analytic plan and share for peer review?</a:t>
            </a:r>
            <a:endParaRPr sz="1400">
              <a:latin typeface="Arial"/>
              <a:cs typeface="Arial"/>
            </a:endParaRPr>
          </a:p>
        </p:txBody>
      </p:sp>
      <p:sp>
        <p:nvSpPr>
          <p:cNvPr id="18" name="object 18"/>
          <p:cNvSpPr txBox="1"/>
          <p:nvPr/>
        </p:nvSpPr>
        <p:spPr>
          <a:xfrm>
            <a:off x="1157777" y="853471"/>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17" name="object 17"/>
          <p:cNvSpPr txBox="1"/>
          <p:nvPr/>
        </p:nvSpPr>
        <p:spPr>
          <a:xfrm>
            <a:off x="2264902" y="853471"/>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2:</a:t>
            </a:r>
            <a:endParaRPr sz="2800">
              <a:latin typeface="Arial"/>
              <a:cs typeface="Arial"/>
            </a:endParaRPr>
          </a:p>
        </p:txBody>
      </p:sp>
      <p:sp>
        <p:nvSpPr>
          <p:cNvPr id="16" name="object 16"/>
          <p:cNvSpPr txBox="1"/>
          <p:nvPr/>
        </p:nvSpPr>
        <p:spPr>
          <a:xfrm>
            <a:off x="2759044" y="853470"/>
            <a:ext cx="82989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endParaRPr sz="2800">
              <a:latin typeface="Arial"/>
              <a:cs typeface="Arial"/>
            </a:endParaRPr>
          </a:p>
        </p:txBody>
      </p:sp>
      <p:sp>
        <p:nvSpPr>
          <p:cNvPr id="15" name="object 15"/>
          <p:cNvSpPr txBox="1"/>
          <p:nvPr/>
        </p:nvSpPr>
        <p:spPr>
          <a:xfrm>
            <a:off x="3608999" y="853469"/>
            <a:ext cx="1917246"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Preparation</a:t>
            </a:r>
            <a:endParaRPr sz="2800">
              <a:latin typeface="Arial"/>
              <a:cs typeface="Arial"/>
            </a:endParaRPr>
          </a:p>
        </p:txBody>
      </p:sp>
      <p:sp>
        <p:nvSpPr>
          <p:cNvPr id="14" name="object 14"/>
          <p:cNvSpPr txBox="1"/>
          <p:nvPr/>
        </p:nvSpPr>
        <p:spPr>
          <a:xfrm>
            <a:off x="8537560" y="2144274"/>
            <a:ext cx="1116061" cy="850900"/>
          </a:xfrm>
          <a:prstGeom prst="rect">
            <a:avLst/>
          </a:prstGeom>
        </p:spPr>
        <p:txBody>
          <a:bodyPr wrap="square" lIns="0" tIns="0" rIns="0" bIns="0" rtlCol="0">
            <a:noAutofit/>
          </a:bodyPr>
          <a:lstStyle/>
          <a:p>
            <a:pPr marR="38830" algn="ctr">
              <a:lnSpc>
                <a:spcPts val="1530"/>
              </a:lnSpc>
              <a:spcBef>
                <a:spcPts val="76"/>
              </a:spcBef>
            </a:pPr>
            <a:r>
              <a:rPr sz="1400" spc="0" dirty="0">
                <a:solidFill>
                  <a:srgbClr val="2F302F"/>
                </a:solidFill>
                <a:latin typeface="Arial"/>
                <a:cs typeface="Arial"/>
              </a:rPr>
              <a:t>enough good</a:t>
            </a:r>
            <a:endParaRPr sz="1400">
              <a:latin typeface="Arial"/>
              <a:cs typeface="Arial"/>
            </a:endParaRPr>
          </a:p>
          <a:p>
            <a:pPr marL="937032" indent="85">
              <a:lnSpc>
                <a:spcPts val="1609"/>
              </a:lnSpc>
              <a:spcBef>
                <a:spcPts val="13"/>
              </a:spcBef>
            </a:pPr>
            <a:r>
              <a:rPr sz="1400" spc="0" dirty="0">
                <a:solidFill>
                  <a:srgbClr val="2F302F"/>
                </a:solidFill>
                <a:latin typeface="Arial"/>
                <a:cs typeface="Arial"/>
              </a:rPr>
              <a:t>to g</a:t>
            </a:r>
            <a:endParaRPr sz="1400">
              <a:latin typeface="Arial"/>
              <a:cs typeface="Arial"/>
            </a:endParaRPr>
          </a:p>
          <a:p>
            <a:pPr marL="65928" marR="118317" algn="ctr">
              <a:lnSpc>
                <a:spcPct val="95825"/>
              </a:lnSpc>
              <a:spcBef>
                <a:spcPts val="90"/>
              </a:spcBef>
            </a:pPr>
            <a:r>
              <a:rPr sz="1400" spc="0" dirty="0">
                <a:solidFill>
                  <a:srgbClr val="2F302F"/>
                </a:solidFill>
                <a:latin typeface="Arial"/>
                <a:cs typeface="Arial"/>
              </a:rPr>
              <a:t>the model?</a:t>
            </a:r>
            <a:endParaRPr sz="1400">
              <a:latin typeface="Arial"/>
              <a:cs typeface="Arial"/>
            </a:endParaRPr>
          </a:p>
        </p:txBody>
      </p:sp>
      <p:sp>
        <p:nvSpPr>
          <p:cNvPr id="13" name="object 13"/>
          <p:cNvSpPr txBox="1"/>
          <p:nvPr/>
        </p:nvSpPr>
        <p:spPr>
          <a:xfrm>
            <a:off x="6916949" y="2779697"/>
            <a:ext cx="542573" cy="254000"/>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Data</a:t>
            </a:r>
            <a:endParaRPr sz="1800">
              <a:latin typeface="Arial"/>
              <a:cs typeface="Arial"/>
            </a:endParaRPr>
          </a:p>
        </p:txBody>
      </p:sp>
      <p:sp>
        <p:nvSpPr>
          <p:cNvPr id="12" name="object 12"/>
          <p:cNvSpPr txBox="1"/>
          <p:nvPr/>
        </p:nvSpPr>
        <p:spPr>
          <a:xfrm>
            <a:off x="7463348" y="2779697"/>
            <a:ext cx="542573" cy="254000"/>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Prep</a:t>
            </a:r>
            <a:endParaRPr sz="1800">
              <a:latin typeface="Arial"/>
              <a:cs typeface="Arial"/>
            </a:endParaRPr>
          </a:p>
        </p:txBody>
      </p:sp>
      <p:sp>
        <p:nvSpPr>
          <p:cNvPr id="11" name="object 11"/>
          <p:cNvSpPr txBox="1"/>
          <p:nvPr/>
        </p:nvSpPr>
        <p:spPr>
          <a:xfrm>
            <a:off x="7830191"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10" name="object 10"/>
          <p:cNvSpPr txBox="1"/>
          <p:nvPr/>
        </p:nvSpPr>
        <p:spPr>
          <a:xfrm>
            <a:off x="9690442"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2-</a:t>
            </a:r>
            <a:endParaRPr sz="1000">
              <a:latin typeface="Calibri"/>
              <a:cs typeface="Calibri"/>
            </a:endParaRPr>
          </a:p>
        </p:txBody>
      </p:sp>
      <p:sp>
        <p:nvSpPr>
          <p:cNvPr id="9" name="object 9"/>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6759896" y="3950269"/>
            <a:ext cx="1371600" cy="646331"/>
          </a:xfrm>
          <a:prstGeom prst="rect">
            <a:avLst/>
          </a:prstGeom>
        </p:spPr>
        <p:txBody>
          <a:bodyPr wrap="square" lIns="0" tIns="0" rIns="0" bIns="0" rtlCol="0">
            <a:noAutofit/>
          </a:bodyPr>
          <a:lstStyle/>
          <a:p>
            <a:pPr>
              <a:lnSpc>
                <a:spcPts val="550"/>
              </a:lnSpc>
              <a:spcBef>
                <a:spcPts val="21"/>
              </a:spcBef>
            </a:pPr>
            <a:endParaRPr sz="550"/>
          </a:p>
          <a:p>
            <a:pPr marL="243474">
              <a:lnSpc>
                <a:spcPct val="95825"/>
              </a:lnSpc>
              <a:spcBef>
                <a:spcPts val="2000"/>
              </a:spcBef>
            </a:pPr>
            <a:r>
              <a:rPr sz="1800" spc="0" dirty="0">
                <a:solidFill>
                  <a:srgbClr val="FEFFFE"/>
                </a:solidFill>
                <a:latin typeface="Arial"/>
                <a:cs typeface="Arial"/>
              </a:rPr>
              <a:t>Planning</a:t>
            </a:r>
            <a:endParaRPr sz="1800">
              <a:latin typeface="Arial"/>
              <a:cs typeface="Arial"/>
            </a:endParaRPr>
          </a:p>
        </p:txBody>
      </p:sp>
      <p:sp>
        <p:nvSpPr>
          <p:cNvPr id="7" name="object 7"/>
          <p:cNvSpPr txBox="1"/>
          <p:nvPr/>
        </p:nvSpPr>
        <p:spPr>
          <a:xfrm>
            <a:off x="1086731" y="1644537"/>
            <a:ext cx="5402502" cy="3588672"/>
          </a:xfrm>
          <a:prstGeom prst="rect">
            <a:avLst/>
          </a:prstGeom>
        </p:spPr>
        <p:txBody>
          <a:bodyPr wrap="square" lIns="0" tIns="0" rIns="0" bIns="0" rtlCol="0">
            <a:noAutofit/>
          </a:bodyPr>
          <a:lstStyle/>
          <a:p>
            <a:pPr marL="91438">
              <a:lnSpc>
                <a:spcPct val="95825"/>
              </a:lnSpc>
              <a:spcBef>
                <a:spcPts val="10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Prepare Analy</a:t>
            </a:r>
            <a:r>
              <a:rPr lang="en-US" sz="2000" b="1" spc="0" dirty="0">
                <a:solidFill>
                  <a:srgbClr val="474746"/>
                </a:solidFill>
                <a:latin typeface="Calibri"/>
                <a:cs typeface="Calibri"/>
              </a:rPr>
              <a:t>ti</a:t>
            </a:r>
            <a:r>
              <a:rPr sz="2000" b="1" spc="0" dirty="0">
                <a:solidFill>
                  <a:srgbClr val="474746"/>
                </a:solidFill>
                <a:latin typeface="Calibri"/>
                <a:cs typeface="Calibri"/>
              </a:rPr>
              <a:t>c Sandbox</a:t>
            </a:r>
            <a:endParaRPr sz="2000" dirty="0">
              <a:latin typeface="Calibri"/>
              <a:cs typeface="Calibri"/>
            </a:endParaRPr>
          </a:p>
          <a:p>
            <a:pPr marL="421639">
              <a:lnSpc>
                <a:spcPts val="2880"/>
              </a:lnSpc>
              <a:spcBef>
                <a:spcPts val="144"/>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Work space for the analy</a:t>
            </a:r>
            <a:r>
              <a:rPr lang="en-US" sz="3000" spc="0" baseline="-1365" dirty="0">
                <a:solidFill>
                  <a:srgbClr val="474746"/>
                </a:solidFill>
                <a:latin typeface="Calibri"/>
                <a:cs typeface="Calibri"/>
              </a:rPr>
              <a:t>sis</a:t>
            </a:r>
            <a:r>
              <a:rPr sz="3000" spc="101" baseline="-1365" dirty="0">
                <a:solidFill>
                  <a:srgbClr val="474746"/>
                </a:solidFill>
                <a:latin typeface="Calibri"/>
                <a:cs typeface="Calibri"/>
              </a:rPr>
              <a:t> </a:t>
            </a:r>
            <a:r>
              <a:rPr sz="3000" spc="0" baseline="-1365" dirty="0">
                <a:solidFill>
                  <a:srgbClr val="474746"/>
                </a:solidFill>
                <a:latin typeface="Calibri"/>
                <a:cs typeface="Calibri"/>
              </a:rPr>
              <a:t>team</a:t>
            </a:r>
            <a:endParaRPr sz="2000" dirty="0">
              <a:latin typeface="Calibri"/>
              <a:cs typeface="Calibri"/>
            </a:endParaRPr>
          </a:p>
          <a:p>
            <a:pPr marL="421639">
              <a:lnSpc>
                <a:spcPts val="2800"/>
              </a:lnSpc>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1-x+ vs. EDW</a:t>
            </a:r>
            <a:endParaRPr sz="2000" dirty="0">
              <a:latin typeface="Calibri"/>
              <a:cs typeface="Calibri"/>
            </a:endParaRPr>
          </a:p>
          <a:p>
            <a:pPr marL="91439">
              <a:lnSpc>
                <a:spcPct val="95825"/>
              </a:lnSpc>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Perf</a:t>
            </a:r>
            <a:r>
              <a:rPr sz="2000" b="1" spc="-4" dirty="0">
                <a:solidFill>
                  <a:srgbClr val="474746"/>
                </a:solidFill>
                <a:latin typeface="Calibri"/>
                <a:cs typeface="Calibri"/>
              </a:rPr>
              <a:t>o</a:t>
            </a:r>
            <a:r>
              <a:rPr sz="2000" b="1" spc="0" dirty="0">
                <a:solidFill>
                  <a:srgbClr val="474746"/>
                </a:solidFill>
                <a:latin typeface="Calibri"/>
                <a:cs typeface="Calibri"/>
              </a:rPr>
              <a:t>rm ELT</a:t>
            </a:r>
            <a:endParaRPr sz="2000" dirty="0">
              <a:latin typeface="Calibri"/>
              <a:cs typeface="Calibri"/>
            </a:endParaRPr>
          </a:p>
          <a:p>
            <a:pPr marL="421639">
              <a:lnSpc>
                <a:spcPts val="2900"/>
              </a:lnSpc>
              <a:spcBef>
                <a:spcPts val="14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Determine needed transforma</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ons</a:t>
            </a:r>
            <a:endParaRPr sz="2000" dirty="0">
              <a:latin typeface="Calibri"/>
              <a:cs typeface="Calibri"/>
            </a:endParaRPr>
          </a:p>
          <a:p>
            <a:pPr marL="878839">
              <a:lnSpc>
                <a:spcPts val="2600"/>
              </a:lnSpc>
            </a:pPr>
            <a:r>
              <a:rPr sz="2400" spc="0" baseline="-1211" dirty="0">
                <a:solidFill>
                  <a:srgbClr val="FEC324"/>
                </a:solidFill>
                <a:latin typeface="Malgun Gothic"/>
                <a:cs typeface="Malgun Gothic"/>
              </a:rPr>
              <a:t>�</a:t>
            </a:r>
            <a:r>
              <a:rPr sz="2400" spc="522" baseline="-1211" dirty="0">
                <a:solidFill>
                  <a:srgbClr val="FEC324"/>
                </a:solidFill>
                <a:latin typeface="Malgun Gothic"/>
                <a:cs typeface="Malgun Gothic"/>
              </a:rPr>
              <a:t> </a:t>
            </a:r>
            <a:r>
              <a:rPr sz="2700" spc="0" baseline="-1517" dirty="0">
                <a:solidFill>
                  <a:srgbClr val="474746"/>
                </a:solidFill>
                <a:latin typeface="Calibri"/>
                <a:cs typeface="Calibri"/>
              </a:rPr>
              <a:t>Assess data quality and structurin'</a:t>
            </a:r>
            <a:endParaRPr sz="1800" dirty="0">
              <a:latin typeface="Calibri"/>
              <a:cs typeface="Calibri"/>
            </a:endParaRPr>
          </a:p>
          <a:p>
            <a:pPr marL="878839">
              <a:lnSpc>
                <a:spcPts val="2600"/>
              </a:lnSpc>
            </a:pPr>
            <a:r>
              <a:rPr sz="2400" spc="0" baseline="-1211" dirty="0">
                <a:solidFill>
                  <a:srgbClr val="FEC324"/>
                </a:solidFill>
                <a:latin typeface="Malgun Gothic"/>
                <a:cs typeface="Malgun Gothic"/>
              </a:rPr>
              <a:t>�</a:t>
            </a:r>
            <a:r>
              <a:rPr sz="2400" spc="522" baseline="-1211" dirty="0">
                <a:solidFill>
                  <a:srgbClr val="FEC324"/>
                </a:solidFill>
                <a:latin typeface="Malgun Gothic"/>
                <a:cs typeface="Malgun Gothic"/>
              </a:rPr>
              <a:t> </a:t>
            </a:r>
            <a:r>
              <a:rPr sz="2700" spc="0" baseline="-1517" dirty="0">
                <a:solidFill>
                  <a:srgbClr val="474746"/>
                </a:solidFill>
                <a:latin typeface="Calibri"/>
                <a:cs typeface="Calibri"/>
              </a:rPr>
              <a:t>Derive sta</a:t>
            </a:r>
            <a:r>
              <a:rPr lang="en-US" sz="2700" spc="0" baseline="-1517" dirty="0">
                <a:solidFill>
                  <a:srgbClr val="474746"/>
                </a:solidFill>
                <a:latin typeface="Calibri"/>
                <a:cs typeface="Calibri"/>
              </a:rPr>
              <a:t>tisti</a:t>
            </a:r>
            <a:r>
              <a:rPr sz="2700" spc="0" baseline="-1517" dirty="0">
                <a:solidFill>
                  <a:srgbClr val="474746"/>
                </a:solidFill>
                <a:latin typeface="Calibri"/>
                <a:cs typeface="Calibri"/>
              </a:rPr>
              <a:t>cally</a:t>
            </a:r>
            <a:r>
              <a:rPr sz="2700" spc="162" baseline="-1517" dirty="0">
                <a:solidFill>
                  <a:srgbClr val="474746"/>
                </a:solidFill>
                <a:latin typeface="Calibri"/>
                <a:cs typeface="Calibri"/>
              </a:rPr>
              <a:t> </a:t>
            </a:r>
            <a:r>
              <a:rPr sz="2700" spc="0" baseline="-1517" dirty="0">
                <a:solidFill>
                  <a:srgbClr val="474746"/>
                </a:solidFill>
                <a:latin typeface="Calibri"/>
                <a:cs typeface="Calibri"/>
              </a:rPr>
              <a:t>useful measures</a:t>
            </a:r>
            <a:endParaRPr sz="1800" dirty="0">
              <a:latin typeface="Calibri"/>
              <a:cs typeface="Calibri"/>
            </a:endParaRPr>
          </a:p>
          <a:p>
            <a:pPr marL="421640">
              <a:lnSpc>
                <a:spcPts val="2900"/>
              </a:lnSpc>
              <a:spcBef>
                <a:spcPts val="1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Determine and establish data connec</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ons</a:t>
            </a:r>
            <a:endParaRPr sz="2000" dirty="0">
              <a:latin typeface="Calibri"/>
              <a:cs typeface="Calibri"/>
            </a:endParaRPr>
          </a:p>
          <a:p>
            <a:pPr marL="764540">
              <a:lnSpc>
                <a:spcPts val="2320"/>
              </a:lnSpc>
            </a:pPr>
            <a:r>
              <a:rPr sz="3000" spc="0" baseline="1365" dirty="0">
                <a:solidFill>
                  <a:srgbClr val="474746"/>
                </a:solidFill>
                <a:latin typeface="Calibri"/>
                <a:cs typeface="Calibri"/>
              </a:rPr>
              <a:t>for raw data</a:t>
            </a:r>
            <a:endParaRPr sz="2000" dirty="0">
              <a:latin typeface="Calibri"/>
              <a:cs typeface="Calibri"/>
            </a:endParaRPr>
          </a:p>
          <a:p>
            <a:pPr marL="421640">
              <a:lnSpc>
                <a:spcPts val="2880"/>
              </a:lnSpc>
              <a:spcBef>
                <a:spcPts val="28"/>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Execute ELT and/or ETL</a:t>
            </a:r>
            <a:endParaRPr sz="2000" dirty="0">
              <a:latin typeface="Calibri"/>
              <a:cs typeface="Calibri"/>
            </a:endParaRPr>
          </a:p>
        </p:txBody>
      </p:sp>
      <p:sp>
        <p:nvSpPr>
          <p:cNvPr id="6" name="object 6"/>
          <p:cNvSpPr txBox="1"/>
          <p:nvPr/>
        </p:nvSpPr>
        <p:spPr>
          <a:xfrm>
            <a:off x="6489234" y="1644536"/>
            <a:ext cx="2991342" cy="3588673"/>
          </a:xfrm>
          <a:prstGeom prst="rect">
            <a:avLst/>
          </a:prstGeom>
        </p:spPr>
        <p:txBody>
          <a:bodyPr wrap="square" lIns="0" tIns="0" rIns="0" bIns="0" rtlCol="0">
            <a:noAutofit/>
          </a:bodyPr>
          <a:lstStyle/>
          <a:p>
            <a:pPr marR="11850">
              <a:lnSpc>
                <a:spcPts val="1000"/>
              </a:lnSpc>
            </a:pPr>
            <a:endParaRPr sz="1000"/>
          </a:p>
          <a:p>
            <a:pPr marL="2061026" indent="138602">
              <a:lnSpc>
                <a:spcPts val="1600"/>
              </a:lnSpc>
              <a:spcBef>
                <a:spcPts val="1369"/>
              </a:spcBef>
            </a:pPr>
            <a:r>
              <a:rPr sz="1400" spc="0" dirty="0">
                <a:solidFill>
                  <a:srgbClr val="2F302F"/>
                </a:solidFill>
                <a:latin typeface="Arial"/>
                <a:cs typeface="Arial"/>
              </a:rPr>
              <a:t>Do I have enough</a:t>
            </a:r>
            <a:endParaRPr sz="1400">
              <a:latin typeface="Arial"/>
              <a:cs typeface="Arial"/>
            </a:endParaRPr>
          </a:p>
          <a:p>
            <a:pPr marR="55300" algn="r">
              <a:lnSpc>
                <a:spcPts val="1375"/>
              </a:lnSpc>
              <a:spcBef>
                <a:spcPts val="53"/>
              </a:spcBef>
            </a:pPr>
            <a:r>
              <a:rPr sz="2100" spc="0" baseline="-8282" dirty="0">
                <a:solidFill>
                  <a:srgbClr val="2F302F"/>
                </a:solidFill>
                <a:latin typeface="Arial"/>
                <a:cs typeface="Arial"/>
              </a:rPr>
              <a:t>quality data</a:t>
            </a:r>
            <a:endParaRPr sz="1400">
              <a:latin typeface="Arial"/>
              <a:cs typeface="Arial"/>
            </a:endParaRPr>
          </a:p>
          <a:p>
            <a:pPr marR="5993" algn="r">
              <a:lnSpc>
                <a:spcPts val="1935"/>
              </a:lnSpc>
              <a:spcBef>
                <a:spcPts val="28"/>
              </a:spcBef>
            </a:pPr>
            <a:r>
              <a:rPr sz="1800" b="1" spc="0" baseline="38650" dirty="0">
                <a:solidFill>
                  <a:srgbClr val="5E5E5E"/>
                </a:solidFill>
                <a:latin typeface="Arial"/>
                <a:cs typeface="Arial"/>
              </a:rPr>
              <a:t>2                                    </a:t>
            </a:r>
            <a:r>
              <a:rPr sz="1800" b="1" spc="237" baseline="38650" dirty="0">
                <a:solidFill>
                  <a:srgbClr val="5E5E5E"/>
                </a:solidFill>
                <a:latin typeface="Arial"/>
                <a:cs typeface="Arial"/>
              </a:rPr>
              <a:t> </a:t>
            </a:r>
            <a:r>
              <a:rPr sz="2100" spc="0" baseline="-4141" dirty="0">
                <a:solidFill>
                  <a:srgbClr val="2F302F"/>
                </a:solidFill>
                <a:latin typeface="Arial"/>
                <a:cs typeface="Arial"/>
              </a:rPr>
              <a:t>start buildin</a:t>
            </a:r>
            <a:endParaRPr sz="1400">
              <a:latin typeface="Arial"/>
              <a:cs typeface="Arial"/>
            </a:endParaRPr>
          </a:p>
          <a:p>
            <a:pPr marR="70196" algn="r">
              <a:lnSpc>
                <a:spcPts val="2035"/>
              </a:lnSpc>
              <a:spcBef>
                <a:spcPts val="4"/>
              </a:spcBef>
            </a:pPr>
            <a:r>
              <a:rPr sz="1800" spc="0" dirty="0">
                <a:solidFill>
                  <a:srgbClr val="FEFFFE"/>
                </a:solidFill>
                <a:latin typeface="Arial"/>
                <a:cs typeface="Arial"/>
              </a:rPr>
              <a:t>Data Prep         </a:t>
            </a:r>
            <a:r>
              <a:rPr sz="1800" spc="293" dirty="0">
                <a:solidFill>
                  <a:srgbClr val="FEFFFE"/>
                </a:solidFill>
                <a:latin typeface="Arial"/>
                <a:cs typeface="Arial"/>
              </a:rPr>
              <a:t> </a:t>
            </a:r>
            <a:r>
              <a:rPr sz="2100" spc="0" baseline="8282" dirty="0">
                <a:solidFill>
                  <a:srgbClr val="2F302F"/>
                </a:solidFill>
                <a:latin typeface="Arial"/>
                <a:cs typeface="Arial"/>
              </a:rPr>
              <a:t>the model</a:t>
            </a:r>
            <a:endParaRPr sz="1400">
              <a:latin typeface="Arial"/>
              <a:cs typeface="Arial"/>
            </a:endParaRPr>
          </a:p>
          <a:p>
            <a:pPr marL="647690" marR="11850">
              <a:lnSpc>
                <a:spcPct val="95825"/>
              </a:lnSpc>
              <a:spcBef>
                <a:spcPts val="7624"/>
              </a:spcBef>
            </a:pPr>
            <a:r>
              <a:rPr sz="1800" spc="0" dirty="0">
                <a:solidFill>
                  <a:srgbClr val="FEFFFE"/>
                </a:solidFill>
                <a:latin typeface="Arial"/>
                <a:cs typeface="Arial"/>
              </a:rPr>
              <a:t>Model</a:t>
            </a:r>
            <a:endParaRPr sz="1800">
              <a:latin typeface="Arial"/>
              <a:cs typeface="Arial"/>
            </a:endParaRPr>
          </a:p>
        </p:txBody>
      </p:sp>
      <p:sp>
        <p:nvSpPr>
          <p:cNvPr id="5" name="object 5"/>
          <p:cNvSpPr txBox="1"/>
          <p:nvPr/>
        </p:nvSpPr>
        <p:spPr>
          <a:xfrm>
            <a:off x="1086731" y="5233209"/>
            <a:ext cx="3497507" cy="474749"/>
          </a:xfrm>
          <a:prstGeom prst="rect">
            <a:avLst/>
          </a:prstGeom>
        </p:spPr>
        <p:txBody>
          <a:bodyPr wrap="square" lIns="0" tIns="0" rIns="0" bIns="0" rtlCol="0">
            <a:noAutofit/>
          </a:bodyPr>
          <a:lstStyle/>
          <a:p>
            <a:pPr>
              <a:lnSpc>
                <a:spcPts val="650"/>
              </a:lnSpc>
              <a:spcBef>
                <a:spcPts val="41"/>
              </a:spcBef>
            </a:pPr>
            <a:endParaRPr sz="650"/>
          </a:p>
          <a:p>
            <a:pPr marL="993000">
              <a:lnSpc>
                <a:spcPts val="1045"/>
              </a:lnSpc>
              <a:spcBef>
                <a:spcPts val="2052"/>
              </a:spcBef>
            </a:pPr>
            <a:r>
              <a:rPr sz="2100" spc="0" baseline="-20705" dirty="0">
                <a:solidFill>
                  <a:srgbClr val="FEFFFE"/>
                </a:solidFill>
                <a:latin typeface="Arial"/>
                <a:cs typeface="Arial"/>
              </a:rPr>
              <a:t>Is the model robust</a:t>
            </a:r>
            <a:endParaRPr sz="1400">
              <a:latin typeface="Arial"/>
              <a:cs typeface="Arial"/>
            </a:endParaRPr>
          </a:p>
        </p:txBody>
      </p:sp>
      <p:sp>
        <p:nvSpPr>
          <p:cNvPr id="4" name="object 4"/>
          <p:cNvSpPr txBox="1"/>
          <p:nvPr/>
        </p:nvSpPr>
        <p:spPr>
          <a:xfrm>
            <a:off x="4584239" y="5233209"/>
            <a:ext cx="1371601" cy="474749"/>
          </a:xfrm>
          <a:prstGeom prst="rect">
            <a:avLst/>
          </a:prstGeom>
        </p:spPr>
        <p:txBody>
          <a:bodyPr wrap="square" lIns="0" tIns="0" rIns="0" bIns="0" rtlCol="0">
            <a:noAutofit/>
          </a:bodyPr>
          <a:lstStyle/>
          <a:p>
            <a:pPr marL="347184" marR="342073" algn="ctr">
              <a:lnSpc>
                <a:spcPts val="1440"/>
              </a:lnSpc>
              <a:spcBef>
                <a:spcPts val="72"/>
              </a:spcBef>
            </a:pPr>
            <a:r>
              <a:rPr sz="2700" spc="0" baseline="3220" dirty="0">
                <a:solidFill>
                  <a:srgbClr val="FEFFFE"/>
                </a:solidFill>
                <a:latin typeface="Arial"/>
                <a:cs typeface="Arial"/>
              </a:rPr>
              <a:t>Model</a:t>
            </a:r>
            <a:endParaRPr sz="1800">
              <a:latin typeface="Arial"/>
              <a:cs typeface="Arial"/>
            </a:endParaRPr>
          </a:p>
          <a:p>
            <a:pPr marL="251804" marR="246667" algn="ctr">
              <a:lnSpc>
                <a:spcPct val="95825"/>
              </a:lnSpc>
            </a:pPr>
            <a:r>
              <a:rPr sz="1800" spc="0" dirty="0">
                <a:solidFill>
                  <a:srgbClr val="FEFFFE"/>
                </a:solidFill>
                <a:latin typeface="Arial"/>
                <a:cs typeface="Arial"/>
              </a:rPr>
              <a:t>Building</a:t>
            </a:r>
            <a:endParaRPr sz="1800">
              <a:latin typeface="Arial"/>
              <a:cs typeface="Arial"/>
            </a:endParaRPr>
          </a:p>
        </p:txBody>
      </p:sp>
      <p:sp>
        <p:nvSpPr>
          <p:cNvPr id="3" name="object 3"/>
          <p:cNvSpPr txBox="1"/>
          <p:nvPr/>
        </p:nvSpPr>
        <p:spPr>
          <a:xfrm>
            <a:off x="5955840" y="5233209"/>
            <a:ext cx="3512886" cy="474749"/>
          </a:xfrm>
          <a:prstGeom prst="rect">
            <a:avLst/>
          </a:prstGeom>
        </p:spPr>
        <p:txBody>
          <a:bodyPr wrap="square" lIns="0" tIns="0" rIns="0" bIns="0" rtlCol="0">
            <a:noAutofit/>
          </a:bodyPr>
          <a:lstStyle/>
          <a:p>
            <a:pPr marL="1334588">
              <a:lnSpc>
                <a:spcPts val="1485"/>
              </a:lnSpc>
              <a:spcBef>
                <a:spcPts val="74"/>
              </a:spcBef>
            </a:pPr>
            <a:r>
              <a:rPr sz="1400" spc="0" dirty="0">
                <a:solidFill>
                  <a:srgbClr val="FEFFFE"/>
                </a:solidFill>
                <a:latin typeface="Arial"/>
                <a:cs typeface="Arial"/>
              </a:rPr>
              <a:t>Do I have a good idea</a:t>
            </a:r>
            <a:endParaRPr sz="1400">
              <a:latin typeface="Arial"/>
              <a:cs typeface="Arial"/>
            </a:endParaRPr>
          </a:p>
          <a:p>
            <a:pPr marL="1275336">
              <a:lnSpc>
                <a:spcPts val="1600"/>
              </a:lnSpc>
              <a:spcBef>
                <a:spcPts val="5"/>
              </a:spcBef>
            </a:pPr>
            <a:r>
              <a:rPr sz="1400" spc="0" dirty="0">
                <a:solidFill>
                  <a:srgbClr val="FEFFFE"/>
                </a:solidFill>
                <a:latin typeface="Arial"/>
                <a:cs typeface="Arial"/>
              </a:rPr>
              <a:t>about the type of model</a:t>
            </a:r>
            <a:endParaRPr sz="1400">
              <a:latin typeface="Arial"/>
              <a:cs typeface="Arial"/>
            </a:endParaRPr>
          </a:p>
        </p:txBody>
      </p:sp>
      <p:sp>
        <p:nvSpPr>
          <p:cNvPr id="2" name="object 2"/>
          <p:cNvSpPr txBox="1"/>
          <p:nvPr/>
        </p:nvSpPr>
        <p:spPr>
          <a:xfrm>
            <a:off x="1086731" y="5707959"/>
            <a:ext cx="8381990" cy="584774"/>
          </a:xfrm>
          <a:prstGeom prst="rect">
            <a:avLst/>
          </a:prstGeom>
        </p:spPr>
        <p:txBody>
          <a:bodyPr wrap="square" lIns="0" tIns="0" rIns="0" bIns="0" rtlCol="0">
            <a:noAutofit/>
          </a:bodyPr>
          <a:lstStyle/>
          <a:p>
            <a:pPr marL="91441">
              <a:lnSpc>
                <a:spcPct val="95825"/>
              </a:lnSpc>
              <a:spcBef>
                <a:spcPts val="459"/>
              </a:spcBef>
            </a:pPr>
            <a:r>
              <a:rPr sz="1600" spc="0" dirty="0">
                <a:latin typeface="Arial"/>
                <a:cs typeface="Arial"/>
              </a:rPr>
              <a:t>•  </a:t>
            </a:r>
            <a:r>
              <a:rPr sz="1600" spc="358" dirty="0">
                <a:latin typeface="Arial"/>
                <a:cs typeface="Arial"/>
              </a:rPr>
              <a:t> </a:t>
            </a:r>
            <a:r>
              <a:rPr sz="1600" b="1" spc="0" dirty="0">
                <a:latin typeface="Arial"/>
                <a:cs typeface="Arial"/>
              </a:rPr>
              <a:t>Useful </a:t>
            </a:r>
            <a:r>
              <a:rPr sz="1600" b="1" spc="-119" dirty="0">
                <a:latin typeface="Arial"/>
                <a:cs typeface="Arial"/>
              </a:rPr>
              <a:t>T</a:t>
            </a:r>
            <a:r>
              <a:rPr sz="1600" b="1" spc="0" dirty="0">
                <a:latin typeface="Arial"/>
                <a:cs typeface="Arial"/>
              </a:rPr>
              <a:t>ools for this phase:</a:t>
            </a:r>
            <a:endParaRPr sz="1600">
              <a:latin typeface="Arial"/>
              <a:cs typeface="Arial"/>
            </a:endParaRPr>
          </a:p>
          <a:p>
            <a:pPr marL="548640">
              <a:lnSpc>
                <a:spcPct val="95825"/>
              </a:lnSpc>
              <a:spcBef>
                <a:spcPts val="60"/>
              </a:spcBef>
            </a:pPr>
            <a:r>
              <a:rPr sz="1600" spc="0" dirty="0">
                <a:latin typeface="Arial"/>
                <a:cs typeface="Arial"/>
              </a:rPr>
              <a:t>•  </a:t>
            </a:r>
            <a:r>
              <a:rPr sz="1600" spc="358" dirty="0">
                <a:latin typeface="Arial"/>
                <a:cs typeface="Arial"/>
              </a:rPr>
              <a:t> </a:t>
            </a:r>
            <a:r>
              <a:rPr sz="1600" b="1" i="1" spc="0" dirty="0">
                <a:latin typeface="Arial"/>
                <a:cs typeface="Arial"/>
              </a:rPr>
              <a:t>For Data </a:t>
            </a:r>
            <a:r>
              <a:rPr sz="1600" b="1" i="1" spc="-29" dirty="0">
                <a:latin typeface="Arial"/>
                <a:cs typeface="Arial"/>
              </a:rPr>
              <a:t>T</a:t>
            </a:r>
            <a:r>
              <a:rPr sz="1600" b="1" i="1" spc="0" dirty="0">
                <a:latin typeface="Arial"/>
                <a:cs typeface="Arial"/>
              </a:rPr>
              <a:t>ransformation &amp; Cleansing</a:t>
            </a:r>
            <a:r>
              <a:rPr sz="1600" spc="0" dirty="0">
                <a:latin typeface="Arial"/>
                <a:cs typeface="Arial"/>
              </a:rPr>
              <a:t>:  SQL, Hadoop, MapReduce,</a:t>
            </a:r>
            <a:r>
              <a:rPr sz="1600" spc="-84" dirty="0">
                <a:latin typeface="Arial"/>
                <a:cs typeface="Arial"/>
              </a:rPr>
              <a:t> </a:t>
            </a:r>
            <a:r>
              <a:rPr sz="1600" spc="0" dirty="0">
                <a:latin typeface="Arial"/>
                <a:cs typeface="Arial"/>
              </a:rPr>
              <a:t>Alpine Miner</a:t>
            </a:r>
            <a:endParaRPr sz="16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bject 80"/>
          <p:cNvSpPr txBox="1"/>
          <p:nvPr/>
        </p:nvSpPr>
        <p:spPr>
          <a:xfrm>
            <a:off x="1086730" y="1663250"/>
            <a:ext cx="5402506" cy="3791283"/>
          </a:xfrm>
          <a:prstGeom prst="rect">
            <a:avLst/>
          </a:prstGeom>
        </p:spPr>
        <p:txBody>
          <a:bodyPr wrap="square" lIns="0" tIns="0" rIns="0" bIns="0" rtlCol="0">
            <a:noAutofit/>
          </a:bodyPr>
          <a:lstStyle/>
          <a:p>
            <a:pPr marR="714885" algn="r">
              <a:lnSpc>
                <a:spcPts val="1839"/>
              </a:lnSpc>
              <a:spcBef>
                <a:spcPts val="92"/>
              </a:spcBef>
            </a:pPr>
            <a:r>
              <a:rPr sz="1800" spc="0" dirty="0">
                <a:solidFill>
                  <a:srgbClr val="FEFFFE"/>
                </a:solidFill>
                <a:latin typeface="Arial"/>
                <a:cs typeface="Arial"/>
              </a:rPr>
              <a:t>Discovery</a:t>
            </a:r>
            <a:endParaRPr sz="1800">
              <a:latin typeface="Arial"/>
              <a:cs typeface="Arial"/>
            </a:endParaRPr>
          </a:p>
          <a:p>
            <a:pPr marL="825598" marR="3037938" algn="ctr">
              <a:lnSpc>
                <a:spcPct val="95825"/>
              </a:lnSpc>
              <a:spcBef>
                <a:spcPts val="6729"/>
              </a:spcBef>
            </a:pPr>
            <a:r>
              <a:rPr sz="1800" spc="0" dirty="0">
                <a:solidFill>
                  <a:srgbClr val="FEFFFE"/>
                </a:solidFill>
                <a:latin typeface="Arial"/>
                <a:cs typeface="Arial"/>
              </a:rPr>
              <a:t>Operationalize</a:t>
            </a:r>
            <a:endParaRPr sz="1800">
              <a:latin typeface="Arial"/>
              <a:cs typeface="Arial"/>
            </a:endParaRPr>
          </a:p>
          <a:p>
            <a:pPr marL="895622" marR="3031786" algn="ctr">
              <a:lnSpc>
                <a:spcPct val="95825"/>
              </a:lnSpc>
              <a:spcBef>
                <a:spcPts val="7748"/>
              </a:spcBef>
            </a:pPr>
            <a:r>
              <a:rPr sz="1800" spc="0" dirty="0">
                <a:solidFill>
                  <a:srgbClr val="FEFFFE"/>
                </a:solidFill>
                <a:latin typeface="Arial"/>
                <a:cs typeface="Arial"/>
              </a:rPr>
              <a:t>Communicate</a:t>
            </a:r>
            <a:endParaRPr sz="1800">
              <a:latin typeface="Arial"/>
              <a:cs typeface="Arial"/>
            </a:endParaRPr>
          </a:p>
          <a:p>
            <a:pPr marL="1222172" marR="3358354" algn="ctr">
              <a:lnSpc>
                <a:spcPct val="95825"/>
              </a:lnSpc>
              <a:spcBef>
                <a:spcPts val="30"/>
              </a:spcBef>
            </a:pPr>
            <a:r>
              <a:rPr sz="1800" spc="0" dirty="0">
                <a:solidFill>
                  <a:srgbClr val="FEFFFE"/>
                </a:solidFill>
                <a:latin typeface="Arial"/>
                <a:cs typeface="Arial"/>
              </a:rPr>
              <a:t>Results</a:t>
            </a:r>
            <a:endParaRPr sz="1800">
              <a:latin typeface="Arial"/>
              <a:cs typeface="Arial"/>
            </a:endParaRPr>
          </a:p>
          <a:p>
            <a:pPr marR="905316" algn="r">
              <a:lnSpc>
                <a:spcPct val="95825"/>
              </a:lnSpc>
              <a:spcBef>
                <a:spcPts val="4830"/>
              </a:spcBef>
            </a:pPr>
            <a:r>
              <a:rPr sz="1800" spc="0" dirty="0">
                <a:solidFill>
                  <a:srgbClr val="FEFFFE"/>
                </a:solidFill>
                <a:latin typeface="Arial"/>
                <a:cs typeface="Arial"/>
              </a:rPr>
              <a:t>Model</a:t>
            </a:r>
            <a:endParaRPr sz="1800">
              <a:latin typeface="Arial"/>
              <a:cs typeface="Arial"/>
            </a:endParaRPr>
          </a:p>
        </p:txBody>
      </p:sp>
      <p:sp>
        <p:nvSpPr>
          <p:cNvPr id="79" name="object 79"/>
          <p:cNvSpPr txBox="1"/>
          <p:nvPr/>
        </p:nvSpPr>
        <p:spPr>
          <a:xfrm>
            <a:off x="1079038" y="5443447"/>
            <a:ext cx="8206853" cy="1041392"/>
          </a:xfrm>
          <a:prstGeom prst="rect">
            <a:avLst/>
          </a:prstGeom>
        </p:spPr>
        <p:txBody>
          <a:bodyPr wrap="square" lIns="0" tIns="0" rIns="0" bIns="0" rtlCol="0">
            <a:noAutofit/>
          </a:bodyPr>
          <a:lstStyle/>
          <a:p>
            <a:pPr marL="1000691" marR="154258" indent="2786156" algn="just">
              <a:lnSpc>
                <a:spcPts val="1719"/>
              </a:lnSpc>
              <a:spcBef>
                <a:spcPts val="225"/>
              </a:spcBef>
            </a:pPr>
            <a:r>
              <a:rPr sz="2700" spc="0" baseline="-11273" dirty="0">
                <a:solidFill>
                  <a:srgbClr val="FEFFFE"/>
                </a:solidFill>
                <a:latin typeface="Arial"/>
                <a:cs typeface="Arial"/>
              </a:rPr>
              <a:t>Building                       </a:t>
            </a:r>
            <a:r>
              <a:rPr sz="2700" spc="253" baseline="-11273" dirty="0">
                <a:solidFill>
                  <a:srgbClr val="FEFFFE"/>
                </a:solidFill>
                <a:latin typeface="Arial"/>
                <a:cs typeface="Arial"/>
              </a:rPr>
              <a:t> </a:t>
            </a:r>
            <a:r>
              <a:rPr sz="1400" spc="0" dirty="0">
                <a:solidFill>
                  <a:srgbClr val="FEFFFE"/>
                </a:solidFill>
                <a:latin typeface="Arial"/>
                <a:cs typeface="Arial"/>
              </a:rPr>
              <a:t>about the type of model </a:t>
            </a:r>
            <a:endParaRPr sz="1400">
              <a:latin typeface="Arial"/>
              <a:cs typeface="Arial"/>
            </a:endParaRPr>
          </a:p>
          <a:p>
            <a:pPr marL="1000691" marR="154258" algn="just">
              <a:lnSpc>
                <a:spcPts val="2109"/>
              </a:lnSpc>
            </a:pPr>
            <a:r>
              <a:rPr sz="2100" spc="0" baseline="20705" dirty="0">
                <a:solidFill>
                  <a:srgbClr val="FEFFFE"/>
                </a:solidFill>
                <a:latin typeface="Arial"/>
                <a:cs typeface="Arial"/>
              </a:rPr>
              <a:t>Is the model robust                                                                         </a:t>
            </a:r>
            <a:r>
              <a:rPr sz="2100" spc="154" baseline="20705" dirty="0">
                <a:solidFill>
                  <a:srgbClr val="FEFFFE"/>
                </a:solidFill>
                <a:latin typeface="Arial"/>
                <a:cs typeface="Arial"/>
              </a:rPr>
              <a:t> </a:t>
            </a:r>
            <a:r>
              <a:rPr sz="1400" spc="0" dirty="0">
                <a:solidFill>
                  <a:srgbClr val="FEFFFE"/>
                </a:solidFill>
                <a:latin typeface="Arial"/>
                <a:cs typeface="Arial"/>
              </a:rPr>
              <a:t>to try?</a:t>
            </a:r>
            <a:r>
              <a:rPr sz="1400" spc="387" dirty="0">
                <a:solidFill>
                  <a:srgbClr val="FEFFFE"/>
                </a:solidFill>
                <a:latin typeface="Arial"/>
                <a:cs typeface="Arial"/>
              </a:rPr>
              <a:t> </a:t>
            </a:r>
            <a:r>
              <a:rPr sz="1400" spc="0" dirty="0">
                <a:solidFill>
                  <a:srgbClr val="FEFFFE"/>
                </a:solidFill>
                <a:latin typeface="Arial"/>
                <a:cs typeface="Arial"/>
              </a:rPr>
              <a:t>Can I refine the </a:t>
            </a:r>
            <a:endParaRPr sz="1400">
              <a:latin typeface="Arial"/>
              <a:cs typeface="Arial"/>
            </a:endParaRPr>
          </a:p>
          <a:p>
            <a:pPr marL="1000691" marR="154258" algn="just">
              <a:lnSpc>
                <a:spcPts val="1609"/>
              </a:lnSpc>
            </a:pPr>
            <a:r>
              <a:rPr sz="1400" spc="0" dirty="0">
                <a:solidFill>
                  <a:srgbClr val="FEFFFE"/>
                </a:solidFill>
                <a:latin typeface="Arial"/>
                <a:cs typeface="Arial"/>
              </a:rPr>
              <a:t>enough?  Have we                                                                                 </a:t>
            </a:r>
            <a:r>
              <a:rPr sz="1400" spc="4" dirty="0">
                <a:solidFill>
                  <a:srgbClr val="FEFFFE"/>
                </a:solidFill>
                <a:latin typeface="Arial"/>
                <a:cs typeface="Arial"/>
              </a:rPr>
              <a:t> </a:t>
            </a:r>
            <a:r>
              <a:rPr sz="2100" spc="0" baseline="-24846" dirty="0">
                <a:solidFill>
                  <a:srgbClr val="FEFFFE"/>
                </a:solidFill>
                <a:latin typeface="Arial"/>
                <a:cs typeface="Arial"/>
              </a:rPr>
              <a:t>analytic plan?</a:t>
            </a:r>
            <a:endParaRPr sz="1400">
              <a:latin typeface="Arial"/>
              <a:cs typeface="Arial"/>
            </a:endParaRPr>
          </a:p>
          <a:p>
            <a:pPr marL="1168681">
              <a:lnSpc>
                <a:spcPts val="1390"/>
              </a:lnSpc>
            </a:pPr>
            <a:r>
              <a:rPr sz="1400" spc="0" dirty="0">
                <a:solidFill>
                  <a:srgbClr val="FEFFFE"/>
                </a:solidFill>
                <a:latin typeface="Arial"/>
                <a:cs typeface="Arial"/>
              </a:rPr>
              <a:t>failed for sure?</a:t>
            </a:r>
            <a:endParaRPr sz="1400">
              <a:latin typeface="Arial"/>
              <a:cs typeface="Arial"/>
            </a:endParaRPr>
          </a:p>
        </p:txBody>
      </p:sp>
      <p:sp>
        <p:nvSpPr>
          <p:cNvPr id="42" name="object 42"/>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43" name="object 43"/>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4" name="object 44"/>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6" name="object 46"/>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48" name="object 48"/>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9" name="object 49"/>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50" name="object 50"/>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2185B9"/>
          </a:solidFill>
        </p:spPr>
        <p:txBody>
          <a:bodyPr wrap="square" lIns="0" tIns="0" rIns="0" bIns="0" rtlCol="0">
            <a:noAutofit/>
          </a:bodyPr>
          <a:lstStyle/>
          <a:p>
            <a:endParaRPr/>
          </a:p>
        </p:txBody>
      </p:sp>
      <p:sp>
        <p:nvSpPr>
          <p:cNvPr id="51" name="object 51"/>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2" name="object 52"/>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54" name="object 54"/>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6" name="object 56"/>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6759895" y="3950269"/>
            <a:ext cx="1371600" cy="646330"/>
          </a:xfrm>
          <a:custGeom>
            <a:avLst/>
            <a:gdLst/>
            <a:ahLst/>
            <a:cxnLst/>
            <a:rect l="l" t="t" r="r" b="b"/>
            <a:pathLst>
              <a:path w="1371600" h="646330">
                <a:moveTo>
                  <a:pt x="0" y="0"/>
                </a:moveTo>
                <a:lnTo>
                  <a:pt x="0" y="646330"/>
                </a:lnTo>
                <a:lnTo>
                  <a:pt x="1371600" y="646330"/>
                </a:lnTo>
                <a:lnTo>
                  <a:pt x="1371600" y="0"/>
                </a:lnTo>
                <a:lnTo>
                  <a:pt x="0" y="0"/>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4584237" y="5454534"/>
            <a:ext cx="1371600" cy="76199"/>
          </a:xfrm>
          <a:custGeom>
            <a:avLst/>
            <a:gdLst/>
            <a:ahLst/>
            <a:cxnLst/>
            <a:rect l="l" t="t" r="r" b="b"/>
            <a:pathLst>
              <a:path w="1371600" h="76199">
                <a:moveTo>
                  <a:pt x="0" y="76199"/>
                </a:moveTo>
                <a:lnTo>
                  <a:pt x="1371600" y="76199"/>
                </a:lnTo>
                <a:lnTo>
                  <a:pt x="1371600" y="0"/>
                </a:lnTo>
                <a:lnTo>
                  <a:pt x="0" y="0"/>
                </a:lnTo>
                <a:lnTo>
                  <a:pt x="0" y="76199"/>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5" name="object 65"/>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66" name="object 66"/>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8" name="object 68"/>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E0E0E0"/>
          </a:solidFill>
        </p:spPr>
        <p:txBody>
          <a:bodyPr wrap="square" lIns="0" tIns="0" rIns="0" bIns="0" rtlCol="0">
            <a:noAutofit/>
          </a:bodyPr>
          <a:lstStyle/>
          <a:p>
            <a:endParaRPr/>
          </a:p>
        </p:txBody>
      </p:sp>
      <p:sp>
        <p:nvSpPr>
          <p:cNvPr id="69" name="object 69"/>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D0E9CD"/>
          </a:solidFill>
        </p:spPr>
        <p:txBody>
          <a:bodyPr wrap="square" lIns="0" tIns="0" rIns="0" bIns="0" rtlCol="0">
            <a:noAutofit/>
          </a:bodyPr>
          <a:lstStyle/>
          <a:p>
            <a:endParaRPr/>
          </a:p>
        </p:txBody>
      </p:sp>
      <p:sp>
        <p:nvSpPr>
          <p:cNvPr id="70" name="object 70"/>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71" name="object 71"/>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72" name="object 72"/>
          <p:cNvSpPr/>
          <p:nvPr/>
        </p:nvSpPr>
        <p:spPr>
          <a:xfrm>
            <a:off x="1086730" y="1730439"/>
            <a:ext cx="5402506" cy="3724094"/>
          </a:xfrm>
          <a:custGeom>
            <a:avLst/>
            <a:gdLst/>
            <a:ahLst/>
            <a:cxnLst/>
            <a:rect l="l" t="t" r="r" b="b"/>
            <a:pathLst>
              <a:path w="5402506" h="3724094">
                <a:moveTo>
                  <a:pt x="0" y="0"/>
                </a:moveTo>
                <a:lnTo>
                  <a:pt x="0" y="3724094"/>
                </a:lnTo>
                <a:lnTo>
                  <a:pt x="5402506" y="3724094"/>
                </a:lnTo>
                <a:lnTo>
                  <a:pt x="5402506" y="0"/>
                </a:lnTo>
                <a:lnTo>
                  <a:pt x="0" y="0"/>
                </a:lnTo>
                <a:close/>
              </a:path>
            </a:pathLst>
          </a:custGeom>
          <a:solidFill>
            <a:srgbClr val="FEFDD5"/>
          </a:solidFill>
        </p:spPr>
        <p:txBody>
          <a:bodyPr wrap="square" lIns="0" tIns="0" rIns="0" bIns="0" rtlCol="0">
            <a:noAutofit/>
          </a:bodyPr>
          <a:lstStyle/>
          <a:p>
            <a:endParaRPr/>
          </a:p>
        </p:txBody>
      </p:sp>
      <p:sp>
        <p:nvSpPr>
          <p:cNvPr id="73" name="object 73"/>
          <p:cNvSpPr/>
          <p:nvPr/>
        </p:nvSpPr>
        <p:spPr>
          <a:xfrm>
            <a:off x="1086730" y="1730439"/>
            <a:ext cx="5402503" cy="3724093"/>
          </a:xfrm>
          <a:custGeom>
            <a:avLst/>
            <a:gdLst/>
            <a:ahLst/>
            <a:cxnLst/>
            <a:rect l="l" t="t" r="r" b="b"/>
            <a:pathLst>
              <a:path w="5402503" h="3724093">
                <a:moveTo>
                  <a:pt x="0" y="0"/>
                </a:moveTo>
                <a:lnTo>
                  <a:pt x="5402503" y="0"/>
                </a:lnTo>
                <a:lnTo>
                  <a:pt x="5402503" y="3724093"/>
                </a:lnTo>
                <a:lnTo>
                  <a:pt x="0" y="3724093"/>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74" name="object 74"/>
          <p:cNvSpPr/>
          <p:nvPr/>
        </p:nvSpPr>
        <p:spPr>
          <a:xfrm>
            <a:off x="1079038" y="5530733"/>
            <a:ext cx="8206853" cy="954106"/>
          </a:xfrm>
          <a:custGeom>
            <a:avLst/>
            <a:gdLst/>
            <a:ahLst/>
            <a:cxnLst/>
            <a:rect l="l" t="t" r="r" b="b"/>
            <a:pathLst>
              <a:path w="8206853" h="954106">
                <a:moveTo>
                  <a:pt x="0" y="0"/>
                </a:moveTo>
                <a:lnTo>
                  <a:pt x="0" y="954106"/>
                </a:lnTo>
                <a:lnTo>
                  <a:pt x="8206853" y="954106"/>
                </a:lnTo>
                <a:lnTo>
                  <a:pt x="8206853" y="0"/>
                </a:lnTo>
                <a:lnTo>
                  <a:pt x="0" y="0"/>
                </a:lnTo>
                <a:close/>
              </a:path>
            </a:pathLst>
          </a:custGeom>
          <a:solidFill>
            <a:srgbClr val="FEFDD5"/>
          </a:solidFill>
        </p:spPr>
        <p:txBody>
          <a:bodyPr wrap="square" lIns="0" tIns="0" rIns="0" bIns="0" rtlCol="0">
            <a:noAutofit/>
          </a:bodyPr>
          <a:lstStyle/>
          <a:p>
            <a:endParaRPr/>
          </a:p>
        </p:txBody>
      </p:sp>
      <p:sp>
        <p:nvSpPr>
          <p:cNvPr id="75" name="object 75"/>
          <p:cNvSpPr/>
          <p:nvPr/>
        </p:nvSpPr>
        <p:spPr>
          <a:xfrm>
            <a:off x="1079038" y="5530733"/>
            <a:ext cx="8206849" cy="954105"/>
          </a:xfrm>
          <a:custGeom>
            <a:avLst/>
            <a:gdLst/>
            <a:ahLst/>
            <a:cxnLst/>
            <a:rect l="l" t="t" r="r" b="b"/>
            <a:pathLst>
              <a:path w="8206849" h="954105">
                <a:moveTo>
                  <a:pt x="0" y="0"/>
                </a:moveTo>
                <a:lnTo>
                  <a:pt x="8206849" y="0"/>
                </a:lnTo>
                <a:lnTo>
                  <a:pt x="8206849" y="954105"/>
                </a:lnTo>
                <a:lnTo>
                  <a:pt x="0" y="954105"/>
                </a:lnTo>
                <a:lnTo>
                  <a:pt x="0" y="0"/>
                </a:lnTo>
                <a:close/>
              </a:path>
            </a:pathLst>
          </a:custGeom>
          <a:ln w="9524">
            <a:solidFill>
              <a:srgbClr val="FFC900"/>
            </a:solidFill>
          </a:ln>
        </p:spPr>
        <p:txBody>
          <a:bodyPr wrap="square" lIns="0" tIns="0" rIns="0" bIns="0" rtlCol="0">
            <a:noAutofit/>
          </a:bodyPr>
          <a:lstStyle/>
          <a:p>
            <a:endParaRPr/>
          </a:p>
        </p:txBody>
      </p:sp>
      <p:sp>
        <p:nvSpPr>
          <p:cNvPr id="76" name="object 76"/>
          <p:cNvSpPr/>
          <p:nvPr/>
        </p:nvSpPr>
        <p:spPr>
          <a:xfrm>
            <a:off x="1462577" y="5773303"/>
            <a:ext cx="2311397" cy="0"/>
          </a:xfrm>
          <a:custGeom>
            <a:avLst/>
            <a:gdLst/>
            <a:ahLst/>
            <a:cxnLst/>
            <a:rect l="l" t="t" r="r" b="b"/>
            <a:pathLst>
              <a:path w="2311397">
                <a:moveTo>
                  <a:pt x="0" y="0"/>
                </a:moveTo>
                <a:lnTo>
                  <a:pt x="2311397" y="0"/>
                </a:lnTo>
              </a:path>
            </a:pathLst>
          </a:custGeom>
          <a:ln w="13969">
            <a:solidFill>
              <a:srgbClr val="000000"/>
            </a:solidFill>
          </a:ln>
        </p:spPr>
        <p:txBody>
          <a:bodyPr wrap="square" lIns="0" tIns="0" rIns="0" bIns="0" rtlCol="0">
            <a:noAutofit/>
          </a:bodyPr>
          <a:lstStyle/>
          <a:p>
            <a:endParaRPr/>
          </a:p>
        </p:txBody>
      </p:sp>
      <p:sp>
        <p:nvSpPr>
          <p:cNvPr id="77" name="object 77"/>
          <p:cNvSpPr/>
          <p:nvPr/>
        </p:nvSpPr>
        <p:spPr>
          <a:xfrm>
            <a:off x="6755932" y="2416493"/>
            <a:ext cx="279399" cy="280988"/>
          </a:xfrm>
          <a:custGeom>
            <a:avLst/>
            <a:gdLst/>
            <a:ahLst/>
            <a:cxnLst/>
            <a:rect l="l" t="t" r="r" b="b"/>
            <a:pathLst>
              <a:path w="279399" h="280988">
                <a:moveTo>
                  <a:pt x="0" y="140494"/>
                </a:moveTo>
                <a:lnTo>
                  <a:pt x="275" y="149388"/>
                </a:lnTo>
                <a:lnTo>
                  <a:pt x="1923" y="163861"/>
                </a:lnTo>
                <a:lnTo>
                  <a:pt x="4992" y="177850"/>
                </a:lnTo>
                <a:lnTo>
                  <a:pt x="9405" y="191278"/>
                </a:lnTo>
                <a:lnTo>
                  <a:pt x="15088" y="204071"/>
                </a:lnTo>
                <a:lnTo>
                  <a:pt x="21964" y="216150"/>
                </a:lnTo>
                <a:lnTo>
                  <a:pt x="29958" y="227441"/>
                </a:lnTo>
                <a:lnTo>
                  <a:pt x="38994" y="237866"/>
                </a:lnTo>
                <a:lnTo>
                  <a:pt x="48996" y="247351"/>
                </a:lnTo>
                <a:lnTo>
                  <a:pt x="59888" y="255818"/>
                </a:lnTo>
                <a:lnTo>
                  <a:pt x="71595" y="263191"/>
                </a:lnTo>
                <a:lnTo>
                  <a:pt x="84041" y="269395"/>
                </a:lnTo>
                <a:lnTo>
                  <a:pt x="97150" y="274353"/>
                </a:lnTo>
                <a:lnTo>
                  <a:pt x="110847" y="277988"/>
                </a:lnTo>
                <a:lnTo>
                  <a:pt x="125055" y="280225"/>
                </a:lnTo>
                <a:lnTo>
                  <a:pt x="139699" y="280988"/>
                </a:lnTo>
                <a:lnTo>
                  <a:pt x="148542" y="280711"/>
                </a:lnTo>
                <a:lnTo>
                  <a:pt x="162934" y="279054"/>
                </a:lnTo>
                <a:lnTo>
                  <a:pt x="176844" y="275968"/>
                </a:lnTo>
                <a:lnTo>
                  <a:pt x="190196" y="271529"/>
                </a:lnTo>
                <a:lnTo>
                  <a:pt x="202916" y="265814"/>
                </a:lnTo>
                <a:lnTo>
                  <a:pt x="214928" y="258898"/>
                </a:lnTo>
                <a:lnTo>
                  <a:pt x="226155" y="250859"/>
                </a:lnTo>
                <a:lnTo>
                  <a:pt x="236521" y="241772"/>
                </a:lnTo>
                <a:lnTo>
                  <a:pt x="245952" y="231713"/>
                </a:lnTo>
                <a:lnTo>
                  <a:pt x="254371" y="220759"/>
                </a:lnTo>
                <a:lnTo>
                  <a:pt x="261703" y="208985"/>
                </a:lnTo>
                <a:lnTo>
                  <a:pt x="267872" y="196468"/>
                </a:lnTo>
                <a:lnTo>
                  <a:pt x="272801" y="183285"/>
                </a:lnTo>
                <a:lnTo>
                  <a:pt x="276416" y="169510"/>
                </a:lnTo>
                <a:lnTo>
                  <a:pt x="278641" y="155222"/>
                </a:lnTo>
                <a:lnTo>
                  <a:pt x="279399" y="140494"/>
                </a:lnTo>
                <a:lnTo>
                  <a:pt x="279124" y="131600"/>
                </a:lnTo>
                <a:lnTo>
                  <a:pt x="277476" y="117127"/>
                </a:lnTo>
                <a:lnTo>
                  <a:pt x="274407" y="103138"/>
                </a:lnTo>
                <a:lnTo>
                  <a:pt x="269993" y="89709"/>
                </a:lnTo>
                <a:lnTo>
                  <a:pt x="264310" y="76917"/>
                </a:lnTo>
                <a:lnTo>
                  <a:pt x="257434" y="64837"/>
                </a:lnTo>
                <a:lnTo>
                  <a:pt x="249440" y="53547"/>
                </a:lnTo>
                <a:lnTo>
                  <a:pt x="240404" y="43121"/>
                </a:lnTo>
                <a:lnTo>
                  <a:pt x="230402" y="33636"/>
                </a:lnTo>
                <a:lnTo>
                  <a:pt x="219510" y="25169"/>
                </a:lnTo>
                <a:lnTo>
                  <a:pt x="207803" y="17796"/>
                </a:lnTo>
                <a:lnTo>
                  <a:pt x="195357" y="11592"/>
                </a:lnTo>
                <a:lnTo>
                  <a:pt x="182248" y="6635"/>
                </a:lnTo>
                <a:lnTo>
                  <a:pt x="168551" y="2999"/>
                </a:lnTo>
                <a:lnTo>
                  <a:pt x="154343" y="762"/>
                </a:lnTo>
                <a:lnTo>
                  <a:pt x="139699" y="0"/>
                </a:lnTo>
                <a:lnTo>
                  <a:pt x="130855" y="276"/>
                </a:lnTo>
                <a:lnTo>
                  <a:pt x="116464" y="1934"/>
                </a:lnTo>
                <a:lnTo>
                  <a:pt x="102554" y="5020"/>
                </a:lnTo>
                <a:lnTo>
                  <a:pt x="89201" y="9459"/>
                </a:lnTo>
                <a:lnTo>
                  <a:pt x="76481" y="15174"/>
                </a:lnTo>
                <a:lnTo>
                  <a:pt x="64470" y="22090"/>
                </a:lnTo>
                <a:lnTo>
                  <a:pt x="53243" y="30129"/>
                </a:lnTo>
                <a:lnTo>
                  <a:pt x="42877" y="39216"/>
                </a:lnTo>
                <a:lnTo>
                  <a:pt x="33446" y="49275"/>
                </a:lnTo>
                <a:lnTo>
                  <a:pt x="25027" y="60230"/>
                </a:lnTo>
                <a:lnTo>
                  <a:pt x="17695" y="72003"/>
                </a:lnTo>
                <a:lnTo>
                  <a:pt x="11527" y="84520"/>
                </a:lnTo>
                <a:lnTo>
                  <a:pt x="6597" y="97704"/>
                </a:lnTo>
                <a:lnTo>
                  <a:pt x="2982" y="111478"/>
                </a:lnTo>
                <a:lnTo>
                  <a:pt x="758" y="125767"/>
                </a:lnTo>
                <a:lnTo>
                  <a:pt x="0" y="140494"/>
                </a:lnTo>
                <a:close/>
              </a:path>
            </a:pathLst>
          </a:custGeom>
          <a:solidFill>
            <a:srgbClr val="FFF4DB"/>
          </a:solidFill>
        </p:spPr>
        <p:txBody>
          <a:bodyPr wrap="square" lIns="0" tIns="0" rIns="0" bIns="0" rtlCol="0">
            <a:noAutofit/>
          </a:bodyPr>
          <a:lstStyle/>
          <a:p>
            <a:endParaRPr/>
          </a:p>
        </p:txBody>
      </p:sp>
      <p:sp>
        <p:nvSpPr>
          <p:cNvPr id="78" name="object 78"/>
          <p:cNvSpPr/>
          <p:nvPr/>
        </p:nvSpPr>
        <p:spPr>
          <a:xfrm>
            <a:off x="6755932" y="2416493"/>
            <a:ext cx="279399" cy="280987"/>
          </a:xfrm>
          <a:custGeom>
            <a:avLst/>
            <a:gdLst/>
            <a:ahLst/>
            <a:cxnLst/>
            <a:rect l="l" t="t" r="r" b="b"/>
            <a:pathLst>
              <a:path w="279399" h="280987">
                <a:moveTo>
                  <a:pt x="0" y="140493"/>
                </a:moveTo>
                <a:lnTo>
                  <a:pt x="758" y="125766"/>
                </a:lnTo>
                <a:lnTo>
                  <a:pt x="2982" y="111477"/>
                </a:lnTo>
                <a:lnTo>
                  <a:pt x="6597" y="97703"/>
                </a:lnTo>
                <a:lnTo>
                  <a:pt x="11527" y="84519"/>
                </a:lnTo>
                <a:lnTo>
                  <a:pt x="17695" y="72002"/>
                </a:lnTo>
                <a:lnTo>
                  <a:pt x="25027" y="60229"/>
                </a:lnTo>
                <a:lnTo>
                  <a:pt x="33446" y="49274"/>
                </a:lnTo>
                <a:lnTo>
                  <a:pt x="42877" y="39216"/>
                </a:lnTo>
                <a:lnTo>
                  <a:pt x="53244" y="30128"/>
                </a:lnTo>
                <a:lnTo>
                  <a:pt x="64471" y="22089"/>
                </a:lnTo>
                <a:lnTo>
                  <a:pt x="76482" y="15174"/>
                </a:lnTo>
                <a:lnTo>
                  <a:pt x="89202" y="9459"/>
                </a:lnTo>
                <a:lnTo>
                  <a:pt x="102555" y="5020"/>
                </a:lnTo>
                <a:lnTo>
                  <a:pt x="116465" y="1934"/>
                </a:lnTo>
                <a:lnTo>
                  <a:pt x="130856" y="276"/>
                </a:lnTo>
                <a:lnTo>
                  <a:pt x="139699" y="0"/>
                </a:lnTo>
                <a:lnTo>
                  <a:pt x="154343" y="762"/>
                </a:lnTo>
                <a:lnTo>
                  <a:pt x="168551" y="2999"/>
                </a:lnTo>
                <a:lnTo>
                  <a:pt x="182248" y="6635"/>
                </a:lnTo>
                <a:lnTo>
                  <a:pt x="195357" y="11592"/>
                </a:lnTo>
                <a:lnTo>
                  <a:pt x="207803" y="17796"/>
                </a:lnTo>
                <a:lnTo>
                  <a:pt x="219510" y="25169"/>
                </a:lnTo>
                <a:lnTo>
                  <a:pt x="230403" y="33636"/>
                </a:lnTo>
                <a:lnTo>
                  <a:pt x="240405" y="43121"/>
                </a:lnTo>
                <a:lnTo>
                  <a:pt x="249440" y="53546"/>
                </a:lnTo>
                <a:lnTo>
                  <a:pt x="257434" y="64837"/>
                </a:lnTo>
                <a:lnTo>
                  <a:pt x="264311" y="76917"/>
                </a:lnTo>
                <a:lnTo>
                  <a:pt x="269993" y="89709"/>
                </a:lnTo>
                <a:lnTo>
                  <a:pt x="274407" y="103138"/>
                </a:lnTo>
                <a:lnTo>
                  <a:pt x="277476" y="117127"/>
                </a:lnTo>
                <a:lnTo>
                  <a:pt x="279124" y="131600"/>
                </a:lnTo>
                <a:lnTo>
                  <a:pt x="279399" y="140493"/>
                </a:lnTo>
                <a:lnTo>
                  <a:pt x="278641" y="155221"/>
                </a:lnTo>
                <a:lnTo>
                  <a:pt x="276416" y="169510"/>
                </a:lnTo>
                <a:lnTo>
                  <a:pt x="272801" y="183284"/>
                </a:lnTo>
                <a:lnTo>
                  <a:pt x="267872" y="196468"/>
                </a:lnTo>
                <a:lnTo>
                  <a:pt x="261703" y="208984"/>
                </a:lnTo>
                <a:lnTo>
                  <a:pt x="254371" y="220758"/>
                </a:lnTo>
                <a:lnTo>
                  <a:pt x="245952" y="231712"/>
                </a:lnTo>
                <a:lnTo>
                  <a:pt x="236521" y="241771"/>
                </a:lnTo>
                <a:lnTo>
                  <a:pt x="226155" y="250858"/>
                </a:lnTo>
                <a:lnTo>
                  <a:pt x="214928" y="258897"/>
                </a:lnTo>
                <a:lnTo>
                  <a:pt x="202916" y="265813"/>
                </a:lnTo>
                <a:lnTo>
                  <a:pt x="190196" y="271528"/>
                </a:lnTo>
                <a:lnTo>
                  <a:pt x="176844" y="275967"/>
                </a:lnTo>
                <a:lnTo>
                  <a:pt x="162934" y="279053"/>
                </a:lnTo>
                <a:lnTo>
                  <a:pt x="148542" y="280710"/>
                </a:lnTo>
                <a:lnTo>
                  <a:pt x="139699" y="280987"/>
                </a:lnTo>
                <a:lnTo>
                  <a:pt x="125055" y="280224"/>
                </a:lnTo>
                <a:lnTo>
                  <a:pt x="110847" y="277987"/>
                </a:lnTo>
                <a:lnTo>
                  <a:pt x="97150" y="274352"/>
                </a:lnTo>
                <a:lnTo>
                  <a:pt x="84041" y="269394"/>
                </a:lnTo>
                <a:lnTo>
                  <a:pt x="71595" y="263190"/>
                </a:lnTo>
                <a:lnTo>
                  <a:pt x="59888" y="255817"/>
                </a:lnTo>
                <a:lnTo>
                  <a:pt x="48996" y="247350"/>
                </a:lnTo>
                <a:lnTo>
                  <a:pt x="38994" y="237866"/>
                </a:lnTo>
                <a:lnTo>
                  <a:pt x="29958" y="227440"/>
                </a:lnTo>
                <a:lnTo>
                  <a:pt x="21964" y="216149"/>
                </a:lnTo>
                <a:lnTo>
                  <a:pt x="15088" y="204070"/>
                </a:lnTo>
                <a:lnTo>
                  <a:pt x="9405" y="191277"/>
                </a:lnTo>
                <a:lnTo>
                  <a:pt x="4992" y="177849"/>
                </a:lnTo>
                <a:lnTo>
                  <a:pt x="1923" y="163860"/>
                </a:lnTo>
                <a:lnTo>
                  <a:pt x="275" y="149387"/>
                </a:lnTo>
                <a:lnTo>
                  <a:pt x="0" y="140493"/>
                </a:lnTo>
                <a:close/>
              </a:path>
            </a:pathLst>
          </a:custGeom>
          <a:ln w="25399">
            <a:solidFill>
              <a:srgbClr val="727272"/>
            </a:solidFill>
          </a:ln>
        </p:spPr>
        <p:txBody>
          <a:bodyPr wrap="square" lIns="0" tIns="0" rIns="0" bIns="0" rtlCol="0">
            <a:noAutofit/>
          </a:bodyPr>
          <a:lstStyle/>
          <a:p>
            <a:endParaRPr/>
          </a:p>
        </p:txBody>
      </p:sp>
      <p:sp>
        <p:nvSpPr>
          <p:cNvPr id="25" name="object 25"/>
          <p:cNvSpPr/>
          <p:nvPr/>
        </p:nvSpPr>
        <p:spPr>
          <a:xfrm>
            <a:off x="9250699" y="464207"/>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7"/>
                </a:lnTo>
                <a:lnTo>
                  <a:pt x="35358" y="0"/>
                </a:lnTo>
                <a:lnTo>
                  <a:pt x="108496" y="2847"/>
                </a:lnTo>
                <a:lnTo>
                  <a:pt x="71747" y="56008"/>
                </a:lnTo>
                <a:lnTo>
                  <a:pt x="59011" y="36406"/>
                </a:lnTo>
                <a:lnTo>
                  <a:pt x="48238" y="43862"/>
                </a:lnTo>
                <a:lnTo>
                  <a:pt x="38210" y="51928"/>
                </a:lnTo>
                <a:lnTo>
                  <a:pt x="28954" y="60579"/>
                </a:lnTo>
                <a:lnTo>
                  <a:pt x="20498" y="69792"/>
                </a:lnTo>
                <a:lnTo>
                  <a:pt x="17471"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26" name="object 26"/>
          <p:cNvSpPr/>
          <p:nvPr/>
        </p:nvSpPr>
        <p:spPr>
          <a:xfrm>
            <a:off x="9170865" y="449458"/>
            <a:ext cx="564670" cy="430909"/>
          </a:xfrm>
          <a:custGeom>
            <a:avLst/>
            <a:gdLst/>
            <a:ahLst/>
            <a:cxnLst/>
            <a:rect l="l" t="t" r="r" b="b"/>
            <a:pathLst>
              <a:path w="564670" h="430909">
                <a:moveTo>
                  <a:pt x="29562" y="119475"/>
                </a:moveTo>
                <a:lnTo>
                  <a:pt x="16797" y="142249"/>
                </a:lnTo>
                <a:lnTo>
                  <a:pt x="7540" y="165993"/>
                </a:lnTo>
                <a:lnTo>
                  <a:pt x="1903" y="190472"/>
                </a:lnTo>
                <a:lnTo>
                  <a:pt x="0" y="215454"/>
                </a:lnTo>
                <a:lnTo>
                  <a:pt x="935" y="233124"/>
                </a:lnTo>
                <a:lnTo>
                  <a:pt x="8205" y="267230"/>
                </a:lnTo>
                <a:lnTo>
                  <a:pt x="22187" y="299318"/>
                </a:lnTo>
                <a:lnTo>
                  <a:pt x="42300" y="328946"/>
                </a:lnTo>
                <a:lnTo>
                  <a:pt x="67963" y="355669"/>
                </a:lnTo>
                <a:lnTo>
                  <a:pt x="82694" y="367803"/>
                </a:lnTo>
                <a:lnTo>
                  <a:pt x="98595" y="379045"/>
                </a:lnTo>
                <a:lnTo>
                  <a:pt x="115592" y="389338"/>
                </a:lnTo>
                <a:lnTo>
                  <a:pt x="133613" y="398628"/>
                </a:lnTo>
                <a:lnTo>
                  <a:pt x="152586" y="406860"/>
                </a:lnTo>
                <a:lnTo>
                  <a:pt x="172438" y="413977"/>
                </a:lnTo>
                <a:lnTo>
                  <a:pt x="193096" y="419925"/>
                </a:lnTo>
                <a:lnTo>
                  <a:pt x="214487" y="424647"/>
                </a:lnTo>
                <a:lnTo>
                  <a:pt x="236539" y="428089"/>
                </a:lnTo>
                <a:lnTo>
                  <a:pt x="259180" y="430194"/>
                </a:lnTo>
                <a:lnTo>
                  <a:pt x="282335" y="430909"/>
                </a:lnTo>
                <a:lnTo>
                  <a:pt x="305491" y="430194"/>
                </a:lnTo>
                <a:lnTo>
                  <a:pt x="328132" y="428089"/>
                </a:lnTo>
                <a:lnTo>
                  <a:pt x="350184" y="424647"/>
                </a:lnTo>
                <a:lnTo>
                  <a:pt x="371575" y="419924"/>
                </a:lnTo>
                <a:lnTo>
                  <a:pt x="392233" y="413977"/>
                </a:lnTo>
                <a:lnTo>
                  <a:pt x="412084" y="406860"/>
                </a:lnTo>
                <a:lnTo>
                  <a:pt x="431057" y="398628"/>
                </a:lnTo>
                <a:lnTo>
                  <a:pt x="449079" y="389338"/>
                </a:lnTo>
                <a:lnTo>
                  <a:pt x="466076" y="379044"/>
                </a:lnTo>
                <a:lnTo>
                  <a:pt x="481976" y="367803"/>
                </a:lnTo>
                <a:lnTo>
                  <a:pt x="496707" y="355669"/>
                </a:lnTo>
                <a:lnTo>
                  <a:pt x="522370" y="328946"/>
                </a:lnTo>
                <a:lnTo>
                  <a:pt x="542483" y="299318"/>
                </a:lnTo>
                <a:lnTo>
                  <a:pt x="556464" y="267230"/>
                </a:lnTo>
                <a:lnTo>
                  <a:pt x="563734" y="233124"/>
                </a:lnTo>
                <a:lnTo>
                  <a:pt x="564670" y="215453"/>
                </a:lnTo>
                <a:lnTo>
                  <a:pt x="563734" y="197783"/>
                </a:lnTo>
                <a:lnTo>
                  <a:pt x="556464" y="163677"/>
                </a:lnTo>
                <a:lnTo>
                  <a:pt x="542483" y="131589"/>
                </a:lnTo>
                <a:lnTo>
                  <a:pt x="522370" y="101961"/>
                </a:lnTo>
                <a:lnTo>
                  <a:pt x="496707" y="75238"/>
                </a:lnTo>
                <a:lnTo>
                  <a:pt x="481976" y="63104"/>
                </a:lnTo>
                <a:lnTo>
                  <a:pt x="466076" y="51863"/>
                </a:lnTo>
                <a:lnTo>
                  <a:pt x="449078" y="41569"/>
                </a:lnTo>
                <a:lnTo>
                  <a:pt x="431057" y="32279"/>
                </a:lnTo>
                <a:lnTo>
                  <a:pt x="412084" y="24048"/>
                </a:lnTo>
                <a:lnTo>
                  <a:pt x="392233" y="16931"/>
                </a:lnTo>
                <a:lnTo>
                  <a:pt x="371575" y="10983"/>
                </a:lnTo>
                <a:lnTo>
                  <a:pt x="350183" y="6261"/>
                </a:lnTo>
                <a:lnTo>
                  <a:pt x="328131" y="2819"/>
                </a:lnTo>
                <a:lnTo>
                  <a:pt x="305491" y="714"/>
                </a:lnTo>
                <a:lnTo>
                  <a:pt x="282335" y="0"/>
                </a:lnTo>
                <a:lnTo>
                  <a:pt x="282334" y="25495"/>
                </a:lnTo>
                <a:lnTo>
                  <a:pt x="288046" y="25542"/>
                </a:lnTo>
                <a:lnTo>
                  <a:pt x="301427" y="26020"/>
                </a:lnTo>
                <a:lnTo>
                  <a:pt x="327864" y="28503"/>
                </a:lnTo>
                <a:lnTo>
                  <a:pt x="353701" y="32975"/>
                </a:lnTo>
                <a:lnTo>
                  <a:pt x="378736" y="39383"/>
                </a:lnTo>
                <a:lnTo>
                  <a:pt x="402767" y="47672"/>
                </a:lnTo>
                <a:lnTo>
                  <a:pt x="425591" y="57788"/>
                </a:lnTo>
                <a:lnTo>
                  <a:pt x="447008" y="69677"/>
                </a:lnTo>
                <a:lnTo>
                  <a:pt x="462628" y="80149"/>
                </a:lnTo>
                <a:lnTo>
                  <a:pt x="476824" y="91340"/>
                </a:lnTo>
                <a:lnTo>
                  <a:pt x="489588" y="103181"/>
                </a:lnTo>
                <a:lnTo>
                  <a:pt x="510789" y="128540"/>
                </a:lnTo>
                <a:lnTo>
                  <a:pt x="526161" y="155673"/>
                </a:lnTo>
                <a:lnTo>
                  <a:pt x="535640" y="184029"/>
                </a:lnTo>
                <a:lnTo>
                  <a:pt x="539159" y="213059"/>
                </a:lnTo>
                <a:lnTo>
                  <a:pt x="538662" y="227654"/>
                </a:lnTo>
                <a:lnTo>
                  <a:pt x="533114" y="256660"/>
                </a:lnTo>
                <a:lnTo>
                  <a:pt x="521438" y="284961"/>
                </a:lnTo>
                <a:lnTo>
                  <a:pt x="503568" y="312007"/>
                </a:lnTo>
                <a:lnTo>
                  <a:pt x="479437" y="337246"/>
                </a:lnTo>
                <a:lnTo>
                  <a:pt x="465277" y="348798"/>
                </a:lnTo>
                <a:lnTo>
                  <a:pt x="450146" y="359298"/>
                </a:lnTo>
                <a:lnTo>
                  <a:pt x="434135" y="368738"/>
                </a:lnTo>
                <a:lnTo>
                  <a:pt x="417338" y="377114"/>
                </a:lnTo>
                <a:lnTo>
                  <a:pt x="399849" y="384418"/>
                </a:lnTo>
                <a:lnTo>
                  <a:pt x="381759" y="390645"/>
                </a:lnTo>
                <a:lnTo>
                  <a:pt x="363163" y="395788"/>
                </a:lnTo>
                <a:lnTo>
                  <a:pt x="344153" y="399841"/>
                </a:lnTo>
                <a:lnTo>
                  <a:pt x="324822" y="402798"/>
                </a:lnTo>
                <a:lnTo>
                  <a:pt x="305264" y="404653"/>
                </a:lnTo>
                <a:lnTo>
                  <a:pt x="285572" y="405400"/>
                </a:lnTo>
                <a:lnTo>
                  <a:pt x="265839" y="405033"/>
                </a:lnTo>
                <a:lnTo>
                  <a:pt x="246157" y="403544"/>
                </a:lnTo>
                <a:lnTo>
                  <a:pt x="226620" y="400929"/>
                </a:lnTo>
                <a:lnTo>
                  <a:pt x="207322" y="397181"/>
                </a:lnTo>
                <a:lnTo>
                  <a:pt x="188355" y="392294"/>
                </a:lnTo>
                <a:lnTo>
                  <a:pt x="169812" y="386261"/>
                </a:lnTo>
                <a:lnTo>
                  <a:pt x="151786" y="379077"/>
                </a:lnTo>
                <a:lnTo>
                  <a:pt x="134371" y="370735"/>
                </a:lnTo>
                <a:lnTo>
                  <a:pt x="117660" y="361229"/>
                </a:lnTo>
                <a:lnTo>
                  <a:pt x="102040" y="350757"/>
                </a:lnTo>
                <a:lnTo>
                  <a:pt x="87844" y="339566"/>
                </a:lnTo>
                <a:lnTo>
                  <a:pt x="75080" y="327724"/>
                </a:lnTo>
                <a:lnTo>
                  <a:pt x="53880" y="302366"/>
                </a:lnTo>
                <a:lnTo>
                  <a:pt x="38508" y="275233"/>
                </a:lnTo>
                <a:lnTo>
                  <a:pt x="29029" y="246877"/>
                </a:lnTo>
                <a:lnTo>
                  <a:pt x="25511" y="217848"/>
                </a:lnTo>
                <a:lnTo>
                  <a:pt x="26008" y="203253"/>
                </a:lnTo>
                <a:lnTo>
                  <a:pt x="31556" y="174248"/>
                </a:lnTo>
                <a:lnTo>
                  <a:pt x="43232" y="145946"/>
                </a:lnTo>
                <a:lnTo>
                  <a:pt x="61102" y="118900"/>
                </a:lnTo>
                <a:lnTo>
                  <a:pt x="85234" y="93661"/>
                </a:lnTo>
                <a:lnTo>
                  <a:pt x="102985" y="110100"/>
                </a:lnTo>
                <a:lnTo>
                  <a:pt x="112403" y="58088"/>
                </a:lnTo>
                <a:lnTo>
                  <a:pt x="48887" y="60002"/>
                </a:lnTo>
                <a:lnTo>
                  <a:pt x="66634" y="76437"/>
                </a:lnTo>
                <a:lnTo>
                  <a:pt x="65166" y="77774"/>
                </a:lnTo>
                <a:lnTo>
                  <a:pt x="55041" y="87645"/>
                </a:lnTo>
                <a:lnTo>
                  <a:pt x="45722" y="97905"/>
                </a:lnTo>
                <a:lnTo>
                  <a:pt x="37225" y="108525"/>
                </a:lnTo>
                <a:lnTo>
                  <a:pt x="29562" y="119475"/>
                </a:lnTo>
                <a:close/>
              </a:path>
            </a:pathLst>
          </a:custGeom>
          <a:solidFill>
            <a:srgbClr val="F4F4F4"/>
          </a:solidFill>
        </p:spPr>
        <p:txBody>
          <a:bodyPr wrap="square" lIns="0" tIns="0" rIns="0" bIns="0" rtlCol="0">
            <a:noAutofit/>
          </a:bodyPr>
          <a:lstStyle/>
          <a:p>
            <a:endParaRPr/>
          </a:p>
        </p:txBody>
      </p:sp>
      <p:sp>
        <p:nvSpPr>
          <p:cNvPr id="27" name="object 27"/>
          <p:cNvSpPr/>
          <p:nvPr/>
        </p:nvSpPr>
        <p:spPr>
          <a:xfrm>
            <a:off x="9365265" y="444551"/>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4"/>
                </a:lnTo>
                <a:lnTo>
                  <a:pt x="152089" y="0"/>
                </a:lnTo>
                <a:lnTo>
                  <a:pt x="6144" y="0"/>
                </a:lnTo>
                <a:lnTo>
                  <a:pt x="0" y="6144"/>
                </a:lnTo>
                <a:lnTo>
                  <a:pt x="0" y="13726"/>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583781" y="691609"/>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583781" y="555488"/>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5"/>
                </a:lnTo>
                <a:lnTo>
                  <a:pt x="152091"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30" name="object 30"/>
          <p:cNvSpPr/>
          <p:nvPr/>
        </p:nvSpPr>
        <p:spPr>
          <a:xfrm>
            <a:off x="9116608" y="691609"/>
            <a:ext cx="158235" cy="82353"/>
          </a:xfrm>
          <a:custGeom>
            <a:avLst/>
            <a:gdLst/>
            <a:ahLst/>
            <a:cxnLst/>
            <a:rect l="l" t="t" r="r" b="b"/>
            <a:pathLst>
              <a:path w="158235" h="82353">
                <a:moveTo>
                  <a:pt x="0" y="13726"/>
                </a:moveTo>
                <a:lnTo>
                  <a:pt x="0" y="76207"/>
                </a:lnTo>
                <a:lnTo>
                  <a:pt x="6145" y="82353"/>
                </a:lnTo>
                <a:lnTo>
                  <a:pt x="152089"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116608" y="555488"/>
            <a:ext cx="158235" cy="82353"/>
          </a:xfrm>
          <a:custGeom>
            <a:avLst/>
            <a:gdLst/>
            <a:ahLst/>
            <a:cxnLst/>
            <a:rect l="l" t="t" r="r" b="b"/>
            <a:pathLst>
              <a:path w="158235" h="82353">
                <a:moveTo>
                  <a:pt x="0" y="13726"/>
                </a:moveTo>
                <a:lnTo>
                  <a:pt x="0" y="76207"/>
                </a:lnTo>
                <a:lnTo>
                  <a:pt x="6145" y="82353"/>
                </a:lnTo>
                <a:lnTo>
                  <a:pt x="152089"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365265" y="803908"/>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4"/>
                </a:lnTo>
                <a:lnTo>
                  <a:pt x="152089" y="0"/>
                </a:lnTo>
                <a:lnTo>
                  <a:pt x="6144" y="0"/>
                </a:lnTo>
                <a:lnTo>
                  <a:pt x="0" y="6144"/>
                </a:lnTo>
                <a:lnTo>
                  <a:pt x="0" y="13726"/>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542332" y="474516"/>
            <a:ext cx="95729" cy="60238"/>
          </a:xfrm>
          <a:custGeom>
            <a:avLst/>
            <a:gdLst/>
            <a:ahLst/>
            <a:cxnLst/>
            <a:rect l="l" t="t" r="r" b="b"/>
            <a:pathLst>
              <a:path w="95729" h="60238">
                <a:moveTo>
                  <a:pt x="91472" y="48943"/>
                </a:moveTo>
                <a:lnTo>
                  <a:pt x="88980" y="35433"/>
                </a:lnTo>
                <a:lnTo>
                  <a:pt x="82805" y="24112"/>
                </a:lnTo>
                <a:lnTo>
                  <a:pt x="73421" y="14144"/>
                </a:lnTo>
                <a:lnTo>
                  <a:pt x="61324" y="6234"/>
                </a:lnTo>
                <a:lnTo>
                  <a:pt x="53087" y="2812"/>
                </a:lnTo>
                <a:lnTo>
                  <a:pt x="39918" y="0"/>
                </a:lnTo>
                <a:lnTo>
                  <a:pt x="27316" y="311"/>
                </a:lnTo>
                <a:lnTo>
                  <a:pt x="15990" y="3602"/>
                </a:lnTo>
                <a:lnTo>
                  <a:pt x="6648" y="9732"/>
                </a:lnTo>
                <a:lnTo>
                  <a:pt x="0" y="18558"/>
                </a:lnTo>
                <a:lnTo>
                  <a:pt x="9827" y="23473"/>
                </a:lnTo>
                <a:lnTo>
                  <a:pt x="12961" y="18924"/>
                </a:lnTo>
                <a:lnTo>
                  <a:pt x="23393" y="12378"/>
                </a:lnTo>
                <a:lnTo>
                  <a:pt x="37595" y="10773"/>
                </a:lnTo>
                <a:lnTo>
                  <a:pt x="40413" y="11062"/>
                </a:lnTo>
                <a:lnTo>
                  <a:pt x="54017" y="14930"/>
                </a:lnTo>
                <a:lnTo>
                  <a:pt x="65928" y="22174"/>
                </a:lnTo>
                <a:lnTo>
                  <a:pt x="74967" y="31891"/>
                </a:lnTo>
                <a:lnTo>
                  <a:pt x="79957" y="43182"/>
                </a:lnTo>
                <a:lnTo>
                  <a:pt x="76075" y="41241"/>
                </a:lnTo>
                <a:lnTo>
                  <a:pt x="83324" y="60238"/>
                </a:lnTo>
                <a:lnTo>
                  <a:pt x="95729" y="51072"/>
                </a:lnTo>
                <a:lnTo>
                  <a:pt x="91472" y="48943"/>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493273" y="529838"/>
            <a:ext cx="89269" cy="68140"/>
          </a:xfrm>
          <a:custGeom>
            <a:avLst/>
            <a:gdLst/>
            <a:ahLst/>
            <a:cxnLst/>
            <a:rect l="l" t="t" r="r" b="b"/>
            <a:pathLst>
              <a:path w="89269" h="68140">
                <a:moveTo>
                  <a:pt x="35370" y="49424"/>
                </a:moveTo>
                <a:lnTo>
                  <a:pt x="24776" y="40363"/>
                </a:lnTo>
                <a:lnTo>
                  <a:pt x="17414" y="29321"/>
                </a:lnTo>
                <a:lnTo>
                  <a:pt x="14301" y="17374"/>
                </a:lnTo>
                <a:lnTo>
                  <a:pt x="17821" y="19916"/>
                </a:lnTo>
                <a:lnTo>
                  <a:pt x="13715" y="0"/>
                </a:lnTo>
                <a:lnTo>
                  <a:pt x="0" y="7056"/>
                </a:lnTo>
                <a:lnTo>
                  <a:pt x="3859" y="9841"/>
                </a:lnTo>
                <a:lnTo>
                  <a:pt x="3431" y="13575"/>
                </a:lnTo>
                <a:lnTo>
                  <a:pt x="4526" y="25273"/>
                </a:lnTo>
                <a:lnTo>
                  <a:pt x="8998" y="36830"/>
                </a:lnTo>
                <a:lnTo>
                  <a:pt x="16519" y="47575"/>
                </a:lnTo>
                <a:lnTo>
                  <a:pt x="26762" y="56836"/>
                </a:lnTo>
                <a:lnTo>
                  <a:pt x="34157" y="61438"/>
                </a:lnTo>
                <a:lnTo>
                  <a:pt x="46738" y="66386"/>
                </a:lnTo>
                <a:lnTo>
                  <a:pt x="59268" y="68140"/>
                </a:lnTo>
                <a:lnTo>
                  <a:pt x="71020" y="66728"/>
                </a:lnTo>
                <a:lnTo>
                  <a:pt x="81263" y="62177"/>
                </a:lnTo>
                <a:lnTo>
                  <a:pt x="89269" y="54514"/>
                </a:lnTo>
                <a:lnTo>
                  <a:pt x="80359" y="48084"/>
                </a:lnTo>
                <a:lnTo>
                  <a:pt x="75799" y="52629"/>
                </a:lnTo>
                <a:lnTo>
                  <a:pt x="64678" y="56937"/>
                </a:lnTo>
                <a:lnTo>
                  <a:pt x="50912" y="56163"/>
                </a:lnTo>
                <a:lnTo>
                  <a:pt x="48177" y="55425"/>
                </a:lnTo>
                <a:lnTo>
                  <a:pt x="35370" y="49424"/>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740744" y="624148"/>
            <a:ext cx="41970" cy="98396"/>
          </a:xfrm>
          <a:custGeom>
            <a:avLst/>
            <a:gdLst/>
            <a:ahLst/>
            <a:cxnLst/>
            <a:rect l="l" t="t" r="r" b="b"/>
            <a:pathLst>
              <a:path w="41970" h="98396">
                <a:moveTo>
                  <a:pt x="758" y="11032"/>
                </a:moveTo>
                <a:lnTo>
                  <a:pt x="6502" y="11452"/>
                </a:lnTo>
                <a:lnTo>
                  <a:pt x="17477" y="17145"/>
                </a:lnTo>
                <a:lnTo>
                  <a:pt x="26056" y="28513"/>
                </a:lnTo>
                <a:lnTo>
                  <a:pt x="28683" y="35006"/>
                </a:lnTo>
                <a:lnTo>
                  <a:pt x="30990" y="47734"/>
                </a:lnTo>
                <a:lnTo>
                  <a:pt x="30084" y="60368"/>
                </a:lnTo>
                <a:lnTo>
                  <a:pt x="26116" y="71758"/>
                </a:lnTo>
                <a:lnTo>
                  <a:pt x="19235" y="80754"/>
                </a:lnTo>
                <a:lnTo>
                  <a:pt x="18930" y="76331"/>
                </a:lnTo>
                <a:lnTo>
                  <a:pt x="6330" y="92138"/>
                </a:lnTo>
                <a:lnTo>
                  <a:pt x="20447" y="98396"/>
                </a:lnTo>
                <a:lnTo>
                  <a:pt x="20115" y="93579"/>
                </a:lnTo>
                <a:lnTo>
                  <a:pt x="22222" y="92291"/>
                </a:lnTo>
                <a:lnTo>
                  <a:pt x="31094" y="84099"/>
                </a:lnTo>
                <a:lnTo>
                  <a:pt x="37572" y="73187"/>
                </a:lnTo>
                <a:lnTo>
                  <a:pt x="41312" y="60296"/>
                </a:lnTo>
                <a:lnTo>
                  <a:pt x="41970" y="46173"/>
                </a:lnTo>
                <a:lnTo>
                  <a:pt x="41861" y="44804"/>
                </a:lnTo>
                <a:lnTo>
                  <a:pt x="38605" y="29910"/>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540348" y="626826"/>
            <a:ext cx="42443" cy="75138"/>
          </a:xfrm>
          <a:custGeom>
            <a:avLst/>
            <a:gdLst/>
            <a:ahLst/>
            <a:cxnLst/>
            <a:rect l="l" t="t" r="r" b="b"/>
            <a:pathLst>
              <a:path w="42443" h="75138">
                <a:moveTo>
                  <a:pt x="1163" y="29964"/>
                </a:moveTo>
                <a:lnTo>
                  <a:pt x="0" y="42777"/>
                </a:lnTo>
                <a:lnTo>
                  <a:pt x="996" y="48252"/>
                </a:lnTo>
                <a:lnTo>
                  <a:pt x="6669" y="59938"/>
                </a:lnTo>
                <a:lnTo>
                  <a:pt x="16145" y="68831"/>
                </a:lnTo>
                <a:lnTo>
                  <a:pt x="28408" y="74156"/>
                </a:lnTo>
                <a:lnTo>
                  <a:pt x="42443" y="75138"/>
                </a:lnTo>
                <a:lnTo>
                  <a:pt x="41415" y="64791"/>
                </a:lnTo>
                <a:lnTo>
                  <a:pt x="33721" y="64609"/>
                </a:lnTo>
                <a:lnTo>
                  <a:pt x="21670" y="60029"/>
                </a:lnTo>
                <a:lnTo>
                  <a:pt x="13159" y="50830"/>
                </a:lnTo>
                <a:lnTo>
                  <a:pt x="10988" y="45367"/>
                </a:lnTo>
                <a:lnTo>
                  <a:pt x="10892" y="33843"/>
                </a:lnTo>
                <a:lnTo>
                  <a:pt x="16188" y="23411"/>
                </a:lnTo>
                <a:lnTo>
                  <a:pt x="26238" y="15778"/>
                </a:lnTo>
                <a:lnTo>
                  <a:pt x="26725" y="20697"/>
                </a:lnTo>
                <a:lnTo>
                  <a:pt x="35761" y="7872"/>
                </a:lnTo>
                <a:lnTo>
                  <a:pt x="24670" y="0"/>
                </a:lnTo>
                <a:lnTo>
                  <a:pt x="25166" y="4986"/>
                </a:lnTo>
                <a:lnTo>
                  <a:pt x="16306" y="9477"/>
                </a:lnTo>
                <a:lnTo>
                  <a:pt x="6821" y="18529"/>
                </a:lnTo>
                <a:lnTo>
                  <a:pt x="1163" y="29964"/>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284478" y="733763"/>
            <a:ext cx="111871" cy="67282"/>
          </a:xfrm>
          <a:custGeom>
            <a:avLst/>
            <a:gdLst/>
            <a:ahLst/>
            <a:cxnLst/>
            <a:rect l="l" t="t" r="r" b="b"/>
            <a:pathLst>
              <a:path w="111871" h="67282">
                <a:moveTo>
                  <a:pt x="6143" y="8851"/>
                </a:moveTo>
                <a:lnTo>
                  <a:pt x="0" y="16769"/>
                </a:lnTo>
                <a:lnTo>
                  <a:pt x="9827" y="21684"/>
                </a:lnTo>
                <a:lnTo>
                  <a:pt x="12346" y="18033"/>
                </a:lnTo>
                <a:lnTo>
                  <a:pt x="22603" y="12025"/>
                </a:lnTo>
                <a:lnTo>
                  <a:pt x="37525" y="10699"/>
                </a:lnTo>
                <a:lnTo>
                  <a:pt x="41804" y="11158"/>
                </a:lnTo>
                <a:lnTo>
                  <a:pt x="55042" y="14395"/>
                </a:lnTo>
                <a:lnTo>
                  <a:pt x="67770" y="20008"/>
                </a:lnTo>
                <a:lnTo>
                  <a:pt x="79204" y="27511"/>
                </a:lnTo>
                <a:lnTo>
                  <a:pt x="88559" y="36421"/>
                </a:lnTo>
                <a:lnTo>
                  <a:pt x="95050" y="46252"/>
                </a:lnTo>
                <a:lnTo>
                  <a:pt x="92217" y="44835"/>
                </a:lnTo>
                <a:lnTo>
                  <a:pt x="100981" y="67282"/>
                </a:lnTo>
                <a:lnTo>
                  <a:pt x="111871" y="54667"/>
                </a:lnTo>
                <a:lnTo>
                  <a:pt x="108224" y="52843"/>
                </a:lnTo>
                <a:lnTo>
                  <a:pt x="106664" y="46554"/>
                </a:lnTo>
                <a:lnTo>
                  <a:pt x="101433" y="35836"/>
                </a:lnTo>
                <a:lnTo>
                  <a:pt x="93333" y="25669"/>
                </a:lnTo>
                <a:lnTo>
                  <a:pt x="82771" y="16520"/>
                </a:lnTo>
                <a:lnTo>
                  <a:pt x="70152" y="8861"/>
                </a:lnTo>
                <a:lnTo>
                  <a:pt x="66620" y="7186"/>
                </a:lnTo>
                <a:lnTo>
                  <a:pt x="52528" y="2240"/>
                </a:lnTo>
                <a:lnTo>
                  <a:pt x="38843"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240654" y="779693"/>
            <a:ext cx="112664" cy="83916"/>
          </a:xfrm>
          <a:custGeom>
            <a:avLst/>
            <a:gdLst/>
            <a:ahLst/>
            <a:cxnLst/>
            <a:rect l="l" t="t" r="r" b="b"/>
            <a:pathLst>
              <a:path w="112664" h="83916">
                <a:moveTo>
                  <a:pt x="17820" y="25796"/>
                </a:moveTo>
                <a:lnTo>
                  <a:pt x="11826" y="0"/>
                </a:lnTo>
                <a:lnTo>
                  <a:pt x="0" y="12937"/>
                </a:lnTo>
                <a:lnTo>
                  <a:pt x="2887" y="15021"/>
                </a:lnTo>
                <a:lnTo>
                  <a:pt x="4706" y="24137"/>
                </a:lnTo>
                <a:lnTo>
                  <a:pt x="9427" y="35156"/>
                </a:lnTo>
                <a:lnTo>
                  <a:pt x="16662" y="46084"/>
                </a:lnTo>
                <a:lnTo>
                  <a:pt x="26121" y="56494"/>
                </a:lnTo>
                <a:lnTo>
                  <a:pt x="37514" y="65957"/>
                </a:lnTo>
                <a:lnTo>
                  <a:pt x="47341" y="72283"/>
                </a:lnTo>
                <a:lnTo>
                  <a:pt x="60602" y="78617"/>
                </a:lnTo>
                <a:lnTo>
                  <a:pt x="73584" y="82510"/>
                </a:lnTo>
                <a:lnTo>
                  <a:pt x="85784" y="83916"/>
                </a:lnTo>
                <a:lnTo>
                  <a:pt x="96699" y="82789"/>
                </a:lnTo>
                <a:lnTo>
                  <a:pt x="105827" y="79085"/>
                </a:lnTo>
                <a:lnTo>
                  <a:pt x="112664" y="72756"/>
                </a:lnTo>
                <a:lnTo>
                  <a:pt x="103752" y="66328"/>
                </a:lnTo>
                <a:lnTo>
                  <a:pt x="100711" y="69416"/>
                </a:lnTo>
                <a:lnTo>
                  <a:pt x="90015" y="73222"/>
                </a:lnTo>
                <a:lnTo>
                  <a:pt x="75308" y="72003"/>
                </a:lnTo>
                <a:lnTo>
                  <a:pt x="63225" y="68009"/>
                </a:lnTo>
                <a:lnTo>
                  <a:pt x="51132" y="61805"/>
                </a:lnTo>
                <a:lnTo>
                  <a:pt x="39792" y="53894"/>
                </a:lnTo>
                <a:lnTo>
                  <a:pt x="29778" y="44732"/>
                </a:lnTo>
                <a:lnTo>
                  <a:pt x="21658" y="34776"/>
                </a:lnTo>
                <a:lnTo>
                  <a:pt x="16001" y="24484"/>
                </a:lnTo>
                <a:lnTo>
                  <a:pt x="17820" y="25796"/>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543221" y="777702"/>
            <a:ext cx="78164" cy="74415"/>
          </a:xfrm>
          <a:custGeom>
            <a:avLst/>
            <a:gdLst/>
            <a:ahLst/>
            <a:cxnLst/>
            <a:rect l="l" t="t" r="r" b="b"/>
            <a:pathLst>
              <a:path w="78164" h="74415">
                <a:moveTo>
                  <a:pt x="73287" y="0"/>
                </a:moveTo>
                <a:lnTo>
                  <a:pt x="66458" y="5807"/>
                </a:lnTo>
                <a:lnTo>
                  <a:pt x="66751" y="6164"/>
                </a:lnTo>
                <a:lnTo>
                  <a:pt x="69617" y="16398"/>
                </a:lnTo>
                <a:lnTo>
                  <a:pt x="65641" y="29843"/>
                </a:lnTo>
                <a:lnTo>
                  <a:pt x="61699" y="36362"/>
                </a:lnTo>
                <a:lnTo>
                  <a:pt x="52751" y="46715"/>
                </a:lnTo>
                <a:lnTo>
                  <a:pt x="41942" y="55309"/>
                </a:lnTo>
                <a:lnTo>
                  <a:pt x="30277" y="61408"/>
                </a:lnTo>
                <a:lnTo>
                  <a:pt x="18760" y="64273"/>
                </a:lnTo>
                <a:lnTo>
                  <a:pt x="20491" y="62802"/>
                </a:lnTo>
                <a:lnTo>
                  <a:pt x="0" y="62323"/>
                </a:lnTo>
                <a:lnTo>
                  <a:pt x="6833" y="74415"/>
                </a:lnTo>
                <a:lnTo>
                  <a:pt x="9235" y="72374"/>
                </a:lnTo>
                <a:lnTo>
                  <a:pt x="20018" y="72845"/>
                </a:lnTo>
                <a:lnTo>
                  <a:pt x="31760" y="70195"/>
                </a:lnTo>
                <a:lnTo>
                  <a:pt x="43746" y="64669"/>
                </a:lnTo>
                <a:lnTo>
                  <a:pt x="55260" y="56513"/>
                </a:lnTo>
                <a:lnTo>
                  <a:pt x="60458" y="51688"/>
                </a:lnTo>
                <a:lnTo>
                  <a:pt x="69395"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40" name="object 40"/>
          <p:cNvSpPr/>
          <p:nvPr/>
        </p:nvSpPr>
        <p:spPr>
          <a:xfrm>
            <a:off x="9500160" y="721818"/>
            <a:ext cx="73439" cy="81493"/>
          </a:xfrm>
          <a:custGeom>
            <a:avLst/>
            <a:gdLst/>
            <a:ahLst/>
            <a:cxnLst/>
            <a:rect l="l" t="t" r="r" b="b"/>
            <a:pathLst>
              <a:path w="73439" h="81493">
                <a:moveTo>
                  <a:pt x="13179" y="67864"/>
                </a:moveTo>
                <a:lnTo>
                  <a:pt x="10564" y="56328"/>
                </a:lnTo>
                <a:lnTo>
                  <a:pt x="13175" y="43022"/>
                </a:lnTo>
                <a:lnTo>
                  <a:pt x="14865" y="39185"/>
                </a:lnTo>
                <a:lnTo>
                  <a:pt x="22588" y="27932"/>
                </a:lnTo>
                <a:lnTo>
                  <a:pt x="32816" y="19265"/>
                </a:lnTo>
                <a:lnTo>
                  <a:pt x="44434" y="13961"/>
                </a:lnTo>
                <a:lnTo>
                  <a:pt x="56329" y="12801"/>
                </a:lnTo>
                <a:lnTo>
                  <a:pt x="53270" y="16009"/>
                </a:lnTo>
                <a:lnTo>
                  <a:pt x="73439" y="14640"/>
                </a:lnTo>
                <a:lnTo>
                  <a:pt x="68530" y="0"/>
                </a:lnTo>
                <a:lnTo>
                  <a:pt x="65199" y="3495"/>
                </a:lnTo>
                <a:lnTo>
                  <a:pt x="60491" y="2306"/>
                </a:lnTo>
                <a:lnTo>
                  <a:pt x="48938" y="1955"/>
                </a:lnTo>
                <a:lnTo>
                  <a:pt x="37137" y="4822"/>
                </a:lnTo>
                <a:lnTo>
                  <a:pt x="25756" y="10695"/>
                </a:lnTo>
                <a:lnTo>
                  <a:pt x="15467" y="19359"/>
                </a:lnTo>
                <a:lnTo>
                  <a:pt x="9449" y="26725"/>
                </a:lnTo>
                <a:lnTo>
                  <a:pt x="3182" y="38353"/>
                </a:lnTo>
                <a:lnTo>
                  <a:pt x="10" y="50340"/>
                </a:lnTo>
                <a:lnTo>
                  <a:pt x="0" y="61991"/>
                </a:lnTo>
                <a:lnTo>
                  <a:pt x="3214" y="72608"/>
                </a:lnTo>
                <a:lnTo>
                  <a:pt x="9718" y="81493"/>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9071634" y="626826"/>
            <a:ext cx="42443" cy="75138"/>
          </a:xfrm>
          <a:custGeom>
            <a:avLst/>
            <a:gdLst/>
            <a:ahLst/>
            <a:cxnLst/>
            <a:rect l="l" t="t" r="r" b="b"/>
            <a:pathLst>
              <a:path w="42443" h="75138">
                <a:moveTo>
                  <a:pt x="1163" y="29964"/>
                </a:moveTo>
                <a:lnTo>
                  <a:pt x="0" y="42777"/>
                </a:lnTo>
                <a:lnTo>
                  <a:pt x="996" y="48252"/>
                </a:lnTo>
                <a:lnTo>
                  <a:pt x="6669" y="59938"/>
                </a:lnTo>
                <a:lnTo>
                  <a:pt x="16145" y="68831"/>
                </a:lnTo>
                <a:lnTo>
                  <a:pt x="28409" y="74156"/>
                </a:lnTo>
                <a:lnTo>
                  <a:pt x="42443" y="75138"/>
                </a:lnTo>
                <a:lnTo>
                  <a:pt x="41415" y="64791"/>
                </a:lnTo>
                <a:lnTo>
                  <a:pt x="33722" y="64610"/>
                </a:lnTo>
                <a:lnTo>
                  <a:pt x="21671" y="60029"/>
                </a:lnTo>
                <a:lnTo>
                  <a:pt x="13160" y="50830"/>
                </a:lnTo>
                <a:lnTo>
                  <a:pt x="10988" y="45367"/>
                </a:lnTo>
                <a:lnTo>
                  <a:pt x="10893" y="33842"/>
                </a:lnTo>
                <a:lnTo>
                  <a:pt x="16188" y="23411"/>
                </a:lnTo>
                <a:lnTo>
                  <a:pt x="26238" y="15778"/>
                </a:lnTo>
                <a:lnTo>
                  <a:pt x="26725" y="20697"/>
                </a:lnTo>
                <a:lnTo>
                  <a:pt x="35761" y="7872"/>
                </a:lnTo>
                <a:lnTo>
                  <a:pt x="24670" y="0"/>
                </a:lnTo>
                <a:lnTo>
                  <a:pt x="25166" y="4986"/>
                </a:lnTo>
                <a:lnTo>
                  <a:pt x="16307" y="9476"/>
                </a:lnTo>
                <a:lnTo>
                  <a:pt x="6823" y="18528"/>
                </a:lnTo>
                <a:lnTo>
                  <a:pt x="1163" y="29964"/>
                </a:lnTo>
                <a:close/>
              </a:path>
            </a:pathLst>
          </a:custGeom>
          <a:solidFill>
            <a:srgbClr val="E0E0E0"/>
          </a:solidFill>
        </p:spPr>
        <p:txBody>
          <a:bodyPr wrap="square" lIns="0" tIns="0" rIns="0" bIns="0" rtlCol="0">
            <a:noAutofit/>
          </a:bodyPr>
          <a:lstStyle/>
          <a:p>
            <a:endParaRPr/>
          </a:p>
        </p:txBody>
      </p:sp>
      <p:sp>
        <p:nvSpPr>
          <p:cNvPr id="24" name="object 24"/>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23" name="object 23"/>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FEFFFE"/>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FEFFFE"/>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FEFFFE"/>
                </a:solidFill>
                <a:latin typeface="Arial"/>
                <a:cs typeface="Arial"/>
              </a:rPr>
              <a:t>analytic plan and share for peer review?</a:t>
            </a:r>
            <a:endParaRPr sz="1400">
              <a:latin typeface="Arial"/>
              <a:cs typeface="Arial"/>
            </a:endParaRPr>
          </a:p>
        </p:txBody>
      </p:sp>
      <p:sp>
        <p:nvSpPr>
          <p:cNvPr id="22" name="object 22"/>
          <p:cNvSpPr txBox="1"/>
          <p:nvPr/>
        </p:nvSpPr>
        <p:spPr>
          <a:xfrm>
            <a:off x="1157778" y="853467"/>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21" name="object 21"/>
          <p:cNvSpPr txBox="1"/>
          <p:nvPr/>
        </p:nvSpPr>
        <p:spPr>
          <a:xfrm>
            <a:off x="2264903" y="853467"/>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2:</a:t>
            </a:r>
            <a:endParaRPr sz="2800">
              <a:latin typeface="Arial"/>
              <a:cs typeface="Arial"/>
            </a:endParaRPr>
          </a:p>
        </p:txBody>
      </p:sp>
      <p:sp>
        <p:nvSpPr>
          <p:cNvPr id="20" name="object 20"/>
          <p:cNvSpPr txBox="1"/>
          <p:nvPr/>
        </p:nvSpPr>
        <p:spPr>
          <a:xfrm>
            <a:off x="2759044" y="853467"/>
            <a:ext cx="82989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endParaRPr sz="2800">
              <a:latin typeface="Arial"/>
              <a:cs typeface="Arial"/>
            </a:endParaRPr>
          </a:p>
        </p:txBody>
      </p:sp>
      <p:sp>
        <p:nvSpPr>
          <p:cNvPr id="19" name="object 19"/>
          <p:cNvSpPr txBox="1"/>
          <p:nvPr/>
        </p:nvSpPr>
        <p:spPr>
          <a:xfrm>
            <a:off x="3609000" y="853467"/>
            <a:ext cx="1917246"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Preparation</a:t>
            </a:r>
            <a:endParaRPr sz="2800">
              <a:latin typeface="Arial"/>
              <a:cs typeface="Arial"/>
            </a:endParaRPr>
          </a:p>
        </p:txBody>
      </p:sp>
      <p:sp>
        <p:nvSpPr>
          <p:cNvPr id="18" name="object 18"/>
          <p:cNvSpPr txBox="1"/>
          <p:nvPr/>
        </p:nvSpPr>
        <p:spPr>
          <a:xfrm>
            <a:off x="8503137" y="2360174"/>
            <a:ext cx="1159186" cy="203199"/>
          </a:xfrm>
          <a:prstGeom prst="rect">
            <a:avLst/>
          </a:prstGeom>
        </p:spPr>
        <p:txBody>
          <a:bodyPr wrap="square" lIns="0" tIns="0" rIns="0" bIns="0" rtlCol="0">
            <a:noAutofit/>
          </a:bodyPr>
          <a:lstStyle/>
          <a:p>
            <a:pPr marL="12700">
              <a:lnSpc>
                <a:spcPts val="1530"/>
              </a:lnSpc>
              <a:spcBef>
                <a:spcPts val="76"/>
              </a:spcBef>
            </a:pPr>
            <a:r>
              <a:rPr sz="1400" spc="0" dirty="0">
                <a:solidFill>
                  <a:srgbClr val="2F302F"/>
                </a:solidFill>
                <a:latin typeface="Arial"/>
                <a:cs typeface="Arial"/>
              </a:rPr>
              <a:t>quality data to</a:t>
            </a:r>
            <a:endParaRPr sz="1400">
              <a:latin typeface="Arial"/>
              <a:cs typeface="Arial"/>
            </a:endParaRPr>
          </a:p>
        </p:txBody>
      </p:sp>
      <p:sp>
        <p:nvSpPr>
          <p:cNvPr id="17" name="object 17"/>
          <p:cNvSpPr txBox="1"/>
          <p:nvPr/>
        </p:nvSpPr>
        <p:spPr>
          <a:xfrm>
            <a:off x="6916948" y="2779696"/>
            <a:ext cx="542573"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Data</a:t>
            </a:r>
            <a:endParaRPr sz="1800">
              <a:latin typeface="Arial"/>
              <a:cs typeface="Arial"/>
            </a:endParaRPr>
          </a:p>
        </p:txBody>
      </p:sp>
      <p:sp>
        <p:nvSpPr>
          <p:cNvPr id="16" name="object 16"/>
          <p:cNvSpPr txBox="1"/>
          <p:nvPr/>
        </p:nvSpPr>
        <p:spPr>
          <a:xfrm>
            <a:off x="7463348" y="2779696"/>
            <a:ext cx="542573"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Prep</a:t>
            </a:r>
            <a:endParaRPr sz="1800">
              <a:latin typeface="Arial"/>
              <a:cs typeface="Arial"/>
            </a:endParaRPr>
          </a:p>
        </p:txBody>
      </p:sp>
      <p:sp>
        <p:nvSpPr>
          <p:cNvPr id="15" name="object 15"/>
          <p:cNvSpPr txBox="1"/>
          <p:nvPr/>
        </p:nvSpPr>
        <p:spPr>
          <a:xfrm>
            <a:off x="8616823" y="2791974"/>
            <a:ext cx="931815" cy="203199"/>
          </a:xfrm>
          <a:prstGeom prst="rect">
            <a:avLst/>
          </a:prstGeom>
        </p:spPr>
        <p:txBody>
          <a:bodyPr wrap="square" lIns="0" tIns="0" rIns="0" bIns="0" rtlCol="0">
            <a:noAutofit/>
          </a:bodyPr>
          <a:lstStyle/>
          <a:p>
            <a:pPr marL="12700">
              <a:lnSpc>
                <a:spcPts val="1530"/>
              </a:lnSpc>
              <a:spcBef>
                <a:spcPts val="76"/>
              </a:spcBef>
            </a:pPr>
            <a:r>
              <a:rPr sz="1400" spc="0" dirty="0">
                <a:solidFill>
                  <a:srgbClr val="2F302F"/>
                </a:solidFill>
                <a:latin typeface="Arial"/>
                <a:cs typeface="Arial"/>
              </a:rPr>
              <a:t>the model?</a:t>
            </a:r>
            <a:endParaRPr sz="1400">
              <a:latin typeface="Arial"/>
              <a:cs typeface="Arial"/>
            </a:endParaRPr>
          </a:p>
        </p:txBody>
      </p:sp>
      <p:sp>
        <p:nvSpPr>
          <p:cNvPr id="14" name="object 14"/>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13" name="object 13"/>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22</a:t>
            </a:r>
            <a:endParaRPr sz="1000">
              <a:latin typeface="Calibri"/>
              <a:cs typeface="Calibri"/>
            </a:endParaRPr>
          </a:p>
        </p:txBody>
      </p:sp>
      <p:sp>
        <p:nvSpPr>
          <p:cNvPr id="12" name="object 12"/>
          <p:cNvSpPr txBox="1"/>
          <p:nvPr/>
        </p:nvSpPr>
        <p:spPr>
          <a:xfrm>
            <a:off x="6759895" y="3950269"/>
            <a:ext cx="1371600" cy="646330"/>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774238" y="1730439"/>
            <a:ext cx="312492" cy="3724093"/>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1086730" y="1730439"/>
            <a:ext cx="5402503" cy="3724093"/>
          </a:xfrm>
          <a:prstGeom prst="rect">
            <a:avLst/>
          </a:prstGeom>
        </p:spPr>
        <p:txBody>
          <a:bodyPr wrap="square" lIns="0" tIns="0" rIns="0" bIns="0" rtlCol="0">
            <a:noAutofit/>
          </a:bodyPr>
          <a:lstStyle/>
          <a:p>
            <a:pPr marL="91439">
              <a:lnSpc>
                <a:spcPct val="95825"/>
              </a:lnSpc>
              <a:spcBef>
                <a:spcPts val="10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Familiarize yourself with the data thoroughly</a:t>
            </a:r>
            <a:endParaRPr sz="2000" dirty="0">
              <a:latin typeface="Calibri"/>
              <a:cs typeface="Calibri"/>
            </a:endParaRPr>
          </a:p>
          <a:p>
            <a:pPr marL="421639">
              <a:lnSpc>
                <a:spcPts val="2880"/>
              </a:lnSpc>
              <a:spcBef>
                <a:spcPts val="144"/>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List your data sources</a:t>
            </a:r>
            <a:endParaRPr sz="2000" dirty="0">
              <a:latin typeface="Calibri"/>
              <a:cs typeface="Calibri"/>
            </a:endParaRPr>
          </a:p>
          <a:p>
            <a:pPr marL="421639">
              <a:lnSpc>
                <a:spcPts val="2800"/>
              </a:lnSpc>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What’s needed vs. what’s available</a:t>
            </a:r>
            <a:endParaRPr sz="2000" dirty="0">
              <a:latin typeface="Calibri"/>
              <a:cs typeface="Calibri"/>
            </a:endParaRPr>
          </a:p>
          <a:p>
            <a:pPr marL="91439">
              <a:lnSpc>
                <a:spcPct val="95825"/>
              </a:lnSpc>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Data Condi:oning</a:t>
            </a:r>
            <a:endParaRPr sz="2000" dirty="0">
              <a:latin typeface="Calibri"/>
              <a:cs typeface="Calibri"/>
            </a:endParaRPr>
          </a:p>
          <a:p>
            <a:pPr marL="421639">
              <a:lnSpc>
                <a:spcPts val="2900"/>
              </a:lnSpc>
              <a:spcBef>
                <a:spcPts val="14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Clean and normalize data</a:t>
            </a:r>
            <a:endParaRPr sz="2000" dirty="0">
              <a:latin typeface="Calibri"/>
              <a:cs typeface="Calibri"/>
            </a:endParaRPr>
          </a:p>
          <a:p>
            <a:pPr marL="421639">
              <a:lnSpc>
                <a:spcPts val="290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Discern what you keep vs. what you discard</a:t>
            </a:r>
            <a:endParaRPr sz="2000" dirty="0">
              <a:latin typeface="Calibri"/>
              <a:cs typeface="Calibri"/>
            </a:endParaRPr>
          </a:p>
          <a:p>
            <a:pPr marL="91439">
              <a:lnSpc>
                <a:spcPct val="95825"/>
              </a:lnSpc>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Survey &amp; Visuali</a:t>
            </a:r>
            <a:r>
              <a:rPr sz="2000" b="1" spc="4" dirty="0">
                <a:solidFill>
                  <a:srgbClr val="474746"/>
                </a:solidFill>
                <a:latin typeface="Calibri"/>
                <a:cs typeface="Calibri"/>
              </a:rPr>
              <a:t>z</a:t>
            </a:r>
            <a:r>
              <a:rPr sz="2000" b="1" spc="0" dirty="0">
                <a:solidFill>
                  <a:srgbClr val="474746"/>
                </a:solidFill>
                <a:latin typeface="Calibri"/>
                <a:cs typeface="Calibri"/>
              </a:rPr>
              <a:t>e</a:t>
            </a:r>
            <a:endParaRPr sz="2000" dirty="0">
              <a:latin typeface="Calibri"/>
              <a:cs typeface="Calibri"/>
            </a:endParaRPr>
          </a:p>
          <a:p>
            <a:pPr marL="421639">
              <a:lnSpc>
                <a:spcPts val="2800"/>
              </a:lnSpc>
              <a:spcBef>
                <a:spcPts val="140"/>
              </a:spcBef>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Overview, zoom &amp; ﬁlter, details-­‐on-­‐demand</a:t>
            </a:r>
            <a:endParaRPr sz="2000" dirty="0">
              <a:latin typeface="Calibri"/>
              <a:cs typeface="Calibri"/>
            </a:endParaRPr>
          </a:p>
          <a:p>
            <a:pPr marL="421639">
              <a:lnSpc>
                <a:spcPts val="2900"/>
              </a:lnSpc>
              <a:spcBef>
                <a:spcPts val="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Descrip</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ve</a:t>
            </a:r>
            <a:r>
              <a:rPr sz="3000" spc="101" baseline="-1365" dirty="0">
                <a:solidFill>
                  <a:srgbClr val="474746"/>
                </a:solidFill>
                <a:latin typeface="Calibri"/>
                <a:cs typeface="Calibri"/>
              </a:rPr>
              <a:t> </a:t>
            </a:r>
            <a:r>
              <a:rPr sz="3000" spc="0" baseline="-1365" dirty="0">
                <a:solidFill>
                  <a:srgbClr val="474746"/>
                </a:solidFill>
                <a:latin typeface="Calibri"/>
                <a:cs typeface="Calibri"/>
              </a:rPr>
              <a:t>Sta</a:t>
            </a:r>
            <a:r>
              <a:rPr lang="en-US" sz="3000" spc="0" baseline="-1365" dirty="0">
                <a:solidFill>
                  <a:srgbClr val="474746"/>
                </a:solidFill>
                <a:latin typeface="Calibri"/>
                <a:cs typeface="Calibri"/>
              </a:rPr>
              <a:t>tisti</a:t>
            </a:r>
            <a:r>
              <a:rPr sz="3000" spc="0" baseline="-1365" dirty="0">
                <a:solidFill>
                  <a:srgbClr val="474746"/>
                </a:solidFill>
                <a:latin typeface="Calibri"/>
                <a:cs typeface="Calibri"/>
              </a:rPr>
              <a:t>cs</a:t>
            </a:r>
            <a:endParaRPr sz="2000" dirty="0">
              <a:latin typeface="Calibri"/>
              <a:cs typeface="Calibri"/>
            </a:endParaRPr>
          </a:p>
          <a:p>
            <a:pPr marL="421639">
              <a:lnSpc>
                <a:spcPts val="2900"/>
              </a:lnSpc>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Data Quality</a:t>
            </a:r>
            <a:endParaRPr sz="2000" dirty="0">
              <a:latin typeface="Calibri"/>
              <a:cs typeface="Calibri"/>
            </a:endParaRPr>
          </a:p>
        </p:txBody>
      </p:sp>
      <p:sp>
        <p:nvSpPr>
          <p:cNvPr id="9" name="object 9"/>
          <p:cNvSpPr txBox="1"/>
          <p:nvPr/>
        </p:nvSpPr>
        <p:spPr>
          <a:xfrm>
            <a:off x="6489233" y="1730439"/>
            <a:ext cx="3429003" cy="3724093"/>
          </a:xfrm>
          <a:prstGeom prst="rect">
            <a:avLst/>
          </a:prstGeom>
        </p:spPr>
        <p:txBody>
          <a:bodyPr wrap="square" lIns="0" tIns="0" rIns="0" bIns="0" rtlCol="0">
            <a:noAutofit/>
          </a:bodyPr>
          <a:lstStyle/>
          <a:p>
            <a:pPr>
              <a:lnSpc>
                <a:spcPts val="600"/>
              </a:lnSpc>
              <a:spcBef>
                <a:spcPts val="12"/>
              </a:spcBef>
            </a:pPr>
            <a:endParaRPr sz="600"/>
          </a:p>
          <a:p>
            <a:pPr marL="2061026" marR="277220" indent="138602">
              <a:lnSpc>
                <a:spcPts val="1600"/>
              </a:lnSpc>
              <a:spcBef>
                <a:spcPts val="1080"/>
              </a:spcBef>
            </a:pPr>
            <a:r>
              <a:rPr sz="1400" spc="0" dirty="0">
                <a:solidFill>
                  <a:srgbClr val="2F302F"/>
                </a:solidFill>
                <a:latin typeface="Arial"/>
                <a:cs typeface="Arial"/>
              </a:rPr>
              <a:t>Do I have enough good</a:t>
            </a:r>
            <a:endParaRPr sz="1400">
              <a:latin typeface="Arial"/>
              <a:cs typeface="Arial"/>
            </a:endParaRPr>
          </a:p>
          <a:p>
            <a:pPr marL="399055">
              <a:lnSpc>
                <a:spcPts val="2299"/>
              </a:lnSpc>
              <a:spcBef>
                <a:spcPts val="974"/>
              </a:spcBef>
            </a:pPr>
            <a:r>
              <a:rPr sz="1800" b="1" spc="0" baseline="43481" dirty="0">
                <a:solidFill>
                  <a:srgbClr val="5E5E5E"/>
                </a:solidFill>
                <a:latin typeface="Arial"/>
                <a:cs typeface="Arial"/>
              </a:rPr>
              <a:t>2                                    </a:t>
            </a:r>
            <a:r>
              <a:rPr sz="1800" b="1" spc="237" baseline="43481" dirty="0">
                <a:solidFill>
                  <a:srgbClr val="5E5E5E"/>
                </a:solidFill>
                <a:latin typeface="Arial"/>
                <a:cs typeface="Arial"/>
              </a:rPr>
              <a:t> </a:t>
            </a:r>
            <a:r>
              <a:rPr sz="1400" spc="0" dirty="0">
                <a:solidFill>
                  <a:srgbClr val="2F302F"/>
                </a:solidFill>
                <a:latin typeface="Arial"/>
                <a:cs typeface="Arial"/>
              </a:rPr>
              <a:t>start building</a:t>
            </a:r>
            <a:endParaRPr sz="1400">
              <a:latin typeface="Arial"/>
              <a:cs typeface="Arial"/>
            </a:endParaRPr>
          </a:p>
          <a:p>
            <a:pPr marL="612130" marR="2123099" algn="ctr">
              <a:lnSpc>
                <a:spcPct val="95825"/>
              </a:lnSpc>
              <a:spcBef>
                <a:spcPts val="9760"/>
              </a:spcBef>
            </a:pPr>
            <a:r>
              <a:rPr sz="1800" spc="0" dirty="0">
                <a:solidFill>
                  <a:srgbClr val="FEFFFE"/>
                </a:solidFill>
                <a:latin typeface="Arial"/>
                <a:cs typeface="Arial"/>
              </a:rPr>
              <a:t>Model</a:t>
            </a:r>
            <a:endParaRPr sz="1800">
              <a:latin typeface="Arial"/>
              <a:cs typeface="Arial"/>
            </a:endParaRPr>
          </a:p>
          <a:p>
            <a:pPr marL="476675" marR="1987614" algn="ctr">
              <a:lnSpc>
                <a:spcPct val="95825"/>
              </a:lnSpc>
              <a:spcBef>
                <a:spcPts val="30"/>
              </a:spcBef>
            </a:pPr>
            <a:r>
              <a:rPr sz="1800" spc="0" dirty="0">
                <a:solidFill>
                  <a:srgbClr val="FEFFFE"/>
                </a:solidFill>
                <a:latin typeface="Arial"/>
                <a:cs typeface="Arial"/>
              </a:rPr>
              <a:t>Planning</a:t>
            </a:r>
            <a:endParaRPr sz="1800">
              <a:latin typeface="Arial"/>
              <a:cs typeface="Arial"/>
            </a:endParaRPr>
          </a:p>
          <a:p>
            <a:pPr marL="801194">
              <a:lnSpc>
                <a:spcPct val="95825"/>
              </a:lnSpc>
              <a:spcBef>
                <a:spcPts val="5337"/>
              </a:spcBef>
            </a:pPr>
            <a:r>
              <a:rPr sz="1400" spc="0" dirty="0">
                <a:solidFill>
                  <a:srgbClr val="FEFFFE"/>
                </a:solidFill>
                <a:latin typeface="Arial"/>
                <a:cs typeface="Arial"/>
              </a:rPr>
              <a:t>Do I have a good idea</a:t>
            </a:r>
            <a:endParaRPr sz="1400">
              <a:latin typeface="Arial"/>
              <a:cs typeface="Arial"/>
            </a:endParaRPr>
          </a:p>
        </p:txBody>
      </p:sp>
      <p:sp>
        <p:nvSpPr>
          <p:cNvPr id="8" name="object 8"/>
          <p:cNvSpPr txBox="1"/>
          <p:nvPr/>
        </p:nvSpPr>
        <p:spPr>
          <a:xfrm>
            <a:off x="774238" y="5454533"/>
            <a:ext cx="3809999" cy="76200"/>
          </a:xfrm>
          <a:prstGeom prst="rect">
            <a:avLst/>
          </a:prstGeom>
        </p:spPr>
        <p:txBody>
          <a:bodyPr wrap="square" lIns="0" tIns="0" rIns="0" bIns="0" rtlCol="0">
            <a:noAutofit/>
          </a:bodyPr>
          <a:lstStyle/>
          <a:p>
            <a:pPr marL="25400">
              <a:lnSpc>
                <a:spcPts val="600"/>
              </a:lnSpc>
              <a:spcBef>
                <a:spcPts val="0"/>
              </a:spcBef>
            </a:pPr>
            <a:endParaRPr sz="600"/>
          </a:p>
        </p:txBody>
      </p:sp>
      <p:sp>
        <p:nvSpPr>
          <p:cNvPr id="7" name="object 7"/>
          <p:cNvSpPr txBox="1"/>
          <p:nvPr/>
        </p:nvSpPr>
        <p:spPr>
          <a:xfrm>
            <a:off x="4584237" y="5454533"/>
            <a:ext cx="1371600" cy="76200"/>
          </a:xfrm>
          <a:prstGeom prst="rect">
            <a:avLst/>
          </a:prstGeom>
        </p:spPr>
        <p:txBody>
          <a:bodyPr wrap="square" lIns="0" tIns="0" rIns="0" bIns="0" rtlCol="0">
            <a:noAutofit/>
          </a:bodyPr>
          <a:lstStyle/>
          <a:p>
            <a:pPr marL="25400">
              <a:lnSpc>
                <a:spcPts val="600"/>
              </a:lnSpc>
              <a:spcBef>
                <a:spcPts val="0"/>
              </a:spcBef>
            </a:pPr>
            <a:endParaRPr sz="600"/>
          </a:p>
        </p:txBody>
      </p:sp>
      <p:sp>
        <p:nvSpPr>
          <p:cNvPr id="6" name="object 6"/>
          <p:cNvSpPr txBox="1"/>
          <p:nvPr/>
        </p:nvSpPr>
        <p:spPr>
          <a:xfrm>
            <a:off x="5955837" y="5454533"/>
            <a:ext cx="3962398" cy="76200"/>
          </a:xfrm>
          <a:prstGeom prst="rect">
            <a:avLst/>
          </a:prstGeom>
        </p:spPr>
        <p:txBody>
          <a:bodyPr wrap="square" lIns="0" tIns="0" rIns="0" bIns="0" rtlCol="0">
            <a:noAutofit/>
          </a:bodyPr>
          <a:lstStyle/>
          <a:p>
            <a:pPr marL="25400">
              <a:lnSpc>
                <a:spcPts val="600"/>
              </a:lnSpc>
              <a:spcBef>
                <a:spcPts val="0"/>
              </a:spcBef>
            </a:pPr>
            <a:endParaRPr sz="600"/>
          </a:p>
        </p:txBody>
      </p:sp>
      <p:sp>
        <p:nvSpPr>
          <p:cNvPr id="5" name="object 5"/>
          <p:cNvSpPr txBox="1"/>
          <p:nvPr/>
        </p:nvSpPr>
        <p:spPr>
          <a:xfrm>
            <a:off x="774238" y="5530733"/>
            <a:ext cx="304800" cy="940009"/>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079038" y="5530733"/>
            <a:ext cx="8206849" cy="940009"/>
          </a:xfrm>
          <a:prstGeom prst="rect">
            <a:avLst/>
          </a:prstGeom>
        </p:spPr>
        <p:txBody>
          <a:bodyPr wrap="square" lIns="0" tIns="0" rIns="0" bIns="0" rtlCol="0">
            <a:noAutofit/>
          </a:bodyPr>
          <a:lstStyle/>
          <a:p>
            <a:pPr marL="91439">
              <a:lnSpc>
                <a:spcPct val="95825"/>
              </a:lnSpc>
              <a:spcBef>
                <a:spcPts val="445"/>
              </a:spcBef>
            </a:pPr>
            <a:r>
              <a:rPr sz="1400" spc="0" dirty="0">
                <a:latin typeface="Arial"/>
                <a:cs typeface="Arial"/>
              </a:rPr>
              <a:t>•   </a:t>
            </a:r>
            <a:r>
              <a:rPr sz="1400" spc="207" dirty="0">
                <a:latin typeface="Arial"/>
                <a:cs typeface="Arial"/>
              </a:rPr>
              <a:t> </a:t>
            </a:r>
            <a:r>
              <a:rPr sz="1400" b="1" spc="0" dirty="0">
                <a:latin typeface="Arial"/>
                <a:cs typeface="Arial"/>
              </a:rPr>
              <a:t>Useful </a:t>
            </a:r>
            <a:r>
              <a:rPr sz="1400" b="1" spc="-104" dirty="0">
                <a:latin typeface="Arial"/>
                <a:cs typeface="Arial"/>
              </a:rPr>
              <a:t>T</a:t>
            </a:r>
            <a:r>
              <a:rPr sz="1400" b="1" spc="0" dirty="0">
                <a:latin typeface="Arial"/>
                <a:cs typeface="Arial"/>
              </a:rPr>
              <a:t>ools for this phase:</a:t>
            </a:r>
            <a:endParaRPr sz="1400">
              <a:latin typeface="Arial"/>
              <a:cs typeface="Arial"/>
            </a:endParaRPr>
          </a:p>
          <a:p>
            <a:pPr marL="548639">
              <a:lnSpc>
                <a:spcPts val="1600"/>
              </a:lnSpc>
              <a:spcBef>
                <a:spcPts val="80"/>
              </a:spcBef>
            </a:pPr>
            <a:r>
              <a:rPr sz="1400" spc="0" dirty="0">
                <a:latin typeface="Arial"/>
                <a:cs typeface="Arial"/>
              </a:rPr>
              <a:t>•   </a:t>
            </a:r>
            <a:r>
              <a:rPr sz="1400" spc="207" dirty="0">
                <a:latin typeface="Arial"/>
                <a:cs typeface="Arial"/>
              </a:rPr>
              <a:t> </a:t>
            </a:r>
            <a:r>
              <a:rPr sz="1400" spc="0" dirty="0">
                <a:latin typeface="Arial"/>
                <a:cs typeface="Arial"/>
              </a:rPr>
              <a:t>Descriptive Statistics on candidate variables for diagnostics &amp; quality</a:t>
            </a:r>
            <a:endParaRPr sz="1400">
              <a:latin typeface="Arial"/>
              <a:cs typeface="Arial"/>
            </a:endParaRPr>
          </a:p>
          <a:p>
            <a:pPr marL="828038" marR="578460" indent="-279399">
              <a:lnSpc>
                <a:spcPts val="1609"/>
              </a:lnSpc>
              <a:spcBef>
                <a:spcPts val="9"/>
              </a:spcBef>
              <a:tabLst>
                <a:tab pos="825500" algn="l"/>
              </a:tabLst>
            </a:pPr>
            <a:r>
              <a:rPr sz="1400" spc="0" dirty="0">
                <a:latin typeface="Arial"/>
                <a:cs typeface="Arial"/>
              </a:rPr>
              <a:t>•	</a:t>
            </a:r>
            <a:r>
              <a:rPr sz="1400" b="1" i="1" spc="-50" dirty="0">
                <a:latin typeface="Arial"/>
                <a:cs typeface="Arial"/>
              </a:rPr>
              <a:t>V</a:t>
            </a:r>
            <a:r>
              <a:rPr sz="1400" b="1" i="1" spc="0" dirty="0">
                <a:latin typeface="Arial"/>
                <a:cs typeface="Arial"/>
              </a:rPr>
              <a:t>isualization</a:t>
            </a:r>
            <a:r>
              <a:rPr sz="1400" spc="0" dirty="0">
                <a:latin typeface="Arial"/>
                <a:cs typeface="Arial"/>
              </a:rPr>
              <a:t>:  R (base package, ggplot and lattice), GnuPlot, Ggobi/Rggobi, Spotfire, </a:t>
            </a:r>
            <a:r>
              <a:rPr sz="1400" spc="-154" dirty="0">
                <a:latin typeface="Arial"/>
                <a:cs typeface="Arial"/>
              </a:rPr>
              <a:t>T</a:t>
            </a:r>
            <a:r>
              <a:rPr sz="1400" spc="0" dirty="0">
                <a:latin typeface="Arial"/>
                <a:cs typeface="Arial"/>
              </a:rPr>
              <a:t>ableau</a:t>
            </a:r>
            <a:endParaRPr sz="1400">
              <a:latin typeface="Arial"/>
              <a:cs typeface="Arial"/>
            </a:endParaRPr>
          </a:p>
        </p:txBody>
      </p:sp>
      <p:sp>
        <p:nvSpPr>
          <p:cNvPr id="3" name="object 3"/>
          <p:cNvSpPr txBox="1"/>
          <p:nvPr/>
        </p:nvSpPr>
        <p:spPr>
          <a:xfrm>
            <a:off x="9285887" y="5530733"/>
            <a:ext cx="632349" cy="940009"/>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774238" y="6470743"/>
            <a:ext cx="9143998" cy="495491"/>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4" name="object 14"/>
          <p:cNvSpPr/>
          <p:nvPr/>
        </p:nvSpPr>
        <p:spPr>
          <a:xfrm>
            <a:off x="1383837" y="730134"/>
            <a:ext cx="719374" cy="685800"/>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2145837" y="501534"/>
            <a:ext cx="959166" cy="914400"/>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3136437" y="730134"/>
            <a:ext cx="719374" cy="685800"/>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p:nvPr/>
        </p:nvSpPr>
        <p:spPr>
          <a:xfrm>
            <a:off x="3898437" y="730134"/>
            <a:ext cx="719374" cy="685800"/>
          </a:xfrm>
          <a:prstGeom prst="rect">
            <a:avLst/>
          </a:prstGeom>
          <a:blipFill>
            <a:blip r:embed="rId6" cstate="print"/>
            <a:stretch>
              <a:fillRect/>
            </a:stretch>
          </a:blipFill>
        </p:spPr>
        <p:txBody>
          <a:bodyPr wrap="square" lIns="0" tIns="0" rIns="0" bIns="0" rtlCol="0">
            <a:noAutofit/>
          </a:bodyPr>
          <a:lstStyle/>
          <a:p>
            <a:endParaRPr/>
          </a:p>
        </p:txBody>
      </p:sp>
      <p:sp>
        <p:nvSpPr>
          <p:cNvPr id="10" name="object 10"/>
          <p:cNvSpPr/>
          <p:nvPr/>
        </p:nvSpPr>
        <p:spPr>
          <a:xfrm>
            <a:off x="4660437" y="730134"/>
            <a:ext cx="719374" cy="685800"/>
          </a:xfrm>
          <a:prstGeom prst="rect">
            <a:avLst/>
          </a:prstGeom>
          <a:blipFill>
            <a:blip r:embed="rId7" cstate="print"/>
            <a:stretch>
              <a:fillRect/>
            </a:stretch>
          </a:blipFill>
        </p:spPr>
        <p:txBody>
          <a:bodyPr wrap="square" lIns="0" tIns="0" rIns="0" bIns="0" rtlCol="0">
            <a:noAutofit/>
          </a:bodyPr>
          <a:lstStyle/>
          <a:p>
            <a:endParaRPr/>
          </a:p>
        </p:txBody>
      </p:sp>
      <p:sp>
        <p:nvSpPr>
          <p:cNvPr id="9" name="object 9"/>
          <p:cNvSpPr/>
          <p:nvPr/>
        </p:nvSpPr>
        <p:spPr>
          <a:xfrm>
            <a:off x="5422437" y="730134"/>
            <a:ext cx="719374" cy="685800"/>
          </a:xfrm>
          <a:prstGeom prst="rect">
            <a:avLst/>
          </a:prstGeom>
          <a:blipFill>
            <a:blip r:embed="rId8" cstate="print"/>
            <a:stretch>
              <a:fillRect/>
            </a:stretch>
          </a:blipFill>
        </p:spPr>
        <p:txBody>
          <a:bodyPr wrap="square" lIns="0" tIns="0" rIns="0" bIns="0" rtlCol="0">
            <a:noAutofit/>
          </a:bodyPr>
          <a:lstStyle/>
          <a:p>
            <a:endParaRPr/>
          </a:p>
        </p:txBody>
      </p:sp>
      <p:sp>
        <p:nvSpPr>
          <p:cNvPr id="8" name="object 8"/>
          <p:cNvSpPr txBox="1"/>
          <p:nvPr/>
        </p:nvSpPr>
        <p:spPr>
          <a:xfrm>
            <a:off x="1538777" y="1587788"/>
            <a:ext cx="5085666" cy="355600"/>
          </a:xfrm>
          <a:prstGeom prst="rect">
            <a:avLst/>
          </a:prstGeom>
        </p:spPr>
        <p:txBody>
          <a:bodyPr wrap="square" lIns="0" tIns="0" rIns="0" bIns="0" rtlCol="0">
            <a:noAutofit/>
          </a:bodyPr>
          <a:lstStyle/>
          <a:p>
            <a:pPr marL="12700">
              <a:lnSpc>
                <a:spcPts val="2760"/>
              </a:lnSpc>
              <a:spcBef>
                <a:spcPts val="138"/>
              </a:spcBef>
            </a:pPr>
            <a:r>
              <a:rPr sz="2600" spc="0" dirty="0">
                <a:solidFill>
                  <a:srgbClr val="2C94DC"/>
                </a:solidFill>
                <a:latin typeface="Arial"/>
                <a:cs typeface="Arial"/>
              </a:rPr>
              <a:t>Module 2: Data</a:t>
            </a:r>
            <a:r>
              <a:rPr sz="2600" spc="-139" dirty="0">
                <a:solidFill>
                  <a:srgbClr val="2C94DC"/>
                </a:solidFill>
                <a:latin typeface="Arial"/>
                <a:cs typeface="Arial"/>
              </a:rPr>
              <a:t> </a:t>
            </a:r>
            <a:r>
              <a:rPr sz="2600" spc="0" dirty="0">
                <a:solidFill>
                  <a:srgbClr val="2C94DC"/>
                </a:solidFill>
                <a:latin typeface="Arial"/>
                <a:cs typeface="Arial"/>
              </a:rPr>
              <a:t>Analytics Lifecycle</a:t>
            </a:r>
            <a:endParaRPr sz="2600">
              <a:latin typeface="Arial"/>
              <a:cs typeface="Arial"/>
            </a:endParaRPr>
          </a:p>
        </p:txBody>
      </p:sp>
      <p:sp>
        <p:nvSpPr>
          <p:cNvPr id="7" name="object 7"/>
          <p:cNvSpPr txBox="1"/>
          <p:nvPr/>
        </p:nvSpPr>
        <p:spPr>
          <a:xfrm>
            <a:off x="2224577" y="2876434"/>
            <a:ext cx="5815756" cy="279400"/>
          </a:xfrm>
          <a:prstGeom prst="rect">
            <a:avLst/>
          </a:prstGeom>
        </p:spPr>
        <p:txBody>
          <a:bodyPr wrap="square" lIns="0" tIns="0" rIns="0" bIns="0" rtlCol="0">
            <a:noAutofit/>
          </a:bodyPr>
          <a:lstStyle/>
          <a:p>
            <a:pPr marL="12700">
              <a:lnSpc>
                <a:spcPts val="2195"/>
              </a:lnSpc>
              <a:spcBef>
                <a:spcPts val="109"/>
              </a:spcBef>
            </a:pPr>
            <a:r>
              <a:rPr sz="3000" spc="0" baseline="2730" dirty="0">
                <a:solidFill>
                  <a:srgbClr val="474746"/>
                </a:solidFill>
                <a:latin typeface="Calibri"/>
                <a:cs typeface="Calibri"/>
              </a:rPr>
              <a:t>Upon comple</a:t>
            </a:r>
            <a:r>
              <a:rPr lang="en-US" sz="3000" spc="0" baseline="2730" dirty="0">
                <a:solidFill>
                  <a:srgbClr val="474746"/>
                </a:solidFill>
                <a:latin typeface="Calibri"/>
                <a:cs typeface="Calibri"/>
              </a:rPr>
              <a:t>ti</a:t>
            </a:r>
            <a:r>
              <a:rPr sz="3000" spc="0" baseline="2730" dirty="0">
                <a:solidFill>
                  <a:srgbClr val="474746"/>
                </a:solidFill>
                <a:latin typeface="Calibri"/>
                <a:cs typeface="Calibri"/>
              </a:rPr>
              <a:t>on</a:t>
            </a:r>
            <a:r>
              <a:rPr sz="3000" spc="101" baseline="2730" dirty="0">
                <a:solidFill>
                  <a:srgbClr val="474746"/>
                </a:solidFill>
                <a:latin typeface="Calibri"/>
                <a:cs typeface="Calibri"/>
              </a:rPr>
              <a:t> </a:t>
            </a:r>
            <a:r>
              <a:rPr sz="3000" spc="0" baseline="2730" dirty="0">
                <a:solidFill>
                  <a:srgbClr val="474746"/>
                </a:solidFill>
                <a:latin typeface="Calibri"/>
                <a:cs typeface="Calibri"/>
              </a:rPr>
              <a:t>of this module, you should be able to:</a:t>
            </a:r>
            <a:endParaRPr sz="2000" dirty="0">
              <a:latin typeface="Calibri"/>
              <a:cs typeface="Calibri"/>
            </a:endParaRPr>
          </a:p>
        </p:txBody>
      </p:sp>
      <p:sp>
        <p:nvSpPr>
          <p:cNvPr id="6" name="object 6"/>
          <p:cNvSpPr txBox="1"/>
          <p:nvPr/>
        </p:nvSpPr>
        <p:spPr>
          <a:xfrm>
            <a:off x="2453177" y="3213912"/>
            <a:ext cx="205697" cy="1039958"/>
          </a:xfrm>
          <a:prstGeom prst="rect">
            <a:avLst/>
          </a:prstGeom>
        </p:spPr>
        <p:txBody>
          <a:bodyPr wrap="square" lIns="0" tIns="0" rIns="0" bIns="0" rtlCol="0">
            <a:noAutofit/>
          </a:bodyPr>
          <a:lstStyle/>
          <a:p>
            <a:pPr marL="12700">
              <a:lnSpc>
                <a:spcPts val="2350"/>
              </a:lnSpc>
              <a:spcBef>
                <a:spcPts val="117"/>
              </a:spcBef>
            </a:pPr>
            <a:r>
              <a:rPr sz="2200" dirty="0">
                <a:solidFill>
                  <a:srgbClr val="92CF4F"/>
                </a:solidFill>
                <a:latin typeface="Arial"/>
                <a:cs typeface="Arial"/>
              </a:rPr>
              <a:t>•</a:t>
            </a:r>
            <a:r>
              <a:rPr sz="2200" dirty="0">
                <a:solidFill>
                  <a:srgbClr val="A1D562"/>
                </a:solidFill>
                <a:latin typeface="Arial"/>
                <a:cs typeface="Arial"/>
              </a:rPr>
              <a:t> </a:t>
            </a:r>
            <a:endParaRPr sz="2200">
              <a:latin typeface="Arial"/>
              <a:cs typeface="Arial"/>
            </a:endParaRPr>
          </a:p>
          <a:p>
            <a:pPr marL="12700">
              <a:lnSpc>
                <a:spcPct val="95825"/>
              </a:lnSpc>
              <a:spcBef>
                <a:spcPts val="152"/>
              </a:spcBef>
            </a:pPr>
            <a:r>
              <a:rPr sz="2200" dirty="0">
                <a:solidFill>
                  <a:srgbClr val="92CF4F"/>
                </a:solidFill>
                <a:latin typeface="Arial"/>
                <a:cs typeface="Arial"/>
              </a:rPr>
              <a:t>•</a:t>
            </a:r>
            <a:r>
              <a:rPr sz="2200" dirty="0">
                <a:solidFill>
                  <a:srgbClr val="A1D562"/>
                </a:solidFill>
                <a:latin typeface="Arial"/>
                <a:cs typeface="Arial"/>
              </a:rPr>
              <a:t> </a:t>
            </a:r>
            <a:endParaRPr sz="2200">
              <a:latin typeface="Arial"/>
              <a:cs typeface="Arial"/>
            </a:endParaRPr>
          </a:p>
          <a:p>
            <a:pPr marL="12700">
              <a:lnSpc>
                <a:spcPct val="95825"/>
              </a:lnSpc>
              <a:spcBef>
                <a:spcPts val="370"/>
              </a:spcBef>
            </a:pPr>
            <a:r>
              <a:rPr sz="2200" dirty="0">
                <a:solidFill>
                  <a:srgbClr val="92CF4F"/>
                </a:solidFill>
                <a:latin typeface="Arial"/>
                <a:cs typeface="Arial"/>
              </a:rPr>
              <a:t>•</a:t>
            </a:r>
            <a:r>
              <a:rPr sz="2200" dirty="0">
                <a:solidFill>
                  <a:srgbClr val="A1D562"/>
                </a:solidFill>
                <a:latin typeface="Arial"/>
                <a:cs typeface="Arial"/>
              </a:rPr>
              <a:t> </a:t>
            </a:r>
            <a:endParaRPr sz="2200">
              <a:latin typeface="Arial"/>
              <a:cs typeface="Arial"/>
            </a:endParaRPr>
          </a:p>
        </p:txBody>
      </p:sp>
      <p:sp>
        <p:nvSpPr>
          <p:cNvPr id="5" name="object 5"/>
          <p:cNvSpPr txBox="1"/>
          <p:nvPr/>
        </p:nvSpPr>
        <p:spPr>
          <a:xfrm>
            <a:off x="2677015" y="3242194"/>
            <a:ext cx="6035000" cy="1003300"/>
          </a:xfrm>
          <a:prstGeom prst="rect">
            <a:avLst/>
          </a:prstGeom>
        </p:spPr>
        <p:txBody>
          <a:bodyPr wrap="square" lIns="0" tIns="0" rIns="0" bIns="0" rtlCol="0">
            <a:noAutofit/>
          </a:bodyPr>
          <a:lstStyle/>
          <a:p>
            <a:pPr marL="12700">
              <a:lnSpc>
                <a:spcPts val="2195"/>
              </a:lnSpc>
              <a:spcBef>
                <a:spcPts val="109"/>
              </a:spcBef>
            </a:pPr>
            <a:r>
              <a:rPr sz="3000" spc="0" baseline="2730" dirty="0">
                <a:latin typeface="Calibri"/>
                <a:cs typeface="Calibri"/>
              </a:rPr>
              <a:t>Apply the Data Analy</a:t>
            </a:r>
            <a:r>
              <a:rPr lang="en-US" sz="3000" spc="0" baseline="2730" dirty="0">
                <a:latin typeface="Calibri"/>
                <a:cs typeface="Calibri"/>
              </a:rPr>
              <a:t>si</a:t>
            </a:r>
            <a:r>
              <a:rPr sz="3000" spc="0" baseline="2730" dirty="0">
                <a:latin typeface="Calibri"/>
                <a:cs typeface="Calibri"/>
              </a:rPr>
              <a:t>s</a:t>
            </a:r>
            <a:r>
              <a:rPr sz="3000" spc="101" baseline="2730" dirty="0">
                <a:latin typeface="Calibri"/>
                <a:cs typeface="Calibri"/>
              </a:rPr>
              <a:t> </a:t>
            </a:r>
            <a:r>
              <a:rPr sz="3000" spc="0" baseline="2730" dirty="0">
                <a:latin typeface="Calibri"/>
                <a:cs typeface="Calibri"/>
              </a:rPr>
              <a:t>Lifecycle to a case study scenario</a:t>
            </a:r>
            <a:endParaRPr sz="2000" dirty="0">
              <a:latin typeface="Calibri"/>
              <a:cs typeface="Calibri"/>
            </a:endParaRPr>
          </a:p>
          <a:p>
            <a:pPr marL="12700" marR="38100">
              <a:lnSpc>
                <a:spcPct val="101725"/>
              </a:lnSpc>
              <a:spcBef>
                <a:spcPts val="245"/>
              </a:spcBef>
            </a:pPr>
            <a:r>
              <a:rPr sz="2000" spc="0" dirty="0">
                <a:latin typeface="Calibri"/>
                <a:cs typeface="Calibri"/>
              </a:rPr>
              <a:t>Frame a business problem as an </a:t>
            </a:r>
            <a:r>
              <a:rPr lang="en-US" sz="2000" spc="0" dirty="0">
                <a:latin typeface="Calibri"/>
                <a:cs typeface="Calibri"/>
              </a:rPr>
              <a:t>analysis</a:t>
            </a:r>
            <a:r>
              <a:rPr sz="2000" spc="101" dirty="0">
                <a:latin typeface="Calibri"/>
                <a:cs typeface="Calibri"/>
              </a:rPr>
              <a:t> </a:t>
            </a:r>
            <a:r>
              <a:rPr sz="2000" spc="0" dirty="0">
                <a:latin typeface="Calibri"/>
                <a:cs typeface="Calibri"/>
              </a:rPr>
              <a:t>problem</a:t>
            </a:r>
            <a:endParaRPr sz="2000" dirty="0">
              <a:latin typeface="Calibri"/>
              <a:cs typeface="Calibri"/>
            </a:endParaRPr>
          </a:p>
          <a:p>
            <a:pPr marL="12700" marR="38100">
              <a:lnSpc>
                <a:spcPct val="101725"/>
              </a:lnSpc>
              <a:spcBef>
                <a:spcPts val="455"/>
              </a:spcBef>
            </a:pPr>
            <a:r>
              <a:rPr sz="2000" spc="0" dirty="0">
                <a:latin typeface="Calibri"/>
                <a:cs typeface="Calibri"/>
              </a:rPr>
              <a:t>Iden</a:t>
            </a:r>
            <a:r>
              <a:rPr lang="en-US" sz="2000" spc="0" dirty="0">
                <a:latin typeface="Calibri"/>
                <a:cs typeface="Calibri"/>
              </a:rPr>
              <a:t>ti</a:t>
            </a:r>
            <a:r>
              <a:rPr sz="2000" spc="0" dirty="0">
                <a:latin typeface="Calibri"/>
                <a:cs typeface="Calibri"/>
              </a:rPr>
              <a:t>fy</a:t>
            </a:r>
            <a:r>
              <a:rPr sz="2000" spc="101" dirty="0">
                <a:latin typeface="Calibri"/>
                <a:cs typeface="Calibri"/>
              </a:rPr>
              <a:t> </a:t>
            </a:r>
            <a:r>
              <a:rPr sz="2000" spc="0" dirty="0">
                <a:latin typeface="Calibri"/>
                <a:cs typeface="Calibri"/>
              </a:rPr>
              <a:t>the four main deliverables in an </a:t>
            </a:r>
            <a:r>
              <a:rPr lang="en-US" sz="2000" spc="0" dirty="0">
                <a:latin typeface="Calibri"/>
                <a:cs typeface="Calibri"/>
              </a:rPr>
              <a:t>analysis</a:t>
            </a:r>
            <a:r>
              <a:rPr sz="2000" spc="101" dirty="0">
                <a:latin typeface="Calibri"/>
                <a:cs typeface="Calibri"/>
              </a:rPr>
              <a:t> </a:t>
            </a:r>
            <a:r>
              <a:rPr sz="2000" spc="0" dirty="0">
                <a:latin typeface="Calibri"/>
                <a:cs typeface="Calibri"/>
              </a:rPr>
              <a:t>project</a:t>
            </a:r>
            <a:endParaRPr sz="2000" dirty="0">
              <a:latin typeface="Calibri"/>
              <a:cs typeface="Calibri"/>
            </a:endParaRPr>
          </a:p>
        </p:txBody>
      </p:sp>
      <p:sp>
        <p:nvSpPr>
          <p:cNvPr id="4" name="object 4"/>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754808" y="7024254"/>
            <a:ext cx="108818"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2</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bject 80"/>
          <p:cNvSpPr txBox="1"/>
          <p:nvPr/>
        </p:nvSpPr>
        <p:spPr>
          <a:xfrm>
            <a:off x="1086730" y="2047460"/>
            <a:ext cx="5402508" cy="3447100"/>
          </a:xfrm>
          <a:prstGeom prst="rect">
            <a:avLst/>
          </a:prstGeom>
        </p:spPr>
        <p:txBody>
          <a:bodyPr wrap="square" lIns="0" tIns="0" rIns="0" bIns="0" rtlCol="0">
            <a:noAutofit/>
          </a:bodyPr>
          <a:lstStyle/>
          <a:p>
            <a:pPr>
              <a:lnSpc>
                <a:spcPts val="600"/>
              </a:lnSpc>
              <a:spcBef>
                <a:spcPts val="35"/>
              </a:spcBef>
            </a:pPr>
            <a:endParaRPr sz="600"/>
          </a:p>
          <a:p>
            <a:pPr marL="828168" marR="3040509" algn="ctr">
              <a:lnSpc>
                <a:spcPct val="95825"/>
              </a:lnSpc>
              <a:spcBef>
                <a:spcPts val="5000"/>
              </a:spcBef>
            </a:pPr>
            <a:r>
              <a:rPr sz="1800" spc="0" dirty="0">
                <a:solidFill>
                  <a:srgbClr val="FEFFFE"/>
                </a:solidFill>
                <a:latin typeface="Arial"/>
                <a:cs typeface="Arial"/>
              </a:rPr>
              <a:t>Operationalize</a:t>
            </a:r>
            <a:endParaRPr sz="1800">
              <a:latin typeface="Arial"/>
              <a:cs typeface="Arial"/>
            </a:endParaRPr>
          </a:p>
          <a:p>
            <a:pPr marL="895623" marR="3031786" algn="ctr">
              <a:lnSpc>
                <a:spcPct val="95825"/>
              </a:lnSpc>
              <a:spcBef>
                <a:spcPts val="7748"/>
              </a:spcBef>
            </a:pPr>
            <a:r>
              <a:rPr sz="1800" spc="0" dirty="0">
                <a:solidFill>
                  <a:srgbClr val="FEFFFE"/>
                </a:solidFill>
                <a:latin typeface="Arial"/>
                <a:cs typeface="Arial"/>
              </a:rPr>
              <a:t>Communicate</a:t>
            </a:r>
            <a:endParaRPr sz="1800">
              <a:latin typeface="Arial"/>
              <a:cs typeface="Arial"/>
            </a:endParaRPr>
          </a:p>
          <a:p>
            <a:pPr marL="1222173" marR="3358354" algn="ctr">
              <a:lnSpc>
                <a:spcPct val="95825"/>
              </a:lnSpc>
              <a:spcBef>
                <a:spcPts val="30"/>
              </a:spcBef>
            </a:pPr>
            <a:r>
              <a:rPr sz="1800" spc="0" dirty="0">
                <a:solidFill>
                  <a:srgbClr val="FEFFFE"/>
                </a:solidFill>
                <a:latin typeface="Arial"/>
                <a:cs typeface="Arial"/>
              </a:rPr>
              <a:t>Results</a:t>
            </a:r>
            <a:endParaRPr sz="1800">
              <a:latin typeface="Arial"/>
              <a:cs typeface="Arial"/>
            </a:endParaRPr>
          </a:p>
          <a:p>
            <a:pPr marR="905316" algn="r">
              <a:lnSpc>
                <a:spcPct val="95825"/>
              </a:lnSpc>
              <a:spcBef>
                <a:spcPts val="4830"/>
              </a:spcBef>
            </a:pPr>
            <a:r>
              <a:rPr sz="1800" spc="0" dirty="0">
                <a:solidFill>
                  <a:srgbClr val="FEFFFE"/>
                </a:solidFill>
                <a:latin typeface="Arial"/>
                <a:cs typeface="Arial"/>
              </a:rPr>
              <a:t>Model</a:t>
            </a:r>
            <a:endParaRPr sz="1800">
              <a:latin typeface="Arial"/>
              <a:cs typeface="Arial"/>
            </a:endParaRPr>
          </a:p>
        </p:txBody>
      </p:sp>
      <p:sp>
        <p:nvSpPr>
          <p:cNvPr id="79" name="object 79"/>
          <p:cNvSpPr txBox="1"/>
          <p:nvPr/>
        </p:nvSpPr>
        <p:spPr>
          <a:xfrm>
            <a:off x="1086732" y="5597706"/>
            <a:ext cx="5383121" cy="633473"/>
          </a:xfrm>
          <a:prstGeom prst="rect">
            <a:avLst/>
          </a:prstGeom>
        </p:spPr>
        <p:txBody>
          <a:bodyPr wrap="square" lIns="0" tIns="0" rIns="0" bIns="0" rtlCol="0">
            <a:noAutofit/>
          </a:bodyPr>
          <a:lstStyle/>
          <a:p>
            <a:pPr marL="966964" marR="2851963" algn="ctr">
              <a:lnSpc>
                <a:spcPts val="1430"/>
              </a:lnSpc>
              <a:spcBef>
                <a:spcPts val="71"/>
              </a:spcBef>
            </a:pPr>
            <a:r>
              <a:rPr sz="1400" spc="0" dirty="0">
                <a:solidFill>
                  <a:srgbClr val="FEFFFE"/>
                </a:solidFill>
                <a:latin typeface="Arial"/>
                <a:cs typeface="Arial"/>
              </a:rPr>
              <a:t>Is the model robust</a:t>
            </a:r>
            <a:endParaRPr sz="1400">
              <a:latin typeface="Arial"/>
              <a:cs typeface="Arial"/>
            </a:endParaRPr>
          </a:p>
          <a:p>
            <a:pPr marL="981636" marR="2866606" algn="ctr">
              <a:lnSpc>
                <a:spcPts val="1600"/>
              </a:lnSpc>
              <a:spcBef>
                <a:spcPts val="8"/>
              </a:spcBef>
            </a:pPr>
            <a:r>
              <a:rPr sz="1400" spc="0" dirty="0">
                <a:solidFill>
                  <a:srgbClr val="FEFFFE"/>
                </a:solidFill>
                <a:latin typeface="Arial"/>
                <a:cs typeface="Arial"/>
              </a:rPr>
              <a:t>enough?  Have we</a:t>
            </a:r>
            <a:endParaRPr sz="1400">
              <a:latin typeface="Arial"/>
              <a:cs typeface="Arial"/>
            </a:endParaRPr>
          </a:p>
          <a:p>
            <a:pPr marL="1134954" marR="3019958" algn="ctr">
              <a:lnSpc>
                <a:spcPct val="95825"/>
              </a:lnSpc>
              <a:spcBef>
                <a:spcPts val="9"/>
              </a:spcBef>
            </a:pPr>
            <a:r>
              <a:rPr sz="1400" spc="0" dirty="0">
                <a:solidFill>
                  <a:srgbClr val="FEFFFE"/>
                </a:solidFill>
                <a:latin typeface="Arial"/>
                <a:cs typeface="Arial"/>
              </a:rPr>
              <a:t>failed for sure?</a:t>
            </a:r>
            <a:endParaRPr sz="1400">
              <a:latin typeface="Arial"/>
              <a:cs typeface="Arial"/>
            </a:endParaRPr>
          </a:p>
        </p:txBody>
      </p:sp>
      <p:sp>
        <p:nvSpPr>
          <p:cNvPr id="77" name="object 77"/>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78" name="object 78"/>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0" name="object 40"/>
          <p:cNvSpPr/>
          <p:nvPr/>
        </p:nvSpPr>
        <p:spPr>
          <a:xfrm>
            <a:off x="3273642" y="1549731"/>
            <a:ext cx="1093122" cy="747439"/>
          </a:xfrm>
          <a:custGeom>
            <a:avLst/>
            <a:gdLst/>
            <a:ahLst/>
            <a:cxnLst/>
            <a:rect l="l" t="t" r="r" b="b"/>
            <a:pathLst>
              <a:path w="1093122" h="747439">
                <a:moveTo>
                  <a:pt x="0" y="641715"/>
                </a:moveTo>
                <a:lnTo>
                  <a:pt x="19795" y="616435"/>
                </a:lnTo>
                <a:lnTo>
                  <a:pt x="40075" y="591467"/>
                </a:lnTo>
                <a:lnTo>
                  <a:pt x="60835" y="566816"/>
                </a:lnTo>
                <a:lnTo>
                  <a:pt x="82073" y="542484"/>
                </a:lnTo>
                <a:lnTo>
                  <a:pt x="103785" y="518476"/>
                </a:lnTo>
                <a:lnTo>
                  <a:pt x="125966" y="494794"/>
                </a:lnTo>
                <a:lnTo>
                  <a:pt x="148613" y="471441"/>
                </a:lnTo>
                <a:lnTo>
                  <a:pt x="171722" y="448423"/>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7" y="0"/>
                </a:lnTo>
                <a:lnTo>
                  <a:pt x="1093122" y="26686"/>
                </a:lnTo>
                <a:lnTo>
                  <a:pt x="724548" y="570070"/>
                </a:lnTo>
                <a:lnTo>
                  <a:pt x="594941" y="370586"/>
                </a:lnTo>
                <a:lnTo>
                  <a:pt x="570616" y="386704"/>
                </a:lnTo>
                <a:lnTo>
                  <a:pt x="546639" y="403125"/>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3"/>
                </a:lnTo>
                <a:lnTo>
                  <a:pt x="230642" y="683948"/>
                </a:lnTo>
                <a:lnTo>
                  <a:pt x="212615" y="704854"/>
                </a:lnTo>
                <a:lnTo>
                  <a:pt x="194985" y="726019"/>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41" name="object 41"/>
          <p:cNvSpPr/>
          <p:nvPr/>
        </p:nvSpPr>
        <p:spPr>
          <a:xfrm>
            <a:off x="2467513" y="1389681"/>
            <a:ext cx="5707190" cy="4385852"/>
          </a:xfrm>
          <a:custGeom>
            <a:avLst/>
            <a:gdLst/>
            <a:ahLst/>
            <a:cxnLst/>
            <a:rect l="l" t="t" r="r" b="b"/>
            <a:pathLst>
              <a:path w="5707190" h="4385852">
                <a:moveTo>
                  <a:pt x="996365" y="1164311"/>
                </a:moveTo>
                <a:lnTo>
                  <a:pt x="1441367" y="428708"/>
                </a:lnTo>
                <a:lnTo>
                  <a:pt x="527394" y="578453"/>
                </a:lnTo>
                <a:lnTo>
                  <a:pt x="681384" y="770825"/>
                </a:lnTo>
                <a:lnTo>
                  <a:pt x="616903" y="831131"/>
                </a:lnTo>
                <a:lnTo>
                  <a:pt x="555428" y="892980"/>
                </a:lnTo>
                <a:lnTo>
                  <a:pt x="496992" y="956305"/>
                </a:lnTo>
                <a:lnTo>
                  <a:pt x="441628" y="1021038"/>
                </a:lnTo>
                <a:lnTo>
                  <a:pt x="389367" y="1087112"/>
                </a:lnTo>
                <a:lnTo>
                  <a:pt x="340243" y="1154457"/>
                </a:lnTo>
                <a:lnTo>
                  <a:pt x="294287" y="1223007"/>
                </a:lnTo>
                <a:lnTo>
                  <a:pt x="251533" y="1292694"/>
                </a:lnTo>
                <a:lnTo>
                  <a:pt x="212012" y="1363449"/>
                </a:lnTo>
                <a:lnTo>
                  <a:pt x="175758" y="1435206"/>
                </a:lnTo>
                <a:lnTo>
                  <a:pt x="142802" y="1507896"/>
                </a:lnTo>
                <a:lnTo>
                  <a:pt x="113178" y="1581452"/>
                </a:lnTo>
                <a:lnTo>
                  <a:pt x="86917" y="1655805"/>
                </a:lnTo>
                <a:lnTo>
                  <a:pt x="64052" y="1730889"/>
                </a:lnTo>
                <a:lnTo>
                  <a:pt x="44616" y="1806635"/>
                </a:lnTo>
                <a:lnTo>
                  <a:pt x="28640" y="1882975"/>
                </a:lnTo>
                <a:lnTo>
                  <a:pt x="16159" y="1959843"/>
                </a:lnTo>
                <a:lnTo>
                  <a:pt x="7203" y="2037169"/>
                </a:lnTo>
                <a:lnTo>
                  <a:pt x="1806" y="2114886"/>
                </a:lnTo>
                <a:lnTo>
                  <a:pt x="0" y="2192926"/>
                </a:lnTo>
                <a:lnTo>
                  <a:pt x="9459" y="2372780"/>
                </a:lnTo>
                <a:lnTo>
                  <a:pt x="37348" y="2548631"/>
                </a:lnTo>
                <a:lnTo>
                  <a:pt x="82933" y="2719912"/>
                </a:lnTo>
                <a:lnTo>
                  <a:pt x="145478" y="2886061"/>
                </a:lnTo>
                <a:lnTo>
                  <a:pt x="224250" y="3046512"/>
                </a:lnTo>
                <a:lnTo>
                  <a:pt x="318513" y="3200702"/>
                </a:lnTo>
                <a:lnTo>
                  <a:pt x="427534" y="3348066"/>
                </a:lnTo>
                <a:lnTo>
                  <a:pt x="550579" y="3488040"/>
                </a:lnTo>
                <a:lnTo>
                  <a:pt x="686912" y="3620059"/>
                </a:lnTo>
                <a:lnTo>
                  <a:pt x="835799" y="3743559"/>
                </a:lnTo>
                <a:lnTo>
                  <a:pt x="996506" y="3857976"/>
                </a:lnTo>
                <a:lnTo>
                  <a:pt x="1168299" y="3962745"/>
                </a:lnTo>
                <a:lnTo>
                  <a:pt x="1350443" y="4057302"/>
                </a:lnTo>
                <a:lnTo>
                  <a:pt x="1542204" y="4141082"/>
                </a:lnTo>
                <a:lnTo>
                  <a:pt x="1742848" y="4213521"/>
                </a:lnTo>
                <a:lnTo>
                  <a:pt x="1951639" y="4274055"/>
                </a:lnTo>
                <a:lnTo>
                  <a:pt x="2167844" y="4322120"/>
                </a:lnTo>
                <a:lnTo>
                  <a:pt x="2390727" y="4357150"/>
                </a:lnTo>
                <a:lnTo>
                  <a:pt x="2619556" y="4378582"/>
                </a:lnTo>
                <a:lnTo>
                  <a:pt x="2853595" y="4385852"/>
                </a:lnTo>
                <a:lnTo>
                  <a:pt x="3087634" y="4378582"/>
                </a:lnTo>
                <a:lnTo>
                  <a:pt x="3316463" y="4357150"/>
                </a:lnTo>
                <a:lnTo>
                  <a:pt x="3539347" y="4322119"/>
                </a:lnTo>
                <a:lnTo>
                  <a:pt x="3755552" y="4274054"/>
                </a:lnTo>
                <a:lnTo>
                  <a:pt x="3964343" y="4213520"/>
                </a:lnTo>
                <a:lnTo>
                  <a:pt x="4164987" y="4141080"/>
                </a:lnTo>
                <a:lnTo>
                  <a:pt x="4356748" y="4057300"/>
                </a:lnTo>
                <a:lnTo>
                  <a:pt x="4538892" y="3962743"/>
                </a:lnTo>
                <a:lnTo>
                  <a:pt x="4710685" y="3857974"/>
                </a:lnTo>
                <a:lnTo>
                  <a:pt x="4871392" y="3743557"/>
                </a:lnTo>
                <a:lnTo>
                  <a:pt x="5020279" y="3620057"/>
                </a:lnTo>
                <a:lnTo>
                  <a:pt x="5156612" y="3488038"/>
                </a:lnTo>
                <a:lnTo>
                  <a:pt x="5279656" y="3348064"/>
                </a:lnTo>
                <a:lnTo>
                  <a:pt x="5388677" y="3200700"/>
                </a:lnTo>
                <a:lnTo>
                  <a:pt x="5482941" y="3046510"/>
                </a:lnTo>
                <a:lnTo>
                  <a:pt x="5561712" y="2886058"/>
                </a:lnTo>
                <a:lnTo>
                  <a:pt x="5624257" y="2719909"/>
                </a:lnTo>
                <a:lnTo>
                  <a:pt x="5669841" y="2548628"/>
                </a:lnTo>
                <a:lnTo>
                  <a:pt x="5697730" y="2372778"/>
                </a:lnTo>
                <a:lnTo>
                  <a:pt x="5707190" y="2192923"/>
                </a:lnTo>
                <a:lnTo>
                  <a:pt x="5697730" y="2013069"/>
                </a:lnTo>
                <a:lnTo>
                  <a:pt x="5669841" y="1837220"/>
                </a:lnTo>
                <a:lnTo>
                  <a:pt x="5624257" y="1665938"/>
                </a:lnTo>
                <a:lnTo>
                  <a:pt x="5561711" y="1499790"/>
                </a:lnTo>
                <a:lnTo>
                  <a:pt x="5482940" y="1339338"/>
                </a:lnTo>
                <a:lnTo>
                  <a:pt x="5388676" y="1185148"/>
                </a:lnTo>
                <a:lnTo>
                  <a:pt x="5279655" y="1037784"/>
                </a:lnTo>
                <a:lnTo>
                  <a:pt x="5156611" y="897811"/>
                </a:lnTo>
                <a:lnTo>
                  <a:pt x="5020278" y="765792"/>
                </a:lnTo>
                <a:lnTo>
                  <a:pt x="4871390" y="642292"/>
                </a:lnTo>
                <a:lnTo>
                  <a:pt x="4710683" y="527875"/>
                </a:lnTo>
                <a:lnTo>
                  <a:pt x="4538890" y="423106"/>
                </a:lnTo>
                <a:lnTo>
                  <a:pt x="4356746" y="328549"/>
                </a:lnTo>
                <a:lnTo>
                  <a:pt x="4164985" y="244769"/>
                </a:lnTo>
                <a:lnTo>
                  <a:pt x="3964341" y="172330"/>
                </a:lnTo>
                <a:lnTo>
                  <a:pt x="3755550" y="111796"/>
                </a:lnTo>
                <a:lnTo>
                  <a:pt x="3539345" y="63731"/>
                </a:lnTo>
                <a:lnTo>
                  <a:pt x="3316461" y="28701"/>
                </a:lnTo>
                <a:lnTo>
                  <a:pt x="3087632" y="7269"/>
                </a:lnTo>
                <a:lnTo>
                  <a:pt x="2853593" y="0"/>
                </a:lnTo>
                <a:lnTo>
                  <a:pt x="2853594" y="259494"/>
                </a:lnTo>
                <a:lnTo>
                  <a:pt x="2942979" y="260641"/>
                </a:lnTo>
                <a:lnTo>
                  <a:pt x="3032017" y="264070"/>
                </a:lnTo>
                <a:lnTo>
                  <a:pt x="3120635" y="269762"/>
                </a:lnTo>
                <a:lnTo>
                  <a:pt x="3208759" y="277697"/>
                </a:lnTo>
                <a:lnTo>
                  <a:pt x="3296317" y="287855"/>
                </a:lnTo>
                <a:lnTo>
                  <a:pt x="3383235" y="300218"/>
                </a:lnTo>
                <a:lnTo>
                  <a:pt x="3469439" y="314765"/>
                </a:lnTo>
                <a:lnTo>
                  <a:pt x="3554858" y="331478"/>
                </a:lnTo>
                <a:lnTo>
                  <a:pt x="3639417" y="350337"/>
                </a:lnTo>
                <a:lnTo>
                  <a:pt x="3723043" y="371323"/>
                </a:lnTo>
                <a:lnTo>
                  <a:pt x="3805664" y="394416"/>
                </a:lnTo>
                <a:lnTo>
                  <a:pt x="3887205" y="419597"/>
                </a:lnTo>
                <a:lnTo>
                  <a:pt x="3967595" y="446846"/>
                </a:lnTo>
                <a:lnTo>
                  <a:pt x="4046759" y="476144"/>
                </a:lnTo>
                <a:lnTo>
                  <a:pt x="4124625" y="507472"/>
                </a:lnTo>
                <a:lnTo>
                  <a:pt x="4201119" y="540810"/>
                </a:lnTo>
                <a:lnTo>
                  <a:pt x="4276168" y="576139"/>
                </a:lnTo>
                <a:lnTo>
                  <a:pt x="4349699" y="613439"/>
                </a:lnTo>
                <a:lnTo>
                  <a:pt x="4421638" y="652691"/>
                </a:lnTo>
                <a:lnTo>
                  <a:pt x="4491914" y="693876"/>
                </a:lnTo>
                <a:lnTo>
                  <a:pt x="4651439" y="798992"/>
                </a:lnTo>
                <a:lnTo>
                  <a:pt x="4796712" y="911559"/>
                </a:lnTo>
                <a:lnTo>
                  <a:pt x="4927635" y="1030879"/>
                </a:lnTo>
                <a:lnTo>
                  <a:pt x="5044113" y="1156250"/>
                </a:lnTo>
                <a:lnTo>
                  <a:pt x="5146050" y="1286973"/>
                </a:lnTo>
                <a:lnTo>
                  <a:pt x="5233350" y="1422348"/>
                </a:lnTo>
                <a:lnTo>
                  <a:pt x="5305916" y="1561674"/>
                </a:lnTo>
                <a:lnTo>
                  <a:pt x="5363653" y="1704252"/>
                </a:lnTo>
                <a:lnTo>
                  <a:pt x="5406465" y="1849382"/>
                </a:lnTo>
                <a:lnTo>
                  <a:pt x="5434256" y="1996363"/>
                </a:lnTo>
                <a:lnTo>
                  <a:pt x="5446930" y="2144495"/>
                </a:lnTo>
                <a:lnTo>
                  <a:pt x="5444390" y="2293079"/>
                </a:lnTo>
                <a:lnTo>
                  <a:pt x="5426542" y="2441414"/>
                </a:lnTo>
                <a:lnTo>
                  <a:pt x="5393288" y="2588800"/>
                </a:lnTo>
                <a:lnTo>
                  <a:pt x="5344533" y="2734538"/>
                </a:lnTo>
                <a:lnTo>
                  <a:pt x="5280181" y="2877927"/>
                </a:lnTo>
                <a:lnTo>
                  <a:pt x="5200136" y="3018267"/>
                </a:lnTo>
                <a:lnTo>
                  <a:pt x="5104302" y="3154858"/>
                </a:lnTo>
                <a:lnTo>
                  <a:pt x="4992582" y="3287000"/>
                </a:lnTo>
                <a:lnTo>
                  <a:pt x="4864882" y="3413993"/>
                </a:lnTo>
                <a:lnTo>
                  <a:pt x="4723847" y="3532891"/>
                </a:lnTo>
                <a:lnTo>
                  <a:pt x="4572814" y="3641165"/>
                </a:lnTo>
                <a:lnTo>
                  <a:pt x="4412722" y="3738745"/>
                </a:lnTo>
                <a:lnTo>
                  <a:pt x="4244510" y="3825558"/>
                </a:lnTo>
                <a:lnTo>
                  <a:pt x="4069118" y="3901533"/>
                </a:lnTo>
                <a:lnTo>
                  <a:pt x="3887484" y="3966599"/>
                </a:lnTo>
                <a:lnTo>
                  <a:pt x="3700549" y="4020684"/>
                </a:lnTo>
                <a:lnTo>
                  <a:pt x="3509251" y="4063717"/>
                </a:lnTo>
                <a:lnTo>
                  <a:pt x="3314529" y="4095626"/>
                </a:lnTo>
                <a:lnTo>
                  <a:pt x="3117324" y="4116339"/>
                </a:lnTo>
                <a:lnTo>
                  <a:pt x="2918573" y="4125785"/>
                </a:lnTo>
                <a:lnTo>
                  <a:pt x="2719217" y="4123892"/>
                </a:lnTo>
                <a:lnTo>
                  <a:pt x="2520195" y="4110589"/>
                </a:lnTo>
                <a:lnTo>
                  <a:pt x="2322445" y="4085804"/>
                </a:lnTo>
                <a:lnTo>
                  <a:pt x="2126908" y="4049467"/>
                </a:lnTo>
                <a:lnTo>
                  <a:pt x="1934522" y="4001504"/>
                </a:lnTo>
                <a:lnTo>
                  <a:pt x="1746227" y="3941845"/>
                </a:lnTo>
                <a:lnTo>
                  <a:pt x="1562961" y="3870418"/>
                </a:lnTo>
                <a:lnTo>
                  <a:pt x="1385665" y="3787151"/>
                </a:lnTo>
                <a:lnTo>
                  <a:pt x="1215277" y="3691974"/>
                </a:lnTo>
                <a:lnTo>
                  <a:pt x="1055751" y="3586858"/>
                </a:lnTo>
                <a:lnTo>
                  <a:pt x="910479" y="3474290"/>
                </a:lnTo>
                <a:lnTo>
                  <a:pt x="779555" y="3354971"/>
                </a:lnTo>
                <a:lnTo>
                  <a:pt x="663077" y="3229600"/>
                </a:lnTo>
                <a:lnTo>
                  <a:pt x="561141" y="3098877"/>
                </a:lnTo>
                <a:lnTo>
                  <a:pt x="473841" y="2963502"/>
                </a:lnTo>
                <a:lnTo>
                  <a:pt x="401275" y="2824175"/>
                </a:lnTo>
                <a:lnTo>
                  <a:pt x="343537" y="2681598"/>
                </a:lnTo>
                <a:lnTo>
                  <a:pt x="300725" y="2536468"/>
                </a:lnTo>
                <a:lnTo>
                  <a:pt x="272935" y="2389487"/>
                </a:lnTo>
                <a:lnTo>
                  <a:pt x="260261" y="2241355"/>
                </a:lnTo>
                <a:lnTo>
                  <a:pt x="262801" y="2092771"/>
                </a:lnTo>
                <a:lnTo>
                  <a:pt x="280649" y="1944436"/>
                </a:lnTo>
                <a:lnTo>
                  <a:pt x="313903" y="1797049"/>
                </a:lnTo>
                <a:lnTo>
                  <a:pt x="362658" y="1651312"/>
                </a:lnTo>
                <a:lnTo>
                  <a:pt x="427010" y="1507923"/>
                </a:lnTo>
                <a:lnTo>
                  <a:pt x="507055" y="1367583"/>
                </a:lnTo>
                <a:lnTo>
                  <a:pt x="602889" y="1230992"/>
                </a:lnTo>
                <a:lnTo>
                  <a:pt x="714608" y="1098850"/>
                </a:lnTo>
                <a:lnTo>
                  <a:pt x="842309" y="971857"/>
                </a:lnTo>
                <a:lnTo>
                  <a:pt x="996365" y="1164311"/>
                </a:lnTo>
                <a:close/>
              </a:path>
            </a:pathLst>
          </a:custGeom>
          <a:solidFill>
            <a:srgbClr val="E0E0E0"/>
          </a:solidFill>
        </p:spPr>
        <p:txBody>
          <a:bodyPr wrap="square" lIns="0" tIns="0" rIns="0" bIns="0" rtlCol="0">
            <a:noAutofit/>
          </a:bodyPr>
          <a:lstStyle/>
          <a:p>
            <a:endParaRPr/>
          </a:p>
        </p:txBody>
      </p:sp>
      <p:sp>
        <p:nvSpPr>
          <p:cNvPr id="42" name="object 42"/>
          <p:cNvSpPr/>
          <p:nvPr/>
        </p:nvSpPr>
        <p:spPr>
          <a:xfrm>
            <a:off x="4078546" y="1338350"/>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43" name="object 43"/>
          <p:cNvSpPr/>
          <p:nvPr/>
        </p:nvSpPr>
        <p:spPr>
          <a:xfrm>
            <a:off x="4431837" y="1339737"/>
            <a:ext cx="1600200" cy="838200"/>
          </a:xfrm>
          <a:custGeom>
            <a:avLst/>
            <a:gdLst/>
            <a:ahLst/>
            <a:cxnLst/>
            <a:rect l="l" t="t" r="r" b="b"/>
            <a:pathLst>
              <a:path w="1600200" h="838200">
                <a:moveTo>
                  <a:pt x="0" y="139703"/>
                </a:moveTo>
                <a:lnTo>
                  <a:pt x="0" y="698496"/>
                </a:lnTo>
                <a:lnTo>
                  <a:pt x="9235" y="748553"/>
                </a:lnTo>
                <a:lnTo>
                  <a:pt x="29743" y="784680"/>
                </a:lnTo>
                <a:lnTo>
                  <a:pt x="59699" y="813038"/>
                </a:lnTo>
                <a:lnTo>
                  <a:pt x="97039" y="831566"/>
                </a:lnTo>
                <a:lnTo>
                  <a:pt x="139702" y="838200"/>
                </a:lnTo>
                <a:lnTo>
                  <a:pt x="1460496" y="838199"/>
                </a:lnTo>
                <a:lnTo>
                  <a:pt x="1510553" y="828964"/>
                </a:lnTo>
                <a:lnTo>
                  <a:pt x="1546680" y="808456"/>
                </a:lnTo>
                <a:lnTo>
                  <a:pt x="1575038" y="778500"/>
                </a:lnTo>
                <a:lnTo>
                  <a:pt x="1593565" y="741159"/>
                </a:lnTo>
                <a:lnTo>
                  <a:pt x="1600200" y="698496"/>
                </a:lnTo>
                <a:lnTo>
                  <a:pt x="1600199" y="139702"/>
                </a:lnTo>
                <a:lnTo>
                  <a:pt x="1590964" y="89646"/>
                </a:lnTo>
                <a:lnTo>
                  <a:pt x="1570456" y="53520"/>
                </a:lnTo>
                <a:lnTo>
                  <a:pt x="1540500" y="25162"/>
                </a:lnTo>
                <a:lnTo>
                  <a:pt x="1503159" y="6634"/>
                </a:lnTo>
                <a:lnTo>
                  <a:pt x="1460496" y="0"/>
                </a:lnTo>
                <a:lnTo>
                  <a:pt x="139702" y="0"/>
                </a:lnTo>
                <a:lnTo>
                  <a:pt x="89647"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4" name="object 44"/>
          <p:cNvSpPr/>
          <p:nvPr/>
        </p:nvSpPr>
        <p:spPr>
          <a:xfrm>
            <a:off x="6289733" y="3852949"/>
            <a:ext cx="1916083" cy="1155469"/>
          </a:xfrm>
          <a:prstGeom prst="rect">
            <a:avLst/>
          </a:prstGeom>
          <a:blipFill>
            <a:blip r:embed="rId4" cstate="print"/>
            <a:stretch>
              <a:fillRect/>
            </a:stretch>
          </a:blipFill>
        </p:spPr>
        <p:txBody>
          <a:bodyPr wrap="square" lIns="0" tIns="0" rIns="0" bIns="0" rtlCol="0">
            <a:noAutofit/>
          </a:bodyPr>
          <a:lstStyle/>
          <a:p>
            <a:endParaRPr/>
          </a:p>
        </p:txBody>
      </p:sp>
      <p:sp>
        <p:nvSpPr>
          <p:cNvPr id="45" name="object 45"/>
          <p:cNvSpPr/>
          <p:nvPr/>
        </p:nvSpPr>
        <p:spPr>
          <a:xfrm>
            <a:off x="6641638" y="3854335"/>
            <a:ext cx="1600200" cy="838200"/>
          </a:xfrm>
          <a:custGeom>
            <a:avLst/>
            <a:gdLst/>
            <a:ahLst/>
            <a:cxnLst/>
            <a:rect l="l" t="t" r="r" b="b"/>
            <a:pathLst>
              <a:path w="1600200" h="838200">
                <a:moveTo>
                  <a:pt x="0" y="139704"/>
                </a:moveTo>
                <a:lnTo>
                  <a:pt x="0" y="698498"/>
                </a:lnTo>
                <a:lnTo>
                  <a:pt x="9235" y="748553"/>
                </a:lnTo>
                <a:lnTo>
                  <a:pt x="29742" y="784679"/>
                </a:lnTo>
                <a:lnTo>
                  <a:pt x="59698" y="813038"/>
                </a:lnTo>
                <a:lnTo>
                  <a:pt x="97039" y="831566"/>
                </a:lnTo>
                <a:lnTo>
                  <a:pt x="139702" y="838200"/>
                </a:lnTo>
                <a:lnTo>
                  <a:pt x="1460496" y="838199"/>
                </a:lnTo>
                <a:lnTo>
                  <a:pt x="1510553" y="828964"/>
                </a:lnTo>
                <a:lnTo>
                  <a:pt x="1546679" y="808456"/>
                </a:lnTo>
                <a:lnTo>
                  <a:pt x="1575038" y="778500"/>
                </a:lnTo>
                <a:lnTo>
                  <a:pt x="1593565" y="741160"/>
                </a:lnTo>
                <a:lnTo>
                  <a:pt x="1600200" y="698497"/>
                </a:lnTo>
                <a:lnTo>
                  <a:pt x="1600199" y="139703"/>
                </a:lnTo>
                <a:lnTo>
                  <a:pt x="1590964" y="89646"/>
                </a:lnTo>
                <a:lnTo>
                  <a:pt x="1570456" y="53520"/>
                </a:lnTo>
                <a:lnTo>
                  <a:pt x="1540500" y="25161"/>
                </a:lnTo>
                <a:lnTo>
                  <a:pt x="1503159" y="6634"/>
                </a:lnTo>
                <a:lnTo>
                  <a:pt x="1460496" y="0"/>
                </a:lnTo>
                <a:lnTo>
                  <a:pt x="139702" y="0"/>
                </a:lnTo>
                <a:lnTo>
                  <a:pt x="89646" y="9236"/>
                </a:lnTo>
                <a:lnTo>
                  <a:pt x="53519" y="29744"/>
                </a:lnTo>
                <a:lnTo>
                  <a:pt x="25161" y="59699"/>
                </a:lnTo>
                <a:lnTo>
                  <a:pt x="6634" y="97041"/>
                </a:lnTo>
                <a:lnTo>
                  <a:pt x="0" y="139704"/>
                </a:lnTo>
                <a:close/>
              </a:path>
            </a:pathLst>
          </a:custGeom>
          <a:solidFill>
            <a:srgbClr val="2185B9"/>
          </a:solidFill>
        </p:spPr>
        <p:txBody>
          <a:bodyPr wrap="square" lIns="0" tIns="0" rIns="0" bIns="0" rtlCol="0">
            <a:noAutofit/>
          </a:bodyPr>
          <a:lstStyle/>
          <a:p>
            <a:endParaRPr/>
          </a:p>
        </p:txBody>
      </p:sp>
      <p:sp>
        <p:nvSpPr>
          <p:cNvPr id="46" name="object 46"/>
          <p:cNvSpPr/>
          <p:nvPr/>
        </p:nvSpPr>
        <p:spPr>
          <a:xfrm>
            <a:off x="6289732" y="2468880"/>
            <a:ext cx="1916083" cy="1155469"/>
          </a:xfrm>
          <a:prstGeom prst="rect">
            <a:avLst/>
          </a:prstGeom>
          <a:blipFill>
            <a:blip r:embed="rId5" cstate="print"/>
            <a:stretch>
              <a:fillRect/>
            </a:stretch>
          </a:blipFill>
        </p:spPr>
        <p:txBody>
          <a:bodyPr wrap="square" lIns="0" tIns="0" rIns="0" bIns="0" rtlCol="0">
            <a:noAutofit/>
          </a:bodyPr>
          <a:lstStyle/>
          <a:p>
            <a:endParaRPr/>
          </a:p>
        </p:txBody>
      </p:sp>
      <p:sp>
        <p:nvSpPr>
          <p:cNvPr id="47" name="object 47"/>
          <p:cNvSpPr/>
          <p:nvPr/>
        </p:nvSpPr>
        <p:spPr>
          <a:xfrm>
            <a:off x="6641638" y="2468880"/>
            <a:ext cx="1600200" cy="838200"/>
          </a:xfrm>
          <a:custGeom>
            <a:avLst/>
            <a:gdLst/>
            <a:ahLst/>
            <a:cxnLst/>
            <a:rect l="l" t="t" r="r" b="b"/>
            <a:pathLst>
              <a:path w="1600200" h="838200">
                <a:moveTo>
                  <a:pt x="0" y="139703"/>
                </a:moveTo>
                <a:lnTo>
                  <a:pt x="0" y="698496"/>
                </a:lnTo>
                <a:lnTo>
                  <a:pt x="9235" y="748553"/>
                </a:lnTo>
                <a:lnTo>
                  <a:pt x="29743" y="784679"/>
                </a:lnTo>
                <a:lnTo>
                  <a:pt x="59698" y="813038"/>
                </a:lnTo>
                <a:lnTo>
                  <a:pt x="97039" y="831566"/>
                </a:lnTo>
                <a:lnTo>
                  <a:pt x="139702" y="838200"/>
                </a:lnTo>
                <a:lnTo>
                  <a:pt x="1460496" y="838199"/>
                </a:lnTo>
                <a:lnTo>
                  <a:pt x="1510553" y="828964"/>
                </a:lnTo>
                <a:lnTo>
                  <a:pt x="1546680" y="808456"/>
                </a:lnTo>
                <a:lnTo>
                  <a:pt x="1575038" y="778500"/>
                </a:lnTo>
                <a:lnTo>
                  <a:pt x="1593565" y="741159"/>
                </a:lnTo>
                <a:lnTo>
                  <a:pt x="1600200" y="698496"/>
                </a:lnTo>
                <a:lnTo>
                  <a:pt x="1600199" y="139702"/>
                </a:lnTo>
                <a:lnTo>
                  <a:pt x="1590964" y="89646"/>
                </a:lnTo>
                <a:lnTo>
                  <a:pt x="1570456" y="53520"/>
                </a:lnTo>
                <a:lnTo>
                  <a:pt x="1540500" y="25162"/>
                </a:lnTo>
                <a:lnTo>
                  <a:pt x="1503159" y="6634"/>
                </a:lnTo>
                <a:lnTo>
                  <a:pt x="1460496" y="0"/>
                </a:lnTo>
                <a:lnTo>
                  <a:pt x="139702"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8" name="object 48"/>
          <p:cNvSpPr/>
          <p:nvPr/>
        </p:nvSpPr>
        <p:spPr>
          <a:xfrm>
            <a:off x="1563947" y="3852951"/>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49" name="object 49"/>
          <p:cNvSpPr/>
          <p:nvPr/>
        </p:nvSpPr>
        <p:spPr>
          <a:xfrm>
            <a:off x="1917239" y="3854337"/>
            <a:ext cx="1600200" cy="838200"/>
          </a:xfrm>
          <a:custGeom>
            <a:avLst/>
            <a:gdLst/>
            <a:ahLst/>
            <a:cxnLst/>
            <a:rect l="l" t="t" r="r" b="b"/>
            <a:pathLst>
              <a:path w="1600200" h="838200">
                <a:moveTo>
                  <a:pt x="0" y="139704"/>
                </a:moveTo>
                <a:lnTo>
                  <a:pt x="0" y="698498"/>
                </a:lnTo>
                <a:lnTo>
                  <a:pt x="9235" y="748554"/>
                </a:lnTo>
                <a:lnTo>
                  <a:pt x="29743" y="784680"/>
                </a:lnTo>
                <a:lnTo>
                  <a:pt x="59699" y="813038"/>
                </a:lnTo>
                <a:lnTo>
                  <a:pt x="97040" y="831566"/>
                </a:lnTo>
                <a:lnTo>
                  <a:pt x="139704" y="838200"/>
                </a:lnTo>
                <a:lnTo>
                  <a:pt x="1460497" y="838199"/>
                </a:lnTo>
                <a:lnTo>
                  <a:pt x="1510552" y="828964"/>
                </a:lnTo>
                <a:lnTo>
                  <a:pt x="1546679" y="808457"/>
                </a:lnTo>
                <a:lnTo>
                  <a:pt x="1575037" y="778501"/>
                </a:lnTo>
                <a:lnTo>
                  <a:pt x="1593565" y="741160"/>
                </a:lnTo>
                <a:lnTo>
                  <a:pt x="1600200" y="698497"/>
                </a:lnTo>
                <a:lnTo>
                  <a:pt x="1600199" y="139703"/>
                </a:lnTo>
                <a:lnTo>
                  <a:pt x="1590964" y="89647"/>
                </a:lnTo>
                <a:lnTo>
                  <a:pt x="1570456" y="53520"/>
                </a:lnTo>
                <a:lnTo>
                  <a:pt x="1540500" y="25162"/>
                </a:lnTo>
                <a:lnTo>
                  <a:pt x="1503160" y="6634"/>
                </a:lnTo>
                <a:lnTo>
                  <a:pt x="1460497" y="0"/>
                </a:lnTo>
                <a:lnTo>
                  <a:pt x="139703" y="0"/>
                </a:lnTo>
                <a:lnTo>
                  <a:pt x="89646" y="9236"/>
                </a:lnTo>
                <a:lnTo>
                  <a:pt x="53520" y="29744"/>
                </a:lnTo>
                <a:lnTo>
                  <a:pt x="25161" y="59700"/>
                </a:lnTo>
                <a:lnTo>
                  <a:pt x="6634" y="97041"/>
                </a:lnTo>
                <a:lnTo>
                  <a:pt x="0" y="139704"/>
                </a:lnTo>
                <a:close/>
              </a:path>
            </a:pathLst>
          </a:custGeom>
          <a:solidFill>
            <a:srgbClr val="E0E0E0"/>
          </a:solidFill>
        </p:spPr>
        <p:txBody>
          <a:bodyPr wrap="square" lIns="0" tIns="0" rIns="0" bIns="0" rtlCol="0">
            <a:noAutofit/>
          </a:bodyPr>
          <a:lstStyle/>
          <a:p>
            <a:endParaRPr/>
          </a:p>
        </p:txBody>
      </p:sp>
      <p:sp>
        <p:nvSpPr>
          <p:cNvPr id="50" name="object 50"/>
          <p:cNvSpPr/>
          <p:nvPr/>
        </p:nvSpPr>
        <p:spPr>
          <a:xfrm>
            <a:off x="1563947" y="2468883"/>
            <a:ext cx="1916083" cy="1155469"/>
          </a:xfrm>
          <a:prstGeom prst="rect">
            <a:avLst/>
          </a:prstGeom>
          <a:blipFill>
            <a:blip r:embed="rId6" cstate="print"/>
            <a:stretch>
              <a:fillRect/>
            </a:stretch>
          </a:blipFill>
        </p:spPr>
        <p:txBody>
          <a:bodyPr wrap="square" lIns="0" tIns="0" rIns="0" bIns="0" rtlCol="0">
            <a:noAutofit/>
          </a:bodyPr>
          <a:lstStyle/>
          <a:p>
            <a:endParaRPr/>
          </a:p>
        </p:txBody>
      </p:sp>
      <p:sp>
        <p:nvSpPr>
          <p:cNvPr id="51" name="object 51"/>
          <p:cNvSpPr/>
          <p:nvPr/>
        </p:nvSpPr>
        <p:spPr>
          <a:xfrm>
            <a:off x="1917238" y="2468883"/>
            <a:ext cx="1600200" cy="838200"/>
          </a:xfrm>
          <a:custGeom>
            <a:avLst/>
            <a:gdLst/>
            <a:ahLst/>
            <a:cxnLst/>
            <a:rect l="l" t="t" r="r" b="b"/>
            <a:pathLst>
              <a:path w="1600200" h="838200">
                <a:moveTo>
                  <a:pt x="0" y="139703"/>
                </a:moveTo>
                <a:lnTo>
                  <a:pt x="0" y="698496"/>
                </a:lnTo>
                <a:lnTo>
                  <a:pt x="9235" y="748554"/>
                </a:lnTo>
                <a:lnTo>
                  <a:pt x="29743" y="784680"/>
                </a:lnTo>
                <a:lnTo>
                  <a:pt x="59699" y="813038"/>
                </a:lnTo>
                <a:lnTo>
                  <a:pt x="97040" y="831566"/>
                </a:lnTo>
                <a:lnTo>
                  <a:pt x="139704" y="838200"/>
                </a:lnTo>
                <a:lnTo>
                  <a:pt x="1460497" y="838199"/>
                </a:lnTo>
                <a:lnTo>
                  <a:pt x="1510553" y="828964"/>
                </a:lnTo>
                <a:lnTo>
                  <a:pt x="1546679" y="808456"/>
                </a:lnTo>
                <a:lnTo>
                  <a:pt x="1575038" y="778500"/>
                </a:lnTo>
                <a:lnTo>
                  <a:pt x="1593565" y="741159"/>
                </a:lnTo>
                <a:lnTo>
                  <a:pt x="1600200" y="698496"/>
                </a:lnTo>
                <a:lnTo>
                  <a:pt x="1600199" y="139702"/>
                </a:lnTo>
                <a:lnTo>
                  <a:pt x="1590964" y="89647"/>
                </a:lnTo>
                <a:lnTo>
                  <a:pt x="1570457" y="53520"/>
                </a:lnTo>
                <a:lnTo>
                  <a:pt x="1540501" y="25162"/>
                </a:lnTo>
                <a:lnTo>
                  <a:pt x="1503160" y="6634"/>
                </a:lnTo>
                <a:lnTo>
                  <a:pt x="1460497" y="0"/>
                </a:lnTo>
                <a:lnTo>
                  <a:pt x="139703" y="0"/>
                </a:lnTo>
                <a:lnTo>
                  <a:pt x="89647" y="9236"/>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4078548" y="4995950"/>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53" name="object 53"/>
          <p:cNvSpPr/>
          <p:nvPr/>
        </p:nvSpPr>
        <p:spPr>
          <a:xfrm>
            <a:off x="4431839" y="4997336"/>
            <a:ext cx="1600200" cy="838200"/>
          </a:xfrm>
          <a:custGeom>
            <a:avLst/>
            <a:gdLst/>
            <a:ahLst/>
            <a:cxnLst/>
            <a:rect l="l" t="t" r="r" b="b"/>
            <a:pathLst>
              <a:path w="1600200" h="838200">
                <a:moveTo>
                  <a:pt x="0" y="139704"/>
                </a:moveTo>
                <a:lnTo>
                  <a:pt x="0" y="698498"/>
                </a:lnTo>
                <a:lnTo>
                  <a:pt x="9235" y="748553"/>
                </a:lnTo>
                <a:lnTo>
                  <a:pt x="29743" y="784679"/>
                </a:lnTo>
                <a:lnTo>
                  <a:pt x="59698" y="813038"/>
                </a:lnTo>
                <a:lnTo>
                  <a:pt x="97039" y="831566"/>
                </a:lnTo>
                <a:lnTo>
                  <a:pt x="139702" y="838200"/>
                </a:lnTo>
                <a:lnTo>
                  <a:pt x="1460496" y="838199"/>
                </a:lnTo>
                <a:lnTo>
                  <a:pt x="1510553" y="828964"/>
                </a:lnTo>
                <a:lnTo>
                  <a:pt x="1546679" y="808456"/>
                </a:lnTo>
                <a:lnTo>
                  <a:pt x="1575038" y="778500"/>
                </a:lnTo>
                <a:lnTo>
                  <a:pt x="1593565" y="741160"/>
                </a:lnTo>
                <a:lnTo>
                  <a:pt x="1600200" y="698497"/>
                </a:lnTo>
                <a:lnTo>
                  <a:pt x="1600199" y="139703"/>
                </a:lnTo>
                <a:lnTo>
                  <a:pt x="1590964" y="89646"/>
                </a:lnTo>
                <a:lnTo>
                  <a:pt x="1570456" y="53520"/>
                </a:lnTo>
                <a:lnTo>
                  <a:pt x="1540500" y="25161"/>
                </a:lnTo>
                <a:lnTo>
                  <a:pt x="1503159" y="6634"/>
                </a:lnTo>
                <a:lnTo>
                  <a:pt x="1460496" y="0"/>
                </a:lnTo>
                <a:lnTo>
                  <a:pt x="139702" y="0"/>
                </a:lnTo>
                <a:lnTo>
                  <a:pt x="89646" y="9236"/>
                </a:lnTo>
                <a:lnTo>
                  <a:pt x="53520" y="29744"/>
                </a:lnTo>
                <a:lnTo>
                  <a:pt x="25162" y="59699"/>
                </a:lnTo>
                <a:lnTo>
                  <a:pt x="6634" y="97041"/>
                </a:lnTo>
                <a:lnTo>
                  <a:pt x="0" y="139704"/>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4584237" y="1574170"/>
            <a:ext cx="1371600" cy="369333"/>
          </a:xfrm>
          <a:custGeom>
            <a:avLst/>
            <a:gdLst/>
            <a:ahLst/>
            <a:cxnLst/>
            <a:rect l="l" t="t" r="r" b="b"/>
            <a:pathLst>
              <a:path w="1371600" h="369333">
                <a:moveTo>
                  <a:pt x="0" y="0"/>
                </a:moveTo>
                <a:lnTo>
                  <a:pt x="0" y="369333"/>
                </a:lnTo>
                <a:lnTo>
                  <a:pt x="1371600" y="369332"/>
                </a:lnTo>
                <a:lnTo>
                  <a:pt x="1371599" y="0"/>
                </a:lnTo>
                <a:lnTo>
                  <a:pt x="0" y="0"/>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6755938" y="2703315"/>
            <a:ext cx="1371600" cy="369331"/>
          </a:xfrm>
          <a:custGeom>
            <a:avLst/>
            <a:gdLst/>
            <a:ahLst/>
            <a:cxnLst/>
            <a:rect l="l" t="t" r="r" b="b"/>
            <a:pathLst>
              <a:path w="1371600" h="369331">
                <a:moveTo>
                  <a:pt x="0" y="0"/>
                </a:moveTo>
                <a:lnTo>
                  <a:pt x="0" y="369331"/>
                </a:lnTo>
                <a:lnTo>
                  <a:pt x="1371600" y="369331"/>
                </a:lnTo>
                <a:lnTo>
                  <a:pt x="1371599" y="0"/>
                </a:lnTo>
                <a:lnTo>
                  <a:pt x="0" y="0"/>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4584239" y="5494559"/>
            <a:ext cx="1371600" cy="151844"/>
          </a:xfrm>
          <a:custGeom>
            <a:avLst/>
            <a:gdLst/>
            <a:ahLst/>
            <a:cxnLst/>
            <a:rect l="l" t="t" r="r" b="b"/>
            <a:pathLst>
              <a:path w="1371600" h="151844">
                <a:moveTo>
                  <a:pt x="0" y="151844"/>
                </a:moveTo>
                <a:lnTo>
                  <a:pt x="1371600" y="151843"/>
                </a:lnTo>
                <a:lnTo>
                  <a:pt x="1371600" y="0"/>
                </a:lnTo>
                <a:lnTo>
                  <a:pt x="0" y="0"/>
                </a:lnTo>
                <a:lnTo>
                  <a:pt x="0" y="151844"/>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6222807" y="1643149"/>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8"/>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3" y="0"/>
                </a:lnTo>
                <a:lnTo>
                  <a:pt x="323865" y="859"/>
                </a:lnTo>
                <a:lnTo>
                  <a:pt x="288658" y="4158"/>
                </a:lnTo>
                <a:lnTo>
                  <a:pt x="254412" y="9863"/>
                </a:lnTo>
                <a:lnTo>
                  <a:pt x="221288" y="17942"/>
                </a:lnTo>
                <a:lnTo>
                  <a:pt x="189445" y="28363"/>
                </a:lnTo>
                <a:lnTo>
                  <a:pt x="159043" y="41091"/>
                </a:lnTo>
                <a:lnTo>
                  <a:pt x="130241" y="56096"/>
                </a:lnTo>
                <a:lnTo>
                  <a:pt x="103201" y="73344"/>
                </a:lnTo>
                <a:lnTo>
                  <a:pt x="78080"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2"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1"/>
                </a:lnTo>
                <a:lnTo>
                  <a:pt x="720411" y="277431"/>
                </a:lnTo>
                <a:lnTo>
                  <a:pt x="738510" y="298775"/>
                </a:lnTo>
                <a:lnTo>
                  <a:pt x="754933" y="320929"/>
                </a:lnTo>
                <a:lnTo>
                  <a:pt x="769571" y="343808"/>
                </a:lnTo>
                <a:lnTo>
                  <a:pt x="782314" y="367327"/>
                </a:lnTo>
                <a:lnTo>
                  <a:pt x="793052" y="391403"/>
                </a:lnTo>
                <a:lnTo>
                  <a:pt x="801676" y="415949"/>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5725865" y="2209908"/>
            <a:ext cx="902953" cy="689822"/>
          </a:xfrm>
          <a:custGeom>
            <a:avLst/>
            <a:gdLst/>
            <a:ahLst/>
            <a:cxnLst/>
            <a:rect l="l" t="t" r="r" b="b"/>
            <a:pathLst>
              <a:path w="902953" h="689822">
                <a:moveTo>
                  <a:pt x="139777" y="0"/>
                </a:moveTo>
                <a:lnTo>
                  <a:pt x="0" y="70556"/>
                </a:lnTo>
                <a:lnTo>
                  <a:pt x="39443" y="99015"/>
                </a:lnTo>
                <a:lnTo>
                  <a:pt x="35950"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7"/>
                </a:lnTo>
                <a:lnTo>
                  <a:pt x="199401" y="517555"/>
                </a:lnTo>
                <a:lnTo>
                  <a:pt x="221618"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5" y="681855"/>
                </a:lnTo>
                <a:lnTo>
                  <a:pt x="721736" y="674172"/>
                </a:lnTo>
                <a:lnTo>
                  <a:pt x="752572" y="663985"/>
                </a:lnTo>
                <a:lnTo>
                  <a:pt x="782031" y="651301"/>
                </a:lnTo>
                <a:lnTo>
                  <a:pt x="809949" y="636127"/>
                </a:lnTo>
                <a:lnTo>
                  <a:pt x="836163" y="618470"/>
                </a:lnTo>
                <a:lnTo>
                  <a:pt x="860510" y="598337"/>
                </a:lnTo>
                <a:lnTo>
                  <a:pt x="882828" y="575733"/>
                </a:lnTo>
                <a:lnTo>
                  <a:pt x="902953" y="550666"/>
                </a:lnTo>
                <a:lnTo>
                  <a:pt x="812259" y="485225"/>
                </a:lnTo>
                <a:lnTo>
                  <a:pt x="803050" y="497042"/>
                </a:lnTo>
                <a:lnTo>
                  <a:pt x="793040" y="508106"/>
                </a:lnTo>
                <a:lnTo>
                  <a:pt x="770740" y="527937"/>
                </a:lnTo>
                <a:lnTo>
                  <a:pt x="745621" y="544647"/>
                </a:lnTo>
                <a:lnTo>
                  <a:pt x="717940" y="558165"/>
                </a:lnTo>
                <a:lnTo>
                  <a:pt x="687959" y="568417"/>
                </a:lnTo>
                <a:lnTo>
                  <a:pt x="655937" y="575332"/>
                </a:lnTo>
                <a:lnTo>
                  <a:pt x="622134" y="578839"/>
                </a:lnTo>
                <a:lnTo>
                  <a:pt x="604646" y="579291"/>
                </a:lnTo>
                <a:lnTo>
                  <a:pt x="586810" y="578865"/>
                </a:lnTo>
                <a:lnTo>
                  <a:pt x="550224" y="575338"/>
                </a:lnTo>
                <a:lnTo>
                  <a:pt x="512637" y="568186"/>
                </a:lnTo>
                <a:lnTo>
                  <a:pt x="483606" y="560306"/>
                </a:lnTo>
                <a:lnTo>
                  <a:pt x="455130" y="550581"/>
                </a:lnTo>
                <a:lnTo>
                  <a:pt x="427304" y="539113"/>
                </a:lnTo>
                <a:lnTo>
                  <a:pt x="400222" y="526003"/>
                </a:lnTo>
                <a:lnTo>
                  <a:pt x="373980" y="511352"/>
                </a:lnTo>
                <a:lnTo>
                  <a:pt x="348670" y="495260"/>
                </a:lnTo>
                <a:lnTo>
                  <a:pt x="324389" y="477830"/>
                </a:lnTo>
                <a:lnTo>
                  <a:pt x="301230" y="459162"/>
                </a:lnTo>
                <a:lnTo>
                  <a:pt x="279288" y="439357"/>
                </a:lnTo>
                <a:lnTo>
                  <a:pt x="258658" y="418516"/>
                </a:lnTo>
                <a:lnTo>
                  <a:pt x="239433" y="396741"/>
                </a:lnTo>
                <a:lnTo>
                  <a:pt x="221710" y="374133"/>
                </a:lnTo>
                <a:lnTo>
                  <a:pt x="205581" y="350791"/>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8228713" y="3166787"/>
            <a:ext cx="426060" cy="1001805"/>
          </a:xfrm>
          <a:custGeom>
            <a:avLst/>
            <a:gdLst/>
            <a:ahLst/>
            <a:cxnLst/>
            <a:rect l="l" t="t" r="r" b="b"/>
            <a:pathLst>
              <a:path w="426060" h="1001805">
                <a:moveTo>
                  <a:pt x="259943" y="740613"/>
                </a:moveTo>
                <a:lnTo>
                  <a:pt x="246148" y="763531"/>
                </a:lnTo>
                <a:lnTo>
                  <a:pt x="230856" y="785005"/>
                </a:lnTo>
                <a:lnTo>
                  <a:pt x="214086" y="804896"/>
                </a:lnTo>
                <a:lnTo>
                  <a:pt x="195853" y="823067"/>
                </a:lnTo>
                <a:lnTo>
                  <a:pt x="192801" y="778655"/>
                </a:lnTo>
                <a:lnTo>
                  <a:pt x="64516" y="939437"/>
                </a:lnTo>
                <a:lnTo>
                  <a:pt x="208135" y="1001805"/>
                </a:lnTo>
                <a:lnTo>
                  <a:pt x="204800" y="953281"/>
                </a:lnTo>
                <a:lnTo>
                  <a:pt x="226337" y="939917"/>
                </a:lnTo>
                <a:lnTo>
                  <a:pt x="266624" y="908603"/>
                </a:lnTo>
                <a:lnTo>
                  <a:pt x="302985" y="871640"/>
                </a:lnTo>
                <a:lnTo>
                  <a:pt x="335164" y="829591"/>
                </a:lnTo>
                <a:lnTo>
                  <a:pt x="362903" y="783016"/>
                </a:lnTo>
                <a:lnTo>
                  <a:pt x="385948" y="732478"/>
                </a:lnTo>
                <a:lnTo>
                  <a:pt x="404042" y="678537"/>
                </a:lnTo>
                <a:lnTo>
                  <a:pt x="416929" y="621755"/>
                </a:lnTo>
                <a:lnTo>
                  <a:pt x="424354" y="562694"/>
                </a:lnTo>
                <a:lnTo>
                  <a:pt x="426060" y="501914"/>
                </a:lnTo>
                <a:lnTo>
                  <a:pt x="424689" y="471055"/>
                </a:lnTo>
                <a:lnTo>
                  <a:pt x="420592" y="430354"/>
                </a:lnTo>
                <a:lnTo>
                  <a:pt x="414035" y="390735"/>
                </a:lnTo>
                <a:lnTo>
                  <a:pt x="405127" y="352319"/>
                </a:lnTo>
                <a:lnTo>
                  <a:pt x="393979" y="315226"/>
                </a:lnTo>
                <a:lnTo>
                  <a:pt x="380698" y="279577"/>
                </a:lnTo>
                <a:lnTo>
                  <a:pt x="365395" y="245495"/>
                </a:lnTo>
                <a:lnTo>
                  <a:pt x="348179" y="213099"/>
                </a:lnTo>
                <a:lnTo>
                  <a:pt x="329159" y="182511"/>
                </a:lnTo>
                <a:lnTo>
                  <a:pt x="308445" y="153852"/>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7"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7"/>
                </a:lnTo>
                <a:lnTo>
                  <a:pt x="307968" y="432423"/>
                </a:lnTo>
                <a:lnTo>
                  <a:pt x="311776" y="462172"/>
                </a:lnTo>
                <a:lnTo>
                  <a:pt x="313898" y="491987"/>
                </a:lnTo>
                <a:lnTo>
                  <a:pt x="314350" y="521730"/>
                </a:lnTo>
                <a:lnTo>
                  <a:pt x="313150" y="551263"/>
                </a:lnTo>
                <a:lnTo>
                  <a:pt x="310316" y="580451"/>
                </a:lnTo>
                <a:lnTo>
                  <a:pt x="305863" y="609155"/>
                </a:lnTo>
                <a:lnTo>
                  <a:pt x="299811" y="637238"/>
                </a:lnTo>
                <a:lnTo>
                  <a:pt x="292175" y="664562"/>
                </a:lnTo>
                <a:lnTo>
                  <a:pt x="282974" y="690991"/>
                </a:lnTo>
                <a:lnTo>
                  <a:pt x="272224" y="716388"/>
                </a:lnTo>
                <a:lnTo>
                  <a:pt x="259943" y="740613"/>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6201168" y="3195192"/>
            <a:ext cx="430693" cy="766519"/>
          </a:xfrm>
          <a:custGeom>
            <a:avLst/>
            <a:gdLst/>
            <a:ahLst/>
            <a:cxnLst/>
            <a:rect l="l" t="t" r="r" b="b"/>
            <a:pathLst>
              <a:path w="430693" h="766519">
                <a:moveTo>
                  <a:pt x="2078" y="361043"/>
                </a:moveTo>
                <a:lnTo>
                  <a:pt x="180" y="385413"/>
                </a:lnTo>
                <a:lnTo>
                  <a:pt x="0" y="410046"/>
                </a:lnTo>
                <a:lnTo>
                  <a:pt x="1579" y="434876"/>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2"/>
                </a:lnTo>
                <a:lnTo>
                  <a:pt x="398380" y="766519"/>
                </a:lnTo>
                <a:lnTo>
                  <a:pt x="430693" y="764544"/>
                </a:lnTo>
                <a:lnTo>
                  <a:pt x="420232" y="659217"/>
                </a:lnTo>
                <a:lnTo>
                  <a:pt x="402500" y="660476"/>
                </a:lnTo>
                <a:lnTo>
                  <a:pt x="384892" y="660736"/>
                </a:lnTo>
                <a:lnTo>
                  <a:pt x="367450" y="660017"/>
                </a:lnTo>
                <a:lnTo>
                  <a:pt x="350213" y="658339"/>
                </a:lnTo>
                <a:lnTo>
                  <a:pt x="333223" y="655722"/>
                </a:lnTo>
                <a:lnTo>
                  <a:pt x="316521" y="652188"/>
                </a:lnTo>
                <a:lnTo>
                  <a:pt x="300147" y="647755"/>
                </a:lnTo>
                <a:lnTo>
                  <a:pt x="284143"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9"/>
                </a:lnTo>
                <a:lnTo>
                  <a:pt x="120782" y="315708"/>
                </a:lnTo>
                <a:lnTo>
                  <a:pt x="128639" y="296577"/>
                </a:lnTo>
                <a:lnTo>
                  <a:pt x="138063" y="278008"/>
                </a:lnTo>
                <a:lnTo>
                  <a:pt x="149022" y="260092"/>
                </a:lnTo>
                <a:lnTo>
                  <a:pt x="161480"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3" y="50686"/>
                </a:lnTo>
                <a:lnTo>
                  <a:pt x="230500" y="60527"/>
                </a:lnTo>
                <a:lnTo>
                  <a:pt x="207035" y="71749"/>
                </a:lnTo>
                <a:lnTo>
                  <a:pt x="184594" y="84285"/>
                </a:lnTo>
                <a:lnTo>
                  <a:pt x="163218" y="98071"/>
                </a:lnTo>
                <a:lnTo>
                  <a:pt x="142952" y="113040"/>
                </a:lnTo>
                <a:lnTo>
                  <a:pt x="123838" y="129127"/>
                </a:lnTo>
                <a:lnTo>
                  <a:pt x="105921" y="146265"/>
                </a:lnTo>
                <a:lnTo>
                  <a:pt x="89243" y="164390"/>
                </a:lnTo>
                <a:lnTo>
                  <a:pt x="73849" y="183436"/>
                </a:lnTo>
                <a:lnTo>
                  <a:pt x="59780" y="203336"/>
                </a:lnTo>
                <a:lnTo>
                  <a:pt x="47081" y="224025"/>
                </a:lnTo>
                <a:lnTo>
                  <a:pt x="35795" y="245437"/>
                </a:lnTo>
                <a:lnTo>
                  <a:pt x="25965"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3615188" y="4283019"/>
            <a:ext cx="1131920" cy="683294"/>
          </a:xfrm>
          <a:custGeom>
            <a:avLst/>
            <a:gdLst/>
            <a:ahLst/>
            <a:cxnLst/>
            <a:rect l="l" t="t" r="r" b="b"/>
            <a:pathLst>
              <a:path w="1131920" h="683294">
                <a:moveTo>
                  <a:pt x="1094483" y="537661"/>
                </a:moveTo>
                <a:lnTo>
                  <a:pt x="1083260" y="487160"/>
                </a:lnTo>
                <a:lnTo>
                  <a:pt x="1064938" y="436717"/>
                </a:lnTo>
                <a:lnTo>
                  <a:pt x="1039910" y="386793"/>
                </a:lnTo>
                <a:lnTo>
                  <a:pt x="1008575" y="337849"/>
                </a:lnTo>
                <a:lnTo>
                  <a:pt x="971326" y="290345"/>
                </a:lnTo>
                <a:lnTo>
                  <a:pt x="928561" y="244742"/>
                </a:lnTo>
                <a:lnTo>
                  <a:pt x="880674" y="201500"/>
                </a:lnTo>
                <a:lnTo>
                  <a:pt x="828062" y="161080"/>
                </a:lnTo>
                <a:lnTo>
                  <a:pt x="771120" y="123942"/>
                </a:lnTo>
                <a:lnTo>
                  <a:pt x="710244" y="90547"/>
                </a:lnTo>
                <a:lnTo>
                  <a:pt x="665775" y="69753"/>
                </a:lnTo>
                <a:lnTo>
                  <a:pt x="621153" y="51709"/>
                </a:lnTo>
                <a:lnTo>
                  <a:pt x="576559" y="36393"/>
                </a:lnTo>
                <a:lnTo>
                  <a:pt x="532176" y="23784"/>
                </a:lnTo>
                <a:lnTo>
                  <a:pt x="488188" y="13862"/>
                </a:lnTo>
                <a:lnTo>
                  <a:pt x="444778" y="6605"/>
                </a:lnTo>
                <a:lnTo>
                  <a:pt x="402127" y="1991"/>
                </a:lnTo>
                <a:lnTo>
                  <a:pt x="360419" y="0"/>
                </a:lnTo>
                <a:lnTo>
                  <a:pt x="319837" y="609"/>
                </a:lnTo>
                <a:lnTo>
                  <a:pt x="280563" y="3800"/>
                </a:lnTo>
                <a:lnTo>
                  <a:pt x="242780" y="9548"/>
                </a:lnTo>
                <a:lnTo>
                  <a:pt x="206672" y="17835"/>
                </a:lnTo>
                <a:lnTo>
                  <a:pt x="140207" y="41936"/>
                </a:lnTo>
                <a:lnTo>
                  <a:pt x="82632" y="75934"/>
                </a:lnTo>
                <a:lnTo>
                  <a:pt x="35409" y="119658"/>
                </a:lnTo>
                <a:lnTo>
                  <a:pt x="0" y="172938"/>
                </a:lnTo>
                <a:lnTo>
                  <a:pt x="100023" y="222973"/>
                </a:lnTo>
                <a:lnTo>
                  <a:pt x="106537" y="211205"/>
                </a:lnTo>
                <a:lnTo>
                  <a:pt x="113998" y="200026"/>
                </a:lnTo>
                <a:lnTo>
                  <a:pt x="141819" y="170114"/>
                </a:lnTo>
                <a:lnTo>
                  <a:pt x="164651" y="153291"/>
                </a:lnTo>
                <a:lnTo>
                  <a:pt x="190682" y="139056"/>
                </a:lnTo>
                <a:lnTo>
                  <a:pt x="219715" y="127486"/>
                </a:lnTo>
                <a:lnTo>
                  <a:pt x="251552" y="118660"/>
                </a:lnTo>
                <a:lnTo>
                  <a:pt x="285998" y="112656"/>
                </a:lnTo>
                <a:lnTo>
                  <a:pt x="322855" y="109553"/>
                </a:lnTo>
                <a:lnTo>
                  <a:pt x="342126" y="109114"/>
                </a:lnTo>
                <a:lnTo>
                  <a:pt x="361926" y="109429"/>
                </a:lnTo>
                <a:lnTo>
                  <a:pt x="417686" y="114095"/>
                </a:lnTo>
                <a:lnTo>
                  <a:pt x="453351" y="119759"/>
                </a:lnTo>
                <a:lnTo>
                  <a:pt x="489076" y="127405"/>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3"/>
                </a:lnTo>
                <a:lnTo>
                  <a:pt x="931876" y="456319"/>
                </a:lnTo>
                <a:lnTo>
                  <a:pt x="1020236" y="683294"/>
                </a:lnTo>
                <a:lnTo>
                  <a:pt x="1131920" y="556388"/>
                </a:lnTo>
                <a:lnTo>
                  <a:pt x="1094483" y="537661"/>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3170620" y="4753564"/>
            <a:ext cx="1140109" cy="849311"/>
          </a:xfrm>
          <a:custGeom>
            <a:avLst/>
            <a:gdLst/>
            <a:ahLst/>
            <a:cxnLst/>
            <a:rect l="l" t="t" r="r" b="b"/>
            <a:pathLst>
              <a:path w="1140109" h="849311">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89"/>
                </a:lnTo>
                <a:lnTo>
                  <a:pt x="293198" y="599975"/>
                </a:lnTo>
                <a:lnTo>
                  <a:pt x="349334" y="646500"/>
                </a:lnTo>
                <a:lnTo>
                  <a:pt x="378967" y="668645"/>
                </a:lnTo>
                <a:lnTo>
                  <a:pt x="423366" y="699082"/>
                </a:lnTo>
                <a:lnTo>
                  <a:pt x="468274" y="726767"/>
                </a:lnTo>
                <a:lnTo>
                  <a:pt x="513493" y="751685"/>
                </a:lnTo>
                <a:lnTo>
                  <a:pt x="558829" y="773816"/>
                </a:lnTo>
                <a:lnTo>
                  <a:pt x="604084" y="793146"/>
                </a:lnTo>
                <a:lnTo>
                  <a:pt x="649063" y="809656"/>
                </a:lnTo>
                <a:lnTo>
                  <a:pt x="693571" y="823329"/>
                </a:lnTo>
                <a:lnTo>
                  <a:pt x="737411" y="834148"/>
                </a:lnTo>
                <a:lnTo>
                  <a:pt x="780387" y="842096"/>
                </a:lnTo>
                <a:lnTo>
                  <a:pt x="822304" y="847156"/>
                </a:lnTo>
                <a:lnTo>
                  <a:pt x="862966" y="849311"/>
                </a:lnTo>
                <a:lnTo>
                  <a:pt x="902176" y="848544"/>
                </a:lnTo>
                <a:lnTo>
                  <a:pt x="939739" y="844838"/>
                </a:lnTo>
                <a:lnTo>
                  <a:pt x="1009141" y="828538"/>
                </a:lnTo>
                <a:lnTo>
                  <a:pt x="1069604" y="800275"/>
                </a:lnTo>
                <a:lnTo>
                  <a:pt x="1119560" y="759913"/>
                </a:lnTo>
                <a:lnTo>
                  <a:pt x="1140109" y="735151"/>
                </a:lnTo>
                <a:lnTo>
                  <a:pt x="1049415" y="669712"/>
                </a:lnTo>
                <a:lnTo>
                  <a:pt x="1041596" y="679604"/>
                </a:lnTo>
                <a:lnTo>
                  <a:pt x="1032941" y="688789"/>
                </a:lnTo>
                <a:lnTo>
                  <a:pt x="1002171" y="712052"/>
                </a:lnTo>
                <a:lnTo>
                  <a:pt x="977878" y="723940"/>
                </a:lnTo>
                <a:lnTo>
                  <a:pt x="950768" y="732890"/>
                </a:lnTo>
                <a:lnTo>
                  <a:pt x="921019" y="738866"/>
                </a:lnTo>
                <a:lnTo>
                  <a:pt x="888809" y="741833"/>
                </a:lnTo>
                <a:lnTo>
                  <a:pt x="871836" y="742176"/>
                </a:lnTo>
                <a:lnTo>
                  <a:pt x="854315" y="741754"/>
                </a:lnTo>
                <a:lnTo>
                  <a:pt x="817716" y="738594"/>
                </a:lnTo>
                <a:lnTo>
                  <a:pt x="779188" y="732318"/>
                </a:lnTo>
                <a:lnTo>
                  <a:pt x="722193" y="718195"/>
                </a:lnTo>
                <a:lnTo>
                  <a:pt x="684967" y="706147"/>
                </a:lnTo>
                <a:lnTo>
                  <a:pt x="647732" y="691981"/>
                </a:lnTo>
                <a:lnTo>
                  <a:pt x="610641" y="675818"/>
                </a:lnTo>
                <a:lnTo>
                  <a:pt x="573849" y="657785"/>
                </a:lnTo>
                <a:lnTo>
                  <a:pt x="537508" y="638003"/>
                </a:lnTo>
                <a:lnTo>
                  <a:pt x="501773" y="616598"/>
                </a:lnTo>
                <a:lnTo>
                  <a:pt x="466796" y="593693"/>
                </a:lnTo>
                <a:lnTo>
                  <a:pt x="432733" y="569411"/>
                </a:lnTo>
                <a:lnTo>
                  <a:pt x="399735" y="543878"/>
                </a:lnTo>
                <a:lnTo>
                  <a:pt x="367958" y="517215"/>
                </a:lnTo>
                <a:lnTo>
                  <a:pt x="337555" y="489548"/>
                </a:lnTo>
                <a:lnTo>
                  <a:pt x="308679"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6231902" y="4732934"/>
            <a:ext cx="792269" cy="752985"/>
          </a:xfrm>
          <a:custGeom>
            <a:avLst/>
            <a:gdLst/>
            <a:ahLst/>
            <a:cxnLst/>
            <a:rect l="l" t="t" r="r" b="b"/>
            <a:pathLst>
              <a:path w="792269" h="752985">
                <a:moveTo>
                  <a:pt x="671689" y="456288"/>
                </a:moveTo>
                <a:lnTo>
                  <a:pt x="694339" y="425455"/>
                </a:lnTo>
                <a:lnTo>
                  <a:pt x="714760" y="394243"/>
                </a:lnTo>
                <a:lnTo>
                  <a:pt x="732904" y="362800"/>
                </a:lnTo>
                <a:lnTo>
                  <a:pt x="748726" y="331271"/>
                </a:lnTo>
                <a:lnTo>
                  <a:pt x="762178" y="299806"/>
                </a:lnTo>
                <a:lnTo>
                  <a:pt x="773214" y="268550"/>
                </a:lnTo>
                <a:lnTo>
                  <a:pt x="781788" y="237653"/>
                </a:lnTo>
                <a:lnTo>
                  <a:pt x="787852" y="207261"/>
                </a:lnTo>
                <a:lnTo>
                  <a:pt x="791362" y="177521"/>
                </a:lnTo>
                <a:lnTo>
                  <a:pt x="792269" y="148581"/>
                </a:lnTo>
                <a:lnTo>
                  <a:pt x="790528" y="120589"/>
                </a:lnTo>
                <a:lnTo>
                  <a:pt x="786093" y="93691"/>
                </a:lnTo>
                <a:lnTo>
                  <a:pt x="778915" y="68036"/>
                </a:lnTo>
                <a:lnTo>
                  <a:pt x="768950" y="43771"/>
                </a:lnTo>
                <a:lnTo>
                  <a:pt x="756150" y="21043"/>
                </a:lnTo>
                <a:lnTo>
                  <a:pt x="740469" y="0"/>
                </a:lnTo>
                <a:lnTo>
                  <a:pt x="670968" y="59102"/>
                </a:lnTo>
                <a:lnTo>
                  <a:pt x="677526" y="67516"/>
                </a:lnTo>
                <a:lnTo>
                  <a:pt x="683347" y="76455"/>
                </a:lnTo>
                <a:lnTo>
                  <a:pt x="692784" y="95831"/>
                </a:lnTo>
                <a:lnTo>
                  <a:pt x="699284" y="117067"/>
                </a:lnTo>
                <a:lnTo>
                  <a:pt x="702852" y="140002"/>
                </a:lnTo>
                <a:lnTo>
                  <a:pt x="703539" y="152056"/>
                </a:lnTo>
                <a:lnTo>
                  <a:pt x="703494" y="164475"/>
                </a:lnTo>
                <a:lnTo>
                  <a:pt x="701215" y="190323"/>
                </a:lnTo>
                <a:lnTo>
                  <a:pt x="696021" y="217385"/>
                </a:lnTo>
                <a:lnTo>
                  <a:pt x="687916" y="245500"/>
                </a:lnTo>
                <a:lnTo>
                  <a:pt x="676905"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7" y="634711"/>
                </a:lnTo>
                <a:lnTo>
                  <a:pt x="241477" y="641813"/>
                </a:lnTo>
                <a:lnTo>
                  <a:pt x="215006" y="646981"/>
                </a:lnTo>
                <a:lnTo>
                  <a:pt x="189026" y="650124"/>
                </a:lnTo>
                <a:lnTo>
                  <a:pt x="207072" y="634779"/>
                </a:lnTo>
                <a:lnTo>
                  <a:pt x="0" y="629684"/>
                </a:lnTo>
                <a:lnTo>
                  <a:pt x="68069" y="752985"/>
                </a:lnTo>
                <a:lnTo>
                  <a:pt x="92748" y="731999"/>
                </a:lnTo>
                <a:lnTo>
                  <a:pt x="113515" y="735753"/>
                </a:lnTo>
                <a:lnTo>
                  <a:pt x="134903" y="738156"/>
                </a:lnTo>
                <a:lnTo>
                  <a:pt x="156856" y="739226"/>
                </a:lnTo>
                <a:lnTo>
                  <a:pt x="179313" y="738985"/>
                </a:lnTo>
                <a:lnTo>
                  <a:pt x="202217" y="737451"/>
                </a:lnTo>
                <a:lnTo>
                  <a:pt x="225509" y="734644"/>
                </a:lnTo>
                <a:lnTo>
                  <a:pt x="249132" y="730585"/>
                </a:lnTo>
                <a:lnTo>
                  <a:pt x="273026" y="725293"/>
                </a:lnTo>
                <a:lnTo>
                  <a:pt x="297134" y="718788"/>
                </a:lnTo>
                <a:lnTo>
                  <a:pt x="321397" y="711091"/>
                </a:lnTo>
                <a:lnTo>
                  <a:pt x="345756" y="702220"/>
                </a:lnTo>
                <a:lnTo>
                  <a:pt x="370154" y="692196"/>
                </a:lnTo>
                <a:lnTo>
                  <a:pt x="394532" y="681038"/>
                </a:lnTo>
                <a:lnTo>
                  <a:pt x="418832" y="668768"/>
                </a:lnTo>
                <a:lnTo>
                  <a:pt x="442995" y="655403"/>
                </a:lnTo>
                <a:lnTo>
                  <a:pt x="466963" y="640965"/>
                </a:lnTo>
                <a:lnTo>
                  <a:pt x="490678" y="625473"/>
                </a:lnTo>
                <a:lnTo>
                  <a:pt x="514082" y="608948"/>
                </a:lnTo>
                <a:lnTo>
                  <a:pt x="537115" y="591408"/>
                </a:lnTo>
                <a:lnTo>
                  <a:pt x="559720" y="572874"/>
                </a:lnTo>
                <a:lnTo>
                  <a:pt x="590825" y="545033"/>
                </a:lnTo>
                <a:lnTo>
                  <a:pt x="619885" y="516224"/>
                </a:lnTo>
                <a:lnTo>
                  <a:pt x="646855" y="486593"/>
                </a:lnTo>
                <a:lnTo>
                  <a:pt x="671689" y="456288"/>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5790207" y="4162239"/>
            <a:ext cx="750909" cy="829300"/>
          </a:xfrm>
          <a:custGeom>
            <a:avLst/>
            <a:gdLst/>
            <a:ahLst/>
            <a:cxnLst/>
            <a:rect l="l" t="t" r="r" b="b"/>
            <a:pathLst>
              <a:path w="750909" h="829300">
                <a:moveTo>
                  <a:pt x="101604" y="829300"/>
                </a:moveTo>
                <a:lnTo>
                  <a:pt x="178767" y="748343"/>
                </a:lnTo>
                <a:lnTo>
                  <a:pt x="168312" y="737614"/>
                </a:lnTo>
                <a:lnTo>
                  <a:pt x="158712" y="726193"/>
                </a:lnTo>
                <a:lnTo>
                  <a:pt x="142096" y="701405"/>
                </a:lnTo>
                <a:lnTo>
                  <a:pt x="128956" y="674246"/>
                </a:lnTo>
                <a:lnTo>
                  <a:pt x="119327" y="644986"/>
                </a:lnTo>
                <a:lnTo>
                  <a:pt x="113246" y="613889"/>
                </a:lnTo>
                <a:lnTo>
                  <a:pt x="110748" y="581224"/>
                </a:lnTo>
                <a:lnTo>
                  <a:pt x="110854" y="564387"/>
                </a:lnTo>
                <a:lnTo>
                  <a:pt x="113798" y="529871"/>
                </a:lnTo>
                <a:lnTo>
                  <a:pt x="120416" y="494454"/>
                </a:lnTo>
                <a:lnTo>
                  <a:pt x="130743" y="458404"/>
                </a:lnTo>
                <a:lnTo>
                  <a:pt x="149063" y="412535"/>
                </a:lnTo>
                <a:lnTo>
                  <a:pt x="162568" y="385646"/>
                </a:lnTo>
                <a:lnTo>
                  <a:pt x="177713" y="359637"/>
                </a:lnTo>
                <a:lnTo>
                  <a:pt x="194383" y="334590"/>
                </a:lnTo>
                <a:lnTo>
                  <a:pt x="212466" y="310582"/>
                </a:lnTo>
                <a:lnTo>
                  <a:pt x="231848" y="287696"/>
                </a:lnTo>
                <a:lnTo>
                  <a:pt x="252418" y="266009"/>
                </a:lnTo>
                <a:lnTo>
                  <a:pt x="274061" y="245603"/>
                </a:lnTo>
                <a:lnTo>
                  <a:pt x="296665" y="226557"/>
                </a:lnTo>
                <a:lnTo>
                  <a:pt x="320117" y="208952"/>
                </a:lnTo>
                <a:lnTo>
                  <a:pt x="344304" y="192866"/>
                </a:lnTo>
                <a:lnTo>
                  <a:pt x="369112" y="178381"/>
                </a:lnTo>
                <a:lnTo>
                  <a:pt x="394429" y="165575"/>
                </a:lnTo>
                <a:lnTo>
                  <a:pt x="420142" y="154529"/>
                </a:lnTo>
                <a:lnTo>
                  <a:pt x="446137" y="145323"/>
                </a:lnTo>
                <a:lnTo>
                  <a:pt x="472303" y="138037"/>
                </a:lnTo>
                <a:lnTo>
                  <a:pt x="498525" y="132750"/>
                </a:lnTo>
                <a:lnTo>
                  <a:pt x="524690" y="129543"/>
                </a:lnTo>
                <a:lnTo>
                  <a:pt x="550687" y="128495"/>
                </a:lnTo>
                <a:lnTo>
                  <a:pt x="576401" y="129687"/>
                </a:lnTo>
                <a:lnTo>
                  <a:pt x="545687" y="161911"/>
                </a:lnTo>
                <a:lnTo>
                  <a:pt x="750909" y="148071"/>
                </a:lnTo>
                <a:lnTo>
                  <a:pt x="700011" y="0"/>
                </a:lnTo>
                <a:lnTo>
                  <a:pt x="666453" y="35208"/>
                </a:lnTo>
                <a:lnTo>
                  <a:pt x="642057" y="28334"/>
                </a:lnTo>
                <a:lnTo>
                  <a:pt x="617135" y="23185"/>
                </a:lnTo>
                <a:lnTo>
                  <a:pt x="591760" y="19737"/>
                </a:lnTo>
                <a:lnTo>
                  <a:pt x="566006" y="17966"/>
                </a:lnTo>
                <a:lnTo>
                  <a:pt x="539945" y="17849"/>
                </a:lnTo>
                <a:lnTo>
                  <a:pt x="513652" y="19362"/>
                </a:lnTo>
                <a:lnTo>
                  <a:pt x="487199" y="22480"/>
                </a:lnTo>
                <a:lnTo>
                  <a:pt x="460661" y="27182"/>
                </a:lnTo>
                <a:lnTo>
                  <a:pt x="434110" y="33441"/>
                </a:lnTo>
                <a:lnTo>
                  <a:pt x="407620" y="41236"/>
                </a:lnTo>
                <a:lnTo>
                  <a:pt x="381263" y="50542"/>
                </a:lnTo>
                <a:lnTo>
                  <a:pt x="355115" y="61335"/>
                </a:lnTo>
                <a:lnTo>
                  <a:pt x="329247" y="73592"/>
                </a:lnTo>
                <a:lnTo>
                  <a:pt x="303734" y="87289"/>
                </a:lnTo>
                <a:lnTo>
                  <a:pt x="278648" y="102401"/>
                </a:lnTo>
                <a:lnTo>
                  <a:pt x="254063" y="118907"/>
                </a:lnTo>
                <a:lnTo>
                  <a:pt x="230053" y="136781"/>
                </a:lnTo>
                <a:lnTo>
                  <a:pt x="206690" y="156000"/>
                </a:lnTo>
                <a:lnTo>
                  <a:pt x="184049" y="176540"/>
                </a:lnTo>
                <a:lnTo>
                  <a:pt x="162202" y="198378"/>
                </a:lnTo>
                <a:lnTo>
                  <a:pt x="134933" y="228868"/>
                </a:lnTo>
                <a:lnTo>
                  <a:pt x="110121" y="260445"/>
                </a:lnTo>
                <a:lnTo>
                  <a:pt x="87783" y="292944"/>
                </a:lnTo>
                <a:lnTo>
                  <a:pt x="67934" y="326203"/>
                </a:lnTo>
                <a:lnTo>
                  <a:pt x="50590" y="360061"/>
                </a:lnTo>
                <a:lnTo>
                  <a:pt x="35767" y="394355"/>
                </a:lnTo>
                <a:lnTo>
                  <a:pt x="23479" y="428922"/>
                </a:lnTo>
                <a:lnTo>
                  <a:pt x="13743" y="463600"/>
                </a:lnTo>
                <a:lnTo>
                  <a:pt x="6574" y="498227"/>
                </a:lnTo>
                <a:lnTo>
                  <a:pt x="1988" y="532641"/>
                </a:lnTo>
                <a:lnTo>
                  <a:pt x="0" y="566678"/>
                </a:lnTo>
                <a:lnTo>
                  <a:pt x="625" y="600177"/>
                </a:lnTo>
                <a:lnTo>
                  <a:pt x="3881" y="632975"/>
                </a:lnTo>
                <a:lnTo>
                  <a:pt x="9781" y="664910"/>
                </a:lnTo>
                <a:lnTo>
                  <a:pt x="18342" y="695819"/>
                </a:lnTo>
                <a:lnTo>
                  <a:pt x="29580" y="725540"/>
                </a:lnTo>
                <a:lnTo>
                  <a:pt x="43509" y="753912"/>
                </a:lnTo>
                <a:lnTo>
                  <a:pt x="60146" y="780770"/>
                </a:lnTo>
                <a:lnTo>
                  <a:pt x="79506" y="805954"/>
                </a:lnTo>
                <a:lnTo>
                  <a:pt x="101604" y="829300"/>
                </a:lnTo>
                <a:close/>
              </a:path>
            </a:pathLst>
          </a:custGeom>
          <a:solidFill>
            <a:srgbClr val="E0E0E0"/>
          </a:solidFill>
        </p:spPr>
        <p:txBody>
          <a:bodyPr wrap="square" lIns="0" tIns="0" rIns="0" bIns="0" rtlCol="0">
            <a:noAutofit/>
          </a:bodyPr>
          <a:lstStyle/>
          <a:p>
            <a:endParaRPr/>
          </a:p>
        </p:txBody>
      </p:sp>
      <p:sp>
        <p:nvSpPr>
          <p:cNvPr id="65" name="object 65"/>
          <p:cNvSpPr/>
          <p:nvPr/>
        </p:nvSpPr>
        <p:spPr>
          <a:xfrm>
            <a:off x="1461190" y="3195193"/>
            <a:ext cx="430693" cy="766521"/>
          </a:xfrm>
          <a:custGeom>
            <a:avLst/>
            <a:gdLst/>
            <a:ahLst/>
            <a:cxnLst/>
            <a:rect l="l" t="t" r="r" b="b"/>
            <a:pathLst>
              <a:path w="430693" h="766521">
                <a:moveTo>
                  <a:pt x="2078" y="361043"/>
                </a:moveTo>
                <a:lnTo>
                  <a:pt x="180" y="385413"/>
                </a:lnTo>
                <a:lnTo>
                  <a:pt x="0" y="410046"/>
                </a:lnTo>
                <a:lnTo>
                  <a:pt x="1579" y="434876"/>
                </a:lnTo>
                <a:lnTo>
                  <a:pt x="5883" y="464982"/>
                </a:lnTo>
                <a:lnTo>
                  <a:pt x="12655" y="494163"/>
                </a:lnTo>
                <a:lnTo>
                  <a:pt x="21784" y="522334"/>
                </a:lnTo>
                <a:lnTo>
                  <a:pt x="33161" y="549411"/>
                </a:lnTo>
                <a:lnTo>
                  <a:pt x="46675" y="575308"/>
                </a:lnTo>
                <a:lnTo>
                  <a:pt x="62215" y="599941"/>
                </a:lnTo>
                <a:lnTo>
                  <a:pt x="79671" y="623226"/>
                </a:lnTo>
                <a:lnTo>
                  <a:pt x="98932" y="645076"/>
                </a:lnTo>
                <a:lnTo>
                  <a:pt x="119888" y="665407"/>
                </a:lnTo>
                <a:lnTo>
                  <a:pt x="142429" y="684135"/>
                </a:lnTo>
                <a:lnTo>
                  <a:pt x="166444" y="701174"/>
                </a:lnTo>
                <a:lnTo>
                  <a:pt x="191823" y="716440"/>
                </a:lnTo>
                <a:lnTo>
                  <a:pt x="218455" y="729847"/>
                </a:lnTo>
                <a:lnTo>
                  <a:pt x="246229" y="741312"/>
                </a:lnTo>
                <a:lnTo>
                  <a:pt x="275036" y="750749"/>
                </a:lnTo>
                <a:lnTo>
                  <a:pt x="304766" y="758073"/>
                </a:lnTo>
                <a:lnTo>
                  <a:pt x="335306" y="763200"/>
                </a:lnTo>
                <a:lnTo>
                  <a:pt x="366548" y="766044"/>
                </a:lnTo>
                <a:lnTo>
                  <a:pt x="398380" y="766521"/>
                </a:lnTo>
                <a:lnTo>
                  <a:pt x="430693" y="764546"/>
                </a:lnTo>
                <a:lnTo>
                  <a:pt x="420232" y="659217"/>
                </a:lnTo>
                <a:lnTo>
                  <a:pt x="402500" y="660476"/>
                </a:lnTo>
                <a:lnTo>
                  <a:pt x="384892" y="660736"/>
                </a:lnTo>
                <a:lnTo>
                  <a:pt x="367450" y="660017"/>
                </a:lnTo>
                <a:lnTo>
                  <a:pt x="350213" y="658339"/>
                </a:lnTo>
                <a:lnTo>
                  <a:pt x="333223" y="655722"/>
                </a:lnTo>
                <a:lnTo>
                  <a:pt x="316521" y="652188"/>
                </a:lnTo>
                <a:lnTo>
                  <a:pt x="300147" y="647755"/>
                </a:lnTo>
                <a:lnTo>
                  <a:pt x="284142" y="642445"/>
                </a:lnTo>
                <a:lnTo>
                  <a:pt x="268548" y="636278"/>
                </a:lnTo>
                <a:lnTo>
                  <a:pt x="253405" y="629274"/>
                </a:lnTo>
                <a:lnTo>
                  <a:pt x="224637"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2"/>
                </a:lnTo>
                <a:lnTo>
                  <a:pt x="109904" y="355287"/>
                </a:lnTo>
                <a:lnTo>
                  <a:pt x="114525" y="335309"/>
                </a:lnTo>
                <a:lnTo>
                  <a:pt x="120781" y="315709"/>
                </a:lnTo>
                <a:lnTo>
                  <a:pt x="128638" y="296578"/>
                </a:lnTo>
                <a:lnTo>
                  <a:pt x="138062" y="278009"/>
                </a:lnTo>
                <a:lnTo>
                  <a:pt x="149021" y="260093"/>
                </a:lnTo>
                <a:lnTo>
                  <a:pt x="161479" y="242923"/>
                </a:lnTo>
                <a:lnTo>
                  <a:pt x="175405" y="226590"/>
                </a:lnTo>
                <a:lnTo>
                  <a:pt x="190765" y="211185"/>
                </a:lnTo>
                <a:lnTo>
                  <a:pt x="207524" y="196802"/>
                </a:lnTo>
                <a:lnTo>
                  <a:pt x="225650" y="183532"/>
                </a:lnTo>
                <a:lnTo>
                  <a:pt x="245109" y="171467"/>
                </a:lnTo>
                <a:lnTo>
                  <a:pt x="265868" y="160698"/>
                </a:lnTo>
                <a:lnTo>
                  <a:pt x="270830" y="210658"/>
                </a:lnTo>
                <a:lnTo>
                  <a:pt x="362695" y="79908"/>
                </a:lnTo>
                <a:lnTo>
                  <a:pt x="249908" y="0"/>
                </a:lnTo>
                <a:lnTo>
                  <a:pt x="254944" y="50686"/>
                </a:lnTo>
                <a:lnTo>
                  <a:pt x="230500" y="60527"/>
                </a:lnTo>
                <a:lnTo>
                  <a:pt x="207035" y="71749"/>
                </a:lnTo>
                <a:lnTo>
                  <a:pt x="184594" y="84285"/>
                </a:lnTo>
                <a:lnTo>
                  <a:pt x="163218" y="98071"/>
                </a:lnTo>
                <a:lnTo>
                  <a:pt x="142952" y="113040"/>
                </a:lnTo>
                <a:lnTo>
                  <a:pt x="123838" y="129127"/>
                </a:lnTo>
                <a:lnTo>
                  <a:pt x="105921" y="146265"/>
                </a:lnTo>
                <a:lnTo>
                  <a:pt x="89243" y="164390"/>
                </a:lnTo>
                <a:lnTo>
                  <a:pt x="73848" y="183436"/>
                </a:lnTo>
                <a:lnTo>
                  <a:pt x="59780" y="203336"/>
                </a:lnTo>
                <a:lnTo>
                  <a:pt x="47081" y="224025"/>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6" name="object 66"/>
          <p:cNvSpPr/>
          <p:nvPr/>
        </p:nvSpPr>
        <p:spPr>
          <a:xfrm>
            <a:off x="6580405" y="653936"/>
            <a:ext cx="2396341" cy="1100213"/>
          </a:xfrm>
          <a:custGeom>
            <a:avLst/>
            <a:gdLst/>
            <a:ahLst/>
            <a:cxnLst/>
            <a:rect l="l" t="t" r="r" b="b"/>
            <a:pathLst>
              <a:path w="2396341" h="1100213">
                <a:moveTo>
                  <a:pt x="2396341" y="536803"/>
                </a:moveTo>
                <a:lnTo>
                  <a:pt x="2396336" y="152199"/>
                </a:lnTo>
                <a:lnTo>
                  <a:pt x="2389954" y="109433"/>
                </a:lnTo>
                <a:lnTo>
                  <a:pt x="2372615" y="71393"/>
                </a:lnTo>
                <a:lnTo>
                  <a:pt x="2346033" y="39790"/>
                </a:lnTo>
                <a:lnTo>
                  <a:pt x="2311917" y="16335"/>
                </a:lnTo>
                <a:lnTo>
                  <a:pt x="2271980" y="2740"/>
                </a:lnTo>
                <a:lnTo>
                  <a:pt x="2242967" y="0"/>
                </a:lnTo>
                <a:lnTo>
                  <a:pt x="152198" y="5"/>
                </a:lnTo>
                <a:lnTo>
                  <a:pt x="109432" y="6388"/>
                </a:lnTo>
                <a:lnTo>
                  <a:pt x="71392" y="23727"/>
                </a:lnTo>
                <a:lnTo>
                  <a:pt x="39789" y="50310"/>
                </a:lnTo>
                <a:lnTo>
                  <a:pt x="16335" y="84426"/>
                </a:lnTo>
                <a:lnTo>
                  <a:pt x="2740" y="124362"/>
                </a:lnTo>
                <a:lnTo>
                  <a:pt x="0" y="153376"/>
                </a:lnTo>
                <a:lnTo>
                  <a:pt x="4" y="768037"/>
                </a:lnTo>
                <a:lnTo>
                  <a:pt x="6387" y="810802"/>
                </a:lnTo>
                <a:lnTo>
                  <a:pt x="23726" y="848842"/>
                </a:lnTo>
                <a:lnTo>
                  <a:pt x="50309" y="880445"/>
                </a:lnTo>
                <a:lnTo>
                  <a:pt x="84425" y="903900"/>
                </a:lnTo>
                <a:lnTo>
                  <a:pt x="124362" y="917495"/>
                </a:lnTo>
                <a:lnTo>
                  <a:pt x="153375" y="920235"/>
                </a:lnTo>
                <a:lnTo>
                  <a:pt x="399389" y="920235"/>
                </a:lnTo>
                <a:lnTo>
                  <a:pt x="375291" y="1100213"/>
                </a:lnTo>
                <a:lnTo>
                  <a:pt x="998475" y="920234"/>
                </a:lnTo>
                <a:lnTo>
                  <a:pt x="2244143" y="920229"/>
                </a:lnTo>
                <a:lnTo>
                  <a:pt x="2258818" y="919425"/>
                </a:lnTo>
                <a:lnTo>
                  <a:pt x="2273094" y="917276"/>
                </a:lnTo>
                <a:lnTo>
                  <a:pt x="2286909" y="913846"/>
                </a:lnTo>
                <a:lnTo>
                  <a:pt x="2300198" y="909200"/>
                </a:lnTo>
                <a:lnTo>
                  <a:pt x="2312899" y="903399"/>
                </a:lnTo>
                <a:lnTo>
                  <a:pt x="2324949" y="896508"/>
                </a:lnTo>
                <a:lnTo>
                  <a:pt x="2336283" y="888589"/>
                </a:lnTo>
                <a:lnTo>
                  <a:pt x="2346838" y="879707"/>
                </a:lnTo>
                <a:lnTo>
                  <a:pt x="2356552" y="869925"/>
                </a:lnTo>
                <a:lnTo>
                  <a:pt x="2365360" y="859305"/>
                </a:lnTo>
                <a:lnTo>
                  <a:pt x="2373199" y="847912"/>
                </a:lnTo>
                <a:lnTo>
                  <a:pt x="2380006" y="835809"/>
                </a:lnTo>
                <a:lnTo>
                  <a:pt x="2385718" y="823059"/>
                </a:lnTo>
                <a:lnTo>
                  <a:pt x="2390270" y="809726"/>
                </a:lnTo>
                <a:lnTo>
                  <a:pt x="2393601" y="795872"/>
                </a:lnTo>
                <a:lnTo>
                  <a:pt x="2395646" y="781562"/>
                </a:lnTo>
                <a:lnTo>
                  <a:pt x="2396341" y="766858"/>
                </a:lnTo>
                <a:lnTo>
                  <a:pt x="2396341" y="536803"/>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8345148" y="1858199"/>
            <a:ext cx="1442208" cy="1370192"/>
          </a:xfrm>
          <a:custGeom>
            <a:avLst/>
            <a:gdLst/>
            <a:ahLst/>
            <a:cxnLst/>
            <a:rect l="l" t="t" r="r" b="b"/>
            <a:pathLst>
              <a:path w="1442208" h="1370192">
                <a:moveTo>
                  <a:pt x="658" y="1008351"/>
                </a:moveTo>
                <a:lnTo>
                  <a:pt x="2597" y="1024262"/>
                </a:lnTo>
                <a:lnTo>
                  <a:pt x="5767" y="1039760"/>
                </a:lnTo>
                <a:lnTo>
                  <a:pt x="10115" y="1054793"/>
                </a:lnTo>
                <a:lnTo>
                  <a:pt x="15593" y="1069311"/>
                </a:lnTo>
                <a:lnTo>
                  <a:pt x="22147" y="1083263"/>
                </a:lnTo>
                <a:lnTo>
                  <a:pt x="29728" y="1096597"/>
                </a:lnTo>
                <a:lnTo>
                  <a:pt x="38283" y="1109262"/>
                </a:lnTo>
                <a:lnTo>
                  <a:pt x="47763" y="1121207"/>
                </a:lnTo>
                <a:lnTo>
                  <a:pt x="58116" y="1132382"/>
                </a:lnTo>
                <a:lnTo>
                  <a:pt x="69290" y="1142734"/>
                </a:lnTo>
                <a:lnTo>
                  <a:pt x="81235" y="1152214"/>
                </a:lnTo>
                <a:lnTo>
                  <a:pt x="93901" y="1160770"/>
                </a:lnTo>
                <a:lnTo>
                  <a:pt x="107234" y="1168351"/>
                </a:lnTo>
                <a:lnTo>
                  <a:pt x="121186" y="1174905"/>
                </a:lnTo>
                <a:lnTo>
                  <a:pt x="135704" y="1180382"/>
                </a:lnTo>
                <a:lnTo>
                  <a:pt x="150737" y="1184731"/>
                </a:lnTo>
                <a:lnTo>
                  <a:pt x="166235" y="1187901"/>
                </a:lnTo>
                <a:lnTo>
                  <a:pt x="182146" y="1189840"/>
                </a:lnTo>
                <a:lnTo>
                  <a:pt x="198420" y="1190498"/>
                </a:lnTo>
                <a:lnTo>
                  <a:pt x="240368" y="1190498"/>
                </a:lnTo>
                <a:lnTo>
                  <a:pt x="218234" y="1370192"/>
                </a:lnTo>
                <a:lnTo>
                  <a:pt x="600920" y="1190498"/>
                </a:lnTo>
                <a:lnTo>
                  <a:pt x="1243787" y="1190497"/>
                </a:lnTo>
                <a:lnTo>
                  <a:pt x="1260061" y="1189840"/>
                </a:lnTo>
                <a:lnTo>
                  <a:pt x="1306503" y="1180382"/>
                </a:lnTo>
                <a:lnTo>
                  <a:pt x="1348307" y="1160769"/>
                </a:lnTo>
                <a:lnTo>
                  <a:pt x="1384092" y="1132381"/>
                </a:lnTo>
                <a:lnTo>
                  <a:pt x="1412480" y="1096596"/>
                </a:lnTo>
                <a:lnTo>
                  <a:pt x="1432092" y="1054793"/>
                </a:lnTo>
                <a:lnTo>
                  <a:pt x="1441550" y="1008350"/>
                </a:lnTo>
                <a:lnTo>
                  <a:pt x="1442208" y="992076"/>
                </a:lnTo>
                <a:lnTo>
                  <a:pt x="1442208" y="198419"/>
                </a:lnTo>
                <a:lnTo>
                  <a:pt x="1436441" y="150736"/>
                </a:lnTo>
                <a:lnTo>
                  <a:pt x="1420060" y="107234"/>
                </a:lnTo>
                <a:lnTo>
                  <a:pt x="1394444" y="69290"/>
                </a:lnTo>
                <a:lnTo>
                  <a:pt x="1360971" y="38283"/>
                </a:lnTo>
                <a:lnTo>
                  <a:pt x="1321021" y="15592"/>
                </a:lnTo>
                <a:lnTo>
                  <a:pt x="1275971" y="2596"/>
                </a:lnTo>
                <a:lnTo>
                  <a:pt x="1243787" y="0"/>
                </a:lnTo>
                <a:lnTo>
                  <a:pt x="198419" y="0"/>
                </a:lnTo>
                <a:lnTo>
                  <a:pt x="150736" y="5767"/>
                </a:lnTo>
                <a:lnTo>
                  <a:pt x="107234" y="22147"/>
                </a:lnTo>
                <a:lnTo>
                  <a:pt x="69290" y="47763"/>
                </a:lnTo>
                <a:lnTo>
                  <a:pt x="38283" y="81236"/>
                </a:lnTo>
                <a:lnTo>
                  <a:pt x="15592" y="121186"/>
                </a:lnTo>
                <a:lnTo>
                  <a:pt x="2596" y="166235"/>
                </a:lnTo>
                <a:lnTo>
                  <a:pt x="0" y="198420"/>
                </a:lnTo>
                <a:lnTo>
                  <a:pt x="0" y="992077"/>
                </a:lnTo>
                <a:lnTo>
                  <a:pt x="658" y="1008351"/>
                </a:lnTo>
                <a:close/>
              </a:path>
            </a:pathLst>
          </a:custGeom>
          <a:solidFill>
            <a:srgbClr val="E0E0E0"/>
          </a:solidFill>
        </p:spPr>
        <p:txBody>
          <a:bodyPr wrap="square" lIns="0" tIns="0" rIns="0" bIns="0" rtlCol="0">
            <a:noAutofit/>
          </a:bodyPr>
          <a:lstStyle/>
          <a:p>
            <a:endParaRPr/>
          </a:p>
        </p:txBody>
      </p:sp>
      <p:sp>
        <p:nvSpPr>
          <p:cNvPr id="68" name="object 68"/>
          <p:cNvSpPr/>
          <p:nvPr/>
        </p:nvSpPr>
        <p:spPr>
          <a:xfrm>
            <a:off x="6842448" y="5104776"/>
            <a:ext cx="2389991" cy="1056930"/>
          </a:xfrm>
          <a:custGeom>
            <a:avLst/>
            <a:gdLst/>
            <a:ahLst/>
            <a:cxnLst/>
            <a:rect l="l" t="t" r="r" b="b"/>
            <a:pathLst>
              <a:path w="2389991" h="1056930">
                <a:moveTo>
                  <a:pt x="2389991" y="440387"/>
                </a:moveTo>
                <a:lnTo>
                  <a:pt x="2389991" y="176157"/>
                </a:lnTo>
                <a:lnTo>
                  <a:pt x="2382329" y="124610"/>
                </a:lnTo>
                <a:lnTo>
                  <a:pt x="2365394" y="86322"/>
                </a:lnTo>
                <a:lnTo>
                  <a:pt x="2340253" y="53481"/>
                </a:lnTo>
                <a:lnTo>
                  <a:pt x="2308202" y="27383"/>
                </a:lnTo>
                <a:lnTo>
                  <a:pt x="2270538" y="9325"/>
                </a:lnTo>
                <a:lnTo>
                  <a:pt x="2228560" y="606"/>
                </a:lnTo>
                <a:lnTo>
                  <a:pt x="2213833" y="0"/>
                </a:lnTo>
                <a:lnTo>
                  <a:pt x="415968" y="0"/>
                </a:lnTo>
                <a:lnTo>
                  <a:pt x="364420" y="7662"/>
                </a:lnTo>
                <a:lnTo>
                  <a:pt x="326132" y="24597"/>
                </a:lnTo>
                <a:lnTo>
                  <a:pt x="293290" y="49739"/>
                </a:lnTo>
                <a:lnTo>
                  <a:pt x="267192" y="81790"/>
                </a:lnTo>
                <a:lnTo>
                  <a:pt x="249135" y="119453"/>
                </a:lnTo>
                <a:lnTo>
                  <a:pt x="240417" y="161431"/>
                </a:lnTo>
                <a:lnTo>
                  <a:pt x="239810" y="176158"/>
                </a:lnTo>
                <a:lnTo>
                  <a:pt x="0" y="257058"/>
                </a:lnTo>
                <a:lnTo>
                  <a:pt x="239810" y="440388"/>
                </a:lnTo>
                <a:lnTo>
                  <a:pt x="239810" y="880772"/>
                </a:lnTo>
                <a:lnTo>
                  <a:pt x="247472" y="932319"/>
                </a:lnTo>
                <a:lnTo>
                  <a:pt x="264407" y="970607"/>
                </a:lnTo>
                <a:lnTo>
                  <a:pt x="289548" y="1003449"/>
                </a:lnTo>
                <a:lnTo>
                  <a:pt x="321599" y="1029547"/>
                </a:lnTo>
                <a:lnTo>
                  <a:pt x="359262" y="1047604"/>
                </a:lnTo>
                <a:lnTo>
                  <a:pt x="401241" y="1056323"/>
                </a:lnTo>
                <a:lnTo>
                  <a:pt x="415968" y="1056930"/>
                </a:lnTo>
                <a:lnTo>
                  <a:pt x="2213833" y="1056929"/>
                </a:lnTo>
                <a:lnTo>
                  <a:pt x="2265381" y="1049267"/>
                </a:lnTo>
                <a:lnTo>
                  <a:pt x="2303669" y="1032332"/>
                </a:lnTo>
                <a:lnTo>
                  <a:pt x="2336511" y="1007191"/>
                </a:lnTo>
                <a:lnTo>
                  <a:pt x="2362608" y="975139"/>
                </a:lnTo>
                <a:lnTo>
                  <a:pt x="2380666" y="937476"/>
                </a:lnTo>
                <a:lnTo>
                  <a:pt x="2389384" y="895498"/>
                </a:lnTo>
                <a:lnTo>
                  <a:pt x="2389991" y="880771"/>
                </a:lnTo>
                <a:lnTo>
                  <a:pt x="2389991" y="440387"/>
                </a:lnTo>
                <a:close/>
              </a:path>
            </a:pathLst>
          </a:custGeom>
          <a:solidFill>
            <a:srgbClr val="D0E9CD"/>
          </a:solidFill>
        </p:spPr>
        <p:txBody>
          <a:bodyPr wrap="square" lIns="0" tIns="0" rIns="0" bIns="0" rtlCol="0">
            <a:noAutofit/>
          </a:bodyPr>
          <a:lstStyle/>
          <a:p>
            <a:endParaRPr/>
          </a:p>
        </p:txBody>
      </p:sp>
      <p:sp>
        <p:nvSpPr>
          <p:cNvPr id="69" name="object 69"/>
          <p:cNvSpPr/>
          <p:nvPr/>
        </p:nvSpPr>
        <p:spPr>
          <a:xfrm>
            <a:off x="1861635" y="5362929"/>
            <a:ext cx="1943098" cy="838652"/>
          </a:xfrm>
          <a:custGeom>
            <a:avLst/>
            <a:gdLst/>
            <a:ahLst/>
            <a:cxnLst/>
            <a:rect l="l" t="t" r="r" b="b"/>
            <a:pathLst>
              <a:path w="1943098" h="838652">
                <a:moveTo>
                  <a:pt x="624" y="744356"/>
                </a:moveTo>
                <a:lnTo>
                  <a:pt x="13474" y="784518"/>
                </a:lnTo>
                <a:lnTo>
                  <a:pt x="40207" y="815843"/>
                </a:lnTo>
                <a:lnTo>
                  <a:pt x="77231" y="834737"/>
                </a:lnTo>
                <a:lnTo>
                  <a:pt x="105856" y="838652"/>
                </a:lnTo>
                <a:lnTo>
                  <a:pt x="1837243" y="838651"/>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2" y="203531"/>
                </a:lnTo>
                <a:lnTo>
                  <a:pt x="1619248" y="203531"/>
                </a:lnTo>
                <a:lnTo>
                  <a:pt x="1622779" y="0"/>
                </a:lnTo>
                <a:lnTo>
                  <a:pt x="1133474" y="203531"/>
                </a:lnTo>
                <a:lnTo>
                  <a:pt x="105855" y="203532"/>
                </a:lnTo>
                <a:lnTo>
                  <a:pt x="94295" y="204156"/>
                </a:lnTo>
                <a:lnTo>
                  <a:pt x="66716" y="211003"/>
                </a:lnTo>
                <a:lnTo>
                  <a:pt x="42532" y="224552"/>
                </a:lnTo>
                <a:lnTo>
                  <a:pt x="22809" y="243739"/>
                </a:lnTo>
                <a:lnTo>
                  <a:pt x="8610" y="267500"/>
                </a:lnTo>
                <a:lnTo>
                  <a:pt x="1001" y="294770"/>
                </a:lnTo>
                <a:lnTo>
                  <a:pt x="0" y="309388"/>
                </a:lnTo>
                <a:lnTo>
                  <a:pt x="0" y="732797"/>
                </a:lnTo>
                <a:lnTo>
                  <a:pt x="624" y="744356"/>
                </a:lnTo>
                <a:close/>
              </a:path>
            </a:pathLst>
          </a:custGeom>
          <a:solidFill>
            <a:srgbClr val="E0E0E0"/>
          </a:solidFill>
        </p:spPr>
        <p:txBody>
          <a:bodyPr wrap="square" lIns="0" tIns="0" rIns="0" bIns="0" rtlCol="0">
            <a:noAutofit/>
          </a:bodyPr>
          <a:lstStyle/>
          <a:p>
            <a:endParaRPr/>
          </a:p>
        </p:txBody>
      </p:sp>
      <p:sp>
        <p:nvSpPr>
          <p:cNvPr id="70" name="object 70"/>
          <p:cNvSpPr/>
          <p:nvPr/>
        </p:nvSpPr>
        <p:spPr>
          <a:xfrm>
            <a:off x="1086730" y="2047460"/>
            <a:ext cx="5402508" cy="3447100"/>
          </a:xfrm>
          <a:custGeom>
            <a:avLst/>
            <a:gdLst/>
            <a:ahLst/>
            <a:cxnLst/>
            <a:rect l="l" t="t" r="r" b="b"/>
            <a:pathLst>
              <a:path w="5402508" h="3447100">
                <a:moveTo>
                  <a:pt x="0" y="2"/>
                </a:moveTo>
                <a:lnTo>
                  <a:pt x="1" y="3447100"/>
                </a:lnTo>
                <a:lnTo>
                  <a:pt x="5402508" y="3447097"/>
                </a:lnTo>
                <a:lnTo>
                  <a:pt x="5402506" y="0"/>
                </a:lnTo>
                <a:lnTo>
                  <a:pt x="0" y="2"/>
                </a:lnTo>
                <a:close/>
              </a:path>
            </a:pathLst>
          </a:custGeom>
          <a:solidFill>
            <a:srgbClr val="FEFDD5"/>
          </a:solidFill>
        </p:spPr>
        <p:txBody>
          <a:bodyPr wrap="square" lIns="0" tIns="0" rIns="0" bIns="0" rtlCol="0">
            <a:noAutofit/>
          </a:bodyPr>
          <a:lstStyle/>
          <a:p>
            <a:endParaRPr/>
          </a:p>
        </p:txBody>
      </p:sp>
      <p:sp>
        <p:nvSpPr>
          <p:cNvPr id="71" name="object 71"/>
          <p:cNvSpPr/>
          <p:nvPr/>
        </p:nvSpPr>
        <p:spPr>
          <a:xfrm>
            <a:off x="1086730" y="2047460"/>
            <a:ext cx="5402504" cy="3447097"/>
          </a:xfrm>
          <a:custGeom>
            <a:avLst/>
            <a:gdLst/>
            <a:ahLst/>
            <a:cxnLst/>
            <a:rect l="l" t="t" r="r" b="b"/>
            <a:pathLst>
              <a:path w="5402504" h="3447097">
                <a:moveTo>
                  <a:pt x="0" y="2"/>
                </a:moveTo>
                <a:lnTo>
                  <a:pt x="5402502" y="0"/>
                </a:lnTo>
                <a:lnTo>
                  <a:pt x="5402504" y="3447095"/>
                </a:lnTo>
                <a:lnTo>
                  <a:pt x="1" y="3447097"/>
                </a:lnTo>
                <a:lnTo>
                  <a:pt x="0" y="2"/>
                </a:lnTo>
                <a:close/>
              </a:path>
            </a:pathLst>
          </a:custGeom>
          <a:ln w="9524">
            <a:solidFill>
              <a:srgbClr val="33A6E3"/>
            </a:solidFill>
            <a:prstDash val="lgDash"/>
          </a:ln>
        </p:spPr>
        <p:txBody>
          <a:bodyPr wrap="square" lIns="0" tIns="0" rIns="0" bIns="0" rtlCol="0">
            <a:noAutofit/>
          </a:bodyPr>
          <a:lstStyle/>
          <a:p>
            <a:endParaRPr/>
          </a:p>
        </p:txBody>
      </p:sp>
      <p:sp>
        <p:nvSpPr>
          <p:cNvPr id="72" name="object 72"/>
          <p:cNvSpPr/>
          <p:nvPr/>
        </p:nvSpPr>
        <p:spPr>
          <a:xfrm>
            <a:off x="1086732" y="5646403"/>
            <a:ext cx="5383121" cy="584777"/>
          </a:xfrm>
          <a:custGeom>
            <a:avLst/>
            <a:gdLst/>
            <a:ahLst/>
            <a:cxnLst/>
            <a:rect l="l" t="t" r="r" b="b"/>
            <a:pathLst>
              <a:path w="5383121" h="584777">
                <a:moveTo>
                  <a:pt x="0" y="2"/>
                </a:moveTo>
                <a:lnTo>
                  <a:pt x="0" y="584777"/>
                </a:lnTo>
                <a:lnTo>
                  <a:pt x="5383121" y="584774"/>
                </a:lnTo>
                <a:lnTo>
                  <a:pt x="5383120" y="0"/>
                </a:lnTo>
                <a:lnTo>
                  <a:pt x="0" y="2"/>
                </a:lnTo>
                <a:close/>
              </a:path>
            </a:pathLst>
          </a:custGeom>
          <a:solidFill>
            <a:srgbClr val="FEFDD5"/>
          </a:solidFill>
        </p:spPr>
        <p:txBody>
          <a:bodyPr wrap="square" lIns="0" tIns="0" rIns="0" bIns="0" rtlCol="0">
            <a:noAutofit/>
          </a:bodyPr>
          <a:lstStyle/>
          <a:p>
            <a:endParaRPr/>
          </a:p>
        </p:txBody>
      </p:sp>
      <p:sp>
        <p:nvSpPr>
          <p:cNvPr id="73" name="object 73"/>
          <p:cNvSpPr/>
          <p:nvPr/>
        </p:nvSpPr>
        <p:spPr>
          <a:xfrm>
            <a:off x="1086732" y="5646403"/>
            <a:ext cx="5383117" cy="584776"/>
          </a:xfrm>
          <a:custGeom>
            <a:avLst/>
            <a:gdLst/>
            <a:ahLst/>
            <a:cxnLst/>
            <a:rect l="l" t="t" r="r" b="b"/>
            <a:pathLst>
              <a:path w="5383117" h="584776">
                <a:moveTo>
                  <a:pt x="0" y="2"/>
                </a:moveTo>
                <a:lnTo>
                  <a:pt x="5383117" y="0"/>
                </a:lnTo>
                <a:lnTo>
                  <a:pt x="5383117" y="584774"/>
                </a:lnTo>
                <a:lnTo>
                  <a:pt x="0" y="584776"/>
                </a:lnTo>
                <a:lnTo>
                  <a:pt x="0" y="2"/>
                </a:lnTo>
                <a:close/>
              </a:path>
            </a:pathLst>
          </a:custGeom>
          <a:ln w="9524">
            <a:solidFill>
              <a:srgbClr val="FFC900"/>
            </a:solidFill>
          </a:ln>
        </p:spPr>
        <p:txBody>
          <a:bodyPr wrap="square" lIns="0" tIns="0" rIns="0" bIns="0" rtlCol="0">
            <a:noAutofit/>
          </a:bodyPr>
          <a:lstStyle/>
          <a:p>
            <a:endParaRPr/>
          </a:p>
        </p:txBody>
      </p:sp>
      <p:sp>
        <p:nvSpPr>
          <p:cNvPr id="74" name="object 74"/>
          <p:cNvSpPr/>
          <p:nvPr/>
        </p:nvSpPr>
        <p:spPr>
          <a:xfrm>
            <a:off x="1470272" y="5914374"/>
            <a:ext cx="2590797" cy="1"/>
          </a:xfrm>
          <a:custGeom>
            <a:avLst/>
            <a:gdLst/>
            <a:ahLst/>
            <a:cxnLst/>
            <a:rect l="l" t="t" r="r" b="b"/>
            <a:pathLst>
              <a:path w="2590797" h="1">
                <a:moveTo>
                  <a:pt x="0" y="1"/>
                </a:moveTo>
                <a:lnTo>
                  <a:pt x="2590797" y="0"/>
                </a:lnTo>
              </a:path>
            </a:pathLst>
          </a:custGeom>
          <a:ln w="13969">
            <a:solidFill>
              <a:srgbClr val="000000"/>
            </a:solidFill>
          </a:ln>
        </p:spPr>
        <p:txBody>
          <a:bodyPr wrap="square" lIns="0" tIns="0" rIns="0" bIns="0" rtlCol="0">
            <a:noAutofit/>
          </a:bodyPr>
          <a:lstStyle/>
          <a:p>
            <a:endParaRPr/>
          </a:p>
        </p:txBody>
      </p:sp>
      <p:sp>
        <p:nvSpPr>
          <p:cNvPr id="75" name="object 75"/>
          <p:cNvSpPr/>
          <p:nvPr/>
        </p:nvSpPr>
        <p:spPr>
          <a:xfrm>
            <a:off x="6751170" y="3778135"/>
            <a:ext cx="280987" cy="279399"/>
          </a:xfrm>
          <a:custGeom>
            <a:avLst/>
            <a:gdLst/>
            <a:ahLst/>
            <a:cxnLst/>
            <a:rect l="l" t="t" r="r" b="b"/>
            <a:pathLst>
              <a:path w="280987" h="279399">
                <a:moveTo>
                  <a:pt x="0" y="139699"/>
                </a:moveTo>
                <a:lnTo>
                  <a:pt x="276" y="148543"/>
                </a:lnTo>
                <a:lnTo>
                  <a:pt x="1934" y="162934"/>
                </a:lnTo>
                <a:lnTo>
                  <a:pt x="5020" y="176844"/>
                </a:lnTo>
                <a:lnTo>
                  <a:pt x="9459" y="190197"/>
                </a:lnTo>
                <a:lnTo>
                  <a:pt x="15174" y="202917"/>
                </a:lnTo>
                <a:lnTo>
                  <a:pt x="22089" y="214928"/>
                </a:lnTo>
                <a:lnTo>
                  <a:pt x="30128" y="226155"/>
                </a:lnTo>
                <a:lnTo>
                  <a:pt x="39215" y="236522"/>
                </a:lnTo>
                <a:lnTo>
                  <a:pt x="49274" y="245953"/>
                </a:lnTo>
                <a:lnTo>
                  <a:pt x="60228" y="254372"/>
                </a:lnTo>
                <a:lnTo>
                  <a:pt x="72002" y="261703"/>
                </a:lnTo>
                <a:lnTo>
                  <a:pt x="84519" y="267872"/>
                </a:lnTo>
                <a:lnTo>
                  <a:pt x="97702" y="272801"/>
                </a:lnTo>
                <a:lnTo>
                  <a:pt x="111477" y="276416"/>
                </a:lnTo>
                <a:lnTo>
                  <a:pt x="125766" y="278641"/>
                </a:lnTo>
                <a:lnTo>
                  <a:pt x="140493" y="279399"/>
                </a:lnTo>
                <a:lnTo>
                  <a:pt x="149386" y="279124"/>
                </a:lnTo>
                <a:lnTo>
                  <a:pt x="163860" y="277476"/>
                </a:lnTo>
                <a:lnTo>
                  <a:pt x="177848" y="274407"/>
                </a:lnTo>
                <a:lnTo>
                  <a:pt x="191277" y="269994"/>
                </a:lnTo>
                <a:lnTo>
                  <a:pt x="204069" y="264311"/>
                </a:lnTo>
                <a:lnTo>
                  <a:pt x="216149" y="257435"/>
                </a:lnTo>
                <a:lnTo>
                  <a:pt x="227440" y="249441"/>
                </a:lnTo>
                <a:lnTo>
                  <a:pt x="237865" y="240405"/>
                </a:lnTo>
                <a:lnTo>
                  <a:pt x="247350" y="230403"/>
                </a:lnTo>
                <a:lnTo>
                  <a:pt x="255817" y="219511"/>
                </a:lnTo>
                <a:lnTo>
                  <a:pt x="263190" y="207804"/>
                </a:lnTo>
                <a:lnTo>
                  <a:pt x="269394" y="195358"/>
                </a:lnTo>
                <a:lnTo>
                  <a:pt x="274351" y="182248"/>
                </a:lnTo>
                <a:lnTo>
                  <a:pt x="277987" y="168552"/>
                </a:lnTo>
                <a:lnTo>
                  <a:pt x="280224" y="154343"/>
                </a:lnTo>
                <a:lnTo>
                  <a:pt x="280987" y="139699"/>
                </a:lnTo>
                <a:lnTo>
                  <a:pt x="280710" y="130856"/>
                </a:lnTo>
                <a:lnTo>
                  <a:pt x="279052" y="116465"/>
                </a:lnTo>
                <a:lnTo>
                  <a:pt x="275966" y="102555"/>
                </a:lnTo>
                <a:lnTo>
                  <a:pt x="271527" y="89202"/>
                </a:lnTo>
                <a:lnTo>
                  <a:pt x="265812" y="76482"/>
                </a:lnTo>
                <a:lnTo>
                  <a:pt x="258897" y="64471"/>
                </a:lnTo>
                <a:lnTo>
                  <a:pt x="250858" y="53244"/>
                </a:lnTo>
                <a:lnTo>
                  <a:pt x="241770" y="42877"/>
                </a:lnTo>
                <a:lnTo>
                  <a:pt x="231712" y="33447"/>
                </a:lnTo>
                <a:lnTo>
                  <a:pt x="220757" y="25027"/>
                </a:lnTo>
                <a:lnTo>
                  <a:pt x="208984" y="17696"/>
                </a:lnTo>
                <a:lnTo>
                  <a:pt x="196467" y="11527"/>
                </a:lnTo>
                <a:lnTo>
                  <a:pt x="183283" y="6597"/>
                </a:lnTo>
                <a:lnTo>
                  <a:pt x="169509" y="2982"/>
                </a:lnTo>
                <a:lnTo>
                  <a:pt x="155220" y="758"/>
                </a:lnTo>
                <a:lnTo>
                  <a:pt x="140493" y="0"/>
                </a:lnTo>
                <a:lnTo>
                  <a:pt x="131600" y="275"/>
                </a:lnTo>
                <a:lnTo>
                  <a:pt x="117126" y="1923"/>
                </a:lnTo>
                <a:lnTo>
                  <a:pt x="103137" y="4992"/>
                </a:lnTo>
                <a:lnTo>
                  <a:pt x="89709" y="9405"/>
                </a:lnTo>
                <a:lnTo>
                  <a:pt x="76916" y="15088"/>
                </a:lnTo>
                <a:lnTo>
                  <a:pt x="64837" y="21964"/>
                </a:lnTo>
                <a:lnTo>
                  <a:pt x="53546" y="29958"/>
                </a:lnTo>
                <a:lnTo>
                  <a:pt x="43121" y="38994"/>
                </a:lnTo>
                <a:lnTo>
                  <a:pt x="33636" y="48996"/>
                </a:lnTo>
                <a:lnTo>
                  <a:pt x="25169" y="59889"/>
                </a:lnTo>
                <a:lnTo>
                  <a:pt x="17796" y="71596"/>
                </a:lnTo>
                <a:lnTo>
                  <a:pt x="11592" y="84042"/>
                </a:lnTo>
                <a:lnTo>
                  <a:pt x="6635" y="97151"/>
                </a:lnTo>
                <a:lnTo>
                  <a:pt x="2999" y="110847"/>
                </a:lnTo>
                <a:lnTo>
                  <a:pt x="762" y="125055"/>
                </a:lnTo>
                <a:lnTo>
                  <a:pt x="0" y="139699"/>
                </a:lnTo>
                <a:close/>
              </a:path>
            </a:pathLst>
          </a:custGeom>
          <a:solidFill>
            <a:srgbClr val="FFF4DB"/>
          </a:solidFill>
        </p:spPr>
        <p:txBody>
          <a:bodyPr wrap="square" lIns="0" tIns="0" rIns="0" bIns="0" rtlCol="0">
            <a:noAutofit/>
          </a:bodyPr>
          <a:lstStyle/>
          <a:p>
            <a:endParaRPr/>
          </a:p>
        </p:txBody>
      </p:sp>
      <p:sp>
        <p:nvSpPr>
          <p:cNvPr id="76" name="object 76"/>
          <p:cNvSpPr/>
          <p:nvPr/>
        </p:nvSpPr>
        <p:spPr>
          <a:xfrm>
            <a:off x="6751170" y="3778135"/>
            <a:ext cx="280987" cy="279399"/>
          </a:xfrm>
          <a:custGeom>
            <a:avLst/>
            <a:gdLst/>
            <a:ahLst/>
            <a:cxnLst/>
            <a:rect l="l" t="t" r="r" b="b"/>
            <a:pathLst>
              <a:path w="280987" h="279399">
                <a:moveTo>
                  <a:pt x="0" y="139699"/>
                </a:moveTo>
                <a:lnTo>
                  <a:pt x="762" y="125055"/>
                </a:lnTo>
                <a:lnTo>
                  <a:pt x="2999" y="110847"/>
                </a:lnTo>
                <a:lnTo>
                  <a:pt x="6635" y="97151"/>
                </a:lnTo>
                <a:lnTo>
                  <a:pt x="11593" y="84041"/>
                </a:lnTo>
                <a:lnTo>
                  <a:pt x="17796" y="71595"/>
                </a:lnTo>
                <a:lnTo>
                  <a:pt x="25170" y="59888"/>
                </a:lnTo>
                <a:lnTo>
                  <a:pt x="33637" y="48996"/>
                </a:lnTo>
                <a:lnTo>
                  <a:pt x="43121" y="38994"/>
                </a:lnTo>
                <a:lnTo>
                  <a:pt x="53547" y="29958"/>
                </a:lnTo>
                <a:lnTo>
                  <a:pt x="64837" y="21964"/>
                </a:lnTo>
                <a:lnTo>
                  <a:pt x="76917" y="15088"/>
                </a:lnTo>
                <a:lnTo>
                  <a:pt x="89709" y="9405"/>
                </a:lnTo>
                <a:lnTo>
                  <a:pt x="103138" y="4992"/>
                </a:lnTo>
                <a:lnTo>
                  <a:pt x="117127" y="1923"/>
                </a:lnTo>
                <a:lnTo>
                  <a:pt x="131600" y="275"/>
                </a:lnTo>
                <a:lnTo>
                  <a:pt x="140493" y="0"/>
                </a:lnTo>
                <a:lnTo>
                  <a:pt x="155220" y="758"/>
                </a:lnTo>
                <a:lnTo>
                  <a:pt x="169509" y="2982"/>
                </a:lnTo>
                <a:lnTo>
                  <a:pt x="183284" y="6597"/>
                </a:lnTo>
                <a:lnTo>
                  <a:pt x="196467" y="11527"/>
                </a:lnTo>
                <a:lnTo>
                  <a:pt x="208984" y="17695"/>
                </a:lnTo>
                <a:lnTo>
                  <a:pt x="220758" y="25027"/>
                </a:lnTo>
                <a:lnTo>
                  <a:pt x="231712" y="33446"/>
                </a:lnTo>
                <a:lnTo>
                  <a:pt x="241771" y="42877"/>
                </a:lnTo>
                <a:lnTo>
                  <a:pt x="250858" y="53244"/>
                </a:lnTo>
                <a:lnTo>
                  <a:pt x="258897" y="64470"/>
                </a:lnTo>
                <a:lnTo>
                  <a:pt x="265813" y="76482"/>
                </a:lnTo>
                <a:lnTo>
                  <a:pt x="271528" y="89202"/>
                </a:lnTo>
                <a:lnTo>
                  <a:pt x="275967" y="102554"/>
                </a:lnTo>
                <a:lnTo>
                  <a:pt x="279053" y="116464"/>
                </a:lnTo>
                <a:lnTo>
                  <a:pt x="280710" y="130856"/>
                </a:lnTo>
                <a:lnTo>
                  <a:pt x="280987" y="139699"/>
                </a:lnTo>
                <a:lnTo>
                  <a:pt x="280225" y="154343"/>
                </a:lnTo>
                <a:lnTo>
                  <a:pt x="277988" y="168551"/>
                </a:lnTo>
                <a:lnTo>
                  <a:pt x="274352" y="182248"/>
                </a:lnTo>
                <a:lnTo>
                  <a:pt x="269394" y="195357"/>
                </a:lnTo>
                <a:lnTo>
                  <a:pt x="263191" y="207803"/>
                </a:lnTo>
                <a:lnTo>
                  <a:pt x="255817" y="219510"/>
                </a:lnTo>
                <a:lnTo>
                  <a:pt x="247350" y="230402"/>
                </a:lnTo>
                <a:lnTo>
                  <a:pt x="237866" y="240404"/>
                </a:lnTo>
                <a:lnTo>
                  <a:pt x="227440" y="249440"/>
                </a:lnTo>
                <a:lnTo>
                  <a:pt x="216150" y="257434"/>
                </a:lnTo>
                <a:lnTo>
                  <a:pt x="204070" y="264310"/>
                </a:lnTo>
                <a:lnTo>
                  <a:pt x="191278" y="269993"/>
                </a:lnTo>
                <a:lnTo>
                  <a:pt x="177849" y="274407"/>
                </a:lnTo>
                <a:lnTo>
                  <a:pt x="163860" y="277476"/>
                </a:lnTo>
                <a:lnTo>
                  <a:pt x="149387" y="279124"/>
                </a:lnTo>
                <a:lnTo>
                  <a:pt x="140493" y="279399"/>
                </a:lnTo>
                <a:lnTo>
                  <a:pt x="125766" y="278641"/>
                </a:lnTo>
                <a:lnTo>
                  <a:pt x="111477" y="276416"/>
                </a:lnTo>
                <a:lnTo>
                  <a:pt x="97703" y="272801"/>
                </a:lnTo>
                <a:lnTo>
                  <a:pt x="84519" y="267872"/>
                </a:lnTo>
                <a:lnTo>
                  <a:pt x="72002" y="261703"/>
                </a:lnTo>
                <a:lnTo>
                  <a:pt x="60229" y="254371"/>
                </a:lnTo>
                <a:lnTo>
                  <a:pt x="49274" y="245952"/>
                </a:lnTo>
                <a:lnTo>
                  <a:pt x="39216" y="236521"/>
                </a:lnTo>
                <a:lnTo>
                  <a:pt x="30128" y="226155"/>
                </a:lnTo>
                <a:lnTo>
                  <a:pt x="22089" y="214928"/>
                </a:lnTo>
                <a:lnTo>
                  <a:pt x="15174" y="202916"/>
                </a:lnTo>
                <a:lnTo>
                  <a:pt x="9459" y="190196"/>
                </a:lnTo>
                <a:lnTo>
                  <a:pt x="5020" y="176844"/>
                </a:lnTo>
                <a:lnTo>
                  <a:pt x="1934" y="162934"/>
                </a:lnTo>
                <a:lnTo>
                  <a:pt x="276" y="148542"/>
                </a:lnTo>
                <a:lnTo>
                  <a:pt x="0" y="139699"/>
                </a:lnTo>
                <a:close/>
              </a:path>
            </a:pathLst>
          </a:custGeom>
          <a:ln w="25399">
            <a:solidFill>
              <a:srgbClr val="727272"/>
            </a:solidFill>
          </a:ln>
        </p:spPr>
        <p:txBody>
          <a:bodyPr wrap="square" lIns="0" tIns="0" rIns="0" bIns="0" rtlCol="0">
            <a:noAutofit/>
          </a:bodyPr>
          <a:lstStyle/>
          <a:p>
            <a:endParaRPr/>
          </a:p>
        </p:txBody>
      </p:sp>
      <p:sp>
        <p:nvSpPr>
          <p:cNvPr id="23" name="object 23"/>
          <p:cNvSpPr/>
          <p:nvPr/>
        </p:nvSpPr>
        <p:spPr>
          <a:xfrm>
            <a:off x="9264484" y="464208"/>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7"/>
                </a:lnTo>
                <a:lnTo>
                  <a:pt x="35358" y="0"/>
                </a:lnTo>
                <a:lnTo>
                  <a:pt x="108496" y="2847"/>
                </a:lnTo>
                <a:lnTo>
                  <a:pt x="71747" y="56008"/>
                </a:lnTo>
                <a:lnTo>
                  <a:pt x="59011" y="36406"/>
                </a:lnTo>
                <a:lnTo>
                  <a:pt x="48238" y="43862"/>
                </a:lnTo>
                <a:lnTo>
                  <a:pt x="38210" y="51928"/>
                </a:lnTo>
                <a:lnTo>
                  <a:pt x="28954"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24" name="object 24"/>
          <p:cNvSpPr/>
          <p:nvPr/>
        </p:nvSpPr>
        <p:spPr>
          <a:xfrm>
            <a:off x="9184650" y="449459"/>
            <a:ext cx="564669" cy="430909"/>
          </a:xfrm>
          <a:custGeom>
            <a:avLst/>
            <a:gdLst/>
            <a:ahLst/>
            <a:cxnLst/>
            <a:rect l="l" t="t" r="r" b="b"/>
            <a:pathLst>
              <a:path w="564669" h="430909">
                <a:moveTo>
                  <a:pt x="29561" y="119475"/>
                </a:moveTo>
                <a:lnTo>
                  <a:pt x="16796" y="142249"/>
                </a:lnTo>
                <a:lnTo>
                  <a:pt x="7540" y="165993"/>
                </a:lnTo>
                <a:lnTo>
                  <a:pt x="1903" y="190473"/>
                </a:lnTo>
                <a:lnTo>
                  <a:pt x="0" y="215454"/>
                </a:lnTo>
                <a:lnTo>
                  <a:pt x="935" y="233124"/>
                </a:lnTo>
                <a:lnTo>
                  <a:pt x="8205" y="267230"/>
                </a:lnTo>
                <a:lnTo>
                  <a:pt x="22187" y="299318"/>
                </a:lnTo>
                <a:lnTo>
                  <a:pt x="42300" y="328946"/>
                </a:lnTo>
                <a:lnTo>
                  <a:pt x="67963" y="355669"/>
                </a:lnTo>
                <a:lnTo>
                  <a:pt x="82694" y="367803"/>
                </a:lnTo>
                <a:lnTo>
                  <a:pt x="98594" y="379045"/>
                </a:lnTo>
                <a:lnTo>
                  <a:pt x="115591" y="389338"/>
                </a:lnTo>
                <a:lnTo>
                  <a:pt x="133612" y="398629"/>
                </a:lnTo>
                <a:lnTo>
                  <a:pt x="152585" y="406860"/>
                </a:lnTo>
                <a:lnTo>
                  <a:pt x="172437" y="413977"/>
                </a:lnTo>
                <a:lnTo>
                  <a:pt x="193095" y="419925"/>
                </a:lnTo>
                <a:lnTo>
                  <a:pt x="214486" y="424647"/>
                </a:lnTo>
                <a:lnTo>
                  <a:pt x="236538" y="428089"/>
                </a:lnTo>
                <a:lnTo>
                  <a:pt x="259178" y="430194"/>
                </a:lnTo>
                <a:lnTo>
                  <a:pt x="282334" y="430909"/>
                </a:lnTo>
                <a:lnTo>
                  <a:pt x="305490" y="430194"/>
                </a:lnTo>
                <a:lnTo>
                  <a:pt x="328130" y="428089"/>
                </a:lnTo>
                <a:lnTo>
                  <a:pt x="350183" y="424647"/>
                </a:lnTo>
                <a:lnTo>
                  <a:pt x="371574" y="419924"/>
                </a:lnTo>
                <a:lnTo>
                  <a:pt x="392232" y="413977"/>
                </a:lnTo>
                <a:lnTo>
                  <a:pt x="412083" y="406860"/>
                </a:lnTo>
                <a:lnTo>
                  <a:pt x="431056" y="398628"/>
                </a:lnTo>
                <a:lnTo>
                  <a:pt x="449077" y="389338"/>
                </a:lnTo>
                <a:lnTo>
                  <a:pt x="466074" y="379044"/>
                </a:lnTo>
                <a:lnTo>
                  <a:pt x="481975" y="367803"/>
                </a:lnTo>
                <a:lnTo>
                  <a:pt x="496706" y="355669"/>
                </a:lnTo>
                <a:lnTo>
                  <a:pt x="522368" y="328946"/>
                </a:lnTo>
                <a:lnTo>
                  <a:pt x="542481" y="299318"/>
                </a:lnTo>
                <a:lnTo>
                  <a:pt x="556463" y="267229"/>
                </a:lnTo>
                <a:lnTo>
                  <a:pt x="563733" y="233124"/>
                </a:lnTo>
                <a:lnTo>
                  <a:pt x="564669" y="215453"/>
                </a:lnTo>
                <a:lnTo>
                  <a:pt x="563733" y="197782"/>
                </a:lnTo>
                <a:lnTo>
                  <a:pt x="556463" y="163677"/>
                </a:lnTo>
                <a:lnTo>
                  <a:pt x="542481" y="131588"/>
                </a:lnTo>
                <a:lnTo>
                  <a:pt x="522368" y="101961"/>
                </a:lnTo>
                <a:lnTo>
                  <a:pt x="496705" y="75238"/>
                </a:lnTo>
                <a:lnTo>
                  <a:pt x="481975" y="63104"/>
                </a:lnTo>
                <a:lnTo>
                  <a:pt x="466074" y="51863"/>
                </a:lnTo>
                <a:lnTo>
                  <a:pt x="449077" y="41569"/>
                </a:lnTo>
                <a:lnTo>
                  <a:pt x="431056" y="32279"/>
                </a:lnTo>
                <a:lnTo>
                  <a:pt x="412083" y="24048"/>
                </a:lnTo>
                <a:lnTo>
                  <a:pt x="392231" y="16931"/>
                </a:lnTo>
                <a:lnTo>
                  <a:pt x="371573" y="10983"/>
                </a:lnTo>
                <a:lnTo>
                  <a:pt x="350182" y="6261"/>
                </a:lnTo>
                <a:lnTo>
                  <a:pt x="328130" y="2819"/>
                </a:lnTo>
                <a:lnTo>
                  <a:pt x="305490" y="714"/>
                </a:lnTo>
                <a:lnTo>
                  <a:pt x="282334" y="0"/>
                </a:lnTo>
                <a:lnTo>
                  <a:pt x="282334" y="25495"/>
                </a:lnTo>
                <a:lnTo>
                  <a:pt x="288045" y="25542"/>
                </a:lnTo>
                <a:lnTo>
                  <a:pt x="301426" y="26020"/>
                </a:lnTo>
                <a:lnTo>
                  <a:pt x="327864" y="28503"/>
                </a:lnTo>
                <a:lnTo>
                  <a:pt x="353701" y="32975"/>
                </a:lnTo>
                <a:lnTo>
                  <a:pt x="378736" y="39383"/>
                </a:lnTo>
                <a:lnTo>
                  <a:pt x="402766" y="47672"/>
                </a:lnTo>
                <a:lnTo>
                  <a:pt x="425591" y="57788"/>
                </a:lnTo>
                <a:lnTo>
                  <a:pt x="447008" y="69676"/>
                </a:lnTo>
                <a:lnTo>
                  <a:pt x="462628" y="80149"/>
                </a:lnTo>
                <a:lnTo>
                  <a:pt x="476824" y="91340"/>
                </a:lnTo>
                <a:lnTo>
                  <a:pt x="489588" y="103181"/>
                </a:lnTo>
                <a:lnTo>
                  <a:pt x="510788" y="128540"/>
                </a:lnTo>
                <a:lnTo>
                  <a:pt x="526160" y="155673"/>
                </a:lnTo>
                <a:lnTo>
                  <a:pt x="535639" y="184029"/>
                </a:lnTo>
                <a:lnTo>
                  <a:pt x="539157" y="213059"/>
                </a:lnTo>
                <a:lnTo>
                  <a:pt x="538660" y="227654"/>
                </a:lnTo>
                <a:lnTo>
                  <a:pt x="533112" y="256659"/>
                </a:lnTo>
                <a:lnTo>
                  <a:pt x="521437" y="284961"/>
                </a:lnTo>
                <a:lnTo>
                  <a:pt x="503567" y="312006"/>
                </a:lnTo>
                <a:lnTo>
                  <a:pt x="479435" y="337246"/>
                </a:lnTo>
                <a:lnTo>
                  <a:pt x="465276" y="348798"/>
                </a:lnTo>
                <a:lnTo>
                  <a:pt x="450145" y="359298"/>
                </a:lnTo>
                <a:lnTo>
                  <a:pt x="434134" y="368738"/>
                </a:lnTo>
                <a:lnTo>
                  <a:pt x="417337" y="377114"/>
                </a:lnTo>
                <a:lnTo>
                  <a:pt x="399848" y="384418"/>
                </a:lnTo>
                <a:lnTo>
                  <a:pt x="381758" y="390645"/>
                </a:lnTo>
                <a:lnTo>
                  <a:pt x="363162" y="395788"/>
                </a:lnTo>
                <a:lnTo>
                  <a:pt x="344152" y="399841"/>
                </a:lnTo>
                <a:lnTo>
                  <a:pt x="324822" y="402798"/>
                </a:lnTo>
                <a:lnTo>
                  <a:pt x="305264" y="404653"/>
                </a:lnTo>
                <a:lnTo>
                  <a:pt x="285572" y="405400"/>
                </a:lnTo>
                <a:lnTo>
                  <a:pt x="265838" y="405033"/>
                </a:lnTo>
                <a:lnTo>
                  <a:pt x="246157" y="403544"/>
                </a:lnTo>
                <a:lnTo>
                  <a:pt x="226620" y="400929"/>
                </a:lnTo>
                <a:lnTo>
                  <a:pt x="207322" y="397181"/>
                </a:lnTo>
                <a:lnTo>
                  <a:pt x="188355" y="392294"/>
                </a:lnTo>
                <a:lnTo>
                  <a:pt x="169812" y="386261"/>
                </a:lnTo>
                <a:lnTo>
                  <a:pt x="151786" y="379077"/>
                </a:lnTo>
                <a:lnTo>
                  <a:pt x="134371" y="370735"/>
                </a:lnTo>
                <a:lnTo>
                  <a:pt x="117660" y="361229"/>
                </a:lnTo>
                <a:lnTo>
                  <a:pt x="102040" y="350757"/>
                </a:lnTo>
                <a:lnTo>
                  <a:pt x="87844" y="339566"/>
                </a:lnTo>
                <a:lnTo>
                  <a:pt x="75080" y="327724"/>
                </a:lnTo>
                <a:lnTo>
                  <a:pt x="53880" y="302366"/>
                </a:lnTo>
                <a:lnTo>
                  <a:pt x="38507" y="275234"/>
                </a:lnTo>
                <a:lnTo>
                  <a:pt x="29028" y="246877"/>
                </a:lnTo>
                <a:lnTo>
                  <a:pt x="25510" y="217848"/>
                </a:lnTo>
                <a:lnTo>
                  <a:pt x="26007" y="203253"/>
                </a:lnTo>
                <a:lnTo>
                  <a:pt x="31555" y="174248"/>
                </a:lnTo>
                <a:lnTo>
                  <a:pt x="43231" y="145946"/>
                </a:lnTo>
                <a:lnTo>
                  <a:pt x="61101" y="118901"/>
                </a:lnTo>
                <a:lnTo>
                  <a:pt x="85233" y="93661"/>
                </a:lnTo>
                <a:lnTo>
                  <a:pt x="102985" y="110100"/>
                </a:lnTo>
                <a:lnTo>
                  <a:pt x="112402" y="58088"/>
                </a:lnTo>
                <a:lnTo>
                  <a:pt x="48887" y="60002"/>
                </a:lnTo>
                <a:lnTo>
                  <a:pt x="66634" y="76437"/>
                </a:lnTo>
                <a:lnTo>
                  <a:pt x="65166" y="77774"/>
                </a:lnTo>
                <a:lnTo>
                  <a:pt x="55041" y="87645"/>
                </a:lnTo>
                <a:lnTo>
                  <a:pt x="45722" y="97905"/>
                </a:lnTo>
                <a:lnTo>
                  <a:pt x="37224" y="108525"/>
                </a:lnTo>
                <a:lnTo>
                  <a:pt x="29561" y="119475"/>
                </a:lnTo>
                <a:close/>
              </a:path>
            </a:pathLst>
          </a:custGeom>
          <a:solidFill>
            <a:srgbClr val="F4F4F4"/>
          </a:solidFill>
        </p:spPr>
        <p:txBody>
          <a:bodyPr wrap="square" lIns="0" tIns="0" rIns="0" bIns="0" rtlCol="0">
            <a:noAutofit/>
          </a:bodyPr>
          <a:lstStyle/>
          <a:p>
            <a:endParaRPr/>
          </a:p>
        </p:txBody>
      </p:sp>
      <p:sp>
        <p:nvSpPr>
          <p:cNvPr id="25" name="object 25"/>
          <p:cNvSpPr/>
          <p:nvPr/>
        </p:nvSpPr>
        <p:spPr>
          <a:xfrm>
            <a:off x="9379048" y="444552"/>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4"/>
                </a:lnTo>
                <a:lnTo>
                  <a:pt x="152091" y="0"/>
                </a:lnTo>
                <a:lnTo>
                  <a:pt x="6145" y="0"/>
                </a:lnTo>
                <a:lnTo>
                  <a:pt x="0" y="6144"/>
                </a:lnTo>
                <a:lnTo>
                  <a:pt x="0" y="13726"/>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597566" y="691610"/>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5"/>
                </a:lnTo>
                <a:lnTo>
                  <a:pt x="152089" y="0"/>
                </a:lnTo>
                <a:lnTo>
                  <a:pt x="6144" y="0"/>
                </a:lnTo>
                <a:lnTo>
                  <a:pt x="0" y="6145"/>
                </a:lnTo>
                <a:lnTo>
                  <a:pt x="0" y="13726"/>
                </a:lnTo>
                <a:close/>
              </a:path>
            </a:pathLst>
          </a:custGeom>
          <a:solidFill>
            <a:srgbClr val="2185B9"/>
          </a:solidFill>
        </p:spPr>
        <p:txBody>
          <a:bodyPr wrap="square" lIns="0" tIns="0" rIns="0" bIns="0" rtlCol="0">
            <a:noAutofit/>
          </a:bodyPr>
          <a:lstStyle/>
          <a:p>
            <a:endParaRPr/>
          </a:p>
        </p:txBody>
      </p:sp>
      <p:sp>
        <p:nvSpPr>
          <p:cNvPr id="27" name="object 27"/>
          <p:cNvSpPr/>
          <p:nvPr/>
        </p:nvSpPr>
        <p:spPr>
          <a:xfrm>
            <a:off x="9597566" y="555489"/>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5"/>
                </a:lnTo>
                <a:lnTo>
                  <a:pt x="152089"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130392" y="691610"/>
            <a:ext cx="158236" cy="82353"/>
          </a:xfrm>
          <a:custGeom>
            <a:avLst/>
            <a:gdLst/>
            <a:ahLst/>
            <a:cxnLst/>
            <a:rect l="l" t="t" r="r" b="b"/>
            <a:pathLst>
              <a:path w="158236" h="82353">
                <a:moveTo>
                  <a:pt x="0" y="13726"/>
                </a:moveTo>
                <a:lnTo>
                  <a:pt x="0" y="76207"/>
                </a:lnTo>
                <a:lnTo>
                  <a:pt x="6145" y="82353"/>
                </a:lnTo>
                <a:lnTo>
                  <a:pt x="152091" y="82353"/>
                </a:lnTo>
                <a:lnTo>
                  <a:pt x="158236" y="76207"/>
                </a:lnTo>
                <a:lnTo>
                  <a:pt x="158236"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130392" y="555489"/>
            <a:ext cx="158236" cy="82353"/>
          </a:xfrm>
          <a:custGeom>
            <a:avLst/>
            <a:gdLst/>
            <a:ahLst/>
            <a:cxnLst/>
            <a:rect l="l" t="t" r="r" b="b"/>
            <a:pathLst>
              <a:path w="158236" h="82353">
                <a:moveTo>
                  <a:pt x="0" y="13726"/>
                </a:moveTo>
                <a:lnTo>
                  <a:pt x="0" y="76207"/>
                </a:lnTo>
                <a:lnTo>
                  <a:pt x="6145" y="82353"/>
                </a:lnTo>
                <a:lnTo>
                  <a:pt x="152091" y="82353"/>
                </a:lnTo>
                <a:lnTo>
                  <a:pt x="158236" y="76207"/>
                </a:lnTo>
                <a:lnTo>
                  <a:pt x="158236"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379049" y="803909"/>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4"/>
                </a:lnTo>
                <a:lnTo>
                  <a:pt x="152091" y="0"/>
                </a:lnTo>
                <a:lnTo>
                  <a:pt x="6145" y="0"/>
                </a:lnTo>
                <a:lnTo>
                  <a:pt x="0" y="6144"/>
                </a:lnTo>
                <a:lnTo>
                  <a:pt x="0" y="13726"/>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556117" y="474517"/>
            <a:ext cx="95728" cy="60238"/>
          </a:xfrm>
          <a:custGeom>
            <a:avLst/>
            <a:gdLst/>
            <a:ahLst/>
            <a:cxnLst/>
            <a:rect l="l" t="t" r="r" b="b"/>
            <a:pathLst>
              <a:path w="95728" h="60238">
                <a:moveTo>
                  <a:pt x="91472" y="48943"/>
                </a:moveTo>
                <a:lnTo>
                  <a:pt x="88980" y="35434"/>
                </a:lnTo>
                <a:lnTo>
                  <a:pt x="82804" y="24112"/>
                </a:lnTo>
                <a:lnTo>
                  <a:pt x="73420" y="14144"/>
                </a:lnTo>
                <a:lnTo>
                  <a:pt x="61324" y="6234"/>
                </a:lnTo>
                <a:lnTo>
                  <a:pt x="53087" y="2812"/>
                </a:lnTo>
                <a:lnTo>
                  <a:pt x="39917" y="0"/>
                </a:lnTo>
                <a:lnTo>
                  <a:pt x="27315" y="311"/>
                </a:lnTo>
                <a:lnTo>
                  <a:pt x="15989" y="3602"/>
                </a:lnTo>
                <a:lnTo>
                  <a:pt x="6648" y="9733"/>
                </a:lnTo>
                <a:lnTo>
                  <a:pt x="0" y="18558"/>
                </a:lnTo>
                <a:lnTo>
                  <a:pt x="9827" y="23473"/>
                </a:lnTo>
                <a:lnTo>
                  <a:pt x="12961" y="18924"/>
                </a:lnTo>
                <a:lnTo>
                  <a:pt x="23392" y="12378"/>
                </a:lnTo>
                <a:lnTo>
                  <a:pt x="37595" y="10773"/>
                </a:lnTo>
                <a:lnTo>
                  <a:pt x="40413" y="11062"/>
                </a:lnTo>
                <a:lnTo>
                  <a:pt x="54017" y="14930"/>
                </a:lnTo>
                <a:lnTo>
                  <a:pt x="65928" y="22174"/>
                </a:lnTo>
                <a:lnTo>
                  <a:pt x="74967" y="31891"/>
                </a:lnTo>
                <a:lnTo>
                  <a:pt x="79957" y="43182"/>
                </a:lnTo>
                <a:lnTo>
                  <a:pt x="76075" y="41241"/>
                </a:lnTo>
                <a:lnTo>
                  <a:pt x="83324" y="60238"/>
                </a:lnTo>
                <a:lnTo>
                  <a:pt x="95728" y="51072"/>
                </a:lnTo>
                <a:lnTo>
                  <a:pt x="91472" y="48943"/>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07058" y="529839"/>
            <a:ext cx="89269" cy="68140"/>
          </a:xfrm>
          <a:custGeom>
            <a:avLst/>
            <a:gdLst/>
            <a:ahLst/>
            <a:cxnLst/>
            <a:rect l="l" t="t" r="r" b="b"/>
            <a:pathLst>
              <a:path w="89269" h="68140">
                <a:moveTo>
                  <a:pt x="35370" y="49424"/>
                </a:moveTo>
                <a:lnTo>
                  <a:pt x="24776" y="40363"/>
                </a:lnTo>
                <a:lnTo>
                  <a:pt x="17414" y="29321"/>
                </a:lnTo>
                <a:lnTo>
                  <a:pt x="14301" y="17374"/>
                </a:lnTo>
                <a:lnTo>
                  <a:pt x="17820" y="19916"/>
                </a:lnTo>
                <a:lnTo>
                  <a:pt x="13714" y="0"/>
                </a:lnTo>
                <a:lnTo>
                  <a:pt x="0" y="7056"/>
                </a:lnTo>
                <a:lnTo>
                  <a:pt x="3859" y="9841"/>
                </a:lnTo>
                <a:lnTo>
                  <a:pt x="3430" y="13576"/>
                </a:lnTo>
                <a:lnTo>
                  <a:pt x="4525" y="25273"/>
                </a:lnTo>
                <a:lnTo>
                  <a:pt x="8997" y="36830"/>
                </a:lnTo>
                <a:lnTo>
                  <a:pt x="16518" y="47575"/>
                </a:lnTo>
                <a:lnTo>
                  <a:pt x="26761" y="56836"/>
                </a:lnTo>
                <a:lnTo>
                  <a:pt x="34157" y="61439"/>
                </a:lnTo>
                <a:lnTo>
                  <a:pt x="46738" y="66386"/>
                </a:lnTo>
                <a:lnTo>
                  <a:pt x="59268" y="68140"/>
                </a:lnTo>
                <a:lnTo>
                  <a:pt x="71019" y="66728"/>
                </a:lnTo>
                <a:lnTo>
                  <a:pt x="81262" y="62177"/>
                </a:lnTo>
                <a:lnTo>
                  <a:pt x="89269" y="54514"/>
                </a:lnTo>
                <a:lnTo>
                  <a:pt x="80357" y="48084"/>
                </a:lnTo>
                <a:lnTo>
                  <a:pt x="75798" y="52629"/>
                </a:lnTo>
                <a:lnTo>
                  <a:pt x="64678" y="56937"/>
                </a:lnTo>
                <a:lnTo>
                  <a:pt x="50911" y="56163"/>
                </a:lnTo>
                <a:lnTo>
                  <a:pt x="48177" y="55425"/>
                </a:lnTo>
                <a:lnTo>
                  <a:pt x="35370" y="49424"/>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754527" y="624149"/>
            <a:ext cx="41970" cy="98396"/>
          </a:xfrm>
          <a:custGeom>
            <a:avLst/>
            <a:gdLst/>
            <a:ahLst/>
            <a:cxnLst/>
            <a:rect l="l" t="t" r="r" b="b"/>
            <a:pathLst>
              <a:path w="41970" h="98396">
                <a:moveTo>
                  <a:pt x="758" y="11032"/>
                </a:moveTo>
                <a:lnTo>
                  <a:pt x="6503" y="11452"/>
                </a:lnTo>
                <a:lnTo>
                  <a:pt x="17478" y="17145"/>
                </a:lnTo>
                <a:lnTo>
                  <a:pt x="26057" y="28513"/>
                </a:lnTo>
                <a:lnTo>
                  <a:pt x="28685" y="35006"/>
                </a:lnTo>
                <a:lnTo>
                  <a:pt x="30991" y="47734"/>
                </a:lnTo>
                <a:lnTo>
                  <a:pt x="30085" y="60368"/>
                </a:lnTo>
                <a:lnTo>
                  <a:pt x="26116" y="71758"/>
                </a:lnTo>
                <a:lnTo>
                  <a:pt x="19235" y="80754"/>
                </a:lnTo>
                <a:lnTo>
                  <a:pt x="18931" y="76331"/>
                </a:lnTo>
                <a:lnTo>
                  <a:pt x="6331" y="92138"/>
                </a:lnTo>
                <a:lnTo>
                  <a:pt x="20448" y="98396"/>
                </a:lnTo>
                <a:lnTo>
                  <a:pt x="20116" y="93579"/>
                </a:lnTo>
                <a:lnTo>
                  <a:pt x="22222" y="92291"/>
                </a:lnTo>
                <a:lnTo>
                  <a:pt x="31095" y="84100"/>
                </a:lnTo>
                <a:lnTo>
                  <a:pt x="37572" y="73187"/>
                </a:lnTo>
                <a:lnTo>
                  <a:pt x="41312" y="60296"/>
                </a:lnTo>
                <a:lnTo>
                  <a:pt x="41970" y="46173"/>
                </a:lnTo>
                <a:lnTo>
                  <a:pt x="41861" y="44804"/>
                </a:lnTo>
                <a:lnTo>
                  <a:pt x="38605" y="29910"/>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554132" y="626827"/>
            <a:ext cx="42443" cy="75138"/>
          </a:xfrm>
          <a:custGeom>
            <a:avLst/>
            <a:gdLst/>
            <a:ahLst/>
            <a:cxnLst/>
            <a:rect l="l" t="t" r="r" b="b"/>
            <a:pathLst>
              <a:path w="42443" h="75138">
                <a:moveTo>
                  <a:pt x="1163" y="29964"/>
                </a:moveTo>
                <a:lnTo>
                  <a:pt x="0" y="42777"/>
                </a:lnTo>
                <a:lnTo>
                  <a:pt x="996" y="48252"/>
                </a:lnTo>
                <a:lnTo>
                  <a:pt x="6670" y="59938"/>
                </a:lnTo>
                <a:lnTo>
                  <a:pt x="16146" y="68831"/>
                </a:lnTo>
                <a:lnTo>
                  <a:pt x="28409" y="74156"/>
                </a:lnTo>
                <a:lnTo>
                  <a:pt x="42443" y="75138"/>
                </a:lnTo>
                <a:lnTo>
                  <a:pt x="41415" y="64791"/>
                </a:lnTo>
                <a:lnTo>
                  <a:pt x="33722" y="64610"/>
                </a:lnTo>
                <a:lnTo>
                  <a:pt x="21671" y="60029"/>
                </a:lnTo>
                <a:lnTo>
                  <a:pt x="13160" y="50830"/>
                </a:lnTo>
                <a:lnTo>
                  <a:pt x="10988" y="45367"/>
                </a:lnTo>
                <a:lnTo>
                  <a:pt x="10893" y="33842"/>
                </a:lnTo>
                <a:lnTo>
                  <a:pt x="16188" y="23411"/>
                </a:lnTo>
                <a:lnTo>
                  <a:pt x="26238" y="15778"/>
                </a:lnTo>
                <a:lnTo>
                  <a:pt x="26727" y="20697"/>
                </a:lnTo>
                <a:lnTo>
                  <a:pt x="35763" y="7872"/>
                </a:lnTo>
                <a:lnTo>
                  <a:pt x="24672" y="0"/>
                </a:lnTo>
                <a:lnTo>
                  <a:pt x="25166" y="4986"/>
                </a:lnTo>
                <a:lnTo>
                  <a:pt x="16307" y="9476"/>
                </a:lnTo>
                <a:lnTo>
                  <a:pt x="6823" y="18528"/>
                </a:lnTo>
                <a:lnTo>
                  <a:pt x="1163" y="29964"/>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298261" y="733764"/>
            <a:ext cx="111872" cy="67282"/>
          </a:xfrm>
          <a:custGeom>
            <a:avLst/>
            <a:gdLst/>
            <a:ahLst/>
            <a:cxnLst/>
            <a:rect l="l" t="t" r="r" b="b"/>
            <a:pathLst>
              <a:path w="111872" h="67282">
                <a:moveTo>
                  <a:pt x="6143" y="8851"/>
                </a:moveTo>
                <a:lnTo>
                  <a:pt x="0" y="16769"/>
                </a:lnTo>
                <a:lnTo>
                  <a:pt x="9827" y="21684"/>
                </a:lnTo>
                <a:lnTo>
                  <a:pt x="12346" y="18033"/>
                </a:lnTo>
                <a:lnTo>
                  <a:pt x="22605" y="12025"/>
                </a:lnTo>
                <a:lnTo>
                  <a:pt x="37527" y="10699"/>
                </a:lnTo>
                <a:lnTo>
                  <a:pt x="41804" y="11158"/>
                </a:lnTo>
                <a:lnTo>
                  <a:pt x="55042" y="14395"/>
                </a:lnTo>
                <a:lnTo>
                  <a:pt x="67770" y="20007"/>
                </a:lnTo>
                <a:lnTo>
                  <a:pt x="79204" y="27511"/>
                </a:lnTo>
                <a:lnTo>
                  <a:pt x="88558" y="36421"/>
                </a:lnTo>
                <a:lnTo>
                  <a:pt x="95050" y="46252"/>
                </a:lnTo>
                <a:lnTo>
                  <a:pt x="92218" y="44835"/>
                </a:lnTo>
                <a:lnTo>
                  <a:pt x="100982" y="67282"/>
                </a:lnTo>
                <a:lnTo>
                  <a:pt x="111872" y="54667"/>
                </a:lnTo>
                <a:lnTo>
                  <a:pt x="108225" y="52843"/>
                </a:lnTo>
                <a:lnTo>
                  <a:pt x="106665" y="46554"/>
                </a:lnTo>
                <a:lnTo>
                  <a:pt x="101434" y="35836"/>
                </a:lnTo>
                <a:lnTo>
                  <a:pt x="93334" y="25669"/>
                </a:lnTo>
                <a:lnTo>
                  <a:pt x="82772" y="16521"/>
                </a:lnTo>
                <a:lnTo>
                  <a:pt x="70153" y="8861"/>
                </a:lnTo>
                <a:lnTo>
                  <a:pt x="66620" y="7186"/>
                </a:lnTo>
                <a:lnTo>
                  <a:pt x="52527" y="2239"/>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254438" y="779695"/>
            <a:ext cx="112664" cy="83916"/>
          </a:xfrm>
          <a:custGeom>
            <a:avLst/>
            <a:gdLst/>
            <a:ahLst/>
            <a:cxnLst/>
            <a:rect l="l" t="t" r="r" b="b"/>
            <a:pathLst>
              <a:path w="112664" h="83916">
                <a:moveTo>
                  <a:pt x="17820" y="25796"/>
                </a:moveTo>
                <a:lnTo>
                  <a:pt x="11826" y="0"/>
                </a:lnTo>
                <a:lnTo>
                  <a:pt x="0" y="12937"/>
                </a:lnTo>
                <a:lnTo>
                  <a:pt x="2887" y="15021"/>
                </a:lnTo>
                <a:lnTo>
                  <a:pt x="4706" y="24137"/>
                </a:lnTo>
                <a:lnTo>
                  <a:pt x="9427" y="35156"/>
                </a:lnTo>
                <a:lnTo>
                  <a:pt x="16662" y="46084"/>
                </a:lnTo>
                <a:lnTo>
                  <a:pt x="26121" y="56494"/>
                </a:lnTo>
                <a:lnTo>
                  <a:pt x="37514" y="65957"/>
                </a:lnTo>
                <a:lnTo>
                  <a:pt x="47341" y="72283"/>
                </a:lnTo>
                <a:lnTo>
                  <a:pt x="60602" y="78617"/>
                </a:lnTo>
                <a:lnTo>
                  <a:pt x="73584" y="82510"/>
                </a:lnTo>
                <a:lnTo>
                  <a:pt x="85784" y="83916"/>
                </a:lnTo>
                <a:lnTo>
                  <a:pt x="96699" y="82789"/>
                </a:lnTo>
                <a:lnTo>
                  <a:pt x="105827" y="79085"/>
                </a:lnTo>
                <a:lnTo>
                  <a:pt x="112664" y="72756"/>
                </a:lnTo>
                <a:lnTo>
                  <a:pt x="103752" y="66328"/>
                </a:lnTo>
                <a:lnTo>
                  <a:pt x="100711" y="69416"/>
                </a:lnTo>
                <a:lnTo>
                  <a:pt x="90015" y="73222"/>
                </a:lnTo>
                <a:lnTo>
                  <a:pt x="75308" y="72003"/>
                </a:lnTo>
                <a:lnTo>
                  <a:pt x="63225" y="68009"/>
                </a:lnTo>
                <a:lnTo>
                  <a:pt x="51131" y="61805"/>
                </a:lnTo>
                <a:lnTo>
                  <a:pt x="39792" y="53894"/>
                </a:lnTo>
                <a:lnTo>
                  <a:pt x="29777" y="44732"/>
                </a:lnTo>
                <a:lnTo>
                  <a:pt x="21657" y="34776"/>
                </a:lnTo>
                <a:lnTo>
                  <a:pt x="16001" y="24484"/>
                </a:lnTo>
                <a:lnTo>
                  <a:pt x="17820" y="25796"/>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557005" y="777703"/>
            <a:ext cx="78165" cy="74415"/>
          </a:xfrm>
          <a:custGeom>
            <a:avLst/>
            <a:gdLst/>
            <a:ahLst/>
            <a:cxnLst/>
            <a:rect l="l" t="t" r="r" b="b"/>
            <a:pathLst>
              <a:path w="78165" h="74415">
                <a:moveTo>
                  <a:pt x="73287" y="0"/>
                </a:moveTo>
                <a:lnTo>
                  <a:pt x="66458" y="5807"/>
                </a:lnTo>
                <a:lnTo>
                  <a:pt x="66751" y="6165"/>
                </a:lnTo>
                <a:lnTo>
                  <a:pt x="69617" y="16399"/>
                </a:lnTo>
                <a:lnTo>
                  <a:pt x="65641" y="29843"/>
                </a:lnTo>
                <a:lnTo>
                  <a:pt x="61700" y="36361"/>
                </a:lnTo>
                <a:lnTo>
                  <a:pt x="52752" y="46714"/>
                </a:lnTo>
                <a:lnTo>
                  <a:pt x="41943" y="55309"/>
                </a:lnTo>
                <a:lnTo>
                  <a:pt x="30278" y="61408"/>
                </a:lnTo>
                <a:lnTo>
                  <a:pt x="18761" y="64273"/>
                </a:lnTo>
                <a:lnTo>
                  <a:pt x="20491" y="62802"/>
                </a:lnTo>
                <a:lnTo>
                  <a:pt x="0" y="62323"/>
                </a:lnTo>
                <a:lnTo>
                  <a:pt x="6835" y="74415"/>
                </a:lnTo>
                <a:lnTo>
                  <a:pt x="9235" y="72374"/>
                </a:lnTo>
                <a:lnTo>
                  <a:pt x="20019" y="72845"/>
                </a:lnTo>
                <a:lnTo>
                  <a:pt x="31762" y="70195"/>
                </a:lnTo>
                <a:lnTo>
                  <a:pt x="43748" y="64669"/>
                </a:lnTo>
                <a:lnTo>
                  <a:pt x="55261" y="56513"/>
                </a:lnTo>
                <a:lnTo>
                  <a:pt x="60460" y="51687"/>
                </a:lnTo>
                <a:lnTo>
                  <a:pt x="69396" y="40760"/>
                </a:lnTo>
                <a:lnTo>
                  <a:pt x="75373" y="29418"/>
                </a:lnTo>
                <a:lnTo>
                  <a:pt x="78165"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513945" y="721819"/>
            <a:ext cx="73438" cy="81493"/>
          </a:xfrm>
          <a:custGeom>
            <a:avLst/>
            <a:gdLst/>
            <a:ahLst/>
            <a:cxnLst/>
            <a:rect l="l" t="t" r="r" b="b"/>
            <a:pathLst>
              <a:path w="73438" h="81493">
                <a:moveTo>
                  <a:pt x="13180" y="67864"/>
                </a:moveTo>
                <a:lnTo>
                  <a:pt x="10565" y="56328"/>
                </a:lnTo>
                <a:lnTo>
                  <a:pt x="13174" y="43022"/>
                </a:lnTo>
                <a:lnTo>
                  <a:pt x="14865" y="39185"/>
                </a:lnTo>
                <a:lnTo>
                  <a:pt x="22588" y="27932"/>
                </a:lnTo>
                <a:lnTo>
                  <a:pt x="32815" y="19265"/>
                </a:lnTo>
                <a:lnTo>
                  <a:pt x="44433" y="13961"/>
                </a:lnTo>
                <a:lnTo>
                  <a:pt x="56328" y="12801"/>
                </a:lnTo>
                <a:lnTo>
                  <a:pt x="53270" y="16009"/>
                </a:lnTo>
                <a:lnTo>
                  <a:pt x="73438" y="14640"/>
                </a:lnTo>
                <a:lnTo>
                  <a:pt x="68529" y="0"/>
                </a:lnTo>
                <a:lnTo>
                  <a:pt x="65199" y="3495"/>
                </a:lnTo>
                <a:lnTo>
                  <a:pt x="60492" y="2306"/>
                </a:lnTo>
                <a:lnTo>
                  <a:pt x="48939" y="1955"/>
                </a:lnTo>
                <a:lnTo>
                  <a:pt x="37137" y="4822"/>
                </a:lnTo>
                <a:lnTo>
                  <a:pt x="25757" y="10695"/>
                </a:lnTo>
                <a:lnTo>
                  <a:pt x="15467" y="19359"/>
                </a:lnTo>
                <a:lnTo>
                  <a:pt x="9450" y="26725"/>
                </a:lnTo>
                <a:lnTo>
                  <a:pt x="3182" y="38352"/>
                </a:lnTo>
                <a:lnTo>
                  <a:pt x="11" y="50340"/>
                </a:lnTo>
                <a:lnTo>
                  <a:pt x="0" y="61991"/>
                </a:lnTo>
                <a:lnTo>
                  <a:pt x="3213" y="72608"/>
                </a:lnTo>
                <a:lnTo>
                  <a:pt x="9717" y="81493"/>
                </a:lnTo>
                <a:lnTo>
                  <a:pt x="17347" y="73489"/>
                </a:lnTo>
                <a:lnTo>
                  <a:pt x="13180" y="67864"/>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085419" y="626828"/>
            <a:ext cx="42442" cy="75138"/>
          </a:xfrm>
          <a:custGeom>
            <a:avLst/>
            <a:gdLst/>
            <a:ahLst/>
            <a:cxnLst/>
            <a:rect l="l" t="t" r="r" b="b"/>
            <a:pathLst>
              <a:path w="42442" h="75138">
                <a:moveTo>
                  <a:pt x="1163" y="29964"/>
                </a:moveTo>
                <a:lnTo>
                  <a:pt x="0" y="42777"/>
                </a:lnTo>
                <a:lnTo>
                  <a:pt x="996" y="48251"/>
                </a:lnTo>
                <a:lnTo>
                  <a:pt x="6668" y="59938"/>
                </a:lnTo>
                <a:lnTo>
                  <a:pt x="16144" y="68831"/>
                </a:lnTo>
                <a:lnTo>
                  <a:pt x="28407" y="74156"/>
                </a:lnTo>
                <a:lnTo>
                  <a:pt x="42442" y="75138"/>
                </a:lnTo>
                <a:lnTo>
                  <a:pt x="41415" y="64791"/>
                </a:lnTo>
                <a:lnTo>
                  <a:pt x="33720" y="64609"/>
                </a:lnTo>
                <a:lnTo>
                  <a:pt x="21670" y="60029"/>
                </a:lnTo>
                <a:lnTo>
                  <a:pt x="13159" y="50830"/>
                </a:lnTo>
                <a:lnTo>
                  <a:pt x="10987" y="45367"/>
                </a:lnTo>
                <a:lnTo>
                  <a:pt x="10891" y="33842"/>
                </a:lnTo>
                <a:lnTo>
                  <a:pt x="16187" y="23411"/>
                </a:lnTo>
                <a:lnTo>
                  <a:pt x="26236" y="15778"/>
                </a:lnTo>
                <a:lnTo>
                  <a:pt x="26725" y="20697"/>
                </a:lnTo>
                <a:lnTo>
                  <a:pt x="35761" y="7872"/>
                </a:lnTo>
                <a:lnTo>
                  <a:pt x="24670" y="0"/>
                </a:lnTo>
                <a:lnTo>
                  <a:pt x="25164" y="4986"/>
                </a:lnTo>
                <a:lnTo>
                  <a:pt x="16306" y="9476"/>
                </a:lnTo>
                <a:lnTo>
                  <a:pt x="6821" y="18529"/>
                </a:lnTo>
                <a:lnTo>
                  <a:pt x="1163" y="29964"/>
                </a:lnTo>
                <a:close/>
              </a:path>
            </a:pathLst>
          </a:custGeom>
          <a:solidFill>
            <a:srgbClr val="E0E0E0"/>
          </a:solidFill>
        </p:spPr>
        <p:txBody>
          <a:bodyPr wrap="square" lIns="0" tIns="0" rIns="0" bIns="0" rtlCol="0">
            <a:noAutofit/>
          </a:bodyPr>
          <a:lstStyle/>
          <a:p>
            <a:endParaRPr/>
          </a:p>
        </p:txBody>
      </p:sp>
      <p:sp>
        <p:nvSpPr>
          <p:cNvPr id="22" name="object 22"/>
          <p:cNvSpPr txBox="1"/>
          <p:nvPr/>
        </p:nvSpPr>
        <p:spPr>
          <a:xfrm>
            <a:off x="1157777" y="434370"/>
            <a:ext cx="3814407" cy="381001"/>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a:t>
            </a:r>
            <a:r>
              <a:rPr sz="2800" spc="-27" dirty="0">
                <a:solidFill>
                  <a:srgbClr val="2C94DC"/>
                </a:solidFill>
                <a:latin typeface="Arial"/>
                <a:cs typeface="Arial"/>
              </a:rPr>
              <a:t> </a:t>
            </a:r>
            <a:r>
              <a:rPr sz="2800" spc="0" dirty="0">
                <a:solidFill>
                  <a:srgbClr val="2C94DC"/>
                </a:solidFill>
                <a:latin typeface="Arial"/>
                <a:cs typeface="Arial"/>
              </a:rPr>
              <a:t>Lifecycle</a:t>
            </a:r>
            <a:endParaRPr sz="2800">
              <a:latin typeface="Arial"/>
              <a:cs typeface="Arial"/>
            </a:endParaRPr>
          </a:p>
        </p:txBody>
      </p:sp>
      <p:sp>
        <p:nvSpPr>
          <p:cNvPr id="21" name="object 21"/>
          <p:cNvSpPr txBox="1"/>
          <p:nvPr/>
        </p:nvSpPr>
        <p:spPr>
          <a:xfrm>
            <a:off x="6725734" y="708359"/>
            <a:ext cx="2113629" cy="838200"/>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FEFFFE"/>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FEFFFE"/>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FEFFFE"/>
                </a:solidFill>
                <a:latin typeface="Arial"/>
                <a:cs typeface="Arial"/>
              </a:rPr>
              <a:t>analytic plan and share for peer review?</a:t>
            </a:r>
            <a:endParaRPr sz="1400">
              <a:latin typeface="Arial"/>
              <a:cs typeface="Arial"/>
            </a:endParaRPr>
          </a:p>
        </p:txBody>
      </p:sp>
      <p:sp>
        <p:nvSpPr>
          <p:cNvPr id="20" name="object 20"/>
          <p:cNvSpPr txBox="1"/>
          <p:nvPr/>
        </p:nvSpPr>
        <p:spPr>
          <a:xfrm>
            <a:off x="1157777" y="853471"/>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19" name="object 19"/>
          <p:cNvSpPr txBox="1"/>
          <p:nvPr/>
        </p:nvSpPr>
        <p:spPr>
          <a:xfrm>
            <a:off x="2264902" y="853471"/>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3:</a:t>
            </a:r>
            <a:endParaRPr sz="2800">
              <a:latin typeface="Arial"/>
              <a:cs typeface="Arial"/>
            </a:endParaRPr>
          </a:p>
        </p:txBody>
      </p:sp>
      <p:sp>
        <p:nvSpPr>
          <p:cNvPr id="18" name="object 18"/>
          <p:cNvSpPr txBox="1"/>
          <p:nvPr/>
        </p:nvSpPr>
        <p:spPr>
          <a:xfrm>
            <a:off x="2759044" y="853470"/>
            <a:ext cx="104731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Model</a:t>
            </a:r>
            <a:endParaRPr sz="2800">
              <a:latin typeface="Arial"/>
              <a:cs typeface="Arial"/>
            </a:endParaRPr>
          </a:p>
        </p:txBody>
      </p:sp>
      <p:sp>
        <p:nvSpPr>
          <p:cNvPr id="17" name="object 17"/>
          <p:cNvSpPr txBox="1"/>
          <p:nvPr/>
        </p:nvSpPr>
        <p:spPr>
          <a:xfrm>
            <a:off x="3826413" y="853470"/>
            <a:ext cx="1462860"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Planning</a:t>
            </a:r>
            <a:endParaRPr sz="2800">
              <a:latin typeface="Arial"/>
              <a:cs typeface="Arial"/>
            </a:endParaRPr>
          </a:p>
        </p:txBody>
      </p:sp>
      <p:sp>
        <p:nvSpPr>
          <p:cNvPr id="16" name="object 16"/>
          <p:cNvSpPr txBox="1"/>
          <p:nvPr/>
        </p:nvSpPr>
        <p:spPr>
          <a:xfrm>
            <a:off x="8503137" y="1941074"/>
            <a:ext cx="1135150" cy="1054100"/>
          </a:xfrm>
          <a:prstGeom prst="rect">
            <a:avLst/>
          </a:prstGeom>
        </p:spPr>
        <p:txBody>
          <a:bodyPr wrap="square" lIns="0" tIns="0" rIns="0" bIns="0" rtlCol="0">
            <a:noAutofit/>
          </a:bodyPr>
          <a:lstStyle/>
          <a:p>
            <a:pPr marL="159689" marR="162343" algn="ctr">
              <a:lnSpc>
                <a:spcPts val="1530"/>
              </a:lnSpc>
              <a:spcBef>
                <a:spcPts val="76"/>
              </a:spcBef>
            </a:pPr>
            <a:r>
              <a:rPr sz="1400" spc="0" dirty="0">
                <a:solidFill>
                  <a:srgbClr val="FEFFFE"/>
                </a:solidFill>
                <a:latin typeface="Arial"/>
                <a:cs typeface="Arial"/>
              </a:rPr>
              <a:t>Do I have</a:t>
            </a:r>
            <a:endParaRPr sz="1400">
              <a:latin typeface="Arial"/>
              <a:cs typeface="Arial"/>
            </a:endParaRPr>
          </a:p>
          <a:p>
            <a:pPr marL="21087" marR="23496" algn="ctr">
              <a:lnSpc>
                <a:spcPts val="1600"/>
              </a:lnSpc>
              <a:spcBef>
                <a:spcPts val="3"/>
              </a:spcBef>
            </a:pPr>
            <a:r>
              <a:rPr sz="1400" spc="0" dirty="0">
                <a:solidFill>
                  <a:srgbClr val="FEFFFE"/>
                </a:solidFill>
                <a:latin typeface="Arial"/>
                <a:cs typeface="Arial"/>
              </a:rPr>
              <a:t>enough good</a:t>
            </a:r>
            <a:endParaRPr sz="1400">
              <a:latin typeface="Arial"/>
              <a:cs typeface="Arial"/>
            </a:endParaRPr>
          </a:p>
          <a:p>
            <a:pPr algn="ctr">
              <a:lnSpc>
                <a:spcPts val="1609"/>
              </a:lnSpc>
              <a:spcBef>
                <a:spcPts val="9"/>
              </a:spcBef>
            </a:pPr>
            <a:r>
              <a:rPr sz="1400" spc="0" dirty="0">
                <a:solidFill>
                  <a:srgbClr val="FEFFFE"/>
                </a:solidFill>
                <a:latin typeface="Arial"/>
                <a:cs typeface="Arial"/>
              </a:rPr>
              <a:t>quality data to start building the model?</a:t>
            </a:r>
            <a:endParaRPr sz="1400">
              <a:latin typeface="Arial"/>
              <a:cs typeface="Arial"/>
            </a:endParaRPr>
          </a:p>
        </p:txBody>
      </p:sp>
      <p:sp>
        <p:nvSpPr>
          <p:cNvPr id="15" name="object 15"/>
          <p:cNvSpPr txBox="1"/>
          <p:nvPr/>
        </p:nvSpPr>
        <p:spPr>
          <a:xfrm>
            <a:off x="6871059" y="3842603"/>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3</a:t>
            </a:r>
            <a:endParaRPr sz="1200">
              <a:latin typeface="Arial"/>
              <a:cs typeface="Arial"/>
            </a:endParaRPr>
          </a:p>
        </p:txBody>
      </p:sp>
      <p:sp>
        <p:nvSpPr>
          <p:cNvPr id="14" name="object 14"/>
          <p:cNvSpPr txBox="1"/>
          <p:nvPr/>
        </p:nvSpPr>
        <p:spPr>
          <a:xfrm>
            <a:off x="6990670" y="4026651"/>
            <a:ext cx="932336" cy="520700"/>
          </a:xfrm>
          <a:prstGeom prst="rect">
            <a:avLst/>
          </a:prstGeom>
        </p:spPr>
        <p:txBody>
          <a:bodyPr wrap="square" lIns="0" tIns="0" rIns="0" bIns="0" rtlCol="0">
            <a:noAutofit/>
          </a:bodyPr>
          <a:lstStyle/>
          <a:p>
            <a:pPr marL="116409" marR="133583" algn="ctr">
              <a:lnSpc>
                <a:spcPts val="1939"/>
              </a:lnSpc>
              <a:spcBef>
                <a:spcPts val="97"/>
              </a:spcBef>
            </a:pPr>
            <a:r>
              <a:rPr sz="1800" spc="0" dirty="0">
                <a:solidFill>
                  <a:srgbClr val="FEFFFE"/>
                </a:solidFill>
                <a:latin typeface="Arial"/>
                <a:cs typeface="Arial"/>
              </a:rPr>
              <a:t>Model</a:t>
            </a:r>
            <a:endParaRPr sz="1800">
              <a:latin typeface="Arial"/>
              <a:cs typeface="Arial"/>
            </a:endParaRPr>
          </a:p>
          <a:p>
            <a:pPr algn="ctr">
              <a:lnSpc>
                <a:spcPct val="95825"/>
              </a:lnSpc>
            </a:pPr>
            <a:r>
              <a:rPr sz="1800" spc="0" dirty="0">
                <a:solidFill>
                  <a:srgbClr val="FEFFFE"/>
                </a:solidFill>
                <a:latin typeface="Arial"/>
                <a:cs typeface="Arial"/>
              </a:rPr>
              <a:t>Planning</a:t>
            </a:r>
            <a:endParaRPr sz="1800">
              <a:latin typeface="Arial"/>
              <a:cs typeface="Arial"/>
            </a:endParaRPr>
          </a:p>
        </p:txBody>
      </p:sp>
      <p:sp>
        <p:nvSpPr>
          <p:cNvPr id="13" name="object 13"/>
          <p:cNvSpPr txBox="1"/>
          <p:nvPr/>
        </p:nvSpPr>
        <p:spPr>
          <a:xfrm>
            <a:off x="7218477" y="5227547"/>
            <a:ext cx="1897095" cy="838200"/>
          </a:xfrm>
          <a:prstGeom prst="rect">
            <a:avLst/>
          </a:prstGeom>
        </p:spPr>
        <p:txBody>
          <a:bodyPr wrap="square" lIns="0" tIns="0" rIns="0" bIns="0" rtlCol="0">
            <a:noAutofit/>
          </a:bodyPr>
          <a:lstStyle/>
          <a:p>
            <a:pPr marL="45917" marR="59236" algn="ctr">
              <a:lnSpc>
                <a:spcPts val="1530"/>
              </a:lnSpc>
              <a:spcBef>
                <a:spcPts val="76"/>
              </a:spcBef>
            </a:pPr>
            <a:r>
              <a:rPr sz="1400" spc="0" dirty="0">
                <a:solidFill>
                  <a:srgbClr val="2F302F"/>
                </a:solidFill>
                <a:latin typeface="Arial"/>
                <a:cs typeface="Arial"/>
              </a:rPr>
              <a:t>Do I have a good idea</a:t>
            </a:r>
            <a:endParaRPr sz="1400">
              <a:latin typeface="Arial"/>
              <a:cs typeface="Arial"/>
            </a:endParaRPr>
          </a:p>
          <a:p>
            <a:pPr algn="ctr">
              <a:lnSpc>
                <a:spcPts val="1600"/>
              </a:lnSpc>
              <a:spcBef>
                <a:spcPts val="3"/>
              </a:spcBef>
            </a:pPr>
            <a:r>
              <a:rPr sz="1400" spc="0" dirty="0">
                <a:solidFill>
                  <a:srgbClr val="2F302F"/>
                </a:solidFill>
                <a:latin typeface="Arial"/>
                <a:cs typeface="Arial"/>
              </a:rPr>
              <a:t>about the type of model</a:t>
            </a:r>
            <a:endParaRPr sz="1400">
              <a:latin typeface="Arial"/>
              <a:cs typeface="Arial"/>
            </a:endParaRPr>
          </a:p>
          <a:p>
            <a:pPr marL="22239" marR="35614" indent="0" algn="ctr">
              <a:lnSpc>
                <a:spcPts val="1609"/>
              </a:lnSpc>
              <a:spcBef>
                <a:spcPts val="9"/>
              </a:spcBef>
            </a:pPr>
            <a:r>
              <a:rPr sz="1400" spc="0" dirty="0">
                <a:solidFill>
                  <a:srgbClr val="2F302F"/>
                </a:solidFill>
                <a:latin typeface="Arial"/>
                <a:cs typeface="Arial"/>
              </a:rPr>
              <a:t>to try?  Can I refine the analytic plan?</a:t>
            </a:r>
            <a:endParaRPr sz="1400">
              <a:latin typeface="Arial"/>
              <a:cs typeface="Arial"/>
            </a:endParaRPr>
          </a:p>
        </p:txBody>
      </p:sp>
      <p:sp>
        <p:nvSpPr>
          <p:cNvPr id="12" name="object 12"/>
          <p:cNvSpPr txBox="1"/>
          <p:nvPr/>
        </p:nvSpPr>
        <p:spPr>
          <a:xfrm>
            <a:off x="4853188" y="5436352"/>
            <a:ext cx="873129" cy="254000"/>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Building</a:t>
            </a:r>
            <a:endParaRPr sz="1800">
              <a:latin typeface="Arial"/>
              <a:cs typeface="Arial"/>
            </a:endParaRPr>
          </a:p>
        </p:txBody>
      </p:sp>
      <p:sp>
        <p:nvSpPr>
          <p:cNvPr id="11" name="object 11"/>
          <p:cNvSpPr txBox="1"/>
          <p:nvPr/>
        </p:nvSpPr>
        <p:spPr>
          <a:xfrm>
            <a:off x="7830191"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10" name="object 10"/>
          <p:cNvSpPr txBox="1"/>
          <p:nvPr/>
        </p:nvSpPr>
        <p:spPr>
          <a:xfrm>
            <a:off x="9690442"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24</a:t>
            </a:r>
            <a:endParaRPr sz="1000">
              <a:latin typeface="Calibri"/>
              <a:cs typeface="Calibri"/>
            </a:endParaRPr>
          </a:p>
        </p:txBody>
      </p:sp>
      <p:sp>
        <p:nvSpPr>
          <p:cNvPr id="9" name="object 9"/>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6755938" y="2703315"/>
            <a:ext cx="1371600" cy="369331"/>
          </a:xfrm>
          <a:prstGeom prst="rect">
            <a:avLst/>
          </a:prstGeom>
        </p:spPr>
        <p:txBody>
          <a:bodyPr wrap="square" lIns="0" tIns="0" rIns="0" bIns="0" rtlCol="0">
            <a:noAutofit/>
          </a:bodyPr>
          <a:lstStyle/>
          <a:p>
            <a:pPr marL="173710">
              <a:lnSpc>
                <a:spcPct val="95825"/>
              </a:lnSpc>
              <a:spcBef>
                <a:spcPts val="470"/>
              </a:spcBef>
            </a:pPr>
            <a:r>
              <a:rPr sz="1800" spc="0" dirty="0">
                <a:solidFill>
                  <a:srgbClr val="FEFFFE"/>
                </a:solidFill>
                <a:latin typeface="Arial"/>
                <a:cs typeface="Arial"/>
              </a:rPr>
              <a:t>Data Prep</a:t>
            </a:r>
            <a:endParaRPr sz="1800">
              <a:latin typeface="Arial"/>
              <a:cs typeface="Arial"/>
            </a:endParaRPr>
          </a:p>
        </p:txBody>
      </p:sp>
      <p:sp>
        <p:nvSpPr>
          <p:cNvPr id="7" name="object 7"/>
          <p:cNvSpPr txBox="1"/>
          <p:nvPr/>
        </p:nvSpPr>
        <p:spPr>
          <a:xfrm>
            <a:off x="1086731" y="2047461"/>
            <a:ext cx="5402502" cy="3447095"/>
          </a:xfrm>
          <a:prstGeom prst="rect">
            <a:avLst/>
          </a:prstGeom>
        </p:spPr>
        <p:txBody>
          <a:bodyPr wrap="square" lIns="0" tIns="0" rIns="0" bIns="0" rtlCol="0">
            <a:noAutofit/>
          </a:bodyPr>
          <a:lstStyle/>
          <a:p>
            <a:pPr marL="91438">
              <a:lnSpc>
                <a:spcPct val="95825"/>
              </a:lnSpc>
              <a:spcBef>
                <a:spcPts val="10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Determine Methods</a:t>
            </a:r>
            <a:endParaRPr sz="2000" dirty="0">
              <a:latin typeface="Calibri"/>
              <a:cs typeface="Calibri"/>
            </a:endParaRPr>
          </a:p>
          <a:p>
            <a:pPr marL="421639">
              <a:lnSpc>
                <a:spcPts val="2880"/>
              </a:lnSpc>
              <a:spcBef>
                <a:spcPts val="144"/>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Select methods based on hypotheses, data</a:t>
            </a:r>
            <a:endParaRPr sz="2000" dirty="0">
              <a:latin typeface="Calibri"/>
              <a:cs typeface="Calibri"/>
            </a:endParaRPr>
          </a:p>
          <a:p>
            <a:pPr marL="764539">
              <a:lnSpc>
                <a:spcPts val="2320"/>
              </a:lnSpc>
            </a:pPr>
            <a:r>
              <a:rPr sz="3000" spc="0" baseline="1365" dirty="0">
                <a:solidFill>
                  <a:srgbClr val="474746"/>
                </a:solidFill>
                <a:latin typeface="Calibri"/>
                <a:cs typeface="Calibri"/>
              </a:rPr>
              <a:t>structure and volume</a:t>
            </a:r>
            <a:endParaRPr sz="2000" dirty="0">
              <a:latin typeface="Calibri"/>
              <a:cs typeface="Calibri"/>
            </a:endParaRPr>
          </a:p>
          <a:p>
            <a:pPr marL="421639">
              <a:lnSpc>
                <a:spcPts val="2880"/>
              </a:lnSpc>
              <a:spcBef>
                <a:spcPts val="28"/>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Ensure techniques and approach will meet</a:t>
            </a:r>
            <a:endParaRPr sz="2000" dirty="0">
              <a:latin typeface="Calibri"/>
              <a:cs typeface="Calibri"/>
            </a:endParaRPr>
          </a:p>
          <a:p>
            <a:pPr marL="764539">
              <a:lnSpc>
                <a:spcPts val="2420"/>
              </a:lnSpc>
            </a:pPr>
            <a:r>
              <a:rPr sz="3000" spc="0" baseline="1365" dirty="0">
                <a:solidFill>
                  <a:srgbClr val="474746"/>
                </a:solidFill>
                <a:latin typeface="Calibri"/>
                <a:cs typeface="Calibri"/>
              </a:rPr>
              <a:t>busin</a:t>
            </a:r>
            <a:r>
              <a:rPr sz="3000" spc="-4" baseline="1365" dirty="0">
                <a:solidFill>
                  <a:srgbClr val="474746"/>
                </a:solidFill>
                <a:latin typeface="Calibri"/>
                <a:cs typeface="Calibri"/>
              </a:rPr>
              <a:t>e</a:t>
            </a:r>
            <a:r>
              <a:rPr sz="3000" spc="0" baseline="1365" dirty="0">
                <a:solidFill>
                  <a:srgbClr val="474746"/>
                </a:solidFill>
                <a:latin typeface="Calibri"/>
                <a:cs typeface="Calibri"/>
              </a:rPr>
              <a:t>ss objec</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ves</a:t>
            </a:r>
            <a:endParaRPr sz="2000" dirty="0">
              <a:latin typeface="Calibri"/>
              <a:cs typeface="Calibri"/>
            </a:endParaRPr>
          </a:p>
          <a:p>
            <a:pPr marL="91439">
              <a:lnSpc>
                <a:spcPct val="95825"/>
              </a:lnSpc>
              <a:spcBef>
                <a:spcPts val="2170"/>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Techniques &amp; Workﬂow</a:t>
            </a:r>
            <a:endParaRPr sz="2000" dirty="0">
              <a:latin typeface="Calibri"/>
              <a:cs typeface="Calibri"/>
            </a:endParaRPr>
          </a:p>
          <a:p>
            <a:pPr marL="421640">
              <a:lnSpc>
                <a:spcPts val="2900"/>
              </a:lnSpc>
              <a:spcBef>
                <a:spcPts val="14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Candidate tests and sequence</a:t>
            </a:r>
            <a:endParaRPr sz="2000" dirty="0">
              <a:latin typeface="Calibri"/>
              <a:cs typeface="Calibri"/>
            </a:endParaRPr>
          </a:p>
          <a:p>
            <a:pPr marL="421640">
              <a:lnSpc>
                <a:spcPts val="2800"/>
              </a:lnSpc>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Iden</a:t>
            </a:r>
            <a:r>
              <a:rPr lang="en-US" sz="2000" spc="0" dirty="0">
                <a:solidFill>
                  <a:srgbClr val="474746"/>
                </a:solidFill>
                <a:latin typeface="Calibri"/>
                <a:cs typeface="Calibri"/>
              </a:rPr>
              <a:t>ti</a:t>
            </a:r>
            <a:r>
              <a:rPr sz="2000" spc="0" dirty="0">
                <a:solidFill>
                  <a:srgbClr val="474746"/>
                </a:solidFill>
                <a:latin typeface="Calibri"/>
                <a:cs typeface="Calibri"/>
              </a:rPr>
              <a:t>fy</a:t>
            </a:r>
            <a:r>
              <a:rPr sz="2000" spc="101" dirty="0">
                <a:solidFill>
                  <a:srgbClr val="474746"/>
                </a:solidFill>
                <a:latin typeface="Calibri"/>
                <a:cs typeface="Calibri"/>
              </a:rPr>
              <a:t> </a:t>
            </a:r>
            <a:r>
              <a:rPr sz="2000" spc="0" dirty="0">
                <a:solidFill>
                  <a:srgbClr val="474746"/>
                </a:solidFill>
                <a:latin typeface="Calibri"/>
                <a:cs typeface="Calibri"/>
              </a:rPr>
              <a:t>and document modelin</a:t>
            </a:r>
            <a:r>
              <a:rPr lang="en-US" sz="2000" spc="0" dirty="0">
                <a:solidFill>
                  <a:srgbClr val="474746"/>
                </a:solidFill>
                <a:latin typeface="Calibri"/>
                <a:cs typeface="Calibri"/>
              </a:rPr>
              <a:t>g</a:t>
            </a:r>
            <a:endParaRPr sz="2000" dirty="0">
              <a:latin typeface="Calibri"/>
              <a:cs typeface="Calibri"/>
            </a:endParaRPr>
          </a:p>
          <a:p>
            <a:pPr marL="764540">
              <a:lnSpc>
                <a:spcPts val="2420"/>
              </a:lnSpc>
            </a:pPr>
            <a:r>
              <a:rPr sz="3000" spc="0" baseline="1365" dirty="0">
                <a:solidFill>
                  <a:srgbClr val="474746"/>
                </a:solidFill>
                <a:latin typeface="Calibri"/>
                <a:cs typeface="Calibri"/>
              </a:rPr>
              <a:t>assump</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ons</a:t>
            </a:r>
            <a:endParaRPr sz="2000" dirty="0">
              <a:latin typeface="Calibri"/>
              <a:cs typeface="Calibri"/>
            </a:endParaRPr>
          </a:p>
        </p:txBody>
      </p:sp>
      <p:sp>
        <p:nvSpPr>
          <p:cNvPr id="6" name="object 6"/>
          <p:cNvSpPr txBox="1"/>
          <p:nvPr/>
        </p:nvSpPr>
        <p:spPr>
          <a:xfrm>
            <a:off x="1086731" y="5494556"/>
            <a:ext cx="3497508" cy="151847"/>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584239" y="5494556"/>
            <a:ext cx="1371600" cy="151847"/>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955840" y="5494556"/>
            <a:ext cx="533398" cy="151847"/>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086731" y="5646404"/>
            <a:ext cx="5383118" cy="584774"/>
          </a:xfrm>
          <a:prstGeom prst="rect">
            <a:avLst/>
          </a:prstGeom>
        </p:spPr>
        <p:txBody>
          <a:bodyPr wrap="square" lIns="0" tIns="0" rIns="0" bIns="0" rtlCol="0">
            <a:noAutofit/>
          </a:bodyPr>
          <a:lstStyle/>
          <a:p>
            <a:pPr marL="370840" marR="153208" indent="-279399">
              <a:lnSpc>
                <a:spcPct val="98987"/>
              </a:lnSpc>
              <a:spcBef>
                <a:spcPts val="459"/>
              </a:spcBef>
              <a:tabLst>
                <a:tab pos="368300" algn="l"/>
              </a:tabLst>
            </a:pPr>
            <a:r>
              <a:rPr sz="1600" spc="0" dirty="0">
                <a:latin typeface="Arial"/>
                <a:cs typeface="Arial"/>
              </a:rPr>
              <a:t>•	</a:t>
            </a:r>
            <a:r>
              <a:rPr sz="1600" b="1" spc="0" dirty="0">
                <a:latin typeface="Arial"/>
                <a:cs typeface="Arial"/>
              </a:rPr>
              <a:t>Useful </a:t>
            </a:r>
            <a:r>
              <a:rPr sz="1600" b="1" spc="-119" dirty="0">
                <a:latin typeface="Arial"/>
                <a:cs typeface="Arial"/>
              </a:rPr>
              <a:t>T</a:t>
            </a:r>
            <a:r>
              <a:rPr sz="1600" b="1" spc="0" dirty="0">
                <a:latin typeface="Arial"/>
                <a:cs typeface="Arial"/>
              </a:rPr>
              <a:t>ools for this phase:   </a:t>
            </a:r>
            <a:r>
              <a:rPr sz="1600" b="1" spc="4" dirty="0">
                <a:latin typeface="Arial"/>
                <a:cs typeface="Arial"/>
              </a:rPr>
              <a:t> </a:t>
            </a:r>
            <a:r>
              <a:rPr sz="1600" spc="0" dirty="0">
                <a:latin typeface="Arial"/>
                <a:cs typeface="Arial"/>
              </a:rPr>
              <a:t>R/PostgresSQL, SQL Analytics,</a:t>
            </a:r>
            <a:r>
              <a:rPr sz="1600" spc="-84" dirty="0">
                <a:latin typeface="Arial"/>
                <a:cs typeface="Arial"/>
              </a:rPr>
              <a:t> </a:t>
            </a:r>
            <a:r>
              <a:rPr sz="1600" spc="0" dirty="0">
                <a:latin typeface="Arial"/>
                <a:cs typeface="Arial"/>
              </a:rPr>
              <a:t>Alpine Mine</a:t>
            </a:r>
            <a:r>
              <a:rPr sz="1600" spc="-89" dirty="0">
                <a:latin typeface="Arial"/>
                <a:cs typeface="Arial"/>
              </a:rPr>
              <a:t>r</a:t>
            </a:r>
            <a:r>
              <a:rPr sz="1600" spc="0" dirty="0">
                <a:latin typeface="Arial"/>
                <a:cs typeface="Arial"/>
              </a:rPr>
              <a:t>, SAS/ACCESS, SPSS/OBDC</a:t>
            </a:r>
            <a:endParaRPr sz="1600">
              <a:latin typeface="Arial"/>
              <a:cs typeface="Arial"/>
            </a:endParaRPr>
          </a:p>
        </p:txBody>
      </p:sp>
      <p:sp>
        <p:nvSpPr>
          <p:cNvPr id="2" name="object 2"/>
          <p:cNvSpPr txBox="1"/>
          <p:nvPr/>
        </p:nvSpPr>
        <p:spPr>
          <a:xfrm>
            <a:off x="4584237" y="1574170"/>
            <a:ext cx="1371600" cy="369333"/>
          </a:xfrm>
          <a:prstGeom prst="rect">
            <a:avLst/>
          </a:prstGeom>
        </p:spPr>
        <p:txBody>
          <a:bodyPr wrap="square" lIns="0" tIns="0" rIns="0" bIns="0" rtlCol="0">
            <a:noAutofit/>
          </a:bodyPr>
          <a:lstStyle/>
          <a:p>
            <a:pPr marL="186603">
              <a:lnSpc>
                <a:spcPct val="95825"/>
              </a:lnSpc>
              <a:spcBef>
                <a:spcPts val="470"/>
              </a:spcBef>
            </a:pPr>
            <a:r>
              <a:rPr sz="1800" spc="0" dirty="0">
                <a:solidFill>
                  <a:srgbClr val="FEFFFE"/>
                </a:solidFill>
                <a:latin typeface="Arial"/>
                <a:cs typeface="Arial"/>
              </a:rPr>
              <a:t>Discovery</a:t>
            </a:r>
            <a:endParaRPr sz="1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bject 66"/>
          <p:cNvSpPr txBox="1"/>
          <p:nvPr/>
        </p:nvSpPr>
        <p:spPr>
          <a:xfrm>
            <a:off x="1086730" y="1506065"/>
            <a:ext cx="5402506" cy="4862869"/>
          </a:xfrm>
          <a:prstGeom prst="rect">
            <a:avLst/>
          </a:prstGeom>
        </p:spPr>
        <p:txBody>
          <a:bodyPr wrap="square" lIns="0" tIns="0" rIns="0" bIns="0" rtlCol="0">
            <a:noAutofit/>
          </a:bodyPr>
          <a:lstStyle/>
          <a:p>
            <a:pPr>
              <a:lnSpc>
                <a:spcPts val="1000"/>
              </a:lnSpc>
              <a:spcBef>
                <a:spcPts val="7"/>
              </a:spcBef>
            </a:pPr>
            <a:endParaRPr sz="1000"/>
          </a:p>
          <a:p>
            <a:pPr marR="714885" algn="r">
              <a:lnSpc>
                <a:spcPct val="95825"/>
              </a:lnSpc>
            </a:pPr>
            <a:r>
              <a:rPr sz="1800" spc="0" dirty="0">
                <a:solidFill>
                  <a:srgbClr val="FEFFFE"/>
                </a:solidFill>
                <a:latin typeface="Arial"/>
                <a:cs typeface="Arial"/>
              </a:rPr>
              <a:t>Discovery</a:t>
            </a:r>
            <a:endParaRPr sz="1800">
              <a:latin typeface="Arial"/>
              <a:cs typeface="Arial"/>
            </a:endParaRPr>
          </a:p>
          <a:p>
            <a:pPr marL="825598" marR="3037938" algn="ctr">
              <a:lnSpc>
                <a:spcPct val="95825"/>
              </a:lnSpc>
              <a:spcBef>
                <a:spcPts val="6821"/>
              </a:spcBef>
            </a:pPr>
            <a:r>
              <a:rPr sz="1800" spc="0" dirty="0">
                <a:solidFill>
                  <a:srgbClr val="FEFFFE"/>
                </a:solidFill>
                <a:latin typeface="Arial"/>
                <a:cs typeface="Arial"/>
              </a:rPr>
              <a:t>Operationalize</a:t>
            </a:r>
            <a:endParaRPr sz="1800">
              <a:latin typeface="Arial"/>
              <a:cs typeface="Arial"/>
            </a:endParaRPr>
          </a:p>
          <a:p>
            <a:pPr marL="895622" marR="3031786" algn="ctr">
              <a:lnSpc>
                <a:spcPct val="95825"/>
              </a:lnSpc>
              <a:spcBef>
                <a:spcPts val="7748"/>
              </a:spcBef>
            </a:pPr>
            <a:r>
              <a:rPr sz="1800" spc="0" dirty="0">
                <a:solidFill>
                  <a:srgbClr val="FEFFFE"/>
                </a:solidFill>
                <a:latin typeface="Arial"/>
                <a:cs typeface="Arial"/>
              </a:rPr>
              <a:t>Communicate</a:t>
            </a:r>
            <a:endParaRPr sz="1800">
              <a:latin typeface="Arial"/>
              <a:cs typeface="Arial"/>
            </a:endParaRPr>
          </a:p>
          <a:p>
            <a:pPr marL="1222172" marR="3358354" algn="ctr">
              <a:lnSpc>
                <a:spcPct val="95825"/>
              </a:lnSpc>
              <a:spcBef>
                <a:spcPts val="30"/>
              </a:spcBef>
            </a:pPr>
            <a:r>
              <a:rPr sz="1800" spc="0" dirty="0">
                <a:solidFill>
                  <a:srgbClr val="FEFFFE"/>
                </a:solidFill>
                <a:latin typeface="Arial"/>
                <a:cs typeface="Arial"/>
              </a:rPr>
              <a:t>Results</a:t>
            </a:r>
            <a:endParaRPr sz="1800">
              <a:latin typeface="Arial"/>
              <a:cs typeface="Arial"/>
            </a:endParaRPr>
          </a:p>
          <a:p>
            <a:pPr marR="905316" algn="r">
              <a:lnSpc>
                <a:spcPct val="95825"/>
              </a:lnSpc>
              <a:spcBef>
                <a:spcPts val="4830"/>
              </a:spcBef>
            </a:pPr>
            <a:r>
              <a:rPr sz="1800" spc="0" dirty="0">
                <a:solidFill>
                  <a:srgbClr val="FEFFFE"/>
                </a:solidFill>
                <a:latin typeface="Arial"/>
                <a:cs typeface="Arial"/>
              </a:rPr>
              <a:t>Model</a:t>
            </a:r>
            <a:endParaRPr sz="1800">
              <a:latin typeface="Arial"/>
              <a:cs typeface="Arial"/>
            </a:endParaRPr>
          </a:p>
          <a:p>
            <a:pPr marL="992999">
              <a:lnSpc>
                <a:spcPts val="2810"/>
              </a:lnSpc>
              <a:spcBef>
                <a:spcPts val="25"/>
              </a:spcBef>
            </a:pPr>
            <a:r>
              <a:rPr sz="1400" spc="0" dirty="0">
                <a:solidFill>
                  <a:srgbClr val="FEFFFE"/>
                </a:solidFill>
                <a:latin typeface="Arial"/>
                <a:cs typeface="Arial"/>
              </a:rPr>
              <a:t>Is the model robust                        </a:t>
            </a:r>
            <a:r>
              <a:rPr sz="1400" spc="337" dirty="0">
                <a:solidFill>
                  <a:srgbClr val="FEFFFE"/>
                </a:solidFill>
                <a:latin typeface="Arial"/>
                <a:cs typeface="Arial"/>
              </a:rPr>
              <a:t> </a:t>
            </a:r>
            <a:r>
              <a:rPr sz="2700" spc="0" baseline="27377" dirty="0">
                <a:solidFill>
                  <a:srgbClr val="FEFFFE"/>
                </a:solidFill>
                <a:latin typeface="Arial"/>
                <a:cs typeface="Arial"/>
              </a:rPr>
              <a:t>Building</a:t>
            </a:r>
            <a:endParaRPr sz="1800">
              <a:latin typeface="Arial"/>
              <a:cs typeface="Arial"/>
            </a:endParaRPr>
          </a:p>
          <a:p>
            <a:pPr marL="1007671">
              <a:lnSpc>
                <a:spcPts val="1600"/>
              </a:lnSpc>
              <a:spcBef>
                <a:spcPts val="80"/>
              </a:spcBef>
            </a:pPr>
            <a:r>
              <a:rPr sz="1400" spc="0" dirty="0">
                <a:solidFill>
                  <a:srgbClr val="FEFFFE"/>
                </a:solidFill>
                <a:latin typeface="Arial"/>
                <a:cs typeface="Arial"/>
              </a:rPr>
              <a:t>enough?  Have we</a:t>
            </a:r>
            <a:endParaRPr sz="1400">
              <a:latin typeface="Arial"/>
              <a:cs typeface="Arial"/>
            </a:endParaRPr>
          </a:p>
          <a:p>
            <a:pPr marL="1134954" marR="3039343" algn="ctr">
              <a:lnSpc>
                <a:spcPct val="95825"/>
              </a:lnSpc>
              <a:spcBef>
                <a:spcPts val="9"/>
              </a:spcBef>
            </a:pPr>
            <a:r>
              <a:rPr sz="1400" spc="0" dirty="0">
                <a:solidFill>
                  <a:srgbClr val="FEFFFE"/>
                </a:solidFill>
                <a:latin typeface="Arial"/>
                <a:cs typeface="Arial"/>
              </a:rPr>
              <a:t>failed for sure?</a:t>
            </a:r>
            <a:endParaRPr sz="1400">
              <a:latin typeface="Arial"/>
              <a:cs typeface="Arial"/>
            </a:endParaRPr>
          </a:p>
        </p:txBody>
      </p:sp>
      <p:sp>
        <p:nvSpPr>
          <p:cNvPr id="64" name="object 64"/>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65" name="object 65"/>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34" name="object 34"/>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36" name="object 36"/>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38" name="object 38"/>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2185B9"/>
          </a:solidFill>
        </p:spPr>
        <p:txBody>
          <a:bodyPr wrap="square" lIns="0" tIns="0" rIns="0" bIns="0" rtlCol="0">
            <a:noAutofit/>
          </a:bodyPr>
          <a:lstStyle/>
          <a:p>
            <a:endParaRPr/>
          </a:p>
        </p:txBody>
      </p:sp>
      <p:sp>
        <p:nvSpPr>
          <p:cNvPr id="39" name="object 39"/>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40" name="object 40"/>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2" name="object 42"/>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44" name="object 44"/>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6" name="object 46"/>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48" name="object 48"/>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49" name="object 49"/>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50" name="object 50"/>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D0E9CD"/>
          </a:solidFill>
        </p:spPr>
        <p:txBody>
          <a:bodyPr wrap="square" lIns="0" tIns="0" rIns="0" bIns="0" rtlCol="0">
            <a:noAutofit/>
          </a:bodyPr>
          <a:lstStyle/>
          <a:p>
            <a:endParaRPr/>
          </a:p>
        </p:txBody>
      </p:sp>
      <p:sp>
        <p:nvSpPr>
          <p:cNvPr id="59" name="object 59"/>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1086730" y="1506065"/>
            <a:ext cx="5402506" cy="4862869"/>
          </a:xfrm>
          <a:custGeom>
            <a:avLst/>
            <a:gdLst/>
            <a:ahLst/>
            <a:cxnLst/>
            <a:rect l="l" t="t" r="r" b="b"/>
            <a:pathLst>
              <a:path w="5402506" h="4862869">
                <a:moveTo>
                  <a:pt x="0" y="0"/>
                </a:moveTo>
                <a:lnTo>
                  <a:pt x="0" y="4862869"/>
                </a:lnTo>
                <a:lnTo>
                  <a:pt x="5402506" y="4862869"/>
                </a:lnTo>
                <a:lnTo>
                  <a:pt x="5402506" y="0"/>
                </a:lnTo>
                <a:lnTo>
                  <a:pt x="0" y="0"/>
                </a:lnTo>
                <a:close/>
              </a:path>
            </a:pathLst>
          </a:custGeom>
          <a:solidFill>
            <a:srgbClr val="FEFDD5"/>
          </a:solidFill>
        </p:spPr>
        <p:txBody>
          <a:bodyPr wrap="square" lIns="0" tIns="0" rIns="0" bIns="0" rtlCol="0">
            <a:noAutofit/>
          </a:bodyPr>
          <a:lstStyle/>
          <a:p>
            <a:endParaRPr/>
          </a:p>
        </p:txBody>
      </p:sp>
      <p:sp>
        <p:nvSpPr>
          <p:cNvPr id="61" name="object 61"/>
          <p:cNvSpPr/>
          <p:nvPr/>
        </p:nvSpPr>
        <p:spPr>
          <a:xfrm>
            <a:off x="1086730" y="1506065"/>
            <a:ext cx="5402503" cy="4862866"/>
          </a:xfrm>
          <a:custGeom>
            <a:avLst/>
            <a:gdLst/>
            <a:ahLst/>
            <a:cxnLst/>
            <a:rect l="l" t="t" r="r" b="b"/>
            <a:pathLst>
              <a:path w="5402503" h="4862866">
                <a:moveTo>
                  <a:pt x="0" y="0"/>
                </a:moveTo>
                <a:lnTo>
                  <a:pt x="5402503" y="0"/>
                </a:lnTo>
                <a:lnTo>
                  <a:pt x="5402503" y="4862866"/>
                </a:lnTo>
                <a:lnTo>
                  <a:pt x="0" y="4862866"/>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62" name="object 62"/>
          <p:cNvSpPr/>
          <p:nvPr/>
        </p:nvSpPr>
        <p:spPr>
          <a:xfrm>
            <a:off x="6751172" y="3778133"/>
            <a:ext cx="280987" cy="279399"/>
          </a:xfrm>
          <a:custGeom>
            <a:avLst/>
            <a:gdLst/>
            <a:ahLst/>
            <a:cxnLst/>
            <a:rect l="l" t="t" r="r" b="b"/>
            <a:pathLst>
              <a:path w="280987" h="279399">
                <a:moveTo>
                  <a:pt x="0" y="139699"/>
                </a:moveTo>
                <a:lnTo>
                  <a:pt x="276" y="148543"/>
                </a:lnTo>
                <a:lnTo>
                  <a:pt x="1934" y="162934"/>
                </a:lnTo>
                <a:lnTo>
                  <a:pt x="5020" y="176844"/>
                </a:lnTo>
                <a:lnTo>
                  <a:pt x="9459" y="190197"/>
                </a:lnTo>
                <a:lnTo>
                  <a:pt x="15174" y="202917"/>
                </a:lnTo>
                <a:lnTo>
                  <a:pt x="22089" y="214928"/>
                </a:lnTo>
                <a:lnTo>
                  <a:pt x="30128" y="226155"/>
                </a:lnTo>
                <a:lnTo>
                  <a:pt x="39215" y="236522"/>
                </a:lnTo>
                <a:lnTo>
                  <a:pt x="49274" y="245953"/>
                </a:lnTo>
                <a:lnTo>
                  <a:pt x="60228" y="254372"/>
                </a:lnTo>
                <a:lnTo>
                  <a:pt x="72002" y="261704"/>
                </a:lnTo>
                <a:lnTo>
                  <a:pt x="84519" y="267872"/>
                </a:lnTo>
                <a:lnTo>
                  <a:pt x="97702" y="272802"/>
                </a:lnTo>
                <a:lnTo>
                  <a:pt x="111477" y="276417"/>
                </a:lnTo>
                <a:lnTo>
                  <a:pt x="125766" y="278641"/>
                </a:lnTo>
                <a:lnTo>
                  <a:pt x="140493" y="279399"/>
                </a:lnTo>
                <a:lnTo>
                  <a:pt x="149387" y="279124"/>
                </a:lnTo>
                <a:lnTo>
                  <a:pt x="163860" y="277476"/>
                </a:lnTo>
                <a:lnTo>
                  <a:pt x="177849" y="274407"/>
                </a:lnTo>
                <a:lnTo>
                  <a:pt x="191277" y="269994"/>
                </a:lnTo>
                <a:lnTo>
                  <a:pt x="204069" y="264311"/>
                </a:lnTo>
                <a:lnTo>
                  <a:pt x="216149" y="257435"/>
                </a:lnTo>
                <a:lnTo>
                  <a:pt x="227440" y="249441"/>
                </a:lnTo>
                <a:lnTo>
                  <a:pt x="237865" y="240405"/>
                </a:lnTo>
                <a:lnTo>
                  <a:pt x="247350" y="230403"/>
                </a:lnTo>
                <a:lnTo>
                  <a:pt x="255817" y="219511"/>
                </a:lnTo>
                <a:lnTo>
                  <a:pt x="263190" y="207804"/>
                </a:lnTo>
                <a:lnTo>
                  <a:pt x="269394" y="195358"/>
                </a:lnTo>
                <a:lnTo>
                  <a:pt x="274351" y="182249"/>
                </a:lnTo>
                <a:lnTo>
                  <a:pt x="277987" y="168552"/>
                </a:lnTo>
                <a:lnTo>
                  <a:pt x="280224" y="154344"/>
                </a:lnTo>
                <a:lnTo>
                  <a:pt x="280987" y="139699"/>
                </a:lnTo>
                <a:lnTo>
                  <a:pt x="280710" y="130856"/>
                </a:lnTo>
                <a:lnTo>
                  <a:pt x="279053" y="116465"/>
                </a:lnTo>
                <a:lnTo>
                  <a:pt x="275966" y="102555"/>
                </a:lnTo>
                <a:lnTo>
                  <a:pt x="271528" y="89202"/>
                </a:lnTo>
                <a:lnTo>
                  <a:pt x="265812" y="76482"/>
                </a:lnTo>
                <a:lnTo>
                  <a:pt x="258897" y="64471"/>
                </a:lnTo>
                <a:lnTo>
                  <a:pt x="250858" y="53244"/>
                </a:lnTo>
                <a:lnTo>
                  <a:pt x="241771" y="42877"/>
                </a:lnTo>
                <a:lnTo>
                  <a:pt x="231712" y="33447"/>
                </a:lnTo>
                <a:lnTo>
                  <a:pt x="220757" y="25027"/>
                </a:lnTo>
                <a:lnTo>
                  <a:pt x="208984" y="17696"/>
                </a:lnTo>
                <a:lnTo>
                  <a:pt x="196467" y="11527"/>
                </a:lnTo>
                <a:lnTo>
                  <a:pt x="183283" y="6597"/>
                </a:lnTo>
                <a:lnTo>
                  <a:pt x="169509" y="2982"/>
                </a:lnTo>
                <a:lnTo>
                  <a:pt x="155220" y="758"/>
                </a:lnTo>
                <a:lnTo>
                  <a:pt x="140493" y="0"/>
                </a:lnTo>
                <a:lnTo>
                  <a:pt x="131600" y="275"/>
                </a:lnTo>
                <a:lnTo>
                  <a:pt x="117126" y="1923"/>
                </a:lnTo>
                <a:lnTo>
                  <a:pt x="103137" y="4992"/>
                </a:lnTo>
                <a:lnTo>
                  <a:pt x="89709" y="9405"/>
                </a:lnTo>
                <a:lnTo>
                  <a:pt x="76916" y="15088"/>
                </a:lnTo>
                <a:lnTo>
                  <a:pt x="64837" y="21964"/>
                </a:lnTo>
                <a:lnTo>
                  <a:pt x="53546" y="29958"/>
                </a:lnTo>
                <a:lnTo>
                  <a:pt x="43121" y="38994"/>
                </a:lnTo>
                <a:lnTo>
                  <a:pt x="33636" y="48996"/>
                </a:lnTo>
                <a:lnTo>
                  <a:pt x="25169" y="59889"/>
                </a:lnTo>
                <a:lnTo>
                  <a:pt x="17796" y="71596"/>
                </a:lnTo>
                <a:lnTo>
                  <a:pt x="11592" y="84042"/>
                </a:lnTo>
                <a:lnTo>
                  <a:pt x="6635" y="97151"/>
                </a:lnTo>
                <a:lnTo>
                  <a:pt x="2999" y="110847"/>
                </a:lnTo>
                <a:lnTo>
                  <a:pt x="762" y="125055"/>
                </a:lnTo>
                <a:lnTo>
                  <a:pt x="0" y="139699"/>
                </a:lnTo>
                <a:close/>
              </a:path>
            </a:pathLst>
          </a:custGeom>
          <a:solidFill>
            <a:srgbClr val="FFF4DB"/>
          </a:solidFill>
        </p:spPr>
        <p:txBody>
          <a:bodyPr wrap="square" lIns="0" tIns="0" rIns="0" bIns="0" rtlCol="0">
            <a:noAutofit/>
          </a:bodyPr>
          <a:lstStyle/>
          <a:p>
            <a:endParaRPr/>
          </a:p>
        </p:txBody>
      </p:sp>
      <p:sp>
        <p:nvSpPr>
          <p:cNvPr id="63" name="object 63"/>
          <p:cNvSpPr/>
          <p:nvPr/>
        </p:nvSpPr>
        <p:spPr>
          <a:xfrm>
            <a:off x="6751172" y="3778133"/>
            <a:ext cx="280987" cy="279399"/>
          </a:xfrm>
          <a:custGeom>
            <a:avLst/>
            <a:gdLst/>
            <a:ahLst/>
            <a:cxnLst/>
            <a:rect l="l" t="t" r="r" b="b"/>
            <a:pathLst>
              <a:path w="280987" h="279399">
                <a:moveTo>
                  <a:pt x="0" y="139699"/>
                </a:moveTo>
                <a:lnTo>
                  <a:pt x="762" y="125055"/>
                </a:lnTo>
                <a:lnTo>
                  <a:pt x="2999" y="110847"/>
                </a:lnTo>
                <a:lnTo>
                  <a:pt x="6635" y="97151"/>
                </a:lnTo>
                <a:lnTo>
                  <a:pt x="11593" y="84041"/>
                </a:lnTo>
                <a:lnTo>
                  <a:pt x="17796" y="71595"/>
                </a:lnTo>
                <a:lnTo>
                  <a:pt x="25170" y="59888"/>
                </a:lnTo>
                <a:lnTo>
                  <a:pt x="33637" y="48996"/>
                </a:lnTo>
                <a:lnTo>
                  <a:pt x="43121" y="38994"/>
                </a:lnTo>
                <a:lnTo>
                  <a:pt x="53547" y="29958"/>
                </a:lnTo>
                <a:lnTo>
                  <a:pt x="64837" y="21964"/>
                </a:lnTo>
                <a:lnTo>
                  <a:pt x="76917" y="15088"/>
                </a:lnTo>
                <a:lnTo>
                  <a:pt x="89709" y="9405"/>
                </a:lnTo>
                <a:lnTo>
                  <a:pt x="103138" y="4992"/>
                </a:lnTo>
                <a:lnTo>
                  <a:pt x="117127" y="1923"/>
                </a:lnTo>
                <a:lnTo>
                  <a:pt x="131600" y="275"/>
                </a:lnTo>
                <a:lnTo>
                  <a:pt x="140493" y="0"/>
                </a:lnTo>
                <a:lnTo>
                  <a:pt x="155220" y="758"/>
                </a:lnTo>
                <a:lnTo>
                  <a:pt x="169509" y="2982"/>
                </a:lnTo>
                <a:lnTo>
                  <a:pt x="183284" y="6597"/>
                </a:lnTo>
                <a:lnTo>
                  <a:pt x="196467" y="11527"/>
                </a:lnTo>
                <a:lnTo>
                  <a:pt x="208984" y="17695"/>
                </a:lnTo>
                <a:lnTo>
                  <a:pt x="220758" y="25027"/>
                </a:lnTo>
                <a:lnTo>
                  <a:pt x="231712" y="33446"/>
                </a:lnTo>
                <a:lnTo>
                  <a:pt x="241771" y="42877"/>
                </a:lnTo>
                <a:lnTo>
                  <a:pt x="250858" y="53244"/>
                </a:lnTo>
                <a:lnTo>
                  <a:pt x="258898" y="64470"/>
                </a:lnTo>
                <a:lnTo>
                  <a:pt x="265813" y="76482"/>
                </a:lnTo>
                <a:lnTo>
                  <a:pt x="271528" y="89202"/>
                </a:lnTo>
                <a:lnTo>
                  <a:pt x="275967" y="102554"/>
                </a:lnTo>
                <a:lnTo>
                  <a:pt x="279053" y="116464"/>
                </a:lnTo>
                <a:lnTo>
                  <a:pt x="280711" y="130856"/>
                </a:lnTo>
                <a:lnTo>
                  <a:pt x="280987" y="139699"/>
                </a:lnTo>
                <a:lnTo>
                  <a:pt x="280225" y="154343"/>
                </a:lnTo>
                <a:lnTo>
                  <a:pt x="277988" y="168552"/>
                </a:lnTo>
                <a:lnTo>
                  <a:pt x="274352" y="182248"/>
                </a:lnTo>
                <a:lnTo>
                  <a:pt x="269395" y="195357"/>
                </a:lnTo>
                <a:lnTo>
                  <a:pt x="263191" y="207803"/>
                </a:lnTo>
                <a:lnTo>
                  <a:pt x="255817" y="219510"/>
                </a:lnTo>
                <a:lnTo>
                  <a:pt x="247351" y="230403"/>
                </a:lnTo>
                <a:lnTo>
                  <a:pt x="237866" y="240405"/>
                </a:lnTo>
                <a:lnTo>
                  <a:pt x="227440" y="249440"/>
                </a:lnTo>
                <a:lnTo>
                  <a:pt x="216150" y="257434"/>
                </a:lnTo>
                <a:lnTo>
                  <a:pt x="204070" y="264311"/>
                </a:lnTo>
                <a:lnTo>
                  <a:pt x="191278" y="269993"/>
                </a:lnTo>
                <a:lnTo>
                  <a:pt x="177849" y="274407"/>
                </a:lnTo>
                <a:lnTo>
                  <a:pt x="163860" y="277476"/>
                </a:lnTo>
                <a:lnTo>
                  <a:pt x="149387" y="279124"/>
                </a:lnTo>
                <a:lnTo>
                  <a:pt x="140493" y="279399"/>
                </a:lnTo>
                <a:lnTo>
                  <a:pt x="125766" y="278641"/>
                </a:lnTo>
                <a:lnTo>
                  <a:pt x="111477" y="276416"/>
                </a:lnTo>
                <a:lnTo>
                  <a:pt x="97703" y="272801"/>
                </a:lnTo>
                <a:lnTo>
                  <a:pt x="84519" y="267872"/>
                </a:lnTo>
                <a:lnTo>
                  <a:pt x="72002" y="261703"/>
                </a:lnTo>
                <a:lnTo>
                  <a:pt x="60229" y="254371"/>
                </a:lnTo>
                <a:lnTo>
                  <a:pt x="49274" y="245952"/>
                </a:lnTo>
                <a:lnTo>
                  <a:pt x="39216" y="236521"/>
                </a:lnTo>
                <a:lnTo>
                  <a:pt x="30128" y="226155"/>
                </a:lnTo>
                <a:lnTo>
                  <a:pt x="22089" y="214928"/>
                </a:lnTo>
                <a:lnTo>
                  <a:pt x="15174" y="202917"/>
                </a:lnTo>
                <a:lnTo>
                  <a:pt x="9459" y="190197"/>
                </a:lnTo>
                <a:lnTo>
                  <a:pt x="5020" y="176844"/>
                </a:lnTo>
                <a:lnTo>
                  <a:pt x="1934" y="162934"/>
                </a:lnTo>
                <a:lnTo>
                  <a:pt x="276" y="148542"/>
                </a:lnTo>
                <a:lnTo>
                  <a:pt x="0" y="139699"/>
                </a:lnTo>
                <a:close/>
              </a:path>
            </a:pathLst>
          </a:custGeom>
          <a:ln w="25399">
            <a:solidFill>
              <a:srgbClr val="727272"/>
            </a:solidFill>
          </a:ln>
        </p:spPr>
        <p:txBody>
          <a:bodyPr wrap="square" lIns="0" tIns="0" rIns="0" bIns="0" rtlCol="0">
            <a:noAutofit/>
          </a:bodyPr>
          <a:lstStyle/>
          <a:p>
            <a:endParaRPr/>
          </a:p>
        </p:txBody>
      </p:sp>
      <p:sp>
        <p:nvSpPr>
          <p:cNvPr id="17" name="object 17"/>
          <p:cNvSpPr/>
          <p:nvPr/>
        </p:nvSpPr>
        <p:spPr>
          <a:xfrm>
            <a:off x="9264489" y="464205"/>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7"/>
                </a:lnTo>
                <a:lnTo>
                  <a:pt x="35358" y="0"/>
                </a:lnTo>
                <a:lnTo>
                  <a:pt x="108496" y="2847"/>
                </a:lnTo>
                <a:lnTo>
                  <a:pt x="71747" y="56008"/>
                </a:lnTo>
                <a:lnTo>
                  <a:pt x="59011" y="36406"/>
                </a:lnTo>
                <a:lnTo>
                  <a:pt x="48239" y="43862"/>
                </a:lnTo>
                <a:lnTo>
                  <a:pt x="38210" y="51928"/>
                </a:lnTo>
                <a:lnTo>
                  <a:pt x="28954"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18" name="object 18"/>
          <p:cNvSpPr/>
          <p:nvPr/>
        </p:nvSpPr>
        <p:spPr>
          <a:xfrm>
            <a:off x="9184655" y="449456"/>
            <a:ext cx="564669" cy="430909"/>
          </a:xfrm>
          <a:custGeom>
            <a:avLst/>
            <a:gdLst/>
            <a:ahLst/>
            <a:cxnLst/>
            <a:rect l="l" t="t" r="r" b="b"/>
            <a:pathLst>
              <a:path w="564669" h="430909">
                <a:moveTo>
                  <a:pt x="29561" y="119475"/>
                </a:moveTo>
                <a:lnTo>
                  <a:pt x="16796" y="142249"/>
                </a:lnTo>
                <a:lnTo>
                  <a:pt x="7540" y="165993"/>
                </a:lnTo>
                <a:lnTo>
                  <a:pt x="1903" y="190473"/>
                </a:lnTo>
                <a:lnTo>
                  <a:pt x="0" y="215454"/>
                </a:lnTo>
                <a:lnTo>
                  <a:pt x="935" y="233124"/>
                </a:lnTo>
                <a:lnTo>
                  <a:pt x="8205" y="267230"/>
                </a:lnTo>
                <a:lnTo>
                  <a:pt x="22187" y="299318"/>
                </a:lnTo>
                <a:lnTo>
                  <a:pt x="42300" y="328946"/>
                </a:lnTo>
                <a:lnTo>
                  <a:pt x="67963" y="355670"/>
                </a:lnTo>
                <a:lnTo>
                  <a:pt x="82693" y="367803"/>
                </a:lnTo>
                <a:lnTo>
                  <a:pt x="98594" y="379045"/>
                </a:lnTo>
                <a:lnTo>
                  <a:pt x="115591" y="389338"/>
                </a:lnTo>
                <a:lnTo>
                  <a:pt x="133612" y="398629"/>
                </a:lnTo>
                <a:lnTo>
                  <a:pt x="152585" y="406860"/>
                </a:lnTo>
                <a:lnTo>
                  <a:pt x="172437" y="413977"/>
                </a:lnTo>
                <a:lnTo>
                  <a:pt x="193095" y="419925"/>
                </a:lnTo>
                <a:lnTo>
                  <a:pt x="214486" y="424647"/>
                </a:lnTo>
                <a:lnTo>
                  <a:pt x="236538" y="428089"/>
                </a:lnTo>
                <a:lnTo>
                  <a:pt x="259178" y="430195"/>
                </a:lnTo>
                <a:lnTo>
                  <a:pt x="282334" y="430909"/>
                </a:lnTo>
                <a:lnTo>
                  <a:pt x="305490" y="430195"/>
                </a:lnTo>
                <a:lnTo>
                  <a:pt x="328130" y="428089"/>
                </a:lnTo>
                <a:lnTo>
                  <a:pt x="350183" y="424647"/>
                </a:lnTo>
                <a:lnTo>
                  <a:pt x="371574" y="419925"/>
                </a:lnTo>
                <a:lnTo>
                  <a:pt x="392232" y="413977"/>
                </a:lnTo>
                <a:lnTo>
                  <a:pt x="412083" y="406860"/>
                </a:lnTo>
                <a:lnTo>
                  <a:pt x="431056" y="398629"/>
                </a:lnTo>
                <a:lnTo>
                  <a:pt x="449077" y="389338"/>
                </a:lnTo>
                <a:lnTo>
                  <a:pt x="466075" y="379045"/>
                </a:lnTo>
                <a:lnTo>
                  <a:pt x="481975" y="367803"/>
                </a:lnTo>
                <a:lnTo>
                  <a:pt x="496706" y="355669"/>
                </a:lnTo>
                <a:lnTo>
                  <a:pt x="522369" y="328946"/>
                </a:lnTo>
                <a:lnTo>
                  <a:pt x="542482" y="299318"/>
                </a:lnTo>
                <a:lnTo>
                  <a:pt x="556463" y="267230"/>
                </a:lnTo>
                <a:lnTo>
                  <a:pt x="563733" y="233124"/>
                </a:lnTo>
                <a:lnTo>
                  <a:pt x="564669" y="215453"/>
                </a:lnTo>
                <a:lnTo>
                  <a:pt x="563733" y="197783"/>
                </a:lnTo>
                <a:lnTo>
                  <a:pt x="556463" y="163677"/>
                </a:lnTo>
                <a:lnTo>
                  <a:pt x="542482" y="131589"/>
                </a:lnTo>
                <a:lnTo>
                  <a:pt x="522369" y="101961"/>
                </a:lnTo>
                <a:lnTo>
                  <a:pt x="496706" y="75238"/>
                </a:lnTo>
                <a:lnTo>
                  <a:pt x="481975" y="63104"/>
                </a:lnTo>
                <a:lnTo>
                  <a:pt x="466074" y="51863"/>
                </a:lnTo>
                <a:lnTo>
                  <a:pt x="449077" y="41569"/>
                </a:lnTo>
                <a:lnTo>
                  <a:pt x="431056" y="32279"/>
                </a:lnTo>
                <a:lnTo>
                  <a:pt x="412083" y="24048"/>
                </a:lnTo>
                <a:lnTo>
                  <a:pt x="392231" y="16931"/>
                </a:lnTo>
                <a:lnTo>
                  <a:pt x="371574" y="10983"/>
                </a:lnTo>
                <a:lnTo>
                  <a:pt x="350182" y="6261"/>
                </a:lnTo>
                <a:lnTo>
                  <a:pt x="328130" y="2819"/>
                </a:lnTo>
                <a:lnTo>
                  <a:pt x="305490" y="714"/>
                </a:lnTo>
                <a:lnTo>
                  <a:pt x="282334" y="0"/>
                </a:lnTo>
                <a:lnTo>
                  <a:pt x="282334" y="25495"/>
                </a:lnTo>
                <a:lnTo>
                  <a:pt x="288046" y="25542"/>
                </a:lnTo>
                <a:lnTo>
                  <a:pt x="301426" y="26020"/>
                </a:lnTo>
                <a:lnTo>
                  <a:pt x="327864" y="28503"/>
                </a:lnTo>
                <a:lnTo>
                  <a:pt x="353701" y="32975"/>
                </a:lnTo>
                <a:lnTo>
                  <a:pt x="378736" y="39383"/>
                </a:lnTo>
                <a:lnTo>
                  <a:pt x="402767" y="47672"/>
                </a:lnTo>
                <a:lnTo>
                  <a:pt x="425592" y="57788"/>
                </a:lnTo>
                <a:lnTo>
                  <a:pt x="447008" y="69677"/>
                </a:lnTo>
                <a:lnTo>
                  <a:pt x="462628" y="80149"/>
                </a:lnTo>
                <a:lnTo>
                  <a:pt x="476824" y="91340"/>
                </a:lnTo>
                <a:lnTo>
                  <a:pt x="489588" y="103182"/>
                </a:lnTo>
                <a:lnTo>
                  <a:pt x="510788" y="128540"/>
                </a:lnTo>
                <a:lnTo>
                  <a:pt x="526161" y="155673"/>
                </a:lnTo>
                <a:lnTo>
                  <a:pt x="535640" y="184030"/>
                </a:lnTo>
                <a:lnTo>
                  <a:pt x="539158" y="213059"/>
                </a:lnTo>
                <a:lnTo>
                  <a:pt x="538661" y="227654"/>
                </a:lnTo>
                <a:lnTo>
                  <a:pt x="533113" y="256660"/>
                </a:lnTo>
                <a:lnTo>
                  <a:pt x="521437" y="284961"/>
                </a:lnTo>
                <a:lnTo>
                  <a:pt x="503567" y="312007"/>
                </a:lnTo>
                <a:lnTo>
                  <a:pt x="479435" y="337246"/>
                </a:lnTo>
                <a:lnTo>
                  <a:pt x="465276" y="348798"/>
                </a:lnTo>
                <a:lnTo>
                  <a:pt x="450145" y="359298"/>
                </a:lnTo>
                <a:lnTo>
                  <a:pt x="434134" y="368738"/>
                </a:lnTo>
                <a:lnTo>
                  <a:pt x="417337" y="377114"/>
                </a:lnTo>
                <a:lnTo>
                  <a:pt x="399848" y="384418"/>
                </a:lnTo>
                <a:lnTo>
                  <a:pt x="381758" y="390645"/>
                </a:lnTo>
                <a:lnTo>
                  <a:pt x="363162" y="395788"/>
                </a:lnTo>
                <a:lnTo>
                  <a:pt x="344152" y="399841"/>
                </a:lnTo>
                <a:lnTo>
                  <a:pt x="324822" y="402798"/>
                </a:lnTo>
                <a:lnTo>
                  <a:pt x="305264" y="404654"/>
                </a:lnTo>
                <a:lnTo>
                  <a:pt x="285572" y="405400"/>
                </a:lnTo>
                <a:lnTo>
                  <a:pt x="265838" y="405033"/>
                </a:lnTo>
                <a:lnTo>
                  <a:pt x="246157" y="403544"/>
                </a:lnTo>
                <a:lnTo>
                  <a:pt x="226620" y="400929"/>
                </a:lnTo>
                <a:lnTo>
                  <a:pt x="207322" y="397181"/>
                </a:lnTo>
                <a:lnTo>
                  <a:pt x="188355" y="392294"/>
                </a:lnTo>
                <a:lnTo>
                  <a:pt x="169812" y="386261"/>
                </a:lnTo>
                <a:lnTo>
                  <a:pt x="151786" y="379077"/>
                </a:lnTo>
                <a:lnTo>
                  <a:pt x="134371" y="370735"/>
                </a:lnTo>
                <a:lnTo>
                  <a:pt x="117660" y="361229"/>
                </a:lnTo>
                <a:lnTo>
                  <a:pt x="102040" y="350757"/>
                </a:lnTo>
                <a:lnTo>
                  <a:pt x="87844" y="339566"/>
                </a:lnTo>
                <a:lnTo>
                  <a:pt x="75080" y="327724"/>
                </a:lnTo>
                <a:lnTo>
                  <a:pt x="53880" y="302366"/>
                </a:lnTo>
                <a:lnTo>
                  <a:pt x="38507" y="275234"/>
                </a:lnTo>
                <a:lnTo>
                  <a:pt x="29028" y="246877"/>
                </a:lnTo>
                <a:lnTo>
                  <a:pt x="25510" y="217848"/>
                </a:lnTo>
                <a:lnTo>
                  <a:pt x="26007" y="203253"/>
                </a:lnTo>
                <a:lnTo>
                  <a:pt x="31555" y="174248"/>
                </a:lnTo>
                <a:lnTo>
                  <a:pt x="43231" y="145946"/>
                </a:lnTo>
                <a:lnTo>
                  <a:pt x="61101" y="118901"/>
                </a:lnTo>
                <a:lnTo>
                  <a:pt x="85233" y="93661"/>
                </a:lnTo>
                <a:lnTo>
                  <a:pt x="102985" y="110100"/>
                </a:lnTo>
                <a:lnTo>
                  <a:pt x="112402" y="58088"/>
                </a:lnTo>
                <a:lnTo>
                  <a:pt x="48887" y="60002"/>
                </a:lnTo>
                <a:lnTo>
                  <a:pt x="66634" y="76437"/>
                </a:lnTo>
                <a:lnTo>
                  <a:pt x="65166" y="77774"/>
                </a:lnTo>
                <a:lnTo>
                  <a:pt x="55041" y="87645"/>
                </a:lnTo>
                <a:lnTo>
                  <a:pt x="45722" y="97905"/>
                </a:lnTo>
                <a:lnTo>
                  <a:pt x="37224" y="108525"/>
                </a:lnTo>
                <a:lnTo>
                  <a:pt x="29561" y="119475"/>
                </a:lnTo>
                <a:close/>
              </a:path>
            </a:pathLst>
          </a:custGeom>
          <a:solidFill>
            <a:srgbClr val="F4F4F4"/>
          </a:solidFill>
        </p:spPr>
        <p:txBody>
          <a:bodyPr wrap="square" lIns="0" tIns="0" rIns="0" bIns="0" rtlCol="0">
            <a:noAutofit/>
          </a:bodyPr>
          <a:lstStyle/>
          <a:p>
            <a:endParaRPr/>
          </a:p>
        </p:txBody>
      </p:sp>
      <p:sp>
        <p:nvSpPr>
          <p:cNvPr id="19" name="object 19"/>
          <p:cNvSpPr/>
          <p:nvPr/>
        </p:nvSpPr>
        <p:spPr>
          <a:xfrm>
            <a:off x="9379054" y="444549"/>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4"/>
                </a:lnTo>
                <a:lnTo>
                  <a:pt x="152091" y="0"/>
                </a:lnTo>
                <a:lnTo>
                  <a:pt x="6145" y="0"/>
                </a:lnTo>
                <a:lnTo>
                  <a:pt x="0" y="6144"/>
                </a:lnTo>
                <a:lnTo>
                  <a:pt x="0" y="13726"/>
                </a:lnTo>
                <a:close/>
              </a:path>
            </a:pathLst>
          </a:custGeom>
          <a:solidFill>
            <a:srgbClr val="E0E0E0"/>
          </a:solidFill>
        </p:spPr>
        <p:txBody>
          <a:bodyPr wrap="square" lIns="0" tIns="0" rIns="0" bIns="0" rtlCol="0">
            <a:noAutofit/>
          </a:bodyPr>
          <a:lstStyle/>
          <a:p>
            <a:endParaRPr/>
          </a:p>
        </p:txBody>
      </p:sp>
      <p:sp>
        <p:nvSpPr>
          <p:cNvPr id="20" name="object 20"/>
          <p:cNvSpPr/>
          <p:nvPr/>
        </p:nvSpPr>
        <p:spPr>
          <a:xfrm>
            <a:off x="9597571" y="691607"/>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89" y="0"/>
                </a:lnTo>
                <a:lnTo>
                  <a:pt x="6144" y="0"/>
                </a:lnTo>
                <a:lnTo>
                  <a:pt x="0" y="6145"/>
                </a:lnTo>
                <a:lnTo>
                  <a:pt x="0" y="13726"/>
                </a:lnTo>
                <a:close/>
              </a:path>
            </a:pathLst>
          </a:custGeom>
          <a:solidFill>
            <a:srgbClr val="2185B9"/>
          </a:solidFill>
        </p:spPr>
        <p:txBody>
          <a:bodyPr wrap="square" lIns="0" tIns="0" rIns="0" bIns="0" rtlCol="0">
            <a:noAutofit/>
          </a:bodyPr>
          <a:lstStyle/>
          <a:p>
            <a:endParaRPr/>
          </a:p>
        </p:txBody>
      </p:sp>
      <p:sp>
        <p:nvSpPr>
          <p:cNvPr id="21" name="object 21"/>
          <p:cNvSpPr/>
          <p:nvPr/>
        </p:nvSpPr>
        <p:spPr>
          <a:xfrm>
            <a:off x="9597571" y="555486"/>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89"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2" name="object 22"/>
          <p:cNvSpPr/>
          <p:nvPr/>
        </p:nvSpPr>
        <p:spPr>
          <a:xfrm>
            <a:off x="9130397" y="691607"/>
            <a:ext cx="158236" cy="82353"/>
          </a:xfrm>
          <a:custGeom>
            <a:avLst/>
            <a:gdLst/>
            <a:ahLst/>
            <a:cxnLst/>
            <a:rect l="l" t="t" r="r" b="b"/>
            <a:pathLst>
              <a:path w="158236" h="82353">
                <a:moveTo>
                  <a:pt x="0" y="13726"/>
                </a:moveTo>
                <a:lnTo>
                  <a:pt x="0" y="76207"/>
                </a:lnTo>
                <a:lnTo>
                  <a:pt x="6145" y="82353"/>
                </a:lnTo>
                <a:lnTo>
                  <a:pt x="152091" y="82353"/>
                </a:lnTo>
                <a:lnTo>
                  <a:pt x="158236" y="76207"/>
                </a:lnTo>
                <a:lnTo>
                  <a:pt x="158236"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3" name="object 23"/>
          <p:cNvSpPr/>
          <p:nvPr/>
        </p:nvSpPr>
        <p:spPr>
          <a:xfrm>
            <a:off x="9130397" y="555486"/>
            <a:ext cx="158236" cy="82353"/>
          </a:xfrm>
          <a:custGeom>
            <a:avLst/>
            <a:gdLst/>
            <a:ahLst/>
            <a:cxnLst/>
            <a:rect l="l" t="t" r="r" b="b"/>
            <a:pathLst>
              <a:path w="158236" h="82353">
                <a:moveTo>
                  <a:pt x="0" y="13726"/>
                </a:moveTo>
                <a:lnTo>
                  <a:pt x="0" y="76207"/>
                </a:lnTo>
                <a:lnTo>
                  <a:pt x="6145" y="82353"/>
                </a:lnTo>
                <a:lnTo>
                  <a:pt x="152091" y="82353"/>
                </a:lnTo>
                <a:lnTo>
                  <a:pt x="158236" y="76207"/>
                </a:lnTo>
                <a:lnTo>
                  <a:pt x="158236"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379054" y="803907"/>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4"/>
                </a:lnTo>
                <a:lnTo>
                  <a:pt x="152091" y="0"/>
                </a:lnTo>
                <a:lnTo>
                  <a:pt x="6145" y="0"/>
                </a:lnTo>
                <a:lnTo>
                  <a:pt x="0" y="6144"/>
                </a:lnTo>
                <a:lnTo>
                  <a:pt x="0" y="13726"/>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556122" y="474514"/>
            <a:ext cx="95728" cy="60239"/>
          </a:xfrm>
          <a:custGeom>
            <a:avLst/>
            <a:gdLst/>
            <a:ahLst/>
            <a:cxnLst/>
            <a:rect l="l" t="t" r="r" b="b"/>
            <a:pathLst>
              <a:path w="95728" h="60239">
                <a:moveTo>
                  <a:pt x="91472" y="48943"/>
                </a:moveTo>
                <a:lnTo>
                  <a:pt x="88980" y="35434"/>
                </a:lnTo>
                <a:lnTo>
                  <a:pt x="82804" y="24112"/>
                </a:lnTo>
                <a:lnTo>
                  <a:pt x="73420" y="14144"/>
                </a:lnTo>
                <a:lnTo>
                  <a:pt x="61324" y="6234"/>
                </a:lnTo>
                <a:lnTo>
                  <a:pt x="53087" y="2812"/>
                </a:lnTo>
                <a:lnTo>
                  <a:pt x="39917" y="0"/>
                </a:lnTo>
                <a:lnTo>
                  <a:pt x="27315" y="311"/>
                </a:lnTo>
                <a:lnTo>
                  <a:pt x="15989" y="3602"/>
                </a:lnTo>
                <a:lnTo>
                  <a:pt x="6648" y="9732"/>
                </a:lnTo>
                <a:lnTo>
                  <a:pt x="0" y="18558"/>
                </a:lnTo>
                <a:lnTo>
                  <a:pt x="9827" y="23473"/>
                </a:lnTo>
                <a:lnTo>
                  <a:pt x="12961" y="18924"/>
                </a:lnTo>
                <a:lnTo>
                  <a:pt x="23393" y="12378"/>
                </a:lnTo>
                <a:lnTo>
                  <a:pt x="37595" y="10773"/>
                </a:lnTo>
                <a:lnTo>
                  <a:pt x="40413" y="11062"/>
                </a:lnTo>
                <a:lnTo>
                  <a:pt x="54017" y="14930"/>
                </a:lnTo>
                <a:lnTo>
                  <a:pt x="65928" y="22174"/>
                </a:lnTo>
                <a:lnTo>
                  <a:pt x="74967" y="31891"/>
                </a:lnTo>
                <a:lnTo>
                  <a:pt x="79957" y="43182"/>
                </a:lnTo>
                <a:lnTo>
                  <a:pt x="76075" y="41241"/>
                </a:lnTo>
                <a:lnTo>
                  <a:pt x="83324" y="60239"/>
                </a:lnTo>
                <a:lnTo>
                  <a:pt x="95728" y="51072"/>
                </a:lnTo>
                <a:lnTo>
                  <a:pt x="91472" y="48943"/>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507063" y="529836"/>
            <a:ext cx="89269" cy="68140"/>
          </a:xfrm>
          <a:custGeom>
            <a:avLst/>
            <a:gdLst/>
            <a:ahLst/>
            <a:cxnLst/>
            <a:rect l="l" t="t" r="r" b="b"/>
            <a:pathLst>
              <a:path w="89269" h="68140">
                <a:moveTo>
                  <a:pt x="35369" y="49424"/>
                </a:moveTo>
                <a:lnTo>
                  <a:pt x="24776" y="40363"/>
                </a:lnTo>
                <a:lnTo>
                  <a:pt x="17414" y="29321"/>
                </a:lnTo>
                <a:lnTo>
                  <a:pt x="14301" y="17374"/>
                </a:lnTo>
                <a:lnTo>
                  <a:pt x="17820" y="19916"/>
                </a:lnTo>
                <a:lnTo>
                  <a:pt x="13714" y="0"/>
                </a:lnTo>
                <a:lnTo>
                  <a:pt x="0" y="7056"/>
                </a:lnTo>
                <a:lnTo>
                  <a:pt x="3859" y="9841"/>
                </a:lnTo>
                <a:lnTo>
                  <a:pt x="3430" y="13576"/>
                </a:lnTo>
                <a:lnTo>
                  <a:pt x="4525" y="25273"/>
                </a:lnTo>
                <a:lnTo>
                  <a:pt x="8997" y="36830"/>
                </a:lnTo>
                <a:lnTo>
                  <a:pt x="16518" y="47575"/>
                </a:lnTo>
                <a:lnTo>
                  <a:pt x="26761" y="56836"/>
                </a:lnTo>
                <a:lnTo>
                  <a:pt x="34157" y="61439"/>
                </a:lnTo>
                <a:lnTo>
                  <a:pt x="46738" y="66386"/>
                </a:lnTo>
                <a:lnTo>
                  <a:pt x="59268" y="68140"/>
                </a:lnTo>
                <a:lnTo>
                  <a:pt x="71019" y="66728"/>
                </a:lnTo>
                <a:lnTo>
                  <a:pt x="81262" y="62177"/>
                </a:lnTo>
                <a:lnTo>
                  <a:pt x="89269" y="54514"/>
                </a:lnTo>
                <a:lnTo>
                  <a:pt x="80357" y="48084"/>
                </a:lnTo>
                <a:lnTo>
                  <a:pt x="75798" y="52629"/>
                </a:lnTo>
                <a:lnTo>
                  <a:pt x="64678" y="56937"/>
                </a:lnTo>
                <a:lnTo>
                  <a:pt x="50911" y="56163"/>
                </a:lnTo>
                <a:lnTo>
                  <a:pt x="48177" y="55425"/>
                </a:lnTo>
                <a:lnTo>
                  <a:pt x="35369" y="49424"/>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754533" y="624146"/>
            <a:ext cx="41970" cy="98396"/>
          </a:xfrm>
          <a:custGeom>
            <a:avLst/>
            <a:gdLst/>
            <a:ahLst/>
            <a:cxnLst/>
            <a:rect l="l" t="t" r="r" b="b"/>
            <a:pathLst>
              <a:path w="41970" h="98396">
                <a:moveTo>
                  <a:pt x="758" y="11032"/>
                </a:moveTo>
                <a:lnTo>
                  <a:pt x="6503" y="11452"/>
                </a:lnTo>
                <a:lnTo>
                  <a:pt x="17478" y="17145"/>
                </a:lnTo>
                <a:lnTo>
                  <a:pt x="26057" y="28513"/>
                </a:lnTo>
                <a:lnTo>
                  <a:pt x="28685" y="35006"/>
                </a:lnTo>
                <a:lnTo>
                  <a:pt x="30991" y="47734"/>
                </a:lnTo>
                <a:lnTo>
                  <a:pt x="30085" y="60368"/>
                </a:lnTo>
                <a:lnTo>
                  <a:pt x="26116" y="71758"/>
                </a:lnTo>
                <a:lnTo>
                  <a:pt x="19235" y="80754"/>
                </a:lnTo>
                <a:lnTo>
                  <a:pt x="18931" y="76331"/>
                </a:lnTo>
                <a:lnTo>
                  <a:pt x="6330" y="92138"/>
                </a:lnTo>
                <a:lnTo>
                  <a:pt x="20448" y="98396"/>
                </a:lnTo>
                <a:lnTo>
                  <a:pt x="20116" y="93579"/>
                </a:lnTo>
                <a:lnTo>
                  <a:pt x="22222" y="92291"/>
                </a:lnTo>
                <a:lnTo>
                  <a:pt x="31095" y="84100"/>
                </a:lnTo>
                <a:lnTo>
                  <a:pt x="37572" y="73187"/>
                </a:lnTo>
                <a:lnTo>
                  <a:pt x="41312" y="60296"/>
                </a:lnTo>
                <a:lnTo>
                  <a:pt x="41970" y="46173"/>
                </a:lnTo>
                <a:lnTo>
                  <a:pt x="41861" y="44804"/>
                </a:lnTo>
                <a:lnTo>
                  <a:pt x="38605" y="29910"/>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554137" y="626824"/>
            <a:ext cx="42443" cy="75138"/>
          </a:xfrm>
          <a:custGeom>
            <a:avLst/>
            <a:gdLst/>
            <a:ahLst/>
            <a:cxnLst/>
            <a:rect l="l" t="t" r="r" b="b"/>
            <a:pathLst>
              <a:path w="42443" h="75138">
                <a:moveTo>
                  <a:pt x="1163" y="29964"/>
                </a:moveTo>
                <a:lnTo>
                  <a:pt x="0" y="42777"/>
                </a:lnTo>
                <a:lnTo>
                  <a:pt x="996" y="48252"/>
                </a:lnTo>
                <a:lnTo>
                  <a:pt x="6670" y="59939"/>
                </a:lnTo>
                <a:lnTo>
                  <a:pt x="16146" y="68831"/>
                </a:lnTo>
                <a:lnTo>
                  <a:pt x="28409" y="74156"/>
                </a:lnTo>
                <a:lnTo>
                  <a:pt x="42443" y="75138"/>
                </a:lnTo>
                <a:lnTo>
                  <a:pt x="41415" y="64791"/>
                </a:lnTo>
                <a:lnTo>
                  <a:pt x="33722" y="64610"/>
                </a:lnTo>
                <a:lnTo>
                  <a:pt x="21671" y="60029"/>
                </a:lnTo>
                <a:lnTo>
                  <a:pt x="13161" y="50830"/>
                </a:lnTo>
                <a:lnTo>
                  <a:pt x="10988" y="45367"/>
                </a:lnTo>
                <a:lnTo>
                  <a:pt x="10893" y="33842"/>
                </a:lnTo>
                <a:lnTo>
                  <a:pt x="16188" y="23411"/>
                </a:lnTo>
                <a:lnTo>
                  <a:pt x="26238" y="15778"/>
                </a:lnTo>
                <a:lnTo>
                  <a:pt x="26727" y="20697"/>
                </a:lnTo>
                <a:lnTo>
                  <a:pt x="35763" y="7872"/>
                </a:lnTo>
                <a:lnTo>
                  <a:pt x="24672" y="0"/>
                </a:lnTo>
                <a:lnTo>
                  <a:pt x="25166" y="4986"/>
                </a:lnTo>
                <a:lnTo>
                  <a:pt x="16307" y="9476"/>
                </a:lnTo>
                <a:lnTo>
                  <a:pt x="6823" y="18528"/>
                </a:lnTo>
                <a:lnTo>
                  <a:pt x="1163" y="29964"/>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298267" y="733761"/>
            <a:ext cx="111872" cy="67282"/>
          </a:xfrm>
          <a:custGeom>
            <a:avLst/>
            <a:gdLst/>
            <a:ahLst/>
            <a:cxnLst/>
            <a:rect l="l" t="t" r="r" b="b"/>
            <a:pathLst>
              <a:path w="111872" h="67282">
                <a:moveTo>
                  <a:pt x="6143" y="8851"/>
                </a:moveTo>
                <a:lnTo>
                  <a:pt x="0" y="16769"/>
                </a:lnTo>
                <a:lnTo>
                  <a:pt x="9827" y="21684"/>
                </a:lnTo>
                <a:lnTo>
                  <a:pt x="12346" y="18033"/>
                </a:lnTo>
                <a:lnTo>
                  <a:pt x="22605" y="12025"/>
                </a:lnTo>
                <a:lnTo>
                  <a:pt x="37527" y="10699"/>
                </a:lnTo>
                <a:lnTo>
                  <a:pt x="41804" y="11158"/>
                </a:lnTo>
                <a:lnTo>
                  <a:pt x="55042" y="14395"/>
                </a:lnTo>
                <a:lnTo>
                  <a:pt x="67770" y="20007"/>
                </a:lnTo>
                <a:lnTo>
                  <a:pt x="79204" y="27511"/>
                </a:lnTo>
                <a:lnTo>
                  <a:pt x="88559" y="36421"/>
                </a:lnTo>
                <a:lnTo>
                  <a:pt x="95050" y="46252"/>
                </a:lnTo>
                <a:lnTo>
                  <a:pt x="92218" y="44835"/>
                </a:lnTo>
                <a:lnTo>
                  <a:pt x="100982" y="67282"/>
                </a:lnTo>
                <a:lnTo>
                  <a:pt x="111872" y="54667"/>
                </a:lnTo>
                <a:lnTo>
                  <a:pt x="108225" y="52843"/>
                </a:lnTo>
                <a:lnTo>
                  <a:pt x="106665" y="46554"/>
                </a:lnTo>
                <a:lnTo>
                  <a:pt x="101434" y="35836"/>
                </a:lnTo>
                <a:lnTo>
                  <a:pt x="93334" y="25669"/>
                </a:lnTo>
                <a:lnTo>
                  <a:pt x="82772" y="16521"/>
                </a:lnTo>
                <a:lnTo>
                  <a:pt x="70153" y="8861"/>
                </a:lnTo>
                <a:lnTo>
                  <a:pt x="66620" y="7186"/>
                </a:lnTo>
                <a:lnTo>
                  <a:pt x="52527" y="2239"/>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254443" y="779692"/>
            <a:ext cx="112664" cy="83916"/>
          </a:xfrm>
          <a:custGeom>
            <a:avLst/>
            <a:gdLst/>
            <a:ahLst/>
            <a:cxnLst/>
            <a:rect l="l" t="t" r="r" b="b"/>
            <a:pathLst>
              <a:path w="112664" h="83916">
                <a:moveTo>
                  <a:pt x="17820" y="25796"/>
                </a:moveTo>
                <a:lnTo>
                  <a:pt x="11826" y="0"/>
                </a:lnTo>
                <a:lnTo>
                  <a:pt x="0" y="12937"/>
                </a:lnTo>
                <a:lnTo>
                  <a:pt x="2887" y="15021"/>
                </a:lnTo>
                <a:lnTo>
                  <a:pt x="4706" y="24137"/>
                </a:lnTo>
                <a:lnTo>
                  <a:pt x="9427" y="35156"/>
                </a:lnTo>
                <a:lnTo>
                  <a:pt x="16662" y="46084"/>
                </a:lnTo>
                <a:lnTo>
                  <a:pt x="26121" y="56494"/>
                </a:lnTo>
                <a:lnTo>
                  <a:pt x="37514" y="65957"/>
                </a:lnTo>
                <a:lnTo>
                  <a:pt x="47341" y="72283"/>
                </a:lnTo>
                <a:lnTo>
                  <a:pt x="60602" y="78617"/>
                </a:lnTo>
                <a:lnTo>
                  <a:pt x="73584" y="82510"/>
                </a:lnTo>
                <a:lnTo>
                  <a:pt x="85784" y="83916"/>
                </a:lnTo>
                <a:lnTo>
                  <a:pt x="96699" y="82790"/>
                </a:lnTo>
                <a:lnTo>
                  <a:pt x="105827" y="79085"/>
                </a:lnTo>
                <a:lnTo>
                  <a:pt x="112664" y="72756"/>
                </a:lnTo>
                <a:lnTo>
                  <a:pt x="103752" y="66328"/>
                </a:lnTo>
                <a:lnTo>
                  <a:pt x="100711" y="69416"/>
                </a:lnTo>
                <a:lnTo>
                  <a:pt x="90015" y="73222"/>
                </a:lnTo>
                <a:lnTo>
                  <a:pt x="75308" y="72003"/>
                </a:lnTo>
                <a:lnTo>
                  <a:pt x="63225" y="68009"/>
                </a:lnTo>
                <a:lnTo>
                  <a:pt x="51131" y="61805"/>
                </a:lnTo>
                <a:lnTo>
                  <a:pt x="39792" y="53894"/>
                </a:lnTo>
                <a:lnTo>
                  <a:pt x="29777" y="44732"/>
                </a:lnTo>
                <a:lnTo>
                  <a:pt x="21657" y="34776"/>
                </a:lnTo>
                <a:lnTo>
                  <a:pt x="16001" y="24484"/>
                </a:lnTo>
                <a:lnTo>
                  <a:pt x="17820" y="25796"/>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557010" y="777700"/>
            <a:ext cx="78165" cy="74415"/>
          </a:xfrm>
          <a:custGeom>
            <a:avLst/>
            <a:gdLst/>
            <a:ahLst/>
            <a:cxnLst/>
            <a:rect l="l" t="t" r="r" b="b"/>
            <a:pathLst>
              <a:path w="78165" h="74415">
                <a:moveTo>
                  <a:pt x="73287" y="0"/>
                </a:moveTo>
                <a:lnTo>
                  <a:pt x="66459" y="5807"/>
                </a:lnTo>
                <a:lnTo>
                  <a:pt x="66751" y="6165"/>
                </a:lnTo>
                <a:lnTo>
                  <a:pt x="69618" y="16399"/>
                </a:lnTo>
                <a:lnTo>
                  <a:pt x="65641" y="29843"/>
                </a:lnTo>
                <a:lnTo>
                  <a:pt x="61700" y="36361"/>
                </a:lnTo>
                <a:lnTo>
                  <a:pt x="52752" y="46714"/>
                </a:lnTo>
                <a:lnTo>
                  <a:pt x="41943" y="55309"/>
                </a:lnTo>
                <a:lnTo>
                  <a:pt x="30278" y="61408"/>
                </a:lnTo>
                <a:lnTo>
                  <a:pt x="18761" y="64273"/>
                </a:lnTo>
                <a:lnTo>
                  <a:pt x="20491" y="62802"/>
                </a:lnTo>
                <a:lnTo>
                  <a:pt x="0" y="62323"/>
                </a:lnTo>
                <a:lnTo>
                  <a:pt x="6835" y="74415"/>
                </a:lnTo>
                <a:lnTo>
                  <a:pt x="9235" y="72374"/>
                </a:lnTo>
                <a:lnTo>
                  <a:pt x="20019" y="72845"/>
                </a:lnTo>
                <a:lnTo>
                  <a:pt x="31762" y="70195"/>
                </a:lnTo>
                <a:lnTo>
                  <a:pt x="43748" y="64669"/>
                </a:lnTo>
                <a:lnTo>
                  <a:pt x="55261" y="56513"/>
                </a:lnTo>
                <a:lnTo>
                  <a:pt x="60460" y="51687"/>
                </a:lnTo>
                <a:lnTo>
                  <a:pt x="69396" y="40760"/>
                </a:lnTo>
                <a:lnTo>
                  <a:pt x="75373" y="29418"/>
                </a:lnTo>
                <a:lnTo>
                  <a:pt x="78165"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13950" y="721816"/>
            <a:ext cx="73438" cy="81493"/>
          </a:xfrm>
          <a:custGeom>
            <a:avLst/>
            <a:gdLst/>
            <a:ahLst/>
            <a:cxnLst/>
            <a:rect l="l" t="t" r="r" b="b"/>
            <a:pathLst>
              <a:path w="73438" h="81493">
                <a:moveTo>
                  <a:pt x="13180" y="67864"/>
                </a:moveTo>
                <a:lnTo>
                  <a:pt x="10565" y="56328"/>
                </a:lnTo>
                <a:lnTo>
                  <a:pt x="13174" y="43022"/>
                </a:lnTo>
                <a:lnTo>
                  <a:pt x="14865" y="39185"/>
                </a:lnTo>
                <a:lnTo>
                  <a:pt x="22588" y="27932"/>
                </a:lnTo>
                <a:lnTo>
                  <a:pt x="32815" y="19265"/>
                </a:lnTo>
                <a:lnTo>
                  <a:pt x="44433" y="13961"/>
                </a:lnTo>
                <a:lnTo>
                  <a:pt x="56328" y="12801"/>
                </a:lnTo>
                <a:lnTo>
                  <a:pt x="53270" y="16009"/>
                </a:lnTo>
                <a:lnTo>
                  <a:pt x="73438" y="14640"/>
                </a:lnTo>
                <a:lnTo>
                  <a:pt x="68529" y="0"/>
                </a:lnTo>
                <a:lnTo>
                  <a:pt x="65199" y="3495"/>
                </a:lnTo>
                <a:lnTo>
                  <a:pt x="60492" y="2306"/>
                </a:lnTo>
                <a:lnTo>
                  <a:pt x="48939" y="1955"/>
                </a:lnTo>
                <a:lnTo>
                  <a:pt x="37137" y="4822"/>
                </a:lnTo>
                <a:lnTo>
                  <a:pt x="25757" y="10695"/>
                </a:lnTo>
                <a:lnTo>
                  <a:pt x="15467" y="19359"/>
                </a:lnTo>
                <a:lnTo>
                  <a:pt x="9450" y="26725"/>
                </a:lnTo>
                <a:lnTo>
                  <a:pt x="3182" y="38352"/>
                </a:lnTo>
                <a:lnTo>
                  <a:pt x="11" y="50340"/>
                </a:lnTo>
                <a:lnTo>
                  <a:pt x="0" y="61991"/>
                </a:lnTo>
                <a:lnTo>
                  <a:pt x="3213" y="72608"/>
                </a:lnTo>
                <a:lnTo>
                  <a:pt x="9717" y="81493"/>
                </a:lnTo>
                <a:lnTo>
                  <a:pt x="17347" y="73489"/>
                </a:lnTo>
                <a:lnTo>
                  <a:pt x="13180" y="67864"/>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085424" y="626824"/>
            <a:ext cx="42442" cy="75138"/>
          </a:xfrm>
          <a:custGeom>
            <a:avLst/>
            <a:gdLst/>
            <a:ahLst/>
            <a:cxnLst/>
            <a:rect l="l" t="t" r="r" b="b"/>
            <a:pathLst>
              <a:path w="42442" h="75138">
                <a:moveTo>
                  <a:pt x="1163" y="29964"/>
                </a:moveTo>
                <a:lnTo>
                  <a:pt x="0" y="42777"/>
                </a:lnTo>
                <a:lnTo>
                  <a:pt x="996" y="48251"/>
                </a:lnTo>
                <a:lnTo>
                  <a:pt x="6668" y="59938"/>
                </a:lnTo>
                <a:lnTo>
                  <a:pt x="16144" y="68831"/>
                </a:lnTo>
                <a:lnTo>
                  <a:pt x="28407" y="74156"/>
                </a:lnTo>
                <a:lnTo>
                  <a:pt x="42442" y="75138"/>
                </a:lnTo>
                <a:lnTo>
                  <a:pt x="41415" y="64791"/>
                </a:lnTo>
                <a:lnTo>
                  <a:pt x="33720" y="64610"/>
                </a:lnTo>
                <a:lnTo>
                  <a:pt x="21670" y="60029"/>
                </a:lnTo>
                <a:lnTo>
                  <a:pt x="13159" y="50830"/>
                </a:lnTo>
                <a:lnTo>
                  <a:pt x="10987" y="45367"/>
                </a:lnTo>
                <a:lnTo>
                  <a:pt x="10891" y="33842"/>
                </a:lnTo>
                <a:lnTo>
                  <a:pt x="16187" y="23411"/>
                </a:lnTo>
                <a:lnTo>
                  <a:pt x="26236" y="15778"/>
                </a:lnTo>
                <a:lnTo>
                  <a:pt x="26725" y="20697"/>
                </a:lnTo>
                <a:lnTo>
                  <a:pt x="35761" y="7872"/>
                </a:lnTo>
                <a:lnTo>
                  <a:pt x="24670" y="0"/>
                </a:lnTo>
                <a:lnTo>
                  <a:pt x="25165" y="4986"/>
                </a:lnTo>
                <a:lnTo>
                  <a:pt x="16306" y="9476"/>
                </a:lnTo>
                <a:lnTo>
                  <a:pt x="6821" y="18529"/>
                </a:lnTo>
                <a:lnTo>
                  <a:pt x="1163" y="29964"/>
                </a:lnTo>
                <a:close/>
              </a:path>
            </a:pathLst>
          </a:custGeom>
          <a:solidFill>
            <a:srgbClr val="E0E0E0"/>
          </a:solidFill>
        </p:spPr>
        <p:txBody>
          <a:bodyPr wrap="square" lIns="0" tIns="0" rIns="0" bIns="0" rtlCol="0">
            <a:noAutofit/>
          </a:bodyPr>
          <a:lstStyle/>
          <a:p>
            <a:endParaRPr/>
          </a:p>
        </p:txBody>
      </p:sp>
      <p:sp>
        <p:nvSpPr>
          <p:cNvPr id="16" name="object 16"/>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15" name="object 15"/>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FEFFFE"/>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FEFFFE"/>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FEFFFE"/>
                </a:solidFill>
                <a:latin typeface="Arial"/>
                <a:cs typeface="Arial"/>
              </a:rPr>
              <a:t>analytic plan and share for peer review?</a:t>
            </a:r>
            <a:endParaRPr sz="1400">
              <a:latin typeface="Arial"/>
              <a:cs typeface="Arial"/>
            </a:endParaRPr>
          </a:p>
        </p:txBody>
      </p:sp>
      <p:sp>
        <p:nvSpPr>
          <p:cNvPr id="14" name="object 14"/>
          <p:cNvSpPr txBox="1"/>
          <p:nvPr/>
        </p:nvSpPr>
        <p:spPr>
          <a:xfrm>
            <a:off x="1157778" y="853467"/>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13" name="object 13"/>
          <p:cNvSpPr txBox="1"/>
          <p:nvPr/>
        </p:nvSpPr>
        <p:spPr>
          <a:xfrm>
            <a:off x="2264903" y="853467"/>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3:</a:t>
            </a:r>
            <a:endParaRPr sz="2800" dirty="0">
              <a:latin typeface="Arial"/>
              <a:cs typeface="Arial"/>
            </a:endParaRPr>
          </a:p>
        </p:txBody>
      </p:sp>
      <p:sp>
        <p:nvSpPr>
          <p:cNvPr id="12" name="object 12"/>
          <p:cNvSpPr txBox="1"/>
          <p:nvPr/>
        </p:nvSpPr>
        <p:spPr>
          <a:xfrm>
            <a:off x="2759044" y="853467"/>
            <a:ext cx="104731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Model</a:t>
            </a:r>
            <a:endParaRPr sz="2800">
              <a:latin typeface="Arial"/>
              <a:cs typeface="Arial"/>
            </a:endParaRPr>
          </a:p>
        </p:txBody>
      </p:sp>
      <p:sp>
        <p:nvSpPr>
          <p:cNvPr id="11" name="object 11"/>
          <p:cNvSpPr txBox="1"/>
          <p:nvPr/>
        </p:nvSpPr>
        <p:spPr>
          <a:xfrm>
            <a:off x="3826413" y="853467"/>
            <a:ext cx="1462860"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Planning</a:t>
            </a:r>
            <a:endParaRPr sz="2800">
              <a:latin typeface="Arial"/>
              <a:cs typeface="Arial"/>
            </a:endParaRPr>
          </a:p>
        </p:txBody>
      </p:sp>
      <p:sp>
        <p:nvSpPr>
          <p:cNvPr id="10" name="object 10"/>
          <p:cNvSpPr txBox="1"/>
          <p:nvPr/>
        </p:nvSpPr>
        <p:spPr>
          <a:xfrm>
            <a:off x="8503137" y="1941074"/>
            <a:ext cx="1135150" cy="1054099"/>
          </a:xfrm>
          <a:prstGeom prst="rect">
            <a:avLst/>
          </a:prstGeom>
        </p:spPr>
        <p:txBody>
          <a:bodyPr wrap="square" lIns="0" tIns="0" rIns="0" bIns="0" rtlCol="0">
            <a:noAutofit/>
          </a:bodyPr>
          <a:lstStyle/>
          <a:p>
            <a:pPr marL="159690" marR="162343" algn="ctr">
              <a:lnSpc>
                <a:spcPts val="1530"/>
              </a:lnSpc>
              <a:spcBef>
                <a:spcPts val="76"/>
              </a:spcBef>
            </a:pPr>
            <a:r>
              <a:rPr sz="1400" spc="0" dirty="0">
                <a:solidFill>
                  <a:srgbClr val="FEFFFE"/>
                </a:solidFill>
                <a:latin typeface="Arial"/>
                <a:cs typeface="Arial"/>
              </a:rPr>
              <a:t>Do I have</a:t>
            </a:r>
            <a:endParaRPr sz="1400">
              <a:latin typeface="Arial"/>
              <a:cs typeface="Arial"/>
            </a:endParaRPr>
          </a:p>
          <a:p>
            <a:pPr marL="21087" marR="23496" algn="ctr">
              <a:lnSpc>
                <a:spcPts val="1600"/>
              </a:lnSpc>
              <a:spcBef>
                <a:spcPts val="3"/>
              </a:spcBef>
            </a:pPr>
            <a:r>
              <a:rPr sz="1400" spc="0" dirty="0">
                <a:solidFill>
                  <a:srgbClr val="FEFFFE"/>
                </a:solidFill>
                <a:latin typeface="Arial"/>
                <a:cs typeface="Arial"/>
              </a:rPr>
              <a:t>enough good</a:t>
            </a:r>
            <a:endParaRPr sz="1400">
              <a:latin typeface="Arial"/>
              <a:cs typeface="Arial"/>
            </a:endParaRPr>
          </a:p>
          <a:p>
            <a:pPr indent="0" algn="ctr">
              <a:lnSpc>
                <a:spcPts val="1609"/>
              </a:lnSpc>
              <a:spcBef>
                <a:spcPts val="9"/>
              </a:spcBef>
            </a:pPr>
            <a:r>
              <a:rPr sz="1400" spc="0" dirty="0">
                <a:solidFill>
                  <a:srgbClr val="FEFFFE"/>
                </a:solidFill>
                <a:latin typeface="Arial"/>
                <a:cs typeface="Arial"/>
              </a:rPr>
              <a:t>quality data to start building the model?</a:t>
            </a:r>
            <a:endParaRPr sz="1400">
              <a:latin typeface="Arial"/>
              <a:cs typeface="Arial"/>
            </a:endParaRPr>
          </a:p>
        </p:txBody>
      </p:sp>
      <p:sp>
        <p:nvSpPr>
          <p:cNvPr id="9" name="object 9"/>
          <p:cNvSpPr txBox="1"/>
          <p:nvPr/>
        </p:nvSpPr>
        <p:spPr>
          <a:xfrm>
            <a:off x="6743237" y="2779696"/>
            <a:ext cx="1431290" cy="253999"/>
          </a:xfrm>
          <a:prstGeom prst="rect">
            <a:avLst/>
          </a:prstGeom>
        </p:spPr>
        <p:txBody>
          <a:bodyPr wrap="square" lIns="0" tIns="0" rIns="0" bIns="0" rtlCol="0">
            <a:noAutofit/>
          </a:bodyPr>
          <a:lstStyle/>
          <a:p>
            <a:pPr marL="12700">
              <a:lnSpc>
                <a:spcPts val="1939"/>
              </a:lnSpc>
              <a:tabLst>
                <a:tab pos="1384300" algn="l"/>
              </a:tabLst>
            </a:pPr>
            <a:r>
              <a:rPr sz="1800" dirty="0">
                <a:solidFill>
                  <a:srgbClr val="FEFFFE"/>
                </a:solidFill>
                <a:latin typeface="Arial"/>
                <a:cs typeface="Arial"/>
              </a:rPr>
              <a:t>  </a:t>
            </a:r>
            <a:r>
              <a:rPr sz="1800" spc="-129" dirty="0">
                <a:solidFill>
                  <a:srgbClr val="FEFFFE"/>
                </a:solidFill>
                <a:latin typeface="Arial"/>
                <a:cs typeface="Arial"/>
              </a:rPr>
              <a:t> </a:t>
            </a:r>
            <a:r>
              <a:rPr sz="1800" spc="0" dirty="0">
                <a:solidFill>
                  <a:srgbClr val="FEFFFE"/>
                </a:solidFill>
                <a:latin typeface="Arial"/>
                <a:cs typeface="Arial"/>
              </a:rPr>
              <a:t>Data Prep 	</a:t>
            </a:r>
            <a:endParaRPr sz="1800">
              <a:latin typeface="Arial"/>
              <a:cs typeface="Arial"/>
            </a:endParaRPr>
          </a:p>
        </p:txBody>
      </p:sp>
      <p:sp>
        <p:nvSpPr>
          <p:cNvPr id="8" name="object 8"/>
          <p:cNvSpPr txBox="1"/>
          <p:nvPr/>
        </p:nvSpPr>
        <p:spPr>
          <a:xfrm>
            <a:off x="6871061" y="3842601"/>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3</a:t>
            </a:r>
            <a:endParaRPr sz="1200" dirty="0">
              <a:latin typeface="Arial"/>
              <a:cs typeface="Arial"/>
            </a:endParaRPr>
          </a:p>
        </p:txBody>
      </p:sp>
      <p:sp>
        <p:nvSpPr>
          <p:cNvPr id="7" name="object 7"/>
          <p:cNvSpPr txBox="1"/>
          <p:nvPr/>
        </p:nvSpPr>
        <p:spPr>
          <a:xfrm>
            <a:off x="6990669" y="4026651"/>
            <a:ext cx="932336" cy="520699"/>
          </a:xfrm>
          <a:prstGeom prst="rect">
            <a:avLst/>
          </a:prstGeom>
        </p:spPr>
        <p:txBody>
          <a:bodyPr wrap="square" lIns="0" tIns="0" rIns="0" bIns="0" rtlCol="0">
            <a:noAutofit/>
          </a:bodyPr>
          <a:lstStyle/>
          <a:p>
            <a:pPr marL="116409" marR="133583" algn="ctr">
              <a:lnSpc>
                <a:spcPts val="1939"/>
              </a:lnSpc>
              <a:spcBef>
                <a:spcPts val="97"/>
              </a:spcBef>
            </a:pPr>
            <a:r>
              <a:rPr sz="1800" spc="0" dirty="0">
                <a:solidFill>
                  <a:srgbClr val="FEFFFE"/>
                </a:solidFill>
                <a:latin typeface="Arial"/>
                <a:cs typeface="Arial"/>
              </a:rPr>
              <a:t>Model</a:t>
            </a:r>
            <a:endParaRPr sz="1800">
              <a:latin typeface="Arial"/>
              <a:cs typeface="Arial"/>
            </a:endParaRPr>
          </a:p>
          <a:p>
            <a:pPr algn="ctr">
              <a:lnSpc>
                <a:spcPct val="95825"/>
              </a:lnSpc>
            </a:pPr>
            <a:r>
              <a:rPr sz="1800" spc="0" dirty="0">
                <a:solidFill>
                  <a:srgbClr val="FEFFFE"/>
                </a:solidFill>
                <a:latin typeface="Arial"/>
                <a:cs typeface="Arial"/>
              </a:rPr>
              <a:t>Planning</a:t>
            </a:r>
            <a:endParaRPr sz="1800">
              <a:latin typeface="Arial"/>
              <a:cs typeface="Arial"/>
            </a:endParaRPr>
          </a:p>
        </p:txBody>
      </p:sp>
      <p:sp>
        <p:nvSpPr>
          <p:cNvPr id="6" name="object 6"/>
          <p:cNvSpPr txBox="1"/>
          <p:nvPr/>
        </p:nvSpPr>
        <p:spPr>
          <a:xfrm>
            <a:off x="7218475" y="5227547"/>
            <a:ext cx="1897094" cy="838199"/>
          </a:xfrm>
          <a:prstGeom prst="rect">
            <a:avLst/>
          </a:prstGeom>
        </p:spPr>
        <p:txBody>
          <a:bodyPr wrap="square" lIns="0" tIns="0" rIns="0" bIns="0" rtlCol="0">
            <a:noAutofit/>
          </a:bodyPr>
          <a:lstStyle/>
          <a:p>
            <a:pPr marL="45917" marR="59236" algn="ctr">
              <a:lnSpc>
                <a:spcPts val="1530"/>
              </a:lnSpc>
              <a:spcBef>
                <a:spcPts val="76"/>
              </a:spcBef>
            </a:pPr>
            <a:r>
              <a:rPr sz="1400" spc="0" dirty="0">
                <a:solidFill>
                  <a:srgbClr val="2F302F"/>
                </a:solidFill>
                <a:latin typeface="Arial"/>
                <a:cs typeface="Arial"/>
              </a:rPr>
              <a:t>Do I have a good idea</a:t>
            </a:r>
            <a:endParaRPr sz="1400">
              <a:latin typeface="Arial"/>
              <a:cs typeface="Arial"/>
            </a:endParaRPr>
          </a:p>
          <a:p>
            <a:pPr algn="ctr">
              <a:lnSpc>
                <a:spcPts val="1600"/>
              </a:lnSpc>
              <a:spcBef>
                <a:spcPts val="3"/>
              </a:spcBef>
            </a:pPr>
            <a:r>
              <a:rPr sz="1400" spc="0" dirty="0">
                <a:solidFill>
                  <a:srgbClr val="2F302F"/>
                </a:solidFill>
                <a:latin typeface="Arial"/>
                <a:cs typeface="Arial"/>
              </a:rPr>
              <a:t>about the type of model</a:t>
            </a:r>
            <a:endParaRPr sz="1400">
              <a:latin typeface="Arial"/>
              <a:cs typeface="Arial"/>
            </a:endParaRPr>
          </a:p>
          <a:p>
            <a:pPr marL="22238" marR="35614" algn="ctr">
              <a:lnSpc>
                <a:spcPts val="1609"/>
              </a:lnSpc>
              <a:spcBef>
                <a:spcPts val="9"/>
              </a:spcBef>
            </a:pPr>
            <a:r>
              <a:rPr sz="1400" spc="0" dirty="0">
                <a:solidFill>
                  <a:srgbClr val="2F302F"/>
                </a:solidFill>
                <a:latin typeface="Arial"/>
                <a:cs typeface="Arial"/>
              </a:rPr>
              <a:t>to try?  Can I refine the analytic plan?</a:t>
            </a:r>
            <a:endParaRPr sz="1400">
              <a:latin typeface="Arial"/>
              <a:cs typeface="Arial"/>
            </a:endParaRPr>
          </a:p>
        </p:txBody>
      </p:sp>
      <p:sp>
        <p:nvSpPr>
          <p:cNvPr id="5" name="object 5"/>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4" name="object 4"/>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26</a:t>
            </a:r>
            <a:endParaRPr sz="1000">
              <a:latin typeface="Calibri"/>
              <a:cs typeface="Calibri"/>
            </a:endParaRPr>
          </a:p>
        </p:txBody>
      </p:sp>
      <p:sp>
        <p:nvSpPr>
          <p:cNvPr id="3" name="object 3"/>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086730" y="1506065"/>
            <a:ext cx="5402503" cy="4862866"/>
          </a:xfrm>
          <a:prstGeom prst="rect">
            <a:avLst/>
          </a:prstGeom>
        </p:spPr>
        <p:txBody>
          <a:bodyPr wrap="square" lIns="0" tIns="0" rIns="0" bIns="0" rtlCol="0">
            <a:noAutofit/>
          </a:bodyPr>
          <a:lstStyle/>
          <a:p>
            <a:pPr marL="91439">
              <a:lnSpc>
                <a:spcPct val="95825"/>
              </a:lnSpc>
              <a:spcBef>
                <a:spcPts val="10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Data Explora:on</a:t>
            </a:r>
            <a:endParaRPr sz="2000" dirty="0">
              <a:latin typeface="Calibri"/>
              <a:cs typeface="Calibri"/>
            </a:endParaRPr>
          </a:p>
          <a:p>
            <a:pPr marL="91439">
              <a:lnSpc>
                <a:spcPct val="95825"/>
              </a:lnSpc>
              <a:spcBef>
                <a:spcPts val="2891"/>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Variable Selec:</a:t>
            </a:r>
            <a:r>
              <a:rPr sz="2000" b="1" spc="-4" dirty="0">
                <a:solidFill>
                  <a:srgbClr val="474746"/>
                </a:solidFill>
                <a:latin typeface="Calibri"/>
                <a:cs typeface="Calibri"/>
              </a:rPr>
              <a:t>o</a:t>
            </a:r>
            <a:r>
              <a:rPr sz="2000" b="1" spc="0" dirty="0">
                <a:solidFill>
                  <a:srgbClr val="474746"/>
                </a:solidFill>
                <a:latin typeface="Calibri"/>
                <a:cs typeface="Calibri"/>
              </a:rPr>
              <a:t>n</a:t>
            </a:r>
            <a:endParaRPr sz="2000" dirty="0">
              <a:latin typeface="Calibri"/>
              <a:cs typeface="Calibri"/>
            </a:endParaRPr>
          </a:p>
          <a:p>
            <a:pPr marL="421639">
              <a:lnSpc>
                <a:spcPts val="2900"/>
              </a:lnSpc>
              <a:spcBef>
                <a:spcPts val="14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Inputs from stakeholders and domain</a:t>
            </a:r>
            <a:endParaRPr sz="2000" dirty="0">
              <a:latin typeface="Calibri"/>
              <a:cs typeface="Calibri"/>
            </a:endParaRPr>
          </a:p>
          <a:p>
            <a:pPr marL="764539">
              <a:lnSpc>
                <a:spcPts val="2420"/>
              </a:lnSpc>
            </a:pPr>
            <a:r>
              <a:rPr sz="3000" spc="0" baseline="1365" dirty="0">
                <a:solidFill>
                  <a:srgbClr val="474746"/>
                </a:solidFill>
                <a:latin typeface="Calibri"/>
                <a:cs typeface="Calibri"/>
              </a:rPr>
              <a:t>experts</a:t>
            </a:r>
            <a:endParaRPr sz="2000" dirty="0">
              <a:latin typeface="Calibri"/>
              <a:cs typeface="Calibri"/>
            </a:endParaRPr>
          </a:p>
          <a:p>
            <a:pPr marL="421639">
              <a:lnSpc>
                <a:spcPts val="2880"/>
              </a:lnSpc>
              <a:spcBef>
                <a:spcPts val="23"/>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Capture essence of the predictors, levera</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e</a:t>
            </a:r>
            <a:endParaRPr sz="2000" dirty="0">
              <a:latin typeface="Calibri"/>
              <a:cs typeface="Calibri"/>
            </a:endParaRPr>
          </a:p>
          <a:p>
            <a:pPr marL="764539">
              <a:lnSpc>
                <a:spcPts val="2420"/>
              </a:lnSpc>
            </a:pPr>
            <a:r>
              <a:rPr sz="3000" spc="0" baseline="1365" dirty="0">
                <a:solidFill>
                  <a:srgbClr val="474746"/>
                </a:solidFill>
                <a:latin typeface="Calibri"/>
                <a:cs typeface="Calibri"/>
              </a:rPr>
              <a:t>a technique for dimensionality reduc</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a:t>
            </a:r>
            <a:endParaRPr sz="2000" dirty="0">
              <a:latin typeface="Calibri"/>
              <a:cs typeface="Calibri"/>
            </a:endParaRPr>
          </a:p>
          <a:p>
            <a:pPr marL="421639">
              <a:lnSpc>
                <a:spcPts val="2880"/>
              </a:lnSpc>
              <a:spcBef>
                <a:spcPts val="23"/>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Itera</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ve</a:t>
            </a:r>
            <a:r>
              <a:rPr sz="3000" spc="98" baseline="-1365" dirty="0">
                <a:solidFill>
                  <a:srgbClr val="474746"/>
                </a:solidFill>
                <a:latin typeface="Calibri"/>
                <a:cs typeface="Calibri"/>
              </a:rPr>
              <a:t> </a:t>
            </a:r>
            <a:r>
              <a:rPr sz="3000" spc="0" baseline="-1365" dirty="0">
                <a:solidFill>
                  <a:srgbClr val="474746"/>
                </a:solidFill>
                <a:latin typeface="Calibri"/>
                <a:cs typeface="Calibri"/>
              </a:rPr>
              <a:t>tes</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n</a:t>
            </a:r>
            <a:r>
              <a:rPr lang="en-US" sz="3000" baseline="-1365" dirty="0">
                <a:solidFill>
                  <a:srgbClr val="474746"/>
                </a:solidFill>
                <a:latin typeface="Calibri"/>
                <a:cs typeface="Calibri"/>
              </a:rPr>
              <a:t>g</a:t>
            </a:r>
            <a:r>
              <a:rPr sz="3000" spc="0" baseline="-1365" dirty="0">
                <a:solidFill>
                  <a:srgbClr val="474746"/>
                </a:solidFill>
                <a:latin typeface="Calibri"/>
                <a:cs typeface="Calibri"/>
              </a:rPr>
              <a:t> to conﬁrm the most</a:t>
            </a:r>
            <a:endParaRPr sz="2000" dirty="0">
              <a:latin typeface="Calibri"/>
              <a:cs typeface="Calibri"/>
            </a:endParaRPr>
          </a:p>
          <a:p>
            <a:pPr marL="764539">
              <a:lnSpc>
                <a:spcPts val="2420"/>
              </a:lnSpc>
            </a:pPr>
            <a:r>
              <a:rPr sz="3000" baseline="1365" dirty="0">
                <a:solidFill>
                  <a:srgbClr val="474746"/>
                </a:solidFill>
                <a:latin typeface="Calibri"/>
                <a:cs typeface="Calibri"/>
              </a:rPr>
              <a:t>si'niﬁcant </a:t>
            </a:r>
            <a:r>
              <a:rPr sz="3000" spc="0" baseline="1365" dirty="0">
                <a:solidFill>
                  <a:srgbClr val="474746"/>
                </a:solidFill>
                <a:latin typeface="Calibri"/>
                <a:cs typeface="Calibri"/>
              </a:rPr>
              <a:t>variables</a:t>
            </a:r>
            <a:endParaRPr sz="2000" dirty="0">
              <a:latin typeface="Calibri"/>
              <a:cs typeface="Calibri"/>
            </a:endParaRPr>
          </a:p>
          <a:p>
            <a:pPr marL="91439">
              <a:lnSpc>
                <a:spcPct val="95825"/>
              </a:lnSpc>
              <a:spcBef>
                <a:spcPts val="2070"/>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Model Selec:on</a:t>
            </a:r>
            <a:endParaRPr sz="2000" dirty="0">
              <a:latin typeface="Calibri"/>
              <a:cs typeface="Calibri"/>
            </a:endParaRPr>
          </a:p>
          <a:p>
            <a:pPr marL="421639">
              <a:lnSpc>
                <a:spcPts val="2900"/>
              </a:lnSpc>
              <a:spcBef>
                <a:spcPts val="145"/>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Conversion to SQL or database lan</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ua</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e for</a:t>
            </a:r>
            <a:endParaRPr sz="2000" dirty="0">
              <a:latin typeface="Calibri"/>
              <a:cs typeface="Calibri"/>
            </a:endParaRPr>
          </a:p>
          <a:p>
            <a:pPr marL="764539">
              <a:lnSpc>
                <a:spcPts val="2420"/>
              </a:lnSpc>
            </a:pPr>
            <a:r>
              <a:rPr sz="3000" spc="0" baseline="1365" dirty="0">
                <a:solidFill>
                  <a:srgbClr val="474746"/>
                </a:solidFill>
                <a:latin typeface="Calibri"/>
                <a:cs typeface="Calibri"/>
              </a:rPr>
              <a:t>best performance</a:t>
            </a:r>
            <a:endParaRPr sz="2000" dirty="0">
              <a:latin typeface="Calibri"/>
              <a:cs typeface="Calibri"/>
            </a:endParaRPr>
          </a:p>
          <a:p>
            <a:pPr marL="421639">
              <a:lnSpc>
                <a:spcPts val="2880"/>
              </a:lnSpc>
              <a:spcBef>
                <a:spcPts val="23"/>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Choose technique based on the end </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oal</a:t>
            </a:r>
            <a:endParaRPr sz="20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bject 52"/>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53" name="object 53"/>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54" name="object 54"/>
          <p:cNvSpPr/>
          <p:nvPr/>
        </p:nvSpPr>
        <p:spPr>
          <a:xfrm>
            <a:off x="1002838" y="3549534"/>
            <a:ext cx="1695322" cy="376002"/>
          </a:xfrm>
          <a:custGeom>
            <a:avLst/>
            <a:gdLst/>
            <a:ahLst/>
            <a:cxnLst/>
            <a:rect l="l" t="t" r="r" b="b"/>
            <a:pathLst>
              <a:path w="1695322" h="376002">
                <a:moveTo>
                  <a:pt x="0" y="0"/>
                </a:moveTo>
                <a:lnTo>
                  <a:pt x="0" y="376002"/>
                </a:lnTo>
                <a:lnTo>
                  <a:pt x="1695322" y="376002"/>
                </a:lnTo>
                <a:lnTo>
                  <a:pt x="1695322" y="0"/>
                </a:lnTo>
                <a:lnTo>
                  <a:pt x="0" y="0"/>
                </a:lnTo>
                <a:close/>
              </a:path>
            </a:pathLst>
          </a:custGeom>
          <a:solidFill>
            <a:srgbClr val="33A6E3"/>
          </a:solidFill>
        </p:spPr>
        <p:txBody>
          <a:bodyPr wrap="square" lIns="0" tIns="0" rIns="0" bIns="0" rtlCol="0">
            <a:noAutofit/>
          </a:bodyPr>
          <a:lstStyle/>
          <a:p>
            <a:endParaRPr/>
          </a:p>
        </p:txBody>
      </p:sp>
      <p:sp>
        <p:nvSpPr>
          <p:cNvPr id="55" name="object 55"/>
          <p:cNvSpPr/>
          <p:nvPr/>
        </p:nvSpPr>
        <p:spPr>
          <a:xfrm>
            <a:off x="2698160" y="3549534"/>
            <a:ext cx="6915277" cy="376002"/>
          </a:xfrm>
          <a:custGeom>
            <a:avLst/>
            <a:gdLst/>
            <a:ahLst/>
            <a:cxnLst/>
            <a:rect l="l" t="t" r="r" b="b"/>
            <a:pathLst>
              <a:path w="6915277" h="376002">
                <a:moveTo>
                  <a:pt x="0" y="0"/>
                </a:moveTo>
                <a:lnTo>
                  <a:pt x="0" y="376002"/>
                </a:lnTo>
                <a:lnTo>
                  <a:pt x="6915277" y="376002"/>
                </a:lnTo>
                <a:lnTo>
                  <a:pt x="6915277" y="0"/>
                </a:lnTo>
                <a:lnTo>
                  <a:pt x="0" y="0"/>
                </a:lnTo>
                <a:close/>
              </a:path>
            </a:pathLst>
          </a:custGeom>
          <a:solidFill>
            <a:srgbClr val="33A6E3"/>
          </a:solidFill>
        </p:spPr>
        <p:txBody>
          <a:bodyPr wrap="square" lIns="0" tIns="0" rIns="0" bIns="0" rtlCol="0">
            <a:noAutofit/>
          </a:bodyPr>
          <a:lstStyle/>
          <a:p>
            <a:endParaRPr/>
          </a:p>
        </p:txBody>
      </p:sp>
      <p:sp>
        <p:nvSpPr>
          <p:cNvPr id="56" name="object 56"/>
          <p:cNvSpPr/>
          <p:nvPr/>
        </p:nvSpPr>
        <p:spPr>
          <a:xfrm>
            <a:off x="1002838" y="3925536"/>
            <a:ext cx="1695322" cy="579119"/>
          </a:xfrm>
          <a:custGeom>
            <a:avLst/>
            <a:gdLst/>
            <a:ahLst/>
            <a:cxnLst/>
            <a:rect l="l" t="t" r="r" b="b"/>
            <a:pathLst>
              <a:path w="1695322" h="579120">
                <a:moveTo>
                  <a:pt x="0" y="0"/>
                </a:moveTo>
                <a:lnTo>
                  <a:pt x="0" y="579119"/>
                </a:lnTo>
                <a:lnTo>
                  <a:pt x="1695322" y="579119"/>
                </a:lnTo>
                <a:lnTo>
                  <a:pt x="1695322" y="0"/>
                </a:lnTo>
                <a:lnTo>
                  <a:pt x="0" y="0"/>
                </a:lnTo>
                <a:close/>
              </a:path>
            </a:pathLst>
          </a:custGeom>
          <a:solidFill>
            <a:srgbClr val="D6E3F4"/>
          </a:solidFill>
        </p:spPr>
        <p:txBody>
          <a:bodyPr wrap="square" lIns="0" tIns="0" rIns="0" bIns="0" rtlCol="0">
            <a:noAutofit/>
          </a:bodyPr>
          <a:lstStyle/>
          <a:p>
            <a:endParaRPr/>
          </a:p>
        </p:txBody>
      </p:sp>
      <p:sp>
        <p:nvSpPr>
          <p:cNvPr id="57" name="object 57"/>
          <p:cNvSpPr/>
          <p:nvPr/>
        </p:nvSpPr>
        <p:spPr>
          <a:xfrm>
            <a:off x="2698160" y="3925536"/>
            <a:ext cx="6915277" cy="579119"/>
          </a:xfrm>
          <a:custGeom>
            <a:avLst/>
            <a:gdLst/>
            <a:ahLst/>
            <a:cxnLst/>
            <a:rect l="l" t="t" r="r" b="b"/>
            <a:pathLst>
              <a:path w="6915277" h="579120">
                <a:moveTo>
                  <a:pt x="0" y="0"/>
                </a:moveTo>
                <a:lnTo>
                  <a:pt x="0" y="579119"/>
                </a:lnTo>
                <a:lnTo>
                  <a:pt x="6915277" y="579119"/>
                </a:lnTo>
                <a:lnTo>
                  <a:pt x="6915277" y="0"/>
                </a:lnTo>
                <a:lnTo>
                  <a:pt x="0" y="0"/>
                </a:lnTo>
                <a:close/>
              </a:path>
            </a:pathLst>
          </a:custGeom>
          <a:solidFill>
            <a:srgbClr val="D6E3F4"/>
          </a:solidFill>
        </p:spPr>
        <p:txBody>
          <a:bodyPr wrap="square" lIns="0" tIns="0" rIns="0" bIns="0" rtlCol="0">
            <a:noAutofit/>
          </a:bodyPr>
          <a:lstStyle/>
          <a:p>
            <a:endParaRPr/>
          </a:p>
        </p:txBody>
      </p:sp>
      <p:sp>
        <p:nvSpPr>
          <p:cNvPr id="58" name="object 58"/>
          <p:cNvSpPr/>
          <p:nvPr/>
        </p:nvSpPr>
        <p:spPr>
          <a:xfrm>
            <a:off x="1002838" y="4504656"/>
            <a:ext cx="1695322" cy="579118"/>
          </a:xfrm>
          <a:custGeom>
            <a:avLst/>
            <a:gdLst/>
            <a:ahLst/>
            <a:cxnLst/>
            <a:rect l="l" t="t" r="r" b="b"/>
            <a:pathLst>
              <a:path w="1695322" h="579118">
                <a:moveTo>
                  <a:pt x="0" y="0"/>
                </a:moveTo>
                <a:lnTo>
                  <a:pt x="0" y="579118"/>
                </a:lnTo>
                <a:lnTo>
                  <a:pt x="1695322" y="579118"/>
                </a:lnTo>
                <a:lnTo>
                  <a:pt x="1695322" y="0"/>
                </a:lnTo>
                <a:lnTo>
                  <a:pt x="0" y="0"/>
                </a:lnTo>
                <a:close/>
              </a:path>
            </a:pathLst>
          </a:custGeom>
          <a:solidFill>
            <a:srgbClr val="ECF2FA"/>
          </a:solidFill>
        </p:spPr>
        <p:txBody>
          <a:bodyPr wrap="square" lIns="0" tIns="0" rIns="0" bIns="0" rtlCol="0">
            <a:noAutofit/>
          </a:bodyPr>
          <a:lstStyle/>
          <a:p>
            <a:endParaRPr/>
          </a:p>
        </p:txBody>
      </p:sp>
      <p:sp>
        <p:nvSpPr>
          <p:cNvPr id="59" name="object 59"/>
          <p:cNvSpPr/>
          <p:nvPr/>
        </p:nvSpPr>
        <p:spPr>
          <a:xfrm>
            <a:off x="2698160" y="4504656"/>
            <a:ext cx="6915277" cy="579118"/>
          </a:xfrm>
          <a:custGeom>
            <a:avLst/>
            <a:gdLst/>
            <a:ahLst/>
            <a:cxnLst/>
            <a:rect l="l" t="t" r="r" b="b"/>
            <a:pathLst>
              <a:path w="6915277" h="579118">
                <a:moveTo>
                  <a:pt x="0" y="0"/>
                </a:moveTo>
                <a:lnTo>
                  <a:pt x="0" y="579118"/>
                </a:lnTo>
                <a:lnTo>
                  <a:pt x="6915277" y="579118"/>
                </a:lnTo>
                <a:lnTo>
                  <a:pt x="6915277" y="0"/>
                </a:lnTo>
                <a:lnTo>
                  <a:pt x="0" y="0"/>
                </a:lnTo>
                <a:close/>
              </a:path>
            </a:pathLst>
          </a:custGeom>
          <a:solidFill>
            <a:srgbClr val="ECF2FA"/>
          </a:solidFill>
        </p:spPr>
        <p:txBody>
          <a:bodyPr wrap="square" lIns="0" tIns="0" rIns="0" bIns="0" rtlCol="0">
            <a:noAutofit/>
          </a:bodyPr>
          <a:lstStyle/>
          <a:p>
            <a:endParaRPr/>
          </a:p>
        </p:txBody>
      </p:sp>
      <p:sp>
        <p:nvSpPr>
          <p:cNvPr id="60" name="object 60"/>
          <p:cNvSpPr/>
          <p:nvPr/>
        </p:nvSpPr>
        <p:spPr>
          <a:xfrm>
            <a:off x="1002838" y="5083775"/>
            <a:ext cx="1695322" cy="462770"/>
          </a:xfrm>
          <a:custGeom>
            <a:avLst/>
            <a:gdLst/>
            <a:ahLst/>
            <a:cxnLst/>
            <a:rect l="l" t="t" r="r" b="b"/>
            <a:pathLst>
              <a:path w="1695322" h="462770">
                <a:moveTo>
                  <a:pt x="0" y="0"/>
                </a:moveTo>
                <a:lnTo>
                  <a:pt x="0" y="462770"/>
                </a:lnTo>
                <a:lnTo>
                  <a:pt x="1695322" y="462770"/>
                </a:lnTo>
                <a:lnTo>
                  <a:pt x="1695322" y="0"/>
                </a:lnTo>
                <a:lnTo>
                  <a:pt x="0" y="0"/>
                </a:lnTo>
                <a:close/>
              </a:path>
            </a:pathLst>
          </a:custGeom>
          <a:solidFill>
            <a:srgbClr val="D6E3F4"/>
          </a:solidFill>
        </p:spPr>
        <p:txBody>
          <a:bodyPr wrap="square" lIns="0" tIns="0" rIns="0" bIns="0" rtlCol="0">
            <a:noAutofit/>
          </a:bodyPr>
          <a:lstStyle/>
          <a:p>
            <a:endParaRPr/>
          </a:p>
        </p:txBody>
      </p:sp>
      <p:sp>
        <p:nvSpPr>
          <p:cNvPr id="61" name="object 61"/>
          <p:cNvSpPr/>
          <p:nvPr/>
        </p:nvSpPr>
        <p:spPr>
          <a:xfrm>
            <a:off x="2698160" y="5083775"/>
            <a:ext cx="6915277" cy="462770"/>
          </a:xfrm>
          <a:custGeom>
            <a:avLst/>
            <a:gdLst/>
            <a:ahLst/>
            <a:cxnLst/>
            <a:rect l="l" t="t" r="r" b="b"/>
            <a:pathLst>
              <a:path w="6915277" h="462770">
                <a:moveTo>
                  <a:pt x="0" y="0"/>
                </a:moveTo>
                <a:lnTo>
                  <a:pt x="0" y="462770"/>
                </a:lnTo>
                <a:lnTo>
                  <a:pt x="6915277" y="462770"/>
                </a:lnTo>
                <a:lnTo>
                  <a:pt x="6915277" y="0"/>
                </a:lnTo>
                <a:lnTo>
                  <a:pt x="0" y="0"/>
                </a:lnTo>
                <a:close/>
              </a:path>
            </a:pathLst>
          </a:custGeom>
          <a:solidFill>
            <a:srgbClr val="D6E3F4"/>
          </a:solidFill>
        </p:spPr>
        <p:txBody>
          <a:bodyPr wrap="square" lIns="0" tIns="0" rIns="0" bIns="0" rtlCol="0">
            <a:noAutofit/>
          </a:bodyPr>
          <a:lstStyle/>
          <a:p>
            <a:endParaRPr/>
          </a:p>
        </p:txBody>
      </p:sp>
      <p:sp>
        <p:nvSpPr>
          <p:cNvPr id="62" name="object 62"/>
          <p:cNvSpPr/>
          <p:nvPr/>
        </p:nvSpPr>
        <p:spPr>
          <a:xfrm>
            <a:off x="1002838" y="5546545"/>
            <a:ext cx="1695322" cy="579120"/>
          </a:xfrm>
          <a:custGeom>
            <a:avLst/>
            <a:gdLst/>
            <a:ahLst/>
            <a:cxnLst/>
            <a:rect l="l" t="t" r="r" b="b"/>
            <a:pathLst>
              <a:path w="1695322" h="579120">
                <a:moveTo>
                  <a:pt x="0" y="0"/>
                </a:moveTo>
                <a:lnTo>
                  <a:pt x="0" y="579119"/>
                </a:lnTo>
                <a:lnTo>
                  <a:pt x="1695322" y="579119"/>
                </a:lnTo>
                <a:lnTo>
                  <a:pt x="1695322" y="0"/>
                </a:lnTo>
                <a:lnTo>
                  <a:pt x="0" y="0"/>
                </a:lnTo>
                <a:close/>
              </a:path>
            </a:pathLst>
          </a:custGeom>
          <a:solidFill>
            <a:srgbClr val="ECF2FA"/>
          </a:solidFill>
        </p:spPr>
        <p:txBody>
          <a:bodyPr wrap="square" lIns="0" tIns="0" rIns="0" bIns="0" rtlCol="0">
            <a:noAutofit/>
          </a:bodyPr>
          <a:lstStyle/>
          <a:p>
            <a:endParaRPr/>
          </a:p>
        </p:txBody>
      </p:sp>
      <p:sp>
        <p:nvSpPr>
          <p:cNvPr id="63" name="object 63"/>
          <p:cNvSpPr/>
          <p:nvPr/>
        </p:nvSpPr>
        <p:spPr>
          <a:xfrm>
            <a:off x="2698160" y="5546545"/>
            <a:ext cx="6915277" cy="579120"/>
          </a:xfrm>
          <a:custGeom>
            <a:avLst/>
            <a:gdLst/>
            <a:ahLst/>
            <a:cxnLst/>
            <a:rect l="l" t="t" r="r" b="b"/>
            <a:pathLst>
              <a:path w="6915277" h="579120">
                <a:moveTo>
                  <a:pt x="0" y="0"/>
                </a:moveTo>
                <a:lnTo>
                  <a:pt x="0" y="579119"/>
                </a:lnTo>
                <a:lnTo>
                  <a:pt x="6915277" y="579119"/>
                </a:lnTo>
                <a:lnTo>
                  <a:pt x="6915277" y="0"/>
                </a:lnTo>
                <a:lnTo>
                  <a:pt x="0" y="0"/>
                </a:lnTo>
                <a:close/>
              </a:path>
            </a:pathLst>
          </a:custGeom>
          <a:solidFill>
            <a:srgbClr val="ECF2FA"/>
          </a:solidFill>
        </p:spPr>
        <p:txBody>
          <a:bodyPr wrap="square" lIns="0" tIns="0" rIns="0" bIns="0" rtlCol="0">
            <a:noAutofit/>
          </a:bodyPr>
          <a:lstStyle/>
          <a:p>
            <a:endParaRPr/>
          </a:p>
        </p:txBody>
      </p:sp>
      <p:sp>
        <p:nvSpPr>
          <p:cNvPr id="64" name="object 64"/>
          <p:cNvSpPr/>
          <p:nvPr/>
        </p:nvSpPr>
        <p:spPr>
          <a:xfrm>
            <a:off x="1002838" y="6125665"/>
            <a:ext cx="1695322" cy="376002"/>
          </a:xfrm>
          <a:custGeom>
            <a:avLst/>
            <a:gdLst/>
            <a:ahLst/>
            <a:cxnLst/>
            <a:rect l="l" t="t" r="r" b="b"/>
            <a:pathLst>
              <a:path w="1695322" h="376002">
                <a:moveTo>
                  <a:pt x="0" y="0"/>
                </a:moveTo>
                <a:lnTo>
                  <a:pt x="0" y="376002"/>
                </a:lnTo>
                <a:lnTo>
                  <a:pt x="1695322" y="376002"/>
                </a:lnTo>
                <a:lnTo>
                  <a:pt x="1695322" y="0"/>
                </a:lnTo>
                <a:lnTo>
                  <a:pt x="0" y="0"/>
                </a:lnTo>
                <a:close/>
              </a:path>
            </a:pathLst>
          </a:custGeom>
          <a:solidFill>
            <a:srgbClr val="D6E3F4"/>
          </a:solidFill>
        </p:spPr>
        <p:txBody>
          <a:bodyPr wrap="square" lIns="0" tIns="0" rIns="0" bIns="0" rtlCol="0">
            <a:noAutofit/>
          </a:bodyPr>
          <a:lstStyle/>
          <a:p>
            <a:endParaRPr/>
          </a:p>
        </p:txBody>
      </p:sp>
      <p:sp>
        <p:nvSpPr>
          <p:cNvPr id="65" name="object 65"/>
          <p:cNvSpPr/>
          <p:nvPr/>
        </p:nvSpPr>
        <p:spPr>
          <a:xfrm>
            <a:off x="2698160" y="6125665"/>
            <a:ext cx="6915277" cy="376002"/>
          </a:xfrm>
          <a:custGeom>
            <a:avLst/>
            <a:gdLst/>
            <a:ahLst/>
            <a:cxnLst/>
            <a:rect l="l" t="t" r="r" b="b"/>
            <a:pathLst>
              <a:path w="6915277" h="376002">
                <a:moveTo>
                  <a:pt x="0" y="0"/>
                </a:moveTo>
                <a:lnTo>
                  <a:pt x="0" y="376002"/>
                </a:lnTo>
                <a:lnTo>
                  <a:pt x="6915277" y="376002"/>
                </a:lnTo>
                <a:lnTo>
                  <a:pt x="6915277" y="0"/>
                </a:lnTo>
                <a:lnTo>
                  <a:pt x="0" y="0"/>
                </a:lnTo>
                <a:close/>
              </a:path>
            </a:pathLst>
          </a:custGeom>
          <a:solidFill>
            <a:srgbClr val="D6E3F4"/>
          </a:solidFill>
        </p:spPr>
        <p:txBody>
          <a:bodyPr wrap="square" lIns="0" tIns="0" rIns="0" bIns="0" rtlCol="0">
            <a:noAutofit/>
          </a:bodyPr>
          <a:lstStyle/>
          <a:p>
            <a:endParaRPr/>
          </a:p>
        </p:txBody>
      </p:sp>
      <p:sp>
        <p:nvSpPr>
          <p:cNvPr id="66" name="object 66"/>
          <p:cNvSpPr/>
          <p:nvPr/>
        </p:nvSpPr>
        <p:spPr>
          <a:xfrm>
            <a:off x="1002838" y="6501668"/>
            <a:ext cx="1695322" cy="579120"/>
          </a:xfrm>
          <a:custGeom>
            <a:avLst/>
            <a:gdLst/>
            <a:ahLst/>
            <a:cxnLst/>
            <a:rect l="l" t="t" r="r" b="b"/>
            <a:pathLst>
              <a:path w="1695322" h="579119">
                <a:moveTo>
                  <a:pt x="0" y="0"/>
                </a:moveTo>
                <a:lnTo>
                  <a:pt x="0" y="579119"/>
                </a:lnTo>
                <a:lnTo>
                  <a:pt x="1695322" y="579119"/>
                </a:lnTo>
                <a:lnTo>
                  <a:pt x="1695322" y="0"/>
                </a:lnTo>
                <a:lnTo>
                  <a:pt x="0" y="0"/>
                </a:lnTo>
                <a:close/>
              </a:path>
            </a:pathLst>
          </a:custGeom>
          <a:solidFill>
            <a:srgbClr val="ECF2FA"/>
          </a:solidFill>
        </p:spPr>
        <p:txBody>
          <a:bodyPr wrap="square" lIns="0" tIns="0" rIns="0" bIns="0" rtlCol="0">
            <a:noAutofit/>
          </a:bodyPr>
          <a:lstStyle/>
          <a:p>
            <a:endParaRPr/>
          </a:p>
        </p:txBody>
      </p:sp>
      <p:sp>
        <p:nvSpPr>
          <p:cNvPr id="67" name="object 67"/>
          <p:cNvSpPr/>
          <p:nvPr/>
        </p:nvSpPr>
        <p:spPr>
          <a:xfrm>
            <a:off x="2698160" y="6501668"/>
            <a:ext cx="6915277" cy="579120"/>
          </a:xfrm>
          <a:custGeom>
            <a:avLst/>
            <a:gdLst/>
            <a:ahLst/>
            <a:cxnLst/>
            <a:rect l="l" t="t" r="r" b="b"/>
            <a:pathLst>
              <a:path w="6915277" h="579119">
                <a:moveTo>
                  <a:pt x="0" y="0"/>
                </a:moveTo>
                <a:lnTo>
                  <a:pt x="0" y="579119"/>
                </a:lnTo>
                <a:lnTo>
                  <a:pt x="6915277" y="579119"/>
                </a:lnTo>
                <a:lnTo>
                  <a:pt x="6915277" y="0"/>
                </a:lnTo>
                <a:lnTo>
                  <a:pt x="0" y="0"/>
                </a:lnTo>
                <a:close/>
              </a:path>
            </a:pathLst>
          </a:custGeom>
          <a:solidFill>
            <a:srgbClr val="ECF2FA"/>
          </a:solidFill>
        </p:spPr>
        <p:txBody>
          <a:bodyPr wrap="square" lIns="0" tIns="0" rIns="0" bIns="0" rtlCol="0">
            <a:noAutofit/>
          </a:bodyPr>
          <a:lstStyle/>
          <a:p>
            <a:endParaRPr/>
          </a:p>
        </p:txBody>
      </p:sp>
      <p:sp>
        <p:nvSpPr>
          <p:cNvPr id="68" name="object 68"/>
          <p:cNvSpPr/>
          <p:nvPr/>
        </p:nvSpPr>
        <p:spPr>
          <a:xfrm>
            <a:off x="2698162" y="3543184"/>
            <a:ext cx="0" cy="3543955"/>
          </a:xfrm>
          <a:custGeom>
            <a:avLst/>
            <a:gdLst/>
            <a:ahLst/>
            <a:cxnLst/>
            <a:rect l="l" t="t" r="r" b="b"/>
            <a:pathLst>
              <a:path h="3543955">
                <a:moveTo>
                  <a:pt x="0" y="0"/>
                </a:moveTo>
                <a:lnTo>
                  <a:pt x="0" y="3543955"/>
                </a:lnTo>
              </a:path>
            </a:pathLst>
          </a:custGeom>
          <a:ln w="12700">
            <a:solidFill>
              <a:srgbClr val="000000"/>
            </a:solidFill>
          </a:ln>
        </p:spPr>
        <p:txBody>
          <a:bodyPr wrap="square" lIns="0" tIns="0" rIns="0" bIns="0" rtlCol="0">
            <a:noAutofit/>
          </a:bodyPr>
          <a:lstStyle/>
          <a:p>
            <a:endParaRPr/>
          </a:p>
        </p:txBody>
      </p:sp>
      <p:sp>
        <p:nvSpPr>
          <p:cNvPr id="69" name="object 69"/>
          <p:cNvSpPr/>
          <p:nvPr/>
        </p:nvSpPr>
        <p:spPr>
          <a:xfrm>
            <a:off x="996488" y="3925536"/>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70" name="object 70"/>
          <p:cNvSpPr/>
          <p:nvPr/>
        </p:nvSpPr>
        <p:spPr>
          <a:xfrm>
            <a:off x="996488" y="4504656"/>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71" name="object 71"/>
          <p:cNvSpPr/>
          <p:nvPr/>
        </p:nvSpPr>
        <p:spPr>
          <a:xfrm>
            <a:off x="996488" y="5083777"/>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72" name="object 72"/>
          <p:cNvSpPr/>
          <p:nvPr/>
        </p:nvSpPr>
        <p:spPr>
          <a:xfrm>
            <a:off x="996488" y="5546547"/>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73" name="object 73"/>
          <p:cNvSpPr/>
          <p:nvPr/>
        </p:nvSpPr>
        <p:spPr>
          <a:xfrm>
            <a:off x="996488" y="6125667"/>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996488" y="6501670"/>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75" name="object 75"/>
          <p:cNvSpPr/>
          <p:nvPr/>
        </p:nvSpPr>
        <p:spPr>
          <a:xfrm>
            <a:off x="1002838" y="3543184"/>
            <a:ext cx="0" cy="3543955"/>
          </a:xfrm>
          <a:custGeom>
            <a:avLst/>
            <a:gdLst/>
            <a:ahLst/>
            <a:cxnLst/>
            <a:rect l="l" t="t" r="r" b="b"/>
            <a:pathLst>
              <a:path h="3543955">
                <a:moveTo>
                  <a:pt x="0" y="0"/>
                </a:moveTo>
                <a:lnTo>
                  <a:pt x="0" y="3543955"/>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9613442" y="3543184"/>
            <a:ext cx="0" cy="3543955"/>
          </a:xfrm>
          <a:custGeom>
            <a:avLst/>
            <a:gdLst/>
            <a:ahLst/>
            <a:cxnLst/>
            <a:rect l="l" t="t" r="r" b="b"/>
            <a:pathLst>
              <a:path h="3543955">
                <a:moveTo>
                  <a:pt x="0" y="0"/>
                </a:moveTo>
                <a:lnTo>
                  <a:pt x="0" y="3543955"/>
                </a:lnTo>
              </a:path>
            </a:pathLst>
          </a:custGeom>
          <a:ln w="12700">
            <a:solidFill>
              <a:srgbClr val="000000"/>
            </a:solidFill>
          </a:ln>
        </p:spPr>
        <p:txBody>
          <a:bodyPr wrap="square" lIns="0" tIns="0" rIns="0" bIns="0" rtlCol="0">
            <a:noAutofit/>
          </a:bodyPr>
          <a:lstStyle/>
          <a:p>
            <a:endParaRPr/>
          </a:p>
        </p:txBody>
      </p:sp>
      <p:sp>
        <p:nvSpPr>
          <p:cNvPr id="77" name="object 77"/>
          <p:cNvSpPr/>
          <p:nvPr/>
        </p:nvSpPr>
        <p:spPr>
          <a:xfrm>
            <a:off x="996488" y="3549534"/>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996488" y="7080790"/>
            <a:ext cx="8623304" cy="0"/>
          </a:xfrm>
          <a:custGeom>
            <a:avLst/>
            <a:gdLst/>
            <a:ahLst/>
            <a:cxnLst/>
            <a:rect l="l" t="t" r="r" b="b"/>
            <a:pathLst>
              <a:path w="8623304">
                <a:moveTo>
                  <a:pt x="0" y="0"/>
                </a:moveTo>
                <a:lnTo>
                  <a:pt x="8623304" y="0"/>
                </a:lnTo>
              </a:path>
            </a:pathLst>
          </a:custGeom>
          <a:ln w="12700">
            <a:solidFill>
              <a:srgbClr val="000000"/>
            </a:solidFill>
          </a:ln>
        </p:spPr>
        <p:txBody>
          <a:bodyPr wrap="square" lIns="0" tIns="0" rIns="0" bIns="0" rtlCol="0">
            <a:noAutofit/>
          </a:bodyPr>
          <a:lstStyle/>
          <a:p>
            <a:endParaRPr/>
          </a:p>
        </p:txBody>
      </p:sp>
      <p:sp>
        <p:nvSpPr>
          <p:cNvPr id="49" name="object 49"/>
          <p:cNvSpPr/>
          <p:nvPr/>
        </p:nvSpPr>
        <p:spPr>
          <a:xfrm>
            <a:off x="7557427" y="1051558"/>
            <a:ext cx="2215343" cy="619298"/>
          </a:xfrm>
          <a:prstGeom prst="rect">
            <a:avLst/>
          </a:prstGeom>
          <a:blipFill>
            <a:blip r:embed="rId3" cstate="print"/>
            <a:stretch>
              <a:fillRect/>
            </a:stretch>
          </a:blipFill>
        </p:spPr>
        <p:txBody>
          <a:bodyPr wrap="square" lIns="0" tIns="0" rIns="0" bIns="0" rtlCol="0">
            <a:noAutofit/>
          </a:bodyPr>
          <a:lstStyle/>
          <a:p>
            <a:endParaRPr/>
          </a:p>
        </p:txBody>
      </p:sp>
      <p:sp>
        <p:nvSpPr>
          <p:cNvPr id="50" name="object 50"/>
          <p:cNvSpPr/>
          <p:nvPr/>
        </p:nvSpPr>
        <p:spPr>
          <a:xfrm>
            <a:off x="7752776" y="1043245"/>
            <a:ext cx="1837113" cy="631767"/>
          </a:xfrm>
          <a:prstGeom prst="rect">
            <a:avLst/>
          </a:prstGeom>
          <a:blipFill>
            <a:blip r:embed="rId4" cstate="print"/>
            <a:stretch>
              <a:fillRect/>
            </a:stretch>
          </a:blipFill>
        </p:spPr>
        <p:txBody>
          <a:bodyPr wrap="square" lIns="0" tIns="0" rIns="0" bIns="0" rtlCol="0">
            <a:noAutofit/>
          </a:bodyPr>
          <a:lstStyle/>
          <a:p>
            <a:endParaRPr/>
          </a:p>
        </p:txBody>
      </p:sp>
      <p:sp>
        <p:nvSpPr>
          <p:cNvPr id="51" name="object 51"/>
          <p:cNvSpPr/>
          <p:nvPr/>
        </p:nvSpPr>
        <p:spPr>
          <a:xfrm>
            <a:off x="7548093" y="1044215"/>
            <a:ext cx="2209800" cy="609599"/>
          </a:xfrm>
          <a:prstGeom prst="rect">
            <a:avLst/>
          </a:prstGeom>
          <a:blipFill>
            <a:blip r:embed="rId5" cstate="print"/>
            <a:stretch>
              <a:fillRect/>
            </a:stretch>
          </a:blipFill>
        </p:spPr>
        <p:txBody>
          <a:bodyPr wrap="square" lIns="0" tIns="0" rIns="0" bIns="0" rtlCol="0">
            <a:noAutofit/>
          </a:bodyPr>
          <a:lstStyle/>
          <a:p>
            <a:endParaRPr/>
          </a:p>
        </p:txBody>
      </p:sp>
      <p:sp>
        <p:nvSpPr>
          <p:cNvPr id="32" name="object 32"/>
          <p:cNvSpPr/>
          <p:nvPr/>
        </p:nvSpPr>
        <p:spPr>
          <a:xfrm>
            <a:off x="9264494" y="464203"/>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8"/>
                </a:lnTo>
                <a:lnTo>
                  <a:pt x="59011" y="36406"/>
                </a:lnTo>
                <a:lnTo>
                  <a:pt x="48239" y="43862"/>
                </a:lnTo>
                <a:lnTo>
                  <a:pt x="38211" y="51928"/>
                </a:lnTo>
                <a:lnTo>
                  <a:pt x="28955"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33" name="object 33"/>
          <p:cNvSpPr/>
          <p:nvPr/>
        </p:nvSpPr>
        <p:spPr>
          <a:xfrm>
            <a:off x="9184660" y="449454"/>
            <a:ext cx="564669" cy="430909"/>
          </a:xfrm>
          <a:custGeom>
            <a:avLst/>
            <a:gdLst/>
            <a:ahLst/>
            <a:cxnLst/>
            <a:rect l="l" t="t" r="r" b="b"/>
            <a:pathLst>
              <a:path w="564669" h="430909">
                <a:moveTo>
                  <a:pt x="29561" y="119475"/>
                </a:moveTo>
                <a:lnTo>
                  <a:pt x="16796" y="142249"/>
                </a:lnTo>
                <a:lnTo>
                  <a:pt x="7540" y="165993"/>
                </a:lnTo>
                <a:lnTo>
                  <a:pt x="1903" y="190473"/>
                </a:lnTo>
                <a:lnTo>
                  <a:pt x="0" y="215454"/>
                </a:lnTo>
                <a:lnTo>
                  <a:pt x="935" y="233125"/>
                </a:lnTo>
                <a:lnTo>
                  <a:pt x="8205" y="267230"/>
                </a:lnTo>
                <a:lnTo>
                  <a:pt x="22187" y="299319"/>
                </a:lnTo>
                <a:lnTo>
                  <a:pt x="42300" y="328947"/>
                </a:lnTo>
                <a:lnTo>
                  <a:pt x="67963" y="355670"/>
                </a:lnTo>
                <a:lnTo>
                  <a:pt x="82694" y="367804"/>
                </a:lnTo>
                <a:lnTo>
                  <a:pt x="98594" y="379045"/>
                </a:lnTo>
                <a:lnTo>
                  <a:pt x="115591" y="389339"/>
                </a:lnTo>
                <a:lnTo>
                  <a:pt x="133613" y="398629"/>
                </a:lnTo>
                <a:lnTo>
                  <a:pt x="152585" y="406860"/>
                </a:lnTo>
                <a:lnTo>
                  <a:pt x="172437" y="413978"/>
                </a:lnTo>
                <a:lnTo>
                  <a:pt x="193095" y="419925"/>
                </a:lnTo>
                <a:lnTo>
                  <a:pt x="214486" y="424648"/>
                </a:lnTo>
                <a:lnTo>
                  <a:pt x="236538" y="428089"/>
                </a:lnTo>
                <a:lnTo>
                  <a:pt x="259179" y="430195"/>
                </a:lnTo>
                <a:lnTo>
                  <a:pt x="282335" y="430909"/>
                </a:lnTo>
                <a:lnTo>
                  <a:pt x="305490" y="430195"/>
                </a:lnTo>
                <a:lnTo>
                  <a:pt x="328131" y="428089"/>
                </a:lnTo>
                <a:lnTo>
                  <a:pt x="350183" y="424647"/>
                </a:lnTo>
                <a:lnTo>
                  <a:pt x="371574" y="419925"/>
                </a:lnTo>
                <a:lnTo>
                  <a:pt x="392232" y="413978"/>
                </a:lnTo>
                <a:lnTo>
                  <a:pt x="412084" y="406860"/>
                </a:lnTo>
                <a:lnTo>
                  <a:pt x="431057" y="398629"/>
                </a:lnTo>
                <a:lnTo>
                  <a:pt x="449078" y="389339"/>
                </a:lnTo>
                <a:lnTo>
                  <a:pt x="466075" y="379045"/>
                </a:lnTo>
                <a:lnTo>
                  <a:pt x="481976" y="367804"/>
                </a:lnTo>
                <a:lnTo>
                  <a:pt x="496706" y="355670"/>
                </a:lnTo>
                <a:lnTo>
                  <a:pt x="522369" y="328946"/>
                </a:lnTo>
                <a:lnTo>
                  <a:pt x="542482" y="299319"/>
                </a:lnTo>
                <a:lnTo>
                  <a:pt x="556464" y="267230"/>
                </a:lnTo>
                <a:lnTo>
                  <a:pt x="563733" y="233124"/>
                </a:lnTo>
                <a:lnTo>
                  <a:pt x="564669" y="215454"/>
                </a:lnTo>
                <a:lnTo>
                  <a:pt x="563733" y="197783"/>
                </a:lnTo>
                <a:lnTo>
                  <a:pt x="556464" y="163677"/>
                </a:lnTo>
                <a:lnTo>
                  <a:pt x="542482" y="131589"/>
                </a:lnTo>
                <a:lnTo>
                  <a:pt x="522369" y="101961"/>
                </a:lnTo>
                <a:lnTo>
                  <a:pt x="496706" y="75238"/>
                </a:lnTo>
                <a:lnTo>
                  <a:pt x="481975" y="63104"/>
                </a:lnTo>
                <a:lnTo>
                  <a:pt x="466075" y="51863"/>
                </a:lnTo>
                <a:lnTo>
                  <a:pt x="449078" y="41569"/>
                </a:lnTo>
                <a:lnTo>
                  <a:pt x="431056" y="32279"/>
                </a:lnTo>
                <a:lnTo>
                  <a:pt x="412084" y="24048"/>
                </a:lnTo>
                <a:lnTo>
                  <a:pt x="392232" y="16931"/>
                </a:lnTo>
                <a:lnTo>
                  <a:pt x="371574" y="10983"/>
                </a:lnTo>
                <a:lnTo>
                  <a:pt x="350183" y="6261"/>
                </a:lnTo>
                <a:lnTo>
                  <a:pt x="328131" y="2819"/>
                </a:lnTo>
                <a:lnTo>
                  <a:pt x="305490" y="714"/>
                </a:lnTo>
                <a:lnTo>
                  <a:pt x="282334" y="0"/>
                </a:lnTo>
                <a:lnTo>
                  <a:pt x="282334" y="25495"/>
                </a:lnTo>
                <a:lnTo>
                  <a:pt x="288046" y="25542"/>
                </a:lnTo>
                <a:lnTo>
                  <a:pt x="301427" y="26020"/>
                </a:lnTo>
                <a:lnTo>
                  <a:pt x="327864" y="28503"/>
                </a:lnTo>
                <a:lnTo>
                  <a:pt x="353701" y="32975"/>
                </a:lnTo>
                <a:lnTo>
                  <a:pt x="378736" y="39383"/>
                </a:lnTo>
                <a:lnTo>
                  <a:pt x="402767" y="47672"/>
                </a:lnTo>
                <a:lnTo>
                  <a:pt x="425592" y="57788"/>
                </a:lnTo>
                <a:lnTo>
                  <a:pt x="447009" y="69677"/>
                </a:lnTo>
                <a:lnTo>
                  <a:pt x="462628" y="80149"/>
                </a:lnTo>
                <a:lnTo>
                  <a:pt x="476824" y="91340"/>
                </a:lnTo>
                <a:lnTo>
                  <a:pt x="489589" y="103182"/>
                </a:lnTo>
                <a:lnTo>
                  <a:pt x="510789" y="128540"/>
                </a:lnTo>
                <a:lnTo>
                  <a:pt x="526161" y="155673"/>
                </a:lnTo>
                <a:lnTo>
                  <a:pt x="535640" y="184030"/>
                </a:lnTo>
                <a:lnTo>
                  <a:pt x="539158" y="213059"/>
                </a:lnTo>
                <a:lnTo>
                  <a:pt x="538661" y="227654"/>
                </a:lnTo>
                <a:lnTo>
                  <a:pt x="533113" y="256660"/>
                </a:lnTo>
                <a:lnTo>
                  <a:pt x="521437" y="284961"/>
                </a:lnTo>
                <a:lnTo>
                  <a:pt x="503567" y="312007"/>
                </a:lnTo>
                <a:lnTo>
                  <a:pt x="479436" y="337247"/>
                </a:lnTo>
                <a:lnTo>
                  <a:pt x="465277" y="348799"/>
                </a:lnTo>
                <a:lnTo>
                  <a:pt x="450145" y="359298"/>
                </a:lnTo>
                <a:lnTo>
                  <a:pt x="434135" y="368739"/>
                </a:lnTo>
                <a:lnTo>
                  <a:pt x="417338" y="377114"/>
                </a:lnTo>
                <a:lnTo>
                  <a:pt x="399848" y="384418"/>
                </a:lnTo>
                <a:lnTo>
                  <a:pt x="381759" y="390645"/>
                </a:lnTo>
                <a:lnTo>
                  <a:pt x="363162" y="395788"/>
                </a:lnTo>
                <a:lnTo>
                  <a:pt x="344152" y="399842"/>
                </a:lnTo>
                <a:lnTo>
                  <a:pt x="324822" y="402799"/>
                </a:lnTo>
                <a:lnTo>
                  <a:pt x="305264" y="404654"/>
                </a:lnTo>
                <a:lnTo>
                  <a:pt x="285572" y="405401"/>
                </a:lnTo>
                <a:lnTo>
                  <a:pt x="265838" y="405033"/>
                </a:lnTo>
                <a:lnTo>
                  <a:pt x="246157" y="403545"/>
                </a:lnTo>
                <a:lnTo>
                  <a:pt x="226620" y="400930"/>
                </a:lnTo>
                <a:lnTo>
                  <a:pt x="207322" y="397182"/>
                </a:lnTo>
                <a:lnTo>
                  <a:pt x="188355" y="392294"/>
                </a:lnTo>
                <a:lnTo>
                  <a:pt x="169812" y="386261"/>
                </a:lnTo>
                <a:lnTo>
                  <a:pt x="151786" y="379077"/>
                </a:lnTo>
                <a:lnTo>
                  <a:pt x="134371" y="370735"/>
                </a:lnTo>
                <a:lnTo>
                  <a:pt x="117660" y="361229"/>
                </a:lnTo>
                <a:lnTo>
                  <a:pt x="102040" y="350757"/>
                </a:lnTo>
                <a:lnTo>
                  <a:pt x="87844" y="339566"/>
                </a:lnTo>
                <a:lnTo>
                  <a:pt x="75080" y="327725"/>
                </a:lnTo>
                <a:lnTo>
                  <a:pt x="53880" y="302367"/>
                </a:lnTo>
                <a:lnTo>
                  <a:pt x="38507" y="275234"/>
                </a:lnTo>
                <a:lnTo>
                  <a:pt x="29028" y="246877"/>
                </a:lnTo>
                <a:lnTo>
                  <a:pt x="25510" y="217848"/>
                </a:lnTo>
                <a:lnTo>
                  <a:pt x="26007" y="203253"/>
                </a:lnTo>
                <a:lnTo>
                  <a:pt x="31555" y="174248"/>
                </a:lnTo>
                <a:lnTo>
                  <a:pt x="43231" y="145947"/>
                </a:lnTo>
                <a:lnTo>
                  <a:pt x="61101" y="118901"/>
                </a:lnTo>
                <a:lnTo>
                  <a:pt x="85233" y="93661"/>
                </a:lnTo>
                <a:lnTo>
                  <a:pt x="102985" y="110100"/>
                </a:lnTo>
                <a:lnTo>
                  <a:pt x="112402" y="58088"/>
                </a:lnTo>
                <a:lnTo>
                  <a:pt x="48887" y="60002"/>
                </a:lnTo>
                <a:lnTo>
                  <a:pt x="66634" y="76437"/>
                </a:lnTo>
                <a:lnTo>
                  <a:pt x="65166" y="77774"/>
                </a:lnTo>
                <a:lnTo>
                  <a:pt x="55041" y="87645"/>
                </a:lnTo>
                <a:lnTo>
                  <a:pt x="45722" y="97906"/>
                </a:lnTo>
                <a:lnTo>
                  <a:pt x="37224" y="108525"/>
                </a:lnTo>
                <a:lnTo>
                  <a:pt x="29561" y="119475"/>
                </a:lnTo>
                <a:close/>
              </a:path>
            </a:pathLst>
          </a:custGeom>
          <a:solidFill>
            <a:srgbClr val="F4F4F4"/>
          </a:solidFill>
        </p:spPr>
        <p:txBody>
          <a:bodyPr wrap="square" lIns="0" tIns="0" rIns="0" bIns="0" rtlCol="0">
            <a:noAutofit/>
          </a:bodyPr>
          <a:lstStyle/>
          <a:p>
            <a:endParaRPr/>
          </a:p>
        </p:txBody>
      </p:sp>
      <p:sp>
        <p:nvSpPr>
          <p:cNvPr id="34" name="object 34"/>
          <p:cNvSpPr/>
          <p:nvPr/>
        </p:nvSpPr>
        <p:spPr>
          <a:xfrm>
            <a:off x="9379059" y="444547"/>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4"/>
                </a:lnTo>
                <a:lnTo>
                  <a:pt x="152091" y="0"/>
                </a:lnTo>
                <a:lnTo>
                  <a:pt x="6145" y="0"/>
                </a:lnTo>
                <a:lnTo>
                  <a:pt x="0" y="6144"/>
                </a:lnTo>
                <a:lnTo>
                  <a:pt x="0" y="13726"/>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597576" y="691605"/>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2185B9"/>
          </a:solidFill>
        </p:spPr>
        <p:txBody>
          <a:bodyPr wrap="square" lIns="0" tIns="0" rIns="0" bIns="0" rtlCol="0">
            <a:noAutofit/>
          </a:bodyPr>
          <a:lstStyle/>
          <a:p>
            <a:endParaRPr/>
          </a:p>
        </p:txBody>
      </p:sp>
      <p:sp>
        <p:nvSpPr>
          <p:cNvPr id="36" name="object 36"/>
          <p:cNvSpPr/>
          <p:nvPr/>
        </p:nvSpPr>
        <p:spPr>
          <a:xfrm>
            <a:off x="9597576" y="555484"/>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130402" y="691605"/>
            <a:ext cx="158236" cy="82353"/>
          </a:xfrm>
          <a:custGeom>
            <a:avLst/>
            <a:gdLst/>
            <a:ahLst/>
            <a:cxnLst/>
            <a:rect l="l" t="t" r="r" b="b"/>
            <a:pathLst>
              <a:path w="158236" h="82353">
                <a:moveTo>
                  <a:pt x="0" y="13726"/>
                </a:moveTo>
                <a:lnTo>
                  <a:pt x="0" y="76207"/>
                </a:lnTo>
                <a:lnTo>
                  <a:pt x="6145" y="82353"/>
                </a:lnTo>
                <a:lnTo>
                  <a:pt x="152091" y="82353"/>
                </a:lnTo>
                <a:lnTo>
                  <a:pt x="158236" y="76207"/>
                </a:lnTo>
                <a:lnTo>
                  <a:pt x="158236"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130402" y="555484"/>
            <a:ext cx="158236" cy="82353"/>
          </a:xfrm>
          <a:custGeom>
            <a:avLst/>
            <a:gdLst/>
            <a:ahLst/>
            <a:cxnLst/>
            <a:rect l="l" t="t" r="r" b="b"/>
            <a:pathLst>
              <a:path w="158236" h="82353">
                <a:moveTo>
                  <a:pt x="0" y="13726"/>
                </a:moveTo>
                <a:lnTo>
                  <a:pt x="0" y="76207"/>
                </a:lnTo>
                <a:lnTo>
                  <a:pt x="6145" y="82353"/>
                </a:lnTo>
                <a:lnTo>
                  <a:pt x="152091" y="82353"/>
                </a:lnTo>
                <a:lnTo>
                  <a:pt x="158236" y="76207"/>
                </a:lnTo>
                <a:lnTo>
                  <a:pt x="158236"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379059" y="803905"/>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4"/>
                </a:lnTo>
                <a:lnTo>
                  <a:pt x="152091" y="0"/>
                </a:lnTo>
                <a:lnTo>
                  <a:pt x="6145" y="0"/>
                </a:lnTo>
                <a:lnTo>
                  <a:pt x="0" y="6144"/>
                </a:lnTo>
                <a:lnTo>
                  <a:pt x="0" y="13726"/>
                </a:lnTo>
                <a:close/>
              </a:path>
            </a:pathLst>
          </a:custGeom>
          <a:solidFill>
            <a:srgbClr val="E0E0E0"/>
          </a:solidFill>
        </p:spPr>
        <p:txBody>
          <a:bodyPr wrap="square" lIns="0" tIns="0" rIns="0" bIns="0" rtlCol="0">
            <a:noAutofit/>
          </a:bodyPr>
          <a:lstStyle/>
          <a:p>
            <a:endParaRPr/>
          </a:p>
        </p:txBody>
      </p:sp>
      <p:sp>
        <p:nvSpPr>
          <p:cNvPr id="40" name="object 40"/>
          <p:cNvSpPr/>
          <p:nvPr/>
        </p:nvSpPr>
        <p:spPr>
          <a:xfrm>
            <a:off x="9556127" y="474512"/>
            <a:ext cx="95728" cy="60239"/>
          </a:xfrm>
          <a:custGeom>
            <a:avLst/>
            <a:gdLst/>
            <a:ahLst/>
            <a:cxnLst/>
            <a:rect l="l" t="t" r="r" b="b"/>
            <a:pathLst>
              <a:path w="95728" h="60239">
                <a:moveTo>
                  <a:pt x="91473" y="48943"/>
                </a:moveTo>
                <a:lnTo>
                  <a:pt x="88980" y="35434"/>
                </a:lnTo>
                <a:lnTo>
                  <a:pt x="82805" y="24112"/>
                </a:lnTo>
                <a:lnTo>
                  <a:pt x="73420" y="14144"/>
                </a:lnTo>
                <a:lnTo>
                  <a:pt x="61324" y="6234"/>
                </a:lnTo>
                <a:lnTo>
                  <a:pt x="53087" y="2812"/>
                </a:lnTo>
                <a:lnTo>
                  <a:pt x="39917" y="0"/>
                </a:lnTo>
                <a:lnTo>
                  <a:pt x="27315" y="311"/>
                </a:lnTo>
                <a:lnTo>
                  <a:pt x="15989" y="3602"/>
                </a:lnTo>
                <a:lnTo>
                  <a:pt x="6648" y="9733"/>
                </a:lnTo>
                <a:lnTo>
                  <a:pt x="0" y="18558"/>
                </a:lnTo>
                <a:lnTo>
                  <a:pt x="9827" y="23473"/>
                </a:lnTo>
                <a:lnTo>
                  <a:pt x="12961" y="18924"/>
                </a:lnTo>
                <a:lnTo>
                  <a:pt x="23393" y="12378"/>
                </a:lnTo>
                <a:lnTo>
                  <a:pt x="37595" y="10773"/>
                </a:lnTo>
                <a:lnTo>
                  <a:pt x="40413" y="11063"/>
                </a:lnTo>
                <a:lnTo>
                  <a:pt x="54017" y="14931"/>
                </a:lnTo>
                <a:lnTo>
                  <a:pt x="65928" y="22174"/>
                </a:lnTo>
                <a:lnTo>
                  <a:pt x="74967" y="31891"/>
                </a:lnTo>
                <a:lnTo>
                  <a:pt x="79957" y="43182"/>
                </a:lnTo>
                <a:lnTo>
                  <a:pt x="76075" y="41241"/>
                </a:lnTo>
                <a:lnTo>
                  <a:pt x="83324" y="60239"/>
                </a:lnTo>
                <a:lnTo>
                  <a:pt x="95728" y="51072"/>
                </a:lnTo>
                <a:lnTo>
                  <a:pt x="91473" y="48943"/>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9507068" y="529834"/>
            <a:ext cx="89269" cy="68140"/>
          </a:xfrm>
          <a:custGeom>
            <a:avLst/>
            <a:gdLst/>
            <a:ahLst/>
            <a:cxnLst/>
            <a:rect l="l" t="t" r="r" b="b"/>
            <a:pathLst>
              <a:path w="89269" h="68140">
                <a:moveTo>
                  <a:pt x="35369" y="49424"/>
                </a:moveTo>
                <a:lnTo>
                  <a:pt x="24776" y="40363"/>
                </a:lnTo>
                <a:lnTo>
                  <a:pt x="17414" y="29321"/>
                </a:lnTo>
                <a:lnTo>
                  <a:pt x="14301" y="17374"/>
                </a:lnTo>
                <a:lnTo>
                  <a:pt x="17820" y="19916"/>
                </a:lnTo>
                <a:lnTo>
                  <a:pt x="13714" y="0"/>
                </a:lnTo>
                <a:lnTo>
                  <a:pt x="0" y="7056"/>
                </a:lnTo>
                <a:lnTo>
                  <a:pt x="3859" y="9841"/>
                </a:lnTo>
                <a:lnTo>
                  <a:pt x="3430" y="13576"/>
                </a:lnTo>
                <a:lnTo>
                  <a:pt x="4525" y="25273"/>
                </a:lnTo>
                <a:lnTo>
                  <a:pt x="8997" y="36830"/>
                </a:lnTo>
                <a:lnTo>
                  <a:pt x="16518" y="47575"/>
                </a:lnTo>
                <a:lnTo>
                  <a:pt x="26761" y="56836"/>
                </a:lnTo>
                <a:lnTo>
                  <a:pt x="34157" y="61439"/>
                </a:lnTo>
                <a:lnTo>
                  <a:pt x="46738" y="66386"/>
                </a:lnTo>
                <a:lnTo>
                  <a:pt x="59268" y="68140"/>
                </a:lnTo>
                <a:lnTo>
                  <a:pt x="71019" y="66728"/>
                </a:lnTo>
                <a:lnTo>
                  <a:pt x="81263" y="62177"/>
                </a:lnTo>
                <a:lnTo>
                  <a:pt x="89269" y="54514"/>
                </a:lnTo>
                <a:lnTo>
                  <a:pt x="80357" y="48084"/>
                </a:lnTo>
                <a:lnTo>
                  <a:pt x="75798" y="52629"/>
                </a:lnTo>
                <a:lnTo>
                  <a:pt x="64678" y="56937"/>
                </a:lnTo>
                <a:lnTo>
                  <a:pt x="50911" y="56163"/>
                </a:lnTo>
                <a:lnTo>
                  <a:pt x="48177" y="55425"/>
                </a:lnTo>
                <a:lnTo>
                  <a:pt x="35369" y="49424"/>
                </a:lnTo>
                <a:close/>
              </a:path>
            </a:pathLst>
          </a:custGeom>
          <a:solidFill>
            <a:srgbClr val="E0E0E0"/>
          </a:solidFill>
        </p:spPr>
        <p:txBody>
          <a:bodyPr wrap="square" lIns="0" tIns="0" rIns="0" bIns="0" rtlCol="0">
            <a:noAutofit/>
          </a:bodyPr>
          <a:lstStyle/>
          <a:p>
            <a:endParaRPr/>
          </a:p>
        </p:txBody>
      </p:sp>
      <p:sp>
        <p:nvSpPr>
          <p:cNvPr id="42" name="object 42"/>
          <p:cNvSpPr/>
          <p:nvPr/>
        </p:nvSpPr>
        <p:spPr>
          <a:xfrm>
            <a:off x="9754538" y="624144"/>
            <a:ext cx="41970" cy="98397"/>
          </a:xfrm>
          <a:custGeom>
            <a:avLst/>
            <a:gdLst/>
            <a:ahLst/>
            <a:cxnLst/>
            <a:rect l="l" t="t" r="r" b="b"/>
            <a:pathLst>
              <a:path w="41970" h="98397">
                <a:moveTo>
                  <a:pt x="758" y="11032"/>
                </a:moveTo>
                <a:lnTo>
                  <a:pt x="6503" y="11452"/>
                </a:lnTo>
                <a:lnTo>
                  <a:pt x="17479" y="17145"/>
                </a:lnTo>
                <a:lnTo>
                  <a:pt x="26057" y="28514"/>
                </a:lnTo>
                <a:lnTo>
                  <a:pt x="28685" y="35006"/>
                </a:lnTo>
                <a:lnTo>
                  <a:pt x="30991" y="47734"/>
                </a:lnTo>
                <a:lnTo>
                  <a:pt x="30085" y="60368"/>
                </a:lnTo>
                <a:lnTo>
                  <a:pt x="26116" y="71758"/>
                </a:lnTo>
                <a:lnTo>
                  <a:pt x="19235" y="80754"/>
                </a:lnTo>
                <a:lnTo>
                  <a:pt x="18931" y="76332"/>
                </a:lnTo>
                <a:lnTo>
                  <a:pt x="6330" y="92138"/>
                </a:lnTo>
                <a:lnTo>
                  <a:pt x="20448" y="98397"/>
                </a:lnTo>
                <a:lnTo>
                  <a:pt x="20116" y="93579"/>
                </a:lnTo>
                <a:lnTo>
                  <a:pt x="22223" y="92291"/>
                </a:lnTo>
                <a:lnTo>
                  <a:pt x="31095" y="84100"/>
                </a:lnTo>
                <a:lnTo>
                  <a:pt x="37572" y="73187"/>
                </a:lnTo>
                <a:lnTo>
                  <a:pt x="41312" y="60296"/>
                </a:lnTo>
                <a:lnTo>
                  <a:pt x="41970" y="46173"/>
                </a:lnTo>
                <a:lnTo>
                  <a:pt x="41861" y="44804"/>
                </a:lnTo>
                <a:lnTo>
                  <a:pt x="38605" y="29910"/>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9554142" y="626822"/>
            <a:ext cx="42443" cy="75138"/>
          </a:xfrm>
          <a:custGeom>
            <a:avLst/>
            <a:gdLst/>
            <a:ahLst/>
            <a:cxnLst/>
            <a:rect l="l" t="t" r="r" b="b"/>
            <a:pathLst>
              <a:path w="42443" h="75138">
                <a:moveTo>
                  <a:pt x="1163" y="29964"/>
                </a:moveTo>
                <a:lnTo>
                  <a:pt x="0" y="42777"/>
                </a:lnTo>
                <a:lnTo>
                  <a:pt x="996" y="48252"/>
                </a:lnTo>
                <a:lnTo>
                  <a:pt x="6670" y="59939"/>
                </a:lnTo>
                <a:lnTo>
                  <a:pt x="16146" y="68832"/>
                </a:lnTo>
                <a:lnTo>
                  <a:pt x="28409" y="74156"/>
                </a:lnTo>
                <a:lnTo>
                  <a:pt x="42443" y="75138"/>
                </a:lnTo>
                <a:lnTo>
                  <a:pt x="41415" y="64791"/>
                </a:lnTo>
                <a:lnTo>
                  <a:pt x="33722" y="64610"/>
                </a:lnTo>
                <a:lnTo>
                  <a:pt x="21671" y="60029"/>
                </a:lnTo>
                <a:lnTo>
                  <a:pt x="13161" y="50830"/>
                </a:lnTo>
                <a:lnTo>
                  <a:pt x="10988" y="45367"/>
                </a:lnTo>
                <a:lnTo>
                  <a:pt x="10893" y="33843"/>
                </a:lnTo>
                <a:lnTo>
                  <a:pt x="16188" y="23411"/>
                </a:lnTo>
                <a:lnTo>
                  <a:pt x="26238" y="15778"/>
                </a:lnTo>
                <a:lnTo>
                  <a:pt x="26727" y="20697"/>
                </a:lnTo>
                <a:lnTo>
                  <a:pt x="35763" y="7872"/>
                </a:lnTo>
                <a:lnTo>
                  <a:pt x="24672" y="0"/>
                </a:lnTo>
                <a:lnTo>
                  <a:pt x="25166" y="4986"/>
                </a:lnTo>
                <a:lnTo>
                  <a:pt x="16307" y="9476"/>
                </a:lnTo>
                <a:lnTo>
                  <a:pt x="6823" y="18528"/>
                </a:lnTo>
                <a:lnTo>
                  <a:pt x="1163" y="29964"/>
                </a:lnTo>
                <a:close/>
              </a:path>
            </a:pathLst>
          </a:custGeom>
          <a:solidFill>
            <a:srgbClr val="E0E0E0"/>
          </a:solidFill>
        </p:spPr>
        <p:txBody>
          <a:bodyPr wrap="square" lIns="0" tIns="0" rIns="0" bIns="0" rtlCol="0">
            <a:noAutofit/>
          </a:bodyPr>
          <a:lstStyle/>
          <a:p>
            <a:endParaRPr/>
          </a:p>
        </p:txBody>
      </p:sp>
      <p:sp>
        <p:nvSpPr>
          <p:cNvPr id="44" name="object 44"/>
          <p:cNvSpPr/>
          <p:nvPr/>
        </p:nvSpPr>
        <p:spPr>
          <a:xfrm>
            <a:off x="9298272" y="733759"/>
            <a:ext cx="111873" cy="67282"/>
          </a:xfrm>
          <a:custGeom>
            <a:avLst/>
            <a:gdLst/>
            <a:ahLst/>
            <a:cxnLst/>
            <a:rect l="l" t="t" r="r" b="b"/>
            <a:pathLst>
              <a:path w="111873" h="67282">
                <a:moveTo>
                  <a:pt x="6143" y="8851"/>
                </a:moveTo>
                <a:lnTo>
                  <a:pt x="0" y="16769"/>
                </a:lnTo>
                <a:lnTo>
                  <a:pt x="9827" y="21684"/>
                </a:lnTo>
                <a:lnTo>
                  <a:pt x="12346" y="18033"/>
                </a:lnTo>
                <a:lnTo>
                  <a:pt x="22605" y="12025"/>
                </a:lnTo>
                <a:lnTo>
                  <a:pt x="37527" y="10699"/>
                </a:lnTo>
                <a:lnTo>
                  <a:pt x="41804" y="11158"/>
                </a:lnTo>
                <a:lnTo>
                  <a:pt x="55042" y="14395"/>
                </a:lnTo>
                <a:lnTo>
                  <a:pt x="67770" y="20007"/>
                </a:lnTo>
                <a:lnTo>
                  <a:pt x="79204" y="27511"/>
                </a:lnTo>
                <a:lnTo>
                  <a:pt x="88559" y="36421"/>
                </a:lnTo>
                <a:lnTo>
                  <a:pt x="95050" y="46252"/>
                </a:lnTo>
                <a:lnTo>
                  <a:pt x="92218" y="44835"/>
                </a:lnTo>
                <a:lnTo>
                  <a:pt x="100982" y="67282"/>
                </a:lnTo>
                <a:lnTo>
                  <a:pt x="111873" y="54667"/>
                </a:lnTo>
                <a:lnTo>
                  <a:pt x="108225" y="52844"/>
                </a:lnTo>
                <a:lnTo>
                  <a:pt x="106665" y="46554"/>
                </a:lnTo>
                <a:lnTo>
                  <a:pt x="101434" y="35836"/>
                </a:lnTo>
                <a:lnTo>
                  <a:pt x="93334" y="25669"/>
                </a:lnTo>
                <a:lnTo>
                  <a:pt x="82772" y="16521"/>
                </a:lnTo>
                <a:lnTo>
                  <a:pt x="70153" y="8861"/>
                </a:lnTo>
                <a:lnTo>
                  <a:pt x="66620" y="7186"/>
                </a:lnTo>
                <a:lnTo>
                  <a:pt x="52527" y="2239"/>
                </a:lnTo>
                <a:lnTo>
                  <a:pt x="38842" y="0"/>
                </a:lnTo>
                <a:lnTo>
                  <a:pt x="26155"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9254448" y="779690"/>
            <a:ext cx="112664" cy="83916"/>
          </a:xfrm>
          <a:custGeom>
            <a:avLst/>
            <a:gdLst/>
            <a:ahLst/>
            <a:cxnLst/>
            <a:rect l="l" t="t" r="r" b="b"/>
            <a:pathLst>
              <a:path w="112664" h="83916">
                <a:moveTo>
                  <a:pt x="17820" y="25796"/>
                </a:moveTo>
                <a:lnTo>
                  <a:pt x="11826" y="0"/>
                </a:lnTo>
                <a:lnTo>
                  <a:pt x="0" y="12937"/>
                </a:lnTo>
                <a:lnTo>
                  <a:pt x="2887" y="15021"/>
                </a:lnTo>
                <a:lnTo>
                  <a:pt x="4706" y="24137"/>
                </a:lnTo>
                <a:lnTo>
                  <a:pt x="9427" y="35156"/>
                </a:lnTo>
                <a:lnTo>
                  <a:pt x="16662" y="46084"/>
                </a:lnTo>
                <a:lnTo>
                  <a:pt x="26121" y="56494"/>
                </a:lnTo>
                <a:lnTo>
                  <a:pt x="37514" y="65957"/>
                </a:lnTo>
                <a:lnTo>
                  <a:pt x="47341" y="72283"/>
                </a:lnTo>
                <a:lnTo>
                  <a:pt x="60602" y="78617"/>
                </a:lnTo>
                <a:lnTo>
                  <a:pt x="73584" y="82510"/>
                </a:lnTo>
                <a:lnTo>
                  <a:pt x="85784" y="83916"/>
                </a:lnTo>
                <a:lnTo>
                  <a:pt x="96700" y="82790"/>
                </a:lnTo>
                <a:lnTo>
                  <a:pt x="105827" y="79085"/>
                </a:lnTo>
                <a:lnTo>
                  <a:pt x="112664" y="72756"/>
                </a:lnTo>
                <a:lnTo>
                  <a:pt x="103752" y="66328"/>
                </a:lnTo>
                <a:lnTo>
                  <a:pt x="100711" y="69416"/>
                </a:lnTo>
                <a:lnTo>
                  <a:pt x="90015" y="73222"/>
                </a:lnTo>
                <a:lnTo>
                  <a:pt x="75308" y="72003"/>
                </a:lnTo>
                <a:lnTo>
                  <a:pt x="63225" y="68009"/>
                </a:lnTo>
                <a:lnTo>
                  <a:pt x="51131" y="61805"/>
                </a:lnTo>
                <a:lnTo>
                  <a:pt x="39792" y="53894"/>
                </a:lnTo>
                <a:lnTo>
                  <a:pt x="29777" y="44732"/>
                </a:lnTo>
                <a:lnTo>
                  <a:pt x="21657" y="34776"/>
                </a:lnTo>
                <a:lnTo>
                  <a:pt x="16002" y="24484"/>
                </a:lnTo>
                <a:lnTo>
                  <a:pt x="17820" y="25796"/>
                </a:lnTo>
                <a:close/>
              </a:path>
            </a:pathLst>
          </a:custGeom>
          <a:solidFill>
            <a:srgbClr val="E0E0E0"/>
          </a:solidFill>
        </p:spPr>
        <p:txBody>
          <a:bodyPr wrap="square" lIns="0" tIns="0" rIns="0" bIns="0" rtlCol="0">
            <a:noAutofit/>
          </a:bodyPr>
          <a:lstStyle/>
          <a:p>
            <a:endParaRPr/>
          </a:p>
        </p:txBody>
      </p:sp>
      <p:sp>
        <p:nvSpPr>
          <p:cNvPr id="46" name="object 46"/>
          <p:cNvSpPr/>
          <p:nvPr/>
        </p:nvSpPr>
        <p:spPr>
          <a:xfrm>
            <a:off x="9557015" y="777698"/>
            <a:ext cx="78165" cy="74415"/>
          </a:xfrm>
          <a:custGeom>
            <a:avLst/>
            <a:gdLst/>
            <a:ahLst/>
            <a:cxnLst/>
            <a:rect l="l" t="t" r="r" b="b"/>
            <a:pathLst>
              <a:path w="78165" h="74415">
                <a:moveTo>
                  <a:pt x="73287" y="0"/>
                </a:moveTo>
                <a:lnTo>
                  <a:pt x="66459" y="5807"/>
                </a:lnTo>
                <a:lnTo>
                  <a:pt x="66751" y="6165"/>
                </a:lnTo>
                <a:lnTo>
                  <a:pt x="69618" y="16399"/>
                </a:lnTo>
                <a:lnTo>
                  <a:pt x="65641" y="29843"/>
                </a:lnTo>
                <a:lnTo>
                  <a:pt x="61700" y="36361"/>
                </a:lnTo>
                <a:lnTo>
                  <a:pt x="52752" y="46714"/>
                </a:lnTo>
                <a:lnTo>
                  <a:pt x="41943" y="55309"/>
                </a:lnTo>
                <a:lnTo>
                  <a:pt x="30278" y="61408"/>
                </a:lnTo>
                <a:lnTo>
                  <a:pt x="18761" y="64273"/>
                </a:lnTo>
                <a:lnTo>
                  <a:pt x="20491" y="62802"/>
                </a:lnTo>
                <a:lnTo>
                  <a:pt x="0" y="62324"/>
                </a:lnTo>
                <a:lnTo>
                  <a:pt x="6835" y="74415"/>
                </a:lnTo>
                <a:lnTo>
                  <a:pt x="9235" y="72374"/>
                </a:lnTo>
                <a:lnTo>
                  <a:pt x="20019" y="72845"/>
                </a:lnTo>
                <a:lnTo>
                  <a:pt x="31762" y="70195"/>
                </a:lnTo>
                <a:lnTo>
                  <a:pt x="43748" y="64669"/>
                </a:lnTo>
                <a:lnTo>
                  <a:pt x="55261" y="56513"/>
                </a:lnTo>
                <a:lnTo>
                  <a:pt x="60460" y="51687"/>
                </a:lnTo>
                <a:lnTo>
                  <a:pt x="69396" y="40760"/>
                </a:lnTo>
                <a:lnTo>
                  <a:pt x="75373" y="29418"/>
                </a:lnTo>
                <a:lnTo>
                  <a:pt x="78165"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9513955" y="721814"/>
            <a:ext cx="73438" cy="81493"/>
          </a:xfrm>
          <a:custGeom>
            <a:avLst/>
            <a:gdLst/>
            <a:ahLst/>
            <a:cxnLst/>
            <a:rect l="l" t="t" r="r" b="b"/>
            <a:pathLst>
              <a:path w="73438" h="81493">
                <a:moveTo>
                  <a:pt x="13180" y="67864"/>
                </a:moveTo>
                <a:lnTo>
                  <a:pt x="10565" y="56328"/>
                </a:lnTo>
                <a:lnTo>
                  <a:pt x="13174" y="43022"/>
                </a:lnTo>
                <a:lnTo>
                  <a:pt x="14865" y="39185"/>
                </a:lnTo>
                <a:lnTo>
                  <a:pt x="22588" y="27932"/>
                </a:lnTo>
                <a:lnTo>
                  <a:pt x="32815" y="19265"/>
                </a:lnTo>
                <a:lnTo>
                  <a:pt x="44433" y="13961"/>
                </a:lnTo>
                <a:lnTo>
                  <a:pt x="56328" y="12801"/>
                </a:lnTo>
                <a:lnTo>
                  <a:pt x="53270" y="16009"/>
                </a:lnTo>
                <a:lnTo>
                  <a:pt x="73438" y="14640"/>
                </a:lnTo>
                <a:lnTo>
                  <a:pt x="68529" y="0"/>
                </a:lnTo>
                <a:lnTo>
                  <a:pt x="65199" y="3495"/>
                </a:lnTo>
                <a:lnTo>
                  <a:pt x="60492" y="2306"/>
                </a:lnTo>
                <a:lnTo>
                  <a:pt x="48939" y="1955"/>
                </a:lnTo>
                <a:lnTo>
                  <a:pt x="37137" y="4822"/>
                </a:lnTo>
                <a:lnTo>
                  <a:pt x="25757" y="10695"/>
                </a:lnTo>
                <a:lnTo>
                  <a:pt x="15468" y="19359"/>
                </a:lnTo>
                <a:lnTo>
                  <a:pt x="9450" y="26725"/>
                </a:lnTo>
                <a:lnTo>
                  <a:pt x="3182" y="38352"/>
                </a:lnTo>
                <a:lnTo>
                  <a:pt x="11" y="50340"/>
                </a:lnTo>
                <a:lnTo>
                  <a:pt x="0" y="61991"/>
                </a:lnTo>
                <a:lnTo>
                  <a:pt x="3213" y="72608"/>
                </a:lnTo>
                <a:lnTo>
                  <a:pt x="9717" y="81493"/>
                </a:lnTo>
                <a:lnTo>
                  <a:pt x="17347" y="73489"/>
                </a:lnTo>
                <a:lnTo>
                  <a:pt x="13180" y="67864"/>
                </a:lnTo>
                <a:close/>
              </a:path>
            </a:pathLst>
          </a:custGeom>
          <a:solidFill>
            <a:srgbClr val="E0E0E0"/>
          </a:solidFill>
        </p:spPr>
        <p:txBody>
          <a:bodyPr wrap="square" lIns="0" tIns="0" rIns="0" bIns="0" rtlCol="0">
            <a:noAutofit/>
          </a:bodyPr>
          <a:lstStyle/>
          <a:p>
            <a:endParaRPr/>
          </a:p>
        </p:txBody>
      </p:sp>
      <p:sp>
        <p:nvSpPr>
          <p:cNvPr id="48" name="object 48"/>
          <p:cNvSpPr/>
          <p:nvPr/>
        </p:nvSpPr>
        <p:spPr>
          <a:xfrm>
            <a:off x="9085428" y="626822"/>
            <a:ext cx="42442" cy="75138"/>
          </a:xfrm>
          <a:custGeom>
            <a:avLst/>
            <a:gdLst/>
            <a:ahLst/>
            <a:cxnLst/>
            <a:rect l="l" t="t" r="r" b="b"/>
            <a:pathLst>
              <a:path w="42442" h="75138">
                <a:moveTo>
                  <a:pt x="1163" y="29964"/>
                </a:moveTo>
                <a:lnTo>
                  <a:pt x="0" y="42777"/>
                </a:lnTo>
                <a:lnTo>
                  <a:pt x="996" y="48251"/>
                </a:lnTo>
                <a:lnTo>
                  <a:pt x="6668" y="59938"/>
                </a:lnTo>
                <a:lnTo>
                  <a:pt x="16144" y="68831"/>
                </a:lnTo>
                <a:lnTo>
                  <a:pt x="28407" y="74156"/>
                </a:lnTo>
                <a:lnTo>
                  <a:pt x="42442" y="75138"/>
                </a:lnTo>
                <a:lnTo>
                  <a:pt x="41415" y="64791"/>
                </a:lnTo>
                <a:lnTo>
                  <a:pt x="33720" y="64610"/>
                </a:lnTo>
                <a:lnTo>
                  <a:pt x="21670" y="60029"/>
                </a:lnTo>
                <a:lnTo>
                  <a:pt x="13159" y="50830"/>
                </a:lnTo>
                <a:lnTo>
                  <a:pt x="10987" y="45367"/>
                </a:lnTo>
                <a:lnTo>
                  <a:pt x="10891" y="33843"/>
                </a:lnTo>
                <a:lnTo>
                  <a:pt x="16187" y="23411"/>
                </a:lnTo>
                <a:lnTo>
                  <a:pt x="26236" y="15778"/>
                </a:lnTo>
                <a:lnTo>
                  <a:pt x="26725" y="20697"/>
                </a:lnTo>
                <a:lnTo>
                  <a:pt x="35761" y="7872"/>
                </a:lnTo>
                <a:lnTo>
                  <a:pt x="24670" y="0"/>
                </a:lnTo>
                <a:lnTo>
                  <a:pt x="25165" y="4986"/>
                </a:lnTo>
                <a:lnTo>
                  <a:pt x="16306" y="9476"/>
                </a:lnTo>
                <a:lnTo>
                  <a:pt x="6821" y="18529"/>
                </a:lnTo>
                <a:lnTo>
                  <a:pt x="1163" y="29964"/>
                </a:lnTo>
                <a:close/>
              </a:path>
            </a:pathLst>
          </a:custGeom>
          <a:solidFill>
            <a:srgbClr val="E0E0E0"/>
          </a:solidFill>
        </p:spPr>
        <p:txBody>
          <a:bodyPr wrap="square" lIns="0" tIns="0" rIns="0" bIns="0" rtlCol="0">
            <a:noAutofit/>
          </a:bodyPr>
          <a:lstStyle/>
          <a:p>
            <a:endParaRPr/>
          </a:p>
        </p:txBody>
      </p:sp>
      <p:sp>
        <p:nvSpPr>
          <p:cNvPr id="31" name="object 31"/>
          <p:cNvSpPr txBox="1"/>
          <p:nvPr/>
        </p:nvSpPr>
        <p:spPr>
          <a:xfrm>
            <a:off x="1081578" y="744770"/>
            <a:ext cx="8451300" cy="901876"/>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Sample Research: Churn Prediction in Other </a:t>
            </a:r>
            <a:r>
              <a:rPr sz="2400" spc="-129" dirty="0">
                <a:solidFill>
                  <a:srgbClr val="2C94DC"/>
                </a:solidFill>
                <a:latin typeface="Arial"/>
                <a:cs typeface="Arial"/>
              </a:rPr>
              <a:t>V</a:t>
            </a:r>
            <a:r>
              <a:rPr sz="2400" spc="0" dirty="0">
                <a:solidFill>
                  <a:srgbClr val="2C94DC"/>
                </a:solidFill>
                <a:latin typeface="Arial"/>
                <a:cs typeface="Arial"/>
              </a:rPr>
              <a:t>erticals</a:t>
            </a:r>
            <a:endParaRPr sz="2400">
              <a:latin typeface="Arial"/>
              <a:cs typeface="Arial"/>
            </a:endParaRPr>
          </a:p>
          <a:p>
            <a:pPr marR="160734" algn="r">
              <a:lnSpc>
                <a:spcPts val="1480"/>
              </a:lnSpc>
            </a:pPr>
            <a:r>
              <a:rPr sz="1400" b="1" i="1" spc="0" dirty="0">
                <a:solidFill>
                  <a:srgbClr val="006FBF"/>
                </a:solidFill>
                <a:latin typeface="Arial"/>
                <a:cs typeface="Arial"/>
              </a:rPr>
              <a:t>Mini Case Study:</a:t>
            </a:r>
            <a:endParaRPr sz="1400">
              <a:latin typeface="Arial"/>
              <a:cs typeface="Arial"/>
            </a:endParaRPr>
          </a:p>
          <a:p>
            <a:pPr marR="12700" algn="r">
              <a:lnSpc>
                <a:spcPts val="1500"/>
              </a:lnSpc>
              <a:spcBef>
                <a:spcPts val="0"/>
              </a:spcBef>
            </a:pPr>
            <a:r>
              <a:rPr sz="1400" b="1" i="1" spc="0" dirty="0">
                <a:solidFill>
                  <a:srgbClr val="006FBF"/>
                </a:solidFill>
                <a:latin typeface="Arial"/>
                <a:cs typeface="Arial"/>
              </a:rPr>
              <a:t>Churn Prediction for</a:t>
            </a:r>
            <a:endParaRPr sz="1400">
              <a:latin typeface="Arial"/>
              <a:cs typeface="Arial"/>
            </a:endParaRPr>
          </a:p>
          <a:p>
            <a:pPr marR="213497" algn="r">
              <a:lnSpc>
                <a:spcPts val="1500"/>
              </a:lnSpc>
            </a:pPr>
            <a:r>
              <a:rPr sz="1400" b="1" i="1" spc="-50" dirty="0">
                <a:solidFill>
                  <a:srgbClr val="006FBF"/>
                </a:solidFill>
                <a:latin typeface="Arial"/>
                <a:cs typeface="Arial"/>
              </a:rPr>
              <a:t>Y</a:t>
            </a:r>
            <a:r>
              <a:rPr sz="1400" b="1" i="1" spc="0" dirty="0">
                <a:solidFill>
                  <a:srgbClr val="006FBF"/>
                </a:solidFill>
                <a:latin typeface="Arial"/>
                <a:cs typeface="Arial"/>
              </a:rPr>
              <a:t>oyodyne Bank</a:t>
            </a:r>
            <a:endParaRPr sz="1400">
              <a:latin typeface="Arial"/>
              <a:cs typeface="Arial"/>
            </a:endParaRPr>
          </a:p>
        </p:txBody>
      </p:sp>
      <p:sp>
        <p:nvSpPr>
          <p:cNvPr id="30" name="object 30"/>
          <p:cNvSpPr txBox="1"/>
          <p:nvPr/>
        </p:nvSpPr>
        <p:spPr>
          <a:xfrm>
            <a:off x="1099570" y="1744404"/>
            <a:ext cx="177829"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p:txBody>
      </p:sp>
      <p:sp>
        <p:nvSpPr>
          <p:cNvPr id="29" name="object 29"/>
          <p:cNvSpPr txBox="1"/>
          <p:nvPr/>
        </p:nvSpPr>
        <p:spPr>
          <a:xfrm>
            <a:off x="1328169" y="1793264"/>
            <a:ext cx="7825605" cy="1625603"/>
          </a:xfrm>
          <a:prstGeom prst="rect">
            <a:avLst/>
          </a:prstGeom>
        </p:spPr>
        <p:txBody>
          <a:bodyPr wrap="square" lIns="0" tIns="0" rIns="0" bIns="0" rtlCol="0">
            <a:noAutofit/>
          </a:bodyPr>
          <a:lstStyle/>
          <a:p>
            <a:pPr marL="15875" marR="33808">
              <a:lnSpc>
                <a:spcPts val="2195"/>
              </a:lnSpc>
              <a:spcBef>
                <a:spcPts val="109"/>
              </a:spcBef>
            </a:pPr>
            <a:r>
              <a:rPr sz="3000" baseline="2730" dirty="0" err="1">
                <a:solidFill>
                  <a:srgbClr val="474746"/>
                </a:solidFill>
                <a:latin typeface="Calibri"/>
                <a:cs typeface="Calibri"/>
              </a:rPr>
              <a:t>Afer</a:t>
            </a:r>
            <a:r>
              <a:rPr sz="3000" baseline="2730" dirty="0">
                <a:solidFill>
                  <a:srgbClr val="474746"/>
                </a:solidFill>
                <a:latin typeface="Calibri"/>
                <a:cs typeface="Calibri"/>
              </a:rPr>
              <a:t> conduc</a:t>
            </a:r>
            <a:r>
              <a:rPr lang="en-US" sz="3000" baseline="2730" dirty="0">
                <a:solidFill>
                  <a:srgbClr val="474746"/>
                </a:solidFill>
                <a:latin typeface="Calibri"/>
                <a:cs typeface="Calibri"/>
              </a:rPr>
              <a:t>ti</a:t>
            </a:r>
            <a:r>
              <a:rPr sz="3000" baseline="2730" dirty="0">
                <a:solidFill>
                  <a:srgbClr val="474746"/>
                </a:solidFill>
                <a:latin typeface="Calibri"/>
                <a:cs typeface="Calibri"/>
              </a:rPr>
              <a:t>n</a:t>
            </a:r>
            <a:r>
              <a:rPr lang="en-US" sz="3000" baseline="2730" dirty="0">
                <a:solidFill>
                  <a:srgbClr val="474746"/>
                </a:solidFill>
                <a:latin typeface="Calibri"/>
                <a:cs typeface="Calibri"/>
              </a:rPr>
              <a:t>g</a:t>
            </a:r>
            <a:r>
              <a:rPr sz="3000" baseline="2730" dirty="0">
                <a:solidFill>
                  <a:srgbClr val="474746"/>
                </a:solidFill>
                <a:latin typeface="Calibri"/>
                <a:cs typeface="Calibri"/>
              </a:rPr>
              <a:t> </a:t>
            </a:r>
            <a:r>
              <a:rPr sz="3000" spc="0" baseline="2730" dirty="0">
                <a:solidFill>
                  <a:srgbClr val="474746"/>
                </a:solidFill>
                <a:latin typeface="Calibri"/>
                <a:cs typeface="Calibri"/>
              </a:rPr>
              <a:t>research on churn predic</a:t>
            </a:r>
            <a:r>
              <a:rPr lang="en-US" sz="3000" spc="0" baseline="2730" dirty="0">
                <a:solidFill>
                  <a:srgbClr val="474746"/>
                </a:solidFill>
                <a:latin typeface="Calibri"/>
                <a:cs typeface="Calibri"/>
              </a:rPr>
              <a:t>ti</a:t>
            </a:r>
            <a:r>
              <a:rPr sz="3000" spc="0" baseline="2730" dirty="0">
                <a:solidFill>
                  <a:srgbClr val="474746"/>
                </a:solidFill>
                <a:latin typeface="Calibri"/>
                <a:cs typeface="Calibri"/>
              </a:rPr>
              <a:t>on,</a:t>
            </a:r>
            <a:r>
              <a:rPr sz="3000" spc="101" baseline="2730" dirty="0">
                <a:solidFill>
                  <a:srgbClr val="474746"/>
                </a:solidFill>
                <a:latin typeface="Calibri"/>
                <a:cs typeface="Calibri"/>
              </a:rPr>
              <a:t> </a:t>
            </a:r>
            <a:r>
              <a:rPr sz="3000" spc="0" baseline="2730" dirty="0">
                <a:solidFill>
                  <a:srgbClr val="474746"/>
                </a:solidFill>
                <a:latin typeface="Calibri"/>
                <a:cs typeface="Calibri"/>
              </a:rPr>
              <a:t>you have iden</a:t>
            </a:r>
            <a:r>
              <a:rPr lang="en-US" sz="3000" spc="0" baseline="2730" dirty="0">
                <a:solidFill>
                  <a:srgbClr val="474746"/>
                </a:solidFill>
                <a:latin typeface="Calibri"/>
                <a:cs typeface="Calibri"/>
              </a:rPr>
              <a:t>ti</a:t>
            </a:r>
            <a:r>
              <a:rPr sz="3000" spc="0" baseline="2730" dirty="0">
                <a:solidFill>
                  <a:srgbClr val="474746"/>
                </a:solidFill>
                <a:latin typeface="Calibri"/>
                <a:cs typeface="Calibri"/>
              </a:rPr>
              <a:t>ﬁed</a:t>
            </a:r>
            <a:r>
              <a:rPr sz="3000" spc="101" baseline="2730" dirty="0">
                <a:solidFill>
                  <a:srgbClr val="474746"/>
                </a:solidFill>
                <a:latin typeface="Calibri"/>
                <a:cs typeface="Calibri"/>
              </a:rPr>
              <a:t> </a:t>
            </a:r>
            <a:r>
              <a:rPr sz="3000" spc="0" baseline="2730" dirty="0">
                <a:solidFill>
                  <a:srgbClr val="474746"/>
                </a:solidFill>
                <a:latin typeface="Calibri"/>
                <a:cs typeface="Calibri"/>
              </a:rPr>
              <a:t>many</a:t>
            </a:r>
            <a:endParaRPr sz="2000" dirty="0">
              <a:latin typeface="Calibri"/>
              <a:cs typeface="Calibri"/>
            </a:endParaRPr>
          </a:p>
          <a:p>
            <a:pPr marL="12700" marR="33808">
              <a:lnSpc>
                <a:spcPts val="2400"/>
              </a:lnSpc>
              <a:spcBef>
                <a:spcPts val="10"/>
              </a:spcBef>
            </a:pPr>
            <a:r>
              <a:rPr sz="3000" spc="0" baseline="1365" dirty="0">
                <a:solidFill>
                  <a:srgbClr val="474746"/>
                </a:solidFill>
                <a:latin typeface="Calibri"/>
                <a:cs typeface="Calibri"/>
              </a:rPr>
              <a:t>methods for analyzin</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 customer churn across mul</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ple</a:t>
            </a:r>
            <a:r>
              <a:rPr sz="3000" spc="101" baseline="1365" dirty="0">
                <a:solidFill>
                  <a:srgbClr val="474746"/>
                </a:solidFill>
                <a:latin typeface="Calibri"/>
                <a:cs typeface="Calibri"/>
              </a:rPr>
              <a:t> </a:t>
            </a:r>
            <a:r>
              <a:rPr sz="3000" spc="0" baseline="1365" dirty="0">
                <a:solidFill>
                  <a:srgbClr val="474746"/>
                </a:solidFill>
                <a:latin typeface="Calibri"/>
                <a:cs typeface="Calibri"/>
              </a:rPr>
              <a:t>ver</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cals</a:t>
            </a:r>
            <a:r>
              <a:rPr sz="3000" spc="101" baseline="1365" dirty="0">
                <a:solidFill>
                  <a:srgbClr val="474746"/>
                </a:solidFill>
                <a:latin typeface="Calibri"/>
                <a:cs typeface="Calibri"/>
              </a:rPr>
              <a:t> </a:t>
            </a:r>
            <a:r>
              <a:rPr sz="3000" spc="0" baseline="1365" dirty="0">
                <a:solidFill>
                  <a:srgbClr val="474746"/>
                </a:solidFill>
                <a:latin typeface="Calibri"/>
                <a:cs typeface="Calibri"/>
              </a:rPr>
              <a:t>(those in</a:t>
            </a:r>
            <a:endParaRPr sz="2000" dirty="0">
              <a:latin typeface="Calibri"/>
              <a:cs typeface="Calibri"/>
            </a:endParaRPr>
          </a:p>
          <a:p>
            <a:pPr marL="12700" marR="33808">
              <a:lnSpc>
                <a:spcPts val="2400"/>
              </a:lnSpc>
            </a:pPr>
            <a:r>
              <a:rPr sz="3000" b="1" spc="0" baseline="1365" dirty="0">
                <a:solidFill>
                  <a:srgbClr val="474746"/>
                </a:solidFill>
                <a:latin typeface="Calibri"/>
                <a:cs typeface="Calibri"/>
              </a:rPr>
              <a:t>bold </a:t>
            </a:r>
            <a:r>
              <a:rPr sz="3000" spc="0" baseline="1365" dirty="0">
                <a:solidFill>
                  <a:srgbClr val="474746"/>
                </a:solidFill>
                <a:latin typeface="Calibri"/>
                <a:cs typeface="Calibri"/>
              </a:rPr>
              <a:t>are tau</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ht in this course)</a:t>
            </a:r>
            <a:endParaRPr sz="2000" dirty="0">
              <a:latin typeface="Calibri"/>
              <a:cs typeface="Calibri"/>
            </a:endParaRPr>
          </a:p>
          <a:p>
            <a:pPr marL="12700" indent="3175">
              <a:lnSpc>
                <a:spcPts val="2420"/>
              </a:lnSpc>
              <a:spcBef>
                <a:spcPts val="907"/>
              </a:spcBef>
            </a:pPr>
            <a:r>
              <a:rPr sz="2000" spc="0" dirty="0">
                <a:solidFill>
                  <a:srgbClr val="474746"/>
                </a:solidFill>
                <a:latin typeface="Calibri"/>
                <a:cs typeface="Calibri"/>
              </a:rPr>
              <a:t>At this point, a Data Scien</a:t>
            </a:r>
            <a:r>
              <a:rPr lang="en-US" sz="2000" spc="0" dirty="0">
                <a:solidFill>
                  <a:srgbClr val="474746"/>
                </a:solidFill>
                <a:latin typeface="Calibri"/>
                <a:cs typeface="Calibri"/>
              </a:rPr>
              <a:t>ti</a:t>
            </a:r>
            <a:r>
              <a:rPr sz="2000" spc="0" dirty="0">
                <a:solidFill>
                  <a:srgbClr val="474746"/>
                </a:solidFill>
                <a:latin typeface="Calibri"/>
                <a:cs typeface="Calibri"/>
              </a:rPr>
              <a:t>st</a:t>
            </a:r>
            <a:r>
              <a:rPr sz="2000" spc="101" dirty="0">
                <a:solidFill>
                  <a:srgbClr val="474746"/>
                </a:solidFill>
                <a:latin typeface="Calibri"/>
                <a:cs typeface="Calibri"/>
              </a:rPr>
              <a:t> </a:t>
            </a:r>
            <a:r>
              <a:rPr sz="2000" spc="0" dirty="0">
                <a:solidFill>
                  <a:srgbClr val="474746"/>
                </a:solidFill>
                <a:latin typeface="Calibri"/>
                <a:cs typeface="Calibri"/>
              </a:rPr>
              <a:t>would assess the methods and select the best model for the situa</a:t>
            </a:r>
            <a:r>
              <a:rPr lang="en-US" sz="2000" spc="0" dirty="0">
                <a:solidFill>
                  <a:srgbClr val="474746"/>
                </a:solidFill>
                <a:latin typeface="Calibri"/>
                <a:cs typeface="Calibri"/>
              </a:rPr>
              <a:t>ti</a:t>
            </a:r>
            <a:r>
              <a:rPr sz="2000" spc="0" dirty="0">
                <a:solidFill>
                  <a:srgbClr val="474746"/>
                </a:solidFill>
                <a:latin typeface="Calibri"/>
                <a:cs typeface="Calibri"/>
              </a:rPr>
              <a:t>on</a:t>
            </a:r>
            <a:endParaRPr sz="2000" dirty="0">
              <a:latin typeface="Calibri"/>
              <a:cs typeface="Calibri"/>
            </a:endParaRPr>
          </a:p>
        </p:txBody>
      </p:sp>
      <p:sp>
        <p:nvSpPr>
          <p:cNvPr id="28" name="object 28"/>
          <p:cNvSpPr txBox="1"/>
          <p:nvPr/>
        </p:nvSpPr>
        <p:spPr>
          <a:xfrm>
            <a:off x="1099570" y="2783264"/>
            <a:ext cx="177829"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p:txBody>
      </p:sp>
      <p:sp>
        <p:nvSpPr>
          <p:cNvPr id="27" name="object 27"/>
          <p:cNvSpPr txBox="1"/>
          <p:nvPr/>
        </p:nvSpPr>
        <p:spPr>
          <a:xfrm>
            <a:off x="7830193" y="7024256"/>
            <a:ext cx="1804869"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26" name="object 26"/>
          <p:cNvSpPr txBox="1"/>
          <p:nvPr/>
        </p:nvSpPr>
        <p:spPr>
          <a:xfrm>
            <a:off x="9690445" y="7024256"/>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28</a:t>
            </a:r>
            <a:endParaRPr sz="1000">
              <a:latin typeface="Calibri"/>
              <a:cs typeface="Calibri"/>
            </a:endParaRPr>
          </a:p>
        </p:txBody>
      </p:sp>
      <p:sp>
        <p:nvSpPr>
          <p:cNvPr id="25" name="object 25"/>
          <p:cNvSpPr txBox="1"/>
          <p:nvPr/>
        </p:nvSpPr>
        <p:spPr>
          <a:xfrm>
            <a:off x="774238" y="3543184"/>
            <a:ext cx="228599" cy="2908699"/>
          </a:xfrm>
          <a:prstGeom prst="rect">
            <a:avLst/>
          </a:prstGeom>
        </p:spPr>
        <p:txBody>
          <a:bodyPr wrap="square" lIns="0" tIns="0" rIns="0" bIns="0" rtlCol="0">
            <a:noAutofit/>
          </a:bodyPr>
          <a:lstStyle/>
          <a:p>
            <a:pPr marL="25400">
              <a:lnSpc>
                <a:spcPts val="1000"/>
              </a:lnSpc>
            </a:pPr>
            <a:endParaRPr sz="1000"/>
          </a:p>
        </p:txBody>
      </p:sp>
      <p:sp>
        <p:nvSpPr>
          <p:cNvPr id="24" name="object 24"/>
          <p:cNvSpPr txBox="1"/>
          <p:nvPr/>
        </p:nvSpPr>
        <p:spPr>
          <a:xfrm>
            <a:off x="1002838" y="3549534"/>
            <a:ext cx="1695323" cy="376002"/>
          </a:xfrm>
          <a:prstGeom prst="rect">
            <a:avLst/>
          </a:prstGeom>
        </p:spPr>
        <p:txBody>
          <a:bodyPr wrap="square" lIns="0" tIns="0" rIns="0" bIns="0" rtlCol="0">
            <a:noAutofit/>
          </a:bodyPr>
          <a:lstStyle/>
          <a:p>
            <a:pPr marL="91440">
              <a:lnSpc>
                <a:spcPct val="95825"/>
              </a:lnSpc>
              <a:spcBef>
                <a:spcPts val="459"/>
              </a:spcBef>
            </a:pPr>
            <a:r>
              <a:rPr sz="1600" b="1" spc="0" dirty="0">
                <a:solidFill>
                  <a:srgbClr val="FEFFFE"/>
                </a:solidFill>
                <a:latin typeface="Arial"/>
                <a:cs typeface="Arial"/>
              </a:rPr>
              <a:t>Market Sector</a:t>
            </a:r>
            <a:endParaRPr sz="1600">
              <a:latin typeface="Arial"/>
              <a:cs typeface="Arial"/>
            </a:endParaRPr>
          </a:p>
        </p:txBody>
      </p:sp>
      <p:sp>
        <p:nvSpPr>
          <p:cNvPr id="23" name="object 23"/>
          <p:cNvSpPr txBox="1"/>
          <p:nvPr/>
        </p:nvSpPr>
        <p:spPr>
          <a:xfrm>
            <a:off x="2698162" y="3549534"/>
            <a:ext cx="6915280" cy="376002"/>
          </a:xfrm>
          <a:prstGeom prst="rect">
            <a:avLst/>
          </a:prstGeom>
        </p:spPr>
        <p:txBody>
          <a:bodyPr wrap="square" lIns="0" tIns="0" rIns="0" bIns="0" rtlCol="0">
            <a:noAutofit/>
          </a:bodyPr>
          <a:lstStyle/>
          <a:p>
            <a:pPr marL="91439">
              <a:lnSpc>
                <a:spcPct val="95825"/>
              </a:lnSpc>
              <a:spcBef>
                <a:spcPts val="459"/>
              </a:spcBef>
            </a:pPr>
            <a:r>
              <a:rPr sz="1600" b="1" spc="0" dirty="0">
                <a:solidFill>
                  <a:srgbClr val="FEFFFE"/>
                </a:solidFill>
                <a:latin typeface="Arial"/>
                <a:cs typeface="Arial"/>
              </a:rPr>
              <a:t>Analytic </a:t>
            </a:r>
            <a:r>
              <a:rPr sz="1600" b="1" spc="-119" dirty="0">
                <a:solidFill>
                  <a:srgbClr val="FEFFFE"/>
                </a:solidFill>
                <a:latin typeface="Arial"/>
                <a:cs typeface="Arial"/>
              </a:rPr>
              <a:t>T</a:t>
            </a:r>
            <a:r>
              <a:rPr sz="1600" b="1" spc="0" dirty="0">
                <a:solidFill>
                  <a:srgbClr val="FEFFFE"/>
                </a:solidFill>
                <a:latin typeface="Arial"/>
                <a:cs typeface="Arial"/>
              </a:rPr>
              <a:t>echniques/Methods Used</a:t>
            </a:r>
            <a:endParaRPr sz="1600">
              <a:latin typeface="Arial"/>
              <a:cs typeface="Arial"/>
            </a:endParaRPr>
          </a:p>
        </p:txBody>
      </p:sp>
      <p:sp>
        <p:nvSpPr>
          <p:cNvPr id="22" name="object 22"/>
          <p:cNvSpPr txBox="1"/>
          <p:nvPr/>
        </p:nvSpPr>
        <p:spPr>
          <a:xfrm>
            <a:off x="9613442" y="3543184"/>
            <a:ext cx="304793" cy="2908699"/>
          </a:xfrm>
          <a:prstGeom prst="rect">
            <a:avLst/>
          </a:prstGeom>
        </p:spPr>
        <p:txBody>
          <a:bodyPr wrap="square" lIns="0" tIns="0" rIns="0" bIns="0" rtlCol="0">
            <a:noAutofit/>
          </a:bodyPr>
          <a:lstStyle/>
          <a:p>
            <a:pPr marL="25400">
              <a:lnSpc>
                <a:spcPts val="1000"/>
              </a:lnSpc>
            </a:pPr>
            <a:endParaRPr sz="1000"/>
          </a:p>
        </p:txBody>
      </p:sp>
      <p:sp>
        <p:nvSpPr>
          <p:cNvPr id="21" name="object 21"/>
          <p:cNvSpPr txBox="1"/>
          <p:nvPr/>
        </p:nvSpPr>
        <p:spPr>
          <a:xfrm>
            <a:off x="1002838" y="3925536"/>
            <a:ext cx="1695323" cy="579120"/>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Wireless</a:t>
            </a:r>
            <a:endParaRPr sz="1600">
              <a:latin typeface="Arial"/>
              <a:cs typeface="Arial"/>
            </a:endParaRPr>
          </a:p>
          <a:p>
            <a:pPr marL="91440">
              <a:lnSpc>
                <a:spcPct val="95825"/>
              </a:lnSpc>
              <a:spcBef>
                <a:spcPts val="60"/>
              </a:spcBef>
            </a:pPr>
            <a:r>
              <a:rPr sz="1600" spc="-179" dirty="0">
                <a:latin typeface="Arial"/>
                <a:cs typeface="Arial"/>
              </a:rPr>
              <a:t>T</a:t>
            </a:r>
            <a:r>
              <a:rPr sz="1600" spc="0" dirty="0">
                <a:latin typeface="Arial"/>
                <a:cs typeface="Arial"/>
              </a:rPr>
              <a:t>elecom</a:t>
            </a:r>
            <a:endParaRPr sz="1600">
              <a:latin typeface="Arial"/>
              <a:cs typeface="Arial"/>
            </a:endParaRPr>
          </a:p>
        </p:txBody>
      </p:sp>
      <p:sp>
        <p:nvSpPr>
          <p:cNvPr id="20" name="object 20"/>
          <p:cNvSpPr txBox="1"/>
          <p:nvPr/>
        </p:nvSpPr>
        <p:spPr>
          <a:xfrm>
            <a:off x="2698162" y="3925536"/>
            <a:ext cx="6915280" cy="579120"/>
          </a:xfrm>
          <a:prstGeom prst="rect">
            <a:avLst/>
          </a:prstGeom>
        </p:spPr>
        <p:txBody>
          <a:bodyPr wrap="square" lIns="0" tIns="0" rIns="0" bIns="0" rtlCol="0">
            <a:noAutofit/>
          </a:bodyPr>
          <a:lstStyle/>
          <a:p>
            <a:pPr marL="91439">
              <a:lnSpc>
                <a:spcPct val="95825"/>
              </a:lnSpc>
              <a:spcBef>
                <a:spcPts val="459"/>
              </a:spcBef>
            </a:pPr>
            <a:r>
              <a:rPr sz="1600" spc="0" dirty="0">
                <a:latin typeface="Arial"/>
                <a:cs typeface="Arial"/>
              </a:rPr>
              <a:t>DMEL</a:t>
            </a:r>
            <a:r>
              <a:rPr sz="1600" spc="-59" dirty="0">
                <a:latin typeface="Arial"/>
                <a:cs typeface="Arial"/>
              </a:rPr>
              <a:t> </a:t>
            </a:r>
            <a:r>
              <a:rPr sz="1600" spc="0" dirty="0">
                <a:latin typeface="Arial"/>
                <a:cs typeface="Arial"/>
              </a:rPr>
              <a:t>method (data mining by evolutionary learning)</a:t>
            </a:r>
            <a:endParaRPr sz="1600">
              <a:latin typeface="Arial"/>
              <a:cs typeface="Arial"/>
            </a:endParaRPr>
          </a:p>
        </p:txBody>
      </p:sp>
      <p:sp>
        <p:nvSpPr>
          <p:cNvPr id="19" name="object 19"/>
          <p:cNvSpPr txBox="1"/>
          <p:nvPr/>
        </p:nvSpPr>
        <p:spPr>
          <a:xfrm>
            <a:off x="1002838" y="4504656"/>
            <a:ext cx="1695323" cy="579120"/>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Retail Business</a:t>
            </a:r>
            <a:endParaRPr sz="1600">
              <a:latin typeface="Arial"/>
              <a:cs typeface="Arial"/>
            </a:endParaRPr>
          </a:p>
        </p:txBody>
      </p:sp>
      <p:sp>
        <p:nvSpPr>
          <p:cNvPr id="18" name="object 18"/>
          <p:cNvSpPr txBox="1"/>
          <p:nvPr/>
        </p:nvSpPr>
        <p:spPr>
          <a:xfrm>
            <a:off x="2698162" y="4504656"/>
            <a:ext cx="6915280" cy="579120"/>
          </a:xfrm>
          <a:prstGeom prst="rect">
            <a:avLst/>
          </a:prstGeom>
        </p:spPr>
        <p:txBody>
          <a:bodyPr wrap="square" lIns="0" tIns="0" rIns="0" bIns="0" rtlCol="0">
            <a:noAutofit/>
          </a:bodyPr>
          <a:lstStyle/>
          <a:p>
            <a:pPr marL="91439" marR="3185956">
              <a:lnSpc>
                <a:spcPct val="98987"/>
              </a:lnSpc>
              <a:spcBef>
                <a:spcPts val="459"/>
              </a:spcBef>
            </a:pPr>
            <a:r>
              <a:rPr sz="1600" b="1" spc="0" dirty="0">
                <a:latin typeface="Arial"/>
                <a:cs typeface="Arial"/>
              </a:rPr>
              <a:t>Logistic regression</a:t>
            </a:r>
            <a:r>
              <a:rPr sz="1600" spc="0" dirty="0">
                <a:latin typeface="Arial"/>
                <a:cs typeface="Arial"/>
              </a:rPr>
              <a:t>,</a:t>
            </a:r>
            <a:r>
              <a:rPr sz="1600" spc="-84" dirty="0">
                <a:latin typeface="Arial"/>
                <a:cs typeface="Arial"/>
              </a:rPr>
              <a:t> </a:t>
            </a:r>
            <a:r>
              <a:rPr sz="1600" spc="0" dirty="0">
                <a:latin typeface="Arial"/>
                <a:cs typeface="Arial"/>
              </a:rPr>
              <a:t>ARD (automatic relevance determination), </a:t>
            </a:r>
            <a:r>
              <a:rPr sz="1600" b="1" spc="0" dirty="0">
                <a:latin typeface="Arial"/>
                <a:cs typeface="Arial"/>
              </a:rPr>
              <a:t>decision tree</a:t>
            </a:r>
            <a:endParaRPr sz="1600">
              <a:latin typeface="Arial"/>
              <a:cs typeface="Arial"/>
            </a:endParaRPr>
          </a:p>
        </p:txBody>
      </p:sp>
      <p:sp>
        <p:nvSpPr>
          <p:cNvPr id="17" name="object 17"/>
          <p:cNvSpPr txBox="1"/>
          <p:nvPr/>
        </p:nvSpPr>
        <p:spPr>
          <a:xfrm>
            <a:off x="1002838" y="5083777"/>
            <a:ext cx="1695323" cy="462770"/>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Daily Grocery</a:t>
            </a:r>
            <a:endParaRPr sz="1600">
              <a:latin typeface="Arial"/>
              <a:cs typeface="Arial"/>
            </a:endParaRPr>
          </a:p>
        </p:txBody>
      </p:sp>
      <p:sp>
        <p:nvSpPr>
          <p:cNvPr id="16" name="object 16"/>
          <p:cNvSpPr txBox="1"/>
          <p:nvPr/>
        </p:nvSpPr>
        <p:spPr>
          <a:xfrm>
            <a:off x="2698162" y="5083777"/>
            <a:ext cx="6915280" cy="462770"/>
          </a:xfrm>
          <a:prstGeom prst="rect">
            <a:avLst/>
          </a:prstGeom>
        </p:spPr>
        <p:txBody>
          <a:bodyPr wrap="square" lIns="0" tIns="0" rIns="0" bIns="0" rtlCol="0">
            <a:noAutofit/>
          </a:bodyPr>
          <a:lstStyle/>
          <a:p>
            <a:pPr marL="91439">
              <a:lnSpc>
                <a:spcPct val="95825"/>
              </a:lnSpc>
              <a:spcBef>
                <a:spcPts val="459"/>
              </a:spcBef>
            </a:pPr>
            <a:r>
              <a:rPr sz="1600" spc="0" dirty="0">
                <a:latin typeface="Arial"/>
                <a:cs typeface="Arial"/>
              </a:rPr>
              <a:t>MLR (</a:t>
            </a:r>
            <a:r>
              <a:rPr sz="1600" b="1" spc="0" dirty="0">
                <a:latin typeface="Arial"/>
                <a:cs typeface="Arial"/>
              </a:rPr>
              <a:t>multiple linear regression</a:t>
            </a:r>
            <a:r>
              <a:rPr sz="1600" spc="0" dirty="0">
                <a:latin typeface="Arial"/>
                <a:cs typeface="Arial"/>
              </a:rPr>
              <a:t>),</a:t>
            </a:r>
            <a:r>
              <a:rPr sz="1600" spc="-84" dirty="0">
                <a:latin typeface="Arial"/>
                <a:cs typeface="Arial"/>
              </a:rPr>
              <a:t> </a:t>
            </a:r>
            <a:r>
              <a:rPr sz="1600" spc="0" dirty="0">
                <a:latin typeface="Arial"/>
                <a:cs typeface="Arial"/>
              </a:rPr>
              <a:t>ARD, and </a:t>
            </a:r>
            <a:r>
              <a:rPr sz="1600" b="1" spc="0" dirty="0">
                <a:latin typeface="Arial"/>
                <a:cs typeface="Arial"/>
              </a:rPr>
              <a:t>decision tree</a:t>
            </a:r>
            <a:endParaRPr sz="1600">
              <a:latin typeface="Arial"/>
              <a:cs typeface="Arial"/>
            </a:endParaRPr>
          </a:p>
        </p:txBody>
      </p:sp>
      <p:sp>
        <p:nvSpPr>
          <p:cNvPr id="15" name="object 15"/>
          <p:cNvSpPr txBox="1"/>
          <p:nvPr/>
        </p:nvSpPr>
        <p:spPr>
          <a:xfrm>
            <a:off x="1002838" y="5546547"/>
            <a:ext cx="1695323" cy="579120"/>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Wireless</a:t>
            </a:r>
            <a:endParaRPr sz="1600">
              <a:latin typeface="Arial"/>
              <a:cs typeface="Arial"/>
            </a:endParaRPr>
          </a:p>
          <a:p>
            <a:pPr marL="91440">
              <a:lnSpc>
                <a:spcPct val="95825"/>
              </a:lnSpc>
              <a:spcBef>
                <a:spcPts val="60"/>
              </a:spcBef>
            </a:pPr>
            <a:r>
              <a:rPr sz="1600" spc="-179" dirty="0">
                <a:latin typeface="Arial"/>
                <a:cs typeface="Arial"/>
              </a:rPr>
              <a:t>T</a:t>
            </a:r>
            <a:r>
              <a:rPr sz="1600" spc="0" dirty="0">
                <a:latin typeface="Arial"/>
                <a:cs typeface="Arial"/>
              </a:rPr>
              <a:t>elecom</a:t>
            </a:r>
            <a:endParaRPr sz="1600">
              <a:latin typeface="Arial"/>
              <a:cs typeface="Arial"/>
            </a:endParaRPr>
          </a:p>
        </p:txBody>
      </p:sp>
      <p:sp>
        <p:nvSpPr>
          <p:cNvPr id="14" name="object 14"/>
          <p:cNvSpPr txBox="1"/>
          <p:nvPr/>
        </p:nvSpPr>
        <p:spPr>
          <a:xfrm>
            <a:off x="2698162" y="5546547"/>
            <a:ext cx="6915280" cy="579120"/>
          </a:xfrm>
          <a:prstGeom prst="rect">
            <a:avLst/>
          </a:prstGeom>
        </p:spPr>
        <p:txBody>
          <a:bodyPr wrap="square" lIns="0" tIns="0" rIns="0" bIns="0" rtlCol="0">
            <a:noAutofit/>
          </a:bodyPr>
          <a:lstStyle/>
          <a:p>
            <a:pPr marL="91439" marR="600035">
              <a:lnSpc>
                <a:spcPct val="98987"/>
              </a:lnSpc>
              <a:spcBef>
                <a:spcPts val="459"/>
              </a:spcBef>
            </a:pPr>
            <a:r>
              <a:rPr sz="1600" spc="0" dirty="0">
                <a:latin typeface="Arial"/>
                <a:cs typeface="Arial"/>
              </a:rPr>
              <a:t>Neural network, </a:t>
            </a:r>
            <a:r>
              <a:rPr sz="1600" b="1" spc="0" dirty="0">
                <a:latin typeface="Arial"/>
                <a:cs typeface="Arial"/>
              </a:rPr>
              <a:t>decision tree</a:t>
            </a:r>
            <a:r>
              <a:rPr sz="1600" spc="0" dirty="0">
                <a:latin typeface="Arial"/>
                <a:cs typeface="Arial"/>
              </a:rPr>
              <a:t>, hierarchical neurofuzzy systems, rule evolver</a:t>
            </a:r>
            <a:endParaRPr sz="1600">
              <a:latin typeface="Arial"/>
              <a:cs typeface="Arial"/>
            </a:endParaRPr>
          </a:p>
        </p:txBody>
      </p:sp>
      <p:sp>
        <p:nvSpPr>
          <p:cNvPr id="13" name="object 13"/>
          <p:cNvSpPr txBox="1"/>
          <p:nvPr/>
        </p:nvSpPr>
        <p:spPr>
          <a:xfrm>
            <a:off x="1002838" y="6125667"/>
            <a:ext cx="1695323" cy="326216"/>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Retail Banking</a:t>
            </a:r>
            <a:endParaRPr sz="1600">
              <a:latin typeface="Arial"/>
              <a:cs typeface="Arial"/>
            </a:endParaRPr>
          </a:p>
        </p:txBody>
      </p:sp>
      <p:sp>
        <p:nvSpPr>
          <p:cNvPr id="12" name="object 12"/>
          <p:cNvSpPr txBox="1"/>
          <p:nvPr/>
        </p:nvSpPr>
        <p:spPr>
          <a:xfrm>
            <a:off x="2698162" y="6125667"/>
            <a:ext cx="6915280" cy="326216"/>
          </a:xfrm>
          <a:prstGeom prst="rect">
            <a:avLst/>
          </a:prstGeom>
        </p:spPr>
        <p:txBody>
          <a:bodyPr wrap="square" lIns="0" tIns="0" rIns="0" bIns="0" rtlCol="0">
            <a:noAutofit/>
          </a:bodyPr>
          <a:lstStyle/>
          <a:p>
            <a:pPr marL="91439">
              <a:lnSpc>
                <a:spcPct val="95825"/>
              </a:lnSpc>
              <a:spcBef>
                <a:spcPts val="459"/>
              </a:spcBef>
            </a:pPr>
            <a:r>
              <a:rPr sz="1600" b="1" spc="0" dirty="0">
                <a:latin typeface="Arial"/>
                <a:cs typeface="Arial"/>
              </a:rPr>
              <a:t>Multiple regression</a:t>
            </a:r>
            <a:endParaRPr sz="1600">
              <a:latin typeface="Arial"/>
              <a:cs typeface="Arial"/>
            </a:endParaRPr>
          </a:p>
        </p:txBody>
      </p:sp>
      <p:sp>
        <p:nvSpPr>
          <p:cNvPr id="11" name="object 11"/>
          <p:cNvSpPr txBox="1"/>
          <p:nvPr/>
        </p:nvSpPr>
        <p:spPr>
          <a:xfrm>
            <a:off x="774238" y="6451884"/>
            <a:ext cx="228599" cy="514350"/>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1002838" y="6451884"/>
            <a:ext cx="1695323" cy="49785"/>
          </a:xfrm>
          <a:prstGeom prst="rect">
            <a:avLst/>
          </a:prstGeom>
        </p:spPr>
        <p:txBody>
          <a:bodyPr wrap="square" lIns="0" tIns="0" rIns="0" bIns="0" rtlCol="0">
            <a:noAutofit/>
          </a:bodyPr>
          <a:lstStyle/>
          <a:p>
            <a:endParaRPr/>
          </a:p>
        </p:txBody>
      </p:sp>
      <p:sp>
        <p:nvSpPr>
          <p:cNvPr id="9" name="object 9"/>
          <p:cNvSpPr txBox="1"/>
          <p:nvPr/>
        </p:nvSpPr>
        <p:spPr>
          <a:xfrm>
            <a:off x="2698162" y="6451884"/>
            <a:ext cx="6915280" cy="49785"/>
          </a:xfrm>
          <a:prstGeom prst="rect">
            <a:avLst/>
          </a:prstGeom>
        </p:spPr>
        <p:txBody>
          <a:bodyPr wrap="square" lIns="0" tIns="0" rIns="0" bIns="0" rtlCol="0">
            <a:noAutofit/>
          </a:bodyPr>
          <a:lstStyle/>
          <a:p>
            <a:endParaRPr/>
          </a:p>
        </p:txBody>
      </p:sp>
      <p:sp>
        <p:nvSpPr>
          <p:cNvPr id="8" name="object 8"/>
          <p:cNvSpPr txBox="1"/>
          <p:nvPr/>
        </p:nvSpPr>
        <p:spPr>
          <a:xfrm>
            <a:off x="9613442" y="6451884"/>
            <a:ext cx="304793" cy="51435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002838" y="6501670"/>
            <a:ext cx="1695323" cy="464564"/>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Wireless</a:t>
            </a:r>
            <a:endParaRPr sz="1600">
              <a:latin typeface="Arial"/>
              <a:cs typeface="Arial"/>
            </a:endParaRPr>
          </a:p>
          <a:p>
            <a:pPr marL="91440">
              <a:lnSpc>
                <a:spcPts val="1300"/>
              </a:lnSpc>
              <a:spcBef>
                <a:spcPts val="125"/>
              </a:spcBef>
            </a:pPr>
            <a:r>
              <a:rPr sz="2400" spc="-179" baseline="-16305" dirty="0">
                <a:latin typeface="Arial"/>
                <a:cs typeface="Arial"/>
              </a:rPr>
              <a:t>T</a:t>
            </a:r>
            <a:r>
              <a:rPr sz="2400" spc="0" baseline="-16305" dirty="0">
                <a:latin typeface="Arial"/>
                <a:cs typeface="Arial"/>
              </a:rPr>
              <a:t>elecom</a:t>
            </a:r>
            <a:endParaRPr sz="1600">
              <a:latin typeface="Arial"/>
              <a:cs typeface="Arial"/>
            </a:endParaRPr>
          </a:p>
        </p:txBody>
      </p:sp>
      <p:sp>
        <p:nvSpPr>
          <p:cNvPr id="6" name="object 6"/>
          <p:cNvSpPr txBox="1"/>
          <p:nvPr/>
        </p:nvSpPr>
        <p:spPr>
          <a:xfrm>
            <a:off x="2698162" y="6501670"/>
            <a:ext cx="6915280" cy="464564"/>
          </a:xfrm>
          <a:prstGeom prst="rect">
            <a:avLst/>
          </a:prstGeom>
        </p:spPr>
        <p:txBody>
          <a:bodyPr wrap="square" lIns="0" tIns="0" rIns="0" bIns="0" rtlCol="0">
            <a:noAutofit/>
          </a:bodyPr>
          <a:lstStyle/>
          <a:p>
            <a:pPr marL="91439">
              <a:lnSpc>
                <a:spcPct val="95825"/>
              </a:lnSpc>
              <a:spcBef>
                <a:spcPts val="459"/>
              </a:spcBef>
            </a:pPr>
            <a:r>
              <a:rPr sz="1600" spc="0" dirty="0">
                <a:latin typeface="Arial"/>
                <a:cs typeface="Arial"/>
              </a:rPr>
              <a:t>L</a:t>
            </a:r>
            <a:r>
              <a:rPr sz="1600" b="1" spc="0" dirty="0">
                <a:latin typeface="Arial"/>
                <a:cs typeface="Arial"/>
              </a:rPr>
              <a:t>ogistic regression</a:t>
            </a:r>
            <a:r>
              <a:rPr sz="1600" spc="0" dirty="0">
                <a:latin typeface="Arial"/>
                <a:cs typeface="Arial"/>
              </a:rPr>
              <a:t>, neural network, </a:t>
            </a:r>
            <a:r>
              <a:rPr sz="1600" b="1" spc="0" dirty="0">
                <a:latin typeface="Arial"/>
                <a:cs typeface="Arial"/>
              </a:rPr>
              <a:t>decision tree</a:t>
            </a:r>
            <a:endParaRPr sz="1600">
              <a:latin typeface="Arial"/>
              <a:cs typeface="Arial"/>
            </a:endParaRPr>
          </a:p>
        </p:txBody>
      </p:sp>
      <p:sp>
        <p:nvSpPr>
          <p:cNvPr id="5" name="object 5"/>
          <p:cNvSpPr txBox="1"/>
          <p:nvPr/>
        </p:nvSpPr>
        <p:spPr>
          <a:xfrm>
            <a:off x="774238" y="6966234"/>
            <a:ext cx="228599" cy="120906"/>
          </a:xfrm>
          <a:prstGeom prst="rect">
            <a:avLst/>
          </a:prstGeom>
        </p:spPr>
        <p:txBody>
          <a:bodyPr wrap="square" lIns="0" tIns="0" rIns="0" bIns="0" rtlCol="0">
            <a:noAutofit/>
          </a:bodyPr>
          <a:lstStyle/>
          <a:p>
            <a:pPr marL="25400">
              <a:lnSpc>
                <a:spcPts val="950"/>
              </a:lnSpc>
              <a:spcBef>
                <a:spcPts val="2"/>
              </a:spcBef>
            </a:pPr>
            <a:endParaRPr sz="950"/>
          </a:p>
        </p:txBody>
      </p:sp>
      <p:sp>
        <p:nvSpPr>
          <p:cNvPr id="4" name="object 4"/>
          <p:cNvSpPr txBox="1"/>
          <p:nvPr/>
        </p:nvSpPr>
        <p:spPr>
          <a:xfrm>
            <a:off x="1002838" y="6966234"/>
            <a:ext cx="1695323" cy="114556"/>
          </a:xfrm>
          <a:prstGeom prst="rect">
            <a:avLst/>
          </a:prstGeom>
        </p:spPr>
        <p:txBody>
          <a:bodyPr wrap="square" lIns="0" tIns="0" rIns="0" bIns="0" rtlCol="0">
            <a:noAutofit/>
          </a:bodyPr>
          <a:lstStyle/>
          <a:p>
            <a:pPr marL="25400">
              <a:lnSpc>
                <a:spcPts val="900"/>
              </a:lnSpc>
              <a:spcBef>
                <a:spcPts val="2"/>
              </a:spcBef>
            </a:pPr>
            <a:endParaRPr sz="900"/>
          </a:p>
        </p:txBody>
      </p:sp>
      <p:sp>
        <p:nvSpPr>
          <p:cNvPr id="3" name="object 3"/>
          <p:cNvSpPr txBox="1"/>
          <p:nvPr/>
        </p:nvSpPr>
        <p:spPr>
          <a:xfrm>
            <a:off x="2698162" y="6966234"/>
            <a:ext cx="6915280" cy="114556"/>
          </a:xfrm>
          <a:prstGeom prst="rect">
            <a:avLst/>
          </a:prstGeom>
        </p:spPr>
        <p:txBody>
          <a:bodyPr wrap="square" lIns="0" tIns="0" rIns="0" bIns="0" rtlCol="0">
            <a:noAutofit/>
          </a:bodyPr>
          <a:lstStyle/>
          <a:p>
            <a:pPr marL="25400">
              <a:lnSpc>
                <a:spcPts val="900"/>
              </a:lnSpc>
              <a:spcBef>
                <a:spcPts val="2"/>
              </a:spcBef>
            </a:pPr>
            <a:endParaRPr sz="900"/>
          </a:p>
        </p:txBody>
      </p:sp>
      <p:sp>
        <p:nvSpPr>
          <p:cNvPr id="2" name="object 2"/>
          <p:cNvSpPr txBox="1"/>
          <p:nvPr/>
        </p:nvSpPr>
        <p:spPr>
          <a:xfrm>
            <a:off x="9613442" y="6966234"/>
            <a:ext cx="304793" cy="120906"/>
          </a:xfrm>
          <a:prstGeom prst="rect">
            <a:avLst/>
          </a:prstGeom>
        </p:spPr>
        <p:txBody>
          <a:bodyPr wrap="square" lIns="0" tIns="0" rIns="0" bIns="0" rtlCol="0">
            <a:noAutofit/>
          </a:bodyPr>
          <a:lstStyle/>
          <a:p>
            <a:pPr marL="25400">
              <a:lnSpc>
                <a:spcPts val="950"/>
              </a:lnSpc>
              <a:spcBef>
                <a:spcPts val="2"/>
              </a:spcBef>
            </a:pPr>
            <a:endParaRPr sz="9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object 81"/>
          <p:cNvSpPr txBox="1"/>
          <p:nvPr/>
        </p:nvSpPr>
        <p:spPr>
          <a:xfrm>
            <a:off x="1368258" y="1663250"/>
            <a:ext cx="8235831" cy="2604700"/>
          </a:xfrm>
          <a:prstGeom prst="rect">
            <a:avLst/>
          </a:prstGeom>
        </p:spPr>
        <p:txBody>
          <a:bodyPr wrap="square" lIns="0" tIns="0" rIns="0" bIns="0" rtlCol="0">
            <a:noAutofit/>
          </a:bodyPr>
          <a:lstStyle/>
          <a:p>
            <a:pPr marL="3372737" marR="3799893" algn="ctr">
              <a:lnSpc>
                <a:spcPts val="1839"/>
              </a:lnSpc>
              <a:spcBef>
                <a:spcPts val="92"/>
              </a:spcBef>
            </a:pPr>
            <a:r>
              <a:rPr sz="1800" spc="0" dirty="0">
                <a:solidFill>
                  <a:srgbClr val="FEFFFE"/>
                </a:solidFill>
                <a:latin typeface="Arial"/>
                <a:cs typeface="Arial"/>
              </a:rPr>
              <a:t>Discovery</a:t>
            </a:r>
            <a:endParaRPr sz="1800">
              <a:latin typeface="Arial"/>
              <a:cs typeface="Arial"/>
            </a:endParaRPr>
          </a:p>
          <a:p>
            <a:pPr marL="7132244" indent="34178" algn="ctr">
              <a:lnSpc>
                <a:spcPct val="99179"/>
              </a:lnSpc>
              <a:spcBef>
                <a:spcPts val="173"/>
              </a:spcBef>
            </a:pPr>
            <a:r>
              <a:rPr sz="1400" spc="0" dirty="0">
                <a:solidFill>
                  <a:srgbClr val="FEFFFE"/>
                </a:solidFill>
                <a:latin typeface="Arial"/>
                <a:cs typeface="Arial"/>
              </a:rPr>
              <a:t>Do I have enough good quality data t start building</a:t>
            </a:r>
            <a:endParaRPr sz="1400">
              <a:latin typeface="Arial"/>
              <a:cs typeface="Arial"/>
            </a:endParaRPr>
          </a:p>
          <a:p>
            <a:pPr marL="576485" marR="15333">
              <a:lnSpc>
                <a:spcPts val="1955"/>
              </a:lnSpc>
              <a:spcBef>
                <a:spcPts val="97"/>
              </a:spcBef>
            </a:pPr>
            <a:r>
              <a:rPr sz="1800" spc="0" dirty="0">
                <a:solidFill>
                  <a:srgbClr val="FEFFFE"/>
                </a:solidFill>
                <a:latin typeface="Arial"/>
                <a:cs typeface="Arial"/>
              </a:rPr>
              <a:t>Operationalize                                                      </a:t>
            </a:r>
            <a:r>
              <a:rPr sz="1800" spc="219" dirty="0">
                <a:solidFill>
                  <a:srgbClr val="FEFFFE"/>
                </a:solidFill>
                <a:latin typeface="Arial"/>
                <a:cs typeface="Arial"/>
              </a:rPr>
              <a:t> </a:t>
            </a:r>
            <a:r>
              <a:rPr sz="1800" spc="0" dirty="0">
                <a:solidFill>
                  <a:srgbClr val="FEFFFE"/>
                </a:solidFill>
                <a:latin typeface="Arial"/>
                <a:cs typeface="Arial"/>
              </a:rPr>
              <a:t>Data Prep         </a:t>
            </a:r>
            <a:r>
              <a:rPr sz="1800" spc="293" dirty="0">
                <a:solidFill>
                  <a:srgbClr val="FEFFFE"/>
                </a:solidFill>
                <a:latin typeface="Arial"/>
                <a:cs typeface="Arial"/>
              </a:rPr>
              <a:t> </a:t>
            </a:r>
            <a:r>
              <a:rPr sz="2100" spc="0" baseline="8282" dirty="0">
                <a:solidFill>
                  <a:srgbClr val="FEFFFE"/>
                </a:solidFill>
                <a:latin typeface="Arial"/>
                <a:cs typeface="Arial"/>
              </a:rPr>
              <a:t>the model?</a:t>
            </a:r>
            <a:endParaRPr sz="1400">
              <a:latin typeface="Arial"/>
              <a:cs typeface="Arial"/>
            </a:endParaRPr>
          </a:p>
          <a:p>
            <a:pPr marL="646508" marR="15333">
              <a:lnSpc>
                <a:spcPts val="2030"/>
              </a:lnSpc>
              <a:spcBef>
                <a:spcPts val="7752"/>
              </a:spcBef>
            </a:pPr>
            <a:r>
              <a:rPr sz="2700" spc="0" baseline="-1610" dirty="0">
                <a:solidFill>
                  <a:srgbClr val="FEFFFE"/>
                </a:solidFill>
                <a:latin typeface="Arial"/>
                <a:cs typeface="Arial"/>
              </a:rPr>
              <a:t>Communicate                                                         </a:t>
            </a:r>
            <a:r>
              <a:rPr sz="2700" spc="308" baseline="-1610" dirty="0">
                <a:solidFill>
                  <a:srgbClr val="FEFFFE"/>
                </a:solidFill>
                <a:latin typeface="Arial"/>
                <a:cs typeface="Arial"/>
              </a:rPr>
              <a:t> </a:t>
            </a:r>
            <a:r>
              <a:rPr sz="2700" spc="0" baseline="-1610" dirty="0">
                <a:solidFill>
                  <a:srgbClr val="FEFFFE"/>
                </a:solidFill>
                <a:latin typeface="Arial"/>
                <a:cs typeface="Arial"/>
              </a:rPr>
              <a:t>Model</a:t>
            </a:r>
            <a:endParaRPr sz="1800">
              <a:latin typeface="Arial"/>
              <a:cs typeface="Arial"/>
            </a:endParaRPr>
          </a:p>
        </p:txBody>
      </p:sp>
      <p:sp>
        <p:nvSpPr>
          <p:cNvPr id="79" name="object 79"/>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80" name="object 80"/>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4" name="object 44"/>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6" name="object 46"/>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48" name="object 48"/>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9" name="object 49"/>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50" name="object 50"/>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2" name="object 52"/>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54" name="object 54"/>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6" name="object 56"/>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2185B9"/>
          </a:solidFill>
        </p:spPr>
        <p:txBody>
          <a:bodyPr wrap="square" lIns="0" tIns="0" rIns="0" bIns="0" rtlCol="0">
            <a:noAutofit/>
          </a:bodyPr>
          <a:lstStyle/>
          <a:p>
            <a:endParaRPr/>
          </a:p>
        </p:txBody>
      </p:sp>
      <p:sp>
        <p:nvSpPr>
          <p:cNvPr id="57" name="object 57"/>
          <p:cNvSpPr/>
          <p:nvPr/>
        </p:nvSpPr>
        <p:spPr>
          <a:xfrm>
            <a:off x="4584237" y="1574168"/>
            <a:ext cx="1371600" cy="181519"/>
          </a:xfrm>
          <a:custGeom>
            <a:avLst/>
            <a:gdLst/>
            <a:ahLst/>
            <a:cxnLst/>
            <a:rect l="l" t="t" r="r" b="b"/>
            <a:pathLst>
              <a:path w="1371600" h="181519">
                <a:moveTo>
                  <a:pt x="0" y="181519"/>
                </a:moveTo>
                <a:lnTo>
                  <a:pt x="1371600" y="181519"/>
                </a:lnTo>
                <a:lnTo>
                  <a:pt x="1371600" y="0"/>
                </a:lnTo>
                <a:lnTo>
                  <a:pt x="0" y="0"/>
                </a:lnTo>
                <a:lnTo>
                  <a:pt x="0" y="181519"/>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6759895" y="4187122"/>
            <a:ext cx="1371600" cy="409477"/>
          </a:xfrm>
          <a:custGeom>
            <a:avLst/>
            <a:gdLst/>
            <a:ahLst/>
            <a:cxnLst/>
            <a:rect l="l" t="t" r="r" b="b"/>
            <a:pathLst>
              <a:path w="1371600" h="409477">
                <a:moveTo>
                  <a:pt x="0" y="409477"/>
                </a:moveTo>
                <a:lnTo>
                  <a:pt x="1371600" y="409477"/>
                </a:lnTo>
                <a:lnTo>
                  <a:pt x="1371600" y="0"/>
                </a:lnTo>
                <a:lnTo>
                  <a:pt x="0" y="0"/>
                </a:lnTo>
                <a:lnTo>
                  <a:pt x="0" y="409477"/>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1917237" y="4187122"/>
            <a:ext cx="1600200" cy="409475"/>
          </a:xfrm>
          <a:custGeom>
            <a:avLst/>
            <a:gdLst/>
            <a:ahLst/>
            <a:cxnLst/>
            <a:rect l="l" t="t" r="r" b="b"/>
            <a:pathLst>
              <a:path w="1600200" h="409475">
                <a:moveTo>
                  <a:pt x="0" y="409475"/>
                </a:moveTo>
                <a:lnTo>
                  <a:pt x="1600200" y="409475"/>
                </a:lnTo>
                <a:lnTo>
                  <a:pt x="1600200" y="0"/>
                </a:lnTo>
                <a:lnTo>
                  <a:pt x="0" y="0"/>
                </a:lnTo>
                <a:lnTo>
                  <a:pt x="0" y="409475"/>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65" name="object 65"/>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6" name="object 66"/>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68" name="object 68"/>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9" name="object 69"/>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E0E0E0"/>
          </a:solidFill>
        </p:spPr>
        <p:txBody>
          <a:bodyPr wrap="square" lIns="0" tIns="0" rIns="0" bIns="0" rtlCol="0">
            <a:noAutofit/>
          </a:bodyPr>
          <a:lstStyle/>
          <a:p>
            <a:endParaRPr/>
          </a:p>
        </p:txBody>
      </p:sp>
      <p:sp>
        <p:nvSpPr>
          <p:cNvPr id="70" name="object 70"/>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71" name="object 71"/>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72" name="object 72"/>
          <p:cNvSpPr/>
          <p:nvPr/>
        </p:nvSpPr>
        <p:spPr>
          <a:xfrm>
            <a:off x="1536237" y="5022404"/>
            <a:ext cx="1943100" cy="838650"/>
          </a:xfrm>
          <a:custGeom>
            <a:avLst/>
            <a:gdLst/>
            <a:ahLst/>
            <a:cxnLst/>
            <a:rect l="l" t="t" r="r" b="b"/>
            <a:pathLst>
              <a:path w="1943100" h="838650">
                <a:moveTo>
                  <a:pt x="623" y="744354"/>
                </a:moveTo>
                <a:lnTo>
                  <a:pt x="13474" y="784517"/>
                </a:lnTo>
                <a:lnTo>
                  <a:pt x="40208" y="815841"/>
                </a:lnTo>
                <a:lnTo>
                  <a:pt x="77231" y="834735"/>
                </a:lnTo>
                <a:lnTo>
                  <a:pt x="105855" y="838650"/>
                </a:lnTo>
                <a:lnTo>
                  <a:pt x="1837244" y="838650"/>
                </a:lnTo>
                <a:lnTo>
                  <a:pt x="1876383" y="831179"/>
                </a:lnTo>
                <a:lnTo>
                  <a:pt x="1911052" y="808674"/>
                </a:lnTo>
                <a:lnTo>
                  <a:pt x="1934489" y="774682"/>
                </a:lnTo>
                <a:lnTo>
                  <a:pt x="1943100" y="732795"/>
                </a:lnTo>
                <a:lnTo>
                  <a:pt x="1943100" y="309385"/>
                </a:lnTo>
                <a:lnTo>
                  <a:pt x="1935628" y="270247"/>
                </a:lnTo>
                <a:lnTo>
                  <a:pt x="1913123" y="235577"/>
                </a:lnTo>
                <a:lnTo>
                  <a:pt x="1879131" y="212140"/>
                </a:lnTo>
                <a:lnTo>
                  <a:pt x="1837244" y="203530"/>
                </a:lnTo>
                <a:lnTo>
                  <a:pt x="1619250" y="203530"/>
                </a:lnTo>
                <a:lnTo>
                  <a:pt x="1622779" y="0"/>
                </a:lnTo>
                <a:lnTo>
                  <a:pt x="1133475" y="203530"/>
                </a:lnTo>
                <a:lnTo>
                  <a:pt x="105855" y="203530"/>
                </a:lnTo>
                <a:lnTo>
                  <a:pt x="94296" y="204154"/>
                </a:lnTo>
                <a:lnTo>
                  <a:pt x="66716" y="211001"/>
                </a:lnTo>
                <a:lnTo>
                  <a:pt x="42533" y="224551"/>
                </a:lnTo>
                <a:lnTo>
                  <a:pt x="22809" y="243738"/>
                </a:lnTo>
                <a:lnTo>
                  <a:pt x="8610" y="267499"/>
                </a:lnTo>
                <a:lnTo>
                  <a:pt x="1001" y="294768"/>
                </a:lnTo>
                <a:lnTo>
                  <a:pt x="0" y="309385"/>
                </a:lnTo>
                <a:lnTo>
                  <a:pt x="0" y="732795"/>
                </a:lnTo>
                <a:lnTo>
                  <a:pt x="623" y="744354"/>
                </a:lnTo>
                <a:close/>
              </a:path>
            </a:pathLst>
          </a:custGeom>
          <a:solidFill>
            <a:srgbClr val="D0E9CD"/>
          </a:solidFill>
        </p:spPr>
        <p:txBody>
          <a:bodyPr wrap="square" lIns="0" tIns="0" rIns="0" bIns="0" rtlCol="0">
            <a:noAutofit/>
          </a:bodyPr>
          <a:lstStyle/>
          <a:p>
            <a:endParaRPr/>
          </a:p>
        </p:txBody>
      </p:sp>
      <p:sp>
        <p:nvSpPr>
          <p:cNvPr id="73" name="object 73"/>
          <p:cNvSpPr/>
          <p:nvPr/>
        </p:nvSpPr>
        <p:spPr>
          <a:xfrm>
            <a:off x="1368258" y="1755688"/>
            <a:ext cx="8184558" cy="2431434"/>
          </a:xfrm>
          <a:custGeom>
            <a:avLst/>
            <a:gdLst/>
            <a:ahLst/>
            <a:cxnLst/>
            <a:rect l="l" t="t" r="r" b="b"/>
            <a:pathLst>
              <a:path w="8184558" h="2431434">
                <a:moveTo>
                  <a:pt x="0" y="0"/>
                </a:moveTo>
                <a:lnTo>
                  <a:pt x="0" y="2431434"/>
                </a:lnTo>
                <a:lnTo>
                  <a:pt x="8184558" y="2431434"/>
                </a:lnTo>
                <a:lnTo>
                  <a:pt x="8184558" y="0"/>
                </a:lnTo>
                <a:lnTo>
                  <a:pt x="0" y="0"/>
                </a:lnTo>
                <a:close/>
              </a:path>
            </a:pathLst>
          </a:custGeom>
          <a:solidFill>
            <a:srgbClr val="FEFDD5"/>
          </a:solidFill>
        </p:spPr>
        <p:txBody>
          <a:bodyPr wrap="square" lIns="0" tIns="0" rIns="0" bIns="0" rtlCol="0">
            <a:noAutofit/>
          </a:bodyPr>
          <a:lstStyle/>
          <a:p>
            <a:endParaRPr/>
          </a:p>
        </p:txBody>
      </p:sp>
      <p:sp>
        <p:nvSpPr>
          <p:cNvPr id="74" name="object 74"/>
          <p:cNvSpPr/>
          <p:nvPr/>
        </p:nvSpPr>
        <p:spPr>
          <a:xfrm>
            <a:off x="1368258" y="1755689"/>
            <a:ext cx="8184553" cy="2431432"/>
          </a:xfrm>
          <a:custGeom>
            <a:avLst/>
            <a:gdLst/>
            <a:ahLst/>
            <a:cxnLst/>
            <a:rect l="l" t="t" r="r" b="b"/>
            <a:pathLst>
              <a:path w="8184553" h="2431432">
                <a:moveTo>
                  <a:pt x="0" y="0"/>
                </a:moveTo>
                <a:lnTo>
                  <a:pt x="8184553" y="0"/>
                </a:lnTo>
                <a:lnTo>
                  <a:pt x="8184553" y="2431432"/>
                </a:lnTo>
                <a:lnTo>
                  <a:pt x="0" y="2431432"/>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75" name="object 75"/>
          <p:cNvSpPr/>
          <p:nvPr/>
        </p:nvSpPr>
        <p:spPr>
          <a:xfrm>
            <a:off x="1217678" y="6030378"/>
            <a:ext cx="8206853" cy="338553"/>
          </a:xfrm>
          <a:custGeom>
            <a:avLst/>
            <a:gdLst/>
            <a:ahLst/>
            <a:cxnLst/>
            <a:rect l="l" t="t" r="r" b="b"/>
            <a:pathLst>
              <a:path w="8206853" h="338553">
                <a:moveTo>
                  <a:pt x="0" y="0"/>
                </a:moveTo>
                <a:lnTo>
                  <a:pt x="0" y="338553"/>
                </a:lnTo>
                <a:lnTo>
                  <a:pt x="8206853" y="338553"/>
                </a:lnTo>
                <a:lnTo>
                  <a:pt x="8206853" y="0"/>
                </a:lnTo>
                <a:lnTo>
                  <a:pt x="0" y="0"/>
                </a:lnTo>
                <a:close/>
              </a:path>
            </a:pathLst>
          </a:custGeom>
          <a:solidFill>
            <a:srgbClr val="FEFDD5"/>
          </a:solidFill>
        </p:spPr>
        <p:txBody>
          <a:bodyPr wrap="square" lIns="0" tIns="0" rIns="0" bIns="0" rtlCol="0">
            <a:noAutofit/>
          </a:bodyPr>
          <a:lstStyle/>
          <a:p>
            <a:endParaRPr/>
          </a:p>
        </p:txBody>
      </p:sp>
      <p:sp>
        <p:nvSpPr>
          <p:cNvPr id="76" name="object 76"/>
          <p:cNvSpPr/>
          <p:nvPr/>
        </p:nvSpPr>
        <p:spPr>
          <a:xfrm>
            <a:off x="1217678" y="6030378"/>
            <a:ext cx="8206849" cy="338553"/>
          </a:xfrm>
          <a:custGeom>
            <a:avLst/>
            <a:gdLst/>
            <a:ahLst/>
            <a:cxnLst/>
            <a:rect l="l" t="t" r="r" b="b"/>
            <a:pathLst>
              <a:path w="8206849" h="338553">
                <a:moveTo>
                  <a:pt x="0" y="0"/>
                </a:moveTo>
                <a:lnTo>
                  <a:pt x="8206849" y="0"/>
                </a:lnTo>
                <a:lnTo>
                  <a:pt x="8206849" y="338553"/>
                </a:lnTo>
                <a:lnTo>
                  <a:pt x="0" y="338553"/>
                </a:lnTo>
                <a:lnTo>
                  <a:pt x="0" y="0"/>
                </a:lnTo>
                <a:close/>
              </a:path>
            </a:pathLst>
          </a:custGeom>
          <a:ln w="9524">
            <a:solidFill>
              <a:srgbClr val="FFC900"/>
            </a:solidFill>
          </a:ln>
        </p:spPr>
        <p:txBody>
          <a:bodyPr wrap="square" lIns="0" tIns="0" rIns="0" bIns="0" rtlCol="0">
            <a:noAutofit/>
          </a:bodyPr>
          <a:lstStyle/>
          <a:p>
            <a:endParaRPr/>
          </a:p>
        </p:txBody>
      </p:sp>
      <p:sp>
        <p:nvSpPr>
          <p:cNvPr id="77" name="object 77"/>
          <p:cNvSpPr/>
          <p:nvPr/>
        </p:nvSpPr>
        <p:spPr>
          <a:xfrm>
            <a:off x="4483470" y="4921133"/>
            <a:ext cx="280987" cy="280988"/>
          </a:xfrm>
          <a:custGeom>
            <a:avLst/>
            <a:gdLst/>
            <a:ahLst/>
            <a:cxnLst/>
            <a:rect l="l" t="t" r="r" b="b"/>
            <a:pathLst>
              <a:path w="280987" h="280988">
                <a:moveTo>
                  <a:pt x="0" y="140493"/>
                </a:moveTo>
                <a:lnTo>
                  <a:pt x="317" y="150009"/>
                </a:lnTo>
                <a:lnTo>
                  <a:pt x="2029" y="164423"/>
                </a:lnTo>
                <a:lnTo>
                  <a:pt x="5160" y="178353"/>
                </a:lnTo>
                <a:lnTo>
                  <a:pt x="9632" y="191722"/>
                </a:lnTo>
                <a:lnTo>
                  <a:pt x="15371" y="204457"/>
                </a:lnTo>
                <a:lnTo>
                  <a:pt x="22301" y="216480"/>
                </a:lnTo>
                <a:lnTo>
                  <a:pt x="30347" y="227717"/>
                </a:lnTo>
                <a:lnTo>
                  <a:pt x="39433" y="238091"/>
                </a:lnTo>
                <a:lnTo>
                  <a:pt x="49483" y="247528"/>
                </a:lnTo>
                <a:lnTo>
                  <a:pt x="60422" y="255952"/>
                </a:lnTo>
                <a:lnTo>
                  <a:pt x="72174" y="263287"/>
                </a:lnTo>
                <a:lnTo>
                  <a:pt x="84665" y="269458"/>
                </a:lnTo>
                <a:lnTo>
                  <a:pt x="97817" y="274389"/>
                </a:lnTo>
                <a:lnTo>
                  <a:pt x="111556" y="278005"/>
                </a:lnTo>
                <a:lnTo>
                  <a:pt x="125807" y="280230"/>
                </a:lnTo>
                <a:lnTo>
                  <a:pt x="140493" y="280988"/>
                </a:lnTo>
                <a:lnTo>
                  <a:pt x="150009" y="280671"/>
                </a:lnTo>
                <a:lnTo>
                  <a:pt x="164423" y="278958"/>
                </a:lnTo>
                <a:lnTo>
                  <a:pt x="178352" y="275828"/>
                </a:lnTo>
                <a:lnTo>
                  <a:pt x="191722" y="271355"/>
                </a:lnTo>
                <a:lnTo>
                  <a:pt x="204456" y="265616"/>
                </a:lnTo>
                <a:lnTo>
                  <a:pt x="216480" y="258686"/>
                </a:lnTo>
                <a:lnTo>
                  <a:pt x="227716" y="250640"/>
                </a:lnTo>
                <a:lnTo>
                  <a:pt x="238091" y="241555"/>
                </a:lnTo>
                <a:lnTo>
                  <a:pt x="247528" y="231504"/>
                </a:lnTo>
                <a:lnTo>
                  <a:pt x="255951" y="220565"/>
                </a:lnTo>
                <a:lnTo>
                  <a:pt x="263286" y="208813"/>
                </a:lnTo>
                <a:lnTo>
                  <a:pt x="269457" y="196322"/>
                </a:lnTo>
                <a:lnTo>
                  <a:pt x="274388" y="183170"/>
                </a:lnTo>
                <a:lnTo>
                  <a:pt x="278004" y="169430"/>
                </a:lnTo>
                <a:lnTo>
                  <a:pt x="280228" y="155179"/>
                </a:lnTo>
                <a:lnTo>
                  <a:pt x="280987" y="140493"/>
                </a:lnTo>
                <a:lnTo>
                  <a:pt x="280670" y="130979"/>
                </a:lnTo>
                <a:lnTo>
                  <a:pt x="278957" y="116565"/>
                </a:lnTo>
                <a:lnTo>
                  <a:pt x="275827" y="102635"/>
                </a:lnTo>
                <a:lnTo>
                  <a:pt x="271355" y="89265"/>
                </a:lnTo>
                <a:lnTo>
                  <a:pt x="265616" y="76531"/>
                </a:lnTo>
                <a:lnTo>
                  <a:pt x="258686" y="64508"/>
                </a:lnTo>
                <a:lnTo>
                  <a:pt x="250640" y="53271"/>
                </a:lnTo>
                <a:lnTo>
                  <a:pt x="241554" y="42896"/>
                </a:lnTo>
                <a:lnTo>
                  <a:pt x="231504" y="33459"/>
                </a:lnTo>
                <a:lnTo>
                  <a:pt x="220565" y="25036"/>
                </a:lnTo>
                <a:lnTo>
                  <a:pt x="208813" y="17700"/>
                </a:lnTo>
                <a:lnTo>
                  <a:pt x="196322" y="11530"/>
                </a:lnTo>
                <a:lnTo>
                  <a:pt x="183170" y="6598"/>
                </a:lnTo>
                <a:lnTo>
                  <a:pt x="169430" y="2983"/>
                </a:lnTo>
                <a:lnTo>
                  <a:pt x="155180" y="758"/>
                </a:lnTo>
                <a:lnTo>
                  <a:pt x="140493" y="0"/>
                </a:lnTo>
                <a:lnTo>
                  <a:pt x="130979" y="317"/>
                </a:lnTo>
                <a:lnTo>
                  <a:pt x="116565" y="2029"/>
                </a:lnTo>
                <a:lnTo>
                  <a:pt x="102635" y="5159"/>
                </a:lnTo>
                <a:lnTo>
                  <a:pt x="89265" y="9632"/>
                </a:lnTo>
                <a:lnTo>
                  <a:pt x="76531" y="15371"/>
                </a:lnTo>
                <a:lnTo>
                  <a:pt x="64508" y="22301"/>
                </a:lnTo>
                <a:lnTo>
                  <a:pt x="53271" y="30347"/>
                </a:lnTo>
                <a:lnTo>
                  <a:pt x="42896" y="39432"/>
                </a:lnTo>
                <a:lnTo>
                  <a:pt x="33459" y="49483"/>
                </a:lnTo>
                <a:lnTo>
                  <a:pt x="25036" y="60422"/>
                </a:lnTo>
                <a:lnTo>
                  <a:pt x="17700" y="72174"/>
                </a:lnTo>
                <a:lnTo>
                  <a:pt x="11530" y="84664"/>
                </a:lnTo>
                <a:lnTo>
                  <a:pt x="6598" y="97817"/>
                </a:lnTo>
                <a:lnTo>
                  <a:pt x="2983" y="111556"/>
                </a:lnTo>
                <a:lnTo>
                  <a:pt x="758" y="125807"/>
                </a:lnTo>
                <a:lnTo>
                  <a:pt x="0" y="140493"/>
                </a:lnTo>
                <a:close/>
              </a:path>
            </a:pathLst>
          </a:custGeom>
          <a:solidFill>
            <a:srgbClr val="FFF4DB"/>
          </a:solidFill>
        </p:spPr>
        <p:txBody>
          <a:bodyPr wrap="square" lIns="0" tIns="0" rIns="0" bIns="0" rtlCol="0">
            <a:noAutofit/>
          </a:bodyPr>
          <a:lstStyle/>
          <a:p>
            <a:endParaRPr/>
          </a:p>
        </p:txBody>
      </p:sp>
      <p:sp>
        <p:nvSpPr>
          <p:cNvPr id="78" name="object 78"/>
          <p:cNvSpPr/>
          <p:nvPr/>
        </p:nvSpPr>
        <p:spPr>
          <a:xfrm>
            <a:off x="4483470" y="4921133"/>
            <a:ext cx="280987" cy="280987"/>
          </a:xfrm>
          <a:custGeom>
            <a:avLst/>
            <a:gdLst/>
            <a:ahLst/>
            <a:cxnLst/>
            <a:rect l="l" t="t" r="r" b="b"/>
            <a:pathLst>
              <a:path w="280987" h="280987">
                <a:moveTo>
                  <a:pt x="0" y="140493"/>
                </a:moveTo>
                <a:lnTo>
                  <a:pt x="758" y="125807"/>
                </a:lnTo>
                <a:lnTo>
                  <a:pt x="2983" y="111556"/>
                </a:lnTo>
                <a:lnTo>
                  <a:pt x="6598" y="97817"/>
                </a:lnTo>
                <a:lnTo>
                  <a:pt x="11529" y="84664"/>
                </a:lnTo>
                <a:lnTo>
                  <a:pt x="17700" y="72174"/>
                </a:lnTo>
                <a:lnTo>
                  <a:pt x="25035" y="60421"/>
                </a:lnTo>
                <a:lnTo>
                  <a:pt x="33459" y="49482"/>
                </a:lnTo>
                <a:lnTo>
                  <a:pt x="42896" y="39432"/>
                </a:lnTo>
                <a:lnTo>
                  <a:pt x="53271" y="30347"/>
                </a:lnTo>
                <a:lnTo>
                  <a:pt x="64507" y="22301"/>
                </a:lnTo>
                <a:lnTo>
                  <a:pt x="76531" y="15371"/>
                </a:lnTo>
                <a:lnTo>
                  <a:pt x="89265" y="9632"/>
                </a:lnTo>
                <a:lnTo>
                  <a:pt x="102635" y="5159"/>
                </a:lnTo>
                <a:lnTo>
                  <a:pt x="116564" y="2029"/>
                </a:lnTo>
                <a:lnTo>
                  <a:pt x="130978" y="317"/>
                </a:lnTo>
                <a:lnTo>
                  <a:pt x="140493" y="0"/>
                </a:lnTo>
                <a:lnTo>
                  <a:pt x="155180" y="758"/>
                </a:lnTo>
                <a:lnTo>
                  <a:pt x="169430" y="2983"/>
                </a:lnTo>
                <a:lnTo>
                  <a:pt x="183170" y="6598"/>
                </a:lnTo>
                <a:lnTo>
                  <a:pt x="196322" y="11529"/>
                </a:lnTo>
                <a:lnTo>
                  <a:pt x="208813" y="17700"/>
                </a:lnTo>
                <a:lnTo>
                  <a:pt x="220565" y="25035"/>
                </a:lnTo>
                <a:lnTo>
                  <a:pt x="231504" y="33459"/>
                </a:lnTo>
                <a:lnTo>
                  <a:pt x="241554" y="42896"/>
                </a:lnTo>
                <a:lnTo>
                  <a:pt x="250640" y="53271"/>
                </a:lnTo>
                <a:lnTo>
                  <a:pt x="258686" y="64507"/>
                </a:lnTo>
                <a:lnTo>
                  <a:pt x="265616" y="76531"/>
                </a:lnTo>
                <a:lnTo>
                  <a:pt x="271355" y="89265"/>
                </a:lnTo>
                <a:lnTo>
                  <a:pt x="275827" y="102635"/>
                </a:lnTo>
                <a:lnTo>
                  <a:pt x="278957" y="116564"/>
                </a:lnTo>
                <a:lnTo>
                  <a:pt x="280670" y="130979"/>
                </a:lnTo>
                <a:lnTo>
                  <a:pt x="280987" y="140493"/>
                </a:lnTo>
                <a:lnTo>
                  <a:pt x="280229" y="155180"/>
                </a:lnTo>
                <a:lnTo>
                  <a:pt x="278004" y="169430"/>
                </a:lnTo>
                <a:lnTo>
                  <a:pt x="274388" y="183170"/>
                </a:lnTo>
                <a:lnTo>
                  <a:pt x="269457" y="196322"/>
                </a:lnTo>
                <a:lnTo>
                  <a:pt x="263286" y="208813"/>
                </a:lnTo>
                <a:lnTo>
                  <a:pt x="255951" y="220565"/>
                </a:lnTo>
                <a:lnTo>
                  <a:pt x="247527" y="231504"/>
                </a:lnTo>
                <a:lnTo>
                  <a:pt x="238090" y="241554"/>
                </a:lnTo>
                <a:lnTo>
                  <a:pt x="227716" y="250640"/>
                </a:lnTo>
                <a:lnTo>
                  <a:pt x="216479" y="258686"/>
                </a:lnTo>
                <a:lnTo>
                  <a:pt x="204456" y="265616"/>
                </a:lnTo>
                <a:lnTo>
                  <a:pt x="191722" y="271355"/>
                </a:lnTo>
                <a:lnTo>
                  <a:pt x="178352" y="275827"/>
                </a:lnTo>
                <a:lnTo>
                  <a:pt x="164422" y="278957"/>
                </a:lnTo>
                <a:lnTo>
                  <a:pt x="150008" y="280670"/>
                </a:lnTo>
                <a:lnTo>
                  <a:pt x="140493" y="280987"/>
                </a:lnTo>
                <a:lnTo>
                  <a:pt x="125807" y="280229"/>
                </a:lnTo>
                <a:lnTo>
                  <a:pt x="111556" y="278004"/>
                </a:lnTo>
                <a:lnTo>
                  <a:pt x="97817" y="274388"/>
                </a:lnTo>
                <a:lnTo>
                  <a:pt x="84664" y="269457"/>
                </a:lnTo>
                <a:lnTo>
                  <a:pt x="72174" y="263286"/>
                </a:lnTo>
                <a:lnTo>
                  <a:pt x="60422" y="255951"/>
                </a:lnTo>
                <a:lnTo>
                  <a:pt x="49482" y="247527"/>
                </a:lnTo>
                <a:lnTo>
                  <a:pt x="39432" y="238090"/>
                </a:lnTo>
                <a:lnTo>
                  <a:pt x="30347" y="227716"/>
                </a:lnTo>
                <a:lnTo>
                  <a:pt x="22301" y="216479"/>
                </a:lnTo>
                <a:lnTo>
                  <a:pt x="15371" y="204456"/>
                </a:lnTo>
                <a:lnTo>
                  <a:pt x="9632" y="191722"/>
                </a:lnTo>
                <a:lnTo>
                  <a:pt x="5159" y="178352"/>
                </a:lnTo>
                <a:lnTo>
                  <a:pt x="2029" y="164422"/>
                </a:lnTo>
                <a:lnTo>
                  <a:pt x="317" y="150008"/>
                </a:lnTo>
                <a:lnTo>
                  <a:pt x="0" y="140493"/>
                </a:lnTo>
                <a:close/>
              </a:path>
            </a:pathLst>
          </a:custGeom>
          <a:ln w="25399">
            <a:solidFill>
              <a:srgbClr val="727272"/>
            </a:solidFill>
          </a:ln>
        </p:spPr>
        <p:txBody>
          <a:bodyPr wrap="square" lIns="0" tIns="0" rIns="0" bIns="0" rtlCol="0">
            <a:noAutofit/>
          </a:bodyPr>
          <a:lstStyle/>
          <a:p>
            <a:endParaRPr/>
          </a:p>
        </p:txBody>
      </p:sp>
      <p:sp>
        <p:nvSpPr>
          <p:cNvPr id="27" name="object 27"/>
          <p:cNvSpPr/>
          <p:nvPr/>
        </p:nvSpPr>
        <p:spPr>
          <a:xfrm>
            <a:off x="9250698" y="512977"/>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7"/>
                </a:lnTo>
                <a:lnTo>
                  <a:pt x="35358" y="0"/>
                </a:lnTo>
                <a:lnTo>
                  <a:pt x="108496" y="2847"/>
                </a:lnTo>
                <a:lnTo>
                  <a:pt x="71747" y="56008"/>
                </a:lnTo>
                <a:lnTo>
                  <a:pt x="59011" y="36406"/>
                </a:lnTo>
                <a:lnTo>
                  <a:pt x="48239" y="43862"/>
                </a:lnTo>
                <a:lnTo>
                  <a:pt x="38210" y="51928"/>
                </a:lnTo>
                <a:lnTo>
                  <a:pt x="28954" y="60579"/>
                </a:lnTo>
                <a:lnTo>
                  <a:pt x="20498" y="69792"/>
                </a:lnTo>
                <a:lnTo>
                  <a:pt x="17471"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28" name="object 28"/>
          <p:cNvSpPr/>
          <p:nvPr/>
        </p:nvSpPr>
        <p:spPr>
          <a:xfrm>
            <a:off x="9170864" y="498227"/>
            <a:ext cx="564670" cy="430910"/>
          </a:xfrm>
          <a:custGeom>
            <a:avLst/>
            <a:gdLst/>
            <a:ahLst/>
            <a:cxnLst/>
            <a:rect l="l" t="t" r="r" b="b"/>
            <a:pathLst>
              <a:path w="564670" h="430910">
                <a:moveTo>
                  <a:pt x="29562" y="119475"/>
                </a:moveTo>
                <a:lnTo>
                  <a:pt x="16797" y="142249"/>
                </a:lnTo>
                <a:lnTo>
                  <a:pt x="7540" y="165993"/>
                </a:lnTo>
                <a:lnTo>
                  <a:pt x="1903" y="190473"/>
                </a:lnTo>
                <a:lnTo>
                  <a:pt x="0" y="215455"/>
                </a:lnTo>
                <a:lnTo>
                  <a:pt x="935" y="233125"/>
                </a:lnTo>
                <a:lnTo>
                  <a:pt x="8205" y="267231"/>
                </a:lnTo>
                <a:lnTo>
                  <a:pt x="22187" y="299320"/>
                </a:lnTo>
                <a:lnTo>
                  <a:pt x="42300" y="328947"/>
                </a:lnTo>
                <a:lnTo>
                  <a:pt x="67963" y="355671"/>
                </a:lnTo>
                <a:lnTo>
                  <a:pt x="82694" y="367805"/>
                </a:lnTo>
                <a:lnTo>
                  <a:pt x="98595" y="379046"/>
                </a:lnTo>
                <a:lnTo>
                  <a:pt x="115592" y="389340"/>
                </a:lnTo>
                <a:lnTo>
                  <a:pt x="133613" y="398630"/>
                </a:lnTo>
                <a:lnTo>
                  <a:pt x="152586" y="406861"/>
                </a:lnTo>
                <a:lnTo>
                  <a:pt x="172438" y="413978"/>
                </a:lnTo>
                <a:lnTo>
                  <a:pt x="193096" y="419926"/>
                </a:lnTo>
                <a:lnTo>
                  <a:pt x="214487" y="424648"/>
                </a:lnTo>
                <a:lnTo>
                  <a:pt x="236539" y="428090"/>
                </a:lnTo>
                <a:lnTo>
                  <a:pt x="259180" y="430196"/>
                </a:lnTo>
                <a:lnTo>
                  <a:pt x="282335" y="430910"/>
                </a:lnTo>
                <a:lnTo>
                  <a:pt x="305491" y="430196"/>
                </a:lnTo>
                <a:lnTo>
                  <a:pt x="328132" y="428090"/>
                </a:lnTo>
                <a:lnTo>
                  <a:pt x="350184" y="424648"/>
                </a:lnTo>
                <a:lnTo>
                  <a:pt x="371575" y="419926"/>
                </a:lnTo>
                <a:lnTo>
                  <a:pt x="392233" y="413978"/>
                </a:lnTo>
                <a:lnTo>
                  <a:pt x="412084" y="406861"/>
                </a:lnTo>
                <a:lnTo>
                  <a:pt x="431057" y="398630"/>
                </a:lnTo>
                <a:lnTo>
                  <a:pt x="449079" y="389339"/>
                </a:lnTo>
                <a:lnTo>
                  <a:pt x="466076" y="379046"/>
                </a:lnTo>
                <a:lnTo>
                  <a:pt x="481976" y="367804"/>
                </a:lnTo>
                <a:lnTo>
                  <a:pt x="496707" y="355670"/>
                </a:lnTo>
                <a:lnTo>
                  <a:pt x="522370" y="328947"/>
                </a:lnTo>
                <a:lnTo>
                  <a:pt x="542483" y="299319"/>
                </a:lnTo>
                <a:lnTo>
                  <a:pt x="556464" y="267231"/>
                </a:lnTo>
                <a:lnTo>
                  <a:pt x="563734" y="233125"/>
                </a:lnTo>
                <a:lnTo>
                  <a:pt x="564670" y="215455"/>
                </a:lnTo>
                <a:lnTo>
                  <a:pt x="563734" y="197784"/>
                </a:lnTo>
                <a:lnTo>
                  <a:pt x="556464" y="163678"/>
                </a:lnTo>
                <a:lnTo>
                  <a:pt x="542483" y="131590"/>
                </a:lnTo>
                <a:lnTo>
                  <a:pt x="522370" y="101962"/>
                </a:lnTo>
                <a:lnTo>
                  <a:pt x="496707" y="75239"/>
                </a:lnTo>
                <a:lnTo>
                  <a:pt x="481976" y="63105"/>
                </a:lnTo>
                <a:lnTo>
                  <a:pt x="466076" y="51863"/>
                </a:lnTo>
                <a:lnTo>
                  <a:pt x="449078" y="41570"/>
                </a:lnTo>
                <a:lnTo>
                  <a:pt x="431057" y="32280"/>
                </a:lnTo>
                <a:lnTo>
                  <a:pt x="412084" y="24048"/>
                </a:lnTo>
                <a:lnTo>
                  <a:pt x="392233" y="16931"/>
                </a:lnTo>
                <a:lnTo>
                  <a:pt x="371575" y="10984"/>
                </a:lnTo>
                <a:lnTo>
                  <a:pt x="350183" y="6261"/>
                </a:lnTo>
                <a:lnTo>
                  <a:pt x="328131" y="2819"/>
                </a:lnTo>
                <a:lnTo>
                  <a:pt x="305491" y="714"/>
                </a:lnTo>
                <a:lnTo>
                  <a:pt x="282335" y="0"/>
                </a:lnTo>
                <a:lnTo>
                  <a:pt x="282334" y="25495"/>
                </a:lnTo>
                <a:lnTo>
                  <a:pt x="288046" y="25542"/>
                </a:lnTo>
                <a:lnTo>
                  <a:pt x="301427" y="26020"/>
                </a:lnTo>
                <a:lnTo>
                  <a:pt x="327864" y="28503"/>
                </a:lnTo>
                <a:lnTo>
                  <a:pt x="353701" y="32976"/>
                </a:lnTo>
                <a:lnTo>
                  <a:pt x="378736" y="39384"/>
                </a:lnTo>
                <a:lnTo>
                  <a:pt x="402767" y="47673"/>
                </a:lnTo>
                <a:lnTo>
                  <a:pt x="425591" y="57789"/>
                </a:lnTo>
                <a:lnTo>
                  <a:pt x="447008" y="69678"/>
                </a:lnTo>
                <a:lnTo>
                  <a:pt x="462628" y="80150"/>
                </a:lnTo>
                <a:lnTo>
                  <a:pt x="476824" y="91341"/>
                </a:lnTo>
                <a:lnTo>
                  <a:pt x="489588" y="103183"/>
                </a:lnTo>
                <a:lnTo>
                  <a:pt x="510789" y="128541"/>
                </a:lnTo>
                <a:lnTo>
                  <a:pt x="526161" y="155674"/>
                </a:lnTo>
                <a:lnTo>
                  <a:pt x="535640" y="184030"/>
                </a:lnTo>
                <a:lnTo>
                  <a:pt x="539159" y="213060"/>
                </a:lnTo>
                <a:lnTo>
                  <a:pt x="538662" y="227655"/>
                </a:lnTo>
                <a:lnTo>
                  <a:pt x="533114" y="256660"/>
                </a:lnTo>
                <a:lnTo>
                  <a:pt x="521438" y="284962"/>
                </a:lnTo>
                <a:lnTo>
                  <a:pt x="503568" y="312008"/>
                </a:lnTo>
                <a:lnTo>
                  <a:pt x="479437" y="337247"/>
                </a:lnTo>
                <a:lnTo>
                  <a:pt x="465277" y="348799"/>
                </a:lnTo>
                <a:lnTo>
                  <a:pt x="450146" y="359299"/>
                </a:lnTo>
                <a:lnTo>
                  <a:pt x="434135" y="368739"/>
                </a:lnTo>
                <a:lnTo>
                  <a:pt x="417338" y="377114"/>
                </a:lnTo>
                <a:lnTo>
                  <a:pt x="399849" y="384418"/>
                </a:lnTo>
                <a:lnTo>
                  <a:pt x="381759" y="390645"/>
                </a:lnTo>
                <a:lnTo>
                  <a:pt x="363163" y="395788"/>
                </a:lnTo>
                <a:lnTo>
                  <a:pt x="344153" y="399841"/>
                </a:lnTo>
                <a:lnTo>
                  <a:pt x="324822" y="402799"/>
                </a:lnTo>
                <a:lnTo>
                  <a:pt x="305264" y="404654"/>
                </a:lnTo>
                <a:lnTo>
                  <a:pt x="285572" y="405401"/>
                </a:lnTo>
                <a:lnTo>
                  <a:pt x="265839" y="405033"/>
                </a:lnTo>
                <a:lnTo>
                  <a:pt x="246157" y="403545"/>
                </a:lnTo>
                <a:lnTo>
                  <a:pt x="226620" y="400930"/>
                </a:lnTo>
                <a:lnTo>
                  <a:pt x="207322" y="397182"/>
                </a:lnTo>
                <a:lnTo>
                  <a:pt x="188355" y="392294"/>
                </a:lnTo>
                <a:lnTo>
                  <a:pt x="169812" y="386262"/>
                </a:lnTo>
                <a:lnTo>
                  <a:pt x="151786" y="379078"/>
                </a:lnTo>
                <a:lnTo>
                  <a:pt x="134371" y="370736"/>
                </a:lnTo>
                <a:lnTo>
                  <a:pt x="117660" y="361230"/>
                </a:lnTo>
                <a:lnTo>
                  <a:pt x="102040" y="350758"/>
                </a:lnTo>
                <a:lnTo>
                  <a:pt x="87844" y="339567"/>
                </a:lnTo>
                <a:lnTo>
                  <a:pt x="75080" y="327725"/>
                </a:lnTo>
                <a:lnTo>
                  <a:pt x="53880" y="302367"/>
                </a:lnTo>
                <a:lnTo>
                  <a:pt x="38508" y="275234"/>
                </a:lnTo>
                <a:lnTo>
                  <a:pt x="29029" y="246878"/>
                </a:lnTo>
                <a:lnTo>
                  <a:pt x="25511" y="217848"/>
                </a:lnTo>
                <a:lnTo>
                  <a:pt x="26008" y="203254"/>
                </a:lnTo>
                <a:lnTo>
                  <a:pt x="31556" y="174248"/>
                </a:lnTo>
                <a:lnTo>
                  <a:pt x="43232" y="145947"/>
                </a:lnTo>
                <a:lnTo>
                  <a:pt x="61102" y="118901"/>
                </a:lnTo>
                <a:lnTo>
                  <a:pt x="85234" y="93661"/>
                </a:lnTo>
                <a:lnTo>
                  <a:pt x="102985" y="110101"/>
                </a:lnTo>
                <a:lnTo>
                  <a:pt x="112403" y="58089"/>
                </a:lnTo>
                <a:lnTo>
                  <a:pt x="48887" y="60003"/>
                </a:lnTo>
                <a:lnTo>
                  <a:pt x="66634" y="76438"/>
                </a:lnTo>
                <a:lnTo>
                  <a:pt x="65166" y="77775"/>
                </a:lnTo>
                <a:lnTo>
                  <a:pt x="55041" y="87646"/>
                </a:lnTo>
                <a:lnTo>
                  <a:pt x="45722" y="97906"/>
                </a:lnTo>
                <a:lnTo>
                  <a:pt x="37225" y="108526"/>
                </a:lnTo>
                <a:lnTo>
                  <a:pt x="29562" y="119475"/>
                </a:lnTo>
                <a:close/>
              </a:path>
            </a:pathLst>
          </a:custGeom>
          <a:solidFill>
            <a:srgbClr val="F4F4F4"/>
          </a:solidFill>
        </p:spPr>
        <p:txBody>
          <a:bodyPr wrap="square" lIns="0" tIns="0" rIns="0" bIns="0" rtlCol="0">
            <a:noAutofit/>
          </a:bodyPr>
          <a:lstStyle/>
          <a:p>
            <a:endParaRPr/>
          </a:p>
        </p:txBody>
      </p:sp>
      <p:sp>
        <p:nvSpPr>
          <p:cNvPr id="29" name="object 29"/>
          <p:cNvSpPr/>
          <p:nvPr/>
        </p:nvSpPr>
        <p:spPr>
          <a:xfrm>
            <a:off x="9365264" y="493319"/>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5"/>
                </a:lnTo>
                <a:lnTo>
                  <a:pt x="152089"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583780" y="740378"/>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583780" y="604257"/>
            <a:ext cx="158235" cy="82353"/>
          </a:xfrm>
          <a:custGeom>
            <a:avLst/>
            <a:gdLst/>
            <a:ahLst/>
            <a:cxnLst/>
            <a:rect l="l" t="t" r="r" b="b"/>
            <a:pathLst>
              <a:path w="158235" h="82353">
                <a:moveTo>
                  <a:pt x="0" y="13726"/>
                </a:moveTo>
                <a:lnTo>
                  <a:pt x="0" y="76207"/>
                </a:lnTo>
                <a:lnTo>
                  <a:pt x="6145" y="82353"/>
                </a:lnTo>
                <a:lnTo>
                  <a:pt x="152091" y="82353"/>
                </a:lnTo>
                <a:lnTo>
                  <a:pt x="158235" y="76207"/>
                </a:lnTo>
                <a:lnTo>
                  <a:pt x="158235" y="6145"/>
                </a:lnTo>
                <a:lnTo>
                  <a:pt x="152091"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116607" y="740378"/>
            <a:ext cx="158235" cy="82353"/>
          </a:xfrm>
          <a:custGeom>
            <a:avLst/>
            <a:gdLst/>
            <a:ahLst/>
            <a:cxnLst/>
            <a:rect l="l" t="t" r="r" b="b"/>
            <a:pathLst>
              <a:path w="158235" h="82353">
                <a:moveTo>
                  <a:pt x="0" y="13726"/>
                </a:moveTo>
                <a:lnTo>
                  <a:pt x="0" y="76207"/>
                </a:lnTo>
                <a:lnTo>
                  <a:pt x="6145" y="82353"/>
                </a:lnTo>
                <a:lnTo>
                  <a:pt x="152089"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116607" y="604257"/>
            <a:ext cx="158235" cy="82353"/>
          </a:xfrm>
          <a:custGeom>
            <a:avLst/>
            <a:gdLst/>
            <a:ahLst/>
            <a:cxnLst/>
            <a:rect l="l" t="t" r="r" b="b"/>
            <a:pathLst>
              <a:path w="158235" h="82353">
                <a:moveTo>
                  <a:pt x="0" y="13726"/>
                </a:moveTo>
                <a:lnTo>
                  <a:pt x="0" y="76207"/>
                </a:lnTo>
                <a:lnTo>
                  <a:pt x="6145" y="82353"/>
                </a:lnTo>
                <a:lnTo>
                  <a:pt x="152089"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365264" y="852677"/>
            <a:ext cx="158235" cy="82353"/>
          </a:xfrm>
          <a:custGeom>
            <a:avLst/>
            <a:gdLst/>
            <a:ahLst/>
            <a:cxnLst/>
            <a:rect l="l" t="t" r="r" b="b"/>
            <a:pathLst>
              <a:path w="158235" h="82353">
                <a:moveTo>
                  <a:pt x="0" y="13726"/>
                </a:moveTo>
                <a:lnTo>
                  <a:pt x="0" y="76207"/>
                </a:lnTo>
                <a:lnTo>
                  <a:pt x="6144" y="82353"/>
                </a:lnTo>
                <a:lnTo>
                  <a:pt x="152089" y="82353"/>
                </a:lnTo>
                <a:lnTo>
                  <a:pt x="158235" y="76207"/>
                </a:lnTo>
                <a:lnTo>
                  <a:pt x="158235" y="6145"/>
                </a:lnTo>
                <a:lnTo>
                  <a:pt x="152089" y="0"/>
                </a:lnTo>
                <a:lnTo>
                  <a:pt x="6144" y="0"/>
                </a:lnTo>
                <a:lnTo>
                  <a:pt x="0" y="6145"/>
                </a:lnTo>
                <a:lnTo>
                  <a:pt x="0" y="13726"/>
                </a:lnTo>
                <a:close/>
              </a:path>
            </a:pathLst>
          </a:custGeom>
          <a:solidFill>
            <a:srgbClr val="2185B9"/>
          </a:solidFill>
        </p:spPr>
        <p:txBody>
          <a:bodyPr wrap="square" lIns="0" tIns="0" rIns="0" bIns="0" rtlCol="0">
            <a:noAutofit/>
          </a:bodyPr>
          <a:lstStyle/>
          <a:p>
            <a:endParaRPr/>
          </a:p>
        </p:txBody>
      </p:sp>
      <p:sp>
        <p:nvSpPr>
          <p:cNvPr id="35" name="object 35"/>
          <p:cNvSpPr/>
          <p:nvPr/>
        </p:nvSpPr>
        <p:spPr>
          <a:xfrm>
            <a:off x="9542331" y="523286"/>
            <a:ext cx="95729" cy="60240"/>
          </a:xfrm>
          <a:custGeom>
            <a:avLst/>
            <a:gdLst/>
            <a:ahLst/>
            <a:cxnLst/>
            <a:rect l="l" t="t" r="r" b="b"/>
            <a:pathLst>
              <a:path w="95729" h="60240">
                <a:moveTo>
                  <a:pt x="91472" y="48944"/>
                </a:moveTo>
                <a:lnTo>
                  <a:pt x="88980" y="35433"/>
                </a:lnTo>
                <a:lnTo>
                  <a:pt x="82805" y="24111"/>
                </a:lnTo>
                <a:lnTo>
                  <a:pt x="73420" y="14144"/>
                </a:lnTo>
                <a:lnTo>
                  <a:pt x="61324" y="6234"/>
                </a:lnTo>
                <a:lnTo>
                  <a:pt x="53087" y="2811"/>
                </a:lnTo>
                <a:lnTo>
                  <a:pt x="39917" y="0"/>
                </a:lnTo>
                <a:lnTo>
                  <a:pt x="27315" y="311"/>
                </a:lnTo>
                <a:lnTo>
                  <a:pt x="15990" y="3603"/>
                </a:lnTo>
                <a:lnTo>
                  <a:pt x="6648" y="9733"/>
                </a:lnTo>
                <a:lnTo>
                  <a:pt x="0" y="18560"/>
                </a:lnTo>
                <a:lnTo>
                  <a:pt x="9827" y="23475"/>
                </a:lnTo>
                <a:lnTo>
                  <a:pt x="12962" y="18924"/>
                </a:lnTo>
                <a:lnTo>
                  <a:pt x="23393" y="12378"/>
                </a:lnTo>
                <a:lnTo>
                  <a:pt x="37595" y="10773"/>
                </a:lnTo>
                <a:lnTo>
                  <a:pt x="40414" y="11063"/>
                </a:lnTo>
                <a:lnTo>
                  <a:pt x="54018" y="14932"/>
                </a:lnTo>
                <a:lnTo>
                  <a:pt x="65928" y="22175"/>
                </a:lnTo>
                <a:lnTo>
                  <a:pt x="74967" y="31893"/>
                </a:lnTo>
                <a:lnTo>
                  <a:pt x="79957" y="43184"/>
                </a:lnTo>
                <a:lnTo>
                  <a:pt x="76075" y="41241"/>
                </a:lnTo>
                <a:lnTo>
                  <a:pt x="83324" y="60240"/>
                </a:lnTo>
                <a:lnTo>
                  <a:pt x="95729" y="51073"/>
                </a:lnTo>
                <a:lnTo>
                  <a:pt x="91472" y="48944"/>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493272" y="578607"/>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5"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5"/>
                </a:lnTo>
                <a:lnTo>
                  <a:pt x="75799" y="52629"/>
                </a:lnTo>
                <a:lnTo>
                  <a:pt x="64679" y="56938"/>
                </a:lnTo>
                <a:lnTo>
                  <a:pt x="50912"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740743" y="672917"/>
            <a:ext cx="41970" cy="98396"/>
          </a:xfrm>
          <a:custGeom>
            <a:avLst/>
            <a:gdLst/>
            <a:ahLst/>
            <a:cxnLst/>
            <a:rect l="l" t="t" r="r" b="b"/>
            <a:pathLst>
              <a:path w="41970" h="98396">
                <a:moveTo>
                  <a:pt x="758" y="11032"/>
                </a:moveTo>
                <a:lnTo>
                  <a:pt x="6501" y="11452"/>
                </a:lnTo>
                <a:lnTo>
                  <a:pt x="17477" y="17145"/>
                </a:lnTo>
                <a:lnTo>
                  <a:pt x="26056" y="28513"/>
                </a:lnTo>
                <a:lnTo>
                  <a:pt x="28684" y="35007"/>
                </a:lnTo>
                <a:lnTo>
                  <a:pt x="30990" y="47735"/>
                </a:lnTo>
                <a:lnTo>
                  <a:pt x="30084" y="60369"/>
                </a:lnTo>
                <a:lnTo>
                  <a:pt x="26116" y="71759"/>
                </a:lnTo>
                <a:lnTo>
                  <a:pt x="19235" y="80755"/>
                </a:lnTo>
                <a:lnTo>
                  <a:pt x="18930" y="76331"/>
                </a:lnTo>
                <a:lnTo>
                  <a:pt x="6330" y="92138"/>
                </a:lnTo>
                <a:lnTo>
                  <a:pt x="20447" y="98396"/>
                </a:lnTo>
                <a:lnTo>
                  <a:pt x="20115" y="93581"/>
                </a:lnTo>
                <a:lnTo>
                  <a:pt x="22222" y="92292"/>
                </a:lnTo>
                <a:lnTo>
                  <a:pt x="31094" y="84100"/>
                </a:lnTo>
                <a:lnTo>
                  <a:pt x="37572" y="73187"/>
                </a:lnTo>
                <a:lnTo>
                  <a:pt x="41312" y="60297"/>
                </a:lnTo>
                <a:lnTo>
                  <a:pt x="41970"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540347" y="675596"/>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5" y="64790"/>
                </a:lnTo>
                <a:lnTo>
                  <a:pt x="33720" y="64609"/>
                </a:lnTo>
                <a:lnTo>
                  <a:pt x="21670" y="60028"/>
                </a:lnTo>
                <a:lnTo>
                  <a:pt x="13159" y="50829"/>
                </a:lnTo>
                <a:lnTo>
                  <a:pt x="10988" y="45367"/>
                </a:lnTo>
                <a:lnTo>
                  <a:pt x="10892" y="33842"/>
                </a:lnTo>
                <a:lnTo>
                  <a:pt x="16187" y="23410"/>
                </a:lnTo>
                <a:lnTo>
                  <a:pt x="26238" y="15778"/>
                </a:lnTo>
                <a:lnTo>
                  <a:pt x="26725" y="20697"/>
                </a:lnTo>
                <a:lnTo>
                  <a:pt x="35761" y="7872"/>
                </a:lnTo>
                <a:lnTo>
                  <a:pt x="24670" y="0"/>
                </a:lnTo>
                <a:lnTo>
                  <a:pt x="25166"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284477" y="782532"/>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3" y="11159"/>
                </a:lnTo>
                <a:lnTo>
                  <a:pt x="55042" y="14396"/>
                </a:lnTo>
                <a:lnTo>
                  <a:pt x="67770" y="20009"/>
                </a:lnTo>
                <a:lnTo>
                  <a:pt x="79204" y="27512"/>
                </a:lnTo>
                <a:lnTo>
                  <a:pt x="88558" y="36421"/>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40"/>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40" name="object 40"/>
          <p:cNvSpPr/>
          <p:nvPr/>
        </p:nvSpPr>
        <p:spPr>
          <a:xfrm>
            <a:off x="9240653" y="828462"/>
            <a:ext cx="112664" cy="83917"/>
          </a:xfrm>
          <a:custGeom>
            <a:avLst/>
            <a:gdLst/>
            <a:ahLst/>
            <a:cxnLst/>
            <a:rect l="l" t="t" r="r" b="b"/>
            <a:pathLst>
              <a:path w="112664" h="83917">
                <a:moveTo>
                  <a:pt x="17820" y="25796"/>
                </a:moveTo>
                <a:lnTo>
                  <a:pt x="11826" y="0"/>
                </a:lnTo>
                <a:lnTo>
                  <a:pt x="0" y="12937"/>
                </a:lnTo>
                <a:lnTo>
                  <a:pt x="2887" y="15021"/>
                </a:lnTo>
                <a:lnTo>
                  <a:pt x="4706" y="24138"/>
                </a:lnTo>
                <a:lnTo>
                  <a:pt x="9427" y="35158"/>
                </a:lnTo>
                <a:lnTo>
                  <a:pt x="16663" y="46086"/>
                </a:lnTo>
                <a:lnTo>
                  <a:pt x="26121" y="56495"/>
                </a:lnTo>
                <a:lnTo>
                  <a:pt x="37514" y="65958"/>
                </a:lnTo>
                <a:lnTo>
                  <a:pt x="47341" y="72284"/>
                </a:lnTo>
                <a:lnTo>
                  <a:pt x="60602" y="78619"/>
                </a:lnTo>
                <a:lnTo>
                  <a:pt x="73584" y="82511"/>
                </a:lnTo>
                <a:lnTo>
                  <a:pt x="85784" y="83917"/>
                </a:lnTo>
                <a:lnTo>
                  <a:pt x="96699" y="82791"/>
                </a:lnTo>
                <a:lnTo>
                  <a:pt x="105827" y="79086"/>
                </a:lnTo>
                <a:lnTo>
                  <a:pt x="112664" y="72758"/>
                </a:lnTo>
                <a:lnTo>
                  <a:pt x="103752" y="66329"/>
                </a:lnTo>
                <a:lnTo>
                  <a:pt x="100711" y="69417"/>
                </a:lnTo>
                <a:lnTo>
                  <a:pt x="90015" y="73223"/>
                </a:lnTo>
                <a:lnTo>
                  <a:pt x="75308" y="72005"/>
                </a:lnTo>
                <a:lnTo>
                  <a:pt x="63225" y="68010"/>
                </a:lnTo>
                <a:lnTo>
                  <a:pt x="51132" y="61805"/>
                </a:lnTo>
                <a:lnTo>
                  <a:pt x="39792" y="53894"/>
                </a:lnTo>
                <a:lnTo>
                  <a:pt x="29778" y="44733"/>
                </a:lnTo>
                <a:lnTo>
                  <a:pt x="21658" y="34778"/>
                </a:lnTo>
                <a:lnTo>
                  <a:pt x="16001" y="24485"/>
                </a:lnTo>
                <a:lnTo>
                  <a:pt x="17820" y="25796"/>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9543220" y="826471"/>
            <a:ext cx="78164" cy="74414"/>
          </a:xfrm>
          <a:custGeom>
            <a:avLst/>
            <a:gdLst/>
            <a:ahLst/>
            <a:cxnLst/>
            <a:rect l="l" t="t" r="r" b="b"/>
            <a:pathLst>
              <a:path w="78164" h="74414">
                <a:moveTo>
                  <a:pt x="73287" y="0"/>
                </a:moveTo>
                <a:lnTo>
                  <a:pt x="66458"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3"/>
                </a:lnTo>
                <a:lnTo>
                  <a:pt x="6833" y="74414"/>
                </a:lnTo>
                <a:lnTo>
                  <a:pt x="9235" y="72373"/>
                </a:lnTo>
                <a:lnTo>
                  <a:pt x="20018" y="72844"/>
                </a:lnTo>
                <a:lnTo>
                  <a:pt x="31761" y="70194"/>
                </a:lnTo>
                <a:lnTo>
                  <a:pt x="43746" y="64667"/>
                </a:lnTo>
                <a:lnTo>
                  <a:pt x="55260" y="56512"/>
                </a:lnTo>
                <a:lnTo>
                  <a:pt x="60457" y="51687"/>
                </a:lnTo>
                <a:lnTo>
                  <a:pt x="69394"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42" name="object 42"/>
          <p:cNvSpPr/>
          <p:nvPr/>
        </p:nvSpPr>
        <p:spPr>
          <a:xfrm>
            <a:off x="9500159" y="770588"/>
            <a:ext cx="73439" cy="81494"/>
          </a:xfrm>
          <a:custGeom>
            <a:avLst/>
            <a:gdLst/>
            <a:ahLst/>
            <a:cxnLst/>
            <a:rect l="l" t="t" r="r" b="b"/>
            <a:pathLst>
              <a:path w="73439" h="81494">
                <a:moveTo>
                  <a:pt x="13179" y="67864"/>
                </a:moveTo>
                <a:lnTo>
                  <a:pt x="10564"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6"/>
                </a:lnTo>
                <a:lnTo>
                  <a:pt x="3182" y="38353"/>
                </a:lnTo>
                <a:lnTo>
                  <a:pt x="10" y="50341"/>
                </a:lnTo>
                <a:lnTo>
                  <a:pt x="0" y="61992"/>
                </a:lnTo>
                <a:lnTo>
                  <a:pt x="3214" y="72608"/>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9071633" y="675596"/>
            <a:ext cx="42443" cy="75138"/>
          </a:xfrm>
          <a:custGeom>
            <a:avLst/>
            <a:gdLst/>
            <a:ahLst/>
            <a:cxnLst/>
            <a:rect l="l" t="t" r="r" b="b"/>
            <a:pathLst>
              <a:path w="42443" h="75138">
                <a:moveTo>
                  <a:pt x="1164" y="29963"/>
                </a:moveTo>
                <a:lnTo>
                  <a:pt x="0" y="42776"/>
                </a:lnTo>
                <a:lnTo>
                  <a:pt x="996" y="48252"/>
                </a:lnTo>
                <a:lnTo>
                  <a:pt x="6669" y="59939"/>
                </a:lnTo>
                <a:lnTo>
                  <a:pt x="16146" y="68832"/>
                </a:lnTo>
                <a:lnTo>
                  <a:pt x="28409" y="74156"/>
                </a:lnTo>
                <a:lnTo>
                  <a:pt x="42443" y="75138"/>
                </a:lnTo>
                <a:lnTo>
                  <a:pt x="41415" y="64790"/>
                </a:lnTo>
                <a:lnTo>
                  <a:pt x="33721" y="64609"/>
                </a:lnTo>
                <a:lnTo>
                  <a:pt x="21670" y="60028"/>
                </a:lnTo>
                <a:lnTo>
                  <a:pt x="13160" y="50829"/>
                </a:lnTo>
                <a:lnTo>
                  <a:pt x="10989" y="45366"/>
                </a:lnTo>
                <a:lnTo>
                  <a:pt x="10892" y="33842"/>
                </a:lnTo>
                <a:lnTo>
                  <a:pt x="16188" y="23410"/>
                </a:lnTo>
                <a:lnTo>
                  <a:pt x="26238" y="15778"/>
                </a:lnTo>
                <a:lnTo>
                  <a:pt x="26725" y="20697"/>
                </a:lnTo>
                <a:lnTo>
                  <a:pt x="35761" y="7872"/>
                </a:lnTo>
                <a:lnTo>
                  <a:pt x="24670" y="0"/>
                </a:lnTo>
                <a:lnTo>
                  <a:pt x="25166" y="4986"/>
                </a:lnTo>
                <a:lnTo>
                  <a:pt x="16308" y="9476"/>
                </a:lnTo>
                <a:lnTo>
                  <a:pt x="6823" y="18528"/>
                </a:lnTo>
                <a:lnTo>
                  <a:pt x="1164" y="29963"/>
                </a:lnTo>
                <a:close/>
              </a:path>
            </a:pathLst>
          </a:custGeom>
          <a:solidFill>
            <a:srgbClr val="E0E0E0"/>
          </a:solidFill>
        </p:spPr>
        <p:txBody>
          <a:bodyPr wrap="square" lIns="0" tIns="0" rIns="0" bIns="0" rtlCol="0">
            <a:noAutofit/>
          </a:bodyPr>
          <a:lstStyle/>
          <a:p>
            <a:endParaRPr/>
          </a:p>
        </p:txBody>
      </p:sp>
      <p:sp>
        <p:nvSpPr>
          <p:cNvPr id="26" name="object 26"/>
          <p:cNvSpPr txBox="1"/>
          <p:nvPr/>
        </p:nvSpPr>
        <p:spPr>
          <a:xfrm>
            <a:off x="1157778" y="434367"/>
            <a:ext cx="4012725" cy="800100"/>
          </a:xfrm>
          <a:prstGeom prst="rect">
            <a:avLst/>
          </a:prstGeom>
        </p:spPr>
        <p:txBody>
          <a:bodyPr wrap="square" lIns="0" tIns="0" rIns="0" bIns="0" rtlCol="0">
            <a:noAutofit/>
          </a:bodyPr>
          <a:lstStyle/>
          <a:p>
            <a:pPr marL="12700" marR="53339">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a:p>
            <a:pPr marL="12700">
              <a:lnSpc>
                <a:spcPct val="95825"/>
              </a:lnSpc>
            </a:pPr>
            <a:r>
              <a:rPr sz="2800" spc="0" dirty="0">
                <a:solidFill>
                  <a:srgbClr val="2C94DC"/>
                </a:solidFill>
                <a:latin typeface="Arial"/>
                <a:cs typeface="Arial"/>
              </a:rPr>
              <a:t>Phase 4:  Model Building</a:t>
            </a:r>
            <a:endParaRPr sz="2800">
              <a:latin typeface="Arial"/>
              <a:cs typeface="Arial"/>
            </a:endParaRPr>
          </a:p>
        </p:txBody>
      </p:sp>
      <p:sp>
        <p:nvSpPr>
          <p:cNvPr id="25" name="object 25"/>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FEFFFE"/>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FEFFFE"/>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FEFFFE"/>
                </a:solidFill>
                <a:latin typeface="Arial"/>
                <a:cs typeface="Arial"/>
              </a:rPr>
              <a:t>analytic plan and share for peer review?</a:t>
            </a:r>
            <a:endParaRPr sz="1400">
              <a:latin typeface="Arial"/>
              <a:cs typeface="Arial"/>
            </a:endParaRPr>
          </a:p>
        </p:txBody>
      </p:sp>
      <p:sp>
        <p:nvSpPr>
          <p:cNvPr id="24" name="object 24"/>
          <p:cNvSpPr txBox="1"/>
          <p:nvPr/>
        </p:nvSpPr>
        <p:spPr>
          <a:xfrm>
            <a:off x="1777198" y="2210348"/>
            <a:ext cx="7710965" cy="574038"/>
          </a:xfrm>
          <a:prstGeom prst="rect">
            <a:avLst/>
          </a:prstGeom>
        </p:spPr>
        <p:txBody>
          <a:bodyPr wrap="square" lIns="0" tIns="0" rIns="0" bIns="0" rtlCol="0">
            <a:noAutofit/>
          </a:bodyPr>
          <a:lstStyle/>
          <a:p>
            <a:pPr marL="12700">
              <a:lnSpc>
                <a:spcPts val="2195"/>
              </a:lnSpc>
              <a:spcBef>
                <a:spcPts val="109"/>
              </a:spcBef>
            </a:pPr>
            <a:r>
              <a:rPr sz="2700" spc="0" baseline="2153" dirty="0">
                <a:solidFill>
                  <a:srgbClr val="FEC324"/>
                </a:solidFill>
                <a:latin typeface="Malgun Gothic"/>
                <a:cs typeface="Malgun Gothic"/>
              </a:rPr>
              <a:t>�</a:t>
            </a:r>
            <a:r>
              <a:rPr sz="2700" spc="254" baseline="2153" dirty="0">
                <a:solidFill>
                  <a:srgbClr val="FEC324"/>
                </a:solidFill>
                <a:latin typeface="Malgun Gothic"/>
                <a:cs typeface="Malgun Gothic"/>
              </a:rPr>
              <a:t> </a:t>
            </a:r>
            <a:r>
              <a:rPr sz="3000" spc="0" baseline="2730" dirty="0">
                <a:solidFill>
                  <a:srgbClr val="474746"/>
                </a:solidFill>
                <a:latin typeface="Calibri"/>
                <a:cs typeface="Calibri"/>
              </a:rPr>
              <a:t>Need to ensure that the model data is suﬃciently robust for the model</a:t>
            </a:r>
            <a:endParaRPr sz="2000" dirty="0">
              <a:latin typeface="Calibri"/>
              <a:cs typeface="Calibri"/>
            </a:endParaRPr>
          </a:p>
          <a:p>
            <a:pPr marL="355599" marR="38099">
              <a:lnSpc>
                <a:spcPts val="2320"/>
              </a:lnSpc>
              <a:spcBef>
                <a:spcPts val="6"/>
              </a:spcBef>
            </a:pPr>
            <a:r>
              <a:rPr sz="3000" spc="0" baseline="1365" dirty="0">
                <a:solidFill>
                  <a:srgbClr val="474746"/>
                </a:solidFill>
                <a:latin typeface="Calibri"/>
                <a:cs typeface="Calibri"/>
              </a:rPr>
              <a:t>and analy</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cal</a:t>
            </a:r>
            <a:r>
              <a:rPr sz="3000" spc="101" baseline="1365" dirty="0">
                <a:solidFill>
                  <a:srgbClr val="474746"/>
                </a:solidFill>
                <a:latin typeface="Calibri"/>
                <a:cs typeface="Calibri"/>
              </a:rPr>
              <a:t> </a:t>
            </a:r>
            <a:r>
              <a:rPr sz="3000" spc="0" baseline="1365" dirty="0">
                <a:solidFill>
                  <a:srgbClr val="474746"/>
                </a:solidFill>
                <a:latin typeface="Calibri"/>
                <a:cs typeface="Calibri"/>
              </a:rPr>
              <a:t>techniques</a:t>
            </a:r>
            <a:endParaRPr sz="2000" dirty="0">
              <a:latin typeface="Calibri"/>
              <a:cs typeface="Calibri"/>
            </a:endParaRPr>
          </a:p>
        </p:txBody>
      </p:sp>
      <p:sp>
        <p:nvSpPr>
          <p:cNvPr id="23" name="object 23"/>
          <p:cNvSpPr txBox="1"/>
          <p:nvPr/>
        </p:nvSpPr>
        <p:spPr>
          <a:xfrm>
            <a:off x="9511370" y="2360174"/>
            <a:ext cx="150953" cy="203199"/>
          </a:xfrm>
          <a:prstGeom prst="rect">
            <a:avLst/>
          </a:prstGeom>
        </p:spPr>
        <p:txBody>
          <a:bodyPr wrap="square" lIns="0" tIns="0" rIns="0" bIns="0" rtlCol="0">
            <a:noAutofit/>
          </a:bodyPr>
          <a:lstStyle/>
          <a:p>
            <a:pPr marL="12700">
              <a:lnSpc>
                <a:spcPts val="1530"/>
              </a:lnSpc>
              <a:spcBef>
                <a:spcPts val="76"/>
              </a:spcBef>
            </a:pPr>
            <a:r>
              <a:rPr sz="1400" spc="0" dirty="0">
                <a:solidFill>
                  <a:srgbClr val="FEFFFE"/>
                </a:solidFill>
                <a:latin typeface="Arial"/>
                <a:cs typeface="Arial"/>
              </a:rPr>
              <a:t>o</a:t>
            </a:r>
            <a:endParaRPr sz="1400">
              <a:latin typeface="Arial"/>
              <a:cs typeface="Arial"/>
            </a:endParaRPr>
          </a:p>
        </p:txBody>
      </p:sp>
      <p:sp>
        <p:nvSpPr>
          <p:cNvPr id="22" name="object 22"/>
          <p:cNvSpPr txBox="1"/>
          <p:nvPr/>
        </p:nvSpPr>
        <p:spPr>
          <a:xfrm>
            <a:off x="4603360" y="4986395"/>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4</a:t>
            </a:r>
            <a:endParaRPr sz="1200">
              <a:latin typeface="Arial"/>
              <a:cs typeface="Arial"/>
            </a:endParaRPr>
          </a:p>
        </p:txBody>
      </p:sp>
      <p:sp>
        <p:nvSpPr>
          <p:cNvPr id="21" name="object 21"/>
          <p:cNvSpPr txBox="1"/>
          <p:nvPr/>
        </p:nvSpPr>
        <p:spPr>
          <a:xfrm>
            <a:off x="4853186" y="5169651"/>
            <a:ext cx="855984" cy="520699"/>
          </a:xfrm>
          <a:prstGeom prst="rect">
            <a:avLst/>
          </a:prstGeom>
        </p:spPr>
        <p:txBody>
          <a:bodyPr wrap="square" lIns="0" tIns="0" rIns="0" bIns="0" rtlCol="0">
            <a:noAutofit/>
          </a:bodyPr>
          <a:lstStyle/>
          <a:p>
            <a:pPr marL="78235" marR="95405" algn="ctr">
              <a:lnSpc>
                <a:spcPts val="1939"/>
              </a:lnSpc>
              <a:spcBef>
                <a:spcPts val="97"/>
              </a:spcBef>
            </a:pPr>
            <a:r>
              <a:rPr sz="1800" spc="0" dirty="0">
                <a:solidFill>
                  <a:srgbClr val="FEFFFE"/>
                </a:solidFill>
                <a:latin typeface="Arial"/>
                <a:cs typeface="Arial"/>
              </a:rPr>
              <a:t>Model</a:t>
            </a:r>
            <a:endParaRPr sz="1800">
              <a:latin typeface="Arial"/>
              <a:cs typeface="Arial"/>
            </a:endParaRPr>
          </a:p>
          <a:p>
            <a:pPr algn="ctr">
              <a:lnSpc>
                <a:spcPct val="95825"/>
              </a:lnSpc>
            </a:pPr>
            <a:r>
              <a:rPr sz="1800" spc="0" dirty="0">
                <a:solidFill>
                  <a:srgbClr val="FEFFFE"/>
                </a:solidFill>
                <a:latin typeface="Arial"/>
                <a:cs typeface="Arial"/>
              </a:rPr>
              <a:t>Building</a:t>
            </a:r>
            <a:endParaRPr sz="1800">
              <a:latin typeface="Arial"/>
              <a:cs typeface="Arial"/>
            </a:endParaRPr>
          </a:p>
        </p:txBody>
      </p:sp>
      <p:sp>
        <p:nvSpPr>
          <p:cNvPr id="20" name="object 20"/>
          <p:cNvSpPr txBox="1"/>
          <p:nvPr/>
        </p:nvSpPr>
        <p:spPr>
          <a:xfrm>
            <a:off x="7218475" y="5227547"/>
            <a:ext cx="1897094" cy="838199"/>
          </a:xfrm>
          <a:prstGeom prst="rect">
            <a:avLst/>
          </a:prstGeom>
        </p:spPr>
        <p:txBody>
          <a:bodyPr wrap="square" lIns="0" tIns="0" rIns="0" bIns="0" rtlCol="0">
            <a:noAutofit/>
          </a:bodyPr>
          <a:lstStyle/>
          <a:p>
            <a:pPr marL="45917" marR="59236" algn="ctr">
              <a:lnSpc>
                <a:spcPts val="1530"/>
              </a:lnSpc>
              <a:spcBef>
                <a:spcPts val="76"/>
              </a:spcBef>
            </a:pPr>
            <a:r>
              <a:rPr sz="1400" spc="0" dirty="0">
                <a:solidFill>
                  <a:srgbClr val="FEFFFE"/>
                </a:solidFill>
                <a:latin typeface="Arial"/>
                <a:cs typeface="Arial"/>
              </a:rPr>
              <a:t>Do I have a good idea</a:t>
            </a:r>
            <a:endParaRPr sz="1400">
              <a:latin typeface="Arial"/>
              <a:cs typeface="Arial"/>
            </a:endParaRPr>
          </a:p>
          <a:p>
            <a:pPr algn="ctr">
              <a:lnSpc>
                <a:spcPts val="1600"/>
              </a:lnSpc>
              <a:spcBef>
                <a:spcPts val="3"/>
              </a:spcBef>
            </a:pPr>
            <a:r>
              <a:rPr sz="1400" spc="0" dirty="0">
                <a:solidFill>
                  <a:srgbClr val="FEFFFE"/>
                </a:solidFill>
                <a:latin typeface="Arial"/>
                <a:cs typeface="Arial"/>
              </a:rPr>
              <a:t>about the type of model</a:t>
            </a:r>
            <a:endParaRPr sz="1400">
              <a:latin typeface="Arial"/>
              <a:cs typeface="Arial"/>
            </a:endParaRPr>
          </a:p>
          <a:p>
            <a:pPr marL="22238" marR="35614" algn="ctr">
              <a:lnSpc>
                <a:spcPts val="1609"/>
              </a:lnSpc>
              <a:spcBef>
                <a:spcPts val="9"/>
              </a:spcBef>
            </a:pPr>
            <a:r>
              <a:rPr sz="1400" spc="0" dirty="0">
                <a:solidFill>
                  <a:srgbClr val="FEFFFE"/>
                </a:solidFill>
                <a:latin typeface="Arial"/>
                <a:cs typeface="Arial"/>
              </a:rPr>
              <a:t>to try?  Can I refine the analytic plan?</a:t>
            </a:r>
            <a:endParaRPr sz="1400">
              <a:latin typeface="Arial"/>
              <a:cs typeface="Arial"/>
            </a:endParaRPr>
          </a:p>
        </p:txBody>
      </p:sp>
      <p:sp>
        <p:nvSpPr>
          <p:cNvPr id="19" name="object 19"/>
          <p:cNvSpPr txBox="1"/>
          <p:nvPr/>
        </p:nvSpPr>
        <p:spPr>
          <a:xfrm>
            <a:off x="1741635" y="5244481"/>
            <a:ext cx="1550858" cy="622299"/>
          </a:xfrm>
          <a:prstGeom prst="rect">
            <a:avLst/>
          </a:prstGeom>
        </p:spPr>
        <p:txBody>
          <a:bodyPr wrap="square" lIns="0" tIns="0" rIns="0" bIns="0" rtlCol="0">
            <a:noAutofit/>
          </a:bodyPr>
          <a:lstStyle/>
          <a:p>
            <a:pPr algn="ctr">
              <a:lnSpc>
                <a:spcPts val="1530"/>
              </a:lnSpc>
              <a:spcBef>
                <a:spcPts val="76"/>
              </a:spcBef>
            </a:pPr>
            <a:r>
              <a:rPr sz="1400" spc="0" dirty="0">
                <a:solidFill>
                  <a:srgbClr val="2F302F"/>
                </a:solidFill>
                <a:latin typeface="Arial"/>
                <a:cs typeface="Arial"/>
              </a:rPr>
              <a:t>Is the model robust</a:t>
            </a:r>
            <a:endParaRPr sz="1400">
              <a:latin typeface="Arial"/>
              <a:cs typeface="Arial"/>
            </a:endParaRPr>
          </a:p>
          <a:p>
            <a:pPr marL="1336" marR="14643" algn="ctr">
              <a:lnSpc>
                <a:spcPts val="1600"/>
              </a:lnSpc>
              <a:spcBef>
                <a:spcPts val="3"/>
              </a:spcBef>
            </a:pPr>
            <a:r>
              <a:rPr sz="1400" spc="0" dirty="0">
                <a:solidFill>
                  <a:srgbClr val="2F302F"/>
                </a:solidFill>
                <a:latin typeface="Arial"/>
                <a:cs typeface="Arial"/>
              </a:rPr>
              <a:t>enough?  Have we</a:t>
            </a:r>
            <a:endParaRPr sz="1400">
              <a:latin typeface="Arial"/>
              <a:cs typeface="Arial"/>
            </a:endParaRPr>
          </a:p>
          <a:p>
            <a:pPr marL="154654" marR="167995" algn="ctr">
              <a:lnSpc>
                <a:spcPct val="95825"/>
              </a:lnSpc>
              <a:spcBef>
                <a:spcPts val="9"/>
              </a:spcBef>
            </a:pPr>
            <a:r>
              <a:rPr sz="1400" spc="0" dirty="0">
                <a:solidFill>
                  <a:srgbClr val="2F302F"/>
                </a:solidFill>
                <a:latin typeface="Arial"/>
                <a:cs typeface="Arial"/>
              </a:rPr>
              <a:t>failed for sure?</a:t>
            </a:r>
            <a:endParaRPr sz="1400">
              <a:latin typeface="Arial"/>
              <a:cs typeface="Arial"/>
            </a:endParaRPr>
          </a:p>
        </p:txBody>
      </p:sp>
      <p:sp>
        <p:nvSpPr>
          <p:cNvPr id="18" name="object 18"/>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17" name="object 17"/>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29</a:t>
            </a:r>
            <a:endParaRPr sz="1000">
              <a:latin typeface="Calibri"/>
              <a:cs typeface="Calibri"/>
            </a:endParaRPr>
          </a:p>
        </p:txBody>
      </p:sp>
      <p:sp>
        <p:nvSpPr>
          <p:cNvPr id="16" name="object 16"/>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1217678" y="6030378"/>
            <a:ext cx="8206849" cy="338553"/>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    </a:t>
            </a:r>
            <a:r>
              <a:rPr sz="1600" b="1" u="heavy" spc="0" dirty="0">
                <a:latin typeface="Arial"/>
                <a:cs typeface="Arial"/>
              </a:rPr>
              <a:t>Useful </a:t>
            </a:r>
            <a:r>
              <a:rPr sz="1600" b="1" u="heavy" spc="-119" dirty="0">
                <a:latin typeface="Arial"/>
                <a:cs typeface="Arial"/>
              </a:rPr>
              <a:t>T</a:t>
            </a:r>
            <a:r>
              <a:rPr sz="1600" b="1" u="heavy" spc="0" dirty="0">
                <a:latin typeface="Arial"/>
                <a:cs typeface="Arial"/>
              </a:rPr>
              <a:t>ools for this phase</a:t>
            </a:r>
            <a:r>
              <a:rPr sz="1600" spc="0" dirty="0">
                <a:latin typeface="Arial"/>
                <a:cs typeface="Arial"/>
              </a:rPr>
              <a:t>: </a:t>
            </a:r>
            <a:r>
              <a:rPr sz="1600" spc="443" dirty="0">
                <a:latin typeface="Arial"/>
                <a:cs typeface="Arial"/>
              </a:rPr>
              <a:t> </a:t>
            </a:r>
            <a:r>
              <a:rPr sz="1600" spc="0" dirty="0">
                <a:latin typeface="Arial"/>
                <a:cs typeface="Arial"/>
              </a:rPr>
              <a:t>R, PL/R,  SQL,</a:t>
            </a:r>
            <a:r>
              <a:rPr sz="1600" spc="-84" dirty="0">
                <a:latin typeface="Arial"/>
                <a:cs typeface="Arial"/>
              </a:rPr>
              <a:t> </a:t>
            </a:r>
            <a:r>
              <a:rPr sz="1600" spc="0" dirty="0">
                <a:latin typeface="Arial"/>
                <a:cs typeface="Arial"/>
              </a:rPr>
              <a:t>Alpine Mine</a:t>
            </a:r>
            <a:r>
              <a:rPr sz="1600" spc="-89" dirty="0">
                <a:latin typeface="Arial"/>
                <a:cs typeface="Arial"/>
              </a:rPr>
              <a:t>r</a:t>
            </a:r>
            <a:r>
              <a:rPr sz="1600" spc="0" dirty="0">
                <a:latin typeface="Arial"/>
                <a:cs typeface="Arial"/>
              </a:rPr>
              <a:t>, SAS Enterprise Miner</a:t>
            </a:r>
            <a:endParaRPr sz="1600">
              <a:latin typeface="Arial"/>
              <a:cs typeface="Arial"/>
            </a:endParaRPr>
          </a:p>
        </p:txBody>
      </p:sp>
      <p:sp>
        <p:nvSpPr>
          <p:cNvPr id="14" name="object 14"/>
          <p:cNvSpPr txBox="1"/>
          <p:nvPr/>
        </p:nvSpPr>
        <p:spPr>
          <a:xfrm>
            <a:off x="1368258" y="1574168"/>
            <a:ext cx="3215979" cy="181520"/>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4584237" y="1574168"/>
            <a:ext cx="1371600" cy="181520"/>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5955837" y="1574168"/>
            <a:ext cx="3596979" cy="181520"/>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1368258" y="1755689"/>
            <a:ext cx="8184553" cy="2431432"/>
          </a:xfrm>
          <a:prstGeom prst="rect">
            <a:avLst/>
          </a:prstGeom>
        </p:spPr>
        <p:txBody>
          <a:bodyPr wrap="square" lIns="0" tIns="0" rIns="0" bIns="0" rtlCol="0">
            <a:noAutofit/>
          </a:bodyPr>
          <a:lstStyle/>
          <a:p>
            <a:pPr marL="91439">
              <a:lnSpc>
                <a:spcPct val="95825"/>
              </a:lnSpc>
              <a:spcBef>
                <a:spcPts val="10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Deve</a:t>
            </a:r>
            <a:r>
              <a:rPr sz="2000" b="1" spc="-4" dirty="0">
                <a:solidFill>
                  <a:srgbClr val="474746"/>
                </a:solidFill>
                <a:latin typeface="Calibri"/>
                <a:cs typeface="Calibri"/>
              </a:rPr>
              <a:t>l</a:t>
            </a:r>
            <a:r>
              <a:rPr sz="2000" b="1" spc="0" dirty="0">
                <a:solidFill>
                  <a:srgbClr val="474746"/>
                </a:solidFill>
                <a:latin typeface="Calibri"/>
                <a:cs typeface="Calibri"/>
              </a:rPr>
              <a:t>op data sets for tes:ng,</a:t>
            </a:r>
            <a:r>
              <a:rPr sz="2000" b="1" spc="-46" dirty="0">
                <a:solidFill>
                  <a:srgbClr val="474746"/>
                </a:solidFill>
                <a:latin typeface="Calibri"/>
                <a:cs typeface="Calibri"/>
              </a:rPr>
              <a:t> </a:t>
            </a:r>
            <a:r>
              <a:rPr sz="2000" b="1" spc="0" dirty="0">
                <a:solidFill>
                  <a:srgbClr val="474746"/>
                </a:solidFill>
                <a:latin typeface="Calibri"/>
                <a:cs typeface="Calibri"/>
              </a:rPr>
              <a:t>training, and produc:on</a:t>
            </a:r>
            <a:r>
              <a:rPr sz="2000" b="1" spc="-13" dirty="0">
                <a:solidFill>
                  <a:srgbClr val="474746"/>
                </a:solidFill>
                <a:latin typeface="Calibri"/>
                <a:cs typeface="Calibri"/>
              </a:rPr>
              <a:t> </a:t>
            </a:r>
            <a:r>
              <a:rPr sz="2000" b="1" spc="0" dirty="0">
                <a:solidFill>
                  <a:srgbClr val="474746"/>
                </a:solidFill>
                <a:latin typeface="Calibri"/>
                <a:cs typeface="Calibri"/>
              </a:rPr>
              <a:t>purposes</a:t>
            </a:r>
            <a:endParaRPr sz="2000" dirty="0">
              <a:latin typeface="Calibri"/>
              <a:cs typeface="Calibri"/>
            </a:endParaRPr>
          </a:p>
          <a:p>
            <a:pPr marL="421639">
              <a:lnSpc>
                <a:spcPts val="2880"/>
              </a:lnSpc>
              <a:spcBef>
                <a:spcPts val="144"/>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Need to ensure that the model data is suﬃciently robust for the model</a:t>
            </a:r>
            <a:endParaRPr sz="2000" dirty="0">
              <a:latin typeface="Calibri"/>
              <a:cs typeface="Calibri"/>
            </a:endParaRPr>
          </a:p>
          <a:p>
            <a:pPr marL="764539" marR="895759" indent="-342899">
              <a:lnSpc>
                <a:spcPct val="128078"/>
              </a:lnSpc>
              <a:spcBef>
                <a:spcPts val="1877"/>
              </a:spcBef>
            </a:pPr>
            <a:r>
              <a:rPr sz="1800" spc="0" dirty="0">
                <a:solidFill>
                  <a:srgbClr val="FEC324"/>
                </a:solidFill>
                <a:latin typeface="Malgun Gothic"/>
                <a:cs typeface="Malgun Gothic"/>
              </a:rPr>
              <a:t>�</a:t>
            </a:r>
            <a:r>
              <a:rPr sz="1800" spc="254" dirty="0">
                <a:solidFill>
                  <a:srgbClr val="FEC324"/>
                </a:solidFill>
                <a:latin typeface="Malgun Gothic"/>
                <a:cs typeface="Malgun Gothic"/>
              </a:rPr>
              <a:t> </a:t>
            </a:r>
            <a:r>
              <a:rPr sz="2000" spc="0" dirty="0">
                <a:solidFill>
                  <a:srgbClr val="474746"/>
                </a:solidFill>
                <a:latin typeface="Calibri"/>
                <a:cs typeface="Calibri"/>
              </a:rPr>
              <a:t>Smaller, test sets for valida</a:t>
            </a:r>
            <a:r>
              <a:rPr lang="en-US" sz="2000" spc="0" dirty="0">
                <a:solidFill>
                  <a:srgbClr val="474746"/>
                </a:solidFill>
                <a:latin typeface="Calibri"/>
                <a:cs typeface="Calibri"/>
              </a:rPr>
              <a:t>ti</a:t>
            </a:r>
            <a:r>
              <a:rPr sz="2000" spc="0" dirty="0">
                <a:solidFill>
                  <a:srgbClr val="474746"/>
                </a:solidFill>
                <a:latin typeface="Calibri"/>
                <a:cs typeface="Calibri"/>
              </a:rPr>
              <a:t>n</a:t>
            </a:r>
            <a:r>
              <a:rPr lang="en-US" sz="2000" spc="0" dirty="0">
                <a:solidFill>
                  <a:srgbClr val="474746"/>
                </a:solidFill>
                <a:latin typeface="Calibri"/>
                <a:cs typeface="Calibri"/>
              </a:rPr>
              <a:t>g</a:t>
            </a:r>
            <a:r>
              <a:rPr sz="2000" spc="0" dirty="0">
                <a:solidFill>
                  <a:srgbClr val="474746"/>
                </a:solidFill>
                <a:latin typeface="Calibri"/>
                <a:cs typeface="Calibri"/>
              </a:rPr>
              <a:t> approach, trainin' set for ini</a:t>
            </a:r>
            <a:r>
              <a:rPr lang="en-US" sz="2000" spc="0" dirty="0">
                <a:solidFill>
                  <a:srgbClr val="474746"/>
                </a:solidFill>
                <a:latin typeface="Calibri"/>
                <a:cs typeface="Calibri"/>
              </a:rPr>
              <a:t>ti</a:t>
            </a:r>
            <a:r>
              <a:rPr sz="2000" spc="0" dirty="0">
                <a:solidFill>
                  <a:srgbClr val="474746"/>
                </a:solidFill>
                <a:latin typeface="Calibri"/>
                <a:cs typeface="Calibri"/>
              </a:rPr>
              <a:t>al experiments</a:t>
            </a:r>
            <a:endParaRPr sz="2000" dirty="0">
              <a:latin typeface="Calibri"/>
              <a:cs typeface="Calibri"/>
            </a:endParaRPr>
          </a:p>
          <a:p>
            <a:pPr marL="91439">
              <a:lnSpc>
                <a:spcPct val="95825"/>
              </a:lnSpc>
              <a:spcBef>
                <a:spcPts val="95"/>
              </a:spcBef>
            </a:pPr>
            <a:r>
              <a:rPr sz="2400" spc="0" dirty="0">
                <a:solidFill>
                  <a:srgbClr val="92CF4F"/>
                </a:solidFill>
                <a:latin typeface="Arial"/>
                <a:cs typeface="Arial"/>
              </a:rPr>
              <a:t>•</a:t>
            </a:r>
            <a:r>
              <a:rPr sz="2400" spc="319" dirty="0">
                <a:solidFill>
                  <a:srgbClr val="92CF4F"/>
                </a:solidFill>
                <a:latin typeface="Arial"/>
                <a:cs typeface="Arial"/>
              </a:rPr>
              <a:t> </a:t>
            </a:r>
            <a:r>
              <a:rPr sz="2000" b="1" spc="0" dirty="0">
                <a:solidFill>
                  <a:srgbClr val="474746"/>
                </a:solidFill>
                <a:latin typeface="Calibri"/>
                <a:cs typeface="Calibri"/>
              </a:rPr>
              <a:t>Get the best environment you can for building models and workﬂows</a:t>
            </a:r>
            <a:r>
              <a:rPr sz="2000" spc="0" dirty="0">
                <a:solidFill>
                  <a:srgbClr val="474746"/>
                </a:solidFill>
                <a:latin typeface="Calibri"/>
                <a:cs typeface="Calibri"/>
              </a:rPr>
              <a:t>…</a:t>
            </a:r>
            <a:endParaRPr sz="2000" dirty="0">
              <a:latin typeface="Calibri"/>
              <a:cs typeface="Calibri"/>
            </a:endParaRPr>
          </a:p>
          <a:p>
            <a:pPr marL="320039">
              <a:lnSpc>
                <a:spcPts val="2420"/>
              </a:lnSpc>
              <a:spcBef>
                <a:spcPts val="121"/>
              </a:spcBef>
            </a:pPr>
            <a:r>
              <a:rPr sz="3000" spc="0" baseline="1365" dirty="0">
                <a:solidFill>
                  <a:srgbClr val="474746"/>
                </a:solidFill>
                <a:latin typeface="Calibri"/>
                <a:cs typeface="Calibri"/>
              </a:rPr>
              <a:t>fast hardware, parallel processin</a:t>
            </a:r>
            <a:r>
              <a:rPr lang="en-US" sz="3000" spc="0" baseline="1365" dirty="0">
                <a:solidFill>
                  <a:srgbClr val="474746"/>
                </a:solidFill>
                <a:latin typeface="Calibri"/>
                <a:cs typeface="Calibri"/>
              </a:rPr>
              <a:t>g</a:t>
            </a:r>
            <a:endParaRPr sz="2000" dirty="0">
              <a:latin typeface="Calibri"/>
              <a:cs typeface="Calibri"/>
            </a:endParaRPr>
          </a:p>
        </p:txBody>
      </p:sp>
      <p:sp>
        <p:nvSpPr>
          <p:cNvPr id="10" name="object 10"/>
          <p:cNvSpPr txBox="1"/>
          <p:nvPr/>
        </p:nvSpPr>
        <p:spPr>
          <a:xfrm>
            <a:off x="1368258" y="4187121"/>
            <a:ext cx="548979" cy="409478"/>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1917237" y="4187121"/>
            <a:ext cx="1600200" cy="409476"/>
          </a:xfrm>
          <a:prstGeom prst="rect">
            <a:avLst/>
          </a:prstGeom>
        </p:spPr>
        <p:txBody>
          <a:bodyPr wrap="square" lIns="0" tIns="0" rIns="0" bIns="0" rtlCol="0">
            <a:noAutofit/>
          </a:bodyPr>
          <a:lstStyle/>
          <a:p>
            <a:pPr>
              <a:lnSpc>
                <a:spcPts val="700"/>
              </a:lnSpc>
              <a:spcBef>
                <a:spcPts val="6"/>
              </a:spcBef>
            </a:pPr>
            <a:endParaRPr sz="700"/>
          </a:p>
          <a:p>
            <a:pPr marL="421509">
              <a:lnSpc>
                <a:spcPct val="95825"/>
              </a:lnSpc>
            </a:pPr>
            <a:r>
              <a:rPr sz="1800" spc="0" dirty="0">
                <a:solidFill>
                  <a:srgbClr val="FEFFFE"/>
                </a:solidFill>
                <a:latin typeface="Arial"/>
                <a:cs typeface="Arial"/>
              </a:rPr>
              <a:t>Results</a:t>
            </a:r>
            <a:endParaRPr sz="1800">
              <a:latin typeface="Arial"/>
              <a:cs typeface="Arial"/>
            </a:endParaRPr>
          </a:p>
        </p:txBody>
      </p:sp>
      <p:sp>
        <p:nvSpPr>
          <p:cNvPr id="8" name="object 8"/>
          <p:cNvSpPr txBox="1"/>
          <p:nvPr/>
        </p:nvSpPr>
        <p:spPr>
          <a:xfrm>
            <a:off x="3517437" y="4187121"/>
            <a:ext cx="3242457" cy="409476"/>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6759895" y="4187121"/>
            <a:ext cx="1371600" cy="409478"/>
          </a:xfrm>
          <a:prstGeom prst="rect">
            <a:avLst/>
          </a:prstGeom>
        </p:spPr>
        <p:txBody>
          <a:bodyPr wrap="square" lIns="0" tIns="0" rIns="0" bIns="0" rtlCol="0">
            <a:noAutofit/>
          </a:bodyPr>
          <a:lstStyle/>
          <a:p>
            <a:pPr>
              <a:lnSpc>
                <a:spcPts val="700"/>
              </a:lnSpc>
              <a:spcBef>
                <a:spcPts val="6"/>
              </a:spcBef>
            </a:pPr>
            <a:endParaRPr sz="700"/>
          </a:p>
          <a:p>
            <a:pPr marL="243474">
              <a:lnSpc>
                <a:spcPct val="95825"/>
              </a:lnSpc>
            </a:pPr>
            <a:r>
              <a:rPr sz="1800" spc="0" dirty="0">
                <a:solidFill>
                  <a:srgbClr val="FEFFFE"/>
                </a:solidFill>
                <a:latin typeface="Arial"/>
                <a:cs typeface="Arial"/>
              </a:rPr>
              <a:t>Planning</a:t>
            </a:r>
            <a:endParaRPr sz="1800">
              <a:latin typeface="Arial"/>
              <a:cs typeface="Arial"/>
            </a:endParaRPr>
          </a:p>
        </p:txBody>
      </p:sp>
      <p:sp>
        <p:nvSpPr>
          <p:cNvPr id="6" name="object 6"/>
          <p:cNvSpPr txBox="1"/>
          <p:nvPr/>
        </p:nvSpPr>
        <p:spPr>
          <a:xfrm>
            <a:off x="8131495" y="4187121"/>
            <a:ext cx="1421321" cy="409478"/>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215894" y="6139597"/>
            <a:ext cx="5644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799061" y="6139597"/>
            <a:ext cx="564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126377" y="6139597"/>
            <a:ext cx="56457"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544073" y="6139597"/>
            <a:ext cx="56458"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bject 89"/>
          <p:cNvSpPr txBox="1"/>
          <p:nvPr/>
        </p:nvSpPr>
        <p:spPr>
          <a:xfrm>
            <a:off x="4563455" y="2344590"/>
            <a:ext cx="4664999" cy="3073457"/>
          </a:xfrm>
          <a:prstGeom prst="rect">
            <a:avLst/>
          </a:prstGeom>
        </p:spPr>
        <p:txBody>
          <a:bodyPr wrap="square" lIns="0" tIns="0" rIns="0" bIns="0" rtlCol="0">
            <a:noAutofit/>
          </a:bodyPr>
          <a:lstStyle/>
          <a:p>
            <a:pPr marL="4001867" indent="-49485">
              <a:lnSpc>
                <a:spcPts val="1609"/>
              </a:lnSpc>
              <a:spcBef>
                <a:spcPts val="40"/>
              </a:spcBef>
            </a:pPr>
            <a:r>
              <a:rPr sz="1400" spc="0" dirty="0">
                <a:solidFill>
                  <a:srgbClr val="FEFFFE"/>
                </a:solidFill>
                <a:latin typeface="Arial"/>
                <a:cs typeface="Arial"/>
              </a:rPr>
              <a:t>quality d start bui</a:t>
            </a:r>
            <a:endParaRPr sz="1400">
              <a:latin typeface="Arial"/>
              <a:cs typeface="Arial"/>
            </a:endParaRPr>
          </a:p>
          <a:p>
            <a:pPr marL="2366193" marR="16799">
              <a:lnSpc>
                <a:spcPts val="1925"/>
              </a:lnSpc>
              <a:spcBef>
                <a:spcPts val="186"/>
              </a:spcBef>
            </a:pPr>
            <a:r>
              <a:rPr sz="1800" spc="0" dirty="0">
                <a:solidFill>
                  <a:srgbClr val="FEFFFE"/>
                </a:solidFill>
                <a:latin typeface="Arial"/>
                <a:cs typeface="Arial"/>
              </a:rPr>
              <a:t>Data Prep         </a:t>
            </a:r>
            <a:r>
              <a:rPr sz="1800" spc="293" dirty="0">
                <a:solidFill>
                  <a:srgbClr val="FEFFFE"/>
                </a:solidFill>
                <a:latin typeface="Arial"/>
                <a:cs typeface="Arial"/>
              </a:rPr>
              <a:t> </a:t>
            </a:r>
            <a:r>
              <a:rPr sz="2100" spc="0" baseline="8282" dirty="0">
                <a:solidFill>
                  <a:srgbClr val="FEFFFE"/>
                </a:solidFill>
                <a:latin typeface="Arial"/>
                <a:cs typeface="Arial"/>
              </a:rPr>
              <a:t>the mo</a:t>
            </a:r>
            <a:endParaRPr sz="1400">
              <a:latin typeface="Arial"/>
              <a:cs typeface="Arial"/>
            </a:endParaRPr>
          </a:p>
          <a:p>
            <a:pPr marL="2541053" marR="1436462" algn="ctr">
              <a:lnSpc>
                <a:spcPct val="95825"/>
              </a:lnSpc>
              <a:spcBef>
                <a:spcPts val="7652"/>
              </a:spcBef>
            </a:pPr>
            <a:r>
              <a:rPr sz="1800" spc="0" dirty="0">
                <a:solidFill>
                  <a:srgbClr val="FEFFFE"/>
                </a:solidFill>
                <a:latin typeface="Arial"/>
                <a:cs typeface="Arial"/>
              </a:rPr>
              <a:t>Model</a:t>
            </a:r>
            <a:endParaRPr sz="1800">
              <a:latin typeface="Arial"/>
              <a:cs typeface="Arial"/>
            </a:endParaRPr>
          </a:p>
          <a:p>
            <a:pPr marL="2410068" marR="1305449" algn="ctr">
              <a:lnSpc>
                <a:spcPct val="95825"/>
              </a:lnSpc>
              <a:spcBef>
                <a:spcPts val="30"/>
              </a:spcBef>
            </a:pPr>
            <a:r>
              <a:rPr sz="1800" spc="0" dirty="0">
                <a:solidFill>
                  <a:srgbClr val="FEFFFE"/>
                </a:solidFill>
                <a:latin typeface="Arial"/>
                <a:cs typeface="Arial"/>
              </a:rPr>
              <a:t>Planning</a:t>
            </a:r>
            <a:endParaRPr sz="1800">
              <a:latin typeface="Arial"/>
              <a:cs typeface="Arial"/>
            </a:endParaRPr>
          </a:p>
          <a:p>
            <a:pPr marL="397811" marR="16799">
              <a:lnSpc>
                <a:spcPts val="2105"/>
              </a:lnSpc>
              <a:spcBef>
                <a:spcPts val="4917"/>
              </a:spcBef>
            </a:pPr>
            <a:r>
              <a:rPr sz="1800" spc="0" dirty="0">
                <a:solidFill>
                  <a:srgbClr val="FEFFFE"/>
                </a:solidFill>
                <a:latin typeface="Arial"/>
                <a:cs typeface="Arial"/>
              </a:rPr>
              <a:t>Model                         </a:t>
            </a:r>
            <a:r>
              <a:rPr sz="1800" spc="473" dirty="0">
                <a:solidFill>
                  <a:srgbClr val="FEFFFE"/>
                </a:solidFill>
                <a:latin typeface="Arial"/>
                <a:cs typeface="Arial"/>
              </a:rPr>
              <a:t> </a:t>
            </a:r>
            <a:r>
              <a:rPr sz="2100" spc="0" baseline="-6211" dirty="0">
                <a:solidFill>
                  <a:srgbClr val="FEFFFE"/>
                </a:solidFill>
                <a:latin typeface="Arial"/>
                <a:cs typeface="Arial"/>
              </a:rPr>
              <a:t>Do I have a good idea</a:t>
            </a:r>
            <a:endParaRPr sz="1400">
              <a:latin typeface="Arial"/>
              <a:cs typeface="Arial"/>
            </a:endParaRPr>
          </a:p>
        </p:txBody>
      </p:sp>
      <p:sp>
        <p:nvSpPr>
          <p:cNvPr id="88" name="object 88"/>
          <p:cNvSpPr txBox="1"/>
          <p:nvPr/>
        </p:nvSpPr>
        <p:spPr>
          <a:xfrm>
            <a:off x="3324973" y="5597704"/>
            <a:ext cx="6059858" cy="731761"/>
          </a:xfrm>
          <a:prstGeom prst="rect">
            <a:avLst/>
          </a:prstGeom>
        </p:spPr>
        <p:txBody>
          <a:bodyPr wrap="square" lIns="0" tIns="0" rIns="0" bIns="0" rtlCol="0">
            <a:noAutofit/>
          </a:bodyPr>
          <a:lstStyle/>
          <a:p>
            <a:pPr marL="24944" marR="278113" indent="4743">
              <a:lnSpc>
                <a:spcPts val="2109"/>
              </a:lnSpc>
              <a:spcBef>
                <a:spcPts val="245"/>
              </a:spcBef>
            </a:pPr>
            <a:r>
              <a:rPr sz="2100" spc="0" baseline="20705" dirty="0">
                <a:solidFill>
                  <a:srgbClr val="FEFFFE"/>
                </a:solidFill>
                <a:latin typeface="Arial"/>
                <a:cs typeface="Arial"/>
              </a:rPr>
              <a:t>ust                                                                         </a:t>
            </a:r>
            <a:r>
              <a:rPr sz="2100" spc="154" baseline="20705" dirty="0">
                <a:solidFill>
                  <a:srgbClr val="FEFFFE"/>
                </a:solidFill>
                <a:latin typeface="Arial"/>
                <a:cs typeface="Arial"/>
              </a:rPr>
              <a:t> </a:t>
            </a:r>
            <a:r>
              <a:rPr sz="1400" spc="0" dirty="0">
                <a:solidFill>
                  <a:srgbClr val="FEFFFE"/>
                </a:solidFill>
                <a:latin typeface="Arial"/>
                <a:cs typeface="Arial"/>
              </a:rPr>
              <a:t>to try?</a:t>
            </a:r>
            <a:r>
              <a:rPr sz="1400" spc="387" dirty="0">
                <a:solidFill>
                  <a:srgbClr val="FEFFFE"/>
                </a:solidFill>
                <a:latin typeface="Arial"/>
                <a:cs typeface="Arial"/>
              </a:rPr>
              <a:t> </a:t>
            </a:r>
            <a:r>
              <a:rPr sz="1400" spc="0" dirty="0">
                <a:solidFill>
                  <a:srgbClr val="FEFFFE"/>
                </a:solidFill>
                <a:latin typeface="Arial"/>
                <a:cs typeface="Arial"/>
              </a:rPr>
              <a:t>Can I refine the </a:t>
            </a:r>
            <a:endParaRPr sz="1400">
              <a:latin typeface="Arial"/>
              <a:cs typeface="Arial"/>
            </a:endParaRPr>
          </a:p>
          <a:p>
            <a:pPr marL="24944" marR="278113">
              <a:lnSpc>
                <a:spcPts val="2209"/>
              </a:lnSpc>
            </a:pPr>
            <a:r>
              <a:rPr sz="2100" spc="0" baseline="24846" dirty="0">
                <a:solidFill>
                  <a:srgbClr val="FEFFFE"/>
                </a:solidFill>
                <a:latin typeface="Arial"/>
                <a:cs typeface="Arial"/>
              </a:rPr>
              <a:t>we                                                                                 </a:t>
            </a:r>
            <a:r>
              <a:rPr sz="2100" spc="4" baseline="24846" dirty="0">
                <a:solidFill>
                  <a:srgbClr val="FEFFFE"/>
                </a:solidFill>
                <a:latin typeface="Arial"/>
                <a:cs typeface="Arial"/>
              </a:rPr>
              <a:t> </a:t>
            </a:r>
            <a:r>
              <a:rPr sz="1400" spc="0" dirty="0">
                <a:solidFill>
                  <a:srgbClr val="FEFFFE"/>
                </a:solidFill>
                <a:latin typeface="Arial"/>
                <a:cs typeface="Arial"/>
              </a:rPr>
              <a:t>analytic plan?</a:t>
            </a:r>
            <a:endParaRPr sz="1400">
              <a:latin typeface="Arial"/>
              <a:cs typeface="Arial"/>
            </a:endParaRPr>
          </a:p>
          <a:p>
            <a:pPr>
              <a:lnSpc>
                <a:spcPts val="1185"/>
              </a:lnSpc>
            </a:pPr>
            <a:r>
              <a:rPr sz="2100" spc="0" baseline="2070" dirty="0">
                <a:solidFill>
                  <a:srgbClr val="FEFFFE"/>
                </a:solidFill>
                <a:latin typeface="Arial"/>
                <a:cs typeface="Arial"/>
              </a:rPr>
              <a:t>?</a:t>
            </a:r>
            <a:endParaRPr sz="1400">
              <a:latin typeface="Arial"/>
              <a:cs typeface="Arial"/>
            </a:endParaRPr>
          </a:p>
        </p:txBody>
      </p:sp>
      <p:sp>
        <p:nvSpPr>
          <p:cNvPr id="87" name="object 87"/>
          <p:cNvSpPr txBox="1"/>
          <p:nvPr/>
        </p:nvSpPr>
        <p:spPr>
          <a:xfrm>
            <a:off x="1085971" y="5723312"/>
            <a:ext cx="2269663" cy="619298"/>
          </a:xfrm>
          <a:prstGeom prst="rect">
            <a:avLst/>
          </a:prstGeom>
        </p:spPr>
        <p:txBody>
          <a:bodyPr wrap="square" lIns="0" tIns="0" rIns="0" bIns="0" rtlCol="0">
            <a:noAutofit/>
          </a:bodyPr>
          <a:lstStyle/>
          <a:p>
            <a:pPr marL="1161748" indent="-153317">
              <a:lnSpc>
                <a:spcPts val="1609"/>
              </a:lnSpc>
              <a:spcBef>
                <a:spcPts val="430"/>
              </a:spcBef>
            </a:pPr>
            <a:r>
              <a:rPr sz="1400" spc="0" dirty="0">
                <a:solidFill>
                  <a:srgbClr val="FEFFFE"/>
                </a:solidFill>
                <a:latin typeface="Arial"/>
                <a:cs typeface="Arial"/>
              </a:rPr>
              <a:t>enough?  Have failed for sure</a:t>
            </a:r>
            <a:endParaRPr sz="1400">
              <a:latin typeface="Arial"/>
              <a:cs typeface="Arial"/>
            </a:endParaRPr>
          </a:p>
        </p:txBody>
      </p:sp>
      <p:sp>
        <p:nvSpPr>
          <p:cNvPr id="85" name="object 85"/>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86" name="object 86"/>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7" name="object 47"/>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48" name="object 48"/>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9" name="object 49"/>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0" name="object 50"/>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51" name="object 51"/>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53" name="object 53"/>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5" name="object 55"/>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2185B9"/>
          </a:solidFill>
        </p:spPr>
        <p:txBody>
          <a:bodyPr wrap="square" lIns="0" tIns="0" rIns="0" bIns="0" rtlCol="0">
            <a:noAutofit/>
          </a:bodyPr>
          <a:lstStyle/>
          <a:p>
            <a:endParaRPr/>
          </a:p>
        </p:txBody>
      </p:sp>
      <p:sp>
        <p:nvSpPr>
          <p:cNvPr id="56" name="object 56"/>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57" name="object 57"/>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9" name="object 59"/>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4584237" y="1574168"/>
            <a:ext cx="1371600" cy="369332"/>
          </a:xfrm>
          <a:custGeom>
            <a:avLst/>
            <a:gdLst/>
            <a:ahLst/>
            <a:cxnLst/>
            <a:rect l="l" t="t" r="r" b="b"/>
            <a:pathLst>
              <a:path w="1371600" h="369332">
                <a:moveTo>
                  <a:pt x="0" y="0"/>
                </a:moveTo>
                <a:lnTo>
                  <a:pt x="0" y="369332"/>
                </a:lnTo>
                <a:lnTo>
                  <a:pt x="1371600" y="369332"/>
                </a:lnTo>
                <a:lnTo>
                  <a:pt x="1371600" y="0"/>
                </a:lnTo>
                <a:lnTo>
                  <a:pt x="0" y="0"/>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4584237" y="5330022"/>
            <a:ext cx="1371600" cy="353109"/>
          </a:xfrm>
          <a:custGeom>
            <a:avLst/>
            <a:gdLst/>
            <a:ahLst/>
            <a:cxnLst/>
            <a:rect l="l" t="t" r="r" b="b"/>
            <a:pathLst>
              <a:path w="1371600" h="353109">
                <a:moveTo>
                  <a:pt x="0" y="353109"/>
                </a:moveTo>
                <a:lnTo>
                  <a:pt x="1371600" y="353109"/>
                </a:lnTo>
                <a:lnTo>
                  <a:pt x="1371600" y="0"/>
                </a:lnTo>
                <a:lnTo>
                  <a:pt x="0" y="0"/>
                </a:lnTo>
                <a:lnTo>
                  <a:pt x="0" y="353109"/>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65" name="object 65"/>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6" name="object 66"/>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8" name="object 68"/>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69" name="object 69"/>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70" name="object 70"/>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71" name="object 71"/>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E0E0E0"/>
          </a:solidFill>
        </p:spPr>
        <p:txBody>
          <a:bodyPr wrap="square" lIns="0" tIns="0" rIns="0" bIns="0" rtlCol="0">
            <a:noAutofit/>
          </a:bodyPr>
          <a:lstStyle/>
          <a:p>
            <a:endParaRPr/>
          </a:p>
        </p:txBody>
      </p:sp>
      <p:sp>
        <p:nvSpPr>
          <p:cNvPr id="72" name="object 72"/>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73" name="object 73"/>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74" name="object 74"/>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75" name="object 75"/>
          <p:cNvSpPr/>
          <p:nvPr/>
        </p:nvSpPr>
        <p:spPr>
          <a:xfrm>
            <a:off x="4563455" y="2344590"/>
            <a:ext cx="4648200" cy="2985432"/>
          </a:xfrm>
          <a:custGeom>
            <a:avLst/>
            <a:gdLst/>
            <a:ahLst/>
            <a:cxnLst/>
            <a:rect l="l" t="t" r="r" b="b"/>
            <a:pathLst>
              <a:path w="4648200" h="2985432">
                <a:moveTo>
                  <a:pt x="0" y="0"/>
                </a:moveTo>
                <a:lnTo>
                  <a:pt x="0" y="2985432"/>
                </a:lnTo>
                <a:lnTo>
                  <a:pt x="4648200" y="2985432"/>
                </a:lnTo>
                <a:lnTo>
                  <a:pt x="4648200" y="0"/>
                </a:lnTo>
                <a:lnTo>
                  <a:pt x="0" y="0"/>
                </a:lnTo>
                <a:close/>
              </a:path>
            </a:pathLst>
          </a:custGeom>
          <a:solidFill>
            <a:srgbClr val="FEFDD5"/>
          </a:solidFill>
        </p:spPr>
        <p:txBody>
          <a:bodyPr wrap="square" lIns="0" tIns="0" rIns="0" bIns="0" rtlCol="0">
            <a:noAutofit/>
          </a:bodyPr>
          <a:lstStyle/>
          <a:p>
            <a:endParaRPr/>
          </a:p>
        </p:txBody>
      </p:sp>
      <p:sp>
        <p:nvSpPr>
          <p:cNvPr id="76" name="object 76"/>
          <p:cNvSpPr/>
          <p:nvPr/>
        </p:nvSpPr>
        <p:spPr>
          <a:xfrm>
            <a:off x="4563455" y="2344590"/>
            <a:ext cx="4648197" cy="2985430"/>
          </a:xfrm>
          <a:custGeom>
            <a:avLst/>
            <a:gdLst/>
            <a:ahLst/>
            <a:cxnLst/>
            <a:rect l="l" t="t" r="r" b="b"/>
            <a:pathLst>
              <a:path w="4648197" h="2985430">
                <a:moveTo>
                  <a:pt x="0" y="0"/>
                </a:moveTo>
                <a:lnTo>
                  <a:pt x="4648197" y="0"/>
                </a:lnTo>
                <a:lnTo>
                  <a:pt x="4648197" y="2985430"/>
                </a:lnTo>
                <a:lnTo>
                  <a:pt x="0" y="2985430"/>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77" name="object 77"/>
          <p:cNvSpPr/>
          <p:nvPr/>
        </p:nvSpPr>
        <p:spPr>
          <a:xfrm>
            <a:off x="3273643" y="1549731"/>
            <a:ext cx="1093122" cy="747439"/>
          </a:xfrm>
          <a:custGeom>
            <a:avLst/>
            <a:gdLst/>
            <a:ahLst/>
            <a:cxnLst/>
            <a:rect l="l" t="t" r="r" b="b"/>
            <a:pathLst>
              <a:path w="1093122" h="747439">
                <a:moveTo>
                  <a:pt x="0" y="641715"/>
                </a:moveTo>
                <a:lnTo>
                  <a:pt x="19795" y="616434"/>
                </a:lnTo>
                <a:lnTo>
                  <a:pt x="40075" y="591467"/>
                </a:lnTo>
                <a:lnTo>
                  <a:pt x="60835" y="566816"/>
                </a:lnTo>
                <a:lnTo>
                  <a:pt x="82073" y="542484"/>
                </a:lnTo>
                <a:lnTo>
                  <a:pt x="103785" y="518475"/>
                </a:lnTo>
                <a:lnTo>
                  <a:pt x="125966" y="494793"/>
                </a:lnTo>
                <a:lnTo>
                  <a:pt x="148613" y="471441"/>
                </a:lnTo>
                <a:lnTo>
                  <a:pt x="171722" y="448422"/>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6" y="0"/>
                </a:lnTo>
                <a:lnTo>
                  <a:pt x="1093122" y="26686"/>
                </a:lnTo>
                <a:lnTo>
                  <a:pt x="724547" y="570070"/>
                </a:lnTo>
                <a:lnTo>
                  <a:pt x="594941" y="370585"/>
                </a:lnTo>
                <a:lnTo>
                  <a:pt x="570616" y="386704"/>
                </a:lnTo>
                <a:lnTo>
                  <a:pt x="546639" y="403124"/>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2"/>
                </a:lnTo>
                <a:lnTo>
                  <a:pt x="230642" y="683947"/>
                </a:lnTo>
                <a:lnTo>
                  <a:pt x="212615" y="704854"/>
                </a:lnTo>
                <a:lnTo>
                  <a:pt x="194985" y="726018"/>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78" name="object 78"/>
          <p:cNvSpPr/>
          <p:nvPr/>
        </p:nvSpPr>
        <p:spPr>
          <a:xfrm>
            <a:off x="1993440" y="3803537"/>
            <a:ext cx="280988" cy="279399"/>
          </a:xfrm>
          <a:custGeom>
            <a:avLst/>
            <a:gdLst/>
            <a:ahLst/>
            <a:cxnLst/>
            <a:rect l="l" t="t" r="r" b="b"/>
            <a:pathLst>
              <a:path w="280988" h="279399">
                <a:moveTo>
                  <a:pt x="0" y="139699"/>
                </a:moveTo>
                <a:lnTo>
                  <a:pt x="276" y="148543"/>
                </a:lnTo>
                <a:lnTo>
                  <a:pt x="1934" y="162934"/>
                </a:lnTo>
                <a:lnTo>
                  <a:pt x="5020" y="176844"/>
                </a:lnTo>
                <a:lnTo>
                  <a:pt x="9459" y="190197"/>
                </a:lnTo>
                <a:lnTo>
                  <a:pt x="15174" y="202917"/>
                </a:lnTo>
                <a:lnTo>
                  <a:pt x="22089" y="214928"/>
                </a:lnTo>
                <a:lnTo>
                  <a:pt x="30129" y="226155"/>
                </a:lnTo>
                <a:lnTo>
                  <a:pt x="39216" y="236522"/>
                </a:lnTo>
                <a:lnTo>
                  <a:pt x="49275" y="245953"/>
                </a:lnTo>
                <a:lnTo>
                  <a:pt x="60229" y="254372"/>
                </a:lnTo>
                <a:lnTo>
                  <a:pt x="72003" y="261704"/>
                </a:lnTo>
                <a:lnTo>
                  <a:pt x="84519" y="267872"/>
                </a:lnTo>
                <a:lnTo>
                  <a:pt x="97703" y="272802"/>
                </a:lnTo>
                <a:lnTo>
                  <a:pt x="111477" y="276417"/>
                </a:lnTo>
                <a:lnTo>
                  <a:pt x="125766" y="278641"/>
                </a:lnTo>
                <a:lnTo>
                  <a:pt x="140493" y="279399"/>
                </a:lnTo>
                <a:lnTo>
                  <a:pt x="149388" y="279124"/>
                </a:lnTo>
                <a:lnTo>
                  <a:pt x="163861" y="277476"/>
                </a:lnTo>
                <a:lnTo>
                  <a:pt x="177850" y="274407"/>
                </a:lnTo>
                <a:lnTo>
                  <a:pt x="191279" y="269993"/>
                </a:lnTo>
                <a:lnTo>
                  <a:pt x="204071" y="264311"/>
                </a:lnTo>
                <a:lnTo>
                  <a:pt x="216150" y="257434"/>
                </a:lnTo>
                <a:lnTo>
                  <a:pt x="227441" y="249441"/>
                </a:lnTo>
                <a:lnTo>
                  <a:pt x="237867" y="240405"/>
                </a:lnTo>
                <a:lnTo>
                  <a:pt x="247351" y="230403"/>
                </a:lnTo>
                <a:lnTo>
                  <a:pt x="255818" y="219510"/>
                </a:lnTo>
                <a:lnTo>
                  <a:pt x="263192" y="207803"/>
                </a:lnTo>
                <a:lnTo>
                  <a:pt x="269395" y="195357"/>
                </a:lnTo>
                <a:lnTo>
                  <a:pt x="274353" y="182248"/>
                </a:lnTo>
                <a:lnTo>
                  <a:pt x="277988" y="168552"/>
                </a:lnTo>
                <a:lnTo>
                  <a:pt x="280225" y="154343"/>
                </a:lnTo>
                <a:lnTo>
                  <a:pt x="280988" y="139699"/>
                </a:lnTo>
                <a:lnTo>
                  <a:pt x="280711" y="130855"/>
                </a:lnTo>
                <a:lnTo>
                  <a:pt x="279054" y="116464"/>
                </a:lnTo>
                <a:lnTo>
                  <a:pt x="275967" y="102554"/>
                </a:lnTo>
                <a:lnTo>
                  <a:pt x="271529" y="89201"/>
                </a:lnTo>
                <a:lnTo>
                  <a:pt x="265813" y="76482"/>
                </a:lnTo>
                <a:lnTo>
                  <a:pt x="258898" y="64470"/>
                </a:lnTo>
                <a:lnTo>
                  <a:pt x="250859" y="53244"/>
                </a:lnTo>
                <a:lnTo>
                  <a:pt x="241771" y="42877"/>
                </a:lnTo>
                <a:lnTo>
                  <a:pt x="231712" y="33446"/>
                </a:lnTo>
                <a:lnTo>
                  <a:pt x="220758" y="25027"/>
                </a:lnTo>
                <a:lnTo>
                  <a:pt x="208984" y="17695"/>
                </a:lnTo>
                <a:lnTo>
                  <a:pt x="196468" y="11527"/>
                </a:lnTo>
                <a:lnTo>
                  <a:pt x="183284" y="6597"/>
                </a:lnTo>
                <a:lnTo>
                  <a:pt x="169509" y="2982"/>
                </a:lnTo>
                <a:lnTo>
                  <a:pt x="155220" y="758"/>
                </a:lnTo>
                <a:lnTo>
                  <a:pt x="140493" y="0"/>
                </a:lnTo>
                <a:lnTo>
                  <a:pt x="131600" y="275"/>
                </a:lnTo>
                <a:lnTo>
                  <a:pt x="117127" y="1923"/>
                </a:lnTo>
                <a:lnTo>
                  <a:pt x="103138" y="4992"/>
                </a:lnTo>
                <a:lnTo>
                  <a:pt x="89709" y="9405"/>
                </a:lnTo>
                <a:lnTo>
                  <a:pt x="76917" y="15088"/>
                </a:lnTo>
                <a:lnTo>
                  <a:pt x="64837" y="21964"/>
                </a:lnTo>
                <a:lnTo>
                  <a:pt x="53547" y="29958"/>
                </a:lnTo>
                <a:lnTo>
                  <a:pt x="43121" y="38994"/>
                </a:lnTo>
                <a:lnTo>
                  <a:pt x="33637" y="48996"/>
                </a:lnTo>
                <a:lnTo>
                  <a:pt x="25170" y="59889"/>
                </a:lnTo>
                <a:lnTo>
                  <a:pt x="17796" y="71596"/>
                </a:lnTo>
                <a:lnTo>
                  <a:pt x="11593" y="84042"/>
                </a:lnTo>
                <a:lnTo>
                  <a:pt x="6635" y="97151"/>
                </a:lnTo>
                <a:lnTo>
                  <a:pt x="2999" y="110847"/>
                </a:lnTo>
                <a:lnTo>
                  <a:pt x="762" y="125055"/>
                </a:lnTo>
                <a:lnTo>
                  <a:pt x="0" y="139699"/>
                </a:lnTo>
                <a:close/>
              </a:path>
            </a:pathLst>
          </a:custGeom>
          <a:solidFill>
            <a:srgbClr val="FFF4DB"/>
          </a:solidFill>
        </p:spPr>
        <p:txBody>
          <a:bodyPr wrap="square" lIns="0" tIns="0" rIns="0" bIns="0" rtlCol="0">
            <a:noAutofit/>
          </a:bodyPr>
          <a:lstStyle/>
          <a:p>
            <a:endParaRPr/>
          </a:p>
        </p:txBody>
      </p:sp>
      <p:sp>
        <p:nvSpPr>
          <p:cNvPr id="79" name="object 79"/>
          <p:cNvSpPr/>
          <p:nvPr/>
        </p:nvSpPr>
        <p:spPr>
          <a:xfrm>
            <a:off x="1993440" y="3803537"/>
            <a:ext cx="280987" cy="279399"/>
          </a:xfrm>
          <a:custGeom>
            <a:avLst/>
            <a:gdLst/>
            <a:ahLst/>
            <a:cxnLst/>
            <a:rect l="l" t="t" r="r" b="b"/>
            <a:pathLst>
              <a:path w="280987" h="279399">
                <a:moveTo>
                  <a:pt x="0" y="139699"/>
                </a:moveTo>
                <a:lnTo>
                  <a:pt x="762" y="125055"/>
                </a:lnTo>
                <a:lnTo>
                  <a:pt x="2999" y="110847"/>
                </a:lnTo>
                <a:lnTo>
                  <a:pt x="6635" y="97151"/>
                </a:lnTo>
                <a:lnTo>
                  <a:pt x="11592" y="84042"/>
                </a:lnTo>
                <a:lnTo>
                  <a:pt x="17796" y="71596"/>
                </a:lnTo>
                <a:lnTo>
                  <a:pt x="25169" y="59888"/>
                </a:lnTo>
                <a:lnTo>
                  <a:pt x="33636" y="48996"/>
                </a:lnTo>
                <a:lnTo>
                  <a:pt x="43121" y="38994"/>
                </a:lnTo>
                <a:lnTo>
                  <a:pt x="53546" y="29958"/>
                </a:lnTo>
                <a:lnTo>
                  <a:pt x="64837" y="21964"/>
                </a:lnTo>
                <a:lnTo>
                  <a:pt x="76917" y="15088"/>
                </a:lnTo>
                <a:lnTo>
                  <a:pt x="89709" y="9405"/>
                </a:lnTo>
                <a:lnTo>
                  <a:pt x="103138" y="4992"/>
                </a:lnTo>
                <a:lnTo>
                  <a:pt x="117127" y="1923"/>
                </a:lnTo>
                <a:lnTo>
                  <a:pt x="131600" y="275"/>
                </a:lnTo>
                <a:lnTo>
                  <a:pt x="140493" y="0"/>
                </a:lnTo>
                <a:lnTo>
                  <a:pt x="155221" y="758"/>
                </a:lnTo>
                <a:lnTo>
                  <a:pt x="169509" y="2982"/>
                </a:lnTo>
                <a:lnTo>
                  <a:pt x="183284" y="6597"/>
                </a:lnTo>
                <a:lnTo>
                  <a:pt x="196467" y="11527"/>
                </a:lnTo>
                <a:lnTo>
                  <a:pt x="208984" y="17695"/>
                </a:lnTo>
                <a:lnTo>
                  <a:pt x="220758" y="25027"/>
                </a:lnTo>
                <a:lnTo>
                  <a:pt x="231712" y="33446"/>
                </a:lnTo>
                <a:lnTo>
                  <a:pt x="241771" y="42877"/>
                </a:lnTo>
                <a:lnTo>
                  <a:pt x="250858" y="53244"/>
                </a:lnTo>
                <a:lnTo>
                  <a:pt x="258897" y="64471"/>
                </a:lnTo>
                <a:lnTo>
                  <a:pt x="265813" y="76482"/>
                </a:lnTo>
                <a:lnTo>
                  <a:pt x="271528" y="89202"/>
                </a:lnTo>
                <a:lnTo>
                  <a:pt x="275967" y="102555"/>
                </a:lnTo>
                <a:lnTo>
                  <a:pt x="279053" y="116465"/>
                </a:lnTo>
                <a:lnTo>
                  <a:pt x="280710" y="130856"/>
                </a:lnTo>
                <a:lnTo>
                  <a:pt x="280987" y="139699"/>
                </a:lnTo>
                <a:lnTo>
                  <a:pt x="280224" y="154343"/>
                </a:lnTo>
                <a:lnTo>
                  <a:pt x="277987" y="168552"/>
                </a:lnTo>
                <a:lnTo>
                  <a:pt x="274352" y="182248"/>
                </a:lnTo>
                <a:lnTo>
                  <a:pt x="269394" y="195357"/>
                </a:lnTo>
                <a:lnTo>
                  <a:pt x="263191" y="207803"/>
                </a:lnTo>
                <a:lnTo>
                  <a:pt x="255817" y="219510"/>
                </a:lnTo>
                <a:lnTo>
                  <a:pt x="247350" y="230403"/>
                </a:lnTo>
                <a:lnTo>
                  <a:pt x="237866" y="240405"/>
                </a:lnTo>
                <a:lnTo>
                  <a:pt x="227440" y="249440"/>
                </a:lnTo>
                <a:lnTo>
                  <a:pt x="216150" y="257434"/>
                </a:lnTo>
                <a:lnTo>
                  <a:pt x="204070" y="264311"/>
                </a:lnTo>
                <a:lnTo>
                  <a:pt x="191278" y="269993"/>
                </a:lnTo>
                <a:lnTo>
                  <a:pt x="177849" y="274407"/>
                </a:lnTo>
                <a:lnTo>
                  <a:pt x="163860" y="277476"/>
                </a:lnTo>
                <a:lnTo>
                  <a:pt x="149387" y="279124"/>
                </a:lnTo>
                <a:lnTo>
                  <a:pt x="140493" y="279399"/>
                </a:lnTo>
                <a:lnTo>
                  <a:pt x="125766" y="278641"/>
                </a:lnTo>
                <a:lnTo>
                  <a:pt x="111477" y="276416"/>
                </a:lnTo>
                <a:lnTo>
                  <a:pt x="97703" y="272801"/>
                </a:lnTo>
                <a:lnTo>
                  <a:pt x="84519" y="267872"/>
                </a:lnTo>
                <a:lnTo>
                  <a:pt x="72002" y="261703"/>
                </a:lnTo>
                <a:lnTo>
                  <a:pt x="60229" y="254371"/>
                </a:lnTo>
                <a:lnTo>
                  <a:pt x="49274" y="245952"/>
                </a:lnTo>
                <a:lnTo>
                  <a:pt x="39216" y="236522"/>
                </a:lnTo>
                <a:lnTo>
                  <a:pt x="30128" y="226155"/>
                </a:lnTo>
                <a:lnTo>
                  <a:pt x="22089" y="214928"/>
                </a:lnTo>
                <a:lnTo>
                  <a:pt x="15174" y="202917"/>
                </a:lnTo>
                <a:lnTo>
                  <a:pt x="9459" y="190197"/>
                </a:lnTo>
                <a:lnTo>
                  <a:pt x="5020" y="176844"/>
                </a:lnTo>
                <a:lnTo>
                  <a:pt x="1934" y="162934"/>
                </a:lnTo>
                <a:lnTo>
                  <a:pt x="276" y="148543"/>
                </a:lnTo>
                <a:lnTo>
                  <a:pt x="0" y="139699"/>
                </a:lnTo>
                <a:close/>
              </a:path>
            </a:pathLst>
          </a:custGeom>
          <a:ln w="25399">
            <a:solidFill>
              <a:srgbClr val="727272"/>
            </a:solidFill>
          </a:ln>
        </p:spPr>
        <p:txBody>
          <a:bodyPr wrap="square" lIns="0" tIns="0" rIns="0" bIns="0" rtlCol="0">
            <a:noAutofit/>
          </a:bodyPr>
          <a:lstStyle/>
          <a:p>
            <a:endParaRPr/>
          </a:p>
        </p:txBody>
      </p:sp>
      <p:sp>
        <p:nvSpPr>
          <p:cNvPr id="80" name="object 80"/>
          <p:cNvSpPr/>
          <p:nvPr/>
        </p:nvSpPr>
        <p:spPr>
          <a:xfrm>
            <a:off x="3365039" y="5683131"/>
            <a:ext cx="6019792" cy="646333"/>
          </a:xfrm>
          <a:custGeom>
            <a:avLst/>
            <a:gdLst/>
            <a:ahLst/>
            <a:cxnLst/>
            <a:rect l="l" t="t" r="r" b="b"/>
            <a:pathLst>
              <a:path w="6019792" h="646333">
                <a:moveTo>
                  <a:pt x="0" y="3"/>
                </a:moveTo>
                <a:lnTo>
                  <a:pt x="0" y="646333"/>
                </a:lnTo>
                <a:lnTo>
                  <a:pt x="6019792" y="646330"/>
                </a:lnTo>
                <a:lnTo>
                  <a:pt x="6019792" y="0"/>
                </a:lnTo>
                <a:lnTo>
                  <a:pt x="0" y="3"/>
                </a:lnTo>
                <a:close/>
              </a:path>
            </a:pathLst>
          </a:custGeom>
          <a:solidFill>
            <a:srgbClr val="FEFDD5"/>
          </a:solidFill>
        </p:spPr>
        <p:txBody>
          <a:bodyPr wrap="square" lIns="0" tIns="0" rIns="0" bIns="0" rtlCol="0">
            <a:noAutofit/>
          </a:bodyPr>
          <a:lstStyle/>
          <a:p>
            <a:endParaRPr/>
          </a:p>
        </p:txBody>
      </p:sp>
      <p:sp>
        <p:nvSpPr>
          <p:cNvPr id="81" name="object 81"/>
          <p:cNvSpPr/>
          <p:nvPr/>
        </p:nvSpPr>
        <p:spPr>
          <a:xfrm>
            <a:off x="3365039" y="5683131"/>
            <a:ext cx="6019789" cy="646332"/>
          </a:xfrm>
          <a:custGeom>
            <a:avLst/>
            <a:gdLst/>
            <a:ahLst/>
            <a:cxnLst/>
            <a:rect l="l" t="t" r="r" b="b"/>
            <a:pathLst>
              <a:path w="6019789" h="646332">
                <a:moveTo>
                  <a:pt x="0" y="3"/>
                </a:moveTo>
                <a:lnTo>
                  <a:pt x="6019789" y="0"/>
                </a:lnTo>
                <a:lnTo>
                  <a:pt x="6019789" y="646329"/>
                </a:lnTo>
                <a:lnTo>
                  <a:pt x="0" y="646332"/>
                </a:lnTo>
                <a:lnTo>
                  <a:pt x="0" y="3"/>
                </a:lnTo>
                <a:close/>
              </a:path>
            </a:pathLst>
          </a:custGeom>
          <a:ln w="9524">
            <a:solidFill>
              <a:srgbClr val="FFC900"/>
            </a:solidFill>
          </a:ln>
        </p:spPr>
        <p:txBody>
          <a:bodyPr wrap="square" lIns="0" tIns="0" rIns="0" bIns="0" rtlCol="0">
            <a:noAutofit/>
          </a:bodyPr>
          <a:lstStyle/>
          <a:p>
            <a:endParaRPr/>
          </a:p>
        </p:txBody>
      </p:sp>
      <p:sp>
        <p:nvSpPr>
          <p:cNvPr id="82" name="object 82"/>
          <p:cNvSpPr/>
          <p:nvPr/>
        </p:nvSpPr>
        <p:spPr>
          <a:xfrm>
            <a:off x="1085971" y="5723312"/>
            <a:ext cx="2219494" cy="619298"/>
          </a:xfrm>
          <a:prstGeom prst="rect">
            <a:avLst/>
          </a:prstGeom>
          <a:blipFill>
            <a:blip r:embed="rId7" cstate="print"/>
            <a:stretch>
              <a:fillRect/>
            </a:stretch>
          </a:blipFill>
        </p:spPr>
        <p:txBody>
          <a:bodyPr wrap="square" lIns="0" tIns="0" rIns="0" bIns="0" rtlCol="0">
            <a:noAutofit/>
          </a:bodyPr>
          <a:lstStyle/>
          <a:p>
            <a:endParaRPr/>
          </a:p>
        </p:txBody>
      </p:sp>
      <p:sp>
        <p:nvSpPr>
          <p:cNvPr id="83" name="object 83"/>
          <p:cNvSpPr/>
          <p:nvPr/>
        </p:nvSpPr>
        <p:spPr>
          <a:xfrm>
            <a:off x="1285476" y="5715000"/>
            <a:ext cx="1837109" cy="631767"/>
          </a:xfrm>
          <a:prstGeom prst="rect">
            <a:avLst/>
          </a:prstGeom>
          <a:blipFill>
            <a:blip r:embed="rId8" cstate="print"/>
            <a:stretch>
              <a:fillRect/>
            </a:stretch>
          </a:blipFill>
        </p:spPr>
        <p:txBody>
          <a:bodyPr wrap="square" lIns="0" tIns="0" rIns="0" bIns="0" rtlCol="0">
            <a:noAutofit/>
          </a:bodyPr>
          <a:lstStyle/>
          <a:p>
            <a:endParaRPr/>
          </a:p>
        </p:txBody>
      </p:sp>
      <p:sp>
        <p:nvSpPr>
          <p:cNvPr id="84" name="object 84"/>
          <p:cNvSpPr/>
          <p:nvPr/>
        </p:nvSpPr>
        <p:spPr>
          <a:xfrm>
            <a:off x="1079038" y="5716205"/>
            <a:ext cx="2209799" cy="609599"/>
          </a:xfrm>
          <a:prstGeom prst="rect">
            <a:avLst/>
          </a:prstGeom>
          <a:blipFill>
            <a:blip r:embed="rId9" cstate="print"/>
            <a:stretch>
              <a:fillRect/>
            </a:stretch>
          </a:blipFill>
        </p:spPr>
        <p:txBody>
          <a:bodyPr wrap="square" lIns="0" tIns="0" rIns="0" bIns="0" rtlCol="0">
            <a:noAutofit/>
          </a:bodyPr>
          <a:lstStyle/>
          <a:p>
            <a:endParaRPr/>
          </a:p>
        </p:txBody>
      </p:sp>
      <p:sp>
        <p:nvSpPr>
          <p:cNvPr id="30" name="object 30"/>
          <p:cNvSpPr/>
          <p:nvPr/>
        </p:nvSpPr>
        <p:spPr>
          <a:xfrm>
            <a:off x="9279734" y="512971"/>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9"/>
                </a:lnTo>
                <a:lnTo>
                  <a:pt x="59011" y="36406"/>
                </a:lnTo>
                <a:lnTo>
                  <a:pt x="48238" y="43862"/>
                </a:lnTo>
                <a:lnTo>
                  <a:pt x="38210" y="51928"/>
                </a:lnTo>
                <a:lnTo>
                  <a:pt x="28954"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31" name="object 31"/>
          <p:cNvSpPr/>
          <p:nvPr/>
        </p:nvSpPr>
        <p:spPr>
          <a:xfrm>
            <a:off x="9199900" y="498221"/>
            <a:ext cx="564669" cy="430910"/>
          </a:xfrm>
          <a:custGeom>
            <a:avLst/>
            <a:gdLst/>
            <a:ahLst/>
            <a:cxnLst/>
            <a:rect l="l" t="t" r="r" b="b"/>
            <a:pathLst>
              <a:path w="564669" h="430910">
                <a:moveTo>
                  <a:pt x="29561" y="119476"/>
                </a:moveTo>
                <a:lnTo>
                  <a:pt x="16796" y="142250"/>
                </a:lnTo>
                <a:lnTo>
                  <a:pt x="7540" y="165994"/>
                </a:lnTo>
                <a:lnTo>
                  <a:pt x="1903" y="190474"/>
                </a:lnTo>
                <a:lnTo>
                  <a:pt x="0" y="215455"/>
                </a:lnTo>
                <a:lnTo>
                  <a:pt x="935" y="233126"/>
                </a:lnTo>
                <a:lnTo>
                  <a:pt x="8205" y="267232"/>
                </a:lnTo>
                <a:lnTo>
                  <a:pt x="22187" y="299320"/>
                </a:lnTo>
                <a:lnTo>
                  <a:pt x="42300" y="328948"/>
                </a:lnTo>
                <a:lnTo>
                  <a:pt x="67963" y="355671"/>
                </a:lnTo>
                <a:lnTo>
                  <a:pt x="82694" y="367805"/>
                </a:lnTo>
                <a:lnTo>
                  <a:pt x="98595" y="379047"/>
                </a:lnTo>
                <a:lnTo>
                  <a:pt x="115592" y="389340"/>
                </a:lnTo>
                <a:lnTo>
                  <a:pt x="133613" y="398630"/>
                </a:lnTo>
                <a:lnTo>
                  <a:pt x="152586" y="406862"/>
                </a:lnTo>
                <a:lnTo>
                  <a:pt x="172438" y="413979"/>
                </a:lnTo>
                <a:lnTo>
                  <a:pt x="193096" y="419926"/>
                </a:lnTo>
                <a:lnTo>
                  <a:pt x="214487" y="424649"/>
                </a:lnTo>
                <a:lnTo>
                  <a:pt x="236540" y="428091"/>
                </a:lnTo>
                <a:lnTo>
                  <a:pt x="259180" y="430196"/>
                </a:lnTo>
                <a:lnTo>
                  <a:pt x="282336" y="430910"/>
                </a:lnTo>
                <a:lnTo>
                  <a:pt x="305492" y="430196"/>
                </a:lnTo>
                <a:lnTo>
                  <a:pt x="328132" y="428090"/>
                </a:lnTo>
                <a:lnTo>
                  <a:pt x="350184" y="424649"/>
                </a:lnTo>
                <a:lnTo>
                  <a:pt x="371575" y="419926"/>
                </a:lnTo>
                <a:lnTo>
                  <a:pt x="392233" y="413979"/>
                </a:lnTo>
                <a:lnTo>
                  <a:pt x="412084" y="406862"/>
                </a:lnTo>
                <a:lnTo>
                  <a:pt x="431057" y="398630"/>
                </a:lnTo>
                <a:lnTo>
                  <a:pt x="449078" y="389340"/>
                </a:lnTo>
                <a:lnTo>
                  <a:pt x="466075" y="379046"/>
                </a:lnTo>
                <a:lnTo>
                  <a:pt x="481976" y="367805"/>
                </a:lnTo>
                <a:lnTo>
                  <a:pt x="496707" y="355671"/>
                </a:lnTo>
                <a:lnTo>
                  <a:pt x="522369" y="328948"/>
                </a:lnTo>
                <a:lnTo>
                  <a:pt x="542482" y="299320"/>
                </a:lnTo>
                <a:lnTo>
                  <a:pt x="556464" y="267231"/>
                </a:lnTo>
                <a:lnTo>
                  <a:pt x="563733" y="233126"/>
                </a:lnTo>
                <a:lnTo>
                  <a:pt x="564669" y="215455"/>
                </a:lnTo>
                <a:lnTo>
                  <a:pt x="563733" y="197784"/>
                </a:lnTo>
                <a:lnTo>
                  <a:pt x="556464" y="163678"/>
                </a:lnTo>
                <a:lnTo>
                  <a:pt x="542482" y="131590"/>
                </a:lnTo>
                <a:lnTo>
                  <a:pt x="522369" y="101962"/>
                </a:lnTo>
                <a:lnTo>
                  <a:pt x="496706" y="75239"/>
                </a:lnTo>
                <a:lnTo>
                  <a:pt x="481976" y="63105"/>
                </a:lnTo>
                <a:lnTo>
                  <a:pt x="466075" y="51863"/>
                </a:lnTo>
                <a:lnTo>
                  <a:pt x="449078" y="41570"/>
                </a:lnTo>
                <a:lnTo>
                  <a:pt x="431057" y="32280"/>
                </a:lnTo>
                <a:lnTo>
                  <a:pt x="412084" y="24048"/>
                </a:lnTo>
                <a:lnTo>
                  <a:pt x="392232" y="16931"/>
                </a:lnTo>
                <a:lnTo>
                  <a:pt x="371575" y="10984"/>
                </a:lnTo>
                <a:lnTo>
                  <a:pt x="350183" y="6261"/>
                </a:lnTo>
                <a:lnTo>
                  <a:pt x="328131" y="2819"/>
                </a:lnTo>
                <a:lnTo>
                  <a:pt x="305491" y="714"/>
                </a:lnTo>
                <a:lnTo>
                  <a:pt x="282336" y="0"/>
                </a:lnTo>
                <a:lnTo>
                  <a:pt x="282334" y="25495"/>
                </a:lnTo>
                <a:lnTo>
                  <a:pt x="288047" y="25542"/>
                </a:lnTo>
                <a:lnTo>
                  <a:pt x="301428" y="26020"/>
                </a:lnTo>
                <a:lnTo>
                  <a:pt x="327865" y="28503"/>
                </a:lnTo>
                <a:lnTo>
                  <a:pt x="353702" y="32976"/>
                </a:lnTo>
                <a:lnTo>
                  <a:pt x="378737" y="39384"/>
                </a:lnTo>
                <a:lnTo>
                  <a:pt x="402767" y="47673"/>
                </a:lnTo>
                <a:lnTo>
                  <a:pt x="425592" y="57789"/>
                </a:lnTo>
                <a:lnTo>
                  <a:pt x="447009" y="69678"/>
                </a:lnTo>
                <a:lnTo>
                  <a:pt x="462628" y="80150"/>
                </a:lnTo>
                <a:lnTo>
                  <a:pt x="476824" y="91341"/>
                </a:lnTo>
                <a:lnTo>
                  <a:pt x="489589" y="103183"/>
                </a:lnTo>
                <a:lnTo>
                  <a:pt x="510789" y="128541"/>
                </a:lnTo>
                <a:lnTo>
                  <a:pt x="526161" y="155674"/>
                </a:lnTo>
                <a:lnTo>
                  <a:pt x="535640" y="184031"/>
                </a:lnTo>
                <a:lnTo>
                  <a:pt x="539158" y="213060"/>
                </a:lnTo>
                <a:lnTo>
                  <a:pt x="538661" y="227655"/>
                </a:lnTo>
                <a:lnTo>
                  <a:pt x="533113" y="256661"/>
                </a:lnTo>
                <a:lnTo>
                  <a:pt x="521437" y="284962"/>
                </a:lnTo>
                <a:lnTo>
                  <a:pt x="503567" y="312008"/>
                </a:lnTo>
                <a:lnTo>
                  <a:pt x="479436" y="337248"/>
                </a:lnTo>
                <a:lnTo>
                  <a:pt x="465277" y="348800"/>
                </a:lnTo>
                <a:lnTo>
                  <a:pt x="450145" y="359299"/>
                </a:lnTo>
                <a:lnTo>
                  <a:pt x="434135" y="368740"/>
                </a:lnTo>
                <a:lnTo>
                  <a:pt x="417338" y="377115"/>
                </a:lnTo>
                <a:lnTo>
                  <a:pt x="399848" y="384419"/>
                </a:lnTo>
                <a:lnTo>
                  <a:pt x="381759" y="390646"/>
                </a:lnTo>
                <a:lnTo>
                  <a:pt x="363162" y="395789"/>
                </a:lnTo>
                <a:lnTo>
                  <a:pt x="344152" y="399842"/>
                </a:lnTo>
                <a:lnTo>
                  <a:pt x="324822" y="402799"/>
                </a:lnTo>
                <a:lnTo>
                  <a:pt x="305264" y="404654"/>
                </a:lnTo>
                <a:lnTo>
                  <a:pt x="285572" y="405401"/>
                </a:lnTo>
                <a:lnTo>
                  <a:pt x="265838" y="405034"/>
                </a:lnTo>
                <a:lnTo>
                  <a:pt x="246157" y="403545"/>
                </a:lnTo>
                <a:lnTo>
                  <a:pt x="226620" y="400930"/>
                </a:lnTo>
                <a:lnTo>
                  <a:pt x="207322" y="397182"/>
                </a:lnTo>
                <a:lnTo>
                  <a:pt x="188355" y="392295"/>
                </a:lnTo>
                <a:lnTo>
                  <a:pt x="169812" y="386262"/>
                </a:lnTo>
                <a:lnTo>
                  <a:pt x="151786" y="379078"/>
                </a:lnTo>
                <a:lnTo>
                  <a:pt x="134371" y="370736"/>
                </a:lnTo>
                <a:lnTo>
                  <a:pt x="117660" y="361231"/>
                </a:lnTo>
                <a:lnTo>
                  <a:pt x="102040" y="350759"/>
                </a:lnTo>
                <a:lnTo>
                  <a:pt x="87844" y="339567"/>
                </a:lnTo>
                <a:lnTo>
                  <a:pt x="75080" y="327726"/>
                </a:lnTo>
                <a:lnTo>
                  <a:pt x="53880" y="302368"/>
                </a:lnTo>
                <a:lnTo>
                  <a:pt x="38507" y="275235"/>
                </a:lnTo>
                <a:lnTo>
                  <a:pt x="29028" y="246878"/>
                </a:lnTo>
                <a:lnTo>
                  <a:pt x="25510" y="217849"/>
                </a:lnTo>
                <a:lnTo>
                  <a:pt x="26007" y="203254"/>
                </a:lnTo>
                <a:lnTo>
                  <a:pt x="31556" y="174248"/>
                </a:lnTo>
                <a:lnTo>
                  <a:pt x="43231" y="145947"/>
                </a:lnTo>
                <a:lnTo>
                  <a:pt x="61102" y="118901"/>
                </a:lnTo>
                <a:lnTo>
                  <a:pt x="85233" y="93661"/>
                </a:lnTo>
                <a:lnTo>
                  <a:pt x="102985" y="110101"/>
                </a:lnTo>
                <a:lnTo>
                  <a:pt x="112403" y="58089"/>
                </a:lnTo>
                <a:lnTo>
                  <a:pt x="48887" y="60003"/>
                </a:lnTo>
                <a:lnTo>
                  <a:pt x="66634" y="76438"/>
                </a:lnTo>
                <a:lnTo>
                  <a:pt x="65166" y="77775"/>
                </a:lnTo>
                <a:lnTo>
                  <a:pt x="55041" y="87646"/>
                </a:lnTo>
                <a:lnTo>
                  <a:pt x="45722" y="97906"/>
                </a:lnTo>
                <a:lnTo>
                  <a:pt x="37224" y="108526"/>
                </a:lnTo>
                <a:lnTo>
                  <a:pt x="29561" y="119476"/>
                </a:lnTo>
                <a:close/>
              </a:path>
            </a:pathLst>
          </a:custGeom>
          <a:solidFill>
            <a:srgbClr val="F4F4F4"/>
          </a:solidFill>
        </p:spPr>
        <p:txBody>
          <a:bodyPr wrap="square" lIns="0" tIns="0" rIns="0" bIns="0" rtlCol="0">
            <a:noAutofit/>
          </a:bodyPr>
          <a:lstStyle/>
          <a:p>
            <a:endParaRPr/>
          </a:p>
        </p:txBody>
      </p:sp>
      <p:sp>
        <p:nvSpPr>
          <p:cNvPr id="32" name="object 32"/>
          <p:cNvSpPr/>
          <p:nvPr/>
        </p:nvSpPr>
        <p:spPr>
          <a:xfrm>
            <a:off x="9394299" y="493313"/>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612816"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612816"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145642"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36" name="object 36"/>
          <p:cNvSpPr/>
          <p:nvPr/>
        </p:nvSpPr>
        <p:spPr>
          <a:xfrm>
            <a:off x="9145642"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394299" y="852671"/>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571368" y="523280"/>
            <a:ext cx="95728" cy="60240"/>
          </a:xfrm>
          <a:custGeom>
            <a:avLst/>
            <a:gdLst/>
            <a:ahLst/>
            <a:cxnLst/>
            <a:rect l="l" t="t" r="r" b="b"/>
            <a:pathLst>
              <a:path w="95728" h="60240">
                <a:moveTo>
                  <a:pt x="91471" y="48944"/>
                </a:moveTo>
                <a:lnTo>
                  <a:pt x="88979" y="35433"/>
                </a:lnTo>
                <a:lnTo>
                  <a:pt x="82803" y="24111"/>
                </a:lnTo>
                <a:lnTo>
                  <a:pt x="73419" y="14144"/>
                </a:lnTo>
                <a:lnTo>
                  <a:pt x="61323" y="6234"/>
                </a:lnTo>
                <a:lnTo>
                  <a:pt x="53087" y="2812"/>
                </a:lnTo>
                <a:lnTo>
                  <a:pt x="39917" y="0"/>
                </a:lnTo>
                <a:lnTo>
                  <a:pt x="27315" y="311"/>
                </a:lnTo>
                <a:lnTo>
                  <a:pt x="15989" y="3603"/>
                </a:lnTo>
                <a:lnTo>
                  <a:pt x="6648" y="9733"/>
                </a:lnTo>
                <a:lnTo>
                  <a:pt x="0" y="18560"/>
                </a:lnTo>
                <a:lnTo>
                  <a:pt x="9827" y="23475"/>
                </a:lnTo>
                <a:lnTo>
                  <a:pt x="12961" y="18925"/>
                </a:lnTo>
                <a:lnTo>
                  <a:pt x="23392" y="12378"/>
                </a:lnTo>
                <a:lnTo>
                  <a:pt x="37594" y="10773"/>
                </a:lnTo>
                <a:lnTo>
                  <a:pt x="40414" y="11063"/>
                </a:lnTo>
                <a:lnTo>
                  <a:pt x="54018" y="14932"/>
                </a:lnTo>
                <a:lnTo>
                  <a:pt x="65928" y="22175"/>
                </a:lnTo>
                <a:lnTo>
                  <a:pt x="74967" y="31893"/>
                </a:lnTo>
                <a:lnTo>
                  <a:pt x="79957" y="43184"/>
                </a:lnTo>
                <a:lnTo>
                  <a:pt x="76074" y="41241"/>
                </a:lnTo>
                <a:lnTo>
                  <a:pt x="83323" y="60240"/>
                </a:lnTo>
                <a:lnTo>
                  <a:pt x="95728" y="51073"/>
                </a:lnTo>
                <a:lnTo>
                  <a:pt x="91471" y="48944"/>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522307" y="578602"/>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5"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5"/>
                </a:lnTo>
                <a:lnTo>
                  <a:pt x="75800" y="52629"/>
                </a:lnTo>
                <a:lnTo>
                  <a:pt x="64679" y="56938"/>
                </a:lnTo>
                <a:lnTo>
                  <a:pt x="50913"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40" name="object 40"/>
          <p:cNvSpPr/>
          <p:nvPr/>
        </p:nvSpPr>
        <p:spPr>
          <a:xfrm>
            <a:off x="9769779" y="672912"/>
            <a:ext cx="41970" cy="98397"/>
          </a:xfrm>
          <a:custGeom>
            <a:avLst/>
            <a:gdLst/>
            <a:ahLst/>
            <a:cxnLst/>
            <a:rect l="l" t="t" r="r" b="b"/>
            <a:pathLst>
              <a:path w="41970" h="98397">
                <a:moveTo>
                  <a:pt x="758" y="11032"/>
                </a:moveTo>
                <a:lnTo>
                  <a:pt x="6502" y="11452"/>
                </a:lnTo>
                <a:lnTo>
                  <a:pt x="17477" y="17145"/>
                </a:lnTo>
                <a:lnTo>
                  <a:pt x="26056" y="28514"/>
                </a:lnTo>
                <a:lnTo>
                  <a:pt x="28684" y="35008"/>
                </a:lnTo>
                <a:lnTo>
                  <a:pt x="30991" y="47736"/>
                </a:lnTo>
                <a:lnTo>
                  <a:pt x="30085" y="60370"/>
                </a:lnTo>
                <a:lnTo>
                  <a:pt x="26116" y="71760"/>
                </a:lnTo>
                <a:lnTo>
                  <a:pt x="19235" y="80755"/>
                </a:lnTo>
                <a:lnTo>
                  <a:pt x="18930" y="76332"/>
                </a:lnTo>
                <a:lnTo>
                  <a:pt x="6330" y="92138"/>
                </a:lnTo>
                <a:lnTo>
                  <a:pt x="20447" y="98397"/>
                </a:lnTo>
                <a:lnTo>
                  <a:pt x="20116" y="93581"/>
                </a:lnTo>
                <a:lnTo>
                  <a:pt x="22223" y="92292"/>
                </a:lnTo>
                <a:lnTo>
                  <a:pt x="31095" y="84100"/>
                </a:lnTo>
                <a:lnTo>
                  <a:pt x="37572" y="73187"/>
                </a:lnTo>
                <a:lnTo>
                  <a:pt x="41312" y="60297"/>
                </a:lnTo>
                <a:lnTo>
                  <a:pt x="41970"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9569384" y="675590"/>
            <a:ext cx="42442" cy="75138"/>
          </a:xfrm>
          <a:custGeom>
            <a:avLst/>
            <a:gdLst/>
            <a:ahLst/>
            <a:cxnLst/>
            <a:rect l="l" t="t" r="r" b="b"/>
            <a:pathLst>
              <a:path w="42442" h="75138">
                <a:moveTo>
                  <a:pt x="1163" y="29963"/>
                </a:moveTo>
                <a:lnTo>
                  <a:pt x="0" y="42776"/>
                </a:lnTo>
                <a:lnTo>
                  <a:pt x="996" y="48251"/>
                </a:lnTo>
                <a:lnTo>
                  <a:pt x="6669" y="59938"/>
                </a:lnTo>
                <a:lnTo>
                  <a:pt x="16145" y="68831"/>
                </a:lnTo>
                <a:lnTo>
                  <a:pt x="28408" y="74156"/>
                </a:lnTo>
                <a:lnTo>
                  <a:pt x="42442" y="75138"/>
                </a:lnTo>
                <a:lnTo>
                  <a:pt x="41415" y="64790"/>
                </a:lnTo>
                <a:lnTo>
                  <a:pt x="33719" y="64609"/>
                </a:lnTo>
                <a:lnTo>
                  <a:pt x="21669" y="60028"/>
                </a:lnTo>
                <a:lnTo>
                  <a:pt x="13159" y="50829"/>
                </a:lnTo>
                <a:lnTo>
                  <a:pt x="10987" y="45366"/>
                </a:lnTo>
                <a:lnTo>
                  <a:pt x="10891" y="33842"/>
                </a:lnTo>
                <a:lnTo>
                  <a:pt x="16186" y="23410"/>
                </a:lnTo>
                <a:lnTo>
                  <a:pt x="26236"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42" name="object 42"/>
          <p:cNvSpPr/>
          <p:nvPr/>
        </p:nvSpPr>
        <p:spPr>
          <a:xfrm>
            <a:off x="9313512" y="782526"/>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4" y="11159"/>
                </a:lnTo>
                <a:lnTo>
                  <a:pt x="55042" y="14396"/>
                </a:lnTo>
                <a:lnTo>
                  <a:pt x="67770" y="20009"/>
                </a:lnTo>
                <a:lnTo>
                  <a:pt x="79204" y="27512"/>
                </a:lnTo>
                <a:lnTo>
                  <a:pt x="88559" y="36421"/>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40"/>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9269688" y="828456"/>
            <a:ext cx="112664" cy="83917"/>
          </a:xfrm>
          <a:custGeom>
            <a:avLst/>
            <a:gdLst/>
            <a:ahLst/>
            <a:cxnLst/>
            <a:rect l="l" t="t" r="r" b="b"/>
            <a:pathLst>
              <a:path w="112664" h="83917">
                <a:moveTo>
                  <a:pt x="17820" y="25796"/>
                </a:moveTo>
                <a:lnTo>
                  <a:pt x="11826" y="0"/>
                </a:lnTo>
                <a:lnTo>
                  <a:pt x="0" y="12937"/>
                </a:lnTo>
                <a:lnTo>
                  <a:pt x="2887" y="15021"/>
                </a:lnTo>
                <a:lnTo>
                  <a:pt x="4706" y="24138"/>
                </a:lnTo>
                <a:lnTo>
                  <a:pt x="9427" y="35158"/>
                </a:lnTo>
                <a:lnTo>
                  <a:pt x="16663" y="46086"/>
                </a:lnTo>
                <a:lnTo>
                  <a:pt x="26122" y="56495"/>
                </a:lnTo>
                <a:lnTo>
                  <a:pt x="37514" y="65958"/>
                </a:lnTo>
                <a:lnTo>
                  <a:pt x="47341" y="72285"/>
                </a:lnTo>
                <a:lnTo>
                  <a:pt x="60602" y="78619"/>
                </a:lnTo>
                <a:lnTo>
                  <a:pt x="73584" y="82512"/>
                </a:lnTo>
                <a:lnTo>
                  <a:pt x="85784" y="83917"/>
                </a:lnTo>
                <a:lnTo>
                  <a:pt x="96700" y="82791"/>
                </a:lnTo>
                <a:lnTo>
                  <a:pt x="105827" y="79086"/>
                </a:lnTo>
                <a:lnTo>
                  <a:pt x="112664" y="72758"/>
                </a:lnTo>
                <a:lnTo>
                  <a:pt x="103752" y="66329"/>
                </a:lnTo>
                <a:lnTo>
                  <a:pt x="100711" y="69417"/>
                </a:lnTo>
                <a:lnTo>
                  <a:pt x="90015" y="73224"/>
                </a:lnTo>
                <a:lnTo>
                  <a:pt x="75308" y="72005"/>
                </a:lnTo>
                <a:lnTo>
                  <a:pt x="63225" y="68010"/>
                </a:lnTo>
                <a:lnTo>
                  <a:pt x="51132" y="61805"/>
                </a:lnTo>
                <a:lnTo>
                  <a:pt x="39792" y="53894"/>
                </a:lnTo>
                <a:lnTo>
                  <a:pt x="29778" y="44733"/>
                </a:lnTo>
                <a:lnTo>
                  <a:pt x="21658" y="34778"/>
                </a:lnTo>
                <a:lnTo>
                  <a:pt x="16002" y="24485"/>
                </a:lnTo>
                <a:lnTo>
                  <a:pt x="17820" y="25796"/>
                </a:lnTo>
                <a:close/>
              </a:path>
            </a:pathLst>
          </a:custGeom>
          <a:solidFill>
            <a:srgbClr val="E0E0E0"/>
          </a:solidFill>
        </p:spPr>
        <p:txBody>
          <a:bodyPr wrap="square" lIns="0" tIns="0" rIns="0" bIns="0" rtlCol="0">
            <a:noAutofit/>
          </a:bodyPr>
          <a:lstStyle/>
          <a:p>
            <a:endParaRPr/>
          </a:p>
        </p:txBody>
      </p:sp>
      <p:sp>
        <p:nvSpPr>
          <p:cNvPr id="44" name="object 44"/>
          <p:cNvSpPr/>
          <p:nvPr/>
        </p:nvSpPr>
        <p:spPr>
          <a:xfrm>
            <a:off x="9572255" y="826466"/>
            <a:ext cx="78164" cy="74414"/>
          </a:xfrm>
          <a:custGeom>
            <a:avLst/>
            <a:gdLst/>
            <a:ahLst/>
            <a:cxnLst/>
            <a:rect l="l" t="t" r="r" b="b"/>
            <a:pathLst>
              <a:path w="78164" h="74414">
                <a:moveTo>
                  <a:pt x="73287" y="0"/>
                </a:moveTo>
                <a:lnTo>
                  <a:pt x="66459"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4"/>
                </a:lnTo>
                <a:lnTo>
                  <a:pt x="6833" y="74414"/>
                </a:lnTo>
                <a:lnTo>
                  <a:pt x="9235" y="72373"/>
                </a:lnTo>
                <a:lnTo>
                  <a:pt x="20019" y="72844"/>
                </a:lnTo>
                <a:lnTo>
                  <a:pt x="31761" y="70194"/>
                </a:lnTo>
                <a:lnTo>
                  <a:pt x="43746" y="64668"/>
                </a:lnTo>
                <a:lnTo>
                  <a:pt x="55260" y="56512"/>
                </a:lnTo>
                <a:lnTo>
                  <a:pt x="60458" y="51687"/>
                </a:lnTo>
                <a:lnTo>
                  <a:pt x="69394"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9529194" y="770582"/>
            <a:ext cx="73439" cy="81494"/>
          </a:xfrm>
          <a:custGeom>
            <a:avLst/>
            <a:gdLst/>
            <a:ahLst/>
            <a:cxnLst/>
            <a:rect l="l" t="t" r="r" b="b"/>
            <a:pathLst>
              <a:path w="73439" h="81494">
                <a:moveTo>
                  <a:pt x="13179" y="67864"/>
                </a:moveTo>
                <a:lnTo>
                  <a:pt x="10565"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6"/>
                </a:lnTo>
                <a:lnTo>
                  <a:pt x="3182" y="38353"/>
                </a:lnTo>
                <a:lnTo>
                  <a:pt x="10" y="50341"/>
                </a:lnTo>
                <a:lnTo>
                  <a:pt x="0" y="61992"/>
                </a:lnTo>
                <a:lnTo>
                  <a:pt x="3214" y="72609"/>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46" name="object 46"/>
          <p:cNvSpPr/>
          <p:nvPr/>
        </p:nvSpPr>
        <p:spPr>
          <a:xfrm>
            <a:off x="9100668" y="675590"/>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5" y="64790"/>
                </a:lnTo>
                <a:lnTo>
                  <a:pt x="33719" y="64609"/>
                </a:lnTo>
                <a:lnTo>
                  <a:pt x="21669" y="60028"/>
                </a:lnTo>
                <a:lnTo>
                  <a:pt x="13159" y="50829"/>
                </a:lnTo>
                <a:lnTo>
                  <a:pt x="10987" y="45366"/>
                </a:lnTo>
                <a:lnTo>
                  <a:pt x="10891" y="33841"/>
                </a:lnTo>
                <a:lnTo>
                  <a:pt x="16187" y="23410"/>
                </a:lnTo>
                <a:lnTo>
                  <a:pt x="26238"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29" name="object 29"/>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28" name="object 28"/>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FEFFFE"/>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FEFFFE"/>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FEFFFE"/>
                </a:solidFill>
                <a:latin typeface="Arial"/>
                <a:cs typeface="Arial"/>
              </a:rPr>
              <a:t>analytic plan and share for peer review?</a:t>
            </a:r>
            <a:endParaRPr sz="1400">
              <a:latin typeface="Arial"/>
              <a:cs typeface="Arial"/>
            </a:endParaRPr>
          </a:p>
        </p:txBody>
      </p:sp>
      <p:sp>
        <p:nvSpPr>
          <p:cNvPr id="27" name="object 27"/>
          <p:cNvSpPr txBox="1"/>
          <p:nvPr/>
        </p:nvSpPr>
        <p:spPr>
          <a:xfrm>
            <a:off x="1157778" y="853467"/>
            <a:ext cx="1482446"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 5:</a:t>
            </a:r>
            <a:endParaRPr sz="2800">
              <a:latin typeface="Arial"/>
              <a:cs typeface="Arial"/>
            </a:endParaRPr>
          </a:p>
        </p:txBody>
      </p:sp>
      <p:sp>
        <p:nvSpPr>
          <p:cNvPr id="26" name="object 26"/>
          <p:cNvSpPr txBox="1"/>
          <p:nvPr/>
        </p:nvSpPr>
        <p:spPr>
          <a:xfrm>
            <a:off x="2759044" y="853467"/>
            <a:ext cx="2272490"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Communicate</a:t>
            </a:r>
            <a:endParaRPr sz="2800">
              <a:latin typeface="Arial"/>
              <a:cs typeface="Arial"/>
            </a:endParaRPr>
          </a:p>
        </p:txBody>
      </p:sp>
      <p:sp>
        <p:nvSpPr>
          <p:cNvPr id="25" name="object 25"/>
          <p:cNvSpPr txBox="1"/>
          <p:nvPr/>
        </p:nvSpPr>
        <p:spPr>
          <a:xfrm>
            <a:off x="5051598" y="853467"/>
            <a:ext cx="1264523"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Results</a:t>
            </a:r>
            <a:endParaRPr sz="2800">
              <a:latin typeface="Arial"/>
              <a:cs typeface="Arial"/>
            </a:endParaRPr>
          </a:p>
        </p:txBody>
      </p:sp>
      <p:sp>
        <p:nvSpPr>
          <p:cNvPr id="24" name="object 24"/>
          <p:cNvSpPr txBox="1"/>
          <p:nvPr/>
        </p:nvSpPr>
        <p:spPr>
          <a:xfrm>
            <a:off x="8537560" y="1941074"/>
            <a:ext cx="1077230" cy="406399"/>
          </a:xfrm>
          <a:prstGeom prst="rect">
            <a:avLst/>
          </a:prstGeom>
        </p:spPr>
        <p:txBody>
          <a:bodyPr wrap="square" lIns="0" tIns="0" rIns="0" bIns="0" rtlCol="0">
            <a:noAutofit/>
          </a:bodyPr>
          <a:lstStyle/>
          <a:p>
            <a:pPr marL="125267" marR="138846" algn="ctr">
              <a:lnSpc>
                <a:spcPts val="1530"/>
              </a:lnSpc>
              <a:spcBef>
                <a:spcPts val="76"/>
              </a:spcBef>
            </a:pPr>
            <a:r>
              <a:rPr sz="1400" spc="0" dirty="0">
                <a:solidFill>
                  <a:srgbClr val="FEFFFE"/>
                </a:solidFill>
                <a:latin typeface="Arial"/>
                <a:cs typeface="Arial"/>
              </a:rPr>
              <a:t>Do I have</a:t>
            </a:r>
            <a:endParaRPr sz="1400">
              <a:latin typeface="Arial"/>
              <a:cs typeface="Arial"/>
            </a:endParaRPr>
          </a:p>
          <a:p>
            <a:pPr algn="ctr">
              <a:lnSpc>
                <a:spcPts val="1600"/>
              </a:lnSpc>
              <a:spcBef>
                <a:spcPts val="3"/>
              </a:spcBef>
            </a:pPr>
            <a:r>
              <a:rPr sz="1400" spc="0" dirty="0">
                <a:solidFill>
                  <a:srgbClr val="FEFFFE"/>
                </a:solidFill>
                <a:latin typeface="Arial"/>
                <a:cs typeface="Arial"/>
              </a:rPr>
              <a:t>enough good</a:t>
            </a:r>
            <a:endParaRPr sz="1400">
              <a:latin typeface="Arial"/>
              <a:cs typeface="Arial"/>
            </a:endParaRPr>
          </a:p>
        </p:txBody>
      </p:sp>
      <p:sp>
        <p:nvSpPr>
          <p:cNvPr id="23" name="object 23"/>
          <p:cNvSpPr txBox="1"/>
          <p:nvPr/>
        </p:nvSpPr>
        <p:spPr>
          <a:xfrm>
            <a:off x="9160393" y="2360174"/>
            <a:ext cx="501930" cy="634999"/>
          </a:xfrm>
          <a:prstGeom prst="rect">
            <a:avLst/>
          </a:prstGeom>
        </p:spPr>
        <p:txBody>
          <a:bodyPr wrap="square" lIns="0" tIns="0" rIns="0" bIns="0" rtlCol="0">
            <a:noAutofit/>
          </a:bodyPr>
          <a:lstStyle/>
          <a:p>
            <a:pPr marL="17713">
              <a:lnSpc>
                <a:spcPts val="1530"/>
              </a:lnSpc>
              <a:spcBef>
                <a:spcPts val="76"/>
              </a:spcBef>
            </a:pPr>
            <a:r>
              <a:rPr sz="1400" spc="0" dirty="0">
                <a:solidFill>
                  <a:srgbClr val="FEFFFE"/>
                </a:solidFill>
                <a:latin typeface="Arial"/>
                <a:cs typeface="Arial"/>
              </a:rPr>
              <a:t>ata to</a:t>
            </a:r>
            <a:endParaRPr sz="1400">
              <a:latin typeface="Arial"/>
              <a:cs typeface="Arial"/>
            </a:endParaRPr>
          </a:p>
          <a:p>
            <a:pPr marL="12700" marR="58180" indent="24699">
              <a:lnSpc>
                <a:spcPts val="1609"/>
              </a:lnSpc>
              <a:spcBef>
                <a:spcPts val="13"/>
              </a:spcBef>
            </a:pPr>
            <a:r>
              <a:rPr sz="1400" spc="0" dirty="0">
                <a:solidFill>
                  <a:srgbClr val="FEFFFE"/>
                </a:solidFill>
                <a:latin typeface="Arial"/>
                <a:cs typeface="Arial"/>
              </a:rPr>
              <a:t>lding del?</a:t>
            </a:r>
            <a:endParaRPr sz="1400">
              <a:latin typeface="Arial"/>
              <a:cs typeface="Arial"/>
            </a:endParaRPr>
          </a:p>
        </p:txBody>
      </p:sp>
      <p:sp>
        <p:nvSpPr>
          <p:cNvPr id="22" name="object 22"/>
          <p:cNvSpPr txBox="1"/>
          <p:nvPr/>
        </p:nvSpPr>
        <p:spPr>
          <a:xfrm>
            <a:off x="5025155" y="2444666"/>
            <a:ext cx="499007" cy="330199"/>
          </a:xfrm>
          <a:prstGeom prst="rect">
            <a:avLst/>
          </a:prstGeom>
        </p:spPr>
        <p:txBody>
          <a:bodyPr wrap="square" lIns="0" tIns="0" rIns="0" bIns="0" rtlCol="0">
            <a:noAutofit/>
          </a:bodyPr>
          <a:lstStyle/>
          <a:p>
            <a:pPr marL="12700">
              <a:lnSpc>
                <a:spcPts val="2600"/>
              </a:lnSpc>
              <a:spcBef>
                <a:spcPts val="130"/>
              </a:spcBef>
            </a:pPr>
            <a:r>
              <a:rPr sz="3600" b="1" i="1" spc="0" baseline="2275" dirty="0">
                <a:solidFill>
                  <a:srgbClr val="474746"/>
                </a:solidFill>
                <a:latin typeface="Calibri"/>
                <a:cs typeface="Calibri"/>
              </a:rPr>
              <a:t>Did</a:t>
            </a:r>
            <a:endParaRPr sz="2400">
              <a:latin typeface="Calibri"/>
              <a:cs typeface="Calibri"/>
            </a:endParaRPr>
          </a:p>
        </p:txBody>
      </p:sp>
      <p:sp>
        <p:nvSpPr>
          <p:cNvPr id="21" name="object 21"/>
          <p:cNvSpPr txBox="1"/>
          <p:nvPr/>
        </p:nvSpPr>
        <p:spPr>
          <a:xfrm>
            <a:off x="5521948" y="2444666"/>
            <a:ext cx="447947" cy="330199"/>
          </a:xfrm>
          <a:prstGeom prst="rect">
            <a:avLst/>
          </a:prstGeom>
        </p:spPr>
        <p:txBody>
          <a:bodyPr wrap="square" lIns="0" tIns="0" rIns="0" bIns="0" rtlCol="0">
            <a:noAutofit/>
          </a:bodyPr>
          <a:lstStyle/>
          <a:p>
            <a:pPr marL="12700">
              <a:lnSpc>
                <a:spcPts val="2600"/>
              </a:lnSpc>
              <a:spcBef>
                <a:spcPts val="130"/>
              </a:spcBef>
            </a:pPr>
            <a:r>
              <a:rPr sz="3600" b="1" i="1" spc="0" baseline="2275" dirty="0">
                <a:solidFill>
                  <a:srgbClr val="474746"/>
                </a:solidFill>
                <a:latin typeface="Calibri"/>
                <a:cs typeface="Calibri"/>
              </a:rPr>
              <a:t>we</a:t>
            </a:r>
            <a:endParaRPr sz="2400">
              <a:latin typeface="Calibri"/>
              <a:cs typeface="Calibri"/>
            </a:endParaRPr>
          </a:p>
        </p:txBody>
      </p:sp>
      <p:sp>
        <p:nvSpPr>
          <p:cNvPr id="20" name="object 20"/>
          <p:cNvSpPr txBox="1"/>
          <p:nvPr/>
        </p:nvSpPr>
        <p:spPr>
          <a:xfrm>
            <a:off x="5967687" y="2444666"/>
            <a:ext cx="1204389" cy="330199"/>
          </a:xfrm>
          <a:prstGeom prst="rect">
            <a:avLst/>
          </a:prstGeom>
        </p:spPr>
        <p:txBody>
          <a:bodyPr wrap="square" lIns="0" tIns="0" rIns="0" bIns="0" rtlCol="0">
            <a:noAutofit/>
          </a:bodyPr>
          <a:lstStyle/>
          <a:p>
            <a:pPr marL="12700">
              <a:lnSpc>
                <a:spcPts val="2600"/>
              </a:lnSpc>
              <a:spcBef>
                <a:spcPts val="130"/>
              </a:spcBef>
            </a:pPr>
            <a:r>
              <a:rPr sz="3600" b="1" i="1" spc="0" baseline="2275" dirty="0">
                <a:solidFill>
                  <a:srgbClr val="474746"/>
                </a:solidFill>
                <a:latin typeface="Calibri"/>
                <a:cs typeface="Calibri"/>
              </a:rPr>
              <a:t>succeed?</a:t>
            </a:r>
            <a:endParaRPr sz="2400">
              <a:latin typeface="Calibri"/>
              <a:cs typeface="Calibri"/>
            </a:endParaRPr>
          </a:p>
        </p:txBody>
      </p:sp>
      <p:sp>
        <p:nvSpPr>
          <p:cNvPr id="19" name="object 19"/>
          <p:cNvSpPr txBox="1"/>
          <p:nvPr/>
        </p:nvSpPr>
        <p:spPr>
          <a:xfrm>
            <a:off x="7238794" y="2444666"/>
            <a:ext cx="499007" cy="330199"/>
          </a:xfrm>
          <a:prstGeom prst="rect">
            <a:avLst/>
          </a:prstGeom>
        </p:spPr>
        <p:txBody>
          <a:bodyPr wrap="square" lIns="0" tIns="0" rIns="0" bIns="0" rtlCol="0">
            <a:noAutofit/>
          </a:bodyPr>
          <a:lstStyle/>
          <a:p>
            <a:pPr marL="12700">
              <a:lnSpc>
                <a:spcPts val="2600"/>
              </a:lnSpc>
              <a:spcBef>
                <a:spcPts val="130"/>
              </a:spcBef>
            </a:pPr>
            <a:r>
              <a:rPr sz="3600" b="1" i="1" spc="0" baseline="2275" dirty="0">
                <a:solidFill>
                  <a:srgbClr val="474746"/>
                </a:solidFill>
                <a:latin typeface="Calibri"/>
                <a:cs typeface="Calibri"/>
              </a:rPr>
              <a:t>Did</a:t>
            </a:r>
            <a:endParaRPr sz="2400">
              <a:latin typeface="Calibri"/>
              <a:cs typeface="Calibri"/>
            </a:endParaRPr>
          </a:p>
        </p:txBody>
      </p:sp>
      <p:sp>
        <p:nvSpPr>
          <p:cNvPr id="18" name="object 18"/>
          <p:cNvSpPr txBox="1"/>
          <p:nvPr/>
        </p:nvSpPr>
        <p:spPr>
          <a:xfrm>
            <a:off x="7735587" y="2444666"/>
            <a:ext cx="447947" cy="330199"/>
          </a:xfrm>
          <a:prstGeom prst="rect">
            <a:avLst/>
          </a:prstGeom>
        </p:spPr>
        <p:txBody>
          <a:bodyPr wrap="square" lIns="0" tIns="0" rIns="0" bIns="0" rtlCol="0">
            <a:noAutofit/>
          </a:bodyPr>
          <a:lstStyle/>
          <a:p>
            <a:pPr marL="12700">
              <a:lnSpc>
                <a:spcPts val="2600"/>
              </a:lnSpc>
              <a:spcBef>
                <a:spcPts val="130"/>
              </a:spcBef>
            </a:pPr>
            <a:r>
              <a:rPr sz="3600" b="1" i="1" spc="0" baseline="2275" dirty="0">
                <a:solidFill>
                  <a:srgbClr val="474746"/>
                </a:solidFill>
                <a:latin typeface="Calibri"/>
                <a:cs typeface="Calibri"/>
              </a:rPr>
              <a:t>we</a:t>
            </a:r>
            <a:endParaRPr sz="2400">
              <a:latin typeface="Calibri"/>
              <a:cs typeface="Calibri"/>
            </a:endParaRPr>
          </a:p>
        </p:txBody>
      </p:sp>
      <p:sp>
        <p:nvSpPr>
          <p:cNvPr id="17" name="object 17"/>
          <p:cNvSpPr txBox="1"/>
          <p:nvPr/>
        </p:nvSpPr>
        <p:spPr>
          <a:xfrm>
            <a:off x="8181327" y="2444666"/>
            <a:ext cx="619387" cy="330199"/>
          </a:xfrm>
          <a:prstGeom prst="rect">
            <a:avLst/>
          </a:prstGeom>
        </p:spPr>
        <p:txBody>
          <a:bodyPr wrap="square" lIns="0" tIns="0" rIns="0" bIns="0" rtlCol="0">
            <a:noAutofit/>
          </a:bodyPr>
          <a:lstStyle/>
          <a:p>
            <a:pPr marL="12700">
              <a:lnSpc>
                <a:spcPts val="2600"/>
              </a:lnSpc>
              <a:spcBef>
                <a:spcPts val="130"/>
              </a:spcBef>
            </a:pPr>
            <a:r>
              <a:rPr sz="3600" b="1" i="1" spc="0" baseline="2275" dirty="0">
                <a:solidFill>
                  <a:srgbClr val="474746"/>
                </a:solidFill>
                <a:latin typeface="Calibri"/>
                <a:cs typeface="Calibri"/>
              </a:rPr>
              <a:t>fail?</a:t>
            </a:r>
            <a:endParaRPr sz="2400">
              <a:latin typeface="Calibri"/>
              <a:cs typeface="Calibri"/>
            </a:endParaRPr>
          </a:p>
        </p:txBody>
      </p:sp>
      <p:sp>
        <p:nvSpPr>
          <p:cNvPr id="16" name="object 16"/>
          <p:cNvSpPr txBox="1"/>
          <p:nvPr/>
        </p:nvSpPr>
        <p:spPr>
          <a:xfrm>
            <a:off x="1932043" y="2779696"/>
            <a:ext cx="1533829"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Operationalize</a:t>
            </a:r>
            <a:endParaRPr sz="1800">
              <a:latin typeface="Arial"/>
              <a:cs typeface="Arial"/>
            </a:endParaRPr>
          </a:p>
        </p:txBody>
      </p:sp>
      <p:sp>
        <p:nvSpPr>
          <p:cNvPr id="15" name="object 15"/>
          <p:cNvSpPr txBox="1"/>
          <p:nvPr/>
        </p:nvSpPr>
        <p:spPr>
          <a:xfrm>
            <a:off x="2113330" y="3868005"/>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5</a:t>
            </a:r>
            <a:endParaRPr sz="1200">
              <a:latin typeface="Arial"/>
              <a:cs typeface="Arial"/>
            </a:endParaRPr>
          </a:p>
        </p:txBody>
      </p:sp>
      <p:sp>
        <p:nvSpPr>
          <p:cNvPr id="14" name="object 14"/>
          <p:cNvSpPr txBox="1"/>
          <p:nvPr/>
        </p:nvSpPr>
        <p:spPr>
          <a:xfrm>
            <a:off x="2002067" y="4122585"/>
            <a:ext cx="1469958"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Communicate</a:t>
            </a:r>
            <a:endParaRPr sz="1800">
              <a:latin typeface="Arial"/>
              <a:cs typeface="Arial"/>
            </a:endParaRPr>
          </a:p>
        </p:txBody>
      </p:sp>
      <p:sp>
        <p:nvSpPr>
          <p:cNvPr id="13" name="object 13"/>
          <p:cNvSpPr txBox="1"/>
          <p:nvPr/>
        </p:nvSpPr>
        <p:spPr>
          <a:xfrm>
            <a:off x="2326047" y="4389285"/>
            <a:ext cx="821979"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Results</a:t>
            </a:r>
            <a:endParaRPr sz="1800">
              <a:latin typeface="Arial"/>
              <a:cs typeface="Arial"/>
            </a:endParaRPr>
          </a:p>
        </p:txBody>
      </p:sp>
      <p:sp>
        <p:nvSpPr>
          <p:cNvPr id="12" name="object 12"/>
          <p:cNvSpPr txBox="1"/>
          <p:nvPr/>
        </p:nvSpPr>
        <p:spPr>
          <a:xfrm>
            <a:off x="1309857" y="5585004"/>
            <a:ext cx="2088164" cy="733633"/>
          </a:xfrm>
          <a:prstGeom prst="rect">
            <a:avLst/>
          </a:prstGeom>
        </p:spPr>
        <p:txBody>
          <a:bodyPr wrap="square" lIns="0" tIns="0" rIns="0" bIns="0" rtlCol="0">
            <a:noAutofit/>
          </a:bodyPr>
          <a:lstStyle/>
          <a:p>
            <a:pPr marL="769872">
              <a:lnSpc>
                <a:spcPts val="1405"/>
              </a:lnSpc>
              <a:spcBef>
                <a:spcPts val="70"/>
              </a:spcBef>
            </a:pPr>
            <a:r>
              <a:rPr sz="2100" spc="0" baseline="-4141" dirty="0">
                <a:solidFill>
                  <a:srgbClr val="FEFFFE"/>
                </a:solidFill>
                <a:latin typeface="Arial"/>
                <a:cs typeface="Arial"/>
              </a:rPr>
              <a:t>Is the model rob</a:t>
            </a:r>
            <a:endParaRPr sz="1400">
              <a:latin typeface="Arial"/>
              <a:cs typeface="Arial"/>
            </a:endParaRPr>
          </a:p>
          <a:p>
            <a:pPr marL="134730" marR="468899" algn="ctr">
              <a:lnSpc>
                <a:spcPts val="1305"/>
              </a:lnSpc>
            </a:pPr>
            <a:r>
              <a:rPr sz="2100" b="1" i="1" spc="0" baseline="2070" dirty="0">
                <a:solidFill>
                  <a:srgbClr val="006FBF"/>
                </a:solidFill>
                <a:latin typeface="Arial"/>
                <a:cs typeface="Arial"/>
              </a:rPr>
              <a:t>Mini Case Study:</a:t>
            </a:r>
            <a:endParaRPr sz="1400">
              <a:latin typeface="Arial"/>
              <a:cs typeface="Arial"/>
            </a:endParaRPr>
          </a:p>
          <a:p>
            <a:pPr marR="318865" algn="ctr">
              <a:lnSpc>
                <a:spcPts val="1500"/>
              </a:lnSpc>
              <a:spcBef>
                <a:spcPts val="9"/>
              </a:spcBef>
            </a:pPr>
            <a:r>
              <a:rPr sz="1400" b="1" i="1" spc="0" dirty="0">
                <a:solidFill>
                  <a:srgbClr val="006FBF"/>
                </a:solidFill>
                <a:latin typeface="Arial"/>
                <a:cs typeface="Arial"/>
              </a:rPr>
              <a:t>Churn Prediction for</a:t>
            </a:r>
            <a:endParaRPr sz="1400">
              <a:latin typeface="Arial"/>
              <a:cs typeface="Arial"/>
            </a:endParaRPr>
          </a:p>
          <a:p>
            <a:pPr marL="187341" marR="521662" algn="ctr">
              <a:lnSpc>
                <a:spcPts val="1500"/>
              </a:lnSpc>
            </a:pPr>
            <a:r>
              <a:rPr sz="1400" b="1" i="1" spc="-50" dirty="0">
                <a:solidFill>
                  <a:srgbClr val="006FBF"/>
                </a:solidFill>
                <a:latin typeface="Arial"/>
                <a:cs typeface="Arial"/>
              </a:rPr>
              <a:t>Y</a:t>
            </a:r>
            <a:r>
              <a:rPr sz="1400" b="1" i="1" spc="0" dirty="0">
                <a:solidFill>
                  <a:srgbClr val="006FBF"/>
                </a:solidFill>
                <a:latin typeface="Arial"/>
                <a:cs typeface="Arial"/>
              </a:rPr>
              <a:t>oyodyne Bank</a:t>
            </a:r>
            <a:endParaRPr sz="1400">
              <a:latin typeface="Arial"/>
              <a:cs typeface="Arial"/>
            </a:endParaRPr>
          </a:p>
        </p:txBody>
      </p:sp>
      <p:sp>
        <p:nvSpPr>
          <p:cNvPr id="11" name="object 11"/>
          <p:cNvSpPr txBox="1"/>
          <p:nvPr/>
        </p:nvSpPr>
        <p:spPr>
          <a:xfrm>
            <a:off x="7830192"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10" name="object 10"/>
          <p:cNvSpPr txBox="1"/>
          <p:nvPr/>
        </p:nvSpPr>
        <p:spPr>
          <a:xfrm>
            <a:off x="9690443"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31</a:t>
            </a:r>
            <a:endParaRPr sz="1000" dirty="0">
              <a:latin typeface="Calibri"/>
              <a:cs typeface="Calibri"/>
            </a:endParaRPr>
          </a:p>
        </p:txBody>
      </p:sp>
      <p:sp>
        <p:nvSpPr>
          <p:cNvPr id="9" name="object 9"/>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3365039" y="2344590"/>
            <a:ext cx="1198415" cy="3338542"/>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4563327" y="2400064"/>
            <a:ext cx="4648197" cy="2985430"/>
          </a:xfrm>
          <a:prstGeom prst="rect">
            <a:avLst/>
          </a:prstGeom>
        </p:spPr>
        <p:txBody>
          <a:bodyPr wrap="square" lIns="0" tIns="0" rIns="0" bIns="0" rtlCol="0">
            <a:noAutofit/>
          </a:bodyPr>
          <a:lstStyle/>
          <a:p>
            <a:pPr marL="474399">
              <a:lnSpc>
                <a:spcPct val="101725"/>
              </a:lnSpc>
              <a:spcBef>
                <a:spcPts val="475"/>
              </a:spcBef>
            </a:pPr>
            <a:r>
              <a:rPr sz="2400" b="1" i="1" spc="0" dirty="0">
                <a:solidFill>
                  <a:srgbClr val="474746"/>
                </a:solidFill>
                <a:latin typeface="Calibri"/>
                <a:cs typeface="Calibri"/>
              </a:rPr>
              <a:t>Did we succeed?  Did we fail?</a:t>
            </a:r>
            <a:endParaRPr sz="2400" dirty="0">
              <a:latin typeface="Calibri"/>
              <a:cs typeface="Calibri"/>
            </a:endParaRPr>
          </a:p>
          <a:p>
            <a:pPr marL="91440">
              <a:lnSpc>
                <a:spcPct val="95825"/>
              </a:lnSpc>
              <a:spcBef>
                <a:spcPts val="2884"/>
              </a:spcBef>
            </a:pPr>
            <a:r>
              <a:rPr sz="2400" spc="0" dirty="0">
                <a:solidFill>
                  <a:srgbClr val="92CF4F"/>
                </a:solidFill>
                <a:latin typeface="Arial"/>
                <a:cs typeface="Arial"/>
              </a:rPr>
              <a:t>•</a:t>
            </a:r>
            <a:r>
              <a:rPr sz="2400" spc="319" dirty="0">
                <a:solidFill>
                  <a:srgbClr val="92CF4F"/>
                </a:solidFill>
                <a:latin typeface="Arial"/>
                <a:cs typeface="Arial"/>
              </a:rPr>
              <a:t> </a:t>
            </a:r>
            <a:r>
              <a:rPr sz="2000" spc="0" dirty="0">
                <a:solidFill>
                  <a:srgbClr val="474746"/>
                </a:solidFill>
                <a:latin typeface="Calibri"/>
                <a:cs typeface="Calibri"/>
              </a:rPr>
              <a:t>Interpret the results</a:t>
            </a:r>
            <a:endParaRPr sz="2000" dirty="0">
              <a:latin typeface="Calibri"/>
              <a:cs typeface="Calibri"/>
            </a:endParaRPr>
          </a:p>
          <a:p>
            <a:pPr marL="91440">
              <a:lnSpc>
                <a:spcPct val="95825"/>
              </a:lnSpc>
              <a:spcBef>
                <a:spcPts val="110"/>
              </a:spcBef>
            </a:pPr>
            <a:r>
              <a:rPr sz="2400" spc="0" dirty="0">
                <a:solidFill>
                  <a:srgbClr val="92CF4F"/>
                </a:solidFill>
                <a:latin typeface="Arial"/>
                <a:cs typeface="Arial"/>
              </a:rPr>
              <a:t>•</a:t>
            </a:r>
            <a:r>
              <a:rPr sz="2400" spc="319" dirty="0">
                <a:solidFill>
                  <a:srgbClr val="92CF4F"/>
                </a:solidFill>
                <a:latin typeface="Arial"/>
                <a:cs typeface="Arial"/>
              </a:rPr>
              <a:t> </a:t>
            </a:r>
            <a:r>
              <a:rPr sz="2000" spc="0" dirty="0">
                <a:solidFill>
                  <a:srgbClr val="474746"/>
                </a:solidFill>
                <a:latin typeface="Calibri"/>
                <a:cs typeface="Calibri"/>
              </a:rPr>
              <a:t>Compare to </a:t>
            </a:r>
            <a:r>
              <a:rPr lang="en-US" sz="2000" spc="0" dirty="0">
                <a:solidFill>
                  <a:srgbClr val="474746"/>
                </a:solidFill>
                <a:latin typeface="Calibri"/>
                <a:cs typeface="Calibri"/>
              </a:rPr>
              <a:t>Hypothesi</a:t>
            </a:r>
            <a:r>
              <a:rPr lang="en-US" sz="2000" dirty="0">
                <a:solidFill>
                  <a:srgbClr val="474746"/>
                </a:solidFill>
                <a:latin typeface="Calibri"/>
                <a:cs typeface="Calibri"/>
              </a:rPr>
              <a:t>s </a:t>
            </a:r>
            <a:r>
              <a:rPr sz="2000" spc="0" dirty="0">
                <a:solidFill>
                  <a:srgbClr val="474746"/>
                </a:solidFill>
                <a:latin typeface="Calibri"/>
                <a:cs typeface="Calibri"/>
              </a:rPr>
              <a:t>from Phase 1</a:t>
            </a:r>
            <a:endParaRPr sz="2000" dirty="0">
              <a:latin typeface="Calibri"/>
              <a:cs typeface="Calibri"/>
            </a:endParaRPr>
          </a:p>
          <a:p>
            <a:pPr marL="91440">
              <a:lnSpc>
                <a:spcPct val="95825"/>
              </a:lnSpc>
              <a:spcBef>
                <a:spcPts val="110"/>
              </a:spcBef>
            </a:pPr>
            <a:r>
              <a:rPr sz="2400" spc="0" dirty="0">
                <a:solidFill>
                  <a:srgbClr val="92CF4F"/>
                </a:solidFill>
                <a:latin typeface="Arial"/>
                <a:cs typeface="Arial"/>
              </a:rPr>
              <a:t>•</a:t>
            </a:r>
            <a:r>
              <a:rPr sz="2400" spc="319" dirty="0">
                <a:solidFill>
                  <a:srgbClr val="92CF4F"/>
                </a:solidFill>
                <a:latin typeface="Arial"/>
                <a:cs typeface="Arial"/>
              </a:rPr>
              <a:t> </a:t>
            </a:r>
            <a:r>
              <a:rPr sz="2000" spc="0" dirty="0">
                <a:solidFill>
                  <a:srgbClr val="474746"/>
                </a:solidFill>
                <a:latin typeface="Calibri"/>
                <a:cs typeface="Calibri"/>
              </a:rPr>
              <a:t>Iden</a:t>
            </a:r>
            <a:r>
              <a:rPr lang="en-US" sz="2000" spc="0" dirty="0">
                <a:solidFill>
                  <a:srgbClr val="474746"/>
                </a:solidFill>
                <a:latin typeface="Calibri"/>
                <a:cs typeface="Calibri"/>
              </a:rPr>
              <a:t>ti</a:t>
            </a:r>
            <a:r>
              <a:rPr sz="2000" spc="0" dirty="0">
                <a:solidFill>
                  <a:srgbClr val="474746"/>
                </a:solidFill>
                <a:latin typeface="Calibri"/>
                <a:cs typeface="Calibri"/>
              </a:rPr>
              <a:t>fy</a:t>
            </a:r>
            <a:r>
              <a:rPr sz="2000" spc="101" dirty="0">
                <a:solidFill>
                  <a:srgbClr val="474746"/>
                </a:solidFill>
                <a:latin typeface="Calibri"/>
                <a:cs typeface="Calibri"/>
              </a:rPr>
              <a:t> </a:t>
            </a:r>
            <a:r>
              <a:rPr sz="2000" spc="0" dirty="0">
                <a:solidFill>
                  <a:srgbClr val="474746"/>
                </a:solidFill>
                <a:latin typeface="Calibri"/>
                <a:cs typeface="Calibri"/>
              </a:rPr>
              <a:t>key ﬁndin</a:t>
            </a:r>
            <a:r>
              <a:rPr lang="en-US" sz="2000" spc="0" dirty="0">
                <a:solidFill>
                  <a:srgbClr val="474746"/>
                </a:solidFill>
                <a:latin typeface="Calibri"/>
                <a:cs typeface="Calibri"/>
              </a:rPr>
              <a:t>g</a:t>
            </a:r>
            <a:r>
              <a:rPr sz="2000" spc="0" dirty="0">
                <a:solidFill>
                  <a:srgbClr val="474746"/>
                </a:solidFill>
                <a:latin typeface="Calibri"/>
                <a:cs typeface="Calibri"/>
              </a:rPr>
              <a:t>s</a:t>
            </a:r>
            <a:endParaRPr sz="2000" dirty="0">
              <a:latin typeface="Calibri"/>
              <a:cs typeface="Calibri"/>
            </a:endParaRPr>
          </a:p>
          <a:p>
            <a:pPr marL="91440">
              <a:lnSpc>
                <a:spcPct val="95825"/>
              </a:lnSpc>
              <a:spcBef>
                <a:spcPts val="110"/>
              </a:spcBef>
            </a:pPr>
            <a:r>
              <a:rPr sz="2400" spc="0" dirty="0">
                <a:solidFill>
                  <a:srgbClr val="92CF4F"/>
                </a:solidFill>
                <a:latin typeface="Arial"/>
                <a:cs typeface="Arial"/>
              </a:rPr>
              <a:t>•</a:t>
            </a:r>
            <a:r>
              <a:rPr sz="2400" spc="319" dirty="0">
                <a:solidFill>
                  <a:srgbClr val="92CF4F"/>
                </a:solidFill>
                <a:latin typeface="Arial"/>
                <a:cs typeface="Arial"/>
              </a:rPr>
              <a:t> </a:t>
            </a:r>
            <a:r>
              <a:rPr sz="2000" spc="0" dirty="0">
                <a:solidFill>
                  <a:srgbClr val="474746"/>
                </a:solidFill>
                <a:latin typeface="Calibri"/>
                <a:cs typeface="Calibri"/>
              </a:rPr>
              <a:t>Quan</a:t>
            </a:r>
            <a:r>
              <a:rPr lang="en-US" sz="2000" spc="0" dirty="0">
                <a:solidFill>
                  <a:srgbClr val="474746"/>
                </a:solidFill>
                <a:latin typeface="Calibri"/>
                <a:cs typeface="Calibri"/>
              </a:rPr>
              <a:t>ti</a:t>
            </a:r>
            <a:r>
              <a:rPr sz="2000" spc="0" dirty="0">
                <a:solidFill>
                  <a:srgbClr val="474746"/>
                </a:solidFill>
                <a:latin typeface="Calibri"/>
                <a:cs typeface="Calibri"/>
              </a:rPr>
              <a:t>fy</a:t>
            </a:r>
            <a:r>
              <a:rPr sz="2000" spc="101" dirty="0">
                <a:solidFill>
                  <a:srgbClr val="474746"/>
                </a:solidFill>
                <a:latin typeface="Calibri"/>
                <a:cs typeface="Calibri"/>
              </a:rPr>
              <a:t> </a:t>
            </a:r>
            <a:r>
              <a:rPr sz="2000" spc="0" dirty="0">
                <a:solidFill>
                  <a:srgbClr val="474746"/>
                </a:solidFill>
                <a:latin typeface="Calibri"/>
                <a:cs typeface="Calibri"/>
              </a:rPr>
              <a:t>business value</a:t>
            </a:r>
            <a:endParaRPr sz="2000" dirty="0">
              <a:latin typeface="Calibri"/>
              <a:cs typeface="Calibri"/>
            </a:endParaRPr>
          </a:p>
          <a:p>
            <a:pPr marL="320040" marR="529462" indent="-228599">
              <a:lnSpc>
                <a:spcPts val="2420"/>
              </a:lnSpc>
              <a:spcBef>
                <a:spcPts val="446"/>
              </a:spcBef>
            </a:pPr>
            <a:r>
              <a:rPr sz="2400" spc="0" dirty="0">
                <a:solidFill>
                  <a:srgbClr val="92CF4F"/>
                </a:solidFill>
                <a:latin typeface="Arial"/>
                <a:cs typeface="Arial"/>
              </a:rPr>
              <a:t>•</a:t>
            </a:r>
            <a:r>
              <a:rPr sz="2400" spc="319" dirty="0">
                <a:solidFill>
                  <a:srgbClr val="92CF4F"/>
                </a:solidFill>
                <a:latin typeface="Arial"/>
                <a:cs typeface="Arial"/>
              </a:rPr>
              <a:t> </a:t>
            </a:r>
            <a:r>
              <a:rPr sz="2000" spc="0" dirty="0">
                <a:solidFill>
                  <a:srgbClr val="474746"/>
                </a:solidFill>
                <a:latin typeface="Calibri"/>
                <a:cs typeface="Calibri"/>
              </a:rPr>
              <a:t>Summarizin</a:t>
            </a:r>
            <a:r>
              <a:rPr lang="en-US" sz="2000" spc="0" dirty="0">
                <a:solidFill>
                  <a:srgbClr val="474746"/>
                </a:solidFill>
                <a:latin typeface="Calibri"/>
                <a:cs typeface="Calibri"/>
              </a:rPr>
              <a:t>g</a:t>
            </a:r>
            <a:r>
              <a:rPr sz="2000" spc="0" dirty="0">
                <a:solidFill>
                  <a:srgbClr val="474746"/>
                </a:solidFill>
                <a:latin typeface="Calibri"/>
                <a:cs typeface="Calibri"/>
              </a:rPr>
              <a:t> ﬁndin</a:t>
            </a:r>
            <a:r>
              <a:rPr lang="en-US" sz="2000" spc="0" dirty="0">
                <a:solidFill>
                  <a:srgbClr val="474746"/>
                </a:solidFill>
                <a:latin typeface="Calibri"/>
                <a:cs typeface="Calibri"/>
              </a:rPr>
              <a:t>g</a:t>
            </a:r>
            <a:r>
              <a:rPr sz="2000" spc="0" dirty="0">
                <a:solidFill>
                  <a:srgbClr val="474746"/>
                </a:solidFill>
                <a:latin typeface="Calibri"/>
                <a:cs typeface="Calibri"/>
              </a:rPr>
              <a:t>s, dependin</a:t>
            </a:r>
            <a:r>
              <a:rPr lang="en-US" sz="2000" spc="0" dirty="0">
                <a:solidFill>
                  <a:srgbClr val="474746"/>
                </a:solidFill>
                <a:latin typeface="Calibri"/>
                <a:cs typeface="Calibri"/>
              </a:rPr>
              <a:t>g</a:t>
            </a:r>
            <a:r>
              <a:rPr sz="2000" spc="0" dirty="0">
                <a:solidFill>
                  <a:srgbClr val="474746"/>
                </a:solidFill>
                <a:latin typeface="Calibri"/>
                <a:cs typeface="Calibri"/>
              </a:rPr>
              <a:t> on audience</a:t>
            </a:r>
            <a:endParaRPr sz="2000" dirty="0">
              <a:latin typeface="Calibri"/>
              <a:cs typeface="Calibri"/>
            </a:endParaRPr>
          </a:p>
        </p:txBody>
      </p:sp>
      <p:sp>
        <p:nvSpPr>
          <p:cNvPr id="6" name="object 6"/>
          <p:cNvSpPr txBox="1"/>
          <p:nvPr/>
        </p:nvSpPr>
        <p:spPr>
          <a:xfrm>
            <a:off x="9211652" y="2344590"/>
            <a:ext cx="203411" cy="2985430"/>
          </a:xfrm>
          <a:prstGeom prst="rect">
            <a:avLst/>
          </a:prstGeom>
        </p:spPr>
        <p:txBody>
          <a:bodyPr wrap="square" lIns="0" tIns="0" rIns="0" bIns="0" rtlCol="0">
            <a:noAutofit/>
          </a:bodyPr>
          <a:lstStyle/>
          <a:p>
            <a:pPr marR="30231">
              <a:lnSpc>
                <a:spcPts val="700"/>
              </a:lnSpc>
              <a:spcBef>
                <a:spcPts val="43"/>
              </a:spcBef>
            </a:pPr>
            <a:endParaRPr sz="700"/>
          </a:p>
          <a:p>
            <a:pPr>
              <a:lnSpc>
                <a:spcPct val="95825"/>
              </a:lnSpc>
              <a:spcBef>
                <a:spcPts val="1000"/>
              </a:spcBef>
            </a:pPr>
            <a:r>
              <a:rPr sz="1400" spc="0" dirty="0">
                <a:solidFill>
                  <a:srgbClr val="FEFFFE"/>
                </a:solidFill>
                <a:latin typeface="Arial"/>
                <a:cs typeface="Arial"/>
              </a:rPr>
              <a:t>ldi</a:t>
            </a:r>
            <a:endParaRPr sz="1400">
              <a:latin typeface="Arial"/>
              <a:cs typeface="Arial"/>
            </a:endParaRPr>
          </a:p>
        </p:txBody>
      </p:sp>
      <p:sp>
        <p:nvSpPr>
          <p:cNvPr id="5" name="object 5"/>
          <p:cNvSpPr txBox="1"/>
          <p:nvPr/>
        </p:nvSpPr>
        <p:spPr>
          <a:xfrm>
            <a:off x="4563455" y="5330021"/>
            <a:ext cx="1392382" cy="353112"/>
          </a:xfrm>
          <a:prstGeom prst="rect">
            <a:avLst/>
          </a:prstGeom>
        </p:spPr>
        <p:txBody>
          <a:bodyPr wrap="square" lIns="0" tIns="0" rIns="0" bIns="0" rtlCol="0">
            <a:noAutofit/>
          </a:bodyPr>
          <a:lstStyle/>
          <a:p>
            <a:pPr>
              <a:lnSpc>
                <a:spcPts val="700"/>
              </a:lnSpc>
              <a:spcBef>
                <a:spcPts val="7"/>
              </a:spcBef>
            </a:pPr>
            <a:endParaRPr sz="700"/>
          </a:p>
          <a:p>
            <a:pPr marL="302431">
              <a:lnSpc>
                <a:spcPct val="95825"/>
              </a:lnSpc>
            </a:pPr>
            <a:r>
              <a:rPr sz="1800" spc="0" dirty="0">
                <a:solidFill>
                  <a:srgbClr val="FEFFFE"/>
                </a:solidFill>
                <a:latin typeface="Arial"/>
                <a:cs typeface="Arial"/>
              </a:rPr>
              <a:t>Building</a:t>
            </a:r>
            <a:endParaRPr sz="1800">
              <a:latin typeface="Arial"/>
              <a:cs typeface="Arial"/>
            </a:endParaRPr>
          </a:p>
        </p:txBody>
      </p:sp>
      <p:sp>
        <p:nvSpPr>
          <p:cNvPr id="4" name="object 4"/>
          <p:cNvSpPr txBox="1"/>
          <p:nvPr/>
        </p:nvSpPr>
        <p:spPr>
          <a:xfrm>
            <a:off x="5955837" y="5330021"/>
            <a:ext cx="3428994" cy="353112"/>
          </a:xfrm>
          <a:prstGeom prst="rect">
            <a:avLst/>
          </a:prstGeom>
        </p:spPr>
        <p:txBody>
          <a:bodyPr wrap="square" lIns="0" tIns="0" rIns="0" bIns="0" rtlCol="0">
            <a:noAutofit/>
          </a:bodyPr>
          <a:lstStyle/>
          <a:p>
            <a:pPr>
              <a:lnSpc>
                <a:spcPts val="700"/>
              </a:lnSpc>
              <a:spcBef>
                <a:spcPts val="14"/>
              </a:spcBef>
            </a:pPr>
            <a:endParaRPr sz="700"/>
          </a:p>
          <a:p>
            <a:pPr marL="1275337">
              <a:lnSpc>
                <a:spcPct val="95825"/>
              </a:lnSpc>
            </a:pPr>
            <a:r>
              <a:rPr sz="1400" spc="0" dirty="0">
                <a:solidFill>
                  <a:srgbClr val="FEFFFE"/>
                </a:solidFill>
                <a:latin typeface="Arial"/>
                <a:cs typeface="Arial"/>
              </a:rPr>
              <a:t>about the type of model</a:t>
            </a:r>
            <a:endParaRPr sz="1400">
              <a:latin typeface="Arial"/>
              <a:cs typeface="Arial"/>
            </a:endParaRPr>
          </a:p>
        </p:txBody>
      </p:sp>
      <p:sp>
        <p:nvSpPr>
          <p:cNvPr id="3" name="object 3"/>
          <p:cNvSpPr txBox="1"/>
          <p:nvPr/>
        </p:nvSpPr>
        <p:spPr>
          <a:xfrm>
            <a:off x="3365039" y="5683133"/>
            <a:ext cx="6019789" cy="646329"/>
          </a:xfrm>
          <a:prstGeom prst="rect">
            <a:avLst/>
          </a:prstGeom>
        </p:spPr>
        <p:txBody>
          <a:bodyPr wrap="square" lIns="0" tIns="0" rIns="0" bIns="0" rtlCol="0">
            <a:noAutofit/>
          </a:bodyPr>
          <a:lstStyle/>
          <a:p>
            <a:pPr marL="1428045" marR="1422862" algn="ctr">
              <a:lnSpc>
                <a:spcPct val="95825"/>
              </a:lnSpc>
              <a:spcBef>
                <a:spcPts val="470"/>
              </a:spcBef>
            </a:pPr>
            <a:r>
              <a:rPr sz="1800" spc="0" dirty="0">
                <a:latin typeface="Arial"/>
                <a:cs typeface="Arial"/>
              </a:rPr>
              <a:t>For the</a:t>
            </a:r>
            <a:r>
              <a:rPr sz="1800" spc="-29" dirty="0">
                <a:latin typeface="Arial"/>
                <a:cs typeface="Arial"/>
              </a:rPr>
              <a:t> </a:t>
            </a:r>
            <a:r>
              <a:rPr sz="1800" spc="-164" dirty="0">
                <a:latin typeface="Arial"/>
                <a:cs typeface="Arial"/>
              </a:rPr>
              <a:t>Y</a:t>
            </a:r>
            <a:r>
              <a:rPr sz="1800" spc="0" dirty="0">
                <a:latin typeface="Arial"/>
                <a:cs typeface="Arial"/>
              </a:rPr>
              <a:t>oyoDyne Case Stud</a:t>
            </a:r>
            <a:r>
              <a:rPr sz="1800" spc="-134" dirty="0">
                <a:latin typeface="Arial"/>
                <a:cs typeface="Arial"/>
              </a:rPr>
              <a:t>y</a:t>
            </a:r>
            <a:r>
              <a:rPr sz="1800" spc="0" dirty="0">
                <a:latin typeface="Arial"/>
                <a:cs typeface="Arial"/>
              </a:rPr>
              <a:t>,</a:t>
            </a:r>
            <a:endParaRPr sz="1800">
              <a:latin typeface="Arial"/>
              <a:cs typeface="Arial"/>
            </a:endParaRPr>
          </a:p>
          <a:p>
            <a:pPr marL="199713" marR="194406" algn="ctr">
              <a:lnSpc>
                <a:spcPct val="95825"/>
              </a:lnSpc>
              <a:spcBef>
                <a:spcPts val="30"/>
              </a:spcBef>
            </a:pPr>
            <a:r>
              <a:rPr sz="1800" spc="0" dirty="0">
                <a:latin typeface="Arial"/>
                <a:cs typeface="Arial"/>
              </a:rPr>
              <a:t>what would be some possible results and key findings?</a:t>
            </a:r>
            <a:endParaRPr sz="1800">
              <a:latin typeface="Arial"/>
              <a:cs typeface="Arial"/>
            </a:endParaRPr>
          </a:p>
        </p:txBody>
      </p:sp>
      <p:sp>
        <p:nvSpPr>
          <p:cNvPr id="2" name="object 2"/>
          <p:cNvSpPr txBox="1"/>
          <p:nvPr/>
        </p:nvSpPr>
        <p:spPr>
          <a:xfrm>
            <a:off x="4584237" y="1574168"/>
            <a:ext cx="1371600" cy="369332"/>
          </a:xfrm>
          <a:prstGeom prst="rect">
            <a:avLst/>
          </a:prstGeom>
        </p:spPr>
        <p:txBody>
          <a:bodyPr wrap="square" lIns="0" tIns="0" rIns="0" bIns="0" rtlCol="0">
            <a:noAutofit/>
          </a:bodyPr>
          <a:lstStyle/>
          <a:p>
            <a:pPr marL="186603">
              <a:lnSpc>
                <a:spcPct val="95825"/>
              </a:lnSpc>
              <a:spcBef>
                <a:spcPts val="470"/>
              </a:spcBef>
            </a:pPr>
            <a:r>
              <a:rPr sz="1800" spc="0" dirty="0">
                <a:solidFill>
                  <a:srgbClr val="FEFFFE"/>
                </a:solidFill>
                <a:latin typeface="Arial"/>
                <a:cs typeface="Arial"/>
              </a:rPr>
              <a:t>Discovery</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txBox="1"/>
          <p:nvPr/>
        </p:nvSpPr>
        <p:spPr>
          <a:xfrm>
            <a:off x="4563455" y="2101734"/>
            <a:ext cx="5055824" cy="2973122"/>
          </a:xfrm>
          <a:prstGeom prst="rect">
            <a:avLst/>
          </a:prstGeom>
        </p:spPr>
        <p:txBody>
          <a:bodyPr wrap="square" lIns="0" tIns="0" rIns="0" bIns="0" rtlCol="0">
            <a:noAutofit/>
          </a:bodyPr>
          <a:lstStyle/>
          <a:p>
            <a:pPr marL="3952381" indent="34422">
              <a:lnSpc>
                <a:spcPts val="1609"/>
              </a:lnSpc>
              <a:spcBef>
                <a:spcPts val="254"/>
              </a:spcBef>
            </a:pPr>
            <a:r>
              <a:rPr sz="1400" spc="0" dirty="0">
                <a:solidFill>
                  <a:srgbClr val="FEFFFE"/>
                </a:solidFill>
                <a:latin typeface="Arial"/>
                <a:cs typeface="Arial"/>
              </a:rPr>
              <a:t>enough goo quality data t start building</a:t>
            </a:r>
            <a:endParaRPr sz="1400">
              <a:latin typeface="Arial"/>
              <a:cs typeface="Arial"/>
            </a:endParaRPr>
          </a:p>
          <a:p>
            <a:pPr marL="2366193" marR="30667">
              <a:lnSpc>
                <a:spcPts val="1945"/>
              </a:lnSpc>
              <a:spcBef>
                <a:spcPts val="187"/>
              </a:spcBef>
            </a:pPr>
            <a:r>
              <a:rPr sz="1800" spc="0" dirty="0">
                <a:solidFill>
                  <a:srgbClr val="FEFFFE"/>
                </a:solidFill>
                <a:latin typeface="Arial"/>
                <a:cs typeface="Arial"/>
              </a:rPr>
              <a:t>Data Prep         </a:t>
            </a:r>
            <a:r>
              <a:rPr sz="1800" spc="293" dirty="0">
                <a:solidFill>
                  <a:srgbClr val="FEFFFE"/>
                </a:solidFill>
                <a:latin typeface="Arial"/>
                <a:cs typeface="Arial"/>
              </a:rPr>
              <a:t> </a:t>
            </a:r>
            <a:r>
              <a:rPr sz="2100" spc="0" baseline="10352" dirty="0">
                <a:solidFill>
                  <a:srgbClr val="FEFFFE"/>
                </a:solidFill>
                <a:latin typeface="Arial"/>
                <a:cs typeface="Arial"/>
              </a:rPr>
              <a:t>the model?</a:t>
            </a:r>
            <a:endParaRPr sz="1400">
              <a:latin typeface="Arial"/>
              <a:cs typeface="Arial"/>
            </a:endParaRPr>
          </a:p>
          <a:p>
            <a:pPr marL="2541053" marR="1827287" algn="ctr">
              <a:lnSpc>
                <a:spcPct val="95825"/>
              </a:lnSpc>
              <a:spcBef>
                <a:spcPts val="7628"/>
              </a:spcBef>
            </a:pPr>
            <a:r>
              <a:rPr sz="1800" spc="0" dirty="0">
                <a:solidFill>
                  <a:srgbClr val="FEFFFE"/>
                </a:solidFill>
                <a:latin typeface="Arial"/>
                <a:cs typeface="Arial"/>
              </a:rPr>
              <a:t>Model</a:t>
            </a:r>
            <a:endParaRPr sz="1800">
              <a:latin typeface="Arial"/>
              <a:cs typeface="Arial"/>
            </a:endParaRPr>
          </a:p>
          <a:p>
            <a:pPr marL="2410068" marR="1696273" algn="ctr">
              <a:lnSpc>
                <a:spcPct val="95825"/>
              </a:lnSpc>
              <a:spcBef>
                <a:spcPts val="30"/>
              </a:spcBef>
            </a:pPr>
            <a:r>
              <a:rPr sz="1800" spc="0" dirty="0">
                <a:solidFill>
                  <a:srgbClr val="FEFFFE"/>
                </a:solidFill>
                <a:latin typeface="Arial"/>
                <a:cs typeface="Arial"/>
              </a:rPr>
              <a:t>Planning</a:t>
            </a:r>
            <a:endParaRPr sz="1800">
              <a:latin typeface="Arial"/>
              <a:cs typeface="Arial"/>
            </a:endParaRPr>
          </a:p>
        </p:txBody>
      </p:sp>
      <p:sp>
        <p:nvSpPr>
          <p:cNvPr id="72" name="object 72"/>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73" name="object 73"/>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38" name="object 38"/>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0" name="object 40"/>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42" name="object 42"/>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44" name="object 44"/>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6" name="object 46"/>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48" name="object 48"/>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2185B9"/>
          </a:solidFill>
        </p:spPr>
        <p:txBody>
          <a:bodyPr wrap="square" lIns="0" tIns="0" rIns="0" bIns="0" rtlCol="0">
            <a:noAutofit/>
          </a:bodyPr>
          <a:lstStyle/>
          <a:p>
            <a:endParaRPr/>
          </a:p>
        </p:txBody>
      </p:sp>
      <p:sp>
        <p:nvSpPr>
          <p:cNvPr id="49" name="object 49"/>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50" name="object 50"/>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4584237" y="1574168"/>
            <a:ext cx="1371600" cy="369332"/>
          </a:xfrm>
          <a:custGeom>
            <a:avLst/>
            <a:gdLst/>
            <a:ahLst/>
            <a:cxnLst/>
            <a:rect l="l" t="t" r="r" b="b"/>
            <a:pathLst>
              <a:path w="1371600" h="369332">
                <a:moveTo>
                  <a:pt x="0" y="0"/>
                </a:moveTo>
                <a:lnTo>
                  <a:pt x="0" y="369332"/>
                </a:lnTo>
                <a:lnTo>
                  <a:pt x="1371600" y="369332"/>
                </a:lnTo>
                <a:lnTo>
                  <a:pt x="1371600" y="0"/>
                </a:lnTo>
                <a:lnTo>
                  <a:pt x="0" y="0"/>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4584237" y="5093268"/>
            <a:ext cx="1371600" cy="646330"/>
          </a:xfrm>
          <a:custGeom>
            <a:avLst/>
            <a:gdLst/>
            <a:ahLst/>
            <a:cxnLst/>
            <a:rect l="l" t="t" r="r" b="b"/>
            <a:pathLst>
              <a:path w="1371600" h="646330">
                <a:moveTo>
                  <a:pt x="0" y="0"/>
                </a:moveTo>
                <a:lnTo>
                  <a:pt x="0" y="646330"/>
                </a:lnTo>
                <a:lnTo>
                  <a:pt x="1371600" y="646330"/>
                </a:lnTo>
                <a:lnTo>
                  <a:pt x="1371600" y="0"/>
                </a:lnTo>
                <a:lnTo>
                  <a:pt x="0" y="0"/>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1917237" y="3950267"/>
            <a:ext cx="1600200" cy="646330"/>
          </a:xfrm>
          <a:custGeom>
            <a:avLst/>
            <a:gdLst/>
            <a:ahLst/>
            <a:cxnLst/>
            <a:rect l="l" t="t" r="r" b="b"/>
            <a:pathLst>
              <a:path w="1600200" h="646330">
                <a:moveTo>
                  <a:pt x="0" y="0"/>
                </a:moveTo>
                <a:lnTo>
                  <a:pt x="0" y="646330"/>
                </a:lnTo>
                <a:lnTo>
                  <a:pt x="1600200" y="646330"/>
                </a:lnTo>
                <a:lnTo>
                  <a:pt x="1600200" y="0"/>
                </a:lnTo>
                <a:lnTo>
                  <a:pt x="0" y="0"/>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65" name="object 65"/>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66" name="object 66"/>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67" name="object 67"/>
          <p:cNvSpPr/>
          <p:nvPr/>
        </p:nvSpPr>
        <p:spPr>
          <a:xfrm>
            <a:off x="4563455" y="2101734"/>
            <a:ext cx="4973781" cy="2973122"/>
          </a:xfrm>
          <a:custGeom>
            <a:avLst/>
            <a:gdLst/>
            <a:ahLst/>
            <a:cxnLst/>
            <a:rect l="l" t="t" r="r" b="b"/>
            <a:pathLst>
              <a:path w="4973781" h="2973122">
                <a:moveTo>
                  <a:pt x="0" y="0"/>
                </a:moveTo>
                <a:lnTo>
                  <a:pt x="0" y="2973122"/>
                </a:lnTo>
                <a:lnTo>
                  <a:pt x="4973781" y="2973122"/>
                </a:lnTo>
                <a:lnTo>
                  <a:pt x="4973781" y="0"/>
                </a:lnTo>
                <a:lnTo>
                  <a:pt x="0" y="0"/>
                </a:lnTo>
                <a:close/>
              </a:path>
            </a:pathLst>
          </a:custGeom>
          <a:solidFill>
            <a:srgbClr val="FEFDD5"/>
          </a:solidFill>
        </p:spPr>
        <p:txBody>
          <a:bodyPr wrap="square" lIns="0" tIns="0" rIns="0" bIns="0" rtlCol="0">
            <a:noAutofit/>
          </a:bodyPr>
          <a:lstStyle/>
          <a:p>
            <a:endParaRPr/>
          </a:p>
        </p:txBody>
      </p:sp>
      <p:sp>
        <p:nvSpPr>
          <p:cNvPr id="68" name="object 68"/>
          <p:cNvSpPr/>
          <p:nvPr/>
        </p:nvSpPr>
        <p:spPr>
          <a:xfrm>
            <a:off x="4563455" y="2101734"/>
            <a:ext cx="4973778" cy="2973119"/>
          </a:xfrm>
          <a:custGeom>
            <a:avLst/>
            <a:gdLst/>
            <a:ahLst/>
            <a:cxnLst/>
            <a:rect l="l" t="t" r="r" b="b"/>
            <a:pathLst>
              <a:path w="4973778" h="2973119">
                <a:moveTo>
                  <a:pt x="0" y="0"/>
                </a:moveTo>
                <a:lnTo>
                  <a:pt x="4973778" y="0"/>
                </a:lnTo>
                <a:lnTo>
                  <a:pt x="4973778" y="2973119"/>
                </a:lnTo>
                <a:lnTo>
                  <a:pt x="0" y="2973119"/>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69" name="object 69"/>
          <p:cNvSpPr/>
          <p:nvPr/>
        </p:nvSpPr>
        <p:spPr>
          <a:xfrm>
            <a:off x="3273643" y="1549731"/>
            <a:ext cx="1093122" cy="747439"/>
          </a:xfrm>
          <a:custGeom>
            <a:avLst/>
            <a:gdLst/>
            <a:ahLst/>
            <a:cxnLst/>
            <a:rect l="l" t="t" r="r" b="b"/>
            <a:pathLst>
              <a:path w="1093122" h="747439">
                <a:moveTo>
                  <a:pt x="0" y="641715"/>
                </a:moveTo>
                <a:lnTo>
                  <a:pt x="19795" y="616434"/>
                </a:lnTo>
                <a:lnTo>
                  <a:pt x="40075" y="591467"/>
                </a:lnTo>
                <a:lnTo>
                  <a:pt x="60835" y="566816"/>
                </a:lnTo>
                <a:lnTo>
                  <a:pt x="82073" y="542484"/>
                </a:lnTo>
                <a:lnTo>
                  <a:pt x="103785" y="518475"/>
                </a:lnTo>
                <a:lnTo>
                  <a:pt x="125966" y="494793"/>
                </a:lnTo>
                <a:lnTo>
                  <a:pt x="148613" y="471441"/>
                </a:lnTo>
                <a:lnTo>
                  <a:pt x="171722" y="448422"/>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6" y="0"/>
                </a:lnTo>
                <a:lnTo>
                  <a:pt x="1093122" y="26686"/>
                </a:lnTo>
                <a:lnTo>
                  <a:pt x="724547" y="570070"/>
                </a:lnTo>
                <a:lnTo>
                  <a:pt x="594941" y="370585"/>
                </a:lnTo>
                <a:lnTo>
                  <a:pt x="570616" y="386704"/>
                </a:lnTo>
                <a:lnTo>
                  <a:pt x="546639" y="403124"/>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2"/>
                </a:lnTo>
                <a:lnTo>
                  <a:pt x="230642" y="683947"/>
                </a:lnTo>
                <a:lnTo>
                  <a:pt x="212615" y="704854"/>
                </a:lnTo>
                <a:lnTo>
                  <a:pt x="194985" y="726018"/>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70" name="object 70"/>
          <p:cNvSpPr/>
          <p:nvPr/>
        </p:nvSpPr>
        <p:spPr>
          <a:xfrm>
            <a:off x="1998203" y="2430351"/>
            <a:ext cx="279399" cy="280987"/>
          </a:xfrm>
          <a:custGeom>
            <a:avLst/>
            <a:gdLst/>
            <a:ahLst/>
            <a:cxnLst/>
            <a:rect l="l" t="t" r="r" b="b"/>
            <a:pathLst>
              <a:path w="279399" h="280987">
                <a:moveTo>
                  <a:pt x="0" y="140493"/>
                </a:moveTo>
                <a:lnTo>
                  <a:pt x="275" y="149387"/>
                </a:lnTo>
                <a:lnTo>
                  <a:pt x="1923" y="163860"/>
                </a:lnTo>
                <a:lnTo>
                  <a:pt x="4992" y="177849"/>
                </a:lnTo>
                <a:lnTo>
                  <a:pt x="9405" y="191277"/>
                </a:lnTo>
                <a:lnTo>
                  <a:pt x="15088" y="204069"/>
                </a:lnTo>
                <a:lnTo>
                  <a:pt x="21964" y="216149"/>
                </a:lnTo>
                <a:lnTo>
                  <a:pt x="29958" y="227440"/>
                </a:lnTo>
                <a:lnTo>
                  <a:pt x="38994" y="237865"/>
                </a:lnTo>
                <a:lnTo>
                  <a:pt x="48996" y="247350"/>
                </a:lnTo>
                <a:lnTo>
                  <a:pt x="59888" y="255817"/>
                </a:lnTo>
                <a:lnTo>
                  <a:pt x="71595" y="263190"/>
                </a:lnTo>
                <a:lnTo>
                  <a:pt x="84041" y="269394"/>
                </a:lnTo>
                <a:lnTo>
                  <a:pt x="97150" y="274351"/>
                </a:lnTo>
                <a:lnTo>
                  <a:pt x="110847" y="277987"/>
                </a:lnTo>
                <a:lnTo>
                  <a:pt x="125055" y="280224"/>
                </a:lnTo>
                <a:lnTo>
                  <a:pt x="139699" y="280987"/>
                </a:lnTo>
                <a:lnTo>
                  <a:pt x="148543" y="280710"/>
                </a:lnTo>
                <a:lnTo>
                  <a:pt x="162934" y="279052"/>
                </a:lnTo>
                <a:lnTo>
                  <a:pt x="176844" y="275966"/>
                </a:lnTo>
                <a:lnTo>
                  <a:pt x="190197" y="271528"/>
                </a:lnTo>
                <a:lnTo>
                  <a:pt x="202917" y="265812"/>
                </a:lnTo>
                <a:lnTo>
                  <a:pt x="214928" y="258897"/>
                </a:lnTo>
                <a:lnTo>
                  <a:pt x="226155" y="250858"/>
                </a:lnTo>
                <a:lnTo>
                  <a:pt x="236522" y="241770"/>
                </a:lnTo>
                <a:lnTo>
                  <a:pt x="245952" y="231712"/>
                </a:lnTo>
                <a:lnTo>
                  <a:pt x="254372" y="220757"/>
                </a:lnTo>
                <a:lnTo>
                  <a:pt x="261703" y="208984"/>
                </a:lnTo>
                <a:lnTo>
                  <a:pt x="267872" y="196467"/>
                </a:lnTo>
                <a:lnTo>
                  <a:pt x="272802" y="183283"/>
                </a:lnTo>
                <a:lnTo>
                  <a:pt x="276416" y="169509"/>
                </a:lnTo>
                <a:lnTo>
                  <a:pt x="278641" y="155220"/>
                </a:lnTo>
                <a:lnTo>
                  <a:pt x="279399" y="140493"/>
                </a:lnTo>
                <a:lnTo>
                  <a:pt x="279124" y="131600"/>
                </a:lnTo>
                <a:lnTo>
                  <a:pt x="277476" y="117126"/>
                </a:lnTo>
                <a:lnTo>
                  <a:pt x="274407" y="103137"/>
                </a:lnTo>
                <a:lnTo>
                  <a:pt x="269994" y="89709"/>
                </a:lnTo>
                <a:lnTo>
                  <a:pt x="264311" y="76916"/>
                </a:lnTo>
                <a:lnTo>
                  <a:pt x="257434" y="64837"/>
                </a:lnTo>
                <a:lnTo>
                  <a:pt x="249440" y="53546"/>
                </a:lnTo>
                <a:lnTo>
                  <a:pt x="240405" y="43121"/>
                </a:lnTo>
                <a:lnTo>
                  <a:pt x="230403" y="33636"/>
                </a:lnTo>
                <a:lnTo>
                  <a:pt x="219510" y="25169"/>
                </a:lnTo>
                <a:lnTo>
                  <a:pt x="207803" y="17796"/>
                </a:lnTo>
                <a:lnTo>
                  <a:pt x="195357" y="11592"/>
                </a:lnTo>
                <a:lnTo>
                  <a:pt x="182248" y="6635"/>
                </a:lnTo>
                <a:lnTo>
                  <a:pt x="168551" y="2999"/>
                </a:lnTo>
                <a:lnTo>
                  <a:pt x="154343" y="762"/>
                </a:lnTo>
                <a:lnTo>
                  <a:pt x="139699" y="0"/>
                </a:lnTo>
                <a:lnTo>
                  <a:pt x="130856" y="276"/>
                </a:lnTo>
                <a:lnTo>
                  <a:pt x="116465" y="1934"/>
                </a:lnTo>
                <a:lnTo>
                  <a:pt x="102554" y="5020"/>
                </a:lnTo>
                <a:lnTo>
                  <a:pt x="89202" y="9459"/>
                </a:lnTo>
                <a:lnTo>
                  <a:pt x="76482" y="15174"/>
                </a:lnTo>
                <a:lnTo>
                  <a:pt x="64470" y="22089"/>
                </a:lnTo>
                <a:lnTo>
                  <a:pt x="53244" y="30128"/>
                </a:lnTo>
                <a:lnTo>
                  <a:pt x="42877" y="39215"/>
                </a:lnTo>
                <a:lnTo>
                  <a:pt x="33446" y="49274"/>
                </a:lnTo>
                <a:lnTo>
                  <a:pt x="25027" y="60229"/>
                </a:lnTo>
                <a:lnTo>
                  <a:pt x="17695" y="72002"/>
                </a:lnTo>
                <a:lnTo>
                  <a:pt x="11527" y="84519"/>
                </a:lnTo>
                <a:lnTo>
                  <a:pt x="6597" y="97702"/>
                </a:lnTo>
                <a:lnTo>
                  <a:pt x="2982" y="111477"/>
                </a:lnTo>
                <a:lnTo>
                  <a:pt x="758" y="125766"/>
                </a:lnTo>
                <a:lnTo>
                  <a:pt x="0" y="140493"/>
                </a:lnTo>
                <a:close/>
              </a:path>
            </a:pathLst>
          </a:custGeom>
          <a:solidFill>
            <a:srgbClr val="FFF4DB"/>
          </a:solidFill>
        </p:spPr>
        <p:txBody>
          <a:bodyPr wrap="square" lIns="0" tIns="0" rIns="0" bIns="0" rtlCol="0">
            <a:noAutofit/>
          </a:bodyPr>
          <a:lstStyle/>
          <a:p>
            <a:endParaRPr/>
          </a:p>
        </p:txBody>
      </p:sp>
      <p:sp>
        <p:nvSpPr>
          <p:cNvPr id="71" name="object 71"/>
          <p:cNvSpPr/>
          <p:nvPr/>
        </p:nvSpPr>
        <p:spPr>
          <a:xfrm>
            <a:off x="1998203" y="2430351"/>
            <a:ext cx="279399" cy="280987"/>
          </a:xfrm>
          <a:custGeom>
            <a:avLst/>
            <a:gdLst/>
            <a:ahLst/>
            <a:cxnLst/>
            <a:rect l="l" t="t" r="r" b="b"/>
            <a:pathLst>
              <a:path w="279399" h="280987">
                <a:moveTo>
                  <a:pt x="0" y="140494"/>
                </a:moveTo>
                <a:lnTo>
                  <a:pt x="758" y="125766"/>
                </a:lnTo>
                <a:lnTo>
                  <a:pt x="2982" y="111477"/>
                </a:lnTo>
                <a:lnTo>
                  <a:pt x="6597" y="97703"/>
                </a:lnTo>
                <a:lnTo>
                  <a:pt x="11527" y="84519"/>
                </a:lnTo>
                <a:lnTo>
                  <a:pt x="17695" y="72003"/>
                </a:lnTo>
                <a:lnTo>
                  <a:pt x="25027" y="60229"/>
                </a:lnTo>
                <a:lnTo>
                  <a:pt x="33446" y="49275"/>
                </a:lnTo>
                <a:lnTo>
                  <a:pt x="42877" y="39216"/>
                </a:lnTo>
                <a:lnTo>
                  <a:pt x="53244" y="30129"/>
                </a:lnTo>
                <a:lnTo>
                  <a:pt x="64471" y="22089"/>
                </a:lnTo>
                <a:lnTo>
                  <a:pt x="76482" y="15174"/>
                </a:lnTo>
                <a:lnTo>
                  <a:pt x="89202" y="9459"/>
                </a:lnTo>
                <a:lnTo>
                  <a:pt x="102555" y="5020"/>
                </a:lnTo>
                <a:lnTo>
                  <a:pt x="116464" y="1934"/>
                </a:lnTo>
                <a:lnTo>
                  <a:pt x="130856" y="276"/>
                </a:lnTo>
                <a:lnTo>
                  <a:pt x="139699" y="0"/>
                </a:lnTo>
                <a:lnTo>
                  <a:pt x="154343" y="762"/>
                </a:lnTo>
                <a:lnTo>
                  <a:pt x="168552" y="2999"/>
                </a:lnTo>
                <a:lnTo>
                  <a:pt x="182248" y="6635"/>
                </a:lnTo>
                <a:lnTo>
                  <a:pt x="195357" y="11592"/>
                </a:lnTo>
                <a:lnTo>
                  <a:pt x="207803" y="17796"/>
                </a:lnTo>
                <a:lnTo>
                  <a:pt x="219510" y="25169"/>
                </a:lnTo>
                <a:lnTo>
                  <a:pt x="230403" y="33636"/>
                </a:lnTo>
                <a:lnTo>
                  <a:pt x="240405" y="43121"/>
                </a:lnTo>
                <a:lnTo>
                  <a:pt x="249440" y="53546"/>
                </a:lnTo>
                <a:lnTo>
                  <a:pt x="257434" y="64837"/>
                </a:lnTo>
                <a:lnTo>
                  <a:pt x="264311" y="76917"/>
                </a:lnTo>
                <a:lnTo>
                  <a:pt x="269993" y="89709"/>
                </a:lnTo>
                <a:lnTo>
                  <a:pt x="274407" y="103138"/>
                </a:lnTo>
                <a:lnTo>
                  <a:pt x="277476" y="117127"/>
                </a:lnTo>
                <a:lnTo>
                  <a:pt x="279124" y="131600"/>
                </a:lnTo>
                <a:lnTo>
                  <a:pt x="279399" y="140493"/>
                </a:lnTo>
                <a:lnTo>
                  <a:pt x="278641" y="155221"/>
                </a:lnTo>
                <a:lnTo>
                  <a:pt x="276416" y="169510"/>
                </a:lnTo>
                <a:lnTo>
                  <a:pt x="272801" y="183284"/>
                </a:lnTo>
                <a:lnTo>
                  <a:pt x="267872" y="196468"/>
                </a:lnTo>
                <a:lnTo>
                  <a:pt x="261703" y="208984"/>
                </a:lnTo>
                <a:lnTo>
                  <a:pt x="254371" y="220758"/>
                </a:lnTo>
                <a:lnTo>
                  <a:pt x="245952" y="231712"/>
                </a:lnTo>
                <a:lnTo>
                  <a:pt x="236521" y="241771"/>
                </a:lnTo>
                <a:lnTo>
                  <a:pt x="226155" y="250858"/>
                </a:lnTo>
                <a:lnTo>
                  <a:pt x="214928" y="258898"/>
                </a:lnTo>
                <a:lnTo>
                  <a:pt x="202917" y="265813"/>
                </a:lnTo>
                <a:lnTo>
                  <a:pt x="190197" y="271528"/>
                </a:lnTo>
                <a:lnTo>
                  <a:pt x="176844" y="275967"/>
                </a:lnTo>
                <a:lnTo>
                  <a:pt x="162934" y="279053"/>
                </a:lnTo>
                <a:lnTo>
                  <a:pt x="148542" y="280710"/>
                </a:lnTo>
                <a:lnTo>
                  <a:pt x="139699" y="280987"/>
                </a:lnTo>
                <a:lnTo>
                  <a:pt x="125055" y="280224"/>
                </a:lnTo>
                <a:lnTo>
                  <a:pt x="110847" y="277987"/>
                </a:lnTo>
                <a:lnTo>
                  <a:pt x="97151" y="274352"/>
                </a:lnTo>
                <a:lnTo>
                  <a:pt x="84041" y="269394"/>
                </a:lnTo>
                <a:lnTo>
                  <a:pt x="71595" y="263190"/>
                </a:lnTo>
                <a:lnTo>
                  <a:pt x="59888" y="255817"/>
                </a:lnTo>
                <a:lnTo>
                  <a:pt x="48996" y="247350"/>
                </a:lnTo>
                <a:lnTo>
                  <a:pt x="38994" y="237866"/>
                </a:lnTo>
                <a:lnTo>
                  <a:pt x="29958" y="227440"/>
                </a:lnTo>
                <a:lnTo>
                  <a:pt x="21964" y="216149"/>
                </a:lnTo>
                <a:lnTo>
                  <a:pt x="15088" y="204070"/>
                </a:lnTo>
                <a:lnTo>
                  <a:pt x="9405" y="191278"/>
                </a:lnTo>
                <a:lnTo>
                  <a:pt x="4992" y="177849"/>
                </a:lnTo>
                <a:lnTo>
                  <a:pt x="1923" y="163860"/>
                </a:lnTo>
                <a:lnTo>
                  <a:pt x="275" y="149387"/>
                </a:lnTo>
                <a:lnTo>
                  <a:pt x="0" y="140494"/>
                </a:lnTo>
                <a:close/>
              </a:path>
            </a:pathLst>
          </a:custGeom>
          <a:ln w="25399">
            <a:solidFill>
              <a:srgbClr val="727272"/>
            </a:solidFill>
          </a:ln>
        </p:spPr>
        <p:txBody>
          <a:bodyPr wrap="square" lIns="0" tIns="0" rIns="0" bIns="0" rtlCol="0">
            <a:noAutofit/>
          </a:bodyPr>
          <a:lstStyle/>
          <a:p>
            <a:endParaRPr/>
          </a:p>
        </p:txBody>
      </p:sp>
      <p:sp>
        <p:nvSpPr>
          <p:cNvPr id="21" name="object 21"/>
          <p:cNvSpPr/>
          <p:nvPr/>
        </p:nvSpPr>
        <p:spPr>
          <a:xfrm>
            <a:off x="9279727" y="512973"/>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8"/>
                </a:lnTo>
                <a:lnTo>
                  <a:pt x="59011" y="36406"/>
                </a:lnTo>
                <a:lnTo>
                  <a:pt x="48238" y="43862"/>
                </a:lnTo>
                <a:lnTo>
                  <a:pt x="38210" y="51928"/>
                </a:lnTo>
                <a:lnTo>
                  <a:pt x="28954"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22" name="object 22"/>
          <p:cNvSpPr/>
          <p:nvPr/>
        </p:nvSpPr>
        <p:spPr>
          <a:xfrm>
            <a:off x="9199893" y="498223"/>
            <a:ext cx="564669" cy="430910"/>
          </a:xfrm>
          <a:custGeom>
            <a:avLst/>
            <a:gdLst/>
            <a:ahLst/>
            <a:cxnLst/>
            <a:rect l="l" t="t" r="r" b="b"/>
            <a:pathLst>
              <a:path w="564669" h="430910">
                <a:moveTo>
                  <a:pt x="29561" y="119476"/>
                </a:moveTo>
                <a:lnTo>
                  <a:pt x="16796" y="142250"/>
                </a:lnTo>
                <a:lnTo>
                  <a:pt x="7540" y="165994"/>
                </a:lnTo>
                <a:lnTo>
                  <a:pt x="1903" y="190473"/>
                </a:lnTo>
                <a:lnTo>
                  <a:pt x="0" y="215455"/>
                </a:lnTo>
                <a:lnTo>
                  <a:pt x="935" y="233126"/>
                </a:lnTo>
                <a:lnTo>
                  <a:pt x="8205" y="267231"/>
                </a:lnTo>
                <a:lnTo>
                  <a:pt x="22187" y="299320"/>
                </a:lnTo>
                <a:lnTo>
                  <a:pt x="42300" y="328948"/>
                </a:lnTo>
                <a:lnTo>
                  <a:pt x="67963" y="355671"/>
                </a:lnTo>
                <a:lnTo>
                  <a:pt x="82694" y="367805"/>
                </a:lnTo>
                <a:lnTo>
                  <a:pt x="98595" y="379046"/>
                </a:lnTo>
                <a:lnTo>
                  <a:pt x="115592" y="389340"/>
                </a:lnTo>
                <a:lnTo>
                  <a:pt x="133613" y="398630"/>
                </a:lnTo>
                <a:lnTo>
                  <a:pt x="152586" y="406861"/>
                </a:lnTo>
                <a:lnTo>
                  <a:pt x="172438" y="413979"/>
                </a:lnTo>
                <a:lnTo>
                  <a:pt x="193096" y="419926"/>
                </a:lnTo>
                <a:lnTo>
                  <a:pt x="214487" y="424648"/>
                </a:lnTo>
                <a:lnTo>
                  <a:pt x="236539" y="428090"/>
                </a:lnTo>
                <a:lnTo>
                  <a:pt x="259180" y="430196"/>
                </a:lnTo>
                <a:lnTo>
                  <a:pt x="282336" y="430910"/>
                </a:lnTo>
                <a:lnTo>
                  <a:pt x="305491" y="430196"/>
                </a:lnTo>
                <a:lnTo>
                  <a:pt x="328131" y="428090"/>
                </a:lnTo>
                <a:lnTo>
                  <a:pt x="350183" y="424648"/>
                </a:lnTo>
                <a:lnTo>
                  <a:pt x="371575" y="419926"/>
                </a:lnTo>
                <a:lnTo>
                  <a:pt x="392232" y="413978"/>
                </a:lnTo>
                <a:lnTo>
                  <a:pt x="412084" y="406861"/>
                </a:lnTo>
                <a:lnTo>
                  <a:pt x="431057" y="398630"/>
                </a:lnTo>
                <a:lnTo>
                  <a:pt x="449078" y="389339"/>
                </a:lnTo>
                <a:lnTo>
                  <a:pt x="466075" y="379046"/>
                </a:lnTo>
                <a:lnTo>
                  <a:pt x="481975" y="367804"/>
                </a:lnTo>
                <a:lnTo>
                  <a:pt x="496706" y="355670"/>
                </a:lnTo>
                <a:lnTo>
                  <a:pt x="522369" y="328947"/>
                </a:lnTo>
                <a:lnTo>
                  <a:pt x="542482" y="299319"/>
                </a:lnTo>
                <a:lnTo>
                  <a:pt x="556463" y="267231"/>
                </a:lnTo>
                <a:lnTo>
                  <a:pt x="563733" y="233125"/>
                </a:lnTo>
                <a:lnTo>
                  <a:pt x="564669" y="215454"/>
                </a:lnTo>
                <a:lnTo>
                  <a:pt x="563733" y="197784"/>
                </a:lnTo>
                <a:lnTo>
                  <a:pt x="556463" y="163678"/>
                </a:lnTo>
                <a:lnTo>
                  <a:pt x="542482" y="131590"/>
                </a:lnTo>
                <a:lnTo>
                  <a:pt x="522369" y="101962"/>
                </a:lnTo>
                <a:lnTo>
                  <a:pt x="496706" y="75239"/>
                </a:lnTo>
                <a:lnTo>
                  <a:pt x="481975" y="63105"/>
                </a:lnTo>
                <a:lnTo>
                  <a:pt x="466075" y="51863"/>
                </a:lnTo>
                <a:lnTo>
                  <a:pt x="449077" y="41570"/>
                </a:lnTo>
                <a:lnTo>
                  <a:pt x="431056" y="32280"/>
                </a:lnTo>
                <a:lnTo>
                  <a:pt x="412083" y="24048"/>
                </a:lnTo>
                <a:lnTo>
                  <a:pt x="392232" y="16931"/>
                </a:lnTo>
                <a:lnTo>
                  <a:pt x="371574" y="10983"/>
                </a:lnTo>
                <a:lnTo>
                  <a:pt x="350183" y="6261"/>
                </a:lnTo>
                <a:lnTo>
                  <a:pt x="328131" y="2819"/>
                </a:lnTo>
                <a:lnTo>
                  <a:pt x="305491" y="714"/>
                </a:lnTo>
                <a:lnTo>
                  <a:pt x="282335" y="0"/>
                </a:lnTo>
                <a:lnTo>
                  <a:pt x="282334" y="25495"/>
                </a:lnTo>
                <a:lnTo>
                  <a:pt x="288046" y="25542"/>
                </a:lnTo>
                <a:lnTo>
                  <a:pt x="301427" y="26020"/>
                </a:lnTo>
                <a:lnTo>
                  <a:pt x="327865" y="28503"/>
                </a:lnTo>
                <a:lnTo>
                  <a:pt x="353702" y="32976"/>
                </a:lnTo>
                <a:lnTo>
                  <a:pt x="378736" y="39384"/>
                </a:lnTo>
                <a:lnTo>
                  <a:pt x="402767" y="47673"/>
                </a:lnTo>
                <a:lnTo>
                  <a:pt x="425592" y="57789"/>
                </a:lnTo>
                <a:lnTo>
                  <a:pt x="447008" y="69678"/>
                </a:lnTo>
                <a:lnTo>
                  <a:pt x="462628" y="80150"/>
                </a:lnTo>
                <a:lnTo>
                  <a:pt x="476824" y="91341"/>
                </a:lnTo>
                <a:lnTo>
                  <a:pt x="489588" y="103183"/>
                </a:lnTo>
                <a:lnTo>
                  <a:pt x="510788" y="128541"/>
                </a:lnTo>
                <a:lnTo>
                  <a:pt x="526161" y="155674"/>
                </a:lnTo>
                <a:lnTo>
                  <a:pt x="535640" y="184030"/>
                </a:lnTo>
                <a:lnTo>
                  <a:pt x="539158" y="213060"/>
                </a:lnTo>
                <a:lnTo>
                  <a:pt x="538661" y="227654"/>
                </a:lnTo>
                <a:lnTo>
                  <a:pt x="533113" y="256660"/>
                </a:lnTo>
                <a:lnTo>
                  <a:pt x="521437" y="284962"/>
                </a:lnTo>
                <a:lnTo>
                  <a:pt x="503567" y="312008"/>
                </a:lnTo>
                <a:lnTo>
                  <a:pt x="479436" y="337247"/>
                </a:lnTo>
                <a:lnTo>
                  <a:pt x="465276" y="348799"/>
                </a:lnTo>
                <a:lnTo>
                  <a:pt x="450145" y="359299"/>
                </a:lnTo>
                <a:lnTo>
                  <a:pt x="434134" y="368739"/>
                </a:lnTo>
                <a:lnTo>
                  <a:pt x="417337" y="377114"/>
                </a:lnTo>
                <a:lnTo>
                  <a:pt x="399848" y="384419"/>
                </a:lnTo>
                <a:lnTo>
                  <a:pt x="381758" y="390645"/>
                </a:lnTo>
                <a:lnTo>
                  <a:pt x="363162" y="395788"/>
                </a:lnTo>
                <a:lnTo>
                  <a:pt x="344152" y="399841"/>
                </a:lnTo>
                <a:lnTo>
                  <a:pt x="324822" y="402799"/>
                </a:lnTo>
                <a:lnTo>
                  <a:pt x="305264" y="404654"/>
                </a:lnTo>
                <a:lnTo>
                  <a:pt x="285572" y="405401"/>
                </a:lnTo>
                <a:lnTo>
                  <a:pt x="265838" y="405033"/>
                </a:lnTo>
                <a:lnTo>
                  <a:pt x="246157" y="403545"/>
                </a:lnTo>
                <a:lnTo>
                  <a:pt x="226620" y="400930"/>
                </a:lnTo>
                <a:lnTo>
                  <a:pt x="207322" y="397182"/>
                </a:lnTo>
                <a:lnTo>
                  <a:pt x="188355" y="392294"/>
                </a:lnTo>
                <a:lnTo>
                  <a:pt x="169812" y="386262"/>
                </a:lnTo>
                <a:lnTo>
                  <a:pt x="151786" y="379078"/>
                </a:lnTo>
                <a:lnTo>
                  <a:pt x="134371" y="370736"/>
                </a:lnTo>
                <a:lnTo>
                  <a:pt x="117660" y="361230"/>
                </a:lnTo>
                <a:lnTo>
                  <a:pt x="102040" y="350758"/>
                </a:lnTo>
                <a:lnTo>
                  <a:pt x="87844" y="339567"/>
                </a:lnTo>
                <a:lnTo>
                  <a:pt x="75080" y="327726"/>
                </a:lnTo>
                <a:lnTo>
                  <a:pt x="53880" y="302367"/>
                </a:lnTo>
                <a:lnTo>
                  <a:pt x="38507" y="275235"/>
                </a:lnTo>
                <a:lnTo>
                  <a:pt x="29028" y="246878"/>
                </a:lnTo>
                <a:lnTo>
                  <a:pt x="25510" y="217849"/>
                </a:lnTo>
                <a:lnTo>
                  <a:pt x="26007" y="203254"/>
                </a:lnTo>
                <a:lnTo>
                  <a:pt x="31555" y="174248"/>
                </a:lnTo>
                <a:lnTo>
                  <a:pt x="43231" y="145947"/>
                </a:lnTo>
                <a:lnTo>
                  <a:pt x="61101" y="118901"/>
                </a:lnTo>
                <a:lnTo>
                  <a:pt x="85233" y="93661"/>
                </a:lnTo>
                <a:lnTo>
                  <a:pt x="102985" y="110101"/>
                </a:lnTo>
                <a:lnTo>
                  <a:pt x="112403" y="58089"/>
                </a:lnTo>
                <a:lnTo>
                  <a:pt x="48887" y="60003"/>
                </a:lnTo>
                <a:lnTo>
                  <a:pt x="66634" y="76438"/>
                </a:lnTo>
                <a:lnTo>
                  <a:pt x="65166" y="77775"/>
                </a:lnTo>
                <a:lnTo>
                  <a:pt x="55041" y="87646"/>
                </a:lnTo>
                <a:lnTo>
                  <a:pt x="45722" y="97906"/>
                </a:lnTo>
                <a:lnTo>
                  <a:pt x="37224" y="108526"/>
                </a:lnTo>
                <a:lnTo>
                  <a:pt x="29561" y="119476"/>
                </a:lnTo>
                <a:close/>
              </a:path>
            </a:pathLst>
          </a:custGeom>
          <a:solidFill>
            <a:srgbClr val="F4F4F4"/>
          </a:solidFill>
        </p:spPr>
        <p:txBody>
          <a:bodyPr wrap="square" lIns="0" tIns="0" rIns="0" bIns="0" rtlCol="0">
            <a:noAutofit/>
          </a:bodyPr>
          <a:lstStyle/>
          <a:p>
            <a:endParaRPr/>
          </a:p>
        </p:txBody>
      </p:sp>
      <p:sp>
        <p:nvSpPr>
          <p:cNvPr id="23" name="object 23"/>
          <p:cNvSpPr/>
          <p:nvPr/>
        </p:nvSpPr>
        <p:spPr>
          <a:xfrm>
            <a:off x="9394292" y="493315"/>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89"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612809" y="740374"/>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612809" y="60425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145635" y="740375"/>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89"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145635" y="604254"/>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89"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28" name="object 28"/>
          <p:cNvSpPr/>
          <p:nvPr/>
        </p:nvSpPr>
        <p:spPr>
          <a:xfrm>
            <a:off x="9394292" y="852673"/>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89"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571361" y="523282"/>
            <a:ext cx="95728" cy="60240"/>
          </a:xfrm>
          <a:custGeom>
            <a:avLst/>
            <a:gdLst/>
            <a:ahLst/>
            <a:cxnLst/>
            <a:rect l="l" t="t" r="r" b="b"/>
            <a:pathLst>
              <a:path w="95728" h="60240">
                <a:moveTo>
                  <a:pt x="91471" y="48944"/>
                </a:moveTo>
                <a:lnTo>
                  <a:pt x="88979" y="35433"/>
                </a:lnTo>
                <a:lnTo>
                  <a:pt x="82803" y="24111"/>
                </a:lnTo>
                <a:lnTo>
                  <a:pt x="73419" y="14144"/>
                </a:lnTo>
                <a:lnTo>
                  <a:pt x="61323" y="6234"/>
                </a:lnTo>
                <a:lnTo>
                  <a:pt x="53087" y="2812"/>
                </a:lnTo>
                <a:lnTo>
                  <a:pt x="39917" y="0"/>
                </a:lnTo>
                <a:lnTo>
                  <a:pt x="27315" y="311"/>
                </a:lnTo>
                <a:lnTo>
                  <a:pt x="15989" y="3603"/>
                </a:lnTo>
                <a:lnTo>
                  <a:pt x="6648" y="9733"/>
                </a:lnTo>
                <a:lnTo>
                  <a:pt x="0" y="18560"/>
                </a:lnTo>
                <a:lnTo>
                  <a:pt x="9827" y="23475"/>
                </a:lnTo>
                <a:lnTo>
                  <a:pt x="12961" y="18925"/>
                </a:lnTo>
                <a:lnTo>
                  <a:pt x="23392" y="12378"/>
                </a:lnTo>
                <a:lnTo>
                  <a:pt x="37594" y="10773"/>
                </a:lnTo>
                <a:lnTo>
                  <a:pt x="40414" y="11063"/>
                </a:lnTo>
                <a:lnTo>
                  <a:pt x="54018" y="14932"/>
                </a:lnTo>
                <a:lnTo>
                  <a:pt x="65928" y="22175"/>
                </a:lnTo>
                <a:lnTo>
                  <a:pt x="74967" y="31893"/>
                </a:lnTo>
                <a:lnTo>
                  <a:pt x="79957" y="43184"/>
                </a:lnTo>
                <a:lnTo>
                  <a:pt x="76074" y="41241"/>
                </a:lnTo>
                <a:lnTo>
                  <a:pt x="83323" y="60240"/>
                </a:lnTo>
                <a:lnTo>
                  <a:pt x="95728" y="51073"/>
                </a:lnTo>
                <a:lnTo>
                  <a:pt x="91471" y="48944"/>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522300" y="578603"/>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5"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5"/>
                </a:lnTo>
                <a:lnTo>
                  <a:pt x="75799" y="52629"/>
                </a:lnTo>
                <a:lnTo>
                  <a:pt x="64679" y="56938"/>
                </a:lnTo>
                <a:lnTo>
                  <a:pt x="50913"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769772" y="672913"/>
            <a:ext cx="41970" cy="98396"/>
          </a:xfrm>
          <a:custGeom>
            <a:avLst/>
            <a:gdLst/>
            <a:ahLst/>
            <a:cxnLst/>
            <a:rect l="l" t="t" r="r" b="b"/>
            <a:pathLst>
              <a:path w="41970" h="98396">
                <a:moveTo>
                  <a:pt x="758" y="11032"/>
                </a:moveTo>
                <a:lnTo>
                  <a:pt x="6501" y="11452"/>
                </a:lnTo>
                <a:lnTo>
                  <a:pt x="17477" y="17145"/>
                </a:lnTo>
                <a:lnTo>
                  <a:pt x="26056" y="28513"/>
                </a:lnTo>
                <a:lnTo>
                  <a:pt x="28684" y="35008"/>
                </a:lnTo>
                <a:lnTo>
                  <a:pt x="30991" y="47736"/>
                </a:lnTo>
                <a:lnTo>
                  <a:pt x="30085" y="60370"/>
                </a:lnTo>
                <a:lnTo>
                  <a:pt x="26116" y="71760"/>
                </a:lnTo>
                <a:lnTo>
                  <a:pt x="19235" y="80755"/>
                </a:lnTo>
                <a:lnTo>
                  <a:pt x="18930" y="76331"/>
                </a:lnTo>
                <a:lnTo>
                  <a:pt x="6331" y="92138"/>
                </a:lnTo>
                <a:lnTo>
                  <a:pt x="20447" y="98396"/>
                </a:lnTo>
                <a:lnTo>
                  <a:pt x="20116" y="93581"/>
                </a:lnTo>
                <a:lnTo>
                  <a:pt x="22222" y="92292"/>
                </a:lnTo>
                <a:lnTo>
                  <a:pt x="31095" y="84100"/>
                </a:lnTo>
                <a:lnTo>
                  <a:pt x="37572" y="73187"/>
                </a:lnTo>
                <a:lnTo>
                  <a:pt x="41312" y="60297"/>
                </a:lnTo>
                <a:lnTo>
                  <a:pt x="41970"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69377" y="675592"/>
            <a:ext cx="42442" cy="75138"/>
          </a:xfrm>
          <a:custGeom>
            <a:avLst/>
            <a:gdLst/>
            <a:ahLst/>
            <a:cxnLst/>
            <a:rect l="l" t="t" r="r" b="b"/>
            <a:pathLst>
              <a:path w="42442" h="75138">
                <a:moveTo>
                  <a:pt x="1163" y="29963"/>
                </a:moveTo>
                <a:lnTo>
                  <a:pt x="0" y="42776"/>
                </a:lnTo>
                <a:lnTo>
                  <a:pt x="996" y="48251"/>
                </a:lnTo>
                <a:lnTo>
                  <a:pt x="6669" y="59938"/>
                </a:lnTo>
                <a:lnTo>
                  <a:pt x="16145" y="68831"/>
                </a:lnTo>
                <a:lnTo>
                  <a:pt x="28408" y="74156"/>
                </a:lnTo>
                <a:lnTo>
                  <a:pt x="42442" y="75138"/>
                </a:lnTo>
                <a:lnTo>
                  <a:pt x="41415" y="64790"/>
                </a:lnTo>
                <a:lnTo>
                  <a:pt x="33719" y="64609"/>
                </a:lnTo>
                <a:lnTo>
                  <a:pt x="21669" y="60028"/>
                </a:lnTo>
                <a:lnTo>
                  <a:pt x="13159" y="50829"/>
                </a:lnTo>
                <a:lnTo>
                  <a:pt x="10987" y="45366"/>
                </a:lnTo>
                <a:lnTo>
                  <a:pt x="10891" y="33842"/>
                </a:lnTo>
                <a:lnTo>
                  <a:pt x="16186" y="23410"/>
                </a:lnTo>
                <a:lnTo>
                  <a:pt x="26236" y="15778"/>
                </a:lnTo>
                <a:lnTo>
                  <a:pt x="26725" y="20697"/>
                </a:lnTo>
                <a:lnTo>
                  <a:pt x="35761" y="7872"/>
                </a:lnTo>
                <a:lnTo>
                  <a:pt x="24670" y="0"/>
                </a:lnTo>
                <a:lnTo>
                  <a:pt x="25164"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313505" y="782528"/>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3" y="11159"/>
                </a:lnTo>
                <a:lnTo>
                  <a:pt x="55042" y="14396"/>
                </a:lnTo>
                <a:lnTo>
                  <a:pt x="67770" y="20009"/>
                </a:lnTo>
                <a:lnTo>
                  <a:pt x="79204" y="27512"/>
                </a:lnTo>
                <a:lnTo>
                  <a:pt x="88559" y="36421"/>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40"/>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269681" y="828458"/>
            <a:ext cx="112664" cy="83917"/>
          </a:xfrm>
          <a:custGeom>
            <a:avLst/>
            <a:gdLst/>
            <a:ahLst/>
            <a:cxnLst/>
            <a:rect l="l" t="t" r="r" b="b"/>
            <a:pathLst>
              <a:path w="112664" h="83917">
                <a:moveTo>
                  <a:pt x="17820" y="25796"/>
                </a:moveTo>
                <a:lnTo>
                  <a:pt x="11826" y="0"/>
                </a:lnTo>
                <a:lnTo>
                  <a:pt x="0" y="12937"/>
                </a:lnTo>
                <a:lnTo>
                  <a:pt x="2887" y="15021"/>
                </a:lnTo>
                <a:lnTo>
                  <a:pt x="4706" y="24138"/>
                </a:lnTo>
                <a:lnTo>
                  <a:pt x="9427" y="35158"/>
                </a:lnTo>
                <a:lnTo>
                  <a:pt x="16663" y="46086"/>
                </a:lnTo>
                <a:lnTo>
                  <a:pt x="26122" y="56495"/>
                </a:lnTo>
                <a:lnTo>
                  <a:pt x="37514" y="65958"/>
                </a:lnTo>
                <a:lnTo>
                  <a:pt x="47341" y="72284"/>
                </a:lnTo>
                <a:lnTo>
                  <a:pt x="60602" y="78619"/>
                </a:lnTo>
                <a:lnTo>
                  <a:pt x="73584" y="82511"/>
                </a:lnTo>
                <a:lnTo>
                  <a:pt x="85784" y="83917"/>
                </a:lnTo>
                <a:lnTo>
                  <a:pt x="96700" y="82791"/>
                </a:lnTo>
                <a:lnTo>
                  <a:pt x="105827" y="79086"/>
                </a:lnTo>
                <a:lnTo>
                  <a:pt x="112664" y="72758"/>
                </a:lnTo>
                <a:lnTo>
                  <a:pt x="103752" y="66329"/>
                </a:lnTo>
                <a:lnTo>
                  <a:pt x="100711" y="69417"/>
                </a:lnTo>
                <a:lnTo>
                  <a:pt x="90015" y="73223"/>
                </a:lnTo>
                <a:lnTo>
                  <a:pt x="75308" y="72005"/>
                </a:lnTo>
                <a:lnTo>
                  <a:pt x="63225" y="68009"/>
                </a:lnTo>
                <a:lnTo>
                  <a:pt x="51132" y="61805"/>
                </a:lnTo>
                <a:lnTo>
                  <a:pt x="39792" y="53894"/>
                </a:lnTo>
                <a:lnTo>
                  <a:pt x="29778" y="44733"/>
                </a:lnTo>
                <a:lnTo>
                  <a:pt x="21658" y="34778"/>
                </a:lnTo>
                <a:lnTo>
                  <a:pt x="16001" y="24485"/>
                </a:lnTo>
                <a:lnTo>
                  <a:pt x="17820" y="25796"/>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572248" y="826468"/>
            <a:ext cx="78164" cy="74414"/>
          </a:xfrm>
          <a:custGeom>
            <a:avLst/>
            <a:gdLst/>
            <a:ahLst/>
            <a:cxnLst/>
            <a:rect l="l" t="t" r="r" b="b"/>
            <a:pathLst>
              <a:path w="78164" h="74414">
                <a:moveTo>
                  <a:pt x="73287" y="0"/>
                </a:moveTo>
                <a:lnTo>
                  <a:pt x="66458"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3"/>
                </a:lnTo>
                <a:lnTo>
                  <a:pt x="6833" y="74414"/>
                </a:lnTo>
                <a:lnTo>
                  <a:pt x="9235" y="72373"/>
                </a:lnTo>
                <a:lnTo>
                  <a:pt x="20018" y="72844"/>
                </a:lnTo>
                <a:lnTo>
                  <a:pt x="31761" y="70194"/>
                </a:lnTo>
                <a:lnTo>
                  <a:pt x="43746" y="64668"/>
                </a:lnTo>
                <a:lnTo>
                  <a:pt x="55260" y="56512"/>
                </a:lnTo>
                <a:lnTo>
                  <a:pt x="60457" y="51687"/>
                </a:lnTo>
                <a:lnTo>
                  <a:pt x="69394"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529187" y="770584"/>
            <a:ext cx="73439" cy="81494"/>
          </a:xfrm>
          <a:custGeom>
            <a:avLst/>
            <a:gdLst/>
            <a:ahLst/>
            <a:cxnLst/>
            <a:rect l="l" t="t" r="r" b="b"/>
            <a:pathLst>
              <a:path w="73439" h="81494">
                <a:moveTo>
                  <a:pt x="13179" y="67864"/>
                </a:moveTo>
                <a:lnTo>
                  <a:pt x="10565"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6"/>
                </a:lnTo>
                <a:lnTo>
                  <a:pt x="3182" y="38353"/>
                </a:lnTo>
                <a:lnTo>
                  <a:pt x="10" y="50341"/>
                </a:lnTo>
                <a:lnTo>
                  <a:pt x="0" y="61992"/>
                </a:lnTo>
                <a:lnTo>
                  <a:pt x="3214" y="72608"/>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100662" y="675592"/>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5" y="64790"/>
                </a:lnTo>
                <a:lnTo>
                  <a:pt x="33719" y="64609"/>
                </a:lnTo>
                <a:lnTo>
                  <a:pt x="21669" y="60028"/>
                </a:lnTo>
                <a:lnTo>
                  <a:pt x="13159" y="50829"/>
                </a:lnTo>
                <a:lnTo>
                  <a:pt x="10987" y="45366"/>
                </a:lnTo>
                <a:lnTo>
                  <a:pt x="10891" y="33841"/>
                </a:lnTo>
                <a:lnTo>
                  <a:pt x="16187" y="23410"/>
                </a:lnTo>
                <a:lnTo>
                  <a:pt x="26238" y="15778"/>
                </a:lnTo>
                <a:lnTo>
                  <a:pt x="26725" y="20697"/>
                </a:lnTo>
                <a:lnTo>
                  <a:pt x="35761" y="7872"/>
                </a:lnTo>
                <a:lnTo>
                  <a:pt x="24670" y="0"/>
                </a:lnTo>
                <a:lnTo>
                  <a:pt x="25164"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20" name="object 20"/>
          <p:cNvSpPr txBox="1"/>
          <p:nvPr/>
        </p:nvSpPr>
        <p:spPr>
          <a:xfrm>
            <a:off x="1157778" y="434367"/>
            <a:ext cx="3874326" cy="800100"/>
          </a:xfrm>
          <a:prstGeom prst="rect">
            <a:avLst/>
          </a:prstGeom>
        </p:spPr>
        <p:txBody>
          <a:bodyPr wrap="square" lIns="0" tIns="0" rIns="0" bIns="0" rtlCol="0">
            <a:noAutofit/>
          </a:bodyPr>
          <a:lstStyle/>
          <a:p>
            <a:pPr marL="12700" marR="53339">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a:p>
            <a:pPr marL="12700">
              <a:lnSpc>
                <a:spcPct val="95825"/>
              </a:lnSpc>
            </a:pPr>
            <a:r>
              <a:rPr sz="2800" spc="0" dirty="0">
                <a:solidFill>
                  <a:srgbClr val="2C94DC"/>
                </a:solidFill>
                <a:latin typeface="Arial"/>
                <a:cs typeface="Arial"/>
              </a:rPr>
              <a:t>Phase 6: Operationalize</a:t>
            </a:r>
            <a:endParaRPr sz="2800">
              <a:latin typeface="Arial"/>
              <a:cs typeface="Arial"/>
            </a:endParaRPr>
          </a:p>
        </p:txBody>
      </p:sp>
      <p:sp>
        <p:nvSpPr>
          <p:cNvPr id="19" name="object 19"/>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FEFFFE"/>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FEFFFE"/>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FEFFFE"/>
                </a:solidFill>
                <a:latin typeface="Arial"/>
                <a:cs typeface="Arial"/>
              </a:rPr>
              <a:t>analytic plan and share for peer review?</a:t>
            </a:r>
            <a:endParaRPr sz="1400">
              <a:latin typeface="Arial"/>
              <a:cs typeface="Arial"/>
            </a:endParaRPr>
          </a:p>
        </p:txBody>
      </p:sp>
      <p:sp>
        <p:nvSpPr>
          <p:cNvPr id="18" name="object 18"/>
          <p:cNvSpPr txBox="1"/>
          <p:nvPr/>
        </p:nvSpPr>
        <p:spPr>
          <a:xfrm>
            <a:off x="8676162" y="1941074"/>
            <a:ext cx="813116" cy="203199"/>
          </a:xfrm>
          <a:prstGeom prst="rect">
            <a:avLst/>
          </a:prstGeom>
        </p:spPr>
        <p:txBody>
          <a:bodyPr wrap="square" lIns="0" tIns="0" rIns="0" bIns="0" rtlCol="0">
            <a:noAutofit/>
          </a:bodyPr>
          <a:lstStyle/>
          <a:p>
            <a:pPr marL="12700">
              <a:lnSpc>
                <a:spcPts val="1530"/>
              </a:lnSpc>
              <a:spcBef>
                <a:spcPts val="76"/>
              </a:spcBef>
            </a:pPr>
            <a:r>
              <a:rPr sz="1400" spc="0" dirty="0">
                <a:solidFill>
                  <a:srgbClr val="FEFFFE"/>
                </a:solidFill>
                <a:latin typeface="Arial"/>
                <a:cs typeface="Arial"/>
              </a:rPr>
              <a:t>Do I have</a:t>
            </a:r>
            <a:endParaRPr sz="1400">
              <a:latin typeface="Arial"/>
              <a:cs typeface="Arial"/>
            </a:endParaRPr>
          </a:p>
        </p:txBody>
      </p:sp>
      <p:sp>
        <p:nvSpPr>
          <p:cNvPr id="17" name="object 17"/>
          <p:cNvSpPr txBox="1"/>
          <p:nvPr/>
        </p:nvSpPr>
        <p:spPr>
          <a:xfrm>
            <a:off x="4642195" y="2143173"/>
            <a:ext cx="208315" cy="391159"/>
          </a:xfrm>
          <a:prstGeom prst="rect">
            <a:avLst/>
          </a:prstGeom>
        </p:spPr>
        <p:txBody>
          <a:bodyPr wrap="square" lIns="0" tIns="0" rIns="0" bIns="0" rtlCol="0">
            <a:noAutofit/>
          </a:bodyPr>
          <a:lstStyle/>
          <a:p>
            <a:pPr marL="12700">
              <a:lnSpc>
                <a:spcPts val="3040"/>
              </a:lnSpc>
              <a:spcBef>
                <a:spcPts val="152"/>
              </a:spcBef>
            </a:pPr>
            <a:r>
              <a:rPr sz="2850" spc="0" dirty="0">
                <a:solidFill>
                  <a:srgbClr val="92CF4F"/>
                </a:solidFill>
                <a:latin typeface="Arial"/>
                <a:cs typeface="Arial"/>
              </a:rPr>
              <a:t>•</a:t>
            </a:r>
            <a:endParaRPr sz="2850">
              <a:latin typeface="Arial"/>
              <a:cs typeface="Arial"/>
            </a:endParaRPr>
          </a:p>
        </p:txBody>
      </p:sp>
      <p:sp>
        <p:nvSpPr>
          <p:cNvPr id="16" name="object 16"/>
          <p:cNvSpPr txBox="1"/>
          <p:nvPr/>
        </p:nvSpPr>
        <p:spPr>
          <a:xfrm>
            <a:off x="9477055" y="2144274"/>
            <a:ext cx="185268" cy="419099"/>
          </a:xfrm>
          <a:prstGeom prst="rect">
            <a:avLst/>
          </a:prstGeom>
        </p:spPr>
        <p:txBody>
          <a:bodyPr wrap="square" lIns="0" tIns="0" rIns="0" bIns="0" rtlCol="0">
            <a:noAutofit/>
          </a:bodyPr>
          <a:lstStyle/>
          <a:p>
            <a:pPr marL="12700" marR="26669">
              <a:lnSpc>
                <a:spcPts val="1530"/>
              </a:lnSpc>
              <a:spcBef>
                <a:spcPts val="76"/>
              </a:spcBef>
            </a:pPr>
            <a:r>
              <a:rPr sz="1400" spc="0" dirty="0">
                <a:solidFill>
                  <a:srgbClr val="FEFFFE"/>
                </a:solidFill>
                <a:latin typeface="Arial"/>
                <a:cs typeface="Arial"/>
              </a:rPr>
              <a:t>d</a:t>
            </a:r>
            <a:endParaRPr sz="1400">
              <a:latin typeface="Arial"/>
              <a:cs typeface="Arial"/>
            </a:endParaRPr>
          </a:p>
          <a:p>
            <a:pPr marL="47014">
              <a:lnSpc>
                <a:spcPct val="95825"/>
              </a:lnSpc>
              <a:spcBef>
                <a:spcPts val="13"/>
              </a:spcBef>
            </a:pPr>
            <a:r>
              <a:rPr sz="1400" spc="0" dirty="0">
                <a:solidFill>
                  <a:srgbClr val="FEFFFE"/>
                </a:solidFill>
                <a:latin typeface="Arial"/>
                <a:cs typeface="Arial"/>
              </a:rPr>
              <a:t>o</a:t>
            </a:r>
            <a:endParaRPr sz="1400">
              <a:latin typeface="Arial"/>
              <a:cs typeface="Arial"/>
            </a:endParaRPr>
          </a:p>
        </p:txBody>
      </p:sp>
      <p:sp>
        <p:nvSpPr>
          <p:cNvPr id="15" name="object 15"/>
          <p:cNvSpPr txBox="1"/>
          <p:nvPr/>
        </p:nvSpPr>
        <p:spPr>
          <a:xfrm>
            <a:off x="4873970" y="2201810"/>
            <a:ext cx="556907" cy="330199"/>
          </a:xfrm>
          <a:prstGeom prst="rect">
            <a:avLst/>
          </a:prstGeom>
        </p:spPr>
        <p:txBody>
          <a:bodyPr wrap="square" lIns="0" tIns="0" rIns="0" bIns="0" rtlCol="0">
            <a:noAutofit/>
          </a:bodyPr>
          <a:lstStyle/>
          <a:p>
            <a:pPr marL="12700">
              <a:lnSpc>
                <a:spcPts val="2600"/>
              </a:lnSpc>
              <a:spcBef>
                <a:spcPts val="130"/>
              </a:spcBef>
            </a:pPr>
            <a:r>
              <a:rPr sz="3600" spc="0" baseline="2275" dirty="0">
                <a:solidFill>
                  <a:srgbClr val="474746"/>
                </a:solidFill>
                <a:latin typeface="Calibri"/>
                <a:cs typeface="Calibri"/>
              </a:rPr>
              <a:t>Run</a:t>
            </a:r>
            <a:endParaRPr sz="2400">
              <a:latin typeface="Calibri"/>
              <a:cs typeface="Calibri"/>
            </a:endParaRPr>
          </a:p>
        </p:txBody>
      </p:sp>
      <p:sp>
        <p:nvSpPr>
          <p:cNvPr id="14" name="object 14"/>
          <p:cNvSpPr txBox="1"/>
          <p:nvPr/>
        </p:nvSpPr>
        <p:spPr>
          <a:xfrm>
            <a:off x="5428675" y="2201810"/>
            <a:ext cx="217120" cy="330199"/>
          </a:xfrm>
          <a:prstGeom prst="rect">
            <a:avLst/>
          </a:prstGeom>
        </p:spPr>
        <p:txBody>
          <a:bodyPr wrap="square" lIns="0" tIns="0" rIns="0" bIns="0" rtlCol="0">
            <a:noAutofit/>
          </a:bodyPr>
          <a:lstStyle/>
          <a:p>
            <a:pPr marL="12700">
              <a:lnSpc>
                <a:spcPts val="2600"/>
              </a:lnSpc>
              <a:spcBef>
                <a:spcPts val="130"/>
              </a:spcBef>
            </a:pPr>
            <a:r>
              <a:rPr sz="3600" spc="0" baseline="2275" dirty="0">
                <a:solidFill>
                  <a:srgbClr val="474746"/>
                </a:solidFill>
                <a:latin typeface="Calibri"/>
                <a:cs typeface="Calibri"/>
              </a:rPr>
              <a:t>a</a:t>
            </a:r>
            <a:endParaRPr sz="2400">
              <a:latin typeface="Calibri"/>
              <a:cs typeface="Calibri"/>
            </a:endParaRPr>
          </a:p>
        </p:txBody>
      </p:sp>
      <p:sp>
        <p:nvSpPr>
          <p:cNvPr id="13" name="object 13"/>
          <p:cNvSpPr txBox="1"/>
          <p:nvPr/>
        </p:nvSpPr>
        <p:spPr>
          <a:xfrm>
            <a:off x="5643590" y="2201810"/>
            <a:ext cx="633981" cy="330199"/>
          </a:xfrm>
          <a:prstGeom prst="rect">
            <a:avLst/>
          </a:prstGeom>
        </p:spPr>
        <p:txBody>
          <a:bodyPr wrap="square" lIns="0" tIns="0" rIns="0" bIns="0" rtlCol="0">
            <a:noAutofit/>
          </a:bodyPr>
          <a:lstStyle/>
          <a:p>
            <a:pPr marL="12700">
              <a:lnSpc>
                <a:spcPts val="2600"/>
              </a:lnSpc>
              <a:spcBef>
                <a:spcPts val="130"/>
              </a:spcBef>
            </a:pPr>
            <a:r>
              <a:rPr sz="3600" spc="0" baseline="2275" dirty="0">
                <a:solidFill>
                  <a:srgbClr val="474746"/>
                </a:solidFill>
                <a:latin typeface="Calibri"/>
                <a:cs typeface="Calibri"/>
              </a:rPr>
              <a:t>pilot</a:t>
            </a:r>
            <a:endParaRPr sz="2400">
              <a:latin typeface="Calibri"/>
              <a:cs typeface="Calibri"/>
            </a:endParaRPr>
          </a:p>
        </p:txBody>
      </p:sp>
      <p:sp>
        <p:nvSpPr>
          <p:cNvPr id="12" name="object 12"/>
          <p:cNvSpPr txBox="1"/>
          <p:nvPr/>
        </p:nvSpPr>
        <p:spPr>
          <a:xfrm>
            <a:off x="1932043" y="2495613"/>
            <a:ext cx="1533829" cy="538082"/>
          </a:xfrm>
          <a:prstGeom prst="rect">
            <a:avLst/>
          </a:prstGeom>
        </p:spPr>
        <p:txBody>
          <a:bodyPr wrap="square" lIns="0" tIns="0" rIns="0" bIns="0" rtlCol="0">
            <a:noAutofit/>
          </a:bodyPr>
          <a:lstStyle/>
          <a:p>
            <a:pPr marL="198516" marR="34289">
              <a:lnSpc>
                <a:spcPts val="1325"/>
              </a:lnSpc>
              <a:spcBef>
                <a:spcPts val="66"/>
              </a:spcBef>
            </a:pPr>
            <a:r>
              <a:rPr sz="1200" b="1" spc="0" dirty="0">
                <a:solidFill>
                  <a:srgbClr val="5E5E5E"/>
                </a:solidFill>
                <a:latin typeface="Arial"/>
                <a:cs typeface="Arial"/>
              </a:rPr>
              <a:t>6</a:t>
            </a:r>
            <a:endParaRPr sz="1200">
              <a:latin typeface="Arial"/>
              <a:cs typeface="Arial"/>
            </a:endParaRPr>
          </a:p>
          <a:p>
            <a:pPr marL="12700">
              <a:lnSpc>
                <a:spcPct val="95825"/>
              </a:lnSpc>
              <a:spcBef>
                <a:spcPts val="714"/>
              </a:spcBef>
            </a:pPr>
            <a:r>
              <a:rPr sz="1800" spc="0" dirty="0">
                <a:solidFill>
                  <a:srgbClr val="FEFFFE"/>
                </a:solidFill>
                <a:latin typeface="Arial"/>
                <a:cs typeface="Arial"/>
              </a:rPr>
              <a:t>Operationalize</a:t>
            </a:r>
            <a:endParaRPr sz="1800">
              <a:latin typeface="Arial"/>
              <a:cs typeface="Arial"/>
            </a:endParaRPr>
          </a:p>
        </p:txBody>
      </p:sp>
      <p:sp>
        <p:nvSpPr>
          <p:cNvPr id="11" name="object 11"/>
          <p:cNvSpPr txBox="1"/>
          <p:nvPr/>
        </p:nvSpPr>
        <p:spPr>
          <a:xfrm>
            <a:off x="2067029" y="5585004"/>
            <a:ext cx="1550858" cy="622299"/>
          </a:xfrm>
          <a:prstGeom prst="rect">
            <a:avLst/>
          </a:prstGeom>
        </p:spPr>
        <p:txBody>
          <a:bodyPr wrap="square" lIns="0" tIns="0" rIns="0" bIns="0" rtlCol="0">
            <a:noAutofit/>
          </a:bodyPr>
          <a:lstStyle/>
          <a:p>
            <a:pPr algn="ctr">
              <a:lnSpc>
                <a:spcPts val="1530"/>
              </a:lnSpc>
              <a:spcBef>
                <a:spcPts val="76"/>
              </a:spcBef>
            </a:pPr>
            <a:r>
              <a:rPr sz="1400" spc="0" dirty="0">
                <a:solidFill>
                  <a:srgbClr val="FEFFFE"/>
                </a:solidFill>
                <a:latin typeface="Arial"/>
                <a:cs typeface="Arial"/>
              </a:rPr>
              <a:t>Is the model robust</a:t>
            </a:r>
            <a:endParaRPr sz="1400">
              <a:latin typeface="Arial"/>
              <a:cs typeface="Arial"/>
            </a:endParaRPr>
          </a:p>
          <a:p>
            <a:pPr marL="1336" marR="14643" algn="ctr">
              <a:lnSpc>
                <a:spcPts val="1600"/>
              </a:lnSpc>
              <a:spcBef>
                <a:spcPts val="3"/>
              </a:spcBef>
            </a:pPr>
            <a:r>
              <a:rPr sz="1400" spc="0" dirty="0">
                <a:solidFill>
                  <a:srgbClr val="FEFFFE"/>
                </a:solidFill>
                <a:latin typeface="Arial"/>
                <a:cs typeface="Arial"/>
              </a:rPr>
              <a:t>enough?  Have we</a:t>
            </a:r>
            <a:endParaRPr sz="1400">
              <a:latin typeface="Arial"/>
              <a:cs typeface="Arial"/>
            </a:endParaRPr>
          </a:p>
          <a:p>
            <a:pPr marL="154654" marR="167995" algn="ctr">
              <a:lnSpc>
                <a:spcPct val="95825"/>
              </a:lnSpc>
              <a:spcBef>
                <a:spcPts val="9"/>
              </a:spcBef>
            </a:pPr>
            <a:r>
              <a:rPr sz="1400" spc="0" dirty="0">
                <a:solidFill>
                  <a:srgbClr val="FEFFFE"/>
                </a:solidFill>
                <a:latin typeface="Arial"/>
                <a:cs typeface="Arial"/>
              </a:rPr>
              <a:t>failed for sure?</a:t>
            </a:r>
            <a:endParaRPr sz="1400">
              <a:latin typeface="Arial"/>
              <a:cs typeface="Arial"/>
            </a:endParaRPr>
          </a:p>
        </p:txBody>
      </p:sp>
      <p:sp>
        <p:nvSpPr>
          <p:cNvPr id="10" name="object 10"/>
          <p:cNvSpPr txBox="1"/>
          <p:nvPr/>
        </p:nvSpPr>
        <p:spPr>
          <a:xfrm>
            <a:off x="7243348" y="5646647"/>
            <a:ext cx="1847308" cy="419099"/>
          </a:xfrm>
          <a:prstGeom prst="rect">
            <a:avLst/>
          </a:prstGeom>
        </p:spPr>
        <p:txBody>
          <a:bodyPr wrap="square" lIns="0" tIns="0" rIns="0" bIns="0" rtlCol="0">
            <a:noAutofit/>
          </a:bodyPr>
          <a:lstStyle/>
          <a:p>
            <a:pPr algn="ctr">
              <a:lnSpc>
                <a:spcPts val="1530"/>
              </a:lnSpc>
              <a:spcBef>
                <a:spcPts val="76"/>
              </a:spcBef>
            </a:pPr>
            <a:r>
              <a:rPr sz="1400" spc="0" dirty="0">
                <a:solidFill>
                  <a:srgbClr val="FEFFFE"/>
                </a:solidFill>
                <a:latin typeface="Arial"/>
                <a:cs typeface="Arial"/>
              </a:rPr>
              <a:t>to try?  Can I refine the</a:t>
            </a:r>
            <a:endParaRPr sz="1400">
              <a:latin typeface="Arial"/>
              <a:cs typeface="Arial"/>
            </a:endParaRPr>
          </a:p>
          <a:p>
            <a:pPr marL="347300" marR="360592" algn="ctr">
              <a:lnSpc>
                <a:spcPct val="95825"/>
              </a:lnSpc>
              <a:spcBef>
                <a:spcPts val="13"/>
              </a:spcBef>
            </a:pPr>
            <a:r>
              <a:rPr sz="1400" spc="0" dirty="0">
                <a:solidFill>
                  <a:srgbClr val="FEFFFE"/>
                </a:solidFill>
                <a:latin typeface="Arial"/>
                <a:cs typeface="Arial"/>
              </a:rPr>
              <a:t>analytic plan?</a:t>
            </a:r>
            <a:endParaRPr sz="1400">
              <a:latin typeface="Arial"/>
              <a:cs typeface="Arial"/>
            </a:endParaRPr>
          </a:p>
        </p:txBody>
      </p:sp>
      <p:sp>
        <p:nvSpPr>
          <p:cNvPr id="9" name="object 9"/>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8" name="object 8"/>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33</a:t>
            </a:r>
            <a:endParaRPr sz="1000" dirty="0">
              <a:latin typeface="Calibri"/>
              <a:cs typeface="Calibri"/>
            </a:endParaRPr>
          </a:p>
        </p:txBody>
      </p:sp>
      <p:sp>
        <p:nvSpPr>
          <p:cNvPr id="7" name="object 7"/>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917237" y="3950267"/>
            <a:ext cx="1600200" cy="646330"/>
          </a:xfrm>
          <a:prstGeom prst="rect">
            <a:avLst/>
          </a:prstGeom>
        </p:spPr>
        <p:txBody>
          <a:bodyPr wrap="square" lIns="0" tIns="0" rIns="0" bIns="0" rtlCol="0">
            <a:noAutofit/>
          </a:bodyPr>
          <a:lstStyle/>
          <a:p>
            <a:pPr marL="56551" marR="51424" algn="ctr">
              <a:lnSpc>
                <a:spcPct val="95825"/>
              </a:lnSpc>
              <a:spcBef>
                <a:spcPts val="470"/>
              </a:spcBef>
            </a:pPr>
            <a:r>
              <a:rPr sz="1800" spc="0" dirty="0">
                <a:solidFill>
                  <a:srgbClr val="FEFFFE"/>
                </a:solidFill>
                <a:latin typeface="Arial"/>
                <a:cs typeface="Arial"/>
              </a:rPr>
              <a:t>Communicate</a:t>
            </a:r>
            <a:endParaRPr sz="1800">
              <a:latin typeface="Arial"/>
              <a:cs typeface="Arial"/>
            </a:endParaRPr>
          </a:p>
          <a:p>
            <a:pPr marL="381377" marR="376268" algn="ctr">
              <a:lnSpc>
                <a:spcPct val="95825"/>
              </a:lnSpc>
              <a:spcBef>
                <a:spcPts val="30"/>
              </a:spcBef>
            </a:pPr>
            <a:r>
              <a:rPr sz="1800" spc="0" dirty="0">
                <a:solidFill>
                  <a:srgbClr val="FEFFFE"/>
                </a:solidFill>
                <a:latin typeface="Arial"/>
                <a:cs typeface="Arial"/>
              </a:rPr>
              <a:t>Results</a:t>
            </a:r>
            <a:endParaRPr sz="1800">
              <a:latin typeface="Arial"/>
              <a:cs typeface="Arial"/>
            </a:endParaRPr>
          </a:p>
        </p:txBody>
      </p:sp>
      <p:sp>
        <p:nvSpPr>
          <p:cNvPr id="5" name="object 5"/>
          <p:cNvSpPr txBox="1"/>
          <p:nvPr/>
        </p:nvSpPr>
        <p:spPr>
          <a:xfrm>
            <a:off x="4563455" y="2101734"/>
            <a:ext cx="4973778" cy="2973119"/>
          </a:xfrm>
          <a:prstGeom prst="rect">
            <a:avLst/>
          </a:prstGeom>
        </p:spPr>
        <p:txBody>
          <a:bodyPr wrap="square" lIns="0" tIns="0" rIns="0" bIns="0" rtlCol="0">
            <a:noAutofit/>
          </a:bodyPr>
          <a:lstStyle/>
          <a:p>
            <a:pPr marL="91440">
              <a:lnSpc>
                <a:spcPct val="95825"/>
              </a:lnSpc>
              <a:spcBef>
                <a:spcPts val="85"/>
              </a:spcBef>
            </a:pPr>
            <a:r>
              <a:rPr sz="2850" spc="0" dirty="0">
                <a:solidFill>
                  <a:srgbClr val="92CF4F"/>
                </a:solidFill>
                <a:latin typeface="Arial"/>
                <a:cs typeface="Arial"/>
              </a:rPr>
              <a:t>•</a:t>
            </a:r>
            <a:r>
              <a:rPr sz="2850" spc="34" dirty="0">
                <a:solidFill>
                  <a:srgbClr val="92CF4F"/>
                </a:solidFill>
                <a:latin typeface="Arial"/>
                <a:cs typeface="Arial"/>
              </a:rPr>
              <a:t> </a:t>
            </a:r>
            <a:r>
              <a:rPr sz="2400" spc="0" dirty="0">
                <a:solidFill>
                  <a:srgbClr val="474746"/>
                </a:solidFill>
                <a:latin typeface="Calibri"/>
                <a:cs typeface="Calibri"/>
              </a:rPr>
              <a:t>Run a pilot</a:t>
            </a:r>
            <a:endParaRPr sz="2400" dirty="0">
              <a:latin typeface="Calibri"/>
              <a:cs typeface="Calibri"/>
            </a:endParaRPr>
          </a:p>
          <a:p>
            <a:pPr marL="91440">
              <a:lnSpc>
                <a:spcPct val="95825"/>
              </a:lnSpc>
              <a:spcBef>
                <a:spcPts val="55"/>
              </a:spcBef>
            </a:pPr>
            <a:r>
              <a:rPr sz="2850" spc="0" dirty="0">
                <a:solidFill>
                  <a:srgbClr val="92CF4F"/>
                </a:solidFill>
                <a:latin typeface="Arial"/>
                <a:cs typeface="Arial"/>
              </a:rPr>
              <a:t>•</a:t>
            </a:r>
            <a:r>
              <a:rPr sz="2850" spc="34" dirty="0">
                <a:solidFill>
                  <a:srgbClr val="92CF4F"/>
                </a:solidFill>
                <a:latin typeface="Arial"/>
                <a:cs typeface="Arial"/>
              </a:rPr>
              <a:t> </a:t>
            </a:r>
            <a:r>
              <a:rPr sz="2400" spc="0" dirty="0">
                <a:solidFill>
                  <a:srgbClr val="474746"/>
                </a:solidFill>
                <a:latin typeface="Calibri"/>
                <a:cs typeface="Calibri"/>
              </a:rPr>
              <a:t>Assess the beneﬁts</a:t>
            </a:r>
            <a:endParaRPr sz="2400" dirty="0">
              <a:latin typeface="Calibri"/>
              <a:cs typeface="Calibri"/>
            </a:endParaRPr>
          </a:p>
          <a:p>
            <a:pPr marL="91440">
              <a:lnSpc>
                <a:spcPct val="95825"/>
              </a:lnSpc>
              <a:spcBef>
                <a:spcPts val="180"/>
              </a:spcBef>
            </a:pPr>
            <a:r>
              <a:rPr sz="2850" spc="0" dirty="0">
                <a:solidFill>
                  <a:srgbClr val="92CF4F"/>
                </a:solidFill>
                <a:latin typeface="Arial"/>
                <a:cs typeface="Arial"/>
              </a:rPr>
              <a:t>•</a:t>
            </a:r>
            <a:r>
              <a:rPr sz="2850" spc="34" dirty="0">
                <a:solidFill>
                  <a:srgbClr val="92CF4F"/>
                </a:solidFill>
                <a:latin typeface="Arial"/>
                <a:cs typeface="Arial"/>
              </a:rPr>
              <a:t> </a:t>
            </a:r>
            <a:r>
              <a:rPr sz="2400" spc="0" dirty="0">
                <a:solidFill>
                  <a:srgbClr val="474746"/>
                </a:solidFill>
                <a:latin typeface="Calibri"/>
                <a:cs typeface="Calibri"/>
              </a:rPr>
              <a:t>Provide ﬁnal deliverables</a:t>
            </a:r>
            <a:endParaRPr sz="2400" dirty="0">
              <a:latin typeface="Calibri"/>
              <a:cs typeface="Calibri"/>
            </a:endParaRPr>
          </a:p>
          <a:p>
            <a:pPr marL="320040" marR="1115780" indent="-228599">
              <a:lnSpc>
                <a:spcPts val="2920"/>
              </a:lnSpc>
              <a:spcBef>
                <a:spcPts val="566"/>
              </a:spcBef>
            </a:pPr>
            <a:r>
              <a:rPr sz="2850" spc="0" dirty="0">
                <a:solidFill>
                  <a:srgbClr val="92CF4F"/>
                </a:solidFill>
                <a:latin typeface="Arial"/>
                <a:cs typeface="Arial"/>
              </a:rPr>
              <a:t>•</a:t>
            </a:r>
            <a:r>
              <a:rPr sz="2850" spc="34" dirty="0">
                <a:solidFill>
                  <a:srgbClr val="92CF4F"/>
                </a:solidFill>
                <a:latin typeface="Arial"/>
                <a:cs typeface="Arial"/>
              </a:rPr>
              <a:t> </a:t>
            </a:r>
            <a:r>
              <a:rPr sz="2400" spc="0" dirty="0">
                <a:solidFill>
                  <a:srgbClr val="474746"/>
                </a:solidFill>
                <a:latin typeface="Calibri"/>
                <a:cs typeface="Calibri"/>
              </a:rPr>
              <a:t>Implement the model in the produc</a:t>
            </a:r>
            <a:r>
              <a:rPr lang="en-US" sz="2400" spc="0" dirty="0">
                <a:solidFill>
                  <a:srgbClr val="474746"/>
                </a:solidFill>
                <a:latin typeface="Calibri"/>
                <a:cs typeface="Calibri"/>
              </a:rPr>
              <a:t>ti</a:t>
            </a:r>
            <a:r>
              <a:rPr sz="2400" spc="0" dirty="0">
                <a:solidFill>
                  <a:srgbClr val="474746"/>
                </a:solidFill>
                <a:latin typeface="Calibri"/>
                <a:cs typeface="Calibri"/>
              </a:rPr>
              <a:t>on</a:t>
            </a:r>
            <a:r>
              <a:rPr sz="2400" spc="121" dirty="0">
                <a:solidFill>
                  <a:srgbClr val="474746"/>
                </a:solidFill>
                <a:latin typeface="Calibri"/>
                <a:cs typeface="Calibri"/>
              </a:rPr>
              <a:t> </a:t>
            </a:r>
            <a:r>
              <a:rPr sz="2400" spc="0" dirty="0">
                <a:solidFill>
                  <a:srgbClr val="474746"/>
                </a:solidFill>
                <a:latin typeface="Calibri"/>
                <a:cs typeface="Calibri"/>
              </a:rPr>
              <a:t>environment</a:t>
            </a:r>
            <a:endParaRPr sz="2400" dirty="0">
              <a:latin typeface="Calibri"/>
              <a:cs typeface="Calibri"/>
            </a:endParaRPr>
          </a:p>
          <a:p>
            <a:pPr marL="320040" marR="423167" indent="-228599">
              <a:lnSpc>
                <a:spcPts val="2820"/>
              </a:lnSpc>
              <a:spcBef>
                <a:spcPts val="630"/>
              </a:spcBef>
            </a:pPr>
            <a:r>
              <a:rPr sz="2850" spc="0" dirty="0">
                <a:solidFill>
                  <a:srgbClr val="92CF4F"/>
                </a:solidFill>
                <a:latin typeface="Arial"/>
                <a:cs typeface="Arial"/>
              </a:rPr>
              <a:t>•</a:t>
            </a:r>
            <a:r>
              <a:rPr sz="2850" spc="34" dirty="0">
                <a:solidFill>
                  <a:srgbClr val="92CF4F"/>
                </a:solidFill>
                <a:latin typeface="Arial"/>
                <a:cs typeface="Arial"/>
              </a:rPr>
              <a:t> </a:t>
            </a:r>
            <a:r>
              <a:rPr sz="2400" spc="0" dirty="0">
                <a:solidFill>
                  <a:srgbClr val="474746"/>
                </a:solidFill>
                <a:latin typeface="Calibri"/>
                <a:cs typeface="Calibri"/>
              </a:rPr>
              <a:t>Deﬁne process to update, retrain, and re</a:t>
            </a:r>
            <a:r>
              <a:rPr lang="en-US" sz="2400" spc="0" dirty="0">
                <a:solidFill>
                  <a:srgbClr val="474746"/>
                </a:solidFill>
                <a:latin typeface="Calibri"/>
                <a:cs typeface="Calibri"/>
              </a:rPr>
              <a:t>ti</a:t>
            </a:r>
            <a:r>
              <a:rPr sz="2400" spc="0" dirty="0">
                <a:solidFill>
                  <a:srgbClr val="474746"/>
                </a:solidFill>
                <a:latin typeface="Calibri"/>
                <a:cs typeface="Calibri"/>
              </a:rPr>
              <a:t>re</a:t>
            </a:r>
            <a:r>
              <a:rPr sz="2400" spc="121" dirty="0">
                <a:solidFill>
                  <a:srgbClr val="474746"/>
                </a:solidFill>
                <a:latin typeface="Calibri"/>
                <a:cs typeface="Calibri"/>
              </a:rPr>
              <a:t> </a:t>
            </a:r>
            <a:r>
              <a:rPr sz="2400" spc="0" dirty="0">
                <a:solidFill>
                  <a:srgbClr val="474746"/>
                </a:solidFill>
                <a:latin typeface="Calibri"/>
                <a:cs typeface="Calibri"/>
              </a:rPr>
              <a:t>the model, as needed</a:t>
            </a:r>
            <a:endParaRPr sz="2400" dirty="0">
              <a:latin typeface="Calibri"/>
              <a:cs typeface="Calibri"/>
            </a:endParaRPr>
          </a:p>
        </p:txBody>
      </p:sp>
      <p:sp>
        <p:nvSpPr>
          <p:cNvPr id="4" name="object 4"/>
          <p:cNvSpPr txBox="1"/>
          <p:nvPr/>
        </p:nvSpPr>
        <p:spPr>
          <a:xfrm>
            <a:off x="4563455" y="5074854"/>
            <a:ext cx="1392382" cy="664745"/>
          </a:xfrm>
          <a:prstGeom prst="rect">
            <a:avLst/>
          </a:prstGeom>
        </p:spPr>
        <p:txBody>
          <a:bodyPr wrap="square" lIns="0" tIns="0" rIns="0" bIns="0" rtlCol="0">
            <a:noAutofit/>
          </a:bodyPr>
          <a:lstStyle/>
          <a:p>
            <a:pPr>
              <a:lnSpc>
                <a:spcPts val="600"/>
              </a:lnSpc>
              <a:spcBef>
                <a:spcPts val="16"/>
              </a:spcBef>
            </a:pPr>
            <a:endParaRPr sz="600"/>
          </a:p>
          <a:p>
            <a:pPr marL="365396" marR="339502" algn="ctr">
              <a:lnSpc>
                <a:spcPct val="95825"/>
              </a:lnSpc>
            </a:pPr>
            <a:r>
              <a:rPr sz="1800" spc="0" dirty="0">
                <a:solidFill>
                  <a:srgbClr val="FEFFFE"/>
                </a:solidFill>
                <a:latin typeface="Arial"/>
                <a:cs typeface="Arial"/>
              </a:rPr>
              <a:t>Model</a:t>
            </a:r>
            <a:endParaRPr sz="1800">
              <a:latin typeface="Arial"/>
              <a:cs typeface="Arial"/>
            </a:endParaRPr>
          </a:p>
          <a:p>
            <a:pPr marL="272586" marR="246667" algn="ctr">
              <a:lnSpc>
                <a:spcPct val="95825"/>
              </a:lnSpc>
              <a:spcBef>
                <a:spcPts val="30"/>
              </a:spcBef>
            </a:pPr>
            <a:r>
              <a:rPr sz="1800" spc="0" dirty="0">
                <a:solidFill>
                  <a:srgbClr val="FEFFFE"/>
                </a:solidFill>
                <a:latin typeface="Arial"/>
                <a:cs typeface="Arial"/>
              </a:rPr>
              <a:t>Building</a:t>
            </a:r>
            <a:endParaRPr sz="1800">
              <a:latin typeface="Arial"/>
              <a:cs typeface="Arial"/>
            </a:endParaRPr>
          </a:p>
        </p:txBody>
      </p:sp>
      <p:sp>
        <p:nvSpPr>
          <p:cNvPr id="3" name="object 3"/>
          <p:cNvSpPr txBox="1"/>
          <p:nvPr/>
        </p:nvSpPr>
        <p:spPr>
          <a:xfrm>
            <a:off x="5955837" y="5074854"/>
            <a:ext cx="3581398" cy="664745"/>
          </a:xfrm>
          <a:prstGeom prst="rect">
            <a:avLst/>
          </a:prstGeom>
        </p:spPr>
        <p:txBody>
          <a:bodyPr wrap="square" lIns="0" tIns="0" rIns="0" bIns="0" rtlCol="0">
            <a:noAutofit/>
          </a:bodyPr>
          <a:lstStyle/>
          <a:p>
            <a:pPr>
              <a:lnSpc>
                <a:spcPts val="1100"/>
              </a:lnSpc>
              <a:spcBef>
                <a:spcPts val="56"/>
              </a:spcBef>
            </a:pPr>
            <a:endParaRPr sz="1100"/>
          </a:p>
          <a:p>
            <a:pPr marL="1275337" marR="412346" indent="59252">
              <a:lnSpc>
                <a:spcPts val="1600"/>
              </a:lnSpc>
              <a:spcBef>
                <a:spcPts val="80"/>
              </a:spcBef>
            </a:pPr>
            <a:r>
              <a:rPr sz="1400" spc="0" dirty="0">
                <a:solidFill>
                  <a:srgbClr val="FEFFFE"/>
                </a:solidFill>
                <a:latin typeface="Arial"/>
                <a:cs typeface="Arial"/>
              </a:rPr>
              <a:t>Do I have a good idea about the type of model</a:t>
            </a:r>
            <a:endParaRPr sz="1400">
              <a:latin typeface="Arial"/>
              <a:cs typeface="Arial"/>
            </a:endParaRPr>
          </a:p>
        </p:txBody>
      </p:sp>
      <p:sp>
        <p:nvSpPr>
          <p:cNvPr id="2" name="object 2"/>
          <p:cNvSpPr txBox="1"/>
          <p:nvPr/>
        </p:nvSpPr>
        <p:spPr>
          <a:xfrm>
            <a:off x="4584237" y="1574168"/>
            <a:ext cx="1371600" cy="369332"/>
          </a:xfrm>
          <a:prstGeom prst="rect">
            <a:avLst/>
          </a:prstGeom>
        </p:spPr>
        <p:txBody>
          <a:bodyPr wrap="square" lIns="0" tIns="0" rIns="0" bIns="0" rtlCol="0">
            <a:noAutofit/>
          </a:bodyPr>
          <a:lstStyle/>
          <a:p>
            <a:pPr marL="186603">
              <a:lnSpc>
                <a:spcPct val="95825"/>
              </a:lnSpc>
              <a:spcBef>
                <a:spcPts val="470"/>
              </a:spcBef>
            </a:pPr>
            <a:r>
              <a:rPr sz="1800" spc="0" dirty="0">
                <a:solidFill>
                  <a:srgbClr val="FEFFFE"/>
                </a:solidFill>
                <a:latin typeface="Arial"/>
                <a:cs typeface="Arial"/>
              </a:rPr>
              <a:t>Discovery</a:t>
            </a:r>
            <a:endParaRPr sz="1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41" name="object 41"/>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2" name="object 42"/>
          <p:cNvSpPr/>
          <p:nvPr/>
        </p:nvSpPr>
        <p:spPr>
          <a:xfrm>
            <a:off x="1079038" y="1111134"/>
            <a:ext cx="2300287" cy="701039"/>
          </a:xfrm>
          <a:custGeom>
            <a:avLst/>
            <a:gdLst/>
            <a:ahLst/>
            <a:cxnLst/>
            <a:rect l="l" t="t" r="r" b="b"/>
            <a:pathLst>
              <a:path w="2300287" h="701039">
                <a:moveTo>
                  <a:pt x="0" y="0"/>
                </a:moveTo>
                <a:lnTo>
                  <a:pt x="0" y="701039"/>
                </a:lnTo>
                <a:lnTo>
                  <a:pt x="2300287" y="701039"/>
                </a:lnTo>
                <a:lnTo>
                  <a:pt x="2300287" y="0"/>
                </a:lnTo>
                <a:lnTo>
                  <a:pt x="0" y="0"/>
                </a:lnTo>
                <a:close/>
              </a:path>
            </a:pathLst>
          </a:custGeom>
          <a:solidFill>
            <a:srgbClr val="33A6E3"/>
          </a:solidFill>
        </p:spPr>
        <p:txBody>
          <a:bodyPr wrap="square" lIns="0" tIns="0" rIns="0" bIns="0" rtlCol="0">
            <a:noAutofit/>
          </a:bodyPr>
          <a:lstStyle/>
          <a:p>
            <a:endParaRPr/>
          </a:p>
        </p:txBody>
      </p:sp>
      <p:sp>
        <p:nvSpPr>
          <p:cNvPr id="43" name="object 43"/>
          <p:cNvSpPr/>
          <p:nvPr/>
        </p:nvSpPr>
        <p:spPr>
          <a:xfrm>
            <a:off x="3379325" y="1111134"/>
            <a:ext cx="6172200" cy="701039"/>
          </a:xfrm>
          <a:custGeom>
            <a:avLst/>
            <a:gdLst/>
            <a:ahLst/>
            <a:cxnLst/>
            <a:rect l="l" t="t" r="r" b="b"/>
            <a:pathLst>
              <a:path w="6172200" h="701039">
                <a:moveTo>
                  <a:pt x="0" y="0"/>
                </a:moveTo>
                <a:lnTo>
                  <a:pt x="0" y="701039"/>
                </a:lnTo>
                <a:lnTo>
                  <a:pt x="6172200" y="701039"/>
                </a:lnTo>
                <a:lnTo>
                  <a:pt x="6172200" y="0"/>
                </a:lnTo>
                <a:lnTo>
                  <a:pt x="0" y="0"/>
                </a:lnTo>
                <a:close/>
              </a:path>
            </a:pathLst>
          </a:custGeom>
          <a:solidFill>
            <a:srgbClr val="33A6E3"/>
          </a:solidFill>
        </p:spPr>
        <p:txBody>
          <a:bodyPr wrap="square" lIns="0" tIns="0" rIns="0" bIns="0" rtlCol="0">
            <a:noAutofit/>
          </a:bodyPr>
          <a:lstStyle/>
          <a:p>
            <a:endParaRPr/>
          </a:p>
        </p:txBody>
      </p:sp>
      <p:sp>
        <p:nvSpPr>
          <p:cNvPr id="44" name="object 44"/>
          <p:cNvSpPr/>
          <p:nvPr/>
        </p:nvSpPr>
        <p:spPr>
          <a:xfrm>
            <a:off x="1079038" y="1812174"/>
            <a:ext cx="2300287" cy="822960"/>
          </a:xfrm>
          <a:custGeom>
            <a:avLst/>
            <a:gdLst/>
            <a:ahLst/>
            <a:cxnLst/>
            <a:rect l="l" t="t" r="r" b="b"/>
            <a:pathLst>
              <a:path w="2300287" h="822960">
                <a:moveTo>
                  <a:pt x="0" y="0"/>
                </a:moveTo>
                <a:lnTo>
                  <a:pt x="0" y="822960"/>
                </a:lnTo>
                <a:lnTo>
                  <a:pt x="2300287" y="822960"/>
                </a:lnTo>
                <a:lnTo>
                  <a:pt x="2300287" y="0"/>
                </a:lnTo>
                <a:lnTo>
                  <a:pt x="0" y="0"/>
                </a:lnTo>
                <a:close/>
              </a:path>
            </a:pathLst>
          </a:custGeom>
          <a:solidFill>
            <a:srgbClr val="D6E3F4"/>
          </a:solidFill>
        </p:spPr>
        <p:txBody>
          <a:bodyPr wrap="square" lIns="0" tIns="0" rIns="0" bIns="0" rtlCol="0">
            <a:noAutofit/>
          </a:bodyPr>
          <a:lstStyle/>
          <a:p>
            <a:endParaRPr/>
          </a:p>
        </p:txBody>
      </p:sp>
      <p:sp>
        <p:nvSpPr>
          <p:cNvPr id="45" name="object 45"/>
          <p:cNvSpPr/>
          <p:nvPr/>
        </p:nvSpPr>
        <p:spPr>
          <a:xfrm>
            <a:off x="3379325" y="1812174"/>
            <a:ext cx="6172200" cy="822960"/>
          </a:xfrm>
          <a:custGeom>
            <a:avLst/>
            <a:gdLst/>
            <a:ahLst/>
            <a:cxnLst/>
            <a:rect l="l" t="t" r="r" b="b"/>
            <a:pathLst>
              <a:path w="6172200" h="822960">
                <a:moveTo>
                  <a:pt x="0" y="0"/>
                </a:moveTo>
                <a:lnTo>
                  <a:pt x="0" y="822960"/>
                </a:lnTo>
                <a:lnTo>
                  <a:pt x="6172200" y="822960"/>
                </a:lnTo>
                <a:lnTo>
                  <a:pt x="6172200" y="0"/>
                </a:lnTo>
                <a:lnTo>
                  <a:pt x="0" y="0"/>
                </a:lnTo>
                <a:close/>
              </a:path>
            </a:pathLst>
          </a:custGeom>
          <a:solidFill>
            <a:srgbClr val="D6E3F4"/>
          </a:solidFill>
        </p:spPr>
        <p:txBody>
          <a:bodyPr wrap="square" lIns="0" tIns="0" rIns="0" bIns="0" rtlCol="0">
            <a:noAutofit/>
          </a:bodyPr>
          <a:lstStyle/>
          <a:p>
            <a:endParaRPr/>
          </a:p>
        </p:txBody>
      </p:sp>
      <p:sp>
        <p:nvSpPr>
          <p:cNvPr id="46" name="object 46"/>
          <p:cNvSpPr/>
          <p:nvPr/>
        </p:nvSpPr>
        <p:spPr>
          <a:xfrm>
            <a:off x="1079038" y="2635134"/>
            <a:ext cx="2300287" cy="533400"/>
          </a:xfrm>
          <a:custGeom>
            <a:avLst/>
            <a:gdLst/>
            <a:ahLst/>
            <a:cxnLst/>
            <a:rect l="l" t="t" r="r" b="b"/>
            <a:pathLst>
              <a:path w="2300287" h="533400">
                <a:moveTo>
                  <a:pt x="0" y="0"/>
                </a:moveTo>
                <a:lnTo>
                  <a:pt x="0" y="533400"/>
                </a:lnTo>
                <a:lnTo>
                  <a:pt x="2300287" y="533400"/>
                </a:lnTo>
                <a:lnTo>
                  <a:pt x="2300287" y="0"/>
                </a:lnTo>
                <a:lnTo>
                  <a:pt x="0" y="0"/>
                </a:lnTo>
                <a:close/>
              </a:path>
            </a:pathLst>
          </a:custGeom>
          <a:solidFill>
            <a:srgbClr val="ECF2FA"/>
          </a:solidFill>
        </p:spPr>
        <p:txBody>
          <a:bodyPr wrap="square" lIns="0" tIns="0" rIns="0" bIns="0" rtlCol="0">
            <a:noAutofit/>
          </a:bodyPr>
          <a:lstStyle/>
          <a:p>
            <a:endParaRPr/>
          </a:p>
        </p:txBody>
      </p:sp>
      <p:sp>
        <p:nvSpPr>
          <p:cNvPr id="47" name="object 47"/>
          <p:cNvSpPr/>
          <p:nvPr/>
        </p:nvSpPr>
        <p:spPr>
          <a:xfrm>
            <a:off x="3379325" y="2635134"/>
            <a:ext cx="6172200" cy="533400"/>
          </a:xfrm>
          <a:custGeom>
            <a:avLst/>
            <a:gdLst/>
            <a:ahLst/>
            <a:cxnLst/>
            <a:rect l="l" t="t" r="r" b="b"/>
            <a:pathLst>
              <a:path w="6172200" h="533400">
                <a:moveTo>
                  <a:pt x="0" y="0"/>
                </a:moveTo>
                <a:lnTo>
                  <a:pt x="0" y="533400"/>
                </a:lnTo>
                <a:lnTo>
                  <a:pt x="6172200" y="533400"/>
                </a:lnTo>
                <a:lnTo>
                  <a:pt x="6172200" y="0"/>
                </a:lnTo>
                <a:lnTo>
                  <a:pt x="0" y="0"/>
                </a:lnTo>
                <a:close/>
              </a:path>
            </a:pathLst>
          </a:custGeom>
          <a:solidFill>
            <a:srgbClr val="ECF2FA"/>
          </a:solidFill>
        </p:spPr>
        <p:txBody>
          <a:bodyPr wrap="square" lIns="0" tIns="0" rIns="0" bIns="0" rtlCol="0">
            <a:noAutofit/>
          </a:bodyPr>
          <a:lstStyle/>
          <a:p>
            <a:endParaRPr/>
          </a:p>
        </p:txBody>
      </p:sp>
      <p:sp>
        <p:nvSpPr>
          <p:cNvPr id="48" name="object 48"/>
          <p:cNvSpPr/>
          <p:nvPr/>
        </p:nvSpPr>
        <p:spPr>
          <a:xfrm>
            <a:off x="1079038" y="3168534"/>
            <a:ext cx="2300287" cy="335279"/>
          </a:xfrm>
          <a:custGeom>
            <a:avLst/>
            <a:gdLst/>
            <a:ahLst/>
            <a:cxnLst/>
            <a:rect l="l" t="t" r="r" b="b"/>
            <a:pathLst>
              <a:path w="2300287" h="335279">
                <a:moveTo>
                  <a:pt x="0" y="0"/>
                </a:moveTo>
                <a:lnTo>
                  <a:pt x="0" y="335279"/>
                </a:lnTo>
                <a:lnTo>
                  <a:pt x="2300287" y="335279"/>
                </a:lnTo>
                <a:lnTo>
                  <a:pt x="2300287" y="0"/>
                </a:lnTo>
                <a:lnTo>
                  <a:pt x="0" y="0"/>
                </a:lnTo>
                <a:close/>
              </a:path>
            </a:pathLst>
          </a:custGeom>
          <a:solidFill>
            <a:srgbClr val="D6E3F4"/>
          </a:solidFill>
        </p:spPr>
        <p:txBody>
          <a:bodyPr wrap="square" lIns="0" tIns="0" rIns="0" bIns="0" rtlCol="0">
            <a:noAutofit/>
          </a:bodyPr>
          <a:lstStyle/>
          <a:p>
            <a:endParaRPr/>
          </a:p>
        </p:txBody>
      </p:sp>
      <p:sp>
        <p:nvSpPr>
          <p:cNvPr id="49" name="object 49"/>
          <p:cNvSpPr/>
          <p:nvPr/>
        </p:nvSpPr>
        <p:spPr>
          <a:xfrm>
            <a:off x="3379325" y="3168534"/>
            <a:ext cx="6172200" cy="335279"/>
          </a:xfrm>
          <a:custGeom>
            <a:avLst/>
            <a:gdLst/>
            <a:ahLst/>
            <a:cxnLst/>
            <a:rect l="l" t="t" r="r" b="b"/>
            <a:pathLst>
              <a:path w="6172200" h="335279">
                <a:moveTo>
                  <a:pt x="0" y="0"/>
                </a:moveTo>
                <a:lnTo>
                  <a:pt x="0" y="335279"/>
                </a:lnTo>
                <a:lnTo>
                  <a:pt x="6172200" y="335279"/>
                </a:lnTo>
                <a:lnTo>
                  <a:pt x="6172200" y="0"/>
                </a:lnTo>
                <a:lnTo>
                  <a:pt x="0" y="0"/>
                </a:lnTo>
                <a:close/>
              </a:path>
            </a:pathLst>
          </a:custGeom>
          <a:solidFill>
            <a:srgbClr val="D6E3F4"/>
          </a:solidFill>
        </p:spPr>
        <p:txBody>
          <a:bodyPr wrap="square" lIns="0" tIns="0" rIns="0" bIns="0" rtlCol="0">
            <a:noAutofit/>
          </a:bodyPr>
          <a:lstStyle/>
          <a:p>
            <a:endParaRPr/>
          </a:p>
        </p:txBody>
      </p:sp>
      <p:sp>
        <p:nvSpPr>
          <p:cNvPr id="50" name="object 50"/>
          <p:cNvSpPr/>
          <p:nvPr/>
        </p:nvSpPr>
        <p:spPr>
          <a:xfrm>
            <a:off x="1079038" y="3503814"/>
            <a:ext cx="2300287" cy="822960"/>
          </a:xfrm>
          <a:custGeom>
            <a:avLst/>
            <a:gdLst/>
            <a:ahLst/>
            <a:cxnLst/>
            <a:rect l="l" t="t" r="r" b="b"/>
            <a:pathLst>
              <a:path w="2300287" h="822960">
                <a:moveTo>
                  <a:pt x="0" y="0"/>
                </a:moveTo>
                <a:lnTo>
                  <a:pt x="0" y="822960"/>
                </a:lnTo>
                <a:lnTo>
                  <a:pt x="2300287" y="822960"/>
                </a:lnTo>
                <a:lnTo>
                  <a:pt x="2300287" y="0"/>
                </a:lnTo>
                <a:lnTo>
                  <a:pt x="0" y="0"/>
                </a:lnTo>
                <a:close/>
              </a:path>
            </a:pathLst>
          </a:custGeom>
          <a:solidFill>
            <a:srgbClr val="ECF2FA"/>
          </a:solidFill>
        </p:spPr>
        <p:txBody>
          <a:bodyPr wrap="square" lIns="0" tIns="0" rIns="0" bIns="0" rtlCol="0">
            <a:noAutofit/>
          </a:bodyPr>
          <a:lstStyle/>
          <a:p>
            <a:endParaRPr/>
          </a:p>
        </p:txBody>
      </p:sp>
      <p:sp>
        <p:nvSpPr>
          <p:cNvPr id="51" name="object 51"/>
          <p:cNvSpPr/>
          <p:nvPr/>
        </p:nvSpPr>
        <p:spPr>
          <a:xfrm>
            <a:off x="3379325" y="3503814"/>
            <a:ext cx="6172200" cy="822960"/>
          </a:xfrm>
          <a:custGeom>
            <a:avLst/>
            <a:gdLst/>
            <a:ahLst/>
            <a:cxnLst/>
            <a:rect l="l" t="t" r="r" b="b"/>
            <a:pathLst>
              <a:path w="6172200" h="822960">
                <a:moveTo>
                  <a:pt x="0" y="0"/>
                </a:moveTo>
                <a:lnTo>
                  <a:pt x="0" y="822960"/>
                </a:lnTo>
                <a:lnTo>
                  <a:pt x="6172200" y="822960"/>
                </a:lnTo>
                <a:lnTo>
                  <a:pt x="6172200" y="0"/>
                </a:lnTo>
                <a:lnTo>
                  <a:pt x="0" y="0"/>
                </a:lnTo>
                <a:close/>
              </a:path>
            </a:pathLst>
          </a:custGeom>
          <a:solidFill>
            <a:srgbClr val="ECF2FA"/>
          </a:solidFill>
        </p:spPr>
        <p:txBody>
          <a:bodyPr wrap="square" lIns="0" tIns="0" rIns="0" bIns="0" rtlCol="0">
            <a:noAutofit/>
          </a:bodyPr>
          <a:lstStyle/>
          <a:p>
            <a:endParaRPr/>
          </a:p>
        </p:txBody>
      </p:sp>
      <p:sp>
        <p:nvSpPr>
          <p:cNvPr id="52" name="object 52"/>
          <p:cNvSpPr/>
          <p:nvPr/>
        </p:nvSpPr>
        <p:spPr>
          <a:xfrm>
            <a:off x="1079038" y="4326774"/>
            <a:ext cx="2300287" cy="1066800"/>
          </a:xfrm>
          <a:custGeom>
            <a:avLst/>
            <a:gdLst/>
            <a:ahLst/>
            <a:cxnLst/>
            <a:rect l="l" t="t" r="r" b="b"/>
            <a:pathLst>
              <a:path w="2300287" h="1066800">
                <a:moveTo>
                  <a:pt x="0" y="0"/>
                </a:moveTo>
                <a:lnTo>
                  <a:pt x="0" y="1066799"/>
                </a:lnTo>
                <a:lnTo>
                  <a:pt x="2300287" y="1066799"/>
                </a:lnTo>
                <a:lnTo>
                  <a:pt x="2300287" y="0"/>
                </a:lnTo>
                <a:lnTo>
                  <a:pt x="0" y="0"/>
                </a:lnTo>
                <a:close/>
              </a:path>
            </a:pathLst>
          </a:custGeom>
          <a:solidFill>
            <a:srgbClr val="D6E3F4"/>
          </a:solidFill>
        </p:spPr>
        <p:txBody>
          <a:bodyPr wrap="square" lIns="0" tIns="0" rIns="0" bIns="0" rtlCol="0">
            <a:noAutofit/>
          </a:bodyPr>
          <a:lstStyle/>
          <a:p>
            <a:endParaRPr/>
          </a:p>
        </p:txBody>
      </p:sp>
      <p:sp>
        <p:nvSpPr>
          <p:cNvPr id="53" name="object 53"/>
          <p:cNvSpPr/>
          <p:nvPr/>
        </p:nvSpPr>
        <p:spPr>
          <a:xfrm>
            <a:off x="3379325" y="4326774"/>
            <a:ext cx="6172200" cy="1066800"/>
          </a:xfrm>
          <a:custGeom>
            <a:avLst/>
            <a:gdLst/>
            <a:ahLst/>
            <a:cxnLst/>
            <a:rect l="l" t="t" r="r" b="b"/>
            <a:pathLst>
              <a:path w="6172200" h="1066800">
                <a:moveTo>
                  <a:pt x="0" y="0"/>
                </a:moveTo>
                <a:lnTo>
                  <a:pt x="0" y="1066799"/>
                </a:lnTo>
                <a:lnTo>
                  <a:pt x="6172200" y="1066799"/>
                </a:lnTo>
                <a:lnTo>
                  <a:pt x="6172200" y="0"/>
                </a:lnTo>
                <a:lnTo>
                  <a:pt x="0" y="0"/>
                </a:lnTo>
                <a:close/>
              </a:path>
            </a:pathLst>
          </a:custGeom>
          <a:solidFill>
            <a:srgbClr val="D6E3F4"/>
          </a:solidFill>
        </p:spPr>
        <p:txBody>
          <a:bodyPr wrap="square" lIns="0" tIns="0" rIns="0" bIns="0" rtlCol="0">
            <a:noAutofit/>
          </a:bodyPr>
          <a:lstStyle/>
          <a:p>
            <a:endParaRPr/>
          </a:p>
        </p:txBody>
      </p:sp>
      <p:sp>
        <p:nvSpPr>
          <p:cNvPr id="54" name="object 54"/>
          <p:cNvSpPr/>
          <p:nvPr/>
        </p:nvSpPr>
        <p:spPr>
          <a:xfrm>
            <a:off x="1079038" y="5393574"/>
            <a:ext cx="2300287" cy="1066799"/>
          </a:xfrm>
          <a:custGeom>
            <a:avLst/>
            <a:gdLst/>
            <a:ahLst/>
            <a:cxnLst/>
            <a:rect l="l" t="t" r="r" b="b"/>
            <a:pathLst>
              <a:path w="2300287" h="1066799">
                <a:moveTo>
                  <a:pt x="0" y="0"/>
                </a:moveTo>
                <a:lnTo>
                  <a:pt x="0" y="1066799"/>
                </a:lnTo>
                <a:lnTo>
                  <a:pt x="2300287" y="1066799"/>
                </a:lnTo>
                <a:lnTo>
                  <a:pt x="2300287" y="0"/>
                </a:lnTo>
                <a:lnTo>
                  <a:pt x="0" y="0"/>
                </a:lnTo>
                <a:close/>
              </a:path>
            </a:pathLst>
          </a:custGeom>
          <a:solidFill>
            <a:srgbClr val="ECF2FA"/>
          </a:solidFill>
        </p:spPr>
        <p:txBody>
          <a:bodyPr wrap="square" lIns="0" tIns="0" rIns="0" bIns="0" rtlCol="0">
            <a:noAutofit/>
          </a:bodyPr>
          <a:lstStyle/>
          <a:p>
            <a:endParaRPr/>
          </a:p>
        </p:txBody>
      </p:sp>
      <p:sp>
        <p:nvSpPr>
          <p:cNvPr id="55" name="object 55"/>
          <p:cNvSpPr/>
          <p:nvPr/>
        </p:nvSpPr>
        <p:spPr>
          <a:xfrm>
            <a:off x="3379325" y="5393574"/>
            <a:ext cx="6172200" cy="1066799"/>
          </a:xfrm>
          <a:custGeom>
            <a:avLst/>
            <a:gdLst/>
            <a:ahLst/>
            <a:cxnLst/>
            <a:rect l="l" t="t" r="r" b="b"/>
            <a:pathLst>
              <a:path w="6172200" h="1066799">
                <a:moveTo>
                  <a:pt x="0" y="0"/>
                </a:moveTo>
                <a:lnTo>
                  <a:pt x="0" y="1066799"/>
                </a:lnTo>
                <a:lnTo>
                  <a:pt x="6172200" y="1066799"/>
                </a:lnTo>
                <a:lnTo>
                  <a:pt x="6172200" y="0"/>
                </a:lnTo>
                <a:lnTo>
                  <a:pt x="0" y="0"/>
                </a:lnTo>
                <a:close/>
              </a:path>
            </a:pathLst>
          </a:custGeom>
          <a:solidFill>
            <a:srgbClr val="ECF2FA"/>
          </a:solidFill>
        </p:spPr>
        <p:txBody>
          <a:bodyPr wrap="square" lIns="0" tIns="0" rIns="0" bIns="0" rtlCol="0">
            <a:noAutofit/>
          </a:bodyPr>
          <a:lstStyle/>
          <a:p>
            <a:endParaRPr/>
          </a:p>
        </p:txBody>
      </p:sp>
      <p:sp>
        <p:nvSpPr>
          <p:cNvPr id="56" name="object 56"/>
          <p:cNvSpPr/>
          <p:nvPr/>
        </p:nvSpPr>
        <p:spPr>
          <a:xfrm>
            <a:off x="3379326" y="1104784"/>
            <a:ext cx="0" cy="5361942"/>
          </a:xfrm>
          <a:custGeom>
            <a:avLst/>
            <a:gdLst/>
            <a:ahLst/>
            <a:cxnLst/>
            <a:rect l="l" t="t" r="r" b="b"/>
            <a:pathLst>
              <a:path h="5361942">
                <a:moveTo>
                  <a:pt x="0" y="0"/>
                </a:moveTo>
                <a:lnTo>
                  <a:pt x="0" y="5361942"/>
                </a:lnTo>
              </a:path>
            </a:pathLst>
          </a:custGeom>
          <a:ln w="12700">
            <a:solidFill>
              <a:srgbClr val="000000"/>
            </a:solidFill>
          </a:ln>
        </p:spPr>
        <p:txBody>
          <a:bodyPr wrap="square" lIns="0" tIns="0" rIns="0" bIns="0" rtlCol="0">
            <a:noAutofit/>
          </a:bodyPr>
          <a:lstStyle/>
          <a:p>
            <a:endParaRPr/>
          </a:p>
        </p:txBody>
      </p:sp>
      <p:sp>
        <p:nvSpPr>
          <p:cNvPr id="57" name="object 57"/>
          <p:cNvSpPr/>
          <p:nvPr/>
        </p:nvSpPr>
        <p:spPr>
          <a:xfrm>
            <a:off x="1072688" y="1812174"/>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1072688" y="2635135"/>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59" name="object 59"/>
          <p:cNvSpPr/>
          <p:nvPr/>
        </p:nvSpPr>
        <p:spPr>
          <a:xfrm>
            <a:off x="1072688" y="3168535"/>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1072688" y="3503815"/>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61" name="object 61"/>
          <p:cNvSpPr/>
          <p:nvPr/>
        </p:nvSpPr>
        <p:spPr>
          <a:xfrm>
            <a:off x="1072688" y="4326776"/>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62" name="object 62"/>
          <p:cNvSpPr/>
          <p:nvPr/>
        </p:nvSpPr>
        <p:spPr>
          <a:xfrm>
            <a:off x="1072688" y="5393576"/>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1079038" y="1104784"/>
            <a:ext cx="0" cy="5361942"/>
          </a:xfrm>
          <a:custGeom>
            <a:avLst/>
            <a:gdLst/>
            <a:ahLst/>
            <a:cxnLst/>
            <a:rect l="l" t="t" r="r" b="b"/>
            <a:pathLst>
              <a:path h="5361942">
                <a:moveTo>
                  <a:pt x="0" y="0"/>
                </a:moveTo>
                <a:lnTo>
                  <a:pt x="0" y="5361942"/>
                </a:lnTo>
              </a:path>
            </a:pathLst>
          </a:custGeom>
          <a:ln w="12700">
            <a:solidFill>
              <a:srgbClr val="000000"/>
            </a:solidFill>
          </a:ln>
        </p:spPr>
        <p:txBody>
          <a:bodyPr wrap="square" lIns="0" tIns="0" rIns="0" bIns="0" rtlCol="0">
            <a:noAutofit/>
          </a:bodyPr>
          <a:lstStyle/>
          <a:p>
            <a:endParaRPr/>
          </a:p>
        </p:txBody>
      </p:sp>
      <p:sp>
        <p:nvSpPr>
          <p:cNvPr id="64" name="object 64"/>
          <p:cNvSpPr/>
          <p:nvPr/>
        </p:nvSpPr>
        <p:spPr>
          <a:xfrm>
            <a:off x="9551529" y="1104784"/>
            <a:ext cx="0" cy="5361942"/>
          </a:xfrm>
          <a:custGeom>
            <a:avLst/>
            <a:gdLst/>
            <a:ahLst/>
            <a:cxnLst/>
            <a:rect l="l" t="t" r="r" b="b"/>
            <a:pathLst>
              <a:path h="5361942">
                <a:moveTo>
                  <a:pt x="0" y="0"/>
                </a:moveTo>
                <a:lnTo>
                  <a:pt x="0" y="5361942"/>
                </a:lnTo>
              </a:path>
            </a:pathLst>
          </a:custGeom>
          <a:ln w="12700">
            <a:solidFill>
              <a:srgbClr val="000000"/>
            </a:solidFill>
          </a:ln>
        </p:spPr>
        <p:txBody>
          <a:bodyPr wrap="square" lIns="0" tIns="0" rIns="0" bIns="0" rtlCol="0">
            <a:noAutofit/>
          </a:bodyPr>
          <a:lstStyle/>
          <a:p>
            <a:endParaRPr/>
          </a:p>
        </p:txBody>
      </p:sp>
      <p:sp>
        <p:nvSpPr>
          <p:cNvPr id="65" name="object 65"/>
          <p:cNvSpPr/>
          <p:nvPr/>
        </p:nvSpPr>
        <p:spPr>
          <a:xfrm>
            <a:off x="1072688" y="1111134"/>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66" name="object 66"/>
          <p:cNvSpPr/>
          <p:nvPr/>
        </p:nvSpPr>
        <p:spPr>
          <a:xfrm>
            <a:off x="1072688" y="6460377"/>
            <a:ext cx="8485191" cy="0"/>
          </a:xfrm>
          <a:custGeom>
            <a:avLst/>
            <a:gdLst/>
            <a:ahLst/>
            <a:cxnLst/>
            <a:rect l="l" t="t" r="r" b="b"/>
            <a:pathLst>
              <a:path w="8485191">
                <a:moveTo>
                  <a:pt x="0" y="0"/>
                </a:moveTo>
                <a:lnTo>
                  <a:pt x="8485191" y="0"/>
                </a:lnTo>
              </a:path>
            </a:pathLst>
          </a:custGeom>
          <a:ln w="12700">
            <a:solidFill>
              <a:srgbClr val="000000"/>
            </a:solidFill>
          </a:ln>
        </p:spPr>
        <p:txBody>
          <a:bodyPr wrap="square" lIns="0" tIns="0" rIns="0" bIns="0" rtlCol="0">
            <a:noAutofit/>
          </a:bodyPr>
          <a:lstStyle/>
          <a:p>
            <a:endParaRPr/>
          </a:p>
        </p:txBody>
      </p:sp>
      <p:sp>
        <p:nvSpPr>
          <p:cNvPr id="67" name="object 67"/>
          <p:cNvSpPr/>
          <p:nvPr/>
        </p:nvSpPr>
        <p:spPr>
          <a:xfrm>
            <a:off x="5354553" y="511232"/>
            <a:ext cx="2294313" cy="615142"/>
          </a:xfrm>
          <a:prstGeom prst="rect">
            <a:avLst/>
          </a:prstGeom>
          <a:blipFill>
            <a:blip r:embed="rId3" cstate="print"/>
            <a:stretch>
              <a:fillRect/>
            </a:stretch>
          </a:blipFill>
        </p:spPr>
        <p:txBody>
          <a:bodyPr wrap="square" lIns="0" tIns="0" rIns="0" bIns="0" rtlCol="0">
            <a:noAutofit/>
          </a:bodyPr>
          <a:lstStyle/>
          <a:p>
            <a:endParaRPr/>
          </a:p>
        </p:txBody>
      </p:sp>
      <p:sp>
        <p:nvSpPr>
          <p:cNvPr id="68" name="object 68"/>
          <p:cNvSpPr/>
          <p:nvPr/>
        </p:nvSpPr>
        <p:spPr>
          <a:xfrm>
            <a:off x="5591466" y="498763"/>
            <a:ext cx="1837113" cy="631767"/>
          </a:xfrm>
          <a:prstGeom prst="rect">
            <a:avLst/>
          </a:prstGeom>
          <a:blipFill>
            <a:blip r:embed="rId4" cstate="print"/>
            <a:stretch>
              <a:fillRect/>
            </a:stretch>
          </a:blipFill>
        </p:spPr>
        <p:txBody>
          <a:bodyPr wrap="square" lIns="0" tIns="0" rIns="0" bIns="0" rtlCol="0">
            <a:noAutofit/>
          </a:bodyPr>
          <a:lstStyle/>
          <a:p>
            <a:endParaRPr/>
          </a:p>
        </p:txBody>
      </p:sp>
      <p:sp>
        <p:nvSpPr>
          <p:cNvPr id="69" name="object 69"/>
          <p:cNvSpPr/>
          <p:nvPr/>
        </p:nvSpPr>
        <p:spPr>
          <a:xfrm>
            <a:off x="5346237" y="501535"/>
            <a:ext cx="2286000" cy="609600"/>
          </a:xfrm>
          <a:prstGeom prst="rect">
            <a:avLst/>
          </a:prstGeom>
          <a:blipFill>
            <a:blip r:embed="rId5" cstate="print"/>
            <a:stretch>
              <a:fillRect/>
            </a:stretch>
          </a:blipFill>
        </p:spPr>
        <p:txBody>
          <a:bodyPr wrap="square" lIns="0" tIns="0" rIns="0" bIns="0" rtlCol="0">
            <a:noAutofit/>
          </a:bodyPr>
          <a:lstStyle/>
          <a:p>
            <a:endParaRPr/>
          </a:p>
        </p:txBody>
      </p:sp>
      <p:sp>
        <p:nvSpPr>
          <p:cNvPr id="23" name="object 23"/>
          <p:cNvSpPr/>
          <p:nvPr/>
        </p:nvSpPr>
        <p:spPr>
          <a:xfrm>
            <a:off x="9279734" y="512971"/>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9"/>
                </a:lnTo>
                <a:lnTo>
                  <a:pt x="59011" y="36406"/>
                </a:lnTo>
                <a:lnTo>
                  <a:pt x="48238" y="43862"/>
                </a:lnTo>
                <a:lnTo>
                  <a:pt x="38210" y="51928"/>
                </a:lnTo>
                <a:lnTo>
                  <a:pt x="28954"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24" name="object 24"/>
          <p:cNvSpPr/>
          <p:nvPr/>
        </p:nvSpPr>
        <p:spPr>
          <a:xfrm>
            <a:off x="9199900" y="498221"/>
            <a:ext cx="564669" cy="430910"/>
          </a:xfrm>
          <a:custGeom>
            <a:avLst/>
            <a:gdLst/>
            <a:ahLst/>
            <a:cxnLst/>
            <a:rect l="l" t="t" r="r" b="b"/>
            <a:pathLst>
              <a:path w="564669" h="430910">
                <a:moveTo>
                  <a:pt x="29561" y="119476"/>
                </a:moveTo>
                <a:lnTo>
                  <a:pt x="16796" y="142250"/>
                </a:lnTo>
                <a:lnTo>
                  <a:pt x="7540" y="165994"/>
                </a:lnTo>
                <a:lnTo>
                  <a:pt x="1903" y="190474"/>
                </a:lnTo>
                <a:lnTo>
                  <a:pt x="0" y="215455"/>
                </a:lnTo>
                <a:lnTo>
                  <a:pt x="935" y="233126"/>
                </a:lnTo>
                <a:lnTo>
                  <a:pt x="8205" y="267232"/>
                </a:lnTo>
                <a:lnTo>
                  <a:pt x="22187" y="299320"/>
                </a:lnTo>
                <a:lnTo>
                  <a:pt x="42300" y="328948"/>
                </a:lnTo>
                <a:lnTo>
                  <a:pt x="67963" y="355671"/>
                </a:lnTo>
                <a:lnTo>
                  <a:pt x="82694" y="367805"/>
                </a:lnTo>
                <a:lnTo>
                  <a:pt x="98595" y="379047"/>
                </a:lnTo>
                <a:lnTo>
                  <a:pt x="115592" y="389340"/>
                </a:lnTo>
                <a:lnTo>
                  <a:pt x="133613" y="398630"/>
                </a:lnTo>
                <a:lnTo>
                  <a:pt x="152586" y="406862"/>
                </a:lnTo>
                <a:lnTo>
                  <a:pt x="172438" y="413979"/>
                </a:lnTo>
                <a:lnTo>
                  <a:pt x="193096" y="419926"/>
                </a:lnTo>
                <a:lnTo>
                  <a:pt x="214487" y="424649"/>
                </a:lnTo>
                <a:lnTo>
                  <a:pt x="236540" y="428091"/>
                </a:lnTo>
                <a:lnTo>
                  <a:pt x="259180" y="430196"/>
                </a:lnTo>
                <a:lnTo>
                  <a:pt x="282336" y="430910"/>
                </a:lnTo>
                <a:lnTo>
                  <a:pt x="305492" y="430196"/>
                </a:lnTo>
                <a:lnTo>
                  <a:pt x="328132" y="428090"/>
                </a:lnTo>
                <a:lnTo>
                  <a:pt x="350184" y="424649"/>
                </a:lnTo>
                <a:lnTo>
                  <a:pt x="371575" y="419926"/>
                </a:lnTo>
                <a:lnTo>
                  <a:pt x="392233" y="413979"/>
                </a:lnTo>
                <a:lnTo>
                  <a:pt x="412084" y="406862"/>
                </a:lnTo>
                <a:lnTo>
                  <a:pt x="431057" y="398630"/>
                </a:lnTo>
                <a:lnTo>
                  <a:pt x="449078" y="389340"/>
                </a:lnTo>
                <a:lnTo>
                  <a:pt x="466075" y="379046"/>
                </a:lnTo>
                <a:lnTo>
                  <a:pt x="481976" y="367805"/>
                </a:lnTo>
                <a:lnTo>
                  <a:pt x="496707" y="355671"/>
                </a:lnTo>
                <a:lnTo>
                  <a:pt x="522369" y="328948"/>
                </a:lnTo>
                <a:lnTo>
                  <a:pt x="542482" y="299320"/>
                </a:lnTo>
                <a:lnTo>
                  <a:pt x="556464" y="267231"/>
                </a:lnTo>
                <a:lnTo>
                  <a:pt x="563733" y="233126"/>
                </a:lnTo>
                <a:lnTo>
                  <a:pt x="564669" y="215455"/>
                </a:lnTo>
                <a:lnTo>
                  <a:pt x="563733" y="197784"/>
                </a:lnTo>
                <a:lnTo>
                  <a:pt x="556464" y="163678"/>
                </a:lnTo>
                <a:lnTo>
                  <a:pt x="542482" y="131590"/>
                </a:lnTo>
                <a:lnTo>
                  <a:pt x="522369" y="101962"/>
                </a:lnTo>
                <a:lnTo>
                  <a:pt x="496706" y="75239"/>
                </a:lnTo>
                <a:lnTo>
                  <a:pt x="481976" y="63105"/>
                </a:lnTo>
                <a:lnTo>
                  <a:pt x="466075" y="51863"/>
                </a:lnTo>
                <a:lnTo>
                  <a:pt x="449078" y="41570"/>
                </a:lnTo>
                <a:lnTo>
                  <a:pt x="431057" y="32280"/>
                </a:lnTo>
                <a:lnTo>
                  <a:pt x="412084" y="24048"/>
                </a:lnTo>
                <a:lnTo>
                  <a:pt x="392232" y="16931"/>
                </a:lnTo>
                <a:lnTo>
                  <a:pt x="371575" y="10984"/>
                </a:lnTo>
                <a:lnTo>
                  <a:pt x="350183" y="6261"/>
                </a:lnTo>
                <a:lnTo>
                  <a:pt x="328131" y="2819"/>
                </a:lnTo>
                <a:lnTo>
                  <a:pt x="305491" y="714"/>
                </a:lnTo>
                <a:lnTo>
                  <a:pt x="282336" y="0"/>
                </a:lnTo>
                <a:lnTo>
                  <a:pt x="282334" y="25495"/>
                </a:lnTo>
                <a:lnTo>
                  <a:pt x="288047" y="25542"/>
                </a:lnTo>
                <a:lnTo>
                  <a:pt x="301428" y="26020"/>
                </a:lnTo>
                <a:lnTo>
                  <a:pt x="327865" y="28503"/>
                </a:lnTo>
                <a:lnTo>
                  <a:pt x="353702" y="32976"/>
                </a:lnTo>
                <a:lnTo>
                  <a:pt x="378737" y="39384"/>
                </a:lnTo>
                <a:lnTo>
                  <a:pt x="402767" y="47673"/>
                </a:lnTo>
                <a:lnTo>
                  <a:pt x="425592" y="57789"/>
                </a:lnTo>
                <a:lnTo>
                  <a:pt x="447009" y="69678"/>
                </a:lnTo>
                <a:lnTo>
                  <a:pt x="462628" y="80150"/>
                </a:lnTo>
                <a:lnTo>
                  <a:pt x="476824" y="91341"/>
                </a:lnTo>
                <a:lnTo>
                  <a:pt x="489589" y="103183"/>
                </a:lnTo>
                <a:lnTo>
                  <a:pt x="510789" y="128541"/>
                </a:lnTo>
                <a:lnTo>
                  <a:pt x="526161" y="155674"/>
                </a:lnTo>
                <a:lnTo>
                  <a:pt x="535640" y="184031"/>
                </a:lnTo>
                <a:lnTo>
                  <a:pt x="539158" y="213060"/>
                </a:lnTo>
                <a:lnTo>
                  <a:pt x="538661" y="227655"/>
                </a:lnTo>
                <a:lnTo>
                  <a:pt x="533113" y="256661"/>
                </a:lnTo>
                <a:lnTo>
                  <a:pt x="521437" y="284962"/>
                </a:lnTo>
                <a:lnTo>
                  <a:pt x="503567" y="312008"/>
                </a:lnTo>
                <a:lnTo>
                  <a:pt x="479436" y="337248"/>
                </a:lnTo>
                <a:lnTo>
                  <a:pt x="465277" y="348800"/>
                </a:lnTo>
                <a:lnTo>
                  <a:pt x="450145" y="359299"/>
                </a:lnTo>
                <a:lnTo>
                  <a:pt x="434135" y="368740"/>
                </a:lnTo>
                <a:lnTo>
                  <a:pt x="417338" y="377115"/>
                </a:lnTo>
                <a:lnTo>
                  <a:pt x="399848" y="384419"/>
                </a:lnTo>
                <a:lnTo>
                  <a:pt x="381759" y="390646"/>
                </a:lnTo>
                <a:lnTo>
                  <a:pt x="363162" y="395789"/>
                </a:lnTo>
                <a:lnTo>
                  <a:pt x="344152" y="399842"/>
                </a:lnTo>
                <a:lnTo>
                  <a:pt x="324822" y="402799"/>
                </a:lnTo>
                <a:lnTo>
                  <a:pt x="305264" y="404654"/>
                </a:lnTo>
                <a:lnTo>
                  <a:pt x="285572" y="405401"/>
                </a:lnTo>
                <a:lnTo>
                  <a:pt x="265838" y="405034"/>
                </a:lnTo>
                <a:lnTo>
                  <a:pt x="246157" y="403545"/>
                </a:lnTo>
                <a:lnTo>
                  <a:pt x="226620" y="400930"/>
                </a:lnTo>
                <a:lnTo>
                  <a:pt x="207322" y="397182"/>
                </a:lnTo>
                <a:lnTo>
                  <a:pt x="188355" y="392295"/>
                </a:lnTo>
                <a:lnTo>
                  <a:pt x="169812" y="386262"/>
                </a:lnTo>
                <a:lnTo>
                  <a:pt x="151786" y="379078"/>
                </a:lnTo>
                <a:lnTo>
                  <a:pt x="134371" y="370736"/>
                </a:lnTo>
                <a:lnTo>
                  <a:pt x="117660" y="361231"/>
                </a:lnTo>
                <a:lnTo>
                  <a:pt x="102040" y="350759"/>
                </a:lnTo>
                <a:lnTo>
                  <a:pt x="87844" y="339567"/>
                </a:lnTo>
                <a:lnTo>
                  <a:pt x="75080" y="327726"/>
                </a:lnTo>
                <a:lnTo>
                  <a:pt x="53880" y="302368"/>
                </a:lnTo>
                <a:lnTo>
                  <a:pt x="38507" y="275235"/>
                </a:lnTo>
                <a:lnTo>
                  <a:pt x="29028" y="246878"/>
                </a:lnTo>
                <a:lnTo>
                  <a:pt x="25510" y="217849"/>
                </a:lnTo>
                <a:lnTo>
                  <a:pt x="26007" y="203254"/>
                </a:lnTo>
                <a:lnTo>
                  <a:pt x="31556" y="174248"/>
                </a:lnTo>
                <a:lnTo>
                  <a:pt x="43231" y="145947"/>
                </a:lnTo>
                <a:lnTo>
                  <a:pt x="61102" y="118901"/>
                </a:lnTo>
                <a:lnTo>
                  <a:pt x="85233" y="93661"/>
                </a:lnTo>
                <a:lnTo>
                  <a:pt x="102985" y="110101"/>
                </a:lnTo>
                <a:lnTo>
                  <a:pt x="112403" y="58089"/>
                </a:lnTo>
                <a:lnTo>
                  <a:pt x="48887" y="60003"/>
                </a:lnTo>
                <a:lnTo>
                  <a:pt x="66634" y="76438"/>
                </a:lnTo>
                <a:lnTo>
                  <a:pt x="65166" y="77775"/>
                </a:lnTo>
                <a:lnTo>
                  <a:pt x="55041" y="87646"/>
                </a:lnTo>
                <a:lnTo>
                  <a:pt x="45722" y="97906"/>
                </a:lnTo>
                <a:lnTo>
                  <a:pt x="37224" y="108526"/>
                </a:lnTo>
                <a:lnTo>
                  <a:pt x="29561" y="119476"/>
                </a:lnTo>
                <a:close/>
              </a:path>
            </a:pathLst>
          </a:custGeom>
          <a:solidFill>
            <a:srgbClr val="F4F4F4"/>
          </a:solidFill>
        </p:spPr>
        <p:txBody>
          <a:bodyPr wrap="square" lIns="0" tIns="0" rIns="0" bIns="0" rtlCol="0">
            <a:noAutofit/>
          </a:bodyPr>
          <a:lstStyle/>
          <a:p>
            <a:endParaRPr/>
          </a:p>
        </p:txBody>
      </p:sp>
      <p:sp>
        <p:nvSpPr>
          <p:cNvPr id="25" name="object 25"/>
          <p:cNvSpPr/>
          <p:nvPr/>
        </p:nvSpPr>
        <p:spPr>
          <a:xfrm>
            <a:off x="9394299" y="493313"/>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612816"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612816"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145642"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145642"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30" name="object 30"/>
          <p:cNvSpPr/>
          <p:nvPr/>
        </p:nvSpPr>
        <p:spPr>
          <a:xfrm>
            <a:off x="9394299" y="852671"/>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571368" y="523280"/>
            <a:ext cx="95728" cy="60240"/>
          </a:xfrm>
          <a:custGeom>
            <a:avLst/>
            <a:gdLst/>
            <a:ahLst/>
            <a:cxnLst/>
            <a:rect l="l" t="t" r="r" b="b"/>
            <a:pathLst>
              <a:path w="95728" h="60240">
                <a:moveTo>
                  <a:pt x="91471" y="48944"/>
                </a:moveTo>
                <a:lnTo>
                  <a:pt x="88979" y="35433"/>
                </a:lnTo>
                <a:lnTo>
                  <a:pt x="82803" y="24111"/>
                </a:lnTo>
                <a:lnTo>
                  <a:pt x="73419" y="14144"/>
                </a:lnTo>
                <a:lnTo>
                  <a:pt x="61323" y="6234"/>
                </a:lnTo>
                <a:lnTo>
                  <a:pt x="53087" y="2812"/>
                </a:lnTo>
                <a:lnTo>
                  <a:pt x="39917" y="0"/>
                </a:lnTo>
                <a:lnTo>
                  <a:pt x="27315" y="311"/>
                </a:lnTo>
                <a:lnTo>
                  <a:pt x="15989" y="3603"/>
                </a:lnTo>
                <a:lnTo>
                  <a:pt x="6648" y="9733"/>
                </a:lnTo>
                <a:lnTo>
                  <a:pt x="0" y="18560"/>
                </a:lnTo>
                <a:lnTo>
                  <a:pt x="9827" y="23475"/>
                </a:lnTo>
                <a:lnTo>
                  <a:pt x="12961" y="18925"/>
                </a:lnTo>
                <a:lnTo>
                  <a:pt x="23392" y="12378"/>
                </a:lnTo>
                <a:lnTo>
                  <a:pt x="37594" y="10773"/>
                </a:lnTo>
                <a:lnTo>
                  <a:pt x="40414" y="11063"/>
                </a:lnTo>
                <a:lnTo>
                  <a:pt x="54018" y="14932"/>
                </a:lnTo>
                <a:lnTo>
                  <a:pt x="65928" y="22175"/>
                </a:lnTo>
                <a:lnTo>
                  <a:pt x="74967" y="31893"/>
                </a:lnTo>
                <a:lnTo>
                  <a:pt x="79957" y="43184"/>
                </a:lnTo>
                <a:lnTo>
                  <a:pt x="76074" y="41241"/>
                </a:lnTo>
                <a:lnTo>
                  <a:pt x="83323" y="60240"/>
                </a:lnTo>
                <a:lnTo>
                  <a:pt x="95728" y="51073"/>
                </a:lnTo>
                <a:lnTo>
                  <a:pt x="91471" y="48944"/>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522307" y="578602"/>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5"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5"/>
                </a:lnTo>
                <a:lnTo>
                  <a:pt x="75800" y="52629"/>
                </a:lnTo>
                <a:lnTo>
                  <a:pt x="64679" y="56938"/>
                </a:lnTo>
                <a:lnTo>
                  <a:pt x="50913"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769779" y="672912"/>
            <a:ext cx="41970" cy="98397"/>
          </a:xfrm>
          <a:custGeom>
            <a:avLst/>
            <a:gdLst/>
            <a:ahLst/>
            <a:cxnLst/>
            <a:rect l="l" t="t" r="r" b="b"/>
            <a:pathLst>
              <a:path w="41970" h="98397">
                <a:moveTo>
                  <a:pt x="758" y="11032"/>
                </a:moveTo>
                <a:lnTo>
                  <a:pt x="6502" y="11452"/>
                </a:lnTo>
                <a:lnTo>
                  <a:pt x="17477" y="17145"/>
                </a:lnTo>
                <a:lnTo>
                  <a:pt x="26056" y="28514"/>
                </a:lnTo>
                <a:lnTo>
                  <a:pt x="28684" y="35008"/>
                </a:lnTo>
                <a:lnTo>
                  <a:pt x="30991" y="47736"/>
                </a:lnTo>
                <a:lnTo>
                  <a:pt x="30085" y="60370"/>
                </a:lnTo>
                <a:lnTo>
                  <a:pt x="26116" y="71760"/>
                </a:lnTo>
                <a:lnTo>
                  <a:pt x="19235" y="80755"/>
                </a:lnTo>
                <a:lnTo>
                  <a:pt x="18930" y="76332"/>
                </a:lnTo>
                <a:lnTo>
                  <a:pt x="6330" y="92138"/>
                </a:lnTo>
                <a:lnTo>
                  <a:pt x="20447" y="98397"/>
                </a:lnTo>
                <a:lnTo>
                  <a:pt x="20116" y="93581"/>
                </a:lnTo>
                <a:lnTo>
                  <a:pt x="22223" y="92292"/>
                </a:lnTo>
                <a:lnTo>
                  <a:pt x="31095" y="84100"/>
                </a:lnTo>
                <a:lnTo>
                  <a:pt x="37572" y="73187"/>
                </a:lnTo>
                <a:lnTo>
                  <a:pt x="41312" y="60297"/>
                </a:lnTo>
                <a:lnTo>
                  <a:pt x="41970"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569384" y="675590"/>
            <a:ext cx="42442" cy="75138"/>
          </a:xfrm>
          <a:custGeom>
            <a:avLst/>
            <a:gdLst/>
            <a:ahLst/>
            <a:cxnLst/>
            <a:rect l="l" t="t" r="r" b="b"/>
            <a:pathLst>
              <a:path w="42442" h="75138">
                <a:moveTo>
                  <a:pt x="1163" y="29963"/>
                </a:moveTo>
                <a:lnTo>
                  <a:pt x="0" y="42776"/>
                </a:lnTo>
                <a:lnTo>
                  <a:pt x="996" y="48251"/>
                </a:lnTo>
                <a:lnTo>
                  <a:pt x="6669" y="59938"/>
                </a:lnTo>
                <a:lnTo>
                  <a:pt x="16145" y="68831"/>
                </a:lnTo>
                <a:lnTo>
                  <a:pt x="28408" y="74156"/>
                </a:lnTo>
                <a:lnTo>
                  <a:pt x="42442" y="75138"/>
                </a:lnTo>
                <a:lnTo>
                  <a:pt x="41415" y="64790"/>
                </a:lnTo>
                <a:lnTo>
                  <a:pt x="33719" y="64609"/>
                </a:lnTo>
                <a:lnTo>
                  <a:pt x="21669" y="60028"/>
                </a:lnTo>
                <a:lnTo>
                  <a:pt x="13159" y="50829"/>
                </a:lnTo>
                <a:lnTo>
                  <a:pt x="10987" y="45366"/>
                </a:lnTo>
                <a:lnTo>
                  <a:pt x="10891" y="33842"/>
                </a:lnTo>
                <a:lnTo>
                  <a:pt x="16186" y="23410"/>
                </a:lnTo>
                <a:lnTo>
                  <a:pt x="26236"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313512" y="782526"/>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4" y="11159"/>
                </a:lnTo>
                <a:lnTo>
                  <a:pt x="55042" y="14396"/>
                </a:lnTo>
                <a:lnTo>
                  <a:pt x="67770" y="20009"/>
                </a:lnTo>
                <a:lnTo>
                  <a:pt x="79204" y="27512"/>
                </a:lnTo>
                <a:lnTo>
                  <a:pt x="88559" y="36421"/>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40"/>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269688" y="828456"/>
            <a:ext cx="112664" cy="83917"/>
          </a:xfrm>
          <a:custGeom>
            <a:avLst/>
            <a:gdLst/>
            <a:ahLst/>
            <a:cxnLst/>
            <a:rect l="l" t="t" r="r" b="b"/>
            <a:pathLst>
              <a:path w="112664" h="83917">
                <a:moveTo>
                  <a:pt x="17820" y="25796"/>
                </a:moveTo>
                <a:lnTo>
                  <a:pt x="11826" y="0"/>
                </a:lnTo>
                <a:lnTo>
                  <a:pt x="0" y="12937"/>
                </a:lnTo>
                <a:lnTo>
                  <a:pt x="2887" y="15021"/>
                </a:lnTo>
                <a:lnTo>
                  <a:pt x="4706" y="24138"/>
                </a:lnTo>
                <a:lnTo>
                  <a:pt x="9427" y="35158"/>
                </a:lnTo>
                <a:lnTo>
                  <a:pt x="16663" y="46086"/>
                </a:lnTo>
                <a:lnTo>
                  <a:pt x="26122" y="56495"/>
                </a:lnTo>
                <a:lnTo>
                  <a:pt x="37514" y="65958"/>
                </a:lnTo>
                <a:lnTo>
                  <a:pt x="47341" y="72285"/>
                </a:lnTo>
                <a:lnTo>
                  <a:pt x="60602" y="78619"/>
                </a:lnTo>
                <a:lnTo>
                  <a:pt x="73584" y="82512"/>
                </a:lnTo>
                <a:lnTo>
                  <a:pt x="85784" y="83917"/>
                </a:lnTo>
                <a:lnTo>
                  <a:pt x="96700" y="82791"/>
                </a:lnTo>
                <a:lnTo>
                  <a:pt x="105827" y="79086"/>
                </a:lnTo>
                <a:lnTo>
                  <a:pt x="112664" y="72758"/>
                </a:lnTo>
                <a:lnTo>
                  <a:pt x="103752" y="66329"/>
                </a:lnTo>
                <a:lnTo>
                  <a:pt x="100711" y="69417"/>
                </a:lnTo>
                <a:lnTo>
                  <a:pt x="90015" y="73224"/>
                </a:lnTo>
                <a:lnTo>
                  <a:pt x="75308" y="72005"/>
                </a:lnTo>
                <a:lnTo>
                  <a:pt x="63225" y="68010"/>
                </a:lnTo>
                <a:lnTo>
                  <a:pt x="51132" y="61805"/>
                </a:lnTo>
                <a:lnTo>
                  <a:pt x="39792" y="53894"/>
                </a:lnTo>
                <a:lnTo>
                  <a:pt x="29778" y="44733"/>
                </a:lnTo>
                <a:lnTo>
                  <a:pt x="21658" y="34778"/>
                </a:lnTo>
                <a:lnTo>
                  <a:pt x="16002" y="24485"/>
                </a:lnTo>
                <a:lnTo>
                  <a:pt x="17820" y="25796"/>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572255" y="826466"/>
            <a:ext cx="78164" cy="74414"/>
          </a:xfrm>
          <a:custGeom>
            <a:avLst/>
            <a:gdLst/>
            <a:ahLst/>
            <a:cxnLst/>
            <a:rect l="l" t="t" r="r" b="b"/>
            <a:pathLst>
              <a:path w="78164" h="74414">
                <a:moveTo>
                  <a:pt x="73287" y="0"/>
                </a:moveTo>
                <a:lnTo>
                  <a:pt x="66459"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4"/>
                </a:lnTo>
                <a:lnTo>
                  <a:pt x="6833" y="74414"/>
                </a:lnTo>
                <a:lnTo>
                  <a:pt x="9235" y="72373"/>
                </a:lnTo>
                <a:lnTo>
                  <a:pt x="20019" y="72844"/>
                </a:lnTo>
                <a:lnTo>
                  <a:pt x="31761" y="70194"/>
                </a:lnTo>
                <a:lnTo>
                  <a:pt x="43746" y="64668"/>
                </a:lnTo>
                <a:lnTo>
                  <a:pt x="55260" y="56512"/>
                </a:lnTo>
                <a:lnTo>
                  <a:pt x="60458" y="51687"/>
                </a:lnTo>
                <a:lnTo>
                  <a:pt x="69394"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529194" y="770582"/>
            <a:ext cx="73439" cy="81494"/>
          </a:xfrm>
          <a:custGeom>
            <a:avLst/>
            <a:gdLst/>
            <a:ahLst/>
            <a:cxnLst/>
            <a:rect l="l" t="t" r="r" b="b"/>
            <a:pathLst>
              <a:path w="73439" h="81494">
                <a:moveTo>
                  <a:pt x="13179" y="67864"/>
                </a:moveTo>
                <a:lnTo>
                  <a:pt x="10565"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6"/>
                </a:lnTo>
                <a:lnTo>
                  <a:pt x="3182" y="38353"/>
                </a:lnTo>
                <a:lnTo>
                  <a:pt x="10" y="50341"/>
                </a:lnTo>
                <a:lnTo>
                  <a:pt x="0" y="61992"/>
                </a:lnTo>
                <a:lnTo>
                  <a:pt x="3214" y="72609"/>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100668" y="675590"/>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5" y="64790"/>
                </a:lnTo>
                <a:lnTo>
                  <a:pt x="33719" y="64609"/>
                </a:lnTo>
                <a:lnTo>
                  <a:pt x="21669" y="60028"/>
                </a:lnTo>
                <a:lnTo>
                  <a:pt x="13159" y="50829"/>
                </a:lnTo>
                <a:lnTo>
                  <a:pt x="10987" y="45366"/>
                </a:lnTo>
                <a:lnTo>
                  <a:pt x="10891" y="33841"/>
                </a:lnTo>
                <a:lnTo>
                  <a:pt x="16187" y="23410"/>
                </a:lnTo>
                <a:lnTo>
                  <a:pt x="26238"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22" name="object 22"/>
          <p:cNvSpPr txBox="1"/>
          <p:nvPr/>
        </p:nvSpPr>
        <p:spPr>
          <a:xfrm>
            <a:off x="5615156" y="519767"/>
            <a:ext cx="1756598" cy="584199"/>
          </a:xfrm>
          <a:prstGeom prst="rect">
            <a:avLst/>
          </a:prstGeom>
        </p:spPr>
        <p:txBody>
          <a:bodyPr wrap="square" lIns="0" tIns="0" rIns="0" bIns="0" rtlCol="0">
            <a:noAutofit/>
          </a:bodyPr>
          <a:lstStyle/>
          <a:p>
            <a:pPr indent="31" algn="ctr">
              <a:lnSpc>
                <a:spcPts val="1500"/>
              </a:lnSpc>
              <a:spcBef>
                <a:spcPts val="110"/>
              </a:spcBef>
            </a:pPr>
            <a:r>
              <a:rPr sz="1400" b="1" i="1" spc="0" dirty="0">
                <a:solidFill>
                  <a:srgbClr val="006FBF"/>
                </a:solidFill>
                <a:latin typeface="Arial"/>
                <a:cs typeface="Arial"/>
              </a:rPr>
              <a:t>Mini Case Study: Churn Prediction for Retail Banking</a:t>
            </a:r>
            <a:endParaRPr sz="1400">
              <a:latin typeface="Arial"/>
              <a:cs typeface="Arial"/>
            </a:endParaRPr>
          </a:p>
        </p:txBody>
      </p:sp>
      <p:sp>
        <p:nvSpPr>
          <p:cNvPr id="21" name="object 21"/>
          <p:cNvSpPr txBox="1"/>
          <p:nvPr/>
        </p:nvSpPr>
        <p:spPr>
          <a:xfrm>
            <a:off x="1157778" y="647727"/>
            <a:ext cx="1323908"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Analytic</a:t>
            </a:r>
            <a:endParaRPr sz="2800">
              <a:latin typeface="Arial"/>
              <a:cs typeface="Arial"/>
            </a:endParaRPr>
          </a:p>
        </p:txBody>
      </p:sp>
      <p:sp>
        <p:nvSpPr>
          <p:cNvPr id="20" name="object 20"/>
          <p:cNvSpPr txBox="1"/>
          <p:nvPr/>
        </p:nvSpPr>
        <p:spPr>
          <a:xfrm>
            <a:off x="2501732" y="647727"/>
            <a:ext cx="79049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Plan</a:t>
            </a:r>
            <a:endParaRPr sz="2800">
              <a:latin typeface="Arial"/>
              <a:cs typeface="Arial"/>
            </a:endParaRPr>
          </a:p>
        </p:txBody>
      </p:sp>
      <p:sp>
        <p:nvSpPr>
          <p:cNvPr id="19" name="object 19"/>
          <p:cNvSpPr txBox="1"/>
          <p:nvPr/>
        </p:nvSpPr>
        <p:spPr>
          <a:xfrm>
            <a:off x="7830193" y="7024258"/>
            <a:ext cx="203338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  </a:t>
            </a:r>
            <a:r>
              <a:rPr sz="1500" spc="109" baseline="2730" dirty="0">
                <a:solidFill>
                  <a:srgbClr val="3F403F"/>
                </a:solidFill>
                <a:latin typeface="Calibri"/>
                <a:cs typeface="Calibri"/>
              </a:rPr>
              <a:t> </a:t>
            </a:r>
            <a:r>
              <a:rPr sz="1500" spc="0" baseline="2730" dirty="0">
                <a:solidFill>
                  <a:srgbClr val="3F403F"/>
                </a:solidFill>
                <a:latin typeface="Calibri"/>
                <a:cs typeface="Calibri"/>
              </a:rPr>
              <a:t>35</a:t>
            </a:r>
            <a:endParaRPr sz="1000" dirty="0">
              <a:latin typeface="Calibri"/>
              <a:cs typeface="Calibri"/>
            </a:endParaRPr>
          </a:p>
        </p:txBody>
      </p:sp>
      <p:sp>
        <p:nvSpPr>
          <p:cNvPr id="18" name="object 18"/>
          <p:cNvSpPr txBox="1"/>
          <p:nvPr/>
        </p:nvSpPr>
        <p:spPr>
          <a:xfrm>
            <a:off x="774238" y="1104784"/>
            <a:ext cx="304799" cy="5354521"/>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1079038" y="1111134"/>
            <a:ext cx="2300288" cy="701040"/>
          </a:xfrm>
          <a:prstGeom prst="rect">
            <a:avLst/>
          </a:prstGeom>
        </p:spPr>
        <p:txBody>
          <a:bodyPr wrap="square" lIns="0" tIns="0" rIns="0" bIns="0" rtlCol="0">
            <a:noAutofit/>
          </a:bodyPr>
          <a:lstStyle/>
          <a:p>
            <a:pPr marL="186848" marR="181796" algn="ctr">
              <a:lnSpc>
                <a:spcPct val="95825"/>
              </a:lnSpc>
              <a:spcBef>
                <a:spcPts val="484"/>
              </a:spcBef>
            </a:pPr>
            <a:r>
              <a:rPr sz="2000" b="1" spc="0" dirty="0">
                <a:solidFill>
                  <a:srgbClr val="FEFFFE"/>
                </a:solidFill>
                <a:latin typeface="Arial"/>
                <a:cs typeface="Arial"/>
              </a:rPr>
              <a:t>Components of</a:t>
            </a:r>
            <a:endParaRPr sz="2000">
              <a:latin typeface="Arial"/>
              <a:cs typeface="Arial"/>
            </a:endParaRPr>
          </a:p>
          <a:p>
            <a:pPr marL="323401" marR="318306" algn="ctr">
              <a:lnSpc>
                <a:spcPct val="95825"/>
              </a:lnSpc>
              <a:spcBef>
                <a:spcPts val="100"/>
              </a:spcBef>
            </a:pPr>
            <a:r>
              <a:rPr sz="2000" b="1" spc="0" dirty="0">
                <a:solidFill>
                  <a:srgbClr val="FEFFFE"/>
                </a:solidFill>
                <a:latin typeface="Arial"/>
                <a:cs typeface="Arial"/>
              </a:rPr>
              <a:t>Analytic Plan</a:t>
            </a:r>
            <a:endParaRPr sz="2000">
              <a:latin typeface="Arial"/>
              <a:cs typeface="Arial"/>
            </a:endParaRPr>
          </a:p>
        </p:txBody>
      </p:sp>
      <p:sp>
        <p:nvSpPr>
          <p:cNvPr id="16" name="object 16"/>
          <p:cNvSpPr txBox="1"/>
          <p:nvPr/>
        </p:nvSpPr>
        <p:spPr>
          <a:xfrm>
            <a:off x="3379326" y="1111134"/>
            <a:ext cx="6172203" cy="701040"/>
          </a:xfrm>
          <a:prstGeom prst="rect">
            <a:avLst/>
          </a:prstGeom>
        </p:spPr>
        <p:txBody>
          <a:bodyPr wrap="square" lIns="0" tIns="0" rIns="0" bIns="0" rtlCol="0">
            <a:noAutofit/>
          </a:bodyPr>
          <a:lstStyle/>
          <a:p>
            <a:pPr marL="1152633">
              <a:lnSpc>
                <a:spcPct val="95825"/>
              </a:lnSpc>
              <a:spcBef>
                <a:spcPts val="484"/>
              </a:spcBef>
            </a:pPr>
            <a:r>
              <a:rPr sz="2000" b="1" spc="0" dirty="0">
                <a:solidFill>
                  <a:srgbClr val="FEFFFE"/>
                </a:solidFill>
                <a:latin typeface="Arial"/>
                <a:cs typeface="Arial"/>
              </a:rPr>
              <a:t>Retail Banking:</a:t>
            </a:r>
            <a:r>
              <a:rPr sz="2000" b="1" spc="-34" dirty="0">
                <a:solidFill>
                  <a:srgbClr val="FEFFFE"/>
                </a:solidFill>
                <a:latin typeface="Arial"/>
                <a:cs typeface="Arial"/>
              </a:rPr>
              <a:t> </a:t>
            </a:r>
            <a:r>
              <a:rPr sz="2000" b="1" spc="-150" dirty="0">
                <a:solidFill>
                  <a:srgbClr val="FEFFFE"/>
                </a:solidFill>
                <a:latin typeface="Arial"/>
                <a:cs typeface="Arial"/>
              </a:rPr>
              <a:t>Y</a:t>
            </a:r>
            <a:r>
              <a:rPr sz="2000" b="1" spc="0" dirty="0">
                <a:solidFill>
                  <a:srgbClr val="FEFFFE"/>
                </a:solidFill>
                <a:latin typeface="Arial"/>
                <a:cs typeface="Arial"/>
              </a:rPr>
              <a:t>oyodyne</a:t>
            </a:r>
            <a:r>
              <a:rPr sz="2000" b="1" spc="553" dirty="0">
                <a:solidFill>
                  <a:srgbClr val="FEFFFE"/>
                </a:solidFill>
                <a:latin typeface="Arial"/>
                <a:cs typeface="Arial"/>
              </a:rPr>
              <a:t> </a:t>
            </a:r>
            <a:r>
              <a:rPr sz="2000" b="1" spc="0" dirty="0">
                <a:solidFill>
                  <a:srgbClr val="FEFFFE"/>
                </a:solidFill>
                <a:latin typeface="Arial"/>
                <a:cs typeface="Arial"/>
              </a:rPr>
              <a:t>Bank</a:t>
            </a:r>
            <a:endParaRPr sz="2000">
              <a:latin typeface="Arial"/>
              <a:cs typeface="Arial"/>
            </a:endParaRPr>
          </a:p>
        </p:txBody>
      </p:sp>
      <p:sp>
        <p:nvSpPr>
          <p:cNvPr id="15" name="object 15"/>
          <p:cNvSpPr txBox="1"/>
          <p:nvPr/>
        </p:nvSpPr>
        <p:spPr>
          <a:xfrm>
            <a:off x="9551529" y="1104784"/>
            <a:ext cx="366706" cy="5354521"/>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1079038" y="1812174"/>
            <a:ext cx="2300288" cy="822960"/>
          </a:xfrm>
          <a:prstGeom prst="rect">
            <a:avLst/>
          </a:prstGeom>
        </p:spPr>
        <p:txBody>
          <a:bodyPr wrap="square" lIns="0" tIns="0" rIns="0" bIns="0" rtlCol="0">
            <a:noAutofit/>
          </a:bodyPr>
          <a:lstStyle/>
          <a:p>
            <a:pPr marL="91440" marR="423228">
              <a:lnSpc>
                <a:spcPct val="98987"/>
              </a:lnSpc>
              <a:spcBef>
                <a:spcPts val="459"/>
              </a:spcBef>
            </a:pPr>
            <a:r>
              <a:rPr sz="1600" spc="0" dirty="0">
                <a:latin typeface="Arial"/>
                <a:cs typeface="Arial"/>
              </a:rPr>
              <a:t>Phase 1: Discovery Business Problem Framed</a:t>
            </a:r>
            <a:endParaRPr sz="1600">
              <a:latin typeface="Arial"/>
              <a:cs typeface="Arial"/>
            </a:endParaRPr>
          </a:p>
        </p:txBody>
      </p:sp>
      <p:sp>
        <p:nvSpPr>
          <p:cNvPr id="13" name="object 13"/>
          <p:cNvSpPr txBox="1"/>
          <p:nvPr/>
        </p:nvSpPr>
        <p:spPr>
          <a:xfrm>
            <a:off x="3379326" y="1812174"/>
            <a:ext cx="6172203" cy="822960"/>
          </a:xfrm>
          <a:prstGeom prst="rect">
            <a:avLst/>
          </a:prstGeom>
        </p:spPr>
        <p:txBody>
          <a:bodyPr wrap="square" lIns="0" tIns="0" rIns="0" bIns="0" rtlCol="0">
            <a:noAutofit/>
          </a:bodyPr>
          <a:lstStyle/>
          <a:p>
            <a:pPr marL="91439">
              <a:lnSpc>
                <a:spcPct val="95825"/>
              </a:lnSpc>
              <a:spcBef>
                <a:spcPts val="459"/>
              </a:spcBef>
            </a:pPr>
            <a:r>
              <a:rPr sz="1600" spc="0" dirty="0">
                <a:latin typeface="Arial"/>
                <a:cs typeface="Arial"/>
              </a:rPr>
              <a:t>How do we identify churn/no churn for a customer?</a:t>
            </a:r>
            <a:endParaRPr sz="1600">
              <a:latin typeface="Arial"/>
              <a:cs typeface="Arial"/>
            </a:endParaRPr>
          </a:p>
        </p:txBody>
      </p:sp>
      <p:sp>
        <p:nvSpPr>
          <p:cNvPr id="12" name="object 12"/>
          <p:cNvSpPr txBox="1"/>
          <p:nvPr/>
        </p:nvSpPr>
        <p:spPr>
          <a:xfrm>
            <a:off x="1079038" y="2635135"/>
            <a:ext cx="2300288" cy="533400"/>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Initial Hypotheses</a:t>
            </a:r>
            <a:endParaRPr sz="1600">
              <a:latin typeface="Arial"/>
              <a:cs typeface="Arial"/>
            </a:endParaRPr>
          </a:p>
        </p:txBody>
      </p:sp>
      <p:sp>
        <p:nvSpPr>
          <p:cNvPr id="11" name="object 11"/>
          <p:cNvSpPr txBox="1"/>
          <p:nvPr/>
        </p:nvSpPr>
        <p:spPr>
          <a:xfrm>
            <a:off x="3379326" y="2635135"/>
            <a:ext cx="6172203" cy="533400"/>
          </a:xfrm>
          <a:prstGeom prst="rect">
            <a:avLst/>
          </a:prstGeom>
        </p:spPr>
        <p:txBody>
          <a:bodyPr wrap="square" lIns="0" tIns="0" rIns="0" bIns="0" rtlCol="0">
            <a:noAutofit/>
          </a:bodyPr>
          <a:lstStyle/>
          <a:p>
            <a:pPr marL="91439">
              <a:lnSpc>
                <a:spcPct val="95825"/>
              </a:lnSpc>
              <a:spcBef>
                <a:spcPts val="459"/>
              </a:spcBef>
            </a:pPr>
            <a:r>
              <a:rPr sz="1600" spc="-59" dirty="0">
                <a:latin typeface="Arial"/>
                <a:cs typeface="Arial"/>
              </a:rPr>
              <a:t>T</a:t>
            </a:r>
            <a:r>
              <a:rPr sz="1600" spc="0" dirty="0">
                <a:latin typeface="Arial"/>
                <a:cs typeface="Arial"/>
              </a:rPr>
              <a:t>ransaction volume and type are key predictors of churn rates.</a:t>
            </a:r>
            <a:endParaRPr sz="1600">
              <a:latin typeface="Arial"/>
              <a:cs typeface="Arial"/>
            </a:endParaRPr>
          </a:p>
        </p:txBody>
      </p:sp>
      <p:sp>
        <p:nvSpPr>
          <p:cNvPr id="10" name="object 10"/>
          <p:cNvSpPr txBox="1"/>
          <p:nvPr/>
        </p:nvSpPr>
        <p:spPr>
          <a:xfrm>
            <a:off x="1079038" y="3168535"/>
            <a:ext cx="2300288" cy="335280"/>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Data</a:t>
            </a:r>
            <a:endParaRPr sz="1600">
              <a:latin typeface="Arial"/>
              <a:cs typeface="Arial"/>
            </a:endParaRPr>
          </a:p>
        </p:txBody>
      </p:sp>
      <p:sp>
        <p:nvSpPr>
          <p:cNvPr id="9" name="object 9"/>
          <p:cNvSpPr txBox="1"/>
          <p:nvPr/>
        </p:nvSpPr>
        <p:spPr>
          <a:xfrm>
            <a:off x="3379326" y="3168535"/>
            <a:ext cx="6172203" cy="335280"/>
          </a:xfrm>
          <a:prstGeom prst="rect">
            <a:avLst/>
          </a:prstGeom>
        </p:spPr>
        <p:txBody>
          <a:bodyPr wrap="square" lIns="0" tIns="0" rIns="0" bIns="0" rtlCol="0">
            <a:noAutofit/>
          </a:bodyPr>
          <a:lstStyle/>
          <a:p>
            <a:pPr marL="91439">
              <a:lnSpc>
                <a:spcPct val="95825"/>
              </a:lnSpc>
              <a:spcBef>
                <a:spcPts val="459"/>
              </a:spcBef>
            </a:pPr>
            <a:r>
              <a:rPr sz="1600" spc="0" dirty="0">
                <a:latin typeface="Arial"/>
                <a:cs typeface="Arial"/>
              </a:rPr>
              <a:t>5 months of customer account histor</a:t>
            </a:r>
            <a:r>
              <a:rPr sz="1600" spc="-119" dirty="0">
                <a:latin typeface="Arial"/>
                <a:cs typeface="Arial"/>
              </a:rPr>
              <a:t>y</a:t>
            </a:r>
            <a:r>
              <a:rPr sz="1600" spc="0" dirty="0">
                <a:latin typeface="Arial"/>
                <a:cs typeface="Arial"/>
              </a:rPr>
              <a:t>.</a:t>
            </a:r>
            <a:endParaRPr sz="1600">
              <a:latin typeface="Arial"/>
              <a:cs typeface="Arial"/>
            </a:endParaRPr>
          </a:p>
        </p:txBody>
      </p:sp>
      <p:sp>
        <p:nvSpPr>
          <p:cNvPr id="8" name="object 8"/>
          <p:cNvSpPr txBox="1"/>
          <p:nvPr/>
        </p:nvSpPr>
        <p:spPr>
          <a:xfrm>
            <a:off x="1079038" y="3503815"/>
            <a:ext cx="2300288" cy="822960"/>
          </a:xfrm>
          <a:prstGeom prst="rect">
            <a:avLst/>
          </a:prstGeom>
        </p:spPr>
        <p:txBody>
          <a:bodyPr wrap="square" lIns="0" tIns="0" rIns="0" bIns="0" rtlCol="0">
            <a:noAutofit/>
          </a:bodyPr>
          <a:lstStyle/>
          <a:p>
            <a:pPr marL="91440" marR="445521">
              <a:lnSpc>
                <a:spcPct val="98987"/>
              </a:lnSpc>
              <a:spcBef>
                <a:spcPts val="459"/>
              </a:spcBef>
            </a:pPr>
            <a:r>
              <a:rPr sz="1600" spc="0" dirty="0">
                <a:latin typeface="Arial"/>
                <a:cs typeface="Arial"/>
              </a:rPr>
              <a:t>Phase 3: Model Planning</a:t>
            </a:r>
            <a:r>
              <a:rPr sz="1600" spc="443" dirty="0">
                <a:latin typeface="Arial"/>
                <a:cs typeface="Arial"/>
              </a:rPr>
              <a:t> </a:t>
            </a:r>
            <a:r>
              <a:rPr sz="1600" spc="0" dirty="0">
                <a:latin typeface="Arial"/>
                <a:cs typeface="Arial"/>
              </a:rPr>
              <a:t>-</a:t>
            </a:r>
            <a:r>
              <a:rPr sz="1600" spc="-84" dirty="0">
                <a:latin typeface="Arial"/>
                <a:cs typeface="Arial"/>
              </a:rPr>
              <a:t> </a:t>
            </a:r>
            <a:r>
              <a:rPr sz="1600" spc="0" dirty="0">
                <a:latin typeface="Arial"/>
                <a:cs typeface="Arial"/>
              </a:rPr>
              <a:t>Analytic </a:t>
            </a:r>
            <a:r>
              <a:rPr sz="1600" spc="-179" dirty="0">
                <a:latin typeface="Arial"/>
                <a:cs typeface="Arial"/>
              </a:rPr>
              <a:t>T</a:t>
            </a:r>
            <a:r>
              <a:rPr sz="1600" spc="0" dirty="0">
                <a:latin typeface="Arial"/>
                <a:cs typeface="Arial"/>
              </a:rPr>
              <a:t>echnique</a:t>
            </a:r>
            <a:endParaRPr sz="1600" dirty="0">
              <a:latin typeface="Arial"/>
              <a:cs typeface="Arial"/>
            </a:endParaRPr>
          </a:p>
        </p:txBody>
      </p:sp>
      <p:sp>
        <p:nvSpPr>
          <p:cNvPr id="7" name="object 7"/>
          <p:cNvSpPr txBox="1"/>
          <p:nvPr/>
        </p:nvSpPr>
        <p:spPr>
          <a:xfrm>
            <a:off x="3379326" y="3503815"/>
            <a:ext cx="6172203" cy="822960"/>
          </a:xfrm>
          <a:prstGeom prst="rect">
            <a:avLst/>
          </a:prstGeom>
        </p:spPr>
        <p:txBody>
          <a:bodyPr wrap="square" lIns="0" tIns="0" rIns="0" bIns="0" rtlCol="0">
            <a:noAutofit/>
          </a:bodyPr>
          <a:lstStyle/>
          <a:p>
            <a:pPr marL="91439" marR="409603">
              <a:lnSpc>
                <a:spcPct val="98987"/>
              </a:lnSpc>
              <a:spcBef>
                <a:spcPts val="459"/>
              </a:spcBef>
            </a:pPr>
            <a:r>
              <a:rPr sz="1600" spc="0" dirty="0">
                <a:latin typeface="Arial"/>
                <a:cs typeface="Arial"/>
              </a:rPr>
              <a:t>Logistic regression to identify most influential factors predicting churn.</a:t>
            </a:r>
            <a:endParaRPr sz="1600">
              <a:latin typeface="Arial"/>
              <a:cs typeface="Arial"/>
            </a:endParaRPr>
          </a:p>
        </p:txBody>
      </p:sp>
      <p:sp>
        <p:nvSpPr>
          <p:cNvPr id="6" name="object 6"/>
          <p:cNvSpPr txBox="1"/>
          <p:nvPr/>
        </p:nvSpPr>
        <p:spPr>
          <a:xfrm>
            <a:off x="1079038" y="4326776"/>
            <a:ext cx="2300288" cy="1066800"/>
          </a:xfrm>
          <a:prstGeom prst="rect">
            <a:avLst/>
          </a:prstGeom>
        </p:spPr>
        <p:txBody>
          <a:bodyPr wrap="square" lIns="0" tIns="0" rIns="0" bIns="0" rtlCol="0">
            <a:noAutofit/>
          </a:bodyPr>
          <a:lstStyle/>
          <a:p>
            <a:pPr marL="91440" marR="1371680">
              <a:lnSpc>
                <a:spcPct val="98987"/>
              </a:lnSpc>
              <a:spcBef>
                <a:spcPts val="459"/>
              </a:spcBef>
            </a:pPr>
            <a:r>
              <a:rPr sz="1600" spc="0" dirty="0">
                <a:latin typeface="Arial"/>
                <a:cs typeface="Arial"/>
              </a:rPr>
              <a:t>Phase 5: Result &amp;</a:t>
            </a:r>
            <a:endParaRPr sz="1600">
              <a:latin typeface="Arial"/>
              <a:cs typeface="Arial"/>
            </a:endParaRPr>
          </a:p>
          <a:p>
            <a:pPr marL="91440">
              <a:lnSpc>
                <a:spcPct val="95825"/>
              </a:lnSpc>
            </a:pPr>
            <a:r>
              <a:rPr sz="1600" spc="0" dirty="0">
                <a:latin typeface="Arial"/>
                <a:cs typeface="Arial"/>
              </a:rPr>
              <a:t>Key Findings</a:t>
            </a:r>
            <a:endParaRPr sz="1600">
              <a:latin typeface="Arial"/>
              <a:cs typeface="Arial"/>
            </a:endParaRPr>
          </a:p>
        </p:txBody>
      </p:sp>
      <p:sp>
        <p:nvSpPr>
          <p:cNvPr id="5" name="object 5"/>
          <p:cNvSpPr txBox="1"/>
          <p:nvPr/>
        </p:nvSpPr>
        <p:spPr>
          <a:xfrm>
            <a:off x="3379326" y="4326776"/>
            <a:ext cx="6172203" cy="1066800"/>
          </a:xfrm>
          <a:prstGeom prst="rect">
            <a:avLst/>
          </a:prstGeom>
        </p:spPr>
        <p:txBody>
          <a:bodyPr wrap="square" lIns="0" tIns="0" rIns="0" bIns="0" rtlCol="0">
            <a:noAutofit/>
          </a:bodyPr>
          <a:lstStyle/>
          <a:p>
            <a:pPr marL="91439" marR="240159">
              <a:lnSpc>
                <a:spcPct val="98987"/>
              </a:lnSpc>
              <a:spcBef>
                <a:spcPts val="459"/>
              </a:spcBef>
            </a:pPr>
            <a:r>
              <a:rPr sz="1600" spc="0" dirty="0">
                <a:latin typeface="Arial"/>
                <a:cs typeface="Arial"/>
              </a:rPr>
              <a:t>Once customers stop using their accounts for gas and groceries, they will soon erode their accounts and churn.</a:t>
            </a:r>
            <a:endParaRPr sz="1600">
              <a:latin typeface="Arial"/>
              <a:cs typeface="Arial"/>
            </a:endParaRPr>
          </a:p>
          <a:p>
            <a:pPr marL="91439" marR="409871">
              <a:lnSpc>
                <a:spcPct val="98987"/>
              </a:lnSpc>
            </a:pPr>
            <a:r>
              <a:rPr sz="1600" spc="0" dirty="0">
                <a:latin typeface="Arial"/>
                <a:cs typeface="Arial"/>
              </a:rPr>
              <a:t>If customers use their debit card fewer than 5 times per month, they will leave the bank within 60 days.</a:t>
            </a:r>
            <a:endParaRPr sz="1600">
              <a:latin typeface="Arial"/>
              <a:cs typeface="Arial"/>
            </a:endParaRPr>
          </a:p>
        </p:txBody>
      </p:sp>
      <p:sp>
        <p:nvSpPr>
          <p:cNvPr id="4" name="object 4"/>
          <p:cNvSpPr txBox="1"/>
          <p:nvPr/>
        </p:nvSpPr>
        <p:spPr>
          <a:xfrm>
            <a:off x="1079038" y="5393576"/>
            <a:ext cx="2300288" cy="1065729"/>
          </a:xfrm>
          <a:prstGeom prst="rect">
            <a:avLst/>
          </a:prstGeom>
        </p:spPr>
        <p:txBody>
          <a:bodyPr wrap="square" lIns="0" tIns="0" rIns="0" bIns="0" rtlCol="0">
            <a:noAutofit/>
          </a:bodyPr>
          <a:lstStyle/>
          <a:p>
            <a:pPr marL="91440">
              <a:lnSpc>
                <a:spcPct val="95825"/>
              </a:lnSpc>
              <a:spcBef>
                <a:spcPts val="459"/>
              </a:spcBef>
            </a:pPr>
            <a:r>
              <a:rPr sz="1600" spc="0" dirty="0">
                <a:latin typeface="Arial"/>
                <a:cs typeface="Arial"/>
              </a:rPr>
              <a:t>Business Impact</a:t>
            </a:r>
            <a:endParaRPr sz="1600">
              <a:latin typeface="Arial"/>
              <a:cs typeface="Arial"/>
            </a:endParaRPr>
          </a:p>
        </p:txBody>
      </p:sp>
      <p:sp>
        <p:nvSpPr>
          <p:cNvPr id="3" name="object 3"/>
          <p:cNvSpPr txBox="1"/>
          <p:nvPr/>
        </p:nvSpPr>
        <p:spPr>
          <a:xfrm>
            <a:off x="3379326" y="5393576"/>
            <a:ext cx="6172203" cy="1065729"/>
          </a:xfrm>
          <a:prstGeom prst="rect">
            <a:avLst/>
          </a:prstGeom>
        </p:spPr>
        <p:txBody>
          <a:bodyPr wrap="square" lIns="0" tIns="0" rIns="0" bIns="0" rtlCol="0">
            <a:noAutofit/>
          </a:bodyPr>
          <a:lstStyle/>
          <a:p>
            <a:pPr marL="91439" marR="262637">
              <a:lnSpc>
                <a:spcPct val="98987"/>
              </a:lnSpc>
              <a:spcBef>
                <a:spcPts val="459"/>
              </a:spcBef>
            </a:pPr>
            <a:r>
              <a:rPr sz="1600" spc="0" dirty="0">
                <a:latin typeface="Arial"/>
                <a:cs typeface="Arial"/>
              </a:rPr>
              <a:t>If we can target customers who are high-risk for churn, we can reduce customer attrition by 25%.</a:t>
            </a:r>
            <a:r>
              <a:rPr sz="1600" spc="418" dirty="0">
                <a:latin typeface="Arial"/>
                <a:cs typeface="Arial"/>
              </a:rPr>
              <a:t> </a:t>
            </a:r>
            <a:r>
              <a:rPr sz="1600" spc="0" dirty="0">
                <a:latin typeface="Arial"/>
                <a:cs typeface="Arial"/>
              </a:rPr>
              <a:t>This would save $3 million in lost of customer revenue and avoid $1.5 million in new customer acquisition costs each yea</a:t>
            </a:r>
            <a:r>
              <a:rPr sz="1600" spc="-89" dirty="0">
                <a:latin typeface="Arial"/>
                <a:cs typeface="Arial"/>
              </a:rPr>
              <a:t>r</a:t>
            </a:r>
            <a:r>
              <a:rPr sz="1600" spc="0" dirty="0">
                <a:latin typeface="Arial"/>
                <a:cs typeface="Arial"/>
              </a:rPr>
              <a:t>.</a:t>
            </a:r>
            <a:endParaRPr sz="1600" dirty="0">
              <a:latin typeface="Arial"/>
              <a:cs typeface="Arial"/>
            </a:endParaRPr>
          </a:p>
        </p:txBody>
      </p:sp>
      <p:sp>
        <p:nvSpPr>
          <p:cNvPr id="2" name="object 2"/>
          <p:cNvSpPr txBox="1"/>
          <p:nvPr/>
        </p:nvSpPr>
        <p:spPr>
          <a:xfrm>
            <a:off x="774238" y="6459305"/>
            <a:ext cx="9143998" cy="50692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66" name="object 66"/>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67" name="object 67"/>
          <p:cNvSpPr/>
          <p:nvPr/>
        </p:nvSpPr>
        <p:spPr>
          <a:xfrm>
            <a:off x="1002838" y="1111134"/>
            <a:ext cx="1142999" cy="457200"/>
          </a:xfrm>
          <a:custGeom>
            <a:avLst/>
            <a:gdLst/>
            <a:ahLst/>
            <a:cxnLst/>
            <a:rect l="l" t="t" r="r" b="b"/>
            <a:pathLst>
              <a:path w="1142999" h="457200">
                <a:moveTo>
                  <a:pt x="0" y="0"/>
                </a:moveTo>
                <a:lnTo>
                  <a:pt x="0" y="457200"/>
                </a:lnTo>
                <a:lnTo>
                  <a:pt x="1142999" y="457200"/>
                </a:lnTo>
                <a:lnTo>
                  <a:pt x="1142999" y="0"/>
                </a:lnTo>
                <a:lnTo>
                  <a:pt x="0" y="0"/>
                </a:lnTo>
                <a:close/>
              </a:path>
            </a:pathLst>
          </a:custGeom>
          <a:solidFill>
            <a:srgbClr val="33A6E3"/>
          </a:solidFill>
        </p:spPr>
        <p:txBody>
          <a:bodyPr wrap="square" lIns="0" tIns="0" rIns="0" bIns="0" rtlCol="0">
            <a:noAutofit/>
          </a:bodyPr>
          <a:lstStyle/>
          <a:p>
            <a:endParaRPr/>
          </a:p>
        </p:txBody>
      </p:sp>
      <p:sp>
        <p:nvSpPr>
          <p:cNvPr id="68" name="object 68"/>
          <p:cNvSpPr/>
          <p:nvPr/>
        </p:nvSpPr>
        <p:spPr>
          <a:xfrm>
            <a:off x="2145837" y="1111134"/>
            <a:ext cx="3992746" cy="457200"/>
          </a:xfrm>
          <a:custGeom>
            <a:avLst/>
            <a:gdLst/>
            <a:ahLst/>
            <a:cxnLst/>
            <a:rect l="l" t="t" r="r" b="b"/>
            <a:pathLst>
              <a:path w="3992746" h="457200">
                <a:moveTo>
                  <a:pt x="0" y="0"/>
                </a:moveTo>
                <a:lnTo>
                  <a:pt x="0" y="457200"/>
                </a:lnTo>
                <a:lnTo>
                  <a:pt x="3992746" y="457200"/>
                </a:lnTo>
                <a:lnTo>
                  <a:pt x="3992746" y="0"/>
                </a:lnTo>
                <a:lnTo>
                  <a:pt x="0" y="0"/>
                </a:lnTo>
                <a:close/>
              </a:path>
            </a:pathLst>
          </a:custGeom>
          <a:solidFill>
            <a:srgbClr val="33A6E3"/>
          </a:solidFill>
        </p:spPr>
        <p:txBody>
          <a:bodyPr wrap="square" lIns="0" tIns="0" rIns="0" bIns="0" rtlCol="0">
            <a:noAutofit/>
          </a:bodyPr>
          <a:lstStyle/>
          <a:p>
            <a:endParaRPr/>
          </a:p>
        </p:txBody>
      </p:sp>
      <p:sp>
        <p:nvSpPr>
          <p:cNvPr id="69" name="object 69"/>
          <p:cNvSpPr/>
          <p:nvPr/>
        </p:nvSpPr>
        <p:spPr>
          <a:xfrm>
            <a:off x="6138584" y="1111134"/>
            <a:ext cx="3398654" cy="457200"/>
          </a:xfrm>
          <a:custGeom>
            <a:avLst/>
            <a:gdLst/>
            <a:ahLst/>
            <a:cxnLst/>
            <a:rect l="l" t="t" r="r" b="b"/>
            <a:pathLst>
              <a:path w="3398654" h="457200">
                <a:moveTo>
                  <a:pt x="0" y="0"/>
                </a:moveTo>
                <a:lnTo>
                  <a:pt x="0" y="457200"/>
                </a:lnTo>
                <a:lnTo>
                  <a:pt x="3398654" y="457200"/>
                </a:lnTo>
                <a:lnTo>
                  <a:pt x="3398654" y="0"/>
                </a:lnTo>
                <a:lnTo>
                  <a:pt x="0" y="0"/>
                </a:lnTo>
                <a:close/>
              </a:path>
            </a:pathLst>
          </a:custGeom>
          <a:solidFill>
            <a:srgbClr val="33A6E3"/>
          </a:solidFill>
        </p:spPr>
        <p:txBody>
          <a:bodyPr wrap="square" lIns="0" tIns="0" rIns="0" bIns="0" rtlCol="0">
            <a:noAutofit/>
          </a:bodyPr>
          <a:lstStyle/>
          <a:p>
            <a:endParaRPr/>
          </a:p>
        </p:txBody>
      </p:sp>
      <p:sp>
        <p:nvSpPr>
          <p:cNvPr id="70" name="object 70"/>
          <p:cNvSpPr/>
          <p:nvPr/>
        </p:nvSpPr>
        <p:spPr>
          <a:xfrm>
            <a:off x="1002838" y="1568334"/>
            <a:ext cx="1142999" cy="822960"/>
          </a:xfrm>
          <a:custGeom>
            <a:avLst/>
            <a:gdLst/>
            <a:ahLst/>
            <a:cxnLst/>
            <a:rect l="l" t="t" r="r" b="b"/>
            <a:pathLst>
              <a:path w="1142999" h="822960">
                <a:moveTo>
                  <a:pt x="0" y="0"/>
                </a:moveTo>
                <a:lnTo>
                  <a:pt x="0" y="822960"/>
                </a:lnTo>
                <a:lnTo>
                  <a:pt x="1142999" y="822960"/>
                </a:lnTo>
                <a:lnTo>
                  <a:pt x="1142999" y="0"/>
                </a:lnTo>
                <a:lnTo>
                  <a:pt x="0" y="0"/>
                </a:lnTo>
                <a:close/>
              </a:path>
            </a:pathLst>
          </a:custGeom>
          <a:solidFill>
            <a:srgbClr val="D6E3F4"/>
          </a:solidFill>
        </p:spPr>
        <p:txBody>
          <a:bodyPr wrap="square" lIns="0" tIns="0" rIns="0" bIns="0" rtlCol="0">
            <a:noAutofit/>
          </a:bodyPr>
          <a:lstStyle/>
          <a:p>
            <a:endParaRPr/>
          </a:p>
        </p:txBody>
      </p:sp>
      <p:sp>
        <p:nvSpPr>
          <p:cNvPr id="71" name="object 71"/>
          <p:cNvSpPr/>
          <p:nvPr/>
        </p:nvSpPr>
        <p:spPr>
          <a:xfrm>
            <a:off x="2145837" y="1568334"/>
            <a:ext cx="3992746" cy="822960"/>
          </a:xfrm>
          <a:custGeom>
            <a:avLst/>
            <a:gdLst/>
            <a:ahLst/>
            <a:cxnLst/>
            <a:rect l="l" t="t" r="r" b="b"/>
            <a:pathLst>
              <a:path w="3992746" h="822960">
                <a:moveTo>
                  <a:pt x="0" y="0"/>
                </a:moveTo>
                <a:lnTo>
                  <a:pt x="0" y="822960"/>
                </a:lnTo>
                <a:lnTo>
                  <a:pt x="3992746" y="822960"/>
                </a:lnTo>
                <a:lnTo>
                  <a:pt x="3992746" y="0"/>
                </a:lnTo>
                <a:lnTo>
                  <a:pt x="0" y="0"/>
                </a:lnTo>
                <a:close/>
              </a:path>
            </a:pathLst>
          </a:custGeom>
          <a:solidFill>
            <a:srgbClr val="D6E3F4"/>
          </a:solidFill>
        </p:spPr>
        <p:txBody>
          <a:bodyPr wrap="square" lIns="0" tIns="0" rIns="0" bIns="0" rtlCol="0">
            <a:noAutofit/>
          </a:bodyPr>
          <a:lstStyle/>
          <a:p>
            <a:endParaRPr/>
          </a:p>
        </p:txBody>
      </p:sp>
      <p:sp>
        <p:nvSpPr>
          <p:cNvPr id="72" name="object 72"/>
          <p:cNvSpPr/>
          <p:nvPr/>
        </p:nvSpPr>
        <p:spPr>
          <a:xfrm>
            <a:off x="6138584" y="1568334"/>
            <a:ext cx="3398654" cy="822960"/>
          </a:xfrm>
          <a:custGeom>
            <a:avLst/>
            <a:gdLst/>
            <a:ahLst/>
            <a:cxnLst/>
            <a:rect l="l" t="t" r="r" b="b"/>
            <a:pathLst>
              <a:path w="3398654" h="822960">
                <a:moveTo>
                  <a:pt x="0" y="0"/>
                </a:moveTo>
                <a:lnTo>
                  <a:pt x="0" y="822960"/>
                </a:lnTo>
                <a:lnTo>
                  <a:pt x="3398654" y="822960"/>
                </a:lnTo>
                <a:lnTo>
                  <a:pt x="3398654" y="0"/>
                </a:lnTo>
                <a:lnTo>
                  <a:pt x="0" y="0"/>
                </a:lnTo>
                <a:close/>
              </a:path>
            </a:pathLst>
          </a:custGeom>
          <a:solidFill>
            <a:srgbClr val="D6E3F4"/>
          </a:solidFill>
        </p:spPr>
        <p:txBody>
          <a:bodyPr wrap="square" lIns="0" tIns="0" rIns="0" bIns="0" rtlCol="0">
            <a:noAutofit/>
          </a:bodyPr>
          <a:lstStyle/>
          <a:p>
            <a:endParaRPr/>
          </a:p>
        </p:txBody>
      </p:sp>
      <p:sp>
        <p:nvSpPr>
          <p:cNvPr id="73" name="object 73"/>
          <p:cNvSpPr/>
          <p:nvPr/>
        </p:nvSpPr>
        <p:spPr>
          <a:xfrm>
            <a:off x="1002838" y="2391294"/>
            <a:ext cx="1142999" cy="1005839"/>
          </a:xfrm>
          <a:custGeom>
            <a:avLst/>
            <a:gdLst/>
            <a:ahLst/>
            <a:cxnLst/>
            <a:rect l="l" t="t" r="r" b="b"/>
            <a:pathLst>
              <a:path w="1142999" h="1005839">
                <a:moveTo>
                  <a:pt x="0" y="0"/>
                </a:moveTo>
                <a:lnTo>
                  <a:pt x="0" y="1005839"/>
                </a:lnTo>
                <a:lnTo>
                  <a:pt x="1142999" y="1005839"/>
                </a:lnTo>
                <a:lnTo>
                  <a:pt x="1142999" y="0"/>
                </a:lnTo>
                <a:lnTo>
                  <a:pt x="0" y="0"/>
                </a:lnTo>
                <a:close/>
              </a:path>
            </a:pathLst>
          </a:custGeom>
          <a:solidFill>
            <a:srgbClr val="ECF2FA"/>
          </a:solidFill>
        </p:spPr>
        <p:txBody>
          <a:bodyPr wrap="square" lIns="0" tIns="0" rIns="0" bIns="0" rtlCol="0">
            <a:noAutofit/>
          </a:bodyPr>
          <a:lstStyle/>
          <a:p>
            <a:endParaRPr/>
          </a:p>
        </p:txBody>
      </p:sp>
      <p:sp>
        <p:nvSpPr>
          <p:cNvPr id="74" name="object 74"/>
          <p:cNvSpPr/>
          <p:nvPr/>
        </p:nvSpPr>
        <p:spPr>
          <a:xfrm>
            <a:off x="2145837" y="2391294"/>
            <a:ext cx="3992746" cy="1005839"/>
          </a:xfrm>
          <a:custGeom>
            <a:avLst/>
            <a:gdLst/>
            <a:ahLst/>
            <a:cxnLst/>
            <a:rect l="l" t="t" r="r" b="b"/>
            <a:pathLst>
              <a:path w="3992746" h="1005839">
                <a:moveTo>
                  <a:pt x="0" y="0"/>
                </a:moveTo>
                <a:lnTo>
                  <a:pt x="0" y="1005839"/>
                </a:lnTo>
                <a:lnTo>
                  <a:pt x="3992746" y="1005839"/>
                </a:lnTo>
                <a:lnTo>
                  <a:pt x="3992746" y="0"/>
                </a:lnTo>
                <a:lnTo>
                  <a:pt x="0" y="0"/>
                </a:lnTo>
                <a:close/>
              </a:path>
            </a:pathLst>
          </a:custGeom>
          <a:solidFill>
            <a:srgbClr val="ECF2FA"/>
          </a:solidFill>
        </p:spPr>
        <p:txBody>
          <a:bodyPr wrap="square" lIns="0" tIns="0" rIns="0" bIns="0" rtlCol="0">
            <a:noAutofit/>
          </a:bodyPr>
          <a:lstStyle/>
          <a:p>
            <a:endParaRPr/>
          </a:p>
        </p:txBody>
      </p:sp>
      <p:sp>
        <p:nvSpPr>
          <p:cNvPr id="75" name="object 75"/>
          <p:cNvSpPr/>
          <p:nvPr/>
        </p:nvSpPr>
        <p:spPr>
          <a:xfrm>
            <a:off x="6138584" y="2391294"/>
            <a:ext cx="3398654" cy="1005839"/>
          </a:xfrm>
          <a:custGeom>
            <a:avLst/>
            <a:gdLst/>
            <a:ahLst/>
            <a:cxnLst/>
            <a:rect l="l" t="t" r="r" b="b"/>
            <a:pathLst>
              <a:path w="3398654" h="1005839">
                <a:moveTo>
                  <a:pt x="0" y="0"/>
                </a:moveTo>
                <a:lnTo>
                  <a:pt x="0" y="1005839"/>
                </a:lnTo>
                <a:lnTo>
                  <a:pt x="3398654" y="1005839"/>
                </a:lnTo>
                <a:lnTo>
                  <a:pt x="3398654" y="0"/>
                </a:lnTo>
                <a:lnTo>
                  <a:pt x="0" y="0"/>
                </a:lnTo>
                <a:close/>
              </a:path>
            </a:pathLst>
          </a:custGeom>
          <a:solidFill>
            <a:srgbClr val="ECF2FA"/>
          </a:solidFill>
        </p:spPr>
        <p:txBody>
          <a:bodyPr wrap="square" lIns="0" tIns="0" rIns="0" bIns="0" rtlCol="0">
            <a:noAutofit/>
          </a:bodyPr>
          <a:lstStyle/>
          <a:p>
            <a:endParaRPr/>
          </a:p>
        </p:txBody>
      </p:sp>
      <p:sp>
        <p:nvSpPr>
          <p:cNvPr id="76" name="object 76"/>
          <p:cNvSpPr/>
          <p:nvPr/>
        </p:nvSpPr>
        <p:spPr>
          <a:xfrm>
            <a:off x="1002838" y="3397134"/>
            <a:ext cx="1142999" cy="457200"/>
          </a:xfrm>
          <a:custGeom>
            <a:avLst/>
            <a:gdLst/>
            <a:ahLst/>
            <a:cxnLst/>
            <a:rect l="l" t="t" r="r" b="b"/>
            <a:pathLst>
              <a:path w="1142999" h="457200">
                <a:moveTo>
                  <a:pt x="0" y="0"/>
                </a:moveTo>
                <a:lnTo>
                  <a:pt x="0" y="457200"/>
                </a:lnTo>
                <a:lnTo>
                  <a:pt x="1142999" y="457200"/>
                </a:lnTo>
                <a:lnTo>
                  <a:pt x="1142999" y="0"/>
                </a:lnTo>
                <a:lnTo>
                  <a:pt x="0" y="0"/>
                </a:lnTo>
                <a:close/>
              </a:path>
            </a:pathLst>
          </a:custGeom>
          <a:solidFill>
            <a:srgbClr val="D6E3F4"/>
          </a:solidFill>
        </p:spPr>
        <p:txBody>
          <a:bodyPr wrap="square" lIns="0" tIns="0" rIns="0" bIns="0" rtlCol="0">
            <a:noAutofit/>
          </a:bodyPr>
          <a:lstStyle/>
          <a:p>
            <a:endParaRPr/>
          </a:p>
        </p:txBody>
      </p:sp>
      <p:sp>
        <p:nvSpPr>
          <p:cNvPr id="77" name="object 77"/>
          <p:cNvSpPr/>
          <p:nvPr/>
        </p:nvSpPr>
        <p:spPr>
          <a:xfrm>
            <a:off x="2145837" y="3397134"/>
            <a:ext cx="3992746" cy="457200"/>
          </a:xfrm>
          <a:custGeom>
            <a:avLst/>
            <a:gdLst/>
            <a:ahLst/>
            <a:cxnLst/>
            <a:rect l="l" t="t" r="r" b="b"/>
            <a:pathLst>
              <a:path w="3992746" h="457200">
                <a:moveTo>
                  <a:pt x="0" y="0"/>
                </a:moveTo>
                <a:lnTo>
                  <a:pt x="0" y="457200"/>
                </a:lnTo>
                <a:lnTo>
                  <a:pt x="3992746" y="457200"/>
                </a:lnTo>
                <a:lnTo>
                  <a:pt x="3992746" y="0"/>
                </a:lnTo>
                <a:lnTo>
                  <a:pt x="0" y="0"/>
                </a:lnTo>
                <a:close/>
              </a:path>
            </a:pathLst>
          </a:custGeom>
          <a:solidFill>
            <a:srgbClr val="D6E3F4"/>
          </a:solidFill>
        </p:spPr>
        <p:txBody>
          <a:bodyPr wrap="square" lIns="0" tIns="0" rIns="0" bIns="0" rtlCol="0">
            <a:noAutofit/>
          </a:bodyPr>
          <a:lstStyle/>
          <a:p>
            <a:endParaRPr/>
          </a:p>
        </p:txBody>
      </p:sp>
      <p:sp>
        <p:nvSpPr>
          <p:cNvPr id="78" name="object 78"/>
          <p:cNvSpPr/>
          <p:nvPr/>
        </p:nvSpPr>
        <p:spPr>
          <a:xfrm>
            <a:off x="6138584" y="3397134"/>
            <a:ext cx="3398654" cy="457200"/>
          </a:xfrm>
          <a:custGeom>
            <a:avLst/>
            <a:gdLst/>
            <a:ahLst/>
            <a:cxnLst/>
            <a:rect l="l" t="t" r="r" b="b"/>
            <a:pathLst>
              <a:path w="3398654" h="457200">
                <a:moveTo>
                  <a:pt x="0" y="0"/>
                </a:moveTo>
                <a:lnTo>
                  <a:pt x="0" y="457200"/>
                </a:lnTo>
                <a:lnTo>
                  <a:pt x="3398654" y="457200"/>
                </a:lnTo>
                <a:lnTo>
                  <a:pt x="3398654" y="0"/>
                </a:lnTo>
                <a:lnTo>
                  <a:pt x="0" y="0"/>
                </a:lnTo>
                <a:close/>
              </a:path>
            </a:pathLst>
          </a:custGeom>
          <a:solidFill>
            <a:srgbClr val="D6E3F4"/>
          </a:solidFill>
        </p:spPr>
        <p:txBody>
          <a:bodyPr wrap="square" lIns="0" tIns="0" rIns="0" bIns="0" rtlCol="0">
            <a:noAutofit/>
          </a:bodyPr>
          <a:lstStyle/>
          <a:p>
            <a:endParaRPr/>
          </a:p>
        </p:txBody>
      </p:sp>
      <p:sp>
        <p:nvSpPr>
          <p:cNvPr id="79" name="object 79"/>
          <p:cNvSpPr/>
          <p:nvPr/>
        </p:nvSpPr>
        <p:spPr>
          <a:xfrm>
            <a:off x="1002838" y="3854334"/>
            <a:ext cx="1142999" cy="640079"/>
          </a:xfrm>
          <a:custGeom>
            <a:avLst/>
            <a:gdLst/>
            <a:ahLst/>
            <a:cxnLst/>
            <a:rect l="l" t="t" r="r" b="b"/>
            <a:pathLst>
              <a:path w="1142999" h="640079">
                <a:moveTo>
                  <a:pt x="0" y="0"/>
                </a:moveTo>
                <a:lnTo>
                  <a:pt x="0" y="640079"/>
                </a:lnTo>
                <a:lnTo>
                  <a:pt x="1142999" y="640079"/>
                </a:lnTo>
                <a:lnTo>
                  <a:pt x="1142999" y="0"/>
                </a:lnTo>
                <a:lnTo>
                  <a:pt x="0" y="0"/>
                </a:lnTo>
                <a:close/>
              </a:path>
            </a:pathLst>
          </a:custGeom>
          <a:solidFill>
            <a:srgbClr val="ECF2FA"/>
          </a:solidFill>
        </p:spPr>
        <p:txBody>
          <a:bodyPr wrap="square" lIns="0" tIns="0" rIns="0" bIns="0" rtlCol="0">
            <a:noAutofit/>
          </a:bodyPr>
          <a:lstStyle/>
          <a:p>
            <a:endParaRPr/>
          </a:p>
        </p:txBody>
      </p:sp>
      <p:sp>
        <p:nvSpPr>
          <p:cNvPr id="80" name="object 80"/>
          <p:cNvSpPr/>
          <p:nvPr/>
        </p:nvSpPr>
        <p:spPr>
          <a:xfrm>
            <a:off x="2145837" y="3854334"/>
            <a:ext cx="3992746" cy="640079"/>
          </a:xfrm>
          <a:custGeom>
            <a:avLst/>
            <a:gdLst/>
            <a:ahLst/>
            <a:cxnLst/>
            <a:rect l="l" t="t" r="r" b="b"/>
            <a:pathLst>
              <a:path w="3992746" h="640079">
                <a:moveTo>
                  <a:pt x="0" y="0"/>
                </a:moveTo>
                <a:lnTo>
                  <a:pt x="0" y="640079"/>
                </a:lnTo>
                <a:lnTo>
                  <a:pt x="3992746" y="640079"/>
                </a:lnTo>
                <a:lnTo>
                  <a:pt x="3992746" y="0"/>
                </a:lnTo>
                <a:lnTo>
                  <a:pt x="0" y="0"/>
                </a:lnTo>
                <a:close/>
              </a:path>
            </a:pathLst>
          </a:custGeom>
          <a:solidFill>
            <a:srgbClr val="ECF2FA"/>
          </a:solidFill>
        </p:spPr>
        <p:txBody>
          <a:bodyPr wrap="square" lIns="0" tIns="0" rIns="0" bIns="0" rtlCol="0">
            <a:noAutofit/>
          </a:bodyPr>
          <a:lstStyle/>
          <a:p>
            <a:endParaRPr/>
          </a:p>
        </p:txBody>
      </p:sp>
      <p:sp>
        <p:nvSpPr>
          <p:cNvPr id="81" name="object 81"/>
          <p:cNvSpPr/>
          <p:nvPr/>
        </p:nvSpPr>
        <p:spPr>
          <a:xfrm>
            <a:off x="6138584" y="3854334"/>
            <a:ext cx="3398654" cy="640079"/>
          </a:xfrm>
          <a:custGeom>
            <a:avLst/>
            <a:gdLst/>
            <a:ahLst/>
            <a:cxnLst/>
            <a:rect l="l" t="t" r="r" b="b"/>
            <a:pathLst>
              <a:path w="3398654" h="640079">
                <a:moveTo>
                  <a:pt x="0" y="0"/>
                </a:moveTo>
                <a:lnTo>
                  <a:pt x="0" y="640079"/>
                </a:lnTo>
                <a:lnTo>
                  <a:pt x="3398654" y="640079"/>
                </a:lnTo>
                <a:lnTo>
                  <a:pt x="3398654" y="0"/>
                </a:lnTo>
                <a:lnTo>
                  <a:pt x="0" y="0"/>
                </a:lnTo>
                <a:close/>
              </a:path>
            </a:pathLst>
          </a:custGeom>
          <a:solidFill>
            <a:srgbClr val="ECF2FA"/>
          </a:solidFill>
        </p:spPr>
        <p:txBody>
          <a:bodyPr wrap="square" lIns="0" tIns="0" rIns="0" bIns="0" rtlCol="0">
            <a:noAutofit/>
          </a:bodyPr>
          <a:lstStyle/>
          <a:p>
            <a:endParaRPr/>
          </a:p>
        </p:txBody>
      </p:sp>
      <p:sp>
        <p:nvSpPr>
          <p:cNvPr id="82" name="object 82"/>
          <p:cNvSpPr/>
          <p:nvPr/>
        </p:nvSpPr>
        <p:spPr>
          <a:xfrm>
            <a:off x="1002838" y="4494414"/>
            <a:ext cx="1142999" cy="640080"/>
          </a:xfrm>
          <a:custGeom>
            <a:avLst/>
            <a:gdLst/>
            <a:ahLst/>
            <a:cxnLst/>
            <a:rect l="l" t="t" r="r" b="b"/>
            <a:pathLst>
              <a:path w="1142999" h="640079">
                <a:moveTo>
                  <a:pt x="0" y="0"/>
                </a:moveTo>
                <a:lnTo>
                  <a:pt x="0" y="640080"/>
                </a:lnTo>
                <a:lnTo>
                  <a:pt x="1142999" y="640080"/>
                </a:lnTo>
                <a:lnTo>
                  <a:pt x="1142999" y="0"/>
                </a:lnTo>
                <a:lnTo>
                  <a:pt x="0" y="0"/>
                </a:lnTo>
                <a:close/>
              </a:path>
            </a:pathLst>
          </a:custGeom>
          <a:solidFill>
            <a:srgbClr val="D6E3F4"/>
          </a:solidFill>
        </p:spPr>
        <p:txBody>
          <a:bodyPr wrap="square" lIns="0" tIns="0" rIns="0" bIns="0" rtlCol="0">
            <a:noAutofit/>
          </a:bodyPr>
          <a:lstStyle/>
          <a:p>
            <a:endParaRPr/>
          </a:p>
        </p:txBody>
      </p:sp>
      <p:sp>
        <p:nvSpPr>
          <p:cNvPr id="83" name="object 83"/>
          <p:cNvSpPr/>
          <p:nvPr/>
        </p:nvSpPr>
        <p:spPr>
          <a:xfrm>
            <a:off x="2145837" y="4494414"/>
            <a:ext cx="3992746" cy="640080"/>
          </a:xfrm>
          <a:custGeom>
            <a:avLst/>
            <a:gdLst/>
            <a:ahLst/>
            <a:cxnLst/>
            <a:rect l="l" t="t" r="r" b="b"/>
            <a:pathLst>
              <a:path w="3992746" h="640079">
                <a:moveTo>
                  <a:pt x="0" y="0"/>
                </a:moveTo>
                <a:lnTo>
                  <a:pt x="0" y="640080"/>
                </a:lnTo>
                <a:lnTo>
                  <a:pt x="3992746" y="640080"/>
                </a:lnTo>
                <a:lnTo>
                  <a:pt x="3992746" y="0"/>
                </a:lnTo>
                <a:lnTo>
                  <a:pt x="0" y="0"/>
                </a:lnTo>
                <a:close/>
              </a:path>
            </a:pathLst>
          </a:custGeom>
          <a:solidFill>
            <a:srgbClr val="D6E3F4"/>
          </a:solidFill>
        </p:spPr>
        <p:txBody>
          <a:bodyPr wrap="square" lIns="0" tIns="0" rIns="0" bIns="0" rtlCol="0">
            <a:noAutofit/>
          </a:bodyPr>
          <a:lstStyle/>
          <a:p>
            <a:endParaRPr/>
          </a:p>
        </p:txBody>
      </p:sp>
      <p:sp>
        <p:nvSpPr>
          <p:cNvPr id="84" name="object 84"/>
          <p:cNvSpPr/>
          <p:nvPr/>
        </p:nvSpPr>
        <p:spPr>
          <a:xfrm>
            <a:off x="6138584" y="4494414"/>
            <a:ext cx="3398654" cy="640080"/>
          </a:xfrm>
          <a:custGeom>
            <a:avLst/>
            <a:gdLst/>
            <a:ahLst/>
            <a:cxnLst/>
            <a:rect l="l" t="t" r="r" b="b"/>
            <a:pathLst>
              <a:path w="3398654" h="640079">
                <a:moveTo>
                  <a:pt x="0" y="0"/>
                </a:moveTo>
                <a:lnTo>
                  <a:pt x="0" y="640080"/>
                </a:lnTo>
                <a:lnTo>
                  <a:pt x="3398654" y="640080"/>
                </a:lnTo>
                <a:lnTo>
                  <a:pt x="3398654" y="0"/>
                </a:lnTo>
                <a:lnTo>
                  <a:pt x="0" y="0"/>
                </a:lnTo>
                <a:close/>
              </a:path>
            </a:pathLst>
          </a:custGeom>
          <a:solidFill>
            <a:srgbClr val="D6E3F4"/>
          </a:solidFill>
        </p:spPr>
        <p:txBody>
          <a:bodyPr wrap="square" lIns="0" tIns="0" rIns="0" bIns="0" rtlCol="0">
            <a:noAutofit/>
          </a:bodyPr>
          <a:lstStyle/>
          <a:p>
            <a:endParaRPr/>
          </a:p>
        </p:txBody>
      </p:sp>
      <p:sp>
        <p:nvSpPr>
          <p:cNvPr id="85" name="object 85"/>
          <p:cNvSpPr/>
          <p:nvPr/>
        </p:nvSpPr>
        <p:spPr>
          <a:xfrm>
            <a:off x="1002838" y="5134494"/>
            <a:ext cx="1142999" cy="640080"/>
          </a:xfrm>
          <a:custGeom>
            <a:avLst/>
            <a:gdLst/>
            <a:ahLst/>
            <a:cxnLst/>
            <a:rect l="l" t="t" r="r" b="b"/>
            <a:pathLst>
              <a:path w="1142999" h="640080">
                <a:moveTo>
                  <a:pt x="0" y="0"/>
                </a:moveTo>
                <a:lnTo>
                  <a:pt x="0" y="640080"/>
                </a:lnTo>
                <a:lnTo>
                  <a:pt x="1142999" y="640080"/>
                </a:lnTo>
                <a:lnTo>
                  <a:pt x="1142999" y="0"/>
                </a:lnTo>
                <a:lnTo>
                  <a:pt x="0" y="0"/>
                </a:lnTo>
                <a:close/>
              </a:path>
            </a:pathLst>
          </a:custGeom>
          <a:solidFill>
            <a:srgbClr val="ECF2FA"/>
          </a:solidFill>
        </p:spPr>
        <p:txBody>
          <a:bodyPr wrap="square" lIns="0" tIns="0" rIns="0" bIns="0" rtlCol="0">
            <a:noAutofit/>
          </a:bodyPr>
          <a:lstStyle/>
          <a:p>
            <a:endParaRPr/>
          </a:p>
        </p:txBody>
      </p:sp>
      <p:sp>
        <p:nvSpPr>
          <p:cNvPr id="86" name="object 86"/>
          <p:cNvSpPr/>
          <p:nvPr/>
        </p:nvSpPr>
        <p:spPr>
          <a:xfrm>
            <a:off x="2145837" y="5134494"/>
            <a:ext cx="3992746" cy="640080"/>
          </a:xfrm>
          <a:custGeom>
            <a:avLst/>
            <a:gdLst/>
            <a:ahLst/>
            <a:cxnLst/>
            <a:rect l="l" t="t" r="r" b="b"/>
            <a:pathLst>
              <a:path w="3992746" h="640080">
                <a:moveTo>
                  <a:pt x="0" y="0"/>
                </a:moveTo>
                <a:lnTo>
                  <a:pt x="0" y="640080"/>
                </a:lnTo>
                <a:lnTo>
                  <a:pt x="3992746" y="640080"/>
                </a:lnTo>
                <a:lnTo>
                  <a:pt x="3992746" y="0"/>
                </a:lnTo>
                <a:lnTo>
                  <a:pt x="0" y="0"/>
                </a:lnTo>
                <a:close/>
              </a:path>
            </a:pathLst>
          </a:custGeom>
          <a:solidFill>
            <a:srgbClr val="ECF2FA"/>
          </a:solidFill>
        </p:spPr>
        <p:txBody>
          <a:bodyPr wrap="square" lIns="0" tIns="0" rIns="0" bIns="0" rtlCol="0">
            <a:noAutofit/>
          </a:bodyPr>
          <a:lstStyle/>
          <a:p>
            <a:endParaRPr/>
          </a:p>
        </p:txBody>
      </p:sp>
      <p:sp>
        <p:nvSpPr>
          <p:cNvPr id="87" name="object 87"/>
          <p:cNvSpPr/>
          <p:nvPr/>
        </p:nvSpPr>
        <p:spPr>
          <a:xfrm>
            <a:off x="6138584" y="5134494"/>
            <a:ext cx="3398654" cy="640080"/>
          </a:xfrm>
          <a:custGeom>
            <a:avLst/>
            <a:gdLst/>
            <a:ahLst/>
            <a:cxnLst/>
            <a:rect l="l" t="t" r="r" b="b"/>
            <a:pathLst>
              <a:path w="3398654" h="640080">
                <a:moveTo>
                  <a:pt x="0" y="0"/>
                </a:moveTo>
                <a:lnTo>
                  <a:pt x="0" y="640080"/>
                </a:lnTo>
                <a:lnTo>
                  <a:pt x="3398654" y="640080"/>
                </a:lnTo>
                <a:lnTo>
                  <a:pt x="3398654" y="0"/>
                </a:lnTo>
                <a:lnTo>
                  <a:pt x="0" y="0"/>
                </a:lnTo>
                <a:close/>
              </a:path>
            </a:pathLst>
          </a:custGeom>
          <a:solidFill>
            <a:srgbClr val="ECF2FA"/>
          </a:solidFill>
        </p:spPr>
        <p:txBody>
          <a:bodyPr wrap="square" lIns="0" tIns="0" rIns="0" bIns="0" rtlCol="0">
            <a:noAutofit/>
          </a:bodyPr>
          <a:lstStyle/>
          <a:p>
            <a:endParaRPr/>
          </a:p>
        </p:txBody>
      </p:sp>
      <p:sp>
        <p:nvSpPr>
          <p:cNvPr id="88" name="object 88"/>
          <p:cNvSpPr/>
          <p:nvPr/>
        </p:nvSpPr>
        <p:spPr>
          <a:xfrm>
            <a:off x="1002838" y="5774574"/>
            <a:ext cx="1142999" cy="822959"/>
          </a:xfrm>
          <a:custGeom>
            <a:avLst/>
            <a:gdLst/>
            <a:ahLst/>
            <a:cxnLst/>
            <a:rect l="l" t="t" r="r" b="b"/>
            <a:pathLst>
              <a:path w="1142999" h="822959">
                <a:moveTo>
                  <a:pt x="0" y="0"/>
                </a:moveTo>
                <a:lnTo>
                  <a:pt x="0" y="822959"/>
                </a:lnTo>
                <a:lnTo>
                  <a:pt x="1142999" y="822959"/>
                </a:lnTo>
                <a:lnTo>
                  <a:pt x="1142999" y="0"/>
                </a:lnTo>
                <a:lnTo>
                  <a:pt x="0" y="0"/>
                </a:lnTo>
                <a:close/>
              </a:path>
            </a:pathLst>
          </a:custGeom>
          <a:solidFill>
            <a:srgbClr val="D6E3F4"/>
          </a:solidFill>
        </p:spPr>
        <p:txBody>
          <a:bodyPr wrap="square" lIns="0" tIns="0" rIns="0" bIns="0" rtlCol="0">
            <a:noAutofit/>
          </a:bodyPr>
          <a:lstStyle/>
          <a:p>
            <a:endParaRPr/>
          </a:p>
        </p:txBody>
      </p:sp>
      <p:sp>
        <p:nvSpPr>
          <p:cNvPr id="89" name="object 89"/>
          <p:cNvSpPr/>
          <p:nvPr/>
        </p:nvSpPr>
        <p:spPr>
          <a:xfrm>
            <a:off x="2145837" y="5774574"/>
            <a:ext cx="3992746" cy="822959"/>
          </a:xfrm>
          <a:custGeom>
            <a:avLst/>
            <a:gdLst/>
            <a:ahLst/>
            <a:cxnLst/>
            <a:rect l="l" t="t" r="r" b="b"/>
            <a:pathLst>
              <a:path w="3992746" h="822959">
                <a:moveTo>
                  <a:pt x="0" y="0"/>
                </a:moveTo>
                <a:lnTo>
                  <a:pt x="0" y="822959"/>
                </a:lnTo>
                <a:lnTo>
                  <a:pt x="3992746" y="822959"/>
                </a:lnTo>
                <a:lnTo>
                  <a:pt x="3992746" y="0"/>
                </a:lnTo>
                <a:lnTo>
                  <a:pt x="0" y="0"/>
                </a:lnTo>
                <a:close/>
              </a:path>
            </a:pathLst>
          </a:custGeom>
          <a:solidFill>
            <a:srgbClr val="D6E3F4"/>
          </a:solidFill>
        </p:spPr>
        <p:txBody>
          <a:bodyPr wrap="square" lIns="0" tIns="0" rIns="0" bIns="0" rtlCol="0">
            <a:noAutofit/>
          </a:bodyPr>
          <a:lstStyle/>
          <a:p>
            <a:endParaRPr/>
          </a:p>
        </p:txBody>
      </p:sp>
      <p:sp>
        <p:nvSpPr>
          <p:cNvPr id="90" name="object 90"/>
          <p:cNvSpPr/>
          <p:nvPr/>
        </p:nvSpPr>
        <p:spPr>
          <a:xfrm>
            <a:off x="6138584" y="5774574"/>
            <a:ext cx="3398654" cy="822959"/>
          </a:xfrm>
          <a:custGeom>
            <a:avLst/>
            <a:gdLst/>
            <a:ahLst/>
            <a:cxnLst/>
            <a:rect l="l" t="t" r="r" b="b"/>
            <a:pathLst>
              <a:path w="3398654" h="822959">
                <a:moveTo>
                  <a:pt x="0" y="0"/>
                </a:moveTo>
                <a:lnTo>
                  <a:pt x="0" y="822959"/>
                </a:lnTo>
                <a:lnTo>
                  <a:pt x="3398654" y="822959"/>
                </a:lnTo>
                <a:lnTo>
                  <a:pt x="3398654" y="0"/>
                </a:lnTo>
                <a:lnTo>
                  <a:pt x="0" y="0"/>
                </a:lnTo>
                <a:close/>
              </a:path>
            </a:pathLst>
          </a:custGeom>
          <a:solidFill>
            <a:srgbClr val="D6E3F4"/>
          </a:solidFill>
        </p:spPr>
        <p:txBody>
          <a:bodyPr wrap="square" lIns="0" tIns="0" rIns="0" bIns="0" rtlCol="0">
            <a:noAutofit/>
          </a:bodyPr>
          <a:lstStyle/>
          <a:p>
            <a:endParaRPr/>
          </a:p>
        </p:txBody>
      </p:sp>
      <p:sp>
        <p:nvSpPr>
          <p:cNvPr id="91" name="object 91"/>
          <p:cNvSpPr/>
          <p:nvPr/>
        </p:nvSpPr>
        <p:spPr>
          <a:xfrm>
            <a:off x="2145838" y="1104784"/>
            <a:ext cx="0" cy="5499102"/>
          </a:xfrm>
          <a:custGeom>
            <a:avLst/>
            <a:gdLst/>
            <a:ahLst/>
            <a:cxnLst/>
            <a:rect l="l" t="t" r="r" b="b"/>
            <a:pathLst>
              <a:path h="5499102">
                <a:moveTo>
                  <a:pt x="0" y="0"/>
                </a:moveTo>
                <a:lnTo>
                  <a:pt x="0" y="5499102"/>
                </a:lnTo>
              </a:path>
            </a:pathLst>
          </a:custGeom>
          <a:ln w="12700">
            <a:solidFill>
              <a:srgbClr val="000000"/>
            </a:solidFill>
          </a:ln>
        </p:spPr>
        <p:txBody>
          <a:bodyPr wrap="square" lIns="0" tIns="0" rIns="0" bIns="0" rtlCol="0">
            <a:noAutofit/>
          </a:bodyPr>
          <a:lstStyle/>
          <a:p>
            <a:endParaRPr/>
          </a:p>
        </p:txBody>
      </p:sp>
      <p:sp>
        <p:nvSpPr>
          <p:cNvPr id="92" name="object 92"/>
          <p:cNvSpPr/>
          <p:nvPr/>
        </p:nvSpPr>
        <p:spPr>
          <a:xfrm>
            <a:off x="6138586" y="1104784"/>
            <a:ext cx="0" cy="5499102"/>
          </a:xfrm>
          <a:custGeom>
            <a:avLst/>
            <a:gdLst/>
            <a:ahLst/>
            <a:cxnLst/>
            <a:rect l="l" t="t" r="r" b="b"/>
            <a:pathLst>
              <a:path h="5499102">
                <a:moveTo>
                  <a:pt x="0" y="0"/>
                </a:moveTo>
                <a:lnTo>
                  <a:pt x="0" y="5499102"/>
                </a:lnTo>
              </a:path>
            </a:pathLst>
          </a:custGeom>
          <a:ln w="12700">
            <a:solidFill>
              <a:srgbClr val="000000"/>
            </a:solidFill>
          </a:ln>
        </p:spPr>
        <p:txBody>
          <a:bodyPr wrap="square" lIns="0" tIns="0" rIns="0" bIns="0" rtlCol="0">
            <a:noAutofit/>
          </a:bodyPr>
          <a:lstStyle/>
          <a:p>
            <a:endParaRPr/>
          </a:p>
        </p:txBody>
      </p:sp>
      <p:sp>
        <p:nvSpPr>
          <p:cNvPr id="93" name="object 93"/>
          <p:cNvSpPr/>
          <p:nvPr/>
        </p:nvSpPr>
        <p:spPr>
          <a:xfrm>
            <a:off x="996488" y="1568334"/>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94" name="object 94"/>
          <p:cNvSpPr/>
          <p:nvPr/>
        </p:nvSpPr>
        <p:spPr>
          <a:xfrm>
            <a:off x="996488" y="2391295"/>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95" name="object 95"/>
          <p:cNvSpPr/>
          <p:nvPr/>
        </p:nvSpPr>
        <p:spPr>
          <a:xfrm>
            <a:off x="996488" y="3397135"/>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96" name="object 96"/>
          <p:cNvSpPr/>
          <p:nvPr/>
        </p:nvSpPr>
        <p:spPr>
          <a:xfrm>
            <a:off x="996488" y="3854335"/>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97" name="object 97"/>
          <p:cNvSpPr/>
          <p:nvPr/>
        </p:nvSpPr>
        <p:spPr>
          <a:xfrm>
            <a:off x="996488" y="4494416"/>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98" name="object 98"/>
          <p:cNvSpPr/>
          <p:nvPr/>
        </p:nvSpPr>
        <p:spPr>
          <a:xfrm>
            <a:off x="996488" y="5134496"/>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99" name="object 99"/>
          <p:cNvSpPr/>
          <p:nvPr/>
        </p:nvSpPr>
        <p:spPr>
          <a:xfrm>
            <a:off x="996488" y="5774576"/>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100" name="object 100"/>
          <p:cNvSpPr/>
          <p:nvPr/>
        </p:nvSpPr>
        <p:spPr>
          <a:xfrm>
            <a:off x="1002838" y="1104784"/>
            <a:ext cx="0" cy="5499102"/>
          </a:xfrm>
          <a:custGeom>
            <a:avLst/>
            <a:gdLst/>
            <a:ahLst/>
            <a:cxnLst/>
            <a:rect l="l" t="t" r="r" b="b"/>
            <a:pathLst>
              <a:path h="5499102">
                <a:moveTo>
                  <a:pt x="0" y="0"/>
                </a:moveTo>
                <a:lnTo>
                  <a:pt x="0" y="5499102"/>
                </a:lnTo>
              </a:path>
            </a:pathLst>
          </a:custGeom>
          <a:ln w="12700">
            <a:solidFill>
              <a:srgbClr val="000000"/>
            </a:solidFill>
          </a:ln>
        </p:spPr>
        <p:txBody>
          <a:bodyPr wrap="square" lIns="0" tIns="0" rIns="0" bIns="0" rtlCol="0">
            <a:noAutofit/>
          </a:bodyPr>
          <a:lstStyle/>
          <a:p>
            <a:endParaRPr/>
          </a:p>
        </p:txBody>
      </p:sp>
      <p:sp>
        <p:nvSpPr>
          <p:cNvPr id="101" name="object 101"/>
          <p:cNvSpPr/>
          <p:nvPr/>
        </p:nvSpPr>
        <p:spPr>
          <a:xfrm>
            <a:off x="9537243" y="1104784"/>
            <a:ext cx="0" cy="5499102"/>
          </a:xfrm>
          <a:custGeom>
            <a:avLst/>
            <a:gdLst/>
            <a:ahLst/>
            <a:cxnLst/>
            <a:rect l="l" t="t" r="r" b="b"/>
            <a:pathLst>
              <a:path h="5499102">
                <a:moveTo>
                  <a:pt x="0" y="0"/>
                </a:moveTo>
                <a:lnTo>
                  <a:pt x="0" y="5499102"/>
                </a:lnTo>
              </a:path>
            </a:pathLst>
          </a:custGeom>
          <a:ln w="12700">
            <a:solidFill>
              <a:srgbClr val="000000"/>
            </a:solidFill>
          </a:ln>
        </p:spPr>
        <p:txBody>
          <a:bodyPr wrap="square" lIns="0" tIns="0" rIns="0" bIns="0" rtlCol="0">
            <a:noAutofit/>
          </a:bodyPr>
          <a:lstStyle/>
          <a:p>
            <a:endParaRPr/>
          </a:p>
        </p:txBody>
      </p:sp>
      <p:sp>
        <p:nvSpPr>
          <p:cNvPr id="102" name="object 102"/>
          <p:cNvSpPr/>
          <p:nvPr/>
        </p:nvSpPr>
        <p:spPr>
          <a:xfrm>
            <a:off x="996488" y="1111134"/>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103" name="object 103"/>
          <p:cNvSpPr/>
          <p:nvPr/>
        </p:nvSpPr>
        <p:spPr>
          <a:xfrm>
            <a:off x="996488" y="6597537"/>
            <a:ext cx="8547105" cy="0"/>
          </a:xfrm>
          <a:custGeom>
            <a:avLst/>
            <a:gdLst/>
            <a:ahLst/>
            <a:cxnLst/>
            <a:rect l="l" t="t" r="r" b="b"/>
            <a:pathLst>
              <a:path w="8547105">
                <a:moveTo>
                  <a:pt x="0" y="0"/>
                </a:moveTo>
                <a:lnTo>
                  <a:pt x="8547105" y="0"/>
                </a:lnTo>
              </a:path>
            </a:pathLst>
          </a:custGeom>
          <a:ln w="12700">
            <a:solidFill>
              <a:srgbClr val="000000"/>
            </a:solidFill>
          </a:ln>
        </p:spPr>
        <p:txBody>
          <a:bodyPr wrap="square" lIns="0" tIns="0" rIns="0" bIns="0" rtlCol="0">
            <a:noAutofit/>
          </a:bodyPr>
          <a:lstStyle/>
          <a:p>
            <a:endParaRPr/>
          </a:p>
        </p:txBody>
      </p:sp>
      <p:sp>
        <p:nvSpPr>
          <p:cNvPr id="104" name="object 104"/>
          <p:cNvSpPr/>
          <p:nvPr/>
        </p:nvSpPr>
        <p:spPr>
          <a:xfrm>
            <a:off x="6184441" y="1339736"/>
            <a:ext cx="3362354" cy="1905000"/>
          </a:xfrm>
          <a:custGeom>
            <a:avLst/>
            <a:gdLst/>
            <a:ahLst/>
            <a:cxnLst/>
            <a:rect l="l" t="t" r="r" b="b"/>
            <a:pathLst>
              <a:path w="3362354" h="1905000">
                <a:moveTo>
                  <a:pt x="0" y="317507"/>
                </a:moveTo>
                <a:lnTo>
                  <a:pt x="4155" y="266006"/>
                </a:lnTo>
                <a:lnTo>
                  <a:pt x="16186" y="217150"/>
                </a:lnTo>
                <a:lnTo>
                  <a:pt x="35439" y="171595"/>
                </a:lnTo>
                <a:lnTo>
                  <a:pt x="61260" y="129992"/>
                </a:lnTo>
                <a:lnTo>
                  <a:pt x="92995" y="92996"/>
                </a:lnTo>
                <a:lnTo>
                  <a:pt x="129990" y="61261"/>
                </a:lnTo>
                <a:lnTo>
                  <a:pt x="171593" y="35440"/>
                </a:lnTo>
                <a:lnTo>
                  <a:pt x="217149" y="16188"/>
                </a:lnTo>
                <a:lnTo>
                  <a:pt x="266004" y="4157"/>
                </a:lnTo>
                <a:lnTo>
                  <a:pt x="317505" y="1"/>
                </a:lnTo>
                <a:lnTo>
                  <a:pt x="3044847" y="0"/>
                </a:lnTo>
                <a:lnTo>
                  <a:pt x="3070888" y="1052"/>
                </a:lnTo>
                <a:lnTo>
                  <a:pt x="3121147" y="9227"/>
                </a:lnTo>
                <a:lnTo>
                  <a:pt x="3168435" y="24951"/>
                </a:lnTo>
                <a:lnTo>
                  <a:pt x="3212095" y="47569"/>
                </a:lnTo>
                <a:lnTo>
                  <a:pt x="3251476" y="76429"/>
                </a:lnTo>
                <a:lnTo>
                  <a:pt x="3285924" y="110876"/>
                </a:lnTo>
                <a:lnTo>
                  <a:pt x="3314783" y="150257"/>
                </a:lnTo>
                <a:lnTo>
                  <a:pt x="3337402" y="193918"/>
                </a:lnTo>
                <a:lnTo>
                  <a:pt x="3353126" y="241205"/>
                </a:lnTo>
                <a:lnTo>
                  <a:pt x="3361301" y="291465"/>
                </a:lnTo>
                <a:lnTo>
                  <a:pt x="3362354" y="1587493"/>
                </a:lnTo>
                <a:lnTo>
                  <a:pt x="3361301" y="1613533"/>
                </a:lnTo>
                <a:lnTo>
                  <a:pt x="3353126" y="1663793"/>
                </a:lnTo>
                <a:lnTo>
                  <a:pt x="3337403" y="1711081"/>
                </a:lnTo>
                <a:lnTo>
                  <a:pt x="3314784" y="1754742"/>
                </a:lnTo>
                <a:lnTo>
                  <a:pt x="3285924" y="1794122"/>
                </a:lnTo>
                <a:lnTo>
                  <a:pt x="3251477" y="1828570"/>
                </a:lnTo>
                <a:lnTo>
                  <a:pt x="3212096" y="1857429"/>
                </a:lnTo>
                <a:lnTo>
                  <a:pt x="3168435" y="1880048"/>
                </a:lnTo>
                <a:lnTo>
                  <a:pt x="3121148" y="1895771"/>
                </a:lnTo>
                <a:lnTo>
                  <a:pt x="3070888" y="1903946"/>
                </a:lnTo>
                <a:lnTo>
                  <a:pt x="317506" y="1905000"/>
                </a:lnTo>
                <a:lnTo>
                  <a:pt x="291466" y="1903948"/>
                </a:lnTo>
                <a:lnTo>
                  <a:pt x="241206" y="1895773"/>
                </a:lnTo>
                <a:lnTo>
                  <a:pt x="193919" y="1880049"/>
                </a:lnTo>
                <a:lnTo>
                  <a:pt x="150258" y="1857431"/>
                </a:lnTo>
                <a:lnTo>
                  <a:pt x="110877" y="1828571"/>
                </a:lnTo>
                <a:lnTo>
                  <a:pt x="76430" y="1794124"/>
                </a:lnTo>
                <a:lnTo>
                  <a:pt x="47570" y="1754743"/>
                </a:lnTo>
                <a:lnTo>
                  <a:pt x="24951" y="1711082"/>
                </a:lnTo>
                <a:lnTo>
                  <a:pt x="9228" y="1663795"/>
                </a:lnTo>
                <a:lnTo>
                  <a:pt x="1053" y="1613535"/>
                </a:lnTo>
                <a:lnTo>
                  <a:pt x="0" y="317507"/>
                </a:lnTo>
                <a:close/>
              </a:path>
            </a:pathLst>
          </a:custGeom>
          <a:ln w="25399">
            <a:solidFill>
              <a:srgbClr val="FF2600"/>
            </a:solidFill>
          </a:ln>
        </p:spPr>
        <p:txBody>
          <a:bodyPr wrap="square" lIns="0" tIns="0" rIns="0" bIns="0" rtlCol="0">
            <a:noAutofit/>
          </a:bodyPr>
          <a:lstStyle/>
          <a:p>
            <a:endParaRPr/>
          </a:p>
        </p:txBody>
      </p:sp>
      <p:sp>
        <p:nvSpPr>
          <p:cNvPr id="105" name="object 105"/>
          <p:cNvSpPr/>
          <p:nvPr/>
        </p:nvSpPr>
        <p:spPr>
          <a:xfrm>
            <a:off x="6184442" y="3701935"/>
            <a:ext cx="3362354" cy="2667000"/>
          </a:xfrm>
          <a:custGeom>
            <a:avLst/>
            <a:gdLst/>
            <a:ahLst/>
            <a:cxnLst/>
            <a:rect l="l" t="t" r="r" b="b"/>
            <a:pathLst>
              <a:path w="3362354" h="2667000">
                <a:moveTo>
                  <a:pt x="0" y="444510"/>
                </a:moveTo>
                <a:lnTo>
                  <a:pt x="5817" y="372408"/>
                </a:lnTo>
                <a:lnTo>
                  <a:pt x="22661" y="304011"/>
                </a:lnTo>
                <a:lnTo>
                  <a:pt x="49615" y="240232"/>
                </a:lnTo>
                <a:lnTo>
                  <a:pt x="85764" y="181989"/>
                </a:lnTo>
                <a:lnTo>
                  <a:pt x="130193" y="130195"/>
                </a:lnTo>
                <a:lnTo>
                  <a:pt x="181987" y="85765"/>
                </a:lnTo>
                <a:lnTo>
                  <a:pt x="240231" y="49616"/>
                </a:lnTo>
                <a:lnTo>
                  <a:pt x="304009" y="22662"/>
                </a:lnTo>
                <a:lnTo>
                  <a:pt x="372407" y="5819"/>
                </a:lnTo>
                <a:lnTo>
                  <a:pt x="444509" y="1"/>
                </a:lnTo>
                <a:lnTo>
                  <a:pt x="2917843" y="0"/>
                </a:lnTo>
                <a:lnTo>
                  <a:pt x="2954300" y="1473"/>
                </a:lnTo>
                <a:lnTo>
                  <a:pt x="3024664" y="12918"/>
                </a:lnTo>
                <a:lnTo>
                  <a:pt x="3090866" y="34931"/>
                </a:lnTo>
                <a:lnTo>
                  <a:pt x="3151992" y="66597"/>
                </a:lnTo>
                <a:lnTo>
                  <a:pt x="3207125" y="107001"/>
                </a:lnTo>
                <a:lnTo>
                  <a:pt x="3255352" y="155227"/>
                </a:lnTo>
                <a:lnTo>
                  <a:pt x="3295755" y="210360"/>
                </a:lnTo>
                <a:lnTo>
                  <a:pt x="3327421" y="271485"/>
                </a:lnTo>
                <a:lnTo>
                  <a:pt x="3349435" y="337688"/>
                </a:lnTo>
                <a:lnTo>
                  <a:pt x="3360880" y="408052"/>
                </a:lnTo>
                <a:lnTo>
                  <a:pt x="3362354" y="2222490"/>
                </a:lnTo>
                <a:lnTo>
                  <a:pt x="3360881" y="2258946"/>
                </a:lnTo>
                <a:lnTo>
                  <a:pt x="3349436" y="2329310"/>
                </a:lnTo>
                <a:lnTo>
                  <a:pt x="3327423" y="2395513"/>
                </a:lnTo>
                <a:lnTo>
                  <a:pt x="3295757" y="2456638"/>
                </a:lnTo>
                <a:lnTo>
                  <a:pt x="3255353" y="2511771"/>
                </a:lnTo>
                <a:lnTo>
                  <a:pt x="3207127" y="2559997"/>
                </a:lnTo>
                <a:lnTo>
                  <a:pt x="3151993" y="2600401"/>
                </a:lnTo>
                <a:lnTo>
                  <a:pt x="3090868" y="2632067"/>
                </a:lnTo>
                <a:lnTo>
                  <a:pt x="3024665" y="2654080"/>
                </a:lnTo>
                <a:lnTo>
                  <a:pt x="2954301" y="2665525"/>
                </a:lnTo>
                <a:lnTo>
                  <a:pt x="444510" y="2667000"/>
                </a:lnTo>
                <a:lnTo>
                  <a:pt x="408053" y="2665527"/>
                </a:lnTo>
                <a:lnTo>
                  <a:pt x="337689" y="2654082"/>
                </a:lnTo>
                <a:lnTo>
                  <a:pt x="271487" y="2632069"/>
                </a:lnTo>
                <a:lnTo>
                  <a:pt x="210361" y="2600403"/>
                </a:lnTo>
                <a:lnTo>
                  <a:pt x="155228" y="2559999"/>
                </a:lnTo>
                <a:lnTo>
                  <a:pt x="107002" y="2511773"/>
                </a:lnTo>
                <a:lnTo>
                  <a:pt x="66598" y="2456640"/>
                </a:lnTo>
                <a:lnTo>
                  <a:pt x="34932" y="2395514"/>
                </a:lnTo>
                <a:lnTo>
                  <a:pt x="12919" y="2329312"/>
                </a:lnTo>
                <a:lnTo>
                  <a:pt x="1474" y="2258948"/>
                </a:lnTo>
                <a:lnTo>
                  <a:pt x="0" y="444510"/>
                </a:lnTo>
                <a:close/>
              </a:path>
            </a:pathLst>
          </a:custGeom>
          <a:ln w="25399">
            <a:solidFill>
              <a:srgbClr val="FF2600"/>
            </a:solidFill>
          </a:ln>
        </p:spPr>
        <p:txBody>
          <a:bodyPr wrap="square" lIns="0" tIns="0" rIns="0" bIns="0" rtlCol="0">
            <a:noAutofit/>
          </a:bodyPr>
          <a:lstStyle/>
          <a:p>
            <a:endParaRPr/>
          </a:p>
        </p:txBody>
      </p:sp>
      <p:sp>
        <p:nvSpPr>
          <p:cNvPr id="48" name="object 48"/>
          <p:cNvSpPr/>
          <p:nvPr/>
        </p:nvSpPr>
        <p:spPr>
          <a:xfrm>
            <a:off x="9279739" y="512971"/>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9"/>
                </a:lnTo>
                <a:lnTo>
                  <a:pt x="59011" y="36406"/>
                </a:lnTo>
                <a:lnTo>
                  <a:pt x="48239" y="43862"/>
                </a:lnTo>
                <a:lnTo>
                  <a:pt x="38211" y="51928"/>
                </a:lnTo>
                <a:lnTo>
                  <a:pt x="28955" y="60579"/>
                </a:lnTo>
                <a:lnTo>
                  <a:pt x="20498" y="69792"/>
                </a:lnTo>
                <a:lnTo>
                  <a:pt x="17470" y="73472"/>
                </a:lnTo>
                <a:lnTo>
                  <a:pt x="0" y="63080"/>
                </a:lnTo>
                <a:close/>
              </a:path>
            </a:pathLst>
          </a:custGeom>
          <a:ln w="38100">
            <a:solidFill>
              <a:srgbClr val="F4F4F4"/>
            </a:solidFill>
            <a:prstDash val="lgDash"/>
          </a:ln>
        </p:spPr>
        <p:txBody>
          <a:bodyPr wrap="square" lIns="0" tIns="0" rIns="0" bIns="0" rtlCol="0">
            <a:noAutofit/>
          </a:bodyPr>
          <a:lstStyle/>
          <a:p>
            <a:endParaRPr/>
          </a:p>
        </p:txBody>
      </p:sp>
      <p:sp>
        <p:nvSpPr>
          <p:cNvPr id="49" name="object 49"/>
          <p:cNvSpPr/>
          <p:nvPr/>
        </p:nvSpPr>
        <p:spPr>
          <a:xfrm>
            <a:off x="9199905" y="498220"/>
            <a:ext cx="564670" cy="430911"/>
          </a:xfrm>
          <a:custGeom>
            <a:avLst/>
            <a:gdLst/>
            <a:ahLst/>
            <a:cxnLst/>
            <a:rect l="l" t="t" r="r" b="b"/>
            <a:pathLst>
              <a:path w="564670" h="430911">
                <a:moveTo>
                  <a:pt x="29561" y="119476"/>
                </a:moveTo>
                <a:lnTo>
                  <a:pt x="16796" y="142250"/>
                </a:lnTo>
                <a:lnTo>
                  <a:pt x="7540" y="165994"/>
                </a:lnTo>
                <a:lnTo>
                  <a:pt x="1903" y="190474"/>
                </a:lnTo>
                <a:lnTo>
                  <a:pt x="0" y="215455"/>
                </a:lnTo>
                <a:lnTo>
                  <a:pt x="935" y="233126"/>
                </a:lnTo>
                <a:lnTo>
                  <a:pt x="8205" y="267232"/>
                </a:lnTo>
                <a:lnTo>
                  <a:pt x="22187" y="299320"/>
                </a:lnTo>
                <a:lnTo>
                  <a:pt x="42300" y="328948"/>
                </a:lnTo>
                <a:lnTo>
                  <a:pt x="67963" y="355671"/>
                </a:lnTo>
                <a:lnTo>
                  <a:pt x="82694" y="367805"/>
                </a:lnTo>
                <a:lnTo>
                  <a:pt x="98595" y="379047"/>
                </a:lnTo>
                <a:lnTo>
                  <a:pt x="115592" y="389340"/>
                </a:lnTo>
                <a:lnTo>
                  <a:pt x="133614" y="398631"/>
                </a:lnTo>
                <a:lnTo>
                  <a:pt x="152586" y="406862"/>
                </a:lnTo>
                <a:lnTo>
                  <a:pt x="172438" y="413979"/>
                </a:lnTo>
                <a:lnTo>
                  <a:pt x="193096" y="419927"/>
                </a:lnTo>
                <a:lnTo>
                  <a:pt x="214488" y="424649"/>
                </a:lnTo>
                <a:lnTo>
                  <a:pt x="236540" y="428091"/>
                </a:lnTo>
                <a:lnTo>
                  <a:pt x="259180" y="430197"/>
                </a:lnTo>
                <a:lnTo>
                  <a:pt x="282336" y="430911"/>
                </a:lnTo>
                <a:lnTo>
                  <a:pt x="305492" y="430197"/>
                </a:lnTo>
                <a:lnTo>
                  <a:pt x="328132" y="428091"/>
                </a:lnTo>
                <a:lnTo>
                  <a:pt x="350184" y="424649"/>
                </a:lnTo>
                <a:lnTo>
                  <a:pt x="371575" y="419927"/>
                </a:lnTo>
                <a:lnTo>
                  <a:pt x="392233" y="413979"/>
                </a:lnTo>
                <a:lnTo>
                  <a:pt x="412084" y="406862"/>
                </a:lnTo>
                <a:lnTo>
                  <a:pt x="431057" y="398630"/>
                </a:lnTo>
                <a:lnTo>
                  <a:pt x="449078" y="389340"/>
                </a:lnTo>
                <a:lnTo>
                  <a:pt x="466076" y="379047"/>
                </a:lnTo>
                <a:lnTo>
                  <a:pt x="481976" y="367805"/>
                </a:lnTo>
                <a:lnTo>
                  <a:pt x="496707" y="355671"/>
                </a:lnTo>
                <a:lnTo>
                  <a:pt x="522370" y="328948"/>
                </a:lnTo>
                <a:lnTo>
                  <a:pt x="542483" y="299320"/>
                </a:lnTo>
                <a:lnTo>
                  <a:pt x="556464" y="267231"/>
                </a:lnTo>
                <a:lnTo>
                  <a:pt x="563734" y="233126"/>
                </a:lnTo>
                <a:lnTo>
                  <a:pt x="564670" y="215455"/>
                </a:lnTo>
                <a:lnTo>
                  <a:pt x="563734" y="197784"/>
                </a:lnTo>
                <a:lnTo>
                  <a:pt x="556464" y="163679"/>
                </a:lnTo>
                <a:lnTo>
                  <a:pt x="542482" y="131590"/>
                </a:lnTo>
                <a:lnTo>
                  <a:pt x="522369" y="101962"/>
                </a:lnTo>
                <a:lnTo>
                  <a:pt x="496707" y="75239"/>
                </a:lnTo>
                <a:lnTo>
                  <a:pt x="481976" y="63105"/>
                </a:lnTo>
                <a:lnTo>
                  <a:pt x="466075" y="51863"/>
                </a:lnTo>
                <a:lnTo>
                  <a:pt x="449078" y="41570"/>
                </a:lnTo>
                <a:lnTo>
                  <a:pt x="431057" y="32280"/>
                </a:lnTo>
                <a:lnTo>
                  <a:pt x="412084" y="24048"/>
                </a:lnTo>
                <a:lnTo>
                  <a:pt x="392233" y="16931"/>
                </a:lnTo>
                <a:lnTo>
                  <a:pt x="371575" y="10984"/>
                </a:lnTo>
                <a:lnTo>
                  <a:pt x="350184" y="6261"/>
                </a:lnTo>
                <a:lnTo>
                  <a:pt x="328132" y="2819"/>
                </a:lnTo>
                <a:lnTo>
                  <a:pt x="305491" y="714"/>
                </a:lnTo>
                <a:lnTo>
                  <a:pt x="282336" y="0"/>
                </a:lnTo>
                <a:lnTo>
                  <a:pt x="282335" y="25495"/>
                </a:lnTo>
                <a:lnTo>
                  <a:pt x="288047" y="25542"/>
                </a:lnTo>
                <a:lnTo>
                  <a:pt x="301428" y="26020"/>
                </a:lnTo>
                <a:lnTo>
                  <a:pt x="327865" y="28503"/>
                </a:lnTo>
                <a:lnTo>
                  <a:pt x="353702" y="32976"/>
                </a:lnTo>
                <a:lnTo>
                  <a:pt x="378737" y="39384"/>
                </a:lnTo>
                <a:lnTo>
                  <a:pt x="402768" y="47673"/>
                </a:lnTo>
                <a:lnTo>
                  <a:pt x="425592" y="57789"/>
                </a:lnTo>
                <a:lnTo>
                  <a:pt x="447009" y="69678"/>
                </a:lnTo>
                <a:lnTo>
                  <a:pt x="462629" y="80150"/>
                </a:lnTo>
                <a:lnTo>
                  <a:pt x="476825" y="91341"/>
                </a:lnTo>
                <a:lnTo>
                  <a:pt x="489589" y="103183"/>
                </a:lnTo>
                <a:lnTo>
                  <a:pt x="510789" y="128541"/>
                </a:lnTo>
                <a:lnTo>
                  <a:pt x="526162" y="155674"/>
                </a:lnTo>
                <a:lnTo>
                  <a:pt x="535640" y="184031"/>
                </a:lnTo>
                <a:lnTo>
                  <a:pt x="539159" y="213060"/>
                </a:lnTo>
                <a:lnTo>
                  <a:pt x="538662" y="227655"/>
                </a:lnTo>
                <a:lnTo>
                  <a:pt x="533113" y="256661"/>
                </a:lnTo>
                <a:lnTo>
                  <a:pt x="521438" y="284962"/>
                </a:lnTo>
                <a:lnTo>
                  <a:pt x="503568" y="312008"/>
                </a:lnTo>
                <a:lnTo>
                  <a:pt x="479436" y="337248"/>
                </a:lnTo>
                <a:lnTo>
                  <a:pt x="465277" y="348800"/>
                </a:lnTo>
                <a:lnTo>
                  <a:pt x="450145" y="359299"/>
                </a:lnTo>
                <a:lnTo>
                  <a:pt x="434135" y="368740"/>
                </a:lnTo>
                <a:lnTo>
                  <a:pt x="417338" y="377115"/>
                </a:lnTo>
                <a:lnTo>
                  <a:pt x="399848" y="384419"/>
                </a:lnTo>
                <a:lnTo>
                  <a:pt x="381759" y="390646"/>
                </a:lnTo>
                <a:lnTo>
                  <a:pt x="363163" y="395789"/>
                </a:lnTo>
                <a:lnTo>
                  <a:pt x="344153" y="399842"/>
                </a:lnTo>
                <a:lnTo>
                  <a:pt x="324822" y="402799"/>
                </a:lnTo>
                <a:lnTo>
                  <a:pt x="305264" y="404655"/>
                </a:lnTo>
                <a:lnTo>
                  <a:pt x="285572" y="405401"/>
                </a:lnTo>
                <a:lnTo>
                  <a:pt x="265839" y="405034"/>
                </a:lnTo>
                <a:lnTo>
                  <a:pt x="246157" y="403546"/>
                </a:lnTo>
                <a:lnTo>
                  <a:pt x="226621" y="400930"/>
                </a:lnTo>
                <a:lnTo>
                  <a:pt x="207322" y="397182"/>
                </a:lnTo>
                <a:lnTo>
                  <a:pt x="188355" y="392295"/>
                </a:lnTo>
                <a:lnTo>
                  <a:pt x="169812" y="386263"/>
                </a:lnTo>
                <a:lnTo>
                  <a:pt x="151786" y="379078"/>
                </a:lnTo>
                <a:lnTo>
                  <a:pt x="134371" y="370737"/>
                </a:lnTo>
                <a:lnTo>
                  <a:pt x="117660" y="361231"/>
                </a:lnTo>
                <a:lnTo>
                  <a:pt x="102040" y="350759"/>
                </a:lnTo>
                <a:lnTo>
                  <a:pt x="87844" y="339568"/>
                </a:lnTo>
                <a:lnTo>
                  <a:pt x="75080" y="327726"/>
                </a:lnTo>
                <a:lnTo>
                  <a:pt x="53880" y="302368"/>
                </a:lnTo>
                <a:lnTo>
                  <a:pt x="38507" y="275235"/>
                </a:lnTo>
                <a:lnTo>
                  <a:pt x="29028" y="246878"/>
                </a:lnTo>
                <a:lnTo>
                  <a:pt x="25510" y="217849"/>
                </a:lnTo>
                <a:lnTo>
                  <a:pt x="26007" y="203254"/>
                </a:lnTo>
                <a:lnTo>
                  <a:pt x="31556" y="174248"/>
                </a:lnTo>
                <a:lnTo>
                  <a:pt x="43231" y="145947"/>
                </a:lnTo>
                <a:lnTo>
                  <a:pt x="61102" y="118901"/>
                </a:lnTo>
                <a:lnTo>
                  <a:pt x="85233" y="93661"/>
                </a:lnTo>
                <a:lnTo>
                  <a:pt x="102985" y="110101"/>
                </a:lnTo>
                <a:lnTo>
                  <a:pt x="112403" y="58089"/>
                </a:lnTo>
                <a:lnTo>
                  <a:pt x="48887" y="60003"/>
                </a:lnTo>
                <a:lnTo>
                  <a:pt x="66634" y="76438"/>
                </a:lnTo>
                <a:lnTo>
                  <a:pt x="65166" y="77775"/>
                </a:lnTo>
                <a:lnTo>
                  <a:pt x="55041" y="87646"/>
                </a:lnTo>
                <a:lnTo>
                  <a:pt x="45722" y="97906"/>
                </a:lnTo>
                <a:lnTo>
                  <a:pt x="37224" y="108526"/>
                </a:lnTo>
                <a:lnTo>
                  <a:pt x="29561" y="119476"/>
                </a:lnTo>
                <a:close/>
              </a:path>
            </a:pathLst>
          </a:custGeom>
          <a:solidFill>
            <a:srgbClr val="F4F4F4"/>
          </a:solidFill>
        </p:spPr>
        <p:txBody>
          <a:bodyPr wrap="square" lIns="0" tIns="0" rIns="0" bIns="0" rtlCol="0">
            <a:noAutofit/>
          </a:bodyPr>
          <a:lstStyle/>
          <a:p>
            <a:endParaRPr/>
          </a:p>
        </p:txBody>
      </p:sp>
      <p:sp>
        <p:nvSpPr>
          <p:cNvPr id="50" name="object 50"/>
          <p:cNvSpPr/>
          <p:nvPr/>
        </p:nvSpPr>
        <p:spPr>
          <a:xfrm>
            <a:off x="9394304" y="493313"/>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9612822" y="74037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9612822" y="604251"/>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9145647"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9145647"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55" name="object 55"/>
          <p:cNvSpPr/>
          <p:nvPr/>
        </p:nvSpPr>
        <p:spPr>
          <a:xfrm>
            <a:off x="9394304" y="852671"/>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9571374" y="523280"/>
            <a:ext cx="95728" cy="60240"/>
          </a:xfrm>
          <a:custGeom>
            <a:avLst/>
            <a:gdLst/>
            <a:ahLst/>
            <a:cxnLst/>
            <a:rect l="l" t="t" r="r" b="b"/>
            <a:pathLst>
              <a:path w="95728" h="60240">
                <a:moveTo>
                  <a:pt x="91471" y="48944"/>
                </a:moveTo>
                <a:lnTo>
                  <a:pt x="88979" y="35433"/>
                </a:lnTo>
                <a:lnTo>
                  <a:pt x="82804" y="24111"/>
                </a:lnTo>
                <a:lnTo>
                  <a:pt x="73419" y="14144"/>
                </a:lnTo>
                <a:lnTo>
                  <a:pt x="61323" y="6234"/>
                </a:lnTo>
                <a:lnTo>
                  <a:pt x="53087" y="2812"/>
                </a:lnTo>
                <a:lnTo>
                  <a:pt x="39917" y="0"/>
                </a:lnTo>
                <a:lnTo>
                  <a:pt x="27315" y="311"/>
                </a:lnTo>
                <a:lnTo>
                  <a:pt x="15989" y="3603"/>
                </a:lnTo>
                <a:lnTo>
                  <a:pt x="6648" y="9733"/>
                </a:lnTo>
                <a:lnTo>
                  <a:pt x="0" y="18560"/>
                </a:lnTo>
                <a:lnTo>
                  <a:pt x="9827" y="23475"/>
                </a:lnTo>
                <a:lnTo>
                  <a:pt x="12961" y="18925"/>
                </a:lnTo>
                <a:lnTo>
                  <a:pt x="23392" y="12378"/>
                </a:lnTo>
                <a:lnTo>
                  <a:pt x="37594" y="10773"/>
                </a:lnTo>
                <a:lnTo>
                  <a:pt x="40414" y="11063"/>
                </a:lnTo>
                <a:lnTo>
                  <a:pt x="54018" y="14932"/>
                </a:lnTo>
                <a:lnTo>
                  <a:pt x="65928" y="22175"/>
                </a:lnTo>
                <a:lnTo>
                  <a:pt x="74967" y="31893"/>
                </a:lnTo>
                <a:lnTo>
                  <a:pt x="79957" y="43184"/>
                </a:lnTo>
                <a:lnTo>
                  <a:pt x="76074" y="41241"/>
                </a:lnTo>
                <a:lnTo>
                  <a:pt x="83323" y="60240"/>
                </a:lnTo>
                <a:lnTo>
                  <a:pt x="95728" y="51073"/>
                </a:lnTo>
                <a:lnTo>
                  <a:pt x="91471" y="48944"/>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9522313" y="578601"/>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6"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6"/>
                </a:lnTo>
                <a:lnTo>
                  <a:pt x="75800" y="52629"/>
                </a:lnTo>
                <a:lnTo>
                  <a:pt x="64679" y="56938"/>
                </a:lnTo>
                <a:lnTo>
                  <a:pt x="50913"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9769785" y="672911"/>
            <a:ext cx="41971" cy="98397"/>
          </a:xfrm>
          <a:custGeom>
            <a:avLst/>
            <a:gdLst/>
            <a:ahLst/>
            <a:cxnLst/>
            <a:rect l="l" t="t" r="r" b="b"/>
            <a:pathLst>
              <a:path w="41971" h="98397">
                <a:moveTo>
                  <a:pt x="758" y="11032"/>
                </a:moveTo>
                <a:lnTo>
                  <a:pt x="6502" y="11452"/>
                </a:lnTo>
                <a:lnTo>
                  <a:pt x="17477" y="17145"/>
                </a:lnTo>
                <a:lnTo>
                  <a:pt x="26056" y="28514"/>
                </a:lnTo>
                <a:lnTo>
                  <a:pt x="28684" y="35008"/>
                </a:lnTo>
                <a:lnTo>
                  <a:pt x="30991" y="47736"/>
                </a:lnTo>
                <a:lnTo>
                  <a:pt x="30085" y="60370"/>
                </a:lnTo>
                <a:lnTo>
                  <a:pt x="26116" y="71760"/>
                </a:lnTo>
                <a:lnTo>
                  <a:pt x="19235" y="80755"/>
                </a:lnTo>
                <a:lnTo>
                  <a:pt x="18930" y="76332"/>
                </a:lnTo>
                <a:lnTo>
                  <a:pt x="6331" y="92138"/>
                </a:lnTo>
                <a:lnTo>
                  <a:pt x="20447" y="98397"/>
                </a:lnTo>
                <a:lnTo>
                  <a:pt x="20116" y="93581"/>
                </a:lnTo>
                <a:lnTo>
                  <a:pt x="22223" y="92292"/>
                </a:lnTo>
                <a:lnTo>
                  <a:pt x="31095" y="84100"/>
                </a:lnTo>
                <a:lnTo>
                  <a:pt x="37572" y="73187"/>
                </a:lnTo>
                <a:lnTo>
                  <a:pt x="41312" y="60297"/>
                </a:lnTo>
                <a:lnTo>
                  <a:pt x="41971"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9569389" y="675590"/>
            <a:ext cx="42442" cy="75138"/>
          </a:xfrm>
          <a:custGeom>
            <a:avLst/>
            <a:gdLst/>
            <a:ahLst/>
            <a:cxnLst/>
            <a:rect l="l" t="t" r="r" b="b"/>
            <a:pathLst>
              <a:path w="42442" h="75138">
                <a:moveTo>
                  <a:pt x="1163" y="29963"/>
                </a:moveTo>
                <a:lnTo>
                  <a:pt x="0" y="42776"/>
                </a:lnTo>
                <a:lnTo>
                  <a:pt x="996" y="48251"/>
                </a:lnTo>
                <a:lnTo>
                  <a:pt x="6669" y="59938"/>
                </a:lnTo>
                <a:lnTo>
                  <a:pt x="16145" y="68831"/>
                </a:lnTo>
                <a:lnTo>
                  <a:pt x="28408" y="74156"/>
                </a:lnTo>
                <a:lnTo>
                  <a:pt x="42442" y="75138"/>
                </a:lnTo>
                <a:lnTo>
                  <a:pt x="41416" y="64790"/>
                </a:lnTo>
                <a:lnTo>
                  <a:pt x="33719" y="64609"/>
                </a:lnTo>
                <a:lnTo>
                  <a:pt x="21669" y="60028"/>
                </a:lnTo>
                <a:lnTo>
                  <a:pt x="13159" y="50829"/>
                </a:lnTo>
                <a:lnTo>
                  <a:pt x="10987" y="45366"/>
                </a:lnTo>
                <a:lnTo>
                  <a:pt x="10891" y="33842"/>
                </a:lnTo>
                <a:lnTo>
                  <a:pt x="16186" y="23410"/>
                </a:lnTo>
                <a:lnTo>
                  <a:pt x="26236" y="15778"/>
                </a:lnTo>
                <a:lnTo>
                  <a:pt x="26725" y="20697"/>
                </a:lnTo>
                <a:lnTo>
                  <a:pt x="35761" y="7872"/>
                </a:lnTo>
                <a:lnTo>
                  <a:pt x="24671"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60" name="object 60"/>
          <p:cNvSpPr/>
          <p:nvPr/>
        </p:nvSpPr>
        <p:spPr>
          <a:xfrm>
            <a:off x="9313517" y="782526"/>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4" y="11159"/>
                </a:lnTo>
                <a:lnTo>
                  <a:pt x="55042" y="14396"/>
                </a:lnTo>
                <a:lnTo>
                  <a:pt x="67770" y="20009"/>
                </a:lnTo>
                <a:lnTo>
                  <a:pt x="79204" y="27512"/>
                </a:lnTo>
                <a:lnTo>
                  <a:pt x="88559" y="36422"/>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39"/>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9269693" y="828456"/>
            <a:ext cx="112664" cy="83918"/>
          </a:xfrm>
          <a:custGeom>
            <a:avLst/>
            <a:gdLst/>
            <a:ahLst/>
            <a:cxnLst/>
            <a:rect l="l" t="t" r="r" b="b"/>
            <a:pathLst>
              <a:path w="112664" h="83918">
                <a:moveTo>
                  <a:pt x="17820" y="25796"/>
                </a:moveTo>
                <a:lnTo>
                  <a:pt x="11826" y="0"/>
                </a:lnTo>
                <a:lnTo>
                  <a:pt x="0" y="12937"/>
                </a:lnTo>
                <a:lnTo>
                  <a:pt x="2887" y="15021"/>
                </a:lnTo>
                <a:lnTo>
                  <a:pt x="4706" y="24138"/>
                </a:lnTo>
                <a:lnTo>
                  <a:pt x="9427" y="35158"/>
                </a:lnTo>
                <a:lnTo>
                  <a:pt x="16663" y="46086"/>
                </a:lnTo>
                <a:lnTo>
                  <a:pt x="26122" y="56495"/>
                </a:lnTo>
                <a:lnTo>
                  <a:pt x="37514" y="65958"/>
                </a:lnTo>
                <a:lnTo>
                  <a:pt x="47341" y="72285"/>
                </a:lnTo>
                <a:lnTo>
                  <a:pt x="60602" y="78619"/>
                </a:lnTo>
                <a:lnTo>
                  <a:pt x="73584" y="82512"/>
                </a:lnTo>
                <a:lnTo>
                  <a:pt x="85784" y="83918"/>
                </a:lnTo>
                <a:lnTo>
                  <a:pt x="96700" y="82791"/>
                </a:lnTo>
                <a:lnTo>
                  <a:pt x="105827" y="79086"/>
                </a:lnTo>
                <a:lnTo>
                  <a:pt x="112664" y="72758"/>
                </a:lnTo>
                <a:lnTo>
                  <a:pt x="103752" y="66329"/>
                </a:lnTo>
                <a:lnTo>
                  <a:pt x="100711" y="69418"/>
                </a:lnTo>
                <a:lnTo>
                  <a:pt x="90015" y="73224"/>
                </a:lnTo>
                <a:lnTo>
                  <a:pt x="75308" y="72005"/>
                </a:lnTo>
                <a:lnTo>
                  <a:pt x="63225" y="68010"/>
                </a:lnTo>
                <a:lnTo>
                  <a:pt x="51132" y="61805"/>
                </a:lnTo>
                <a:lnTo>
                  <a:pt x="39792" y="53894"/>
                </a:lnTo>
                <a:lnTo>
                  <a:pt x="29778" y="44733"/>
                </a:lnTo>
                <a:lnTo>
                  <a:pt x="21658" y="34778"/>
                </a:lnTo>
                <a:lnTo>
                  <a:pt x="16002" y="24485"/>
                </a:lnTo>
                <a:lnTo>
                  <a:pt x="17820" y="25796"/>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9572261" y="826466"/>
            <a:ext cx="78164" cy="74414"/>
          </a:xfrm>
          <a:custGeom>
            <a:avLst/>
            <a:gdLst/>
            <a:ahLst/>
            <a:cxnLst/>
            <a:rect l="l" t="t" r="r" b="b"/>
            <a:pathLst>
              <a:path w="78164" h="74414">
                <a:moveTo>
                  <a:pt x="73287" y="0"/>
                </a:moveTo>
                <a:lnTo>
                  <a:pt x="66459"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4"/>
                </a:lnTo>
                <a:lnTo>
                  <a:pt x="6833" y="74414"/>
                </a:lnTo>
                <a:lnTo>
                  <a:pt x="9235" y="72373"/>
                </a:lnTo>
                <a:lnTo>
                  <a:pt x="20019" y="72845"/>
                </a:lnTo>
                <a:lnTo>
                  <a:pt x="31761" y="70194"/>
                </a:lnTo>
                <a:lnTo>
                  <a:pt x="43747" y="64668"/>
                </a:lnTo>
                <a:lnTo>
                  <a:pt x="55260" y="56512"/>
                </a:lnTo>
                <a:lnTo>
                  <a:pt x="60458" y="51687"/>
                </a:lnTo>
                <a:lnTo>
                  <a:pt x="69395"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9529200" y="770582"/>
            <a:ext cx="73439" cy="81494"/>
          </a:xfrm>
          <a:custGeom>
            <a:avLst/>
            <a:gdLst/>
            <a:ahLst/>
            <a:cxnLst/>
            <a:rect l="l" t="t" r="r" b="b"/>
            <a:pathLst>
              <a:path w="73439" h="81494">
                <a:moveTo>
                  <a:pt x="13179" y="67864"/>
                </a:moveTo>
                <a:lnTo>
                  <a:pt x="10565"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7"/>
                </a:lnTo>
                <a:lnTo>
                  <a:pt x="3182" y="38353"/>
                </a:lnTo>
                <a:lnTo>
                  <a:pt x="10" y="50341"/>
                </a:lnTo>
                <a:lnTo>
                  <a:pt x="0" y="61992"/>
                </a:lnTo>
                <a:lnTo>
                  <a:pt x="3214" y="72609"/>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64" name="object 64"/>
          <p:cNvSpPr/>
          <p:nvPr/>
        </p:nvSpPr>
        <p:spPr>
          <a:xfrm>
            <a:off x="9100674" y="675590"/>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6" y="64790"/>
                </a:lnTo>
                <a:lnTo>
                  <a:pt x="33719" y="64609"/>
                </a:lnTo>
                <a:lnTo>
                  <a:pt x="21669" y="60028"/>
                </a:lnTo>
                <a:lnTo>
                  <a:pt x="13159" y="50829"/>
                </a:lnTo>
                <a:lnTo>
                  <a:pt x="10987" y="45366"/>
                </a:lnTo>
                <a:lnTo>
                  <a:pt x="10891" y="33841"/>
                </a:lnTo>
                <a:lnTo>
                  <a:pt x="16187" y="23410"/>
                </a:lnTo>
                <a:lnTo>
                  <a:pt x="26238" y="15778"/>
                </a:lnTo>
                <a:lnTo>
                  <a:pt x="26725" y="20697"/>
                </a:lnTo>
                <a:lnTo>
                  <a:pt x="35761" y="7872"/>
                </a:lnTo>
                <a:lnTo>
                  <a:pt x="24671"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47" name="object 47"/>
          <p:cNvSpPr txBox="1"/>
          <p:nvPr/>
        </p:nvSpPr>
        <p:spPr>
          <a:xfrm>
            <a:off x="1157778" y="668570"/>
            <a:ext cx="596351"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Key</a:t>
            </a:r>
            <a:endParaRPr sz="2400">
              <a:latin typeface="Arial"/>
              <a:cs typeface="Arial"/>
            </a:endParaRPr>
          </a:p>
        </p:txBody>
      </p:sp>
      <p:sp>
        <p:nvSpPr>
          <p:cNvPr id="46" name="object 46"/>
          <p:cNvSpPr txBox="1"/>
          <p:nvPr/>
        </p:nvSpPr>
        <p:spPr>
          <a:xfrm>
            <a:off x="1767682" y="668570"/>
            <a:ext cx="1138529"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Outputs</a:t>
            </a:r>
            <a:endParaRPr sz="2400">
              <a:latin typeface="Arial"/>
              <a:cs typeface="Arial"/>
            </a:endParaRPr>
          </a:p>
        </p:txBody>
      </p:sp>
      <p:sp>
        <p:nvSpPr>
          <p:cNvPr id="45" name="object 45"/>
          <p:cNvSpPr txBox="1"/>
          <p:nvPr/>
        </p:nvSpPr>
        <p:spPr>
          <a:xfrm>
            <a:off x="2919765" y="668570"/>
            <a:ext cx="680722"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from</a:t>
            </a:r>
            <a:endParaRPr sz="2400">
              <a:latin typeface="Arial"/>
              <a:cs typeface="Arial"/>
            </a:endParaRPr>
          </a:p>
        </p:txBody>
      </p:sp>
      <p:sp>
        <p:nvSpPr>
          <p:cNvPr id="44" name="object 44"/>
          <p:cNvSpPr txBox="1"/>
          <p:nvPr/>
        </p:nvSpPr>
        <p:spPr>
          <a:xfrm>
            <a:off x="3614039" y="668570"/>
            <a:ext cx="240635"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a</a:t>
            </a:r>
            <a:endParaRPr sz="2400">
              <a:latin typeface="Arial"/>
              <a:cs typeface="Arial"/>
            </a:endParaRPr>
          </a:p>
        </p:txBody>
      </p:sp>
      <p:sp>
        <p:nvSpPr>
          <p:cNvPr id="43" name="object 43"/>
          <p:cNvSpPr txBox="1"/>
          <p:nvPr/>
        </p:nvSpPr>
        <p:spPr>
          <a:xfrm>
            <a:off x="3868242" y="668570"/>
            <a:ext cx="1545001"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Successful</a:t>
            </a:r>
            <a:endParaRPr sz="2400">
              <a:latin typeface="Arial"/>
              <a:cs typeface="Arial"/>
            </a:endParaRPr>
          </a:p>
        </p:txBody>
      </p:sp>
      <p:sp>
        <p:nvSpPr>
          <p:cNvPr id="42" name="object 42"/>
          <p:cNvSpPr txBox="1"/>
          <p:nvPr/>
        </p:nvSpPr>
        <p:spPr>
          <a:xfrm>
            <a:off x="5410012" y="668570"/>
            <a:ext cx="1138407"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Analytic</a:t>
            </a:r>
            <a:endParaRPr sz="2400">
              <a:latin typeface="Arial"/>
              <a:cs typeface="Arial"/>
            </a:endParaRPr>
          </a:p>
        </p:txBody>
      </p:sp>
      <p:sp>
        <p:nvSpPr>
          <p:cNvPr id="41" name="object 41"/>
          <p:cNvSpPr txBox="1"/>
          <p:nvPr/>
        </p:nvSpPr>
        <p:spPr>
          <a:xfrm>
            <a:off x="6561973" y="668570"/>
            <a:ext cx="2222627"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C94DC"/>
                </a:solidFill>
                <a:latin typeface="Arial"/>
                <a:cs typeface="Arial"/>
              </a:rPr>
              <a:t>Project, by Role</a:t>
            </a:r>
            <a:endParaRPr sz="2400">
              <a:latin typeface="Arial"/>
              <a:cs typeface="Arial"/>
            </a:endParaRPr>
          </a:p>
        </p:txBody>
      </p:sp>
      <p:sp>
        <p:nvSpPr>
          <p:cNvPr id="40" name="object 40"/>
          <p:cNvSpPr txBox="1"/>
          <p:nvPr/>
        </p:nvSpPr>
        <p:spPr>
          <a:xfrm>
            <a:off x="7378831" y="1350862"/>
            <a:ext cx="946655" cy="177800"/>
          </a:xfrm>
          <a:prstGeom prst="rect">
            <a:avLst/>
          </a:prstGeom>
        </p:spPr>
        <p:txBody>
          <a:bodyPr wrap="square" lIns="0" tIns="0" rIns="0" bIns="0" rtlCol="0">
            <a:noAutofit/>
          </a:bodyPr>
          <a:lstStyle/>
          <a:p>
            <a:pPr marL="12700">
              <a:lnSpc>
                <a:spcPts val="1325"/>
              </a:lnSpc>
              <a:spcBef>
                <a:spcPts val="66"/>
              </a:spcBef>
            </a:pPr>
            <a:r>
              <a:rPr sz="1200" b="1" spc="0" dirty="0">
                <a:solidFill>
                  <a:srgbClr val="FEFFFE"/>
                </a:solidFill>
                <a:latin typeface="Arial"/>
                <a:cs typeface="Arial"/>
              </a:rPr>
              <a:t>Deliverables</a:t>
            </a:r>
            <a:endParaRPr sz="1200">
              <a:latin typeface="Arial"/>
              <a:cs typeface="Arial"/>
            </a:endParaRPr>
          </a:p>
        </p:txBody>
      </p:sp>
      <p:sp>
        <p:nvSpPr>
          <p:cNvPr id="39" name="object 39"/>
          <p:cNvSpPr txBox="1"/>
          <p:nvPr/>
        </p:nvSpPr>
        <p:spPr>
          <a:xfrm>
            <a:off x="6382426" y="2808824"/>
            <a:ext cx="10161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a:t>
            </a:r>
            <a:endParaRPr sz="1200">
              <a:latin typeface="Arial"/>
              <a:cs typeface="Arial"/>
            </a:endParaRPr>
          </a:p>
        </p:txBody>
      </p:sp>
      <p:sp>
        <p:nvSpPr>
          <p:cNvPr id="38" name="object 38"/>
          <p:cNvSpPr txBox="1"/>
          <p:nvPr/>
        </p:nvSpPr>
        <p:spPr>
          <a:xfrm>
            <a:off x="6560226" y="2808824"/>
            <a:ext cx="1759126"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What are the risks? ROI?</a:t>
            </a:r>
            <a:endParaRPr sz="1200">
              <a:latin typeface="Arial"/>
              <a:cs typeface="Arial"/>
            </a:endParaRPr>
          </a:p>
        </p:txBody>
      </p:sp>
      <p:sp>
        <p:nvSpPr>
          <p:cNvPr id="37" name="object 37"/>
          <p:cNvSpPr txBox="1"/>
          <p:nvPr/>
        </p:nvSpPr>
        <p:spPr>
          <a:xfrm>
            <a:off x="6217326" y="4734144"/>
            <a:ext cx="2854028"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 </a:t>
            </a:r>
            <a:r>
              <a:rPr sz="1200" spc="267" dirty="0">
                <a:latin typeface="Arial"/>
                <a:cs typeface="Arial"/>
              </a:rPr>
              <a:t> </a:t>
            </a:r>
            <a:r>
              <a:rPr sz="1200" spc="0" dirty="0">
                <a:latin typeface="Arial"/>
                <a:cs typeface="Arial"/>
              </a:rPr>
              <a:t>Create </a:t>
            </a:r>
            <a:r>
              <a:rPr sz="1200" b="1" spc="0" dirty="0">
                <a:latin typeface="Arial"/>
                <a:cs typeface="Arial"/>
              </a:rPr>
              <a:t>technical document </a:t>
            </a:r>
            <a:r>
              <a:rPr sz="1200" spc="0" dirty="0">
                <a:latin typeface="Arial"/>
                <a:cs typeface="Arial"/>
              </a:rPr>
              <a:t>on how to</a:t>
            </a:r>
            <a:endParaRPr sz="1200">
              <a:latin typeface="Arial"/>
              <a:cs typeface="Arial"/>
            </a:endParaRPr>
          </a:p>
        </p:txBody>
      </p:sp>
      <p:sp>
        <p:nvSpPr>
          <p:cNvPr id="36" name="object 36"/>
          <p:cNvSpPr txBox="1"/>
          <p:nvPr/>
        </p:nvSpPr>
        <p:spPr>
          <a:xfrm>
            <a:off x="2224578" y="6382605"/>
            <a:ext cx="2454022"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overall analytical objectives are met</a:t>
            </a:r>
            <a:endParaRPr sz="1200">
              <a:latin typeface="Arial"/>
              <a:cs typeface="Arial"/>
            </a:endParaRPr>
          </a:p>
        </p:txBody>
      </p:sp>
      <p:sp>
        <p:nvSpPr>
          <p:cNvPr id="35" name="object 35"/>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4" name="object 34"/>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36</a:t>
            </a:r>
            <a:endParaRPr sz="1000" dirty="0">
              <a:latin typeface="Calibri"/>
              <a:cs typeface="Calibri"/>
            </a:endParaRPr>
          </a:p>
        </p:txBody>
      </p:sp>
      <p:sp>
        <p:nvSpPr>
          <p:cNvPr id="33" name="object 33"/>
          <p:cNvSpPr txBox="1"/>
          <p:nvPr/>
        </p:nvSpPr>
        <p:spPr>
          <a:xfrm>
            <a:off x="774238" y="1104784"/>
            <a:ext cx="228599" cy="5347099"/>
          </a:xfrm>
          <a:prstGeom prst="rect">
            <a:avLst/>
          </a:prstGeom>
        </p:spPr>
        <p:txBody>
          <a:bodyPr wrap="square" lIns="0" tIns="0" rIns="0" bIns="0" rtlCol="0">
            <a:noAutofit/>
          </a:bodyPr>
          <a:lstStyle/>
          <a:p>
            <a:pPr marL="25400">
              <a:lnSpc>
                <a:spcPts val="1000"/>
              </a:lnSpc>
            </a:pPr>
            <a:endParaRPr sz="1000"/>
          </a:p>
        </p:txBody>
      </p:sp>
      <p:sp>
        <p:nvSpPr>
          <p:cNvPr id="32" name="object 32"/>
          <p:cNvSpPr txBox="1"/>
          <p:nvPr/>
        </p:nvSpPr>
        <p:spPr>
          <a:xfrm>
            <a:off x="1002838" y="1111134"/>
            <a:ext cx="1143000" cy="457200"/>
          </a:xfrm>
          <a:prstGeom prst="rect">
            <a:avLst/>
          </a:prstGeom>
        </p:spPr>
        <p:txBody>
          <a:bodyPr wrap="square" lIns="0" tIns="0" rIns="0" bIns="0" rtlCol="0">
            <a:noAutofit/>
          </a:bodyPr>
          <a:lstStyle/>
          <a:p>
            <a:pPr>
              <a:lnSpc>
                <a:spcPts val="1100"/>
              </a:lnSpc>
              <a:spcBef>
                <a:spcPts val="54"/>
              </a:spcBef>
            </a:pPr>
            <a:endParaRPr sz="1100"/>
          </a:p>
          <a:p>
            <a:pPr marL="384785" marR="379583" algn="ctr">
              <a:lnSpc>
                <a:spcPct val="95825"/>
              </a:lnSpc>
            </a:pPr>
            <a:r>
              <a:rPr sz="1200" b="1" spc="0" dirty="0">
                <a:solidFill>
                  <a:srgbClr val="FEFFFE"/>
                </a:solidFill>
                <a:latin typeface="Arial"/>
                <a:cs typeface="Arial"/>
              </a:rPr>
              <a:t>Role</a:t>
            </a:r>
            <a:endParaRPr sz="1200">
              <a:latin typeface="Arial"/>
              <a:cs typeface="Arial"/>
            </a:endParaRPr>
          </a:p>
        </p:txBody>
      </p:sp>
      <p:sp>
        <p:nvSpPr>
          <p:cNvPr id="31" name="object 31"/>
          <p:cNvSpPr txBox="1"/>
          <p:nvPr/>
        </p:nvSpPr>
        <p:spPr>
          <a:xfrm>
            <a:off x="2145838" y="1111134"/>
            <a:ext cx="3992748" cy="457200"/>
          </a:xfrm>
          <a:prstGeom prst="rect">
            <a:avLst/>
          </a:prstGeom>
        </p:spPr>
        <p:txBody>
          <a:bodyPr wrap="square" lIns="0" tIns="0" rIns="0" bIns="0" rtlCol="0">
            <a:noAutofit/>
          </a:bodyPr>
          <a:lstStyle/>
          <a:p>
            <a:pPr>
              <a:lnSpc>
                <a:spcPts val="1100"/>
              </a:lnSpc>
              <a:spcBef>
                <a:spcPts val="54"/>
              </a:spcBef>
            </a:pPr>
            <a:endParaRPr sz="1100"/>
          </a:p>
          <a:p>
            <a:pPr marL="1555517" marR="1550612" algn="ctr">
              <a:lnSpc>
                <a:spcPct val="95825"/>
              </a:lnSpc>
            </a:pPr>
            <a:r>
              <a:rPr sz="1200" b="1" spc="0" dirty="0">
                <a:solidFill>
                  <a:srgbClr val="FEFFFE"/>
                </a:solidFill>
                <a:latin typeface="Arial"/>
                <a:cs typeface="Arial"/>
              </a:rPr>
              <a:t>Description</a:t>
            </a:r>
            <a:endParaRPr sz="1200">
              <a:latin typeface="Arial"/>
              <a:cs typeface="Arial"/>
            </a:endParaRPr>
          </a:p>
        </p:txBody>
      </p:sp>
      <p:sp>
        <p:nvSpPr>
          <p:cNvPr id="30" name="object 30"/>
          <p:cNvSpPr txBox="1"/>
          <p:nvPr/>
        </p:nvSpPr>
        <p:spPr>
          <a:xfrm>
            <a:off x="6138586" y="1111134"/>
            <a:ext cx="3398656" cy="457200"/>
          </a:xfrm>
          <a:prstGeom prst="rect">
            <a:avLst/>
          </a:prstGeom>
        </p:spPr>
        <p:txBody>
          <a:bodyPr wrap="square" lIns="0" tIns="0" rIns="0" bIns="0" rtlCol="0">
            <a:noAutofit/>
          </a:bodyPr>
          <a:lstStyle/>
          <a:p>
            <a:pPr marL="520746">
              <a:lnSpc>
                <a:spcPct val="95825"/>
              </a:lnSpc>
              <a:spcBef>
                <a:spcPts val="434"/>
              </a:spcBef>
            </a:pPr>
            <a:r>
              <a:rPr sz="1200" b="1" spc="0" dirty="0">
                <a:solidFill>
                  <a:srgbClr val="FEFFFE"/>
                </a:solidFill>
                <a:latin typeface="Arial"/>
                <a:cs typeface="Arial"/>
              </a:rPr>
              <a:t>What the Role Needs in the Final</a:t>
            </a:r>
            <a:endParaRPr sz="1200">
              <a:latin typeface="Arial"/>
              <a:cs typeface="Arial"/>
            </a:endParaRPr>
          </a:p>
        </p:txBody>
      </p:sp>
      <p:sp>
        <p:nvSpPr>
          <p:cNvPr id="29" name="object 29"/>
          <p:cNvSpPr txBox="1"/>
          <p:nvPr/>
        </p:nvSpPr>
        <p:spPr>
          <a:xfrm>
            <a:off x="9537243" y="1104784"/>
            <a:ext cx="380992" cy="5347099"/>
          </a:xfrm>
          <a:prstGeom prst="rect">
            <a:avLst/>
          </a:prstGeom>
        </p:spPr>
        <p:txBody>
          <a:bodyPr wrap="square" lIns="0" tIns="0" rIns="0" bIns="0" rtlCol="0">
            <a:noAutofit/>
          </a:bodyPr>
          <a:lstStyle/>
          <a:p>
            <a:pPr marL="25400">
              <a:lnSpc>
                <a:spcPts val="1000"/>
              </a:lnSpc>
            </a:pPr>
            <a:endParaRPr sz="1000"/>
          </a:p>
        </p:txBody>
      </p:sp>
      <p:sp>
        <p:nvSpPr>
          <p:cNvPr id="28" name="object 28"/>
          <p:cNvSpPr txBox="1"/>
          <p:nvPr/>
        </p:nvSpPr>
        <p:spPr>
          <a:xfrm>
            <a:off x="1002838" y="1568334"/>
            <a:ext cx="1143000" cy="822960"/>
          </a:xfrm>
          <a:prstGeom prst="rect">
            <a:avLst/>
          </a:prstGeom>
        </p:spPr>
        <p:txBody>
          <a:bodyPr wrap="square" lIns="0" tIns="0" rIns="0" bIns="0" rtlCol="0">
            <a:noAutofit/>
          </a:bodyPr>
          <a:lstStyle/>
          <a:p>
            <a:pPr>
              <a:lnSpc>
                <a:spcPts val="850"/>
              </a:lnSpc>
              <a:spcBef>
                <a:spcPts val="24"/>
              </a:spcBef>
            </a:pPr>
            <a:endParaRPr sz="850"/>
          </a:p>
          <a:p>
            <a:pPr marL="91440">
              <a:lnSpc>
                <a:spcPct val="95825"/>
              </a:lnSpc>
              <a:spcBef>
                <a:spcPts val="1000"/>
              </a:spcBef>
            </a:pPr>
            <a:r>
              <a:rPr sz="1200" spc="0" dirty="0">
                <a:latin typeface="Arial"/>
                <a:cs typeface="Arial"/>
              </a:rPr>
              <a:t>Business</a:t>
            </a:r>
            <a:endParaRPr sz="1200">
              <a:latin typeface="Arial"/>
              <a:cs typeface="Arial"/>
            </a:endParaRPr>
          </a:p>
          <a:p>
            <a:pPr marL="91440">
              <a:lnSpc>
                <a:spcPct val="95825"/>
              </a:lnSpc>
              <a:spcBef>
                <a:spcPts val="20"/>
              </a:spcBef>
            </a:pPr>
            <a:r>
              <a:rPr sz="1200" spc="0" dirty="0">
                <a:latin typeface="Arial"/>
                <a:cs typeface="Arial"/>
              </a:rPr>
              <a:t>User</a:t>
            </a:r>
            <a:endParaRPr sz="1200">
              <a:latin typeface="Arial"/>
              <a:cs typeface="Arial"/>
            </a:endParaRPr>
          </a:p>
        </p:txBody>
      </p:sp>
      <p:sp>
        <p:nvSpPr>
          <p:cNvPr id="27" name="object 27"/>
          <p:cNvSpPr txBox="1"/>
          <p:nvPr/>
        </p:nvSpPr>
        <p:spPr>
          <a:xfrm>
            <a:off x="2145838" y="1568334"/>
            <a:ext cx="3992748" cy="822960"/>
          </a:xfrm>
          <a:prstGeom prst="rect">
            <a:avLst/>
          </a:prstGeom>
        </p:spPr>
        <p:txBody>
          <a:bodyPr wrap="square" lIns="0" tIns="0" rIns="0" bIns="0" rtlCol="0">
            <a:noAutofit/>
          </a:bodyPr>
          <a:lstStyle/>
          <a:p>
            <a:pPr marL="91439" marR="155819">
              <a:lnSpc>
                <a:spcPct val="97262"/>
              </a:lnSpc>
              <a:spcBef>
                <a:spcPts val="434"/>
              </a:spcBef>
            </a:pPr>
            <a:r>
              <a:rPr sz="1200" spc="0" dirty="0">
                <a:latin typeface="Arial"/>
                <a:cs typeface="Arial"/>
              </a:rPr>
              <a:t>Someone who benefits from the end results and can consult and advise project team on value of end results and how these will be operationalized</a:t>
            </a:r>
            <a:endParaRPr sz="1200">
              <a:latin typeface="Arial"/>
              <a:cs typeface="Arial"/>
            </a:endParaRPr>
          </a:p>
        </p:txBody>
      </p:sp>
      <p:sp>
        <p:nvSpPr>
          <p:cNvPr id="26" name="object 26"/>
          <p:cNvSpPr txBox="1"/>
          <p:nvPr/>
        </p:nvSpPr>
        <p:spPr>
          <a:xfrm>
            <a:off x="6138586" y="1568334"/>
            <a:ext cx="3398656" cy="822960"/>
          </a:xfrm>
          <a:prstGeom prst="rect">
            <a:avLst/>
          </a:prstGeom>
        </p:spPr>
        <p:txBody>
          <a:bodyPr wrap="square" lIns="0" tIns="0" rIns="0" bIns="0" rtlCol="0">
            <a:noAutofit/>
          </a:bodyPr>
          <a:lstStyle/>
          <a:p>
            <a:pPr marL="91439">
              <a:lnSpc>
                <a:spcPct val="95825"/>
              </a:lnSpc>
              <a:spcBef>
                <a:spcPts val="434"/>
              </a:spcBef>
            </a:pPr>
            <a:r>
              <a:rPr sz="1200" spc="0" dirty="0">
                <a:latin typeface="Arial"/>
                <a:cs typeface="Arial"/>
              </a:rPr>
              <a:t>• </a:t>
            </a:r>
            <a:r>
              <a:rPr sz="1200" spc="267" dirty="0">
                <a:latin typeface="Arial"/>
                <a:cs typeface="Arial"/>
              </a:rPr>
              <a:t> </a:t>
            </a:r>
            <a:r>
              <a:rPr sz="1200" b="1" spc="0" dirty="0">
                <a:latin typeface="Arial"/>
                <a:cs typeface="Arial"/>
              </a:rPr>
              <a:t>Sponsor Presentation </a:t>
            </a:r>
            <a:r>
              <a:rPr sz="1200" spc="0" dirty="0">
                <a:latin typeface="Arial"/>
                <a:cs typeface="Arial"/>
              </a:rPr>
              <a:t>addressing:</a:t>
            </a:r>
            <a:endParaRPr sz="1200">
              <a:latin typeface="Arial"/>
              <a:cs typeface="Arial"/>
            </a:endParaRPr>
          </a:p>
          <a:p>
            <a:pPr marL="256539">
              <a:lnSpc>
                <a:spcPct val="95825"/>
              </a:lnSpc>
              <a:spcBef>
                <a:spcPts val="20"/>
              </a:spcBef>
            </a:pPr>
            <a:r>
              <a:rPr sz="1200" spc="0" dirty="0">
                <a:latin typeface="Arial"/>
                <a:cs typeface="Arial"/>
              </a:rPr>
              <a:t>• </a:t>
            </a:r>
            <a:r>
              <a:rPr sz="1200" spc="317" dirty="0">
                <a:latin typeface="Arial"/>
                <a:cs typeface="Arial"/>
              </a:rPr>
              <a:t> </a:t>
            </a:r>
            <a:r>
              <a:rPr sz="1200" spc="0" dirty="0">
                <a:latin typeface="Arial"/>
                <a:cs typeface="Arial"/>
              </a:rPr>
              <a:t>Are the results good for me?</a:t>
            </a:r>
            <a:endParaRPr sz="1200">
              <a:latin typeface="Arial"/>
              <a:cs typeface="Arial"/>
            </a:endParaRPr>
          </a:p>
          <a:p>
            <a:pPr marL="256539">
              <a:lnSpc>
                <a:spcPct val="95825"/>
              </a:lnSpc>
              <a:spcBef>
                <a:spcPts val="20"/>
              </a:spcBef>
            </a:pPr>
            <a:r>
              <a:rPr sz="1200" spc="0" dirty="0">
                <a:latin typeface="Arial"/>
                <a:cs typeface="Arial"/>
              </a:rPr>
              <a:t>• </a:t>
            </a:r>
            <a:r>
              <a:rPr sz="1200" spc="317" dirty="0">
                <a:latin typeface="Arial"/>
                <a:cs typeface="Arial"/>
              </a:rPr>
              <a:t> </a:t>
            </a:r>
            <a:r>
              <a:rPr sz="1200" spc="0" dirty="0">
                <a:latin typeface="Arial"/>
                <a:cs typeface="Arial"/>
              </a:rPr>
              <a:t>What are the benefits of the findings?</a:t>
            </a:r>
            <a:endParaRPr sz="1200">
              <a:latin typeface="Arial"/>
              <a:cs typeface="Arial"/>
            </a:endParaRPr>
          </a:p>
          <a:p>
            <a:pPr marL="256539">
              <a:lnSpc>
                <a:spcPct val="95825"/>
              </a:lnSpc>
              <a:spcBef>
                <a:spcPts val="120"/>
              </a:spcBef>
            </a:pPr>
            <a:r>
              <a:rPr sz="1200" spc="0" dirty="0">
                <a:latin typeface="Arial"/>
                <a:cs typeface="Arial"/>
              </a:rPr>
              <a:t>• </a:t>
            </a:r>
            <a:r>
              <a:rPr sz="1200" spc="317" dirty="0">
                <a:latin typeface="Arial"/>
                <a:cs typeface="Arial"/>
              </a:rPr>
              <a:t> </a:t>
            </a:r>
            <a:r>
              <a:rPr sz="1200" spc="0" dirty="0">
                <a:latin typeface="Arial"/>
                <a:cs typeface="Arial"/>
              </a:rPr>
              <a:t>What are the implications of this for me?</a:t>
            </a:r>
            <a:endParaRPr sz="1200">
              <a:latin typeface="Arial"/>
              <a:cs typeface="Arial"/>
            </a:endParaRPr>
          </a:p>
        </p:txBody>
      </p:sp>
      <p:sp>
        <p:nvSpPr>
          <p:cNvPr id="25" name="object 25"/>
          <p:cNvSpPr txBox="1"/>
          <p:nvPr/>
        </p:nvSpPr>
        <p:spPr>
          <a:xfrm>
            <a:off x="1002838" y="2391295"/>
            <a:ext cx="1143000" cy="1005840"/>
          </a:xfrm>
          <a:prstGeom prst="rect">
            <a:avLst/>
          </a:prstGeom>
        </p:spPr>
        <p:txBody>
          <a:bodyPr wrap="square" lIns="0" tIns="0" rIns="0" bIns="0" rtlCol="0">
            <a:noAutofit/>
          </a:bodyPr>
          <a:lstStyle/>
          <a:p>
            <a:pPr>
              <a:lnSpc>
                <a:spcPts val="550"/>
              </a:lnSpc>
              <a:spcBef>
                <a:spcPts val="44"/>
              </a:spcBef>
            </a:pPr>
            <a:endParaRPr sz="550"/>
          </a:p>
          <a:p>
            <a:pPr marL="91440">
              <a:lnSpc>
                <a:spcPct val="95825"/>
              </a:lnSpc>
              <a:spcBef>
                <a:spcPts val="2000"/>
              </a:spcBef>
            </a:pPr>
            <a:r>
              <a:rPr sz="1200" spc="0" dirty="0">
                <a:latin typeface="Arial"/>
                <a:cs typeface="Arial"/>
              </a:rPr>
              <a:t>Project</a:t>
            </a:r>
            <a:endParaRPr sz="1200">
              <a:latin typeface="Arial"/>
              <a:cs typeface="Arial"/>
            </a:endParaRPr>
          </a:p>
          <a:p>
            <a:pPr marL="91440">
              <a:lnSpc>
                <a:spcPct val="95825"/>
              </a:lnSpc>
              <a:spcBef>
                <a:spcPts val="20"/>
              </a:spcBef>
            </a:pPr>
            <a:r>
              <a:rPr sz="1200" spc="0" dirty="0">
                <a:latin typeface="Arial"/>
                <a:cs typeface="Arial"/>
              </a:rPr>
              <a:t>Sponsor</a:t>
            </a:r>
            <a:endParaRPr sz="1200">
              <a:latin typeface="Arial"/>
              <a:cs typeface="Arial"/>
            </a:endParaRPr>
          </a:p>
        </p:txBody>
      </p:sp>
      <p:sp>
        <p:nvSpPr>
          <p:cNvPr id="24" name="object 24"/>
          <p:cNvSpPr txBox="1"/>
          <p:nvPr/>
        </p:nvSpPr>
        <p:spPr>
          <a:xfrm>
            <a:off x="2145838" y="2391295"/>
            <a:ext cx="3992748" cy="1005840"/>
          </a:xfrm>
          <a:prstGeom prst="rect">
            <a:avLst/>
          </a:prstGeom>
        </p:spPr>
        <p:txBody>
          <a:bodyPr wrap="square" lIns="0" tIns="0" rIns="0" bIns="0" rtlCol="0">
            <a:noAutofit/>
          </a:bodyPr>
          <a:lstStyle/>
          <a:p>
            <a:pPr marL="91439" marR="113428">
              <a:lnSpc>
                <a:spcPct val="98987"/>
              </a:lnSpc>
              <a:spcBef>
                <a:spcPts val="434"/>
              </a:spcBef>
            </a:pPr>
            <a:r>
              <a:rPr sz="1200" spc="0" dirty="0">
                <a:latin typeface="Arial"/>
                <a:cs typeface="Arial"/>
              </a:rPr>
              <a:t>Person responsible for the genesis of the project, providing the impetus for the project and core business problem, generally provides the funding and will gauge the degree of value from the final outputs of the working team</a:t>
            </a:r>
            <a:endParaRPr sz="1200">
              <a:latin typeface="Arial"/>
              <a:cs typeface="Arial"/>
            </a:endParaRPr>
          </a:p>
        </p:txBody>
      </p:sp>
      <p:sp>
        <p:nvSpPr>
          <p:cNvPr id="23" name="object 23"/>
          <p:cNvSpPr txBox="1"/>
          <p:nvPr/>
        </p:nvSpPr>
        <p:spPr>
          <a:xfrm>
            <a:off x="6138586" y="2391295"/>
            <a:ext cx="3398656" cy="1005840"/>
          </a:xfrm>
          <a:prstGeom prst="rect">
            <a:avLst/>
          </a:prstGeom>
        </p:spPr>
        <p:txBody>
          <a:bodyPr wrap="square" lIns="0" tIns="0" rIns="0" bIns="0" rtlCol="0">
            <a:noAutofit/>
          </a:bodyPr>
          <a:lstStyle/>
          <a:p>
            <a:pPr marL="91439">
              <a:lnSpc>
                <a:spcPct val="95825"/>
              </a:lnSpc>
              <a:spcBef>
                <a:spcPts val="434"/>
              </a:spcBef>
            </a:pPr>
            <a:r>
              <a:rPr sz="1200" spc="0" dirty="0">
                <a:latin typeface="Arial"/>
                <a:cs typeface="Arial"/>
              </a:rPr>
              <a:t>• </a:t>
            </a:r>
            <a:r>
              <a:rPr sz="1200" spc="267" dirty="0">
                <a:latin typeface="Arial"/>
                <a:cs typeface="Arial"/>
              </a:rPr>
              <a:t> </a:t>
            </a:r>
            <a:r>
              <a:rPr sz="1200" b="1" spc="0" dirty="0">
                <a:latin typeface="Arial"/>
                <a:cs typeface="Arial"/>
              </a:rPr>
              <a:t>Sponsor Presentation </a:t>
            </a:r>
            <a:r>
              <a:rPr sz="1200" spc="0" dirty="0">
                <a:latin typeface="Arial"/>
                <a:cs typeface="Arial"/>
              </a:rPr>
              <a:t>addressing:</a:t>
            </a:r>
            <a:endParaRPr sz="1200">
              <a:latin typeface="Arial"/>
              <a:cs typeface="Arial"/>
            </a:endParaRPr>
          </a:p>
          <a:p>
            <a:pPr marL="256539">
              <a:lnSpc>
                <a:spcPct val="95825"/>
              </a:lnSpc>
              <a:spcBef>
                <a:spcPts val="20"/>
              </a:spcBef>
            </a:pPr>
            <a:r>
              <a:rPr sz="1200" spc="0" dirty="0">
                <a:latin typeface="Arial"/>
                <a:cs typeface="Arial"/>
              </a:rPr>
              <a:t>• </a:t>
            </a:r>
            <a:r>
              <a:rPr sz="1200" spc="317" dirty="0">
                <a:latin typeface="Arial"/>
                <a:cs typeface="Arial"/>
              </a:rPr>
              <a:t> </a:t>
            </a:r>
            <a:r>
              <a:rPr sz="1200" spc="0" dirty="0">
                <a:latin typeface="Arial"/>
                <a:cs typeface="Arial"/>
              </a:rPr>
              <a:t>What</a:t>
            </a:r>
            <a:r>
              <a:rPr sz="1200" spc="-19" dirty="0">
                <a:latin typeface="Arial"/>
                <a:cs typeface="Arial"/>
              </a:rPr>
              <a:t>’</a:t>
            </a:r>
            <a:r>
              <a:rPr sz="1200" spc="0" dirty="0">
                <a:latin typeface="Arial"/>
                <a:cs typeface="Arial"/>
              </a:rPr>
              <a:t>s the business impact of doing this?</a:t>
            </a:r>
            <a:endParaRPr sz="1200">
              <a:latin typeface="Arial"/>
              <a:cs typeface="Arial"/>
            </a:endParaRPr>
          </a:p>
          <a:p>
            <a:pPr marL="434339" marR="311695" indent="-177800">
              <a:lnSpc>
                <a:spcPct val="97262"/>
              </a:lnSpc>
              <a:spcBef>
                <a:spcPts val="1520"/>
              </a:spcBef>
            </a:pPr>
            <a:r>
              <a:rPr sz="1200" spc="0" dirty="0">
                <a:latin typeface="Arial"/>
                <a:cs typeface="Arial"/>
              </a:rPr>
              <a:t>• </a:t>
            </a:r>
            <a:r>
              <a:rPr sz="1200" spc="317" dirty="0">
                <a:latin typeface="Arial"/>
                <a:cs typeface="Arial"/>
              </a:rPr>
              <a:t> </a:t>
            </a:r>
            <a:r>
              <a:rPr sz="1200" spc="0" dirty="0">
                <a:latin typeface="Arial"/>
                <a:cs typeface="Arial"/>
              </a:rPr>
              <a:t>How can this be evangelized within the organization (and beyond)?</a:t>
            </a:r>
            <a:endParaRPr sz="1200">
              <a:latin typeface="Arial"/>
              <a:cs typeface="Arial"/>
            </a:endParaRPr>
          </a:p>
        </p:txBody>
      </p:sp>
      <p:sp>
        <p:nvSpPr>
          <p:cNvPr id="22" name="object 22"/>
          <p:cNvSpPr txBox="1"/>
          <p:nvPr/>
        </p:nvSpPr>
        <p:spPr>
          <a:xfrm>
            <a:off x="1002838" y="3397135"/>
            <a:ext cx="1143000" cy="457200"/>
          </a:xfrm>
          <a:prstGeom prst="rect">
            <a:avLst/>
          </a:prstGeom>
        </p:spPr>
        <p:txBody>
          <a:bodyPr wrap="square" lIns="0" tIns="0" rIns="0" bIns="0" rtlCol="0">
            <a:noAutofit/>
          </a:bodyPr>
          <a:lstStyle/>
          <a:p>
            <a:pPr marL="91440">
              <a:lnSpc>
                <a:spcPct val="95825"/>
              </a:lnSpc>
              <a:spcBef>
                <a:spcPts val="434"/>
              </a:spcBef>
            </a:pPr>
            <a:r>
              <a:rPr sz="1200" spc="0" dirty="0">
                <a:latin typeface="Arial"/>
                <a:cs typeface="Arial"/>
              </a:rPr>
              <a:t>Project</a:t>
            </a:r>
            <a:endParaRPr sz="1200">
              <a:latin typeface="Arial"/>
              <a:cs typeface="Arial"/>
            </a:endParaRPr>
          </a:p>
          <a:p>
            <a:pPr marL="91440">
              <a:lnSpc>
                <a:spcPct val="95825"/>
              </a:lnSpc>
              <a:spcBef>
                <a:spcPts val="20"/>
              </a:spcBef>
            </a:pPr>
            <a:r>
              <a:rPr sz="1200" spc="0" dirty="0">
                <a:latin typeface="Arial"/>
                <a:cs typeface="Arial"/>
              </a:rPr>
              <a:t>Manager</a:t>
            </a:r>
            <a:endParaRPr sz="1200">
              <a:latin typeface="Arial"/>
              <a:cs typeface="Arial"/>
            </a:endParaRPr>
          </a:p>
        </p:txBody>
      </p:sp>
      <p:sp>
        <p:nvSpPr>
          <p:cNvPr id="21" name="object 21"/>
          <p:cNvSpPr txBox="1"/>
          <p:nvPr/>
        </p:nvSpPr>
        <p:spPr>
          <a:xfrm>
            <a:off x="2145838" y="3397135"/>
            <a:ext cx="3992748" cy="457200"/>
          </a:xfrm>
          <a:prstGeom prst="rect">
            <a:avLst/>
          </a:prstGeom>
        </p:spPr>
        <p:txBody>
          <a:bodyPr wrap="square" lIns="0" tIns="0" rIns="0" bIns="0" rtlCol="0">
            <a:noAutofit/>
          </a:bodyPr>
          <a:lstStyle/>
          <a:p>
            <a:pPr marL="91439" marR="224009">
              <a:lnSpc>
                <a:spcPct val="97262"/>
              </a:lnSpc>
              <a:spcBef>
                <a:spcPts val="434"/>
              </a:spcBef>
            </a:pPr>
            <a:r>
              <a:rPr sz="1200" spc="0" dirty="0">
                <a:latin typeface="Arial"/>
                <a:cs typeface="Arial"/>
              </a:rPr>
              <a:t>Ensure key milestones and objectives are met on time and at expected qualit</a:t>
            </a:r>
            <a:r>
              <a:rPr sz="1200" spc="-89" dirty="0">
                <a:latin typeface="Arial"/>
                <a:cs typeface="Arial"/>
              </a:rPr>
              <a:t>y</a:t>
            </a:r>
            <a:r>
              <a:rPr sz="1200" spc="0" dirty="0">
                <a:latin typeface="Arial"/>
                <a:cs typeface="Arial"/>
              </a:rPr>
              <a:t>.</a:t>
            </a:r>
            <a:endParaRPr sz="1200">
              <a:latin typeface="Arial"/>
              <a:cs typeface="Arial"/>
            </a:endParaRPr>
          </a:p>
        </p:txBody>
      </p:sp>
      <p:sp>
        <p:nvSpPr>
          <p:cNvPr id="20" name="object 20"/>
          <p:cNvSpPr txBox="1"/>
          <p:nvPr/>
        </p:nvSpPr>
        <p:spPr>
          <a:xfrm>
            <a:off x="6138586" y="3397135"/>
            <a:ext cx="3398656" cy="457200"/>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1002838" y="3854335"/>
            <a:ext cx="1143000" cy="640080"/>
          </a:xfrm>
          <a:prstGeom prst="rect">
            <a:avLst/>
          </a:prstGeom>
        </p:spPr>
        <p:txBody>
          <a:bodyPr wrap="square" lIns="0" tIns="0" rIns="0" bIns="0" rtlCol="0">
            <a:noAutofit/>
          </a:bodyPr>
          <a:lstStyle/>
          <a:p>
            <a:pPr marL="91440" marR="254228">
              <a:lnSpc>
                <a:spcPct val="97262"/>
              </a:lnSpc>
              <a:spcBef>
                <a:spcPts val="434"/>
              </a:spcBef>
            </a:pPr>
            <a:r>
              <a:rPr sz="1200" spc="0" dirty="0">
                <a:latin typeface="Arial"/>
                <a:cs typeface="Arial"/>
              </a:rPr>
              <a:t>Business Intelligence Analyst</a:t>
            </a:r>
            <a:endParaRPr sz="1200">
              <a:latin typeface="Arial"/>
              <a:cs typeface="Arial"/>
            </a:endParaRPr>
          </a:p>
        </p:txBody>
      </p:sp>
      <p:sp>
        <p:nvSpPr>
          <p:cNvPr id="18" name="object 18"/>
          <p:cNvSpPr txBox="1"/>
          <p:nvPr/>
        </p:nvSpPr>
        <p:spPr>
          <a:xfrm>
            <a:off x="2145838" y="3854335"/>
            <a:ext cx="3992748" cy="640080"/>
          </a:xfrm>
          <a:prstGeom prst="rect">
            <a:avLst/>
          </a:prstGeom>
        </p:spPr>
        <p:txBody>
          <a:bodyPr wrap="square" lIns="0" tIns="0" rIns="0" bIns="0" rtlCol="0">
            <a:noAutofit/>
          </a:bodyPr>
          <a:lstStyle/>
          <a:p>
            <a:pPr marL="91439" marR="181082">
              <a:lnSpc>
                <a:spcPct val="97262"/>
              </a:lnSpc>
              <a:spcBef>
                <a:spcPts val="434"/>
              </a:spcBef>
            </a:pPr>
            <a:r>
              <a:rPr sz="1200" spc="0" dirty="0">
                <a:latin typeface="Arial"/>
                <a:cs typeface="Arial"/>
              </a:rPr>
              <a:t>Business domain expertise with deep understanding of the data, KPIs, key metrics and business intelligence from a reporting perspective</a:t>
            </a:r>
            <a:endParaRPr sz="1200">
              <a:latin typeface="Arial"/>
              <a:cs typeface="Arial"/>
            </a:endParaRPr>
          </a:p>
        </p:txBody>
      </p:sp>
      <p:sp>
        <p:nvSpPr>
          <p:cNvPr id="17" name="object 17"/>
          <p:cNvSpPr txBox="1"/>
          <p:nvPr/>
        </p:nvSpPr>
        <p:spPr>
          <a:xfrm>
            <a:off x="6138586" y="3854335"/>
            <a:ext cx="3398656" cy="640080"/>
          </a:xfrm>
          <a:prstGeom prst="rect">
            <a:avLst/>
          </a:prstGeom>
        </p:spPr>
        <p:txBody>
          <a:bodyPr wrap="square" lIns="0" tIns="0" rIns="0" bIns="0" rtlCol="0">
            <a:noAutofit/>
          </a:bodyPr>
          <a:lstStyle/>
          <a:p>
            <a:pPr marL="91439">
              <a:lnSpc>
                <a:spcPct val="95825"/>
              </a:lnSpc>
              <a:spcBef>
                <a:spcPts val="434"/>
              </a:spcBef>
            </a:pPr>
            <a:r>
              <a:rPr sz="1200" spc="0" dirty="0">
                <a:latin typeface="Arial"/>
                <a:cs typeface="Arial"/>
              </a:rPr>
              <a:t>• </a:t>
            </a:r>
            <a:r>
              <a:rPr sz="1200" spc="267" dirty="0">
                <a:latin typeface="Arial"/>
                <a:cs typeface="Arial"/>
              </a:rPr>
              <a:t> </a:t>
            </a:r>
            <a:r>
              <a:rPr sz="1200" spc="0" dirty="0">
                <a:latin typeface="Arial"/>
                <a:cs typeface="Arial"/>
              </a:rPr>
              <a:t>Show the </a:t>
            </a:r>
            <a:r>
              <a:rPr sz="1200" b="1" spc="0" dirty="0">
                <a:latin typeface="Arial"/>
                <a:cs typeface="Arial"/>
              </a:rPr>
              <a:t>analyst presentation</a:t>
            </a:r>
            <a:endParaRPr sz="1200">
              <a:latin typeface="Arial"/>
              <a:cs typeface="Arial"/>
            </a:endParaRPr>
          </a:p>
          <a:p>
            <a:pPr marL="91439">
              <a:lnSpc>
                <a:spcPct val="95825"/>
              </a:lnSpc>
              <a:spcBef>
                <a:spcPts val="20"/>
              </a:spcBef>
            </a:pPr>
            <a:r>
              <a:rPr sz="1200" spc="0" dirty="0">
                <a:latin typeface="Arial"/>
                <a:cs typeface="Arial"/>
              </a:rPr>
              <a:t>• </a:t>
            </a:r>
            <a:r>
              <a:rPr sz="1200" spc="267" dirty="0">
                <a:latin typeface="Arial"/>
                <a:cs typeface="Arial"/>
              </a:rPr>
              <a:t> </a:t>
            </a:r>
            <a:r>
              <a:rPr sz="1200" spc="0" dirty="0">
                <a:latin typeface="Arial"/>
                <a:cs typeface="Arial"/>
              </a:rPr>
              <a:t>Determine if the reports will change</a:t>
            </a:r>
            <a:endParaRPr sz="1200">
              <a:latin typeface="Arial"/>
              <a:cs typeface="Arial"/>
            </a:endParaRPr>
          </a:p>
        </p:txBody>
      </p:sp>
      <p:sp>
        <p:nvSpPr>
          <p:cNvPr id="16" name="object 16"/>
          <p:cNvSpPr txBox="1"/>
          <p:nvPr/>
        </p:nvSpPr>
        <p:spPr>
          <a:xfrm>
            <a:off x="1002838" y="4494416"/>
            <a:ext cx="1143000" cy="640080"/>
          </a:xfrm>
          <a:prstGeom prst="rect">
            <a:avLst/>
          </a:prstGeom>
        </p:spPr>
        <p:txBody>
          <a:bodyPr wrap="square" lIns="0" tIns="0" rIns="0" bIns="0" rtlCol="0">
            <a:noAutofit/>
          </a:bodyPr>
          <a:lstStyle/>
          <a:p>
            <a:pPr>
              <a:lnSpc>
                <a:spcPts val="1100"/>
              </a:lnSpc>
              <a:spcBef>
                <a:spcPts val="54"/>
              </a:spcBef>
            </a:pPr>
            <a:endParaRPr sz="1100"/>
          </a:p>
          <a:p>
            <a:pPr marL="91440">
              <a:lnSpc>
                <a:spcPct val="95825"/>
              </a:lnSpc>
            </a:pPr>
            <a:r>
              <a:rPr sz="1200" spc="0" dirty="0">
                <a:latin typeface="Arial"/>
                <a:cs typeface="Arial"/>
              </a:rPr>
              <a:t>Data</a:t>
            </a:r>
            <a:endParaRPr sz="1200">
              <a:latin typeface="Arial"/>
              <a:cs typeface="Arial"/>
            </a:endParaRPr>
          </a:p>
          <a:p>
            <a:pPr marL="91440">
              <a:lnSpc>
                <a:spcPct val="95825"/>
              </a:lnSpc>
              <a:spcBef>
                <a:spcPts val="20"/>
              </a:spcBef>
            </a:pPr>
            <a:r>
              <a:rPr sz="1200" spc="0" dirty="0">
                <a:latin typeface="Arial"/>
                <a:cs typeface="Arial"/>
              </a:rPr>
              <a:t>Engineer</a:t>
            </a:r>
            <a:endParaRPr sz="1200">
              <a:latin typeface="Arial"/>
              <a:cs typeface="Arial"/>
            </a:endParaRPr>
          </a:p>
        </p:txBody>
      </p:sp>
      <p:sp>
        <p:nvSpPr>
          <p:cNvPr id="15" name="object 15"/>
          <p:cNvSpPr txBox="1"/>
          <p:nvPr/>
        </p:nvSpPr>
        <p:spPr>
          <a:xfrm>
            <a:off x="2145838" y="4494416"/>
            <a:ext cx="3992748" cy="640080"/>
          </a:xfrm>
          <a:prstGeom prst="rect">
            <a:avLst/>
          </a:prstGeom>
        </p:spPr>
        <p:txBody>
          <a:bodyPr wrap="square" lIns="0" tIns="0" rIns="0" bIns="0" rtlCol="0">
            <a:noAutofit/>
          </a:bodyPr>
          <a:lstStyle/>
          <a:p>
            <a:pPr marL="91439" marR="238145">
              <a:lnSpc>
                <a:spcPct val="97262"/>
              </a:lnSpc>
              <a:spcBef>
                <a:spcPts val="434"/>
              </a:spcBef>
            </a:pPr>
            <a:r>
              <a:rPr sz="1200" spc="0" dirty="0">
                <a:latin typeface="Arial"/>
                <a:cs typeface="Arial"/>
              </a:rPr>
              <a:t>Deep technical skills to assist with tuning SQL</a:t>
            </a:r>
            <a:r>
              <a:rPr sz="1200" spc="-44" dirty="0">
                <a:latin typeface="Arial"/>
                <a:cs typeface="Arial"/>
              </a:rPr>
              <a:t> </a:t>
            </a:r>
            <a:r>
              <a:rPr sz="1200" spc="0" dirty="0">
                <a:latin typeface="Arial"/>
                <a:cs typeface="Arial"/>
              </a:rPr>
              <a:t>queries for data management, extraction and support data ingest to analytic sandbox</a:t>
            </a:r>
            <a:endParaRPr sz="1200">
              <a:latin typeface="Arial"/>
              <a:cs typeface="Arial"/>
            </a:endParaRPr>
          </a:p>
        </p:txBody>
      </p:sp>
      <p:sp>
        <p:nvSpPr>
          <p:cNvPr id="14" name="object 14"/>
          <p:cNvSpPr txBox="1"/>
          <p:nvPr/>
        </p:nvSpPr>
        <p:spPr>
          <a:xfrm>
            <a:off x="6138586" y="4494416"/>
            <a:ext cx="3398656" cy="640080"/>
          </a:xfrm>
          <a:prstGeom prst="rect">
            <a:avLst/>
          </a:prstGeom>
        </p:spPr>
        <p:txBody>
          <a:bodyPr wrap="square" lIns="0" tIns="0" rIns="0" bIns="0" rtlCol="0">
            <a:noAutofit/>
          </a:bodyPr>
          <a:lstStyle/>
          <a:p>
            <a:pPr marL="91439">
              <a:lnSpc>
                <a:spcPct val="95825"/>
              </a:lnSpc>
              <a:spcBef>
                <a:spcPts val="434"/>
              </a:spcBef>
            </a:pPr>
            <a:r>
              <a:rPr sz="1200" spc="0" dirty="0">
                <a:latin typeface="Arial"/>
                <a:cs typeface="Arial"/>
              </a:rPr>
              <a:t>• </a:t>
            </a:r>
            <a:r>
              <a:rPr sz="1200" spc="267" dirty="0">
                <a:latin typeface="Arial"/>
                <a:cs typeface="Arial"/>
              </a:rPr>
              <a:t> </a:t>
            </a:r>
            <a:r>
              <a:rPr sz="1200" spc="0" dirty="0">
                <a:latin typeface="Arial"/>
                <a:cs typeface="Arial"/>
              </a:rPr>
              <a:t>Share the </a:t>
            </a:r>
            <a:r>
              <a:rPr sz="1200" b="1" spc="0" dirty="0">
                <a:latin typeface="Arial"/>
                <a:cs typeface="Arial"/>
              </a:rPr>
              <a:t>code </a:t>
            </a:r>
            <a:r>
              <a:rPr sz="1200" spc="0" dirty="0">
                <a:latin typeface="Arial"/>
                <a:cs typeface="Arial"/>
              </a:rPr>
              <a:t>from the analytical project</a:t>
            </a:r>
            <a:endParaRPr sz="1200">
              <a:latin typeface="Arial"/>
              <a:cs typeface="Arial"/>
            </a:endParaRPr>
          </a:p>
          <a:p>
            <a:pPr marL="256539">
              <a:lnSpc>
                <a:spcPct val="95825"/>
              </a:lnSpc>
              <a:spcBef>
                <a:spcPts val="1420"/>
              </a:spcBef>
            </a:pPr>
            <a:r>
              <a:rPr sz="1200" spc="0" dirty="0">
                <a:latin typeface="Arial"/>
                <a:cs typeface="Arial"/>
              </a:rPr>
              <a:t>implement it.</a:t>
            </a:r>
            <a:endParaRPr sz="1200">
              <a:latin typeface="Arial"/>
              <a:cs typeface="Arial"/>
            </a:endParaRPr>
          </a:p>
        </p:txBody>
      </p:sp>
      <p:sp>
        <p:nvSpPr>
          <p:cNvPr id="13" name="object 13"/>
          <p:cNvSpPr txBox="1"/>
          <p:nvPr/>
        </p:nvSpPr>
        <p:spPr>
          <a:xfrm>
            <a:off x="1002838" y="5134496"/>
            <a:ext cx="1143000" cy="640080"/>
          </a:xfrm>
          <a:prstGeom prst="rect">
            <a:avLst/>
          </a:prstGeom>
        </p:spPr>
        <p:txBody>
          <a:bodyPr wrap="square" lIns="0" tIns="0" rIns="0" bIns="0" rtlCol="0">
            <a:noAutofit/>
          </a:bodyPr>
          <a:lstStyle/>
          <a:p>
            <a:pPr marL="91440" marR="127514">
              <a:lnSpc>
                <a:spcPct val="97262"/>
              </a:lnSpc>
              <a:spcBef>
                <a:spcPts val="434"/>
              </a:spcBef>
            </a:pPr>
            <a:r>
              <a:rPr sz="1200" spc="0" dirty="0">
                <a:latin typeface="Arial"/>
                <a:cs typeface="Arial"/>
              </a:rPr>
              <a:t>Database Administrator (DBA)</a:t>
            </a:r>
            <a:endParaRPr sz="1200">
              <a:latin typeface="Arial"/>
              <a:cs typeface="Arial"/>
            </a:endParaRPr>
          </a:p>
        </p:txBody>
      </p:sp>
      <p:sp>
        <p:nvSpPr>
          <p:cNvPr id="12" name="object 12"/>
          <p:cNvSpPr txBox="1"/>
          <p:nvPr/>
        </p:nvSpPr>
        <p:spPr>
          <a:xfrm>
            <a:off x="2145838" y="5134496"/>
            <a:ext cx="3992748" cy="640080"/>
          </a:xfrm>
          <a:prstGeom prst="rect">
            <a:avLst/>
          </a:prstGeom>
        </p:spPr>
        <p:txBody>
          <a:bodyPr wrap="square" lIns="0" tIns="0" rIns="0" bIns="0" rtlCol="0">
            <a:noAutofit/>
          </a:bodyPr>
          <a:lstStyle/>
          <a:p>
            <a:pPr marL="91439" marR="87782">
              <a:lnSpc>
                <a:spcPct val="97262"/>
              </a:lnSpc>
              <a:spcBef>
                <a:spcPts val="434"/>
              </a:spcBef>
            </a:pPr>
            <a:r>
              <a:rPr sz="1200" spc="0" dirty="0">
                <a:latin typeface="Arial"/>
                <a:cs typeface="Arial"/>
              </a:rPr>
              <a:t>Database</a:t>
            </a:r>
            <a:r>
              <a:rPr sz="1200" spc="-64" dirty="0">
                <a:latin typeface="Arial"/>
                <a:cs typeface="Arial"/>
              </a:rPr>
              <a:t> </a:t>
            </a:r>
            <a:r>
              <a:rPr sz="1200" spc="0" dirty="0">
                <a:latin typeface="Arial"/>
                <a:cs typeface="Arial"/>
              </a:rPr>
              <a:t>Administrator who provisions and configures database environment to support the analytical needs of the working team</a:t>
            </a:r>
            <a:endParaRPr sz="1200">
              <a:latin typeface="Arial"/>
              <a:cs typeface="Arial"/>
            </a:endParaRPr>
          </a:p>
        </p:txBody>
      </p:sp>
      <p:sp>
        <p:nvSpPr>
          <p:cNvPr id="11" name="object 11"/>
          <p:cNvSpPr txBox="1"/>
          <p:nvPr/>
        </p:nvSpPr>
        <p:spPr>
          <a:xfrm>
            <a:off x="6138586" y="5134496"/>
            <a:ext cx="3398656" cy="640080"/>
          </a:xfrm>
          <a:prstGeom prst="rect">
            <a:avLst/>
          </a:prstGeom>
        </p:spPr>
        <p:txBody>
          <a:bodyPr wrap="square" lIns="0" tIns="0" rIns="0" bIns="0" rtlCol="0">
            <a:noAutofit/>
          </a:bodyPr>
          <a:lstStyle/>
          <a:p>
            <a:pPr marL="91439">
              <a:lnSpc>
                <a:spcPct val="95825"/>
              </a:lnSpc>
              <a:spcBef>
                <a:spcPts val="434"/>
              </a:spcBef>
            </a:pPr>
            <a:r>
              <a:rPr sz="1200" spc="0" dirty="0">
                <a:latin typeface="Arial"/>
                <a:cs typeface="Arial"/>
              </a:rPr>
              <a:t>• </a:t>
            </a:r>
            <a:r>
              <a:rPr sz="1200" spc="267" dirty="0">
                <a:latin typeface="Arial"/>
                <a:cs typeface="Arial"/>
              </a:rPr>
              <a:t> </a:t>
            </a:r>
            <a:r>
              <a:rPr sz="1200" spc="0" dirty="0">
                <a:latin typeface="Arial"/>
                <a:cs typeface="Arial"/>
              </a:rPr>
              <a:t>Share the </a:t>
            </a:r>
            <a:r>
              <a:rPr sz="1200" b="1" spc="0" dirty="0">
                <a:latin typeface="Arial"/>
                <a:cs typeface="Arial"/>
              </a:rPr>
              <a:t>code </a:t>
            </a:r>
            <a:r>
              <a:rPr sz="1200" spc="0" dirty="0">
                <a:latin typeface="Arial"/>
                <a:cs typeface="Arial"/>
              </a:rPr>
              <a:t>from the analytical project</a:t>
            </a:r>
            <a:endParaRPr sz="1200">
              <a:latin typeface="Arial"/>
              <a:cs typeface="Arial"/>
            </a:endParaRPr>
          </a:p>
          <a:p>
            <a:pPr marL="256539" marR="475162" indent="-165100">
              <a:lnSpc>
                <a:spcPct val="97262"/>
              </a:lnSpc>
              <a:spcBef>
                <a:spcPts val="20"/>
              </a:spcBef>
            </a:pPr>
            <a:r>
              <a:rPr sz="1200" spc="0" dirty="0">
                <a:latin typeface="Arial"/>
                <a:cs typeface="Arial"/>
              </a:rPr>
              <a:t>• </a:t>
            </a:r>
            <a:r>
              <a:rPr sz="1200" spc="267" dirty="0">
                <a:latin typeface="Arial"/>
                <a:cs typeface="Arial"/>
              </a:rPr>
              <a:t> </a:t>
            </a:r>
            <a:r>
              <a:rPr sz="1200" spc="0" dirty="0">
                <a:latin typeface="Arial"/>
                <a:cs typeface="Arial"/>
              </a:rPr>
              <a:t>Create </a:t>
            </a:r>
            <a:r>
              <a:rPr sz="1200" b="1" spc="0" dirty="0">
                <a:latin typeface="Arial"/>
                <a:cs typeface="Arial"/>
              </a:rPr>
              <a:t>technical document </a:t>
            </a:r>
            <a:r>
              <a:rPr sz="1200" spc="0" dirty="0">
                <a:latin typeface="Arial"/>
                <a:cs typeface="Arial"/>
              </a:rPr>
              <a:t>on how to implement it.</a:t>
            </a:r>
            <a:endParaRPr sz="1200">
              <a:latin typeface="Arial"/>
              <a:cs typeface="Arial"/>
            </a:endParaRPr>
          </a:p>
        </p:txBody>
      </p:sp>
      <p:sp>
        <p:nvSpPr>
          <p:cNvPr id="10" name="object 10"/>
          <p:cNvSpPr txBox="1"/>
          <p:nvPr/>
        </p:nvSpPr>
        <p:spPr>
          <a:xfrm>
            <a:off x="1002838" y="5774576"/>
            <a:ext cx="1143000" cy="677307"/>
          </a:xfrm>
          <a:prstGeom prst="rect">
            <a:avLst/>
          </a:prstGeom>
        </p:spPr>
        <p:txBody>
          <a:bodyPr wrap="square" lIns="0" tIns="0" rIns="0" bIns="0" rtlCol="0">
            <a:noAutofit/>
          </a:bodyPr>
          <a:lstStyle/>
          <a:p>
            <a:pPr>
              <a:lnSpc>
                <a:spcPts val="550"/>
              </a:lnSpc>
              <a:spcBef>
                <a:spcPts val="44"/>
              </a:spcBef>
            </a:pPr>
            <a:endParaRPr sz="550"/>
          </a:p>
          <a:p>
            <a:pPr marL="91440">
              <a:lnSpc>
                <a:spcPct val="95825"/>
              </a:lnSpc>
              <a:spcBef>
                <a:spcPts val="2000"/>
              </a:spcBef>
            </a:pPr>
            <a:r>
              <a:rPr sz="1200" spc="0" dirty="0">
                <a:latin typeface="Arial"/>
                <a:cs typeface="Arial"/>
              </a:rPr>
              <a:t>Data Scientist</a:t>
            </a:r>
            <a:endParaRPr sz="1200">
              <a:latin typeface="Arial"/>
              <a:cs typeface="Arial"/>
            </a:endParaRPr>
          </a:p>
        </p:txBody>
      </p:sp>
      <p:sp>
        <p:nvSpPr>
          <p:cNvPr id="9" name="object 9"/>
          <p:cNvSpPr txBox="1"/>
          <p:nvPr/>
        </p:nvSpPr>
        <p:spPr>
          <a:xfrm>
            <a:off x="2145838" y="5774576"/>
            <a:ext cx="3992748" cy="677307"/>
          </a:xfrm>
          <a:prstGeom prst="rect">
            <a:avLst/>
          </a:prstGeom>
        </p:spPr>
        <p:txBody>
          <a:bodyPr wrap="square" lIns="0" tIns="0" rIns="0" bIns="0" rtlCol="0">
            <a:noAutofit/>
          </a:bodyPr>
          <a:lstStyle/>
          <a:p>
            <a:pPr marL="91439" marR="325081">
              <a:lnSpc>
                <a:spcPct val="97262"/>
              </a:lnSpc>
              <a:spcBef>
                <a:spcPts val="434"/>
              </a:spcBef>
            </a:pPr>
            <a:r>
              <a:rPr sz="1200" spc="0" dirty="0">
                <a:latin typeface="Arial"/>
                <a:cs typeface="Arial"/>
              </a:rPr>
              <a:t>Provide subject matter expertise for analytical techniques, data modeling, applying valid analytical techniques to given business problems and ensuring</a:t>
            </a:r>
            <a:endParaRPr sz="1200">
              <a:latin typeface="Arial"/>
              <a:cs typeface="Arial"/>
            </a:endParaRPr>
          </a:p>
        </p:txBody>
      </p:sp>
      <p:sp>
        <p:nvSpPr>
          <p:cNvPr id="8" name="object 8"/>
          <p:cNvSpPr txBox="1"/>
          <p:nvPr/>
        </p:nvSpPr>
        <p:spPr>
          <a:xfrm>
            <a:off x="6138586" y="5774576"/>
            <a:ext cx="3398656" cy="677307"/>
          </a:xfrm>
          <a:prstGeom prst="rect">
            <a:avLst/>
          </a:prstGeom>
        </p:spPr>
        <p:txBody>
          <a:bodyPr wrap="square" lIns="0" tIns="0" rIns="0" bIns="0" rtlCol="0">
            <a:noAutofit/>
          </a:bodyPr>
          <a:lstStyle/>
          <a:p>
            <a:pPr marL="91439">
              <a:lnSpc>
                <a:spcPct val="95825"/>
              </a:lnSpc>
              <a:spcBef>
                <a:spcPts val="434"/>
              </a:spcBef>
            </a:pPr>
            <a:r>
              <a:rPr sz="1200" spc="0" dirty="0">
                <a:latin typeface="Arial"/>
                <a:cs typeface="Arial"/>
              </a:rPr>
              <a:t>• </a:t>
            </a:r>
            <a:r>
              <a:rPr sz="1200" spc="267" dirty="0">
                <a:latin typeface="Arial"/>
                <a:cs typeface="Arial"/>
              </a:rPr>
              <a:t> </a:t>
            </a:r>
            <a:r>
              <a:rPr sz="1200" spc="0" dirty="0">
                <a:latin typeface="Arial"/>
                <a:cs typeface="Arial"/>
              </a:rPr>
              <a:t>Show the </a:t>
            </a:r>
            <a:r>
              <a:rPr sz="1200" b="1" spc="0" dirty="0">
                <a:latin typeface="Arial"/>
                <a:cs typeface="Arial"/>
              </a:rPr>
              <a:t>analyst presentation</a:t>
            </a:r>
            <a:endParaRPr sz="1200">
              <a:latin typeface="Arial"/>
              <a:cs typeface="Arial"/>
            </a:endParaRPr>
          </a:p>
          <a:p>
            <a:pPr marL="91439">
              <a:lnSpc>
                <a:spcPct val="95825"/>
              </a:lnSpc>
              <a:spcBef>
                <a:spcPts val="20"/>
              </a:spcBef>
            </a:pPr>
            <a:r>
              <a:rPr sz="1200" spc="0" dirty="0">
                <a:latin typeface="Arial"/>
                <a:cs typeface="Arial"/>
              </a:rPr>
              <a:t>• </a:t>
            </a:r>
            <a:r>
              <a:rPr sz="1200" spc="267" dirty="0">
                <a:latin typeface="Arial"/>
                <a:cs typeface="Arial"/>
              </a:rPr>
              <a:t> </a:t>
            </a:r>
            <a:r>
              <a:rPr sz="1200" spc="0" dirty="0">
                <a:latin typeface="Arial"/>
                <a:cs typeface="Arial"/>
              </a:rPr>
              <a:t>Share the </a:t>
            </a:r>
            <a:r>
              <a:rPr sz="1200" b="1" spc="0" dirty="0">
                <a:latin typeface="Arial"/>
                <a:cs typeface="Arial"/>
              </a:rPr>
              <a:t>code</a:t>
            </a:r>
            <a:endParaRPr sz="1200">
              <a:latin typeface="Arial"/>
              <a:cs typeface="Arial"/>
            </a:endParaRPr>
          </a:p>
        </p:txBody>
      </p:sp>
      <p:sp>
        <p:nvSpPr>
          <p:cNvPr id="7" name="object 7"/>
          <p:cNvSpPr txBox="1"/>
          <p:nvPr/>
        </p:nvSpPr>
        <p:spPr>
          <a:xfrm>
            <a:off x="774238" y="6451884"/>
            <a:ext cx="228599" cy="145653"/>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002838" y="6451884"/>
            <a:ext cx="1143000" cy="145653"/>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145838" y="6451884"/>
            <a:ext cx="3992748" cy="145653"/>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6138586" y="6451884"/>
            <a:ext cx="3398656" cy="145653"/>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9537243" y="6451884"/>
            <a:ext cx="380992" cy="145653"/>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774238" y="6597537"/>
            <a:ext cx="9143998" cy="368696"/>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34" name="object 34"/>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6" name="object 16"/>
          <p:cNvSpPr/>
          <p:nvPr/>
        </p:nvSpPr>
        <p:spPr>
          <a:xfrm>
            <a:off x="9279734" y="512971"/>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9"/>
                </a:lnTo>
                <a:lnTo>
                  <a:pt x="59011" y="36406"/>
                </a:lnTo>
                <a:lnTo>
                  <a:pt x="48238" y="43862"/>
                </a:lnTo>
                <a:lnTo>
                  <a:pt x="38210" y="51928"/>
                </a:lnTo>
                <a:lnTo>
                  <a:pt x="28954"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17" name="object 17"/>
          <p:cNvSpPr/>
          <p:nvPr/>
        </p:nvSpPr>
        <p:spPr>
          <a:xfrm>
            <a:off x="9199900" y="498221"/>
            <a:ext cx="564669" cy="430910"/>
          </a:xfrm>
          <a:custGeom>
            <a:avLst/>
            <a:gdLst/>
            <a:ahLst/>
            <a:cxnLst/>
            <a:rect l="l" t="t" r="r" b="b"/>
            <a:pathLst>
              <a:path w="564669" h="430910">
                <a:moveTo>
                  <a:pt x="29561" y="119476"/>
                </a:moveTo>
                <a:lnTo>
                  <a:pt x="16796" y="142250"/>
                </a:lnTo>
                <a:lnTo>
                  <a:pt x="7540" y="165994"/>
                </a:lnTo>
                <a:lnTo>
                  <a:pt x="1903" y="190474"/>
                </a:lnTo>
                <a:lnTo>
                  <a:pt x="0" y="215455"/>
                </a:lnTo>
                <a:lnTo>
                  <a:pt x="935" y="233126"/>
                </a:lnTo>
                <a:lnTo>
                  <a:pt x="8205" y="267232"/>
                </a:lnTo>
                <a:lnTo>
                  <a:pt x="22187" y="299320"/>
                </a:lnTo>
                <a:lnTo>
                  <a:pt x="42300" y="328948"/>
                </a:lnTo>
                <a:lnTo>
                  <a:pt x="67963" y="355671"/>
                </a:lnTo>
                <a:lnTo>
                  <a:pt x="82694" y="367805"/>
                </a:lnTo>
                <a:lnTo>
                  <a:pt x="98595" y="379047"/>
                </a:lnTo>
                <a:lnTo>
                  <a:pt x="115592" y="389340"/>
                </a:lnTo>
                <a:lnTo>
                  <a:pt x="133613" y="398630"/>
                </a:lnTo>
                <a:lnTo>
                  <a:pt x="152586" y="406862"/>
                </a:lnTo>
                <a:lnTo>
                  <a:pt x="172438" y="413979"/>
                </a:lnTo>
                <a:lnTo>
                  <a:pt x="193096" y="419926"/>
                </a:lnTo>
                <a:lnTo>
                  <a:pt x="214487" y="424649"/>
                </a:lnTo>
                <a:lnTo>
                  <a:pt x="236540" y="428091"/>
                </a:lnTo>
                <a:lnTo>
                  <a:pt x="259180" y="430196"/>
                </a:lnTo>
                <a:lnTo>
                  <a:pt x="282336" y="430910"/>
                </a:lnTo>
                <a:lnTo>
                  <a:pt x="305492" y="430196"/>
                </a:lnTo>
                <a:lnTo>
                  <a:pt x="328132" y="428090"/>
                </a:lnTo>
                <a:lnTo>
                  <a:pt x="350184" y="424649"/>
                </a:lnTo>
                <a:lnTo>
                  <a:pt x="371575" y="419926"/>
                </a:lnTo>
                <a:lnTo>
                  <a:pt x="392233" y="413979"/>
                </a:lnTo>
                <a:lnTo>
                  <a:pt x="412084" y="406862"/>
                </a:lnTo>
                <a:lnTo>
                  <a:pt x="431057" y="398630"/>
                </a:lnTo>
                <a:lnTo>
                  <a:pt x="449078" y="389340"/>
                </a:lnTo>
                <a:lnTo>
                  <a:pt x="466075" y="379046"/>
                </a:lnTo>
                <a:lnTo>
                  <a:pt x="481976" y="367805"/>
                </a:lnTo>
                <a:lnTo>
                  <a:pt x="496707" y="355671"/>
                </a:lnTo>
                <a:lnTo>
                  <a:pt x="522369" y="328948"/>
                </a:lnTo>
                <a:lnTo>
                  <a:pt x="542482" y="299320"/>
                </a:lnTo>
                <a:lnTo>
                  <a:pt x="556464" y="267231"/>
                </a:lnTo>
                <a:lnTo>
                  <a:pt x="563733" y="233126"/>
                </a:lnTo>
                <a:lnTo>
                  <a:pt x="564669" y="215455"/>
                </a:lnTo>
                <a:lnTo>
                  <a:pt x="563733" y="197784"/>
                </a:lnTo>
                <a:lnTo>
                  <a:pt x="556464" y="163678"/>
                </a:lnTo>
                <a:lnTo>
                  <a:pt x="542482" y="131590"/>
                </a:lnTo>
                <a:lnTo>
                  <a:pt x="522369" y="101962"/>
                </a:lnTo>
                <a:lnTo>
                  <a:pt x="496706" y="75239"/>
                </a:lnTo>
                <a:lnTo>
                  <a:pt x="481976" y="63105"/>
                </a:lnTo>
                <a:lnTo>
                  <a:pt x="466075" y="51863"/>
                </a:lnTo>
                <a:lnTo>
                  <a:pt x="449078" y="41570"/>
                </a:lnTo>
                <a:lnTo>
                  <a:pt x="431057" y="32280"/>
                </a:lnTo>
                <a:lnTo>
                  <a:pt x="412084" y="24048"/>
                </a:lnTo>
                <a:lnTo>
                  <a:pt x="392232" y="16931"/>
                </a:lnTo>
                <a:lnTo>
                  <a:pt x="371575" y="10984"/>
                </a:lnTo>
                <a:lnTo>
                  <a:pt x="350183" y="6261"/>
                </a:lnTo>
                <a:lnTo>
                  <a:pt x="328131" y="2819"/>
                </a:lnTo>
                <a:lnTo>
                  <a:pt x="305491" y="714"/>
                </a:lnTo>
                <a:lnTo>
                  <a:pt x="282336" y="0"/>
                </a:lnTo>
                <a:lnTo>
                  <a:pt x="282334" y="25495"/>
                </a:lnTo>
                <a:lnTo>
                  <a:pt x="288047" y="25542"/>
                </a:lnTo>
                <a:lnTo>
                  <a:pt x="301428" y="26020"/>
                </a:lnTo>
                <a:lnTo>
                  <a:pt x="327865" y="28503"/>
                </a:lnTo>
                <a:lnTo>
                  <a:pt x="353702" y="32976"/>
                </a:lnTo>
                <a:lnTo>
                  <a:pt x="378737" y="39384"/>
                </a:lnTo>
                <a:lnTo>
                  <a:pt x="402767" y="47673"/>
                </a:lnTo>
                <a:lnTo>
                  <a:pt x="425592" y="57789"/>
                </a:lnTo>
                <a:lnTo>
                  <a:pt x="447009" y="69678"/>
                </a:lnTo>
                <a:lnTo>
                  <a:pt x="462628" y="80150"/>
                </a:lnTo>
                <a:lnTo>
                  <a:pt x="476824" y="91341"/>
                </a:lnTo>
                <a:lnTo>
                  <a:pt x="489589" y="103183"/>
                </a:lnTo>
                <a:lnTo>
                  <a:pt x="510789" y="128541"/>
                </a:lnTo>
                <a:lnTo>
                  <a:pt x="526161" y="155674"/>
                </a:lnTo>
                <a:lnTo>
                  <a:pt x="535640" y="184031"/>
                </a:lnTo>
                <a:lnTo>
                  <a:pt x="539158" y="213060"/>
                </a:lnTo>
                <a:lnTo>
                  <a:pt x="538661" y="227655"/>
                </a:lnTo>
                <a:lnTo>
                  <a:pt x="533113" y="256661"/>
                </a:lnTo>
                <a:lnTo>
                  <a:pt x="521437" y="284962"/>
                </a:lnTo>
                <a:lnTo>
                  <a:pt x="503567" y="312008"/>
                </a:lnTo>
                <a:lnTo>
                  <a:pt x="479436" y="337248"/>
                </a:lnTo>
                <a:lnTo>
                  <a:pt x="465277" y="348800"/>
                </a:lnTo>
                <a:lnTo>
                  <a:pt x="450145" y="359299"/>
                </a:lnTo>
                <a:lnTo>
                  <a:pt x="434135" y="368740"/>
                </a:lnTo>
                <a:lnTo>
                  <a:pt x="417338" y="377115"/>
                </a:lnTo>
                <a:lnTo>
                  <a:pt x="399848" y="384419"/>
                </a:lnTo>
                <a:lnTo>
                  <a:pt x="381759" y="390646"/>
                </a:lnTo>
                <a:lnTo>
                  <a:pt x="363162" y="395789"/>
                </a:lnTo>
                <a:lnTo>
                  <a:pt x="344152" y="399842"/>
                </a:lnTo>
                <a:lnTo>
                  <a:pt x="324822" y="402799"/>
                </a:lnTo>
                <a:lnTo>
                  <a:pt x="305264" y="404654"/>
                </a:lnTo>
                <a:lnTo>
                  <a:pt x="285572" y="405401"/>
                </a:lnTo>
                <a:lnTo>
                  <a:pt x="265838" y="405034"/>
                </a:lnTo>
                <a:lnTo>
                  <a:pt x="246157" y="403545"/>
                </a:lnTo>
                <a:lnTo>
                  <a:pt x="226620" y="400930"/>
                </a:lnTo>
                <a:lnTo>
                  <a:pt x="207322" y="397182"/>
                </a:lnTo>
                <a:lnTo>
                  <a:pt x="188355" y="392295"/>
                </a:lnTo>
                <a:lnTo>
                  <a:pt x="169812" y="386262"/>
                </a:lnTo>
                <a:lnTo>
                  <a:pt x="151786" y="379078"/>
                </a:lnTo>
                <a:lnTo>
                  <a:pt x="134371" y="370736"/>
                </a:lnTo>
                <a:lnTo>
                  <a:pt x="117660" y="361231"/>
                </a:lnTo>
                <a:lnTo>
                  <a:pt x="102040" y="350759"/>
                </a:lnTo>
                <a:lnTo>
                  <a:pt x="87844" y="339567"/>
                </a:lnTo>
                <a:lnTo>
                  <a:pt x="75080" y="327726"/>
                </a:lnTo>
                <a:lnTo>
                  <a:pt x="53880" y="302368"/>
                </a:lnTo>
                <a:lnTo>
                  <a:pt x="38507" y="275235"/>
                </a:lnTo>
                <a:lnTo>
                  <a:pt x="29028" y="246878"/>
                </a:lnTo>
                <a:lnTo>
                  <a:pt x="25510" y="217849"/>
                </a:lnTo>
                <a:lnTo>
                  <a:pt x="26007" y="203254"/>
                </a:lnTo>
                <a:lnTo>
                  <a:pt x="31556" y="174248"/>
                </a:lnTo>
                <a:lnTo>
                  <a:pt x="43231" y="145947"/>
                </a:lnTo>
                <a:lnTo>
                  <a:pt x="61102" y="118901"/>
                </a:lnTo>
                <a:lnTo>
                  <a:pt x="85233" y="93661"/>
                </a:lnTo>
                <a:lnTo>
                  <a:pt x="102985" y="110101"/>
                </a:lnTo>
                <a:lnTo>
                  <a:pt x="112403" y="58089"/>
                </a:lnTo>
                <a:lnTo>
                  <a:pt x="48887" y="60003"/>
                </a:lnTo>
                <a:lnTo>
                  <a:pt x="66634" y="76438"/>
                </a:lnTo>
                <a:lnTo>
                  <a:pt x="65166" y="77775"/>
                </a:lnTo>
                <a:lnTo>
                  <a:pt x="55041" y="87646"/>
                </a:lnTo>
                <a:lnTo>
                  <a:pt x="45722" y="97906"/>
                </a:lnTo>
                <a:lnTo>
                  <a:pt x="37224" y="108526"/>
                </a:lnTo>
                <a:lnTo>
                  <a:pt x="29561" y="119476"/>
                </a:lnTo>
                <a:close/>
              </a:path>
            </a:pathLst>
          </a:custGeom>
          <a:solidFill>
            <a:srgbClr val="F4F4F4"/>
          </a:solidFill>
        </p:spPr>
        <p:txBody>
          <a:bodyPr wrap="square" lIns="0" tIns="0" rIns="0" bIns="0" rtlCol="0">
            <a:noAutofit/>
          </a:bodyPr>
          <a:lstStyle/>
          <a:p>
            <a:endParaRPr/>
          </a:p>
        </p:txBody>
      </p:sp>
      <p:sp>
        <p:nvSpPr>
          <p:cNvPr id="18" name="object 18"/>
          <p:cNvSpPr/>
          <p:nvPr/>
        </p:nvSpPr>
        <p:spPr>
          <a:xfrm>
            <a:off x="9394299" y="493313"/>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19" name="object 19"/>
          <p:cNvSpPr/>
          <p:nvPr/>
        </p:nvSpPr>
        <p:spPr>
          <a:xfrm>
            <a:off x="9612816"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0" name="object 20"/>
          <p:cNvSpPr/>
          <p:nvPr/>
        </p:nvSpPr>
        <p:spPr>
          <a:xfrm>
            <a:off x="9612816"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1" name="object 21"/>
          <p:cNvSpPr/>
          <p:nvPr/>
        </p:nvSpPr>
        <p:spPr>
          <a:xfrm>
            <a:off x="9145642"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2" name="object 22"/>
          <p:cNvSpPr/>
          <p:nvPr/>
        </p:nvSpPr>
        <p:spPr>
          <a:xfrm>
            <a:off x="9145642"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23" name="object 23"/>
          <p:cNvSpPr/>
          <p:nvPr/>
        </p:nvSpPr>
        <p:spPr>
          <a:xfrm>
            <a:off x="9394299" y="852671"/>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571368" y="523280"/>
            <a:ext cx="95728" cy="60240"/>
          </a:xfrm>
          <a:custGeom>
            <a:avLst/>
            <a:gdLst/>
            <a:ahLst/>
            <a:cxnLst/>
            <a:rect l="l" t="t" r="r" b="b"/>
            <a:pathLst>
              <a:path w="95728" h="60240">
                <a:moveTo>
                  <a:pt x="91471" y="48944"/>
                </a:moveTo>
                <a:lnTo>
                  <a:pt x="88979" y="35433"/>
                </a:lnTo>
                <a:lnTo>
                  <a:pt x="82803" y="24111"/>
                </a:lnTo>
                <a:lnTo>
                  <a:pt x="73419" y="14144"/>
                </a:lnTo>
                <a:lnTo>
                  <a:pt x="61323" y="6234"/>
                </a:lnTo>
                <a:lnTo>
                  <a:pt x="53087" y="2812"/>
                </a:lnTo>
                <a:lnTo>
                  <a:pt x="39917" y="0"/>
                </a:lnTo>
                <a:lnTo>
                  <a:pt x="27315" y="311"/>
                </a:lnTo>
                <a:lnTo>
                  <a:pt x="15989" y="3603"/>
                </a:lnTo>
                <a:lnTo>
                  <a:pt x="6648" y="9733"/>
                </a:lnTo>
                <a:lnTo>
                  <a:pt x="0" y="18560"/>
                </a:lnTo>
                <a:lnTo>
                  <a:pt x="9827" y="23475"/>
                </a:lnTo>
                <a:lnTo>
                  <a:pt x="12961" y="18925"/>
                </a:lnTo>
                <a:lnTo>
                  <a:pt x="23392" y="12378"/>
                </a:lnTo>
                <a:lnTo>
                  <a:pt x="37594" y="10773"/>
                </a:lnTo>
                <a:lnTo>
                  <a:pt x="40414" y="11063"/>
                </a:lnTo>
                <a:lnTo>
                  <a:pt x="54018" y="14932"/>
                </a:lnTo>
                <a:lnTo>
                  <a:pt x="65928" y="22175"/>
                </a:lnTo>
                <a:lnTo>
                  <a:pt x="74967" y="31893"/>
                </a:lnTo>
                <a:lnTo>
                  <a:pt x="79957" y="43184"/>
                </a:lnTo>
                <a:lnTo>
                  <a:pt x="76074" y="41241"/>
                </a:lnTo>
                <a:lnTo>
                  <a:pt x="83323" y="60240"/>
                </a:lnTo>
                <a:lnTo>
                  <a:pt x="95728" y="51073"/>
                </a:lnTo>
                <a:lnTo>
                  <a:pt x="91471" y="48944"/>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522307" y="578602"/>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5"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5"/>
                </a:lnTo>
                <a:lnTo>
                  <a:pt x="75800" y="52629"/>
                </a:lnTo>
                <a:lnTo>
                  <a:pt x="64679" y="56938"/>
                </a:lnTo>
                <a:lnTo>
                  <a:pt x="50913"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769779" y="672912"/>
            <a:ext cx="41970" cy="98397"/>
          </a:xfrm>
          <a:custGeom>
            <a:avLst/>
            <a:gdLst/>
            <a:ahLst/>
            <a:cxnLst/>
            <a:rect l="l" t="t" r="r" b="b"/>
            <a:pathLst>
              <a:path w="41970" h="98397">
                <a:moveTo>
                  <a:pt x="758" y="11032"/>
                </a:moveTo>
                <a:lnTo>
                  <a:pt x="6502" y="11452"/>
                </a:lnTo>
                <a:lnTo>
                  <a:pt x="17477" y="17145"/>
                </a:lnTo>
                <a:lnTo>
                  <a:pt x="26056" y="28514"/>
                </a:lnTo>
                <a:lnTo>
                  <a:pt x="28684" y="35008"/>
                </a:lnTo>
                <a:lnTo>
                  <a:pt x="30991" y="47736"/>
                </a:lnTo>
                <a:lnTo>
                  <a:pt x="30085" y="60370"/>
                </a:lnTo>
                <a:lnTo>
                  <a:pt x="26116" y="71760"/>
                </a:lnTo>
                <a:lnTo>
                  <a:pt x="19235" y="80755"/>
                </a:lnTo>
                <a:lnTo>
                  <a:pt x="18930" y="76332"/>
                </a:lnTo>
                <a:lnTo>
                  <a:pt x="6330" y="92138"/>
                </a:lnTo>
                <a:lnTo>
                  <a:pt x="20447" y="98397"/>
                </a:lnTo>
                <a:lnTo>
                  <a:pt x="20116" y="93581"/>
                </a:lnTo>
                <a:lnTo>
                  <a:pt x="22223" y="92292"/>
                </a:lnTo>
                <a:lnTo>
                  <a:pt x="31095" y="84100"/>
                </a:lnTo>
                <a:lnTo>
                  <a:pt x="37572" y="73187"/>
                </a:lnTo>
                <a:lnTo>
                  <a:pt x="41312" y="60297"/>
                </a:lnTo>
                <a:lnTo>
                  <a:pt x="41970"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569384" y="675590"/>
            <a:ext cx="42442" cy="75138"/>
          </a:xfrm>
          <a:custGeom>
            <a:avLst/>
            <a:gdLst/>
            <a:ahLst/>
            <a:cxnLst/>
            <a:rect l="l" t="t" r="r" b="b"/>
            <a:pathLst>
              <a:path w="42442" h="75138">
                <a:moveTo>
                  <a:pt x="1163" y="29963"/>
                </a:moveTo>
                <a:lnTo>
                  <a:pt x="0" y="42776"/>
                </a:lnTo>
                <a:lnTo>
                  <a:pt x="996" y="48251"/>
                </a:lnTo>
                <a:lnTo>
                  <a:pt x="6669" y="59938"/>
                </a:lnTo>
                <a:lnTo>
                  <a:pt x="16145" y="68831"/>
                </a:lnTo>
                <a:lnTo>
                  <a:pt x="28408" y="74156"/>
                </a:lnTo>
                <a:lnTo>
                  <a:pt x="42442" y="75138"/>
                </a:lnTo>
                <a:lnTo>
                  <a:pt x="41415" y="64790"/>
                </a:lnTo>
                <a:lnTo>
                  <a:pt x="33719" y="64609"/>
                </a:lnTo>
                <a:lnTo>
                  <a:pt x="21669" y="60028"/>
                </a:lnTo>
                <a:lnTo>
                  <a:pt x="13159" y="50829"/>
                </a:lnTo>
                <a:lnTo>
                  <a:pt x="10987" y="45366"/>
                </a:lnTo>
                <a:lnTo>
                  <a:pt x="10891" y="33842"/>
                </a:lnTo>
                <a:lnTo>
                  <a:pt x="16186" y="23410"/>
                </a:lnTo>
                <a:lnTo>
                  <a:pt x="26236"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313512" y="782526"/>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4" y="11159"/>
                </a:lnTo>
                <a:lnTo>
                  <a:pt x="55042" y="14396"/>
                </a:lnTo>
                <a:lnTo>
                  <a:pt x="67770" y="20009"/>
                </a:lnTo>
                <a:lnTo>
                  <a:pt x="79204" y="27512"/>
                </a:lnTo>
                <a:lnTo>
                  <a:pt x="88559" y="36421"/>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40"/>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269688" y="828456"/>
            <a:ext cx="112664" cy="83917"/>
          </a:xfrm>
          <a:custGeom>
            <a:avLst/>
            <a:gdLst/>
            <a:ahLst/>
            <a:cxnLst/>
            <a:rect l="l" t="t" r="r" b="b"/>
            <a:pathLst>
              <a:path w="112664" h="83917">
                <a:moveTo>
                  <a:pt x="17820" y="25796"/>
                </a:moveTo>
                <a:lnTo>
                  <a:pt x="11826" y="0"/>
                </a:lnTo>
                <a:lnTo>
                  <a:pt x="0" y="12937"/>
                </a:lnTo>
                <a:lnTo>
                  <a:pt x="2887" y="15021"/>
                </a:lnTo>
                <a:lnTo>
                  <a:pt x="4706" y="24138"/>
                </a:lnTo>
                <a:lnTo>
                  <a:pt x="9427" y="35158"/>
                </a:lnTo>
                <a:lnTo>
                  <a:pt x="16663" y="46086"/>
                </a:lnTo>
                <a:lnTo>
                  <a:pt x="26122" y="56495"/>
                </a:lnTo>
                <a:lnTo>
                  <a:pt x="37514" y="65958"/>
                </a:lnTo>
                <a:lnTo>
                  <a:pt x="47341" y="72285"/>
                </a:lnTo>
                <a:lnTo>
                  <a:pt x="60602" y="78619"/>
                </a:lnTo>
                <a:lnTo>
                  <a:pt x="73584" y="82512"/>
                </a:lnTo>
                <a:lnTo>
                  <a:pt x="85784" y="83917"/>
                </a:lnTo>
                <a:lnTo>
                  <a:pt x="96700" y="82791"/>
                </a:lnTo>
                <a:lnTo>
                  <a:pt x="105827" y="79086"/>
                </a:lnTo>
                <a:lnTo>
                  <a:pt x="112664" y="72758"/>
                </a:lnTo>
                <a:lnTo>
                  <a:pt x="103752" y="66329"/>
                </a:lnTo>
                <a:lnTo>
                  <a:pt x="100711" y="69417"/>
                </a:lnTo>
                <a:lnTo>
                  <a:pt x="90015" y="73224"/>
                </a:lnTo>
                <a:lnTo>
                  <a:pt x="75308" y="72005"/>
                </a:lnTo>
                <a:lnTo>
                  <a:pt x="63225" y="68010"/>
                </a:lnTo>
                <a:lnTo>
                  <a:pt x="51132" y="61805"/>
                </a:lnTo>
                <a:lnTo>
                  <a:pt x="39792" y="53894"/>
                </a:lnTo>
                <a:lnTo>
                  <a:pt x="29778" y="44733"/>
                </a:lnTo>
                <a:lnTo>
                  <a:pt x="21658" y="34778"/>
                </a:lnTo>
                <a:lnTo>
                  <a:pt x="16002" y="24485"/>
                </a:lnTo>
                <a:lnTo>
                  <a:pt x="17820" y="25796"/>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572255" y="826466"/>
            <a:ext cx="78164" cy="74414"/>
          </a:xfrm>
          <a:custGeom>
            <a:avLst/>
            <a:gdLst/>
            <a:ahLst/>
            <a:cxnLst/>
            <a:rect l="l" t="t" r="r" b="b"/>
            <a:pathLst>
              <a:path w="78164" h="74414">
                <a:moveTo>
                  <a:pt x="73287" y="0"/>
                </a:moveTo>
                <a:lnTo>
                  <a:pt x="66459"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4"/>
                </a:lnTo>
                <a:lnTo>
                  <a:pt x="6833" y="74414"/>
                </a:lnTo>
                <a:lnTo>
                  <a:pt x="9235" y="72373"/>
                </a:lnTo>
                <a:lnTo>
                  <a:pt x="20019" y="72844"/>
                </a:lnTo>
                <a:lnTo>
                  <a:pt x="31761" y="70194"/>
                </a:lnTo>
                <a:lnTo>
                  <a:pt x="43746" y="64668"/>
                </a:lnTo>
                <a:lnTo>
                  <a:pt x="55260" y="56512"/>
                </a:lnTo>
                <a:lnTo>
                  <a:pt x="60458" y="51687"/>
                </a:lnTo>
                <a:lnTo>
                  <a:pt x="69394"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529194" y="770582"/>
            <a:ext cx="73439" cy="81494"/>
          </a:xfrm>
          <a:custGeom>
            <a:avLst/>
            <a:gdLst/>
            <a:ahLst/>
            <a:cxnLst/>
            <a:rect l="l" t="t" r="r" b="b"/>
            <a:pathLst>
              <a:path w="73439" h="81494">
                <a:moveTo>
                  <a:pt x="13179" y="67864"/>
                </a:moveTo>
                <a:lnTo>
                  <a:pt x="10565"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6"/>
                </a:lnTo>
                <a:lnTo>
                  <a:pt x="3182" y="38353"/>
                </a:lnTo>
                <a:lnTo>
                  <a:pt x="10" y="50341"/>
                </a:lnTo>
                <a:lnTo>
                  <a:pt x="0" y="61992"/>
                </a:lnTo>
                <a:lnTo>
                  <a:pt x="3214" y="72609"/>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100668" y="675590"/>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5" y="64790"/>
                </a:lnTo>
                <a:lnTo>
                  <a:pt x="33719" y="64609"/>
                </a:lnTo>
                <a:lnTo>
                  <a:pt x="21669" y="60028"/>
                </a:lnTo>
                <a:lnTo>
                  <a:pt x="13159" y="50829"/>
                </a:lnTo>
                <a:lnTo>
                  <a:pt x="10987" y="45366"/>
                </a:lnTo>
                <a:lnTo>
                  <a:pt x="10891" y="33841"/>
                </a:lnTo>
                <a:lnTo>
                  <a:pt x="16187" y="23410"/>
                </a:lnTo>
                <a:lnTo>
                  <a:pt x="26238"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15" name="object 15"/>
          <p:cNvSpPr txBox="1"/>
          <p:nvPr/>
        </p:nvSpPr>
        <p:spPr>
          <a:xfrm>
            <a:off x="1157778" y="434367"/>
            <a:ext cx="7352469" cy="8001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4 Core Deliverables to Meet Most Stakeholder</a:t>
            </a:r>
            <a:endParaRPr sz="2800">
              <a:latin typeface="Arial"/>
              <a:cs typeface="Arial"/>
            </a:endParaRPr>
          </a:p>
          <a:p>
            <a:pPr marL="12700" marR="53340">
              <a:lnSpc>
                <a:spcPct val="95825"/>
              </a:lnSpc>
            </a:pPr>
            <a:r>
              <a:rPr sz="2800" spc="0" dirty="0">
                <a:solidFill>
                  <a:srgbClr val="2C94DC"/>
                </a:solidFill>
                <a:latin typeface="Arial"/>
                <a:cs typeface="Arial"/>
              </a:rPr>
              <a:t>Needs</a:t>
            </a:r>
            <a:endParaRPr sz="2800">
              <a:latin typeface="Arial"/>
              <a:cs typeface="Arial"/>
            </a:endParaRPr>
          </a:p>
        </p:txBody>
      </p:sp>
      <p:sp>
        <p:nvSpPr>
          <p:cNvPr id="14" name="object 14"/>
          <p:cNvSpPr txBox="1"/>
          <p:nvPr/>
        </p:nvSpPr>
        <p:spPr>
          <a:xfrm>
            <a:off x="1157778" y="1316061"/>
            <a:ext cx="357830" cy="391159"/>
          </a:xfrm>
          <a:prstGeom prst="rect">
            <a:avLst/>
          </a:prstGeom>
        </p:spPr>
        <p:txBody>
          <a:bodyPr wrap="square" lIns="0" tIns="0" rIns="0" bIns="0" rtlCol="0">
            <a:noAutofit/>
          </a:bodyPr>
          <a:lstStyle/>
          <a:p>
            <a:pPr marL="12700">
              <a:lnSpc>
                <a:spcPts val="3080"/>
              </a:lnSpc>
              <a:spcBef>
                <a:spcPts val="154"/>
              </a:spcBef>
            </a:pPr>
            <a:r>
              <a:rPr sz="4275" spc="0" baseline="1916" dirty="0">
                <a:solidFill>
                  <a:srgbClr val="92CF4F"/>
                </a:solidFill>
                <a:latin typeface="Calibri"/>
                <a:cs typeface="Calibri"/>
              </a:rPr>
              <a:t>1.</a:t>
            </a:r>
            <a:endParaRPr sz="2850">
              <a:latin typeface="Calibri"/>
              <a:cs typeface="Calibri"/>
            </a:endParaRPr>
          </a:p>
        </p:txBody>
      </p:sp>
      <p:sp>
        <p:nvSpPr>
          <p:cNvPr id="13" name="object 13"/>
          <p:cNvSpPr txBox="1"/>
          <p:nvPr/>
        </p:nvSpPr>
        <p:spPr>
          <a:xfrm>
            <a:off x="1569585" y="1363610"/>
            <a:ext cx="4318445" cy="330199"/>
          </a:xfrm>
          <a:prstGeom prst="rect">
            <a:avLst/>
          </a:prstGeom>
        </p:spPr>
        <p:txBody>
          <a:bodyPr wrap="square" lIns="0" tIns="0" rIns="0" bIns="0" rtlCol="0">
            <a:noAutofit/>
          </a:bodyPr>
          <a:lstStyle/>
          <a:p>
            <a:pPr marL="12700">
              <a:lnSpc>
                <a:spcPts val="2600"/>
              </a:lnSpc>
              <a:spcBef>
                <a:spcPts val="130"/>
              </a:spcBef>
            </a:pPr>
            <a:r>
              <a:rPr sz="3600" b="1" baseline="2275" dirty="0">
                <a:solidFill>
                  <a:srgbClr val="474746"/>
                </a:solidFill>
                <a:latin typeface="Calibri"/>
                <a:cs typeface="Calibri"/>
              </a:rPr>
              <a:t>Prese</a:t>
            </a:r>
            <a:r>
              <a:rPr sz="3600" b="1" spc="-4" baseline="2275" dirty="0">
                <a:solidFill>
                  <a:srgbClr val="474746"/>
                </a:solidFill>
                <a:latin typeface="Calibri"/>
                <a:cs typeface="Calibri"/>
              </a:rPr>
              <a:t>n</a:t>
            </a:r>
            <a:r>
              <a:rPr sz="3600" b="1" spc="0" baseline="2275" dirty="0">
                <a:solidFill>
                  <a:srgbClr val="474746"/>
                </a:solidFill>
                <a:latin typeface="Calibri"/>
                <a:cs typeface="Calibri"/>
              </a:rPr>
              <a:t>ta</a:t>
            </a:r>
            <a:r>
              <a:rPr lang="en-US" sz="3600" b="1" spc="0" baseline="2275" dirty="0">
                <a:solidFill>
                  <a:srgbClr val="474746"/>
                </a:solidFill>
                <a:latin typeface="Calibri"/>
                <a:cs typeface="Calibri"/>
              </a:rPr>
              <a:t>ti</a:t>
            </a:r>
            <a:r>
              <a:rPr sz="3600" b="1" spc="0" baseline="2275" dirty="0">
                <a:solidFill>
                  <a:srgbClr val="474746"/>
                </a:solidFill>
                <a:latin typeface="Calibri"/>
                <a:cs typeface="Calibri"/>
              </a:rPr>
              <a:t>on for Pr</a:t>
            </a:r>
            <a:r>
              <a:rPr sz="3600" b="1" spc="-4" baseline="2275" dirty="0">
                <a:solidFill>
                  <a:srgbClr val="474746"/>
                </a:solidFill>
                <a:latin typeface="Calibri"/>
                <a:cs typeface="Calibri"/>
              </a:rPr>
              <a:t>o</a:t>
            </a:r>
            <a:r>
              <a:rPr sz="3600" b="1" spc="0" baseline="2275" dirty="0">
                <a:solidFill>
                  <a:srgbClr val="474746"/>
                </a:solidFill>
                <a:latin typeface="Calibri"/>
                <a:cs typeface="Calibri"/>
              </a:rPr>
              <a:t>ject Sponsors</a:t>
            </a:r>
            <a:endParaRPr sz="2400" dirty="0">
              <a:latin typeface="Calibri"/>
              <a:cs typeface="Calibri"/>
            </a:endParaRPr>
          </a:p>
        </p:txBody>
      </p:sp>
      <p:sp>
        <p:nvSpPr>
          <p:cNvPr id="12" name="object 12"/>
          <p:cNvSpPr txBox="1"/>
          <p:nvPr/>
        </p:nvSpPr>
        <p:spPr>
          <a:xfrm>
            <a:off x="1614977" y="1720130"/>
            <a:ext cx="177829" cy="10668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a:p>
            <a:pPr marL="12700">
              <a:lnSpc>
                <a:spcPct val="95825"/>
              </a:lnSpc>
              <a:spcBef>
                <a:spcPts val="12"/>
              </a:spcBef>
            </a:pPr>
            <a:r>
              <a:rPr sz="2400" spc="0" dirty="0">
                <a:solidFill>
                  <a:srgbClr val="92CF4F"/>
                </a:solidFill>
                <a:latin typeface="Arial"/>
                <a:cs typeface="Arial"/>
              </a:rPr>
              <a:t>•</a:t>
            </a:r>
            <a:endParaRPr sz="2400">
              <a:latin typeface="Arial"/>
              <a:cs typeface="Arial"/>
            </a:endParaRPr>
          </a:p>
          <a:p>
            <a:pPr marL="12700">
              <a:lnSpc>
                <a:spcPct val="95825"/>
              </a:lnSpc>
              <a:spcBef>
                <a:spcPts val="140"/>
              </a:spcBef>
            </a:pPr>
            <a:r>
              <a:rPr sz="2400" spc="0" dirty="0">
                <a:solidFill>
                  <a:srgbClr val="92CF4F"/>
                </a:solidFill>
                <a:latin typeface="Arial"/>
                <a:cs typeface="Arial"/>
              </a:rPr>
              <a:t>•</a:t>
            </a:r>
            <a:endParaRPr sz="2400">
              <a:latin typeface="Arial"/>
              <a:cs typeface="Arial"/>
            </a:endParaRPr>
          </a:p>
        </p:txBody>
      </p:sp>
      <p:sp>
        <p:nvSpPr>
          <p:cNvPr id="11" name="object 11"/>
          <p:cNvSpPr txBox="1"/>
          <p:nvPr/>
        </p:nvSpPr>
        <p:spPr>
          <a:xfrm>
            <a:off x="1957877" y="1768994"/>
            <a:ext cx="7011254" cy="1323340"/>
          </a:xfrm>
          <a:prstGeom prst="rect">
            <a:avLst/>
          </a:prstGeom>
        </p:spPr>
        <p:txBody>
          <a:bodyPr wrap="square" lIns="0" tIns="0" rIns="0" bIns="0" rtlCol="0">
            <a:noAutofit/>
          </a:bodyPr>
          <a:lstStyle/>
          <a:p>
            <a:pPr marL="12700" marR="33808">
              <a:lnSpc>
                <a:spcPts val="2195"/>
              </a:lnSpc>
              <a:spcBef>
                <a:spcPts val="109"/>
              </a:spcBef>
            </a:pPr>
            <a:r>
              <a:rPr sz="3000" baseline="2730" dirty="0">
                <a:solidFill>
                  <a:srgbClr val="474746"/>
                </a:solidFill>
                <a:latin typeface="Calibri"/>
                <a:cs typeface="Calibri"/>
              </a:rPr>
              <a:t>“Bi</a:t>
            </a:r>
            <a:r>
              <a:rPr lang="en-US" sz="3000" baseline="2730" dirty="0">
                <a:solidFill>
                  <a:srgbClr val="474746"/>
                </a:solidFill>
                <a:latin typeface="Calibri"/>
                <a:cs typeface="Calibri"/>
              </a:rPr>
              <a:t>g</a:t>
            </a:r>
            <a:r>
              <a:rPr sz="3000" baseline="2730" dirty="0">
                <a:solidFill>
                  <a:srgbClr val="474746"/>
                </a:solidFill>
                <a:latin typeface="Calibri"/>
                <a:cs typeface="Calibri"/>
              </a:rPr>
              <a:t> </a:t>
            </a:r>
            <a:r>
              <a:rPr sz="3000" spc="0" baseline="2730" dirty="0">
                <a:solidFill>
                  <a:srgbClr val="474746"/>
                </a:solidFill>
                <a:latin typeface="Calibri"/>
                <a:cs typeface="Calibri"/>
              </a:rPr>
              <a:t>picture" takeaways for execu</a:t>
            </a:r>
            <a:r>
              <a:rPr lang="en-US" sz="3000" spc="0" baseline="2730" dirty="0">
                <a:solidFill>
                  <a:srgbClr val="474746"/>
                </a:solidFill>
                <a:latin typeface="Calibri"/>
                <a:cs typeface="Calibri"/>
              </a:rPr>
              <a:t>ti</a:t>
            </a:r>
            <a:r>
              <a:rPr sz="3000" spc="0" baseline="2730" dirty="0">
                <a:solidFill>
                  <a:srgbClr val="474746"/>
                </a:solidFill>
                <a:latin typeface="Calibri"/>
                <a:cs typeface="Calibri"/>
              </a:rPr>
              <a:t>ve</a:t>
            </a:r>
            <a:r>
              <a:rPr sz="3000" spc="101" baseline="2730" dirty="0">
                <a:solidFill>
                  <a:srgbClr val="474746"/>
                </a:solidFill>
                <a:latin typeface="Calibri"/>
                <a:cs typeface="Calibri"/>
              </a:rPr>
              <a:t> </a:t>
            </a:r>
            <a:r>
              <a:rPr sz="3000" spc="0" baseline="2730" dirty="0">
                <a:solidFill>
                  <a:srgbClr val="474746"/>
                </a:solidFill>
                <a:latin typeface="Calibri"/>
                <a:cs typeface="Calibri"/>
              </a:rPr>
              <a:t>level stakeholders</a:t>
            </a:r>
            <a:endParaRPr sz="2000" dirty="0">
              <a:latin typeface="Calibri"/>
              <a:cs typeface="Calibri"/>
            </a:endParaRPr>
          </a:p>
          <a:p>
            <a:pPr marL="12700" marR="33808">
              <a:lnSpc>
                <a:spcPct val="101725"/>
              </a:lnSpc>
              <a:spcBef>
                <a:spcPts val="345"/>
              </a:spcBef>
            </a:pPr>
            <a:r>
              <a:rPr sz="2000" spc="0" dirty="0">
                <a:solidFill>
                  <a:srgbClr val="474746"/>
                </a:solidFill>
                <a:latin typeface="Calibri"/>
                <a:cs typeface="Calibri"/>
              </a:rPr>
              <a:t>Determine key messa</a:t>
            </a:r>
            <a:r>
              <a:rPr lang="en-US" sz="2000" spc="0" dirty="0">
                <a:solidFill>
                  <a:srgbClr val="474746"/>
                </a:solidFill>
                <a:latin typeface="Calibri"/>
                <a:cs typeface="Calibri"/>
              </a:rPr>
              <a:t>g</a:t>
            </a:r>
            <a:r>
              <a:rPr sz="2000" spc="0" dirty="0">
                <a:solidFill>
                  <a:srgbClr val="474746"/>
                </a:solidFill>
                <a:latin typeface="Calibri"/>
                <a:cs typeface="Calibri"/>
              </a:rPr>
              <a:t>es to aid their decision-­‐makin</a:t>
            </a:r>
            <a:r>
              <a:rPr lang="en-US" sz="2000" spc="0" dirty="0">
                <a:solidFill>
                  <a:srgbClr val="474746"/>
                </a:solidFill>
                <a:latin typeface="Calibri"/>
                <a:cs typeface="Calibri"/>
              </a:rPr>
              <a:t>g</a:t>
            </a:r>
            <a:r>
              <a:rPr sz="2000" spc="0" dirty="0">
                <a:solidFill>
                  <a:srgbClr val="474746"/>
                </a:solidFill>
                <a:latin typeface="Calibri"/>
                <a:cs typeface="Calibri"/>
              </a:rPr>
              <a:t> process</a:t>
            </a:r>
            <a:endParaRPr sz="2000" dirty="0">
              <a:latin typeface="Calibri"/>
              <a:cs typeface="Calibri"/>
            </a:endParaRPr>
          </a:p>
          <a:p>
            <a:pPr marL="12700" indent="0">
              <a:lnSpc>
                <a:spcPts val="2420"/>
              </a:lnSpc>
              <a:spcBef>
                <a:spcPts val="546"/>
              </a:spcBef>
            </a:pPr>
            <a:r>
              <a:rPr sz="2000" spc="0" dirty="0">
                <a:solidFill>
                  <a:srgbClr val="474746"/>
                </a:solidFill>
                <a:latin typeface="Calibri"/>
                <a:cs typeface="Calibri"/>
              </a:rPr>
              <a:t>Focus on clean, easy visuals for the presenter to explain and for the viewer to </a:t>
            </a:r>
            <a:r>
              <a:rPr lang="en-US" sz="2000" spc="0" dirty="0">
                <a:solidFill>
                  <a:srgbClr val="474746"/>
                </a:solidFill>
                <a:latin typeface="Calibri"/>
                <a:cs typeface="Calibri"/>
              </a:rPr>
              <a:t>g</a:t>
            </a:r>
            <a:r>
              <a:rPr sz="2000" spc="0" dirty="0">
                <a:solidFill>
                  <a:srgbClr val="474746"/>
                </a:solidFill>
                <a:latin typeface="Calibri"/>
                <a:cs typeface="Calibri"/>
              </a:rPr>
              <a:t>rasp</a:t>
            </a:r>
            <a:endParaRPr sz="2000" dirty="0">
              <a:latin typeface="Calibri"/>
              <a:cs typeface="Calibri"/>
            </a:endParaRPr>
          </a:p>
        </p:txBody>
      </p:sp>
      <p:sp>
        <p:nvSpPr>
          <p:cNvPr id="10" name="object 10"/>
          <p:cNvSpPr txBox="1"/>
          <p:nvPr/>
        </p:nvSpPr>
        <p:spPr>
          <a:xfrm>
            <a:off x="1157778" y="3243413"/>
            <a:ext cx="357830" cy="391159"/>
          </a:xfrm>
          <a:prstGeom prst="rect">
            <a:avLst/>
          </a:prstGeom>
        </p:spPr>
        <p:txBody>
          <a:bodyPr wrap="square" lIns="0" tIns="0" rIns="0" bIns="0" rtlCol="0">
            <a:noAutofit/>
          </a:bodyPr>
          <a:lstStyle/>
          <a:p>
            <a:pPr marL="12700">
              <a:lnSpc>
                <a:spcPts val="3080"/>
              </a:lnSpc>
              <a:spcBef>
                <a:spcPts val="154"/>
              </a:spcBef>
            </a:pPr>
            <a:r>
              <a:rPr sz="4275" spc="0" baseline="1916" dirty="0">
                <a:solidFill>
                  <a:srgbClr val="92CF4F"/>
                </a:solidFill>
                <a:latin typeface="Calibri"/>
                <a:cs typeface="Calibri"/>
              </a:rPr>
              <a:t>2.</a:t>
            </a:r>
            <a:endParaRPr sz="2850">
              <a:latin typeface="Calibri"/>
              <a:cs typeface="Calibri"/>
            </a:endParaRPr>
          </a:p>
        </p:txBody>
      </p:sp>
      <p:sp>
        <p:nvSpPr>
          <p:cNvPr id="9" name="object 9"/>
          <p:cNvSpPr txBox="1"/>
          <p:nvPr/>
        </p:nvSpPr>
        <p:spPr>
          <a:xfrm>
            <a:off x="1569585" y="3290962"/>
            <a:ext cx="3268998" cy="330199"/>
          </a:xfrm>
          <a:prstGeom prst="rect">
            <a:avLst/>
          </a:prstGeom>
        </p:spPr>
        <p:txBody>
          <a:bodyPr wrap="square" lIns="0" tIns="0" rIns="0" bIns="0" rtlCol="0">
            <a:noAutofit/>
          </a:bodyPr>
          <a:lstStyle/>
          <a:p>
            <a:pPr marL="12700">
              <a:lnSpc>
                <a:spcPts val="2600"/>
              </a:lnSpc>
              <a:spcBef>
                <a:spcPts val="130"/>
              </a:spcBef>
            </a:pPr>
            <a:r>
              <a:rPr sz="3600" b="1" baseline="2275" dirty="0">
                <a:solidFill>
                  <a:srgbClr val="474746"/>
                </a:solidFill>
                <a:latin typeface="Calibri"/>
                <a:cs typeface="Calibri"/>
              </a:rPr>
              <a:t>Presenta</a:t>
            </a:r>
            <a:r>
              <a:rPr lang="en-US" sz="3600" b="1" baseline="2275" dirty="0">
                <a:solidFill>
                  <a:srgbClr val="474746"/>
                </a:solidFill>
                <a:latin typeface="Calibri"/>
                <a:cs typeface="Calibri"/>
              </a:rPr>
              <a:t>ti</a:t>
            </a:r>
            <a:r>
              <a:rPr sz="3600" b="1" baseline="2275" dirty="0">
                <a:solidFill>
                  <a:srgbClr val="474746"/>
                </a:solidFill>
                <a:latin typeface="Calibri"/>
                <a:cs typeface="Calibri"/>
              </a:rPr>
              <a:t>on </a:t>
            </a:r>
            <a:r>
              <a:rPr sz="3600" b="1" spc="0" baseline="2275" dirty="0">
                <a:solidFill>
                  <a:srgbClr val="474746"/>
                </a:solidFill>
                <a:latin typeface="Calibri"/>
                <a:cs typeface="Calibri"/>
              </a:rPr>
              <a:t>for Analysts</a:t>
            </a:r>
            <a:endParaRPr sz="2400" dirty="0">
              <a:latin typeface="Calibri"/>
              <a:cs typeface="Calibri"/>
            </a:endParaRPr>
          </a:p>
        </p:txBody>
      </p:sp>
      <p:sp>
        <p:nvSpPr>
          <p:cNvPr id="8" name="object 8"/>
          <p:cNvSpPr txBox="1"/>
          <p:nvPr/>
        </p:nvSpPr>
        <p:spPr>
          <a:xfrm>
            <a:off x="1614977" y="3650530"/>
            <a:ext cx="177829" cy="10668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a:p>
            <a:pPr marL="12700">
              <a:lnSpc>
                <a:spcPct val="95825"/>
              </a:lnSpc>
              <a:spcBef>
                <a:spcPts val="12"/>
              </a:spcBef>
            </a:pPr>
            <a:r>
              <a:rPr sz="2400" spc="0" dirty="0">
                <a:solidFill>
                  <a:srgbClr val="92CF4F"/>
                </a:solidFill>
                <a:latin typeface="Arial"/>
                <a:cs typeface="Arial"/>
              </a:rPr>
              <a:t>•</a:t>
            </a:r>
            <a:endParaRPr sz="2400">
              <a:latin typeface="Arial"/>
              <a:cs typeface="Arial"/>
            </a:endParaRPr>
          </a:p>
          <a:p>
            <a:pPr marL="12700">
              <a:lnSpc>
                <a:spcPct val="95825"/>
              </a:lnSpc>
              <a:spcBef>
                <a:spcPts val="140"/>
              </a:spcBef>
            </a:pPr>
            <a:r>
              <a:rPr sz="2400" spc="0" dirty="0">
                <a:solidFill>
                  <a:srgbClr val="92CF4F"/>
                </a:solidFill>
                <a:latin typeface="Arial"/>
                <a:cs typeface="Arial"/>
              </a:rPr>
              <a:t>•</a:t>
            </a:r>
            <a:endParaRPr sz="2400">
              <a:latin typeface="Arial"/>
              <a:cs typeface="Arial"/>
            </a:endParaRPr>
          </a:p>
        </p:txBody>
      </p:sp>
      <p:sp>
        <p:nvSpPr>
          <p:cNvPr id="7" name="object 7"/>
          <p:cNvSpPr txBox="1"/>
          <p:nvPr/>
        </p:nvSpPr>
        <p:spPr>
          <a:xfrm>
            <a:off x="1957877" y="3699394"/>
            <a:ext cx="7119253" cy="1323340"/>
          </a:xfrm>
          <a:prstGeom prst="rect">
            <a:avLst/>
          </a:prstGeom>
        </p:spPr>
        <p:txBody>
          <a:bodyPr wrap="square" lIns="0" tIns="0" rIns="0" bIns="0" rtlCol="0">
            <a:noAutofit/>
          </a:bodyPr>
          <a:lstStyle/>
          <a:p>
            <a:pPr marL="12700" marR="33808">
              <a:lnSpc>
                <a:spcPts val="2195"/>
              </a:lnSpc>
              <a:spcBef>
                <a:spcPts val="109"/>
              </a:spcBef>
            </a:pPr>
            <a:r>
              <a:rPr sz="3000" spc="0" baseline="2730" dirty="0">
                <a:solidFill>
                  <a:srgbClr val="474746"/>
                </a:solidFill>
                <a:latin typeface="Calibri"/>
                <a:cs typeface="Calibri"/>
              </a:rPr>
              <a:t>Business process chan'es</a:t>
            </a:r>
            <a:endParaRPr sz="2000" dirty="0">
              <a:latin typeface="Calibri"/>
              <a:cs typeface="Calibri"/>
            </a:endParaRPr>
          </a:p>
          <a:p>
            <a:pPr marL="12700" marR="33808">
              <a:lnSpc>
                <a:spcPct val="101725"/>
              </a:lnSpc>
              <a:spcBef>
                <a:spcPts val="345"/>
              </a:spcBef>
            </a:pPr>
            <a:r>
              <a:rPr sz="2000" dirty="0">
                <a:solidFill>
                  <a:srgbClr val="474746"/>
                </a:solidFill>
                <a:latin typeface="Calibri"/>
                <a:cs typeface="Calibri"/>
              </a:rPr>
              <a:t>Repor</a:t>
            </a:r>
            <a:r>
              <a:rPr lang="en-US" sz="2000" dirty="0">
                <a:solidFill>
                  <a:srgbClr val="474746"/>
                </a:solidFill>
                <a:latin typeface="Calibri"/>
                <a:cs typeface="Calibri"/>
              </a:rPr>
              <a:t>ti</a:t>
            </a:r>
            <a:r>
              <a:rPr sz="2000" dirty="0">
                <a:solidFill>
                  <a:srgbClr val="474746"/>
                </a:solidFill>
                <a:latin typeface="Calibri"/>
                <a:cs typeface="Calibri"/>
              </a:rPr>
              <a:t>n</a:t>
            </a:r>
            <a:r>
              <a:rPr lang="en-US" sz="2000" dirty="0">
                <a:solidFill>
                  <a:srgbClr val="474746"/>
                </a:solidFill>
                <a:latin typeface="Calibri"/>
                <a:cs typeface="Calibri"/>
              </a:rPr>
              <a:t>g</a:t>
            </a:r>
            <a:r>
              <a:rPr sz="2000" dirty="0">
                <a:solidFill>
                  <a:srgbClr val="474746"/>
                </a:solidFill>
                <a:latin typeface="Calibri"/>
                <a:cs typeface="Calibri"/>
              </a:rPr>
              <a:t> chan</a:t>
            </a:r>
            <a:r>
              <a:rPr lang="en-US" sz="2000" dirty="0">
                <a:solidFill>
                  <a:srgbClr val="474746"/>
                </a:solidFill>
                <a:latin typeface="Calibri"/>
                <a:cs typeface="Calibri"/>
              </a:rPr>
              <a:t>g</a:t>
            </a:r>
            <a:r>
              <a:rPr sz="2000" dirty="0">
                <a:solidFill>
                  <a:srgbClr val="474746"/>
                </a:solidFill>
                <a:latin typeface="Calibri"/>
                <a:cs typeface="Calibri"/>
              </a:rPr>
              <a:t>es</a:t>
            </a:r>
            <a:endParaRPr sz="2000" dirty="0">
              <a:latin typeface="Calibri"/>
              <a:cs typeface="Calibri"/>
            </a:endParaRPr>
          </a:p>
          <a:p>
            <a:pPr marL="12700" indent="0">
              <a:lnSpc>
                <a:spcPts val="2420"/>
              </a:lnSpc>
              <a:spcBef>
                <a:spcPts val="546"/>
              </a:spcBef>
            </a:pPr>
            <a:r>
              <a:rPr sz="2000" spc="0" dirty="0">
                <a:solidFill>
                  <a:srgbClr val="474746"/>
                </a:solidFill>
                <a:latin typeface="Calibri"/>
                <a:cs typeface="Calibri"/>
              </a:rPr>
              <a:t>Fellow Data Scien</a:t>
            </a:r>
            <a:r>
              <a:rPr lang="en-US" sz="2000" spc="0" dirty="0">
                <a:solidFill>
                  <a:srgbClr val="474746"/>
                </a:solidFill>
                <a:latin typeface="Calibri"/>
                <a:cs typeface="Calibri"/>
              </a:rPr>
              <a:t>ti</a:t>
            </a:r>
            <a:r>
              <a:rPr sz="2000" spc="0" dirty="0">
                <a:solidFill>
                  <a:srgbClr val="474746"/>
                </a:solidFill>
                <a:latin typeface="Calibri"/>
                <a:cs typeface="Calibri"/>
              </a:rPr>
              <a:t>sts</a:t>
            </a:r>
            <a:r>
              <a:rPr sz="2000" spc="101" dirty="0">
                <a:solidFill>
                  <a:srgbClr val="474746"/>
                </a:solidFill>
                <a:latin typeface="Calibri"/>
                <a:cs typeface="Calibri"/>
              </a:rPr>
              <a:t> </a:t>
            </a:r>
            <a:r>
              <a:rPr sz="2000" spc="0" dirty="0">
                <a:solidFill>
                  <a:srgbClr val="474746"/>
                </a:solidFill>
                <a:latin typeface="Calibri"/>
                <a:cs typeface="Calibri"/>
              </a:rPr>
              <a:t>will want the details and are comfortable with technical </a:t>
            </a:r>
            <a:r>
              <a:rPr lang="en-US" sz="2000" spc="0" dirty="0">
                <a:solidFill>
                  <a:srgbClr val="474746"/>
                </a:solidFill>
                <a:latin typeface="Calibri"/>
                <a:cs typeface="Calibri"/>
              </a:rPr>
              <a:t>g</a:t>
            </a:r>
            <a:r>
              <a:rPr sz="2000" spc="0" dirty="0">
                <a:solidFill>
                  <a:srgbClr val="474746"/>
                </a:solidFill>
                <a:latin typeface="Calibri"/>
                <a:cs typeface="Calibri"/>
              </a:rPr>
              <a:t>raphs (such as ROC curves, density plots, hist</a:t>
            </a:r>
            <a:r>
              <a:rPr lang="en-US" sz="2000" spc="0" dirty="0">
                <a:solidFill>
                  <a:srgbClr val="474746"/>
                </a:solidFill>
                <a:latin typeface="Calibri"/>
                <a:cs typeface="Calibri"/>
              </a:rPr>
              <a:t>og</a:t>
            </a:r>
            <a:r>
              <a:rPr sz="2000" spc="0" dirty="0">
                <a:solidFill>
                  <a:srgbClr val="474746"/>
                </a:solidFill>
                <a:latin typeface="Calibri"/>
                <a:cs typeface="Calibri"/>
              </a:rPr>
              <a:t>rams)</a:t>
            </a:r>
            <a:endParaRPr sz="2000" dirty="0">
              <a:latin typeface="Calibri"/>
              <a:cs typeface="Calibri"/>
            </a:endParaRPr>
          </a:p>
        </p:txBody>
      </p:sp>
      <p:sp>
        <p:nvSpPr>
          <p:cNvPr id="6" name="object 6"/>
          <p:cNvSpPr txBox="1"/>
          <p:nvPr/>
        </p:nvSpPr>
        <p:spPr>
          <a:xfrm>
            <a:off x="1157778" y="5173813"/>
            <a:ext cx="357830" cy="1000759"/>
          </a:xfrm>
          <a:prstGeom prst="rect">
            <a:avLst/>
          </a:prstGeom>
        </p:spPr>
        <p:txBody>
          <a:bodyPr wrap="square" lIns="0" tIns="0" rIns="0" bIns="0" rtlCol="0">
            <a:noAutofit/>
          </a:bodyPr>
          <a:lstStyle/>
          <a:p>
            <a:pPr marL="12700">
              <a:lnSpc>
                <a:spcPts val="3110"/>
              </a:lnSpc>
              <a:spcBef>
                <a:spcPts val="155"/>
              </a:spcBef>
            </a:pPr>
            <a:r>
              <a:rPr sz="4275" spc="0" baseline="2874" dirty="0">
                <a:solidFill>
                  <a:srgbClr val="92CF4F"/>
                </a:solidFill>
                <a:latin typeface="Calibri"/>
                <a:cs typeface="Calibri"/>
              </a:rPr>
              <a:t>3.</a:t>
            </a:r>
            <a:endParaRPr sz="2850" dirty="0">
              <a:latin typeface="Calibri"/>
              <a:cs typeface="Calibri"/>
            </a:endParaRPr>
          </a:p>
          <a:p>
            <a:pPr marL="12700">
              <a:lnSpc>
                <a:spcPts val="3445"/>
              </a:lnSpc>
              <a:spcBef>
                <a:spcPts val="1337"/>
              </a:spcBef>
            </a:pPr>
            <a:r>
              <a:rPr sz="2850" spc="0" dirty="0">
                <a:solidFill>
                  <a:srgbClr val="92CF4F"/>
                </a:solidFill>
                <a:latin typeface="Calibri"/>
                <a:cs typeface="Calibri"/>
              </a:rPr>
              <a:t>4.</a:t>
            </a:r>
            <a:endParaRPr sz="2850" dirty="0">
              <a:latin typeface="Calibri"/>
              <a:cs typeface="Calibri"/>
            </a:endParaRPr>
          </a:p>
        </p:txBody>
      </p:sp>
      <p:sp>
        <p:nvSpPr>
          <p:cNvPr id="5" name="object 5"/>
          <p:cNvSpPr txBox="1"/>
          <p:nvPr/>
        </p:nvSpPr>
        <p:spPr>
          <a:xfrm>
            <a:off x="1569585" y="5221362"/>
            <a:ext cx="4749855" cy="939800"/>
          </a:xfrm>
          <a:prstGeom prst="rect">
            <a:avLst/>
          </a:prstGeom>
        </p:spPr>
        <p:txBody>
          <a:bodyPr wrap="square" lIns="0" tIns="0" rIns="0" bIns="0" rtlCol="0">
            <a:noAutofit/>
          </a:bodyPr>
          <a:lstStyle/>
          <a:p>
            <a:pPr marL="12700" marR="45720">
              <a:lnSpc>
                <a:spcPts val="2615"/>
              </a:lnSpc>
              <a:spcBef>
                <a:spcPts val="130"/>
              </a:spcBef>
            </a:pPr>
            <a:r>
              <a:rPr sz="3600" b="1" spc="0" baseline="2275" dirty="0">
                <a:solidFill>
                  <a:srgbClr val="474746"/>
                </a:solidFill>
                <a:latin typeface="Calibri"/>
                <a:cs typeface="Calibri"/>
              </a:rPr>
              <a:t>Code </a:t>
            </a:r>
            <a:r>
              <a:rPr sz="3000" spc="0" baseline="2730" dirty="0">
                <a:solidFill>
                  <a:srgbClr val="474746"/>
                </a:solidFill>
                <a:latin typeface="Calibri"/>
                <a:cs typeface="Calibri"/>
              </a:rPr>
              <a:t>for technical people</a:t>
            </a:r>
            <a:endParaRPr sz="2000" dirty="0">
              <a:latin typeface="Calibri"/>
              <a:cs typeface="Calibri"/>
            </a:endParaRPr>
          </a:p>
          <a:p>
            <a:pPr marL="12700">
              <a:lnSpc>
                <a:spcPts val="2915"/>
              </a:lnSpc>
              <a:spcBef>
                <a:spcPts val="1885"/>
              </a:spcBef>
            </a:pPr>
            <a:r>
              <a:rPr sz="3600" b="1" spc="0" baseline="1137" dirty="0">
                <a:solidFill>
                  <a:srgbClr val="474746"/>
                </a:solidFill>
                <a:latin typeface="Calibri"/>
                <a:cs typeface="Calibri"/>
              </a:rPr>
              <a:t>Tec</a:t>
            </a:r>
            <a:r>
              <a:rPr sz="3600" b="1" spc="-4" baseline="1137" dirty="0">
                <a:solidFill>
                  <a:srgbClr val="474746"/>
                </a:solidFill>
                <a:latin typeface="Calibri"/>
                <a:cs typeface="Calibri"/>
              </a:rPr>
              <a:t>h</a:t>
            </a:r>
            <a:r>
              <a:rPr sz="3600" b="1" spc="0" baseline="1137" dirty="0">
                <a:solidFill>
                  <a:srgbClr val="474746"/>
                </a:solidFill>
                <a:latin typeface="Calibri"/>
                <a:cs typeface="Calibri"/>
              </a:rPr>
              <a:t>nical specs</a:t>
            </a:r>
            <a:r>
              <a:rPr sz="3600" b="1" spc="4" baseline="1137" dirty="0">
                <a:solidFill>
                  <a:srgbClr val="474746"/>
                </a:solidFill>
                <a:latin typeface="Calibri"/>
                <a:cs typeface="Calibri"/>
              </a:rPr>
              <a:t> </a:t>
            </a:r>
            <a:r>
              <a:rPr sz="3000" spc="0" baseline="1365" dirty="0">
                <a:solidFill>
                  <a:srgbClr val="474746"/>
                </a:solidFill>
                <a:latin typeface="Calibri"/>
                <a:cs typeface="Calibri"/>
              </a:rPr>
              <a:t>of implemen</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n</a:t>
            </a:r>
            <a:r>
              <a:rPr lang="en-US" sz="3000" spc="0" baseline="1365" dirty="0">
                <a:solidFill>
                  <a:srgbClr val="474746"/>
                </a:solidFill>
                <a:latin typeface="Calibri"/>
                <a:cs typeface="Calibri"/>
              </a:rPr>
              <a:t>g</a:t>
            </a:r>
            <a:r>
              <a:rPr sz="3000" spc="0" baseline="1365" dirty="0">
                <a:solidFill>
                  <a:srgbClr val="474746"/>
                </a:solidFill>
                <a:latin typeface="Calibri"/>
                <a:cs typeface="Calibri"/>
              </a:rPr>
              <a:t> the code</a:t>
            </a:r>
            <a:endParaRPr sz="2000" dirty="0">
              <a:latin typeface="Calibri"/>
              <a:cs typeface="Calibri"/>
            </a:endParaRPr>
          </a:p>
        </p:txBody>
      </p:sp>
      <p:sp>
        <p:nvSpPr>
          <p:cNvPr id="4" name="object 4"/>
          <p:cNvSpPr txBox="1"/>
          <p:nvPr/>
        </p:nvSpPr>
        <p:spPr>
          <a:xfrm>
            <a:off x="7830192"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3"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37</a:t>
            </a:r>
            <a:endParaRPr sz="1000" dirty="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object 31"/>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32" name="object 32"/>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4" name="object 14"/>
          <p:cNvSpPr/>
          <p:nvPr/>
        </p:nvSpPr>
        <p:spPr>
          <a:xfrm>
            <a:off x="9279734" y="512971"/>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9"/>
                </a:lnTo>
                <a:lnTo>
                  <a:pt x="59011" y="36406"/>
                </a:lnTo>
                <a:lnTo>
                  <a:pt x="48238" y="43862"/>
                </a:lnTo>
                <a:lnTo>
                  <a:pt x="38210" y="51928"/>
                </a:lnTo>
                <a:lnTo>
                  <a:pt x="28954" y="60579"/>
                </a:lnTo>
                <a:lnTo>
                  <a:pt x="20498" y="69792"/>
                </a:lnTo>
                <a:lnTo>
                  <a:pt x="17470" y="73472"/>
                </a:lnTo>
                <a:lnTo>
                  <a:pt x="0" y="63080"/>
                </a:lnTo>
                <a:close/>
              </a:path>
            </a:pathLst>
          </a:custGeom>
          <a:ln w="38099">
            <a:solidFill>
              <a:srgbClr val="F4F4F4"/>
            </a:solidFill>
            <a:prstDash val="lgDash"/>
          </a:ln>
        </p:spPr>
        <p:txBody>
          <a:bodyPr wrap="square" lIns="0" tIns="0" rIns="0" bIns="0" rtlCol="0">
            <a:noAutofit/>
          </a:bodyPr>
          <a:lstStyle/>
          <a:p>
            <a:endParaRPr/>
          </a:p>
        </p:txBody>
      </p:sp>
      <p:sp>
        <p:nvSpPr>
          <p:cNvPr id="15" name="object 15"/>
          <p:cNvSpPr/>
          <p:nvPr/>
        </p:nvSpPr>
        <p:spPr>
          <a:xfrm>
            <a:off x="9199900" y="498221"/>
            <a:ext cx="564669" cy="430910"/>
          </a:xfrm>
          <a:custGeom>
            <a:avLst/>
            <a:gdLst/>
            <a:ahLst/>
            <a:cxnLst/>
            <a:rect l="l" t="t" r="r" b="b"/>
            <a:pathLst>
              <a:path w="564669" h="430910">
                <a:moveTo>
                  <a:pt x="29561" y="119476"/>
                </a:moveTo>
                <a:lnTo>
                  <a:pt x="16796" y="142250"/>
                </a:lnTo>
                <a:lnTo>
                  <a:pt x="7540" y="165994"/>
                </a:lnTo>
                <a:lnTo>
                  <a:pt x="1903" y="190474"/>
                </a:lnTo>
                <a:lnTo>
                  <a:pt x="0" y="215455"/>
                </a:lnTo>
                <a:lnTo>
                  <a:pt x="935" y="233126"/>
                </a:lnTo>
                <a:lnTo>
                  <a:pt x="8205" y="267232"/>
                </a:lnTo>
                <a:lnTo>
                  <a:pt x="22187" y="299320"/>
                </a:lnTo>
                <a:lnTo>
                  <a:pt x="42300" y="328948"/>
                </a:lnTo>
                <a:lnTo>
                  <a:pt x="67963" y="355671"/>
                </a:lnTo>
                <a:lnTo>
                  <a:pt x="82694" y="367805"/>
                </a:lnTo>
                <a:lnTo>
                  <a:pt x="98595" y="379047"/>
                </a:lnTo>
                <a:lnTo>
                  <a:pt x="115592" y="389340"/>
                </a:lnTo>
                <a:lnTo>
                  <a:pt x="133613" y="398630"/>
                </a:lnTo>
                <a:lnTo>
                  <a:pt x="152586" y="406862"/>
                </a:lnTo>
                <a:lnTo>
                  <a:pt x="172438" y="413979"/>
                </a:lnTo>
                <a:lnTo>
                  <a:pt x="193096" y="419926"/>
                </a:lnTo>
                <a:lnTo>
                  <a:pt x="214487" y="424649"/>
                </a:lnTo>
                <a:lnTo>
                  <a:pt x="236540" y="428091"/>
                </a:lnTo>
                <a:lnTo>
                  <a:pt x="259180" y="430196"/>
                </a:lnTo>
                <a:lnTo>
                  <a:pt x="282336" y="430910"/>
                </a:lnTo>
                <a:lnTo>
                  <a:pt x="305492" y="430196"/>
                </a:lnTo>
                <a:lnTo>
                  <a:pt x="328132" y="428090"/>
                </a:lnTo>
                <a:lnTo>
                  <a:pt x="350184" y="424649"/>
                </a:lnTo>
                <a:lnTo>
                  <a:pt x="371575" y="419926"/>
                </a:lnTo>
                <a:lnTo>
                  <a:pt x="392233" y="413979"/>
                </a:lnTo>
                <a:lnTo>
                  <a:pt x="412084" y="406862"/>
                </a:lnTo>
                <a:lnTo>
                  <a:pt x="431057" y="398630"/>
                </a:lnTo>
                <a:lnTo>
                  <a:pt x="449078" y="389340"/>
                </a:lnTo>
                <a:lnTo>
                  <a:pt x="466075" y="379046"/>
                </a:lnTo>
                <a:lnTo>
                  <a:pt x="481976" y="367805"/>
                </a:lnTo>
                <a:lnTo>
                  <a:pt x="496707" y="355671"/>
                </a:lnTo>
                <a:lnTo>
                  <a:pt x="522369" y="328948"/>
                </a:lnTo>
                <a:lnTo>
                  <a:pt x="542482" y="299320"/>
                </a:lnTo>
                <a:lnTo>
                  <a:pt x="556464" y="267231"/>
                </a:lnTo>
                <a:lnTo>
                  <a:pt x="563733" y="233126"/>
                </a:lnTo>
                <a:lnTo>
                  <a:pt x="564669" y="215455"/>
                </a:lnTo>
                <a:lnTo>
                  <a:pt x="563733" y="197784"/>
                </a:lnTo>
                <a:lnTo>
                  <a:pt x="556464" y="163678"/>
                </a:lnTo>
                <a:lnTo>
                  <a:pt x="542482" y="131590"/>
                </a:lnTo>
                <a:lnTo>
                  <a:pt x="522369" y="101962"/>
                </a:lnTo>
                <a:lnTo>
                  <a:pt x="496706" y="75239"/>
                </a:lnTo>
                <a:lnTo>
                  <a:pt x="481976" y="63105"/>
                </a:lnTo>
                <a:lnTo>
                  <a:pt x="466075" y="51863"/>
                </a:lnTo>
                <a:lnTo>
                  <a:pt x="449078" y="41570"/>
                </a:lnTo>
                <a:lnTo>
                  <a:pt x="431057" y="32280"/>
                </a:lnTo>
                <a:lnTo>
                  <a:pt x="412084" y="24048"/>
                </a:lnTo>
                <a:lnTo>
                  <a:pt x="392232" y="16931"/>
                </a:lnTo>
                <a:lnTo>
                  <a:pt x="371575" y="10984"/>
                </a:lnTo>
                <a:lnTo>
                  <a:pt x="350183" y="6261"/>
                </a:lnTo>
                <a:lnTo>
                  <a:pt x="328131" y="2819"/>
                </a:lnTo>
                <a:lnTo>
                  <a:pt x="305491" y="714"/>
                </a:lnTo>
                <a:lnTo>
                  <a:pt x="282336" y="0"/>
                </a:lnTo>
                <a:lnTo>
                  <a:pt x="282334" y="25495"/>
                </a:lnTo>
                <a:lnTo>
                  <a:pt x="288047" y="25542"/>
                </a:lnTo>
                <a:lnTo>
                  <a:pt x="301428" y="26020"/>
                </a:lnTo>
                <a:lnTo>
                  <a:pt x="327865" y="28503"/>
                </a:lnTo>
                <a:lnTo>
                  <a:pt x="353702" y="32976"/>
                </a:lnTo>
                <a:lnTo>
                  <a:pt x="378737" y="39384"/>
                </a:lnTo>
                <a:lnTo>
                  <a:pt x="402767" y="47673"/>
                </a:lnTo>
                <a:lnTo>
                  <a:pt x="425592" y="57789"/>
                </a:lnTo>
                <a:lnTo>
                  <a:pt x="447009" y="69678"/>
                </a:lnTo>
                <a:lnTo>
                  <a:pt x="462628" y="80150"/>
                </a:lnTo>
                <a:lnTo>
                  <a:pt x="476824" y="91341"/>
                </a:lnTo>
                <a:lnTo>
                  <a:pt x="489589" y="103183"/>
                </a:lnTo>
                <a:lnTo>
                  <a:pt x="510789" y="128541"/>
                </a:lnTo>
                <a:lnTo>
                  <a:pt x="526161" y="155674"/>
                </a:lnTo>
                <a:lnTo>
                  <a:pt x="535640" y="184031"/>
                </a:lnTo>
                <a:lnTo>
                  <a:pt x="539158" y="213060"/>
                </a:lnTo>
                <a:lnTo>
                  <a:pt x="538661" y="227655"/>
                </a:lnTo>
                <a:lnTo>
                  <a:pt x="533113" y="256661"/>
                </a:lnTo>
                <a:lnTo>
                  <a:pt x="521437" y="284962"/>
                </a:lnTo>
                <a:lnTo>
                  <a:pt x="503567" y="312008"/>
                </a:lnTo>
                <a:lnTo>
                  <a:pt x="479436" y="337248"/>
                </a:lnTo>
                <a:lnTo>
                  <a:pt x="465277" y="348800"/>
                </a:lnTo>
                <a:lnTo>
                  <a:pt x="450145" y="359299"/>
                </a:lnTo>
                <a:lnTo>
                  <a:pt x="434135" y="368740"/>
                </a:lnTo>
                <a:lnTo>
                  <a:pt x="417338" y="377115"/>
                </a:lnTo>
                <a:lnTo>
                  <a:pt x="399848" y="384419"/>
                </a:lnTo>
                <a:lnTo>
                  <a:pt x="381759" y="390646"/>
                </a:lnTo>
                <a:lnTo>
                  <a:pt x="363162" y="395789"/>
                </a:lnTo>
                <a:lnTo>
                  <a:pt x="344152" y="399842"/>
                </a:lnTo>
                <a:lnTo>
                  <a:pt x="324822" y="402799"/>
                </a:lnTo>
                <a:lnTo>
                  <a:pt x="305264" y="404654"/>
                </a:lnTo>
                <a:lnTo>
                  <a:pt x="285572" y="405401"/>
                </a:lnTo>
                <a:lnTo>
                  <a:pt x="265838" y="405034"/>
                </a:lnTo>
                <a:lnTo>
                  <a:pt x="246157" y="403545"/>
                </a:lnTo>
                <a:lnTo>
                  <a:pt x="226620" y="400930"/>
                </a:lnTo>
                <a:lnTo>
                  <a:pt x="207322" y="397182"/>
                </a:lnTo>
                <a:lnTo>
                  <a:pt x="188355" y="392295"/>
                </a:lnTo>
                <a:lnTo>
                  <a:pt x="169812" y="386262"/>
                </a:lnTo>
                <a:lnTo>
                  <a:pt x="151786" y="379078"/>
                </a:lnTo>
                <a:lnTo>
                  <a:pt x="134371" y="370736"/>
                </a:lnTo>
                <a:lnTo>
                  <a:pt x="117660" y="361231"/>
                </a:lnTo>
                <a:lnTo>
                  <a:pt x="102040" y="350759"/>
                </a:lnTo>
                <a:lnTo>
                  <a:pt x="87844" y="339567"/>
                </a:lnTo>
                <a:lnTo>
                  <a:pt x="75080" y="327726"/>
                </a:lnTo>
                <a:lnTo>
                  <a:pt x="53880" y="302368"/>
                </a:lnTo>
                <a:lnTo>
                  <a:pt x="38507" y="275235"/>
                </a:lnTo>
                <a:lnTo>
                  <a:pt x="29028" y="246878"/>
                </a:lnTo>
                <a:lnTo>
                  <a:pt x="25510" y="217849"/>
                </a:lnTo>
                <a:lnTo>
                  <a:pt x="26007" y="203254"/>
                </a:lnTo>
                <a:lnTo>
                  <a:pt x="31556" y="174248"/>
                </a:lnTo>
                <a:lnTo>
                  <a:pt x="43231" y="145947"/>
                </a:lnTo>
                <a:lnTo>
                  <a:pt x="61102" y="118901"/>
                </a:lnTo>
                <a:lnTo>
                  <a:pt x="85233" y="93661"/>
                </a:lnTo>
                <a:lnTo>
                  <a:pt x="102985" y="110101"/>
                </a:lnTo>
                <a:lnTo>
                  <a:pt x="112403" y="58089"/>
                </a:lnTo>
                <a:lnTo>
                  <a:pt x="48887" y="60003"/>
                </a:lnTo>
                <a:lnTo>
                  <a:pt x="66634" y="76438"/>
                </a:lnTo>
                <a:lnTo>
                  <a:pt x="65166" y="77775"/>
                </a:lnTo>
                <a:lnTo>
                  <a:pt x="55041" y="87646"/>
                </a:lnTo>
                <a:lnTo>
                  <a:pt x="45722" y="97906"/>
                </a:lnTo>
                <a:lnTo>
                  <a:pt x="37224" y="108526"/>
                </a:lnTo>
                <a:lnTo>
                  <a:pt x="29561" y="119476"/>
                </a:lnTo>
                <a:close/>
              </a:path>
            </a:pathLst>
          </a:custGeom>
          <a:solidFill>
            <a:srgbClr val="F4F4F4"/>
          </a:solidFill>
        </p:spPr>
        <p:txBody>
          <a:bodyPr wrap="square" lIns="0" tIns="0" rIns="0" bIns="0" rtlCol="0">
            <a:noAutofit/>
          </a:bodyPr>
          <a:lstStyle/>
          <a:p>
            <a:endParaRPr/>
          </a:p>
        </p:txBody>
      </p:sp>
      <p:sp>
        <p:nvSpPr>
          <p:cNvPr id="16" name="object 16"/>
          <p:cNvSpPr/>
          <p:nvPr/>
        </p:nvSpPr>
        <p:spPr>
          <a:xfrm>
            <a:off x="9394299" y="493313"/>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17" name="object 17"/>
          <p:cNvSpPr/>
          <p:nvPr/>
        </p:nvSpPr>
        <p:spPr>
          <a:xfrm>
            <a:off x="9612816"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18" name="object 18"/>
          <p:cNvSpPr/>
          <p:nvPr/>
        </p:nvSpPr>
        <p:spPr>
          <a:xfrm>
            <a:off x="9612816"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19" name="object 19"/>
          <p:cNvSpPr/>
          <p:nvPr/>
        </p:nvSpPr>
        <p:spPr>
          <a:xfrm>
            <a:off x="9145642"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0" name="object 20"/>
          <p:cNvSpPr/>
          <p:nvPr/>
        </p:nvSpPr>
        <p:spPr>
          <a:xfrm>
            <a:off x="9145642" y="60425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21" name="object 21"/>
          <p:cNvSpPr/>
          <p:nvPr/>
        </p:nvSpPr>
        <p:spPr>
          <a:xfrm>
            <a:off x="9394299" y="852671"/>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2" name="object 22"/>
          <p:cNvSpPr/>
          <p:nvPr/>
        </p:nvSpPr>
        <p:spPr>
          <a:xfrm>
            <a:off x="9571368" y="523280"/>
            <a:ext cx="95728" cy="60240"/>
          </a:xfrm>
          <a:custGeom>
            <a:avLst/>
            <a:gdLst/>
            <a:ahLst/>
            <a:cxnLst/>
            <a:rect l="l" t="t" r="r" b="b"/>
            <a:pathLst>
              <a:path w="95728" h="60240">
                <a:moveTo>
                  <a:pt x="91471" y="48944"/>
                </a:moveTo>
                <a:lnTo>
                  <a:pt x="88979" y="35433"/>
                </a:lnTo>
                <a:lnTo>
                  <a:pt x="82803" y="24111"/>
                </a:lnTo>
                <a:lnTo>
                  <a:pt x="73419" y="14144"/>
                </a:lnTo>
                <a:lnTo>
                  <a:pt x="61323" y="6234"/>
                </a:lnTo>
                <a:lnTo>
                  <a:pt x="53087" y="2812"/>
                </a:lnTo>
                <a:lnTo>
                  <a:pt x="39917" y="0"/>
                </a:lnTo>
                <a:lnTo>
                  <a:pt x="27315" y="311"/>
                </a:lnTo>
                <a:lnTo>
                  <a:pt x="15989" y="3603"/>
                </a:lnTo>
                <a:lnTo>
                  <a:pt x="6648" y="9733"/>
                </a:lnTo>
                <a:lnTo>
                  <a:pt x="0" y="18560"/>
                </a:lnTo>
                <a:lnTo>
                  <a:pt x="9827" y="23475"/>
                </a:lnTo>
                <a:lnTo>
                  <a:pt x="12961" y="18925"/>
                </a:lnTo>
                <a:lnTo>
                  <a:pt x="23392" y="12378"/>
                </a:lnTo>
                <a:lnTo>
                  <a:pt x="37594" y="10773"/>
                </a:lnTo>
                <a:lnTo>
                  <a:pt x="40414" y="11063"/>
                </a:lnTo>
                <a:lnTo>
                  <a:pt x="54018" y="14932"/>
                </a:lnTo>
                <a:lnTo>
                  <a:pt x="65928" y="22175"/>
                </a:lnTo>
                <a:lnTo>
                  <a:pt x="74967" y="31893"/>
                </a:lnTo>
                <a:lnTo>
                  <a:pt x="79957" y="43184"/>
                </a:lnTo>
                <a:lnTo>
                  <a:pt x="76074" y="41241"/>
                </a:lnTo>
                <a:lnTo>
                  <a:pt x="83323" y="60240"/>
                </a:lnTo>
                <a:lnTo>
                  <a:pt x="95728" y="51073"/>
                </a:lnTo>
                <a:lnTo>
                  <a:pt x="91471" y="48944"/>
                </a:lnTo>
                <a:close/>
              </a:path>
            </a:pathLst>
          </a:custGeom>
          <a:solidFill>
            <a:srgbClr val="E0E0E0"/>
          </a:solidFill>
        </p:spPr>
        <p:txBody>
          <a:bodyPr wrap="square" lIns="0" tIns="0" rIns="0" bIns="0" rtlCol="0">
            <a:noAutofit/>
          </a:bodyPr>
          <a:lstStyle/>
          <a:p>
            <a:endParaRPr/>
          </a:p>
        </p:txBody>
      </p:sp>
      <p:sp>
        <p:nvSpPr>
          <p:cNvPr id="23" name="object 23"/>
          <p:cNvSpPr/>
          <p:nvPr/>
        </p:nvSpPr>
        <p:spPr>
          <a:xfrm>
            <a:off x="9522307" y="578602"/>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5"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5"/>
                </a:lnTo>
                <a:lnTo>
                  <a:pt x="75800" y="52629"/>
                </a:lnTo>
                <a:lnTo>
                  <a:pt x="64679" y="56938"/>
                </a:lnTo>
                <a:lnTo>
                  <a:pt x="50913"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769779" y="672912"/>
            <a:ext cx="41970" cy="98397"/>
          </a:xfrm>
          <a:custGeom>
            <a:avLst/>
            <a:gdLst/>
            <a:ahLst/>
            <a:cxnLst/>
            <a:rect l="l" t="t" r="r" b="b"/>
            <a:pathLst>
              <a:path w="41970" h="98397">
                <a:moveTo>
                  <a:pt x="758" y="11032"/>
                </a:moveTo>
                <a:lnTo>
                  <a:pt x="6502" y="11452"/>
                </a:lnTo>
                <a:lnTo>
                  <a:pt x="17477" y="17145"/>
                </a:lnTo>
                <a:lnTo>
                  <a:pt x="26056" y="28514"/>
                </a:lnTo>
                <a:lnTo>
                  <a:pt x="28684" y="35008"/>
                </a:lnTo>
                <a:lnTo>
                  <a:pt x="30991" y="47736"/>
                </a:lnTo>
                <a:lnTo>
                  <a:pt x="30085" y="60370"/>
                </a:lnTo>
                <a:lnTo>
                  <a:pt x="26116" y="71760"/>
                </a:lnTo>
                <a:lnTo>
                  <a:pt x="19235" y="80755"/>
                </a:lnTo>
                <a:lnTo>
                  <a:pt x="18930" y="76332"/>
                </a:lnTo>
                <a:lnTo>
                  <a:pt x="6330" y="92138"/>
                </a:lnTo>
                <a:lnTo>
                  <a:pt x="20447" y="98397"/>
                </a:lnTo>
                <a:lnTo>
                  <a:pt x="20116" y="93581"/>
                </a:lnTo>
                <a:lnTo>
                  <a:pt x="22223" y="92292"/>
                </a:lnTo>
                <a:lnTo>
                  <a:pt x="31095" y="84100"/>
                </a:lnTo>
                <a:lnTo>
                  <a:pt x="37572" y="73187"/>
                </a:lnTo>
                <a:lnTo>
                  <a:pt x="41312" y="60297"/>
                </a:lnTo>
                <a:lnTo>
                  <a:pt x="41970"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569384" y="675590"/>
            <a:ext cx="42442" cy="75138"/>
          </a:xfrm>
          <a:custGeom>
            <a:avLst/>
            <a:gdLst/>
            <a:ahLst/>
            <a:cxnLst/>
            <a:rect l="l" t="t" r="r" b="b"/>
            <a:pathLst>
              <a:path w="42442" h="75138">
                <a:moveTo>
                  <a:pt x="1163" y="29963"/>
                </a:moveTo>
                <a:lnTo>
                  <a:pt x="0" y="42776"/>
                </a:lnTo>
                <a:lnTo>
                  <a:pt x="996" y="48251"/>
                </a:lnTo>
                <a:lnTo>
                  <a:pt x="6669" y="59938"/>
                </a:lnTo>
                <a:lnTo>
                  <a:pt x="16145" y="68831"/>
                </a:lnTo>
                <a:lnTo>
                  <a:pt x="28408" y="74156"/>
                </a:lnTo>
                <a:lnTo>
                  <a:pt x="42442" y="75138"/>
                </a:lnTo>
                <a:lnTo>
                  <a:pt x="41415" y="64790"/>
                </a:lnTo>
                <a:lnTo>
                  <a:pt x="33719" y="64609"/>
                </a:lnTo>
                <a:lnTo>
                  <a:pt x="21669" y="60028"/>
                </a:lnTo>
                <a:lnTo>
                  <a:pt x="13159" y="50829"/>
                </a:lnTo>
                <a:lnTo>
                  <a:pt x="10987" y="45366"/>
                </a:lnTo>
                <a:lnTo>
                  <a:pt x="10891" y="33842"/>
                </a:lnTo>
                <a:lnTo>
                  <a:pt x="16186" y="23410"/>
                </a:lnTo>
                <a:lnTo>
                  <a:pt x="26236"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313512" y="782526"/>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4" y="11159"/>
                </a:lnTo>
                <a:lnTo>
                  <a:pt x="55042" y="14396"/>
                </a:lnTo>
                <a:lnTo>
                  <a:pt x="67770" y="20009"/>
                </a:lnTo>
                <a:lnTo>
                  <a:pt x="79204" y="27512"/>
                </a:lnTo>
                <a:lnTo>
                  <a:pt x="88559" y="36421"/>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40"/>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269688" y="828456"/>
            <a:ext cx="112664" cy="83917"/>
          </a:xfrm>
          <a:custGeom>
            <a:avLst/>
            <a:gdLst/>
            <a:ahLst/>
            <a:cxnLst/>
            <a:rect l="l" t="t" r="r" b="b"/>
            <a:pathLst>
              <a:path w="112664" h="83917">
                <a:moveTo>
                  <a:pt x="17820" y="25796"/>
                </a:moveTo>
                <a:lnTo>
                  <a:pt x="11826" y="0"/>
                </a:lnTo>
                <a:lnTo>
                  <a:pt x="0" y="12937"/>
                </a:lnTo>
                <a:lnTo>
                  <a:pt x="2887" y="15021"/>
                </a:lnTo>
                <a:lnTo>
                  <a:pt x="4706" y="24138"/>
                </a:lnTo>
                <a:lnTo>
                  <a:pt x="9427" y="35158"/>
                </a:lnTo>
                <a:lnTo>
                  <a:pt x="16663" y="46086"/>
                </a:lnTo>
                <a:lnTo>
                  <a:pt x="26122" y="56495"/>
                </a:lnTo>
                <a:lnTo>
                  <a:pt x="37514" y="65958"/>
                </a:lnTo>
                <a:lnTo>
                  <a:pt x="47341" y="72285"/>
                </a:lnTo>
                <a:lnTo>
                  <a:pt x="60602" y="78619"/>
                </a:lnTo>
                <a:lnTo>
                  <a:pt x="73584" y="82512"/>
                </a:lnTo>
                <a:lnTo>
                  <a:pt x="85784" y="83917"/>
                </a:lnTo>
                <a:lnTo>
                  <a:pt x="96700" y="82791"/>
                </a:lnTo>
                <a:lnTo>
                  <a:pt x="105827" y="79086"/>
                </a:lnTo>
                <a:lnTo>
                  <a:pt x="112664" y="72758"/>
                </a:lnTo>
                <a:lnTo>
                  <a:pt x="103752" y="66329"/>
                </a:lnTo>
                <a:lnTo>
                  <a:pt x="100711" y="69417"/>
                </a:lnTo>
                <a:lnTo>
                  <a:pt x="90015" y="73224"/>
                </a:lnTo>
                <a:lnTo>
                  <a:pt x="75308" y="72005"/>
                </a:lnTo>
                <a:lnTo>
                  <a:pt x="63225" y="68010"/>
                </a:lnTo>
                <a:lnTo>
                  <a:pt x="51132" y="61805"/>
                </a:lnTo>
                <a:lnTo>
                  <a:pt x="39792" y="53894"/>
                </a:lnTo>
                <a:lnTo>
                  <a:pt x="29778" y="44733"/>
                </a:lnTo>
                <a:lnTo>
                  <a:pt x="21658" y="34778"/>
                </a:lnTo>
                <a:lnTo>
                  <a:pt x="16002" y="24485"/>
                </a:lnTo>
                <a:lnTo>
                  <a:pt x="17820" y="25796"/>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572255" y="826466"/>
            <a:ext cx="78164" cy="74414"/>
          </a:xfrm>
          <a:custGeom>
            <a:avLst/>
            <a:gdLst/>
            <a:ahLst/>
            <a:cxnLst/>
            <a:rect l="l" t="t" r="r" b="b"/>
            <a:pathLst>
              <a:path w="78164" h="74414">
                <a:moveTo>
                  <a:pt x="73287" y="0"/>
                </a:moveTo>
                <a:lnTo>
                  <a:pt x="66459"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4"/>
                </a:lnTo>
                <a:lnTo>
                  <a:pt x="6833" y="74414"/>
                </a:lnTo>
                <a:lnTo>
                  <a:pt x="9235" y="72373"/>
                </a:lnTo>
                <a:lnTo>
                  <a:pt x="20019" y="72844"/>
                </a:lnTo>
                <a:lnTo>
                  <a:pt x="31761" y="70194"/>
                </a:lnTo>
                <a:lnTo>
                  <a:pt x="43746" y="64668"/>
                </a:lnTo>
                <a:lnTo>
                  <a:pt x="55260" y="56512"/>
                </a:lnTo>
                <a:lnTo>
                  <a:pt x="60458" y="51687"/>
                </a:lnTo>
                <a:lnTo>
                  <a:pt x="69394"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529194" y="770582"/>
            <a:ext cx="73439" cy="81494"/>
          </a:xfrm>
          <a:custGeom>
            <a:avLst/>
            <a:gdLst/>
            <a:ahLst/>
            <a:cxnLst/>
            <a:rect l="l" t="t" r="r" b="b"/>
            <a:pathLst>
              <a:path w="73439" h="81494">
                <a:moveTo>
                  <a:pt x="13179" y="67864"/>
                </a:moveTo>
                <a:lnTo>
                  <a:pt x="10565"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6"/>
                </a:lnTo>
                <a:lnTo>
                  <a:pt x="3182" y="38353"/>
                </a:lnTo>
                <a:lnTo>
                  <a:pt x="10" y="50341"/>
                </a:lnTo>
                <a:lnTo>
                  <a:pt x="0" y="61992"/>
                </a:lnTo>
                <a:lnTo>
                  <a:pt x="3214" y="72609"/>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100668" y="675590"/>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5" y="64790"/>
                </a:lnTo>
                <a:lnTo>
                  <a:pt x="33719" y="64609"/>
                </a:lnTo>
                <a:lnTo>
                  <a:pt x="21669" y="60028"/>
                </a:lnTo>
                <a:lnTo>
                  <a:pt x="13159" y="50829"/>
                </a:lnTo>
                <a:lnTo>
                  <a:pt x="10987" y="45366"/>
                </a:lnTo>
                <a:lnTo>
                  <a:pt x="10891" y="33841"/>
                </a:lnTo>
                <a:lnTo>
                  <a:pt x="16187" y="23410"/>
                </a:lnTo>
                <a:lnTo>
                  <a:pt x="26238" y="15778"/>
                </a:lnTo>
                <a:lnTo>
                  <a:pt x="26725" y="20697"/>
                </a:lnTo>
                <a:lnTo>
                  <a:pt x="35761" y="7872"/>
                </a:lnTo>
                <a:lnTo>
                  <a:pt x="24670"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13" name="object 13"/>
          <p:cNvSpPr txBox="1"/>
          <p:nvPr/>
        </p:nvSpPr>
        <p:spPr>
          <a:xfrm>
            <a:off x="1157778" y="251487"/>
            <a:ext cx="7352469" cy="1455733"/>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4 Core Deliverables to Meet Most Stakeholder</a:t>
            </a:r>
            <a:endParaRPr sz="2800" dirty="0">
              <a:latin typeface="Arial"/>
              <a:cs typeface="Arial"/>
            </a:endParaRPr>
          </a:p>
          <a:p>
            <a:pPr marL="12700" marR="53340">
              <a:lnSpc>
                <a:spcPct val="95825"/>
              </a:lnSpc>
            </a:pPr>
            <a:r>
              <a:rPr sz="2800" spc="0" dirty="0">
                <a:solidFill>
                  <a:srgbClr val="2C94DC"/>
                </a:solidFill>
                <a:latin typeface="Arial"/>
                <a:cs typeface="Arial"/>
              </a:rPr>
              <a:t>Needs</a:t>
            </a:r>
            <a:endParaRPr sz="2800" dirty="0">
              <a:latin typeface="Arial"/>
              <a:cs typeface="Arial"/>
            </a:endParaRPr>
          </a:p>
          <a:p>
            <a:pPr marL="12700" marR="53340">
              <a:lnSpc>
                <a:spcPts val="2410"/>
              </a:lnSpc>
              <a:spcBef>
                <a:spcPts val="275"/>
              </a:spcBef>
            </a:pPr>
            <a:r>
              <a:rPr sz="3600" spc="0" baseline="-7246" dirty="0">
                <a:solidFill>
                  <a:srgbClr val="2C94DC"/>
                </a:solidFill>
                <a:latin typeface="Arial"/>
                <a:cs typeface="Arial"/>
              </a:rPr>
              <a:t>(Continued)</a:t>
            </a:r>
            <a:endParaRPr sz="2400" dirty="0">
              <a:latin typeface="Arial"/>
              <a:cs typeface="Arial"/>
            </a:endParaRPr>
          </a:p>
          <a:p>
            <a:pPr marL="12700" marR="53340">
              <a:lnSpc>
                <a:spcPts val="2630"/>
              </a:lnSpc>
              <a:spcBef>
                <a:spcPts val="11"/>
              </a:spcBef>
            </a:pPr>
            <a:r>
              <a:rPr sz="4275" spc="0" baseline="3832" dirty="0">
                <a:solidFill>
                  <a:srgbClr val="92CF4F"/>
                </a:solidFill>
                <a:latin typeface="Calibri"/>
                <a:cs typeface="Calibri"/>
              </a:rPr>
              <a:t>1.</a:t>
            </a:r>
            <a:r>
              <a:rPr sz="4275" spc="435" baseline="3832" dirty="0">
                <a:solidFill>
                  <a:srgbClr val="92CF4F"/>
                </a:solidFill>
                <a:latin typeface="Calibri"/>
                <a:cs typeface="Calibri"/>
              </a:rPr>
              <a:t> </a:t>
            </a:r>
            <a:r>
              <a:rPr sz="3600" b="1" spc="0" baseline="4551" dirty="0">
                <a:solidFill>
                  <a:srgbClr val="474746"/>
                </a:solidFill>
                <a:latin typeface="Calibri"/>
                <a:cs typeface="Calibri"/>
              </a:rPr>
              <a:t>Prese</a:t>
            </a:r>
            <a:r>
              <a:rPr sz="3600" b="1" spc="-4" baseline="4551" dirty="0">
                <a:solidFill>
                  <a:srgbClr val="474746"/>
                </a:solidFill>
                <a:latin typeface="Calibri"/>
                <a:cs typeface="Calibri"/>
              </a:rPr>
              <a:t>n</a:t>
            </a:r>
            <a:r>
              <a:rPr sz="3600" b="1" spc="0" baseline="4551" dirty="0">
                <a:solidFill>
                  <a:srgbClr val="474746"/>
                </a:solidFill>
                <a:latin typeface="Calibri"/>
                <a:cs typeface="Calibri"/>
              </a:rPr>
              <a:t>ta</a:t>
            </a:r>
            <a:r>
              <a:rPr lang="en-US" sz="3600" b="1" spc="0" baseline="4551" dirty="0">
                <a:solidFill>
                  <a:srgbClr val="474746"/>
                </a:solidFill>
                <a:latin typeface="Calibri"/>
                <a:cs typeface="Calibri"/>
              </a:rPr>
              <a:t>ti</a:t>
            </a:r>
            <a:r>
              <a:rPr sz="3600" b="1" spc="0" baseline="4551" dirty="0">
                <a:solidFill>
                  <a:srgbClr val="474746"/>
                </a:solidFill>
                <a:latin typeface="Calibri"/>
                <a:cs typeface="Calibri"/>
              </a:rPr>
              <a:t>on for Pr</a:t>
            </a:r>
            <a:r>
              <a:rPr sz="3600" b="1" spc="-4" baseline="4551" dirty="0">
                <a:solidFill>
                  <a:srgbClr val="474746"/>
                </a:solidFill>
                <a:latin typeface="Calibri"/>
                <a:cs typeface="Calibri"/>
              </a:rPr>
              <a:t>o</a:t>
            </a:r>
            <a:r>
              <a:rPr sz="3600" b="1" spc="0" baseline="4551" dirty="0">
                <a:solidFill>
                  <a:srgbClr val="474746"/>
                </a:solidFill>
                <a:latin typeface="Calibri"/>
                <a:cs typeface="Calibri"/>
              </a:rPr>
              <a:t>ject Sponsors</a:t>
            </a:r>
            <a:endParaRPr sz="2400" dirty="0">
              <a:latin typeface="Calibri"/>
              <a:cs typeface="Calibri"/>
            </a:endParaRPr>
          </a:p>
        </p:txBody>
      </p:sp>
      <p:sp>
        <p:nvSpPr>
          <p:cNvPr id="12" name="object 12"/>
          <p:cNvSpPr txBox="1"/>
          <p:nvPr/>
        </p:nvSpPr>
        <p:spPr>
          <a:xfrm>
            <a:off x="1614977" y="1720130"/>
            <a:ext cx="177829" cy="10668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a:p>
            <a:pPr marL="12700">
              <a:lnSpc>
                <a:spcPct val="95825"/>
              </a:lnSpc>
              <a:spcBef>
                <a:spcPts val="12"/>
              </a:spcBef>
            </a:pPr>
            <a:r>
              <a:rPr sz="2400" spc="0" dirty="0">
                <a:solidFill>
                  <a:srgbClr val="92CF4F"/>
                </a:solidFill>
                <a:latin typeface="Arial"/>
                <a:cs typeface="Arial"/>
              </a:rPr>
              <a:t>•</a:t>
            </a:r>
            <a:endParaRPr sz="2400">
              <a:latin typeface="Arial"/>
              <a:cs typeface="Arial"/>
            </a:endParaRPr>
          </a:p>
          <a:p>
            <a:pPr marL="12700">
              <a:lnSpc>
                <a:spcPct val="95825"/>
              </a:lnSpc>
              <a:spcBef>
                <a:spcPts val="140"/>
              </a:spcBef>
            </a:pPr>
            <a:r>
              <a:rPr sz="2400" spc="0" dirty="0">
                <a:solidFill>
                  <a:srgbClr val="92CF4F"/>
                </a:solidFill>
                <a:latin typeface="Arial"/>
                <a:cs typeface="Arial"/>
              </a:rPr>
              <a:t>•</a:t>
            </a:r>
            <a:endParaRPr sz="2400">
              <a:latin typeface="Arial"/>
              <a:cs typeface="Arial"/>
            </a:endParaRPr>
          </a:p>
        </p:txBody>
      </p:sp>
      <p:sp>
        <p:nvSpPr>
          <p:cNvPr id="11" name="object 11"/>
          <p:cNvSpPr txBox="1"/>
          <p:nvPr/>
        </p:nvSpPr>
        <p:spPr>
          <a:xfrm>
            <a:off x="1957877" y="1768994"/>
            <a:ext cx="7011254" cy="1323340"/>
          </a:xfrm>
          <a:prstGeom prst="rect">
            <a:avLst/>
          </a:prstGeom>
        </p:spPr>
        <p:txBody>
          <a:bodyPr wrap="square" lIns="0" tIns="0" rIns="0" bIns="0" rtlCol="0">
            <a:noAutofit/>
          </a:bodyPr>
          <a:lstStyle/>
          <a:p>
            <a:pPr marL="12700" marR="33808">
              <a:lnSpc>
                <a:spcPts val="2195"/>
              </a:lnSpc>
              <a:spcBef>
                <a:spcPts val="109"/>
              </a:spcBef>
            </a:pPr>
            <a:r>
              <a:rPr sz="3000" baseline="2730" dirty="0">
                <a:solidFill>
                  <a:srgbClr val="474746"/>
                </a:solidFill>
                <a:latin typeface="Calibri"/>
                <a:cs typeface="Calibri"/>
              </a:rPr>
              <a:t>“Bi' </a:t>
            </a:r>
            <a:r>
              <a:rPr sz="3000" spc="0" baseline="2730" dirty="0">
                <a:solidFill>
                  <a:srgbClr val="474746"/>
                </a:solidFill>
                <a:latin typeface="Calibri"/>
                <a:cs typeface="Calibri"/>
              </a:rPr>
              <a:t>picture" takeaways for execu3ve</a:t>
            </a:r>
            <a:r>
              <a:rPr sz="3000" spc="101" baseline="2730" dirty="0">
                <a:solidFill>
                  <a:srgbClr val="474746"/>
                </a:solidFill>
                <a:latin typeface="Calibri"/>
                <a:cs typeface="Calibri"/>
              </a:rPr>
              <a:t> </a:t>
            </a:r>
            <a:r>
              <a:rPr sz="3000" spc="0" baseline="2730" dirty="0">
                <a:solidFill>
                  <a:srgbClr val="474746"/>
                </a:solidFill>
                <a:latin typeface="Calibri"/>
                <a:cs typeface="Calibri"/>
              </a:rPr>
              <a:t>level stakeholders</a:t>
            </a:r>
            <a:endParaRPr sz="2000" dirty="0">
              <a:latin typeface="Calibri"/>
              <a:cs typeface="Calibri"/>
            </a:endParaRPr>
          </a:p>
          <a:p>
            <a:pPr marL="12700" marR="33808">
              <a:lnSpc>
                <a:spcPct val="101725"/>
              </a:lnSpc>
              <a:spcBef>
                <a:spcPts val="345"/>
              </a:spcBef>
            </a:pPr>
            <a:r>
              <a:rPr sz="2000" spc="0" dirty="0">
                <a:solidFill>
                  <a:srgbClr val="474746"/>
                </a:solidFill>
                <a:latin typeface="Calibri"/>
                <a:cs typeface="Calibri"/>
              </a:rPr>
              <a:t>Determine key messa</a:t>
            </a:r>
            <a:r>
              <a:rPr lang="en-US" sz="2000" spc="0" dirty="0">
                <a:solidFill>
                  <a:srgbClr val="474746"/>
                </a:solidFill>
                <a:latin typeface="Calibri"/>
                <a:cs typeface="Calibri"/>
              </a:rPr>
              <a:t>g</a:t>
            </a:r>
            <a:r>
              <a:rPr sz="2000" spc="0" dirty="0">
                <a:solidFill>
                  <a:srgbClr val="474746"/>
                </a:solidFill>
                <a:latin typeface="Calibri"/>
                <a:cs typeface="Calibri"/>
              </a:rPr>
              <a:t>es to aid their decision-­‐makin' process</a:t>
            </a:r>
            <a:endParaRPr sz="2000" dirty="0">
              <a:latin typeface="Calibri"/>
              <a:cs typeface="Calibri"/>
            </a:endParaRPr>
          </a:p>
          <a:p>
            <a:pPr marL="12700" indent="0">
              <a:lnSpc>
                <a:spcPts val="2420"/>
              </a:lnSpc>
              <a:spcBef>
                <a:spcPts val="546"/>
              </a:spcBef>
            </a:pPr>
            <a:r>
              <a:rPr sz="2000" spc="0" dirty="0">
                <a:solidFill>
                  <a:srgbClr val="474746"/>
                </a:solidFill>
                <a:latin typeface="Calibri"/>
                <a:cs typeface="Calibri"/>
              </a:rPr>
              <a:t>Focus on clean, easy visuals for the presenter to explain and for the viewer to 'rasp</a:t>
            </a:r>
            <a:endParaRPr sz="2000" dirty="0">
              <a:latin typeface="Calibri"/>
              <a:cs typeface="Calibri"/>
            </a:endParaRPr>
          </a:p>
        </p:txBody>
      </p:sp>
      <p:sp>
        <p:nvSpPr>
          <p:cNvPr id="10" name="object 10"/>
          <p:cNvSpPr txBox="1"/>
          <p:nvPr/>
        </p:nvSpPr>
        <p:spPr>
          <a:xfrm>
            <a:off x="1157778" y="3243413"/>
            <a:ext cx="357830" cy="391159"/>
          </a:xfrm>
          <a:prstGeom prst="rect">
            <a:avLst/>
          </a:prstGeom>
        </p:spPr>
        <p:txBody>
          <a:bodyPr wrap="square" lIns="0" tIns="0" rIns="0" bIns="0" rtlCol="0">
            <a:noAutofit/>
          </a:bodyPr>
          <a:lstStyle/>
          <a:p>
            <a:pPr marL="12700">
              <a:lnSpc>
                <a:spcPts val="3080"/>
              </a:lnSpc>
              <a:spcBef>
                <a:spcPts val="154"/>
              </a:spcBef>
            </a:pPr>
            <a:r>
              <a:rPr sz="4275" spc="0" baseline="1916" dirty="0">
                <a:solidFill>
                  <a:srgbClr val="92CF4F"/>
                </a:solidFill>
                <a:latin typeface="Calibri"/>
                <a:cs typeface="Calibri"/>
              </a:rPr>
              <a:t>2.</a:t>
            </a:r>
            <a:endParaRPr sz="2850">
              <a:latin typeface="Calibri"/>
              <a:cs typeface="Calibri"/>
            </a:endParaRPr>
          </a:p>
        </p:txBody>
      </p:sp>
      <p:sp>
        <p:nvSpPr>
          <p:cNvPr id="9" name="object 9"/>
          <p:cNvSpPr txBox="1"/>
          <p:nvPr/>
        </p:nvSpPr>
        <p:spPr>
          <a:xfrm>
            <a:off x="1569585" y="3290962"/>
            <a:ext cx="3268998" cy="330199"/>
          </a:xfrm>
          <a:prstGeom prst="rect">
            <a:avLst/>
          </a:prstGeom>
        </p:spPr>
        <p:txBody>
          <a:bodyPr wrap="square" lIns="0" tIns="0" rIns="0" bIns="0" rtlCol="0">
            <a:noAutofit/>
          </a:bodyPr>
          <a:lstStyle/>
          <a:p>
            <a:pPr marL="12700">
              <a:lnSpc>
                <a:spcPts val="2600"/>
              </a:lnSpc>
              <a:spcBef>
                <a:spcPts val="130"/>
              </a:spcBef>
            </a:pPr>
            <a:r>
              <a:rPr sz="3600" b="1" baseline="2275" dirty="0">
                <a:solidFill>
                  <a:srgbClr val="474746"/>
                </a:solidFill>
                <a:latin typeface="Calibri"/>
                <a:cs typeface="Calibri"/>
              </a:rPr>
              <a:t>Presenta:on </a:t>
            </a:r>
            <a:r>
              <a:rPr sz="3600" b="1" spc="0" baseline="2275" dirty="0">
                <a:solidFill>
                  <a:srgbClr val="474746"/>
                </a:solidFill>
                <a:latin typeface="Calibri"/>
                <a:cs typeface="Calibri"/>
              </a:rPr>
              <a:t>for Analysts</a:t>
            </a:r>
            <a:endParaRPr sz="2400">
              <a:latin typeface="Calibri"/>
              <a:cs typeface="Calibri"/>
            </a:endParaRPr>
          </a:p>
        </p:txBody>
      </p:sp>
      <p:sp>
        <p:nvSpPr>
          <p:cNvPr id="8" name="object 8"/>
          <p:cNvSpPr txBox="1"/>
          <p:nvPr/>
        </p:nvSpPr>
        <p:spPr>
          <a:xfrm>
            <a:off x="1614977" y="3650530"/>
            <a:ext cx="177829" cy="10668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a:p>
            <a:pPr marL="12700">
              <a:lnSpc>
                <a:spcPct val="95825"/>
              </a:lnSpc>
              <a:spcBef>
                <a:spcPts val="12"/>
              </a:spcBef>
            </a:pPr>
            <a:r>
              <a:rPr sz="2400" spc="0" dirty="0">
                <a:solidFill>
                  <a:srgbClr val="92CF4F"/>
                </a:solidFill>
                <a:latin typeface="Arial"/>
                <a:cs typeface="Arial"/>
              </a:rPr>
              <a:t>•</a:t>
            </a:r>
            <a:endParaRPr sz="2400">
              <a:latin typeface="Arial"/>
              <a:cs typeface="Arial"/>
            </a:endParaRPr>
          </a:p>
          <a:p>
            <a:pPr marL="12700">
              <a:lnSpc>
                <a:spcPct val="95825"/>
              </a:lnSpc>
              <a:spcBef>
                <a:spcPts val="140"/>
              </a:spcBef>
            </a:pPr>
            <a:r>
              <a:rPr sz="2400" spc="0" dirty="0">
                <a:solidFill>
                  <a:srgbClr val="92CF4F"/>
                </a:solidFill>
                <a:latin typeface="Arial"/>
                <a:cs typeface="Arial"/>
              </a:rPr>
              <a:t>•</a:t>
            </a:r>
            <a:endParaRPr sz="2400">
              <a:latin typeface="Arial"/>
              <a:cs typeface="Arial"/>
            </a:endParaRPr>
          </a:p>
        </p:txBody>
      </p:sp>
      <p:sp>
        <p:nvSpPr>
          <p:cNvPr id="7" name="object 7"/>
          <p:cNvSpPr txBox="1"/>
          <p:nvPr/>
        </p:nvSpPr>
        <p:spPr>
          <a:xfrm>
            <a:off x="1957877" y="3699394"/>
            <a:ext cx="7119253" cy="1323340"/>
          </a:xfrm>
          <a:prstGeom prst="rect">
            <a:avLst/>
          </a:prstGeom>
        </p:spPr>
        <p:txBody>
          <a:bodyPr wrap="square" lIns="0" tIns="0" rIns="0" bIns="0" rtlCol="0">
            <a:noAutofit/>
          </a:bodyPr>
          <a:lstStyle/>
          <a:p>
            <a:pPr marL="12700" marR="33808">
              <a:lnSpc>
                <a:spcPts val="2195"/>
              </a:lnSpc>
              <a:spcBef>
                <a:spcPts val="109"/>
              </a:spcBef>
            </a:pPr>
            <a:r>
              <a:rPr sz="3000" spc="0" baseline="2730" dirty="0">
                <a:solidFill>
                  <a:srgbClr val="474746"/>
                </a:solidFill>
                <a:latin typeface="Calibri"/>
                <a:cs typeface="Calibri"/>
              </a:rPr>
              <a:t>Business process chan</a:t>
            </a:r>
            <a:r>
              <a:rPr lang="en-US" sz="3000" spc="0" baseline="2730" dirty="0">
                <a:solidFill>
                  <a:srgbClr val="474746"/>
                </a:solidFill>
                <a:latin typeface="Calibri"/>
                <a:cs typeface="Calibri"/>
              </a:rPr>
              <a:t>g</a:t>
            </a:r>
            <a:r>
              <a:rPr sz="3000" spc="0" baseline="2730" dirty="0">
                <a:solidFill>
                  <a:srgbClr val="474746"/>
                </a:solidFill>
                <a:latin typeface="Calibri"/>
                <a:cs typeface="Calibri"/>
              </a:rPr>
              <a:t>es</a:t>
            </a:r>
            <a:endParaRPr sz="2000" dirty="0">
              <a:latin typeface="Calibri"/>
              <a:cs typeface="Calibri"/>
            </a:endParaRPr>
          </a:p>
          <a:p>
            <a:pPr marL="12700" marR="33808">
              <a:lnSpc>
                <a:spcPct val="101725"/>
              </a:lnSpc>
              <a:spcBef>
                <a:spcPts val="345"/>
              </a:spcBef>
            </a:pPr>
            <a:r>
              <a:rPr sz="2000" dirty="0">
                <a:solidFill>
                  <a:srgbClr val="474746"/>
                </a:solidFill>
                <a:latin typeface="Calibri"/>
                <a:cs typeface="Calibri"/>
              </a:rPr>
              <a:t>Repor</a:t>
            </a:r>
            <a:r>
              <a:rPr lang="en-US" sz="2000" dirty="0">
                <a:solidFill>
                  <a:srgbClr val="474746"/>
                </a:solidFill>
                <a:latin typeface="Calibri"/>
                <a:cs typeface="Calibri"/>
              </a:rPr>
              <a:t>ti</a:t>
            </a:r>
            <a:r>
              <a:rPr sz="2000" dirty="0">
                <a:solidFill>
                  <a:srgbClr val="474746"/>
                </a:solidFill>
                <a:latin typeface="Calibri"/>
                <a:cs typeface="Calibri"/>
              </a:rPr>
              <a:t>n</a:t>
            </a:r>
            <a:r>
              <a:rPr lang="en-US" sz="2000" dirty="0">
                <a:solidFill>
                  <a:srgbClr val="474746"/>
                </a:solidFill>
                <a:latin typeface="Calibri"/>
                <a:cs typeface="Calibri"/>
              </a:rPr>
              <a:t>g</a:t>
            </a:r>
            <a:r>
              <a:rPr sz="2000" dirty="0">
                <a:solidFill>
                  <a:srgbClr val="474746"/>
                </a:solidFill>
                <a:latin typeface="Calibri"/>
                <a:cs typeface="Calibri"/>
              </a:rPr>
              <a:t> chan</a:t>
            </a:r>
            <a:r>
              <a:rPr lang="en-US" sz="2000" dirty="0">
                <a:solidFill>
                  <a:srgbClr val="474746"/>
                </a:solidFill>
                <a:latin typeface="Calibri"/>
                <a:cs typeface="Calibri"/>
              </a:rPr>
              <a:t>g</a:t>
            </a:r>
            <a:r>
              <a:rPr sz="2000" dirty="0">
                <a:solidFill>
                  <a:srgbClr val="474746"/>
                </a:solidFill>
                <a:latin typeface="Calibri"/>
                <a:cs typeface="Calibri"/>
              </a:rPr>
              <a:t>es</a:t>
            </a:r>
            <a:endParaRPr sz="2000" dirty="0">
              <a:latin typeface="Calibri"/>
              <a:cs typeface="Calibri"/>
            </a:endParaRPr>
          </a:p>
          <a:p>
            <a:pPr marL="12700" indent="0">
              <a:lnSpc>
                <a:spcPts val="2420"/>
              </a:lnSpc>
              <a:spcBef>
                <a:spcPts val="546"/>
              </a:spcBef>
            </a:pPr>
            <a:r>
              <a:rPr sz="2000" spc="0" dirty="0">
                <a:solidFill>
                  <a:srgbClr val="474746"/>
                </a:solidFill>
                <a:latin typeface="Calibri"/>
                <a:cs typeface="Calibri"/>
              </a:rPr>
              <a:t>Fellow Data Scien</a:t>
            </a:r>
            <a:r>
              <a:rPr lang="en-US" sz="2000" spc="0" dirty="0">
                <a:solidFill>
                  <a:srgbClr val="474746"/>
                </a:solidFill>
                <a:latin typeface="Calibri"/>
                <a:cs typeface="Calibri"/>
              </a:rPr>
              <a:t>ti</a:t>
            </a:r>
            <a:r>
              <a:rPr sz="2000" spc="0" dirty="0">
                <a:solidFill>
                  <a:srgbClr val="474746"/>
                </a:solidFill>
                <a:latin typeface="Calibri"/>
                <a:cs typeface="Calibri"/>
              </a:rPr>
              <a:t>sts</a:t>
            </a:r>
            <a:r>
              <a:rPr sz="2000" spc="101" dirty="0">
                <a:solidFill>
                  <a:srgbClr val="474746"/>
                </a:solidFill>
                <a:latin typeface="Calibri"/>
                <a:cs typeface="Calibri"/>
              </a:rPr>
              <a:t> </a:t>
            </a:r>
            <a:r>
              <a:rPr sz="2000" spc="0" dirty="0">
                <a:solidFill>
                  <a:srgbClr val="474746"/>
                </a:solidFill>
                <a:latin typeface="Calibri"/>
                <a:cs typeface="Calibri"/>
              </a:rPr>
              <a:t>will want the details and are comfortable with technical 'raphs (such as ROC curves, density plots, histo'rams)</a:t>
            </a:r>
            <a:endParaRPr sz="2000" dirty="0">
              <a:latin typeface="Calibri"/>
              <a:cs typeface="Calibri"/>
            </a:endParaRPr>
          </a:p>
        </p:txBody>
      </p:sp>
      <p:sp>
        <p:nvSpPr>
          <p:cNvPr id="6" name="object 6"/>
          <p:cNvSpPr txBox="1"/>
          <p:nvPr/>
        </p:nvSpPr>
        <p:spPr>
          <a:xfrm>
            <a:off x="1157778" y="5173813"/>
            <a:ext cx="357830" cy="1000759"/>
          </a:xfrm>
          <a:prstGeom prst="rect">
            <a:avLst/>
          </a:prstGeom>
        </p:spPr>
        <p:txBody>
          <a:bodyPr wrap="square" lIns="0" tIns="0" rIns="0" bIns="0" rtlCol="0">
            <a:noAutofit/>
          </a:bodyPr>
          <a:lstStyle/>
          <a:p>
            <a:pPr marL="12700">
              <a:lnSpc>
                <a:spcPts val="3110"/>
              </a:lnSpc>
              <a:spcBef>
                <a:spcPts val="155"/>
              </a:spcBef>
            </a:pPr>
            <a:r>
              <a:rPr sz="4275" spc="0" baseline="2874" dirty="0">
                <a:solidFill>
                  <a:srgbClr val="92CF4F"/>
                </a:solidFill>
                <a:latin typeface="Calibri"/>
                <a:cs typeface="Calibri"/>
              </a:rPr>
              <a:t>3.</a:t>
            </a:r>
            <a:endParaRPr sz="2850">
              <a:latin typeface="Calibri"/>
              <a:cs typeface="Calibri"/>
            </a:endParaRPr>
          </a:p>
          <a:p>
            <a:pPr marL="12700">
              <a:lnSpc>
                <a:spcPts val="3445"/>
              </a:lnSpc>
              <a:spcBef>
                <a:spcPts val="1337"/>
              </a:spcBef>
            </a:pPr>
            <a:r>
              <a:rPr sz="2850" spc="0" dirty="0">
                <a:solidFill>
                  <a:srgbClr val="92CF4F"/>
                </a:solidFill>
                <a:latin typeface="Calibri"/>
                <a:cs typeface="Calibri"/>
              </a:rPr>
              <a:t>4.</a:t>
            </a:r>
            <a:endParaRPr sz="2850">
              <a:latin typeface="Calibri"/>
              <a:cs typeface="Calibri"/>
            </a:endParaRPr>
          </a:p>
        </p:txBody>
      </p:sp>
      <p:sp>
        <p:nvSpPr>
          <p:cNvPr id="5" name="object 5"/>
          <p:cNvSpPr txBox="1"/>
          <p:nvPr/>
        </p:nvSpPr>
        <p:spPr>
          <a:xfrm>
            <a:off x="1569585" y="5221362"/>
            <a:ext cx="4749855" cy="939800"/>
          </a:xfrm>
          <a:prstGeom prst="rect">
            <a:avLst/>
          </a:prstGeom>
        </p:spPr>
        <p:txBody>
          <a:bodyPr wrap="square" lIns="0" tIns="0" rIns="0" bIns="0" rtlCol="0">
            <a:noAutofit/>
          </a:bodyPr>
          <a:lstStyle/>
          <a:p>
            <a:pPr marL="12700" marR="45720">
              <a:lnSpc>
                <a:spcPts val="2615"/>
              </a:lnSpc>
              <a:spcBef>
                <a:spcPts val="130"/>
              </a:spcBef>
            </a:pPr>
            <a:r>
              <a:rPr sz="3600" b="1" spc="0" baseline="2275" dirty="0">
                <a:solidFill>
                  <a:srgbClr val="474746"/>
                </a:solidFill>
                <a:latin typeface="Calibri"/>
                <a:cs typeface="Calibri"/>
              </a:rPr>
              <a:t>Code </a:t>
            </a:r>
            <a:r>
              <a:rPr sz="3000" spc="0" baseline="2730" dirty="0">
                <a:solidFill>
                  <a:srgbClr val="474746"/>
                </a:solidFill>
                <a:latin typeface="Calibri"/>
                <a:cs typeface="Calibri"/>
              </a:rPr>
              <a:t>for technical people</a:t>
            </a:r>
            <a:endParaRPr sz="2000" dirty="0">
              <a:latin typeface="Calibri"/>
              <a:cs typeface="Calibri"/>
            </a:endParaRPr>
          </a:p>
          <a:p>
            <a:pPr marL="12700">
              <a:lnSpc>
                <a:spcPts val="2915"/>
              </a:lnSpc>
              <a:spcBef>
                <a:spcPts val="1885"/>
              </a:spcBef>
            </a:pPr>
            <a:r>
              <a:rPr sz="3600" b="1" spc="0" baseline="1137" dirty="0">
                <a:solidFill>
                  <a:srgbClr val="474746"/>
                </a:solidFill>
                <a:latin typeface="Calibri"/>
                <a:cs typeface="Calibri"/>
              </a:rPr>
              <a:t>Tec</a:t>
            </a:r>
            <a:r>
              <a:rPr sz="3600" b="1" spc="-4" baseline="1137" dirty="0">
                <a:solidFill>
                  <a:srgbClr val="474746"/>
                </a:solidFill>
                <a:latin typeface="Calibri"/>
                <a:cs typeface="Calibri"/>
              </a:rPr>
              <a:t>h</a:t>
            </a:r>
            <a:r>
              <a:rPr sz="3600" b="1" spc="0" baseline="1137" dirty="0">
                <a:solidFill>
                  <a:srgbClr val="474746"/>
                </a:solidFill>
                <a:latin typeface="Calibri"/>
                <a:cs typeface="Calibri"/>
              </a:rPr>
              <a:t>nical specs</a:t>
            </a:r>
            <a:r>
              <a:rPr sz="3600" b="1" spc="4" baseline="1137" dirty="0">
                <a:solidFill>
                  <a:srgbClr val="474746"/>
                </a:solidFill>
                <a:latin typeface="Calibri"/>
                <a:cs typeface="Calibri"/>
              </a:rPr>
              <a:t> </a:t>
            </a:r>
            <a:r>
              <a:rPr sz="3000" spc="0" baseline="1365" dirty="0">
                <a:solidFill>
                  <a:srgbClr val="474746"/>
                </a:solidFill>
                <a:latin typeface="Calibri"/>
                <a:cs typeface="Calibri"/>
              </a:rPr>
              <a:t>of implemen</a:t>
            </a:r>
            <a:r>
              <a:rPr lang="en-US" sz="3000" spc="0" baseline="1365" dirty="0">
                <a:solidFill>
                  <a:srgbClr val="474746"/>
                </a:solidFill>
                <a:latin typeface="Calibri"/>
                <a:cs typeface="Calibri"/>
              </a:rPr>
              <a:t>ting</a:t>
            </a:r>
            <a:r>
              <a:rPr sz="3000" spc="0" baseline="1365" dirty="0">
                <a:solidFill>
                  <a:srgbClr val="474746"/>
                </a:solidFill>
                <a:latin typeface="Calibri"/>
                <a:cs typeface="Calibri"/>
              </a:rPr>
              <a:t> the code</a:t>
            </a:r>
            <a:endParaRPr sz="2000" dirty="0">
              <a:latin typeface="Calibri"/>
              <a:cs typeface="Calibri"/>
            </a:endParaRPr>
          </a:p>
        </p:txBody>
      </p:sp>
      <p:sp>
        <p:nvSpPr>
          <p:cNvPr id="4" name="object 4"/>
          <p:cNvSpPr txBox="1"/>
          <p:nvPr/>
        </p:nvSpPr>
        <p:spPr>
          <a:xfrm>
            <a:off x="7830192"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3"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38</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4" name="object 14"/>
          <p:cNvSpPr/>
          <p:nvPr/>
        </p:nvSpPr>
        <p:spPr>
          <a:xfrm>
            <a:off x="1383837" y="730134"/>
            <a:ext cx="719374" cy="685800"/>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2145837" y="501534"/>
            <a:ext cx="959166" cy="914400"/>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3136437" y="730134"/>
            <a:ext cx="719374" cy="685800"/>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p:nvPr/>
        </p:nvSpPr>
        <p:spPr>
          <a:xfrm>
            <a:off x="3898437" y="730134"/>
            <a:ext cx="719374" cy="685800"/>
          </a:xfrm>
          <a:prstGeom prst="rect">
            <a:avLst/>
          </a:prstGeom>
          <a:blipFill>
            <a:blip r:embed="rId6" cstate="print"/>
            <a:stretch>
              <a:fillRect/>
            </a:stretch>
          </a:blipFill>
        </p:spPr>
        <p:txBody>
          <a:bodyPr wrap="square" lIns="0" tIns="0" rIns="0" bIns="0" rtlCol="0">
            <a:noAutofit/>
          </a:bodyPr>
          <a:lstStyle/>
          <a:p>
            <a:endParaRPr/>
          </a:p>
        </p:txBody>
      </p:sp>
      <p:sp>
        <p:nvSpPr>
          <p:cNvPr id="10" name="object 10"/>
          <p:cNvSpPr/>
          <p:nvPr/>
        </p:nvSpPr>
        <p:spPr>
          <a:xfrm>
            <a:off x="4660437" y="730134"/>
            <a:ext cx="719374" cy="685800"/>
          </a:xfrm>
          <a:prstGeom prst="rect">
            <a:avLst/>
          </a:prstGeom>
          <a:blipFill>
            <a:blip r:embed="rId7" cstate="print"/>
            <a:stretch>
              <a:fillRect/>
            </a:stretch>
          </a:blipFill>
        </p:spPr>
        <p:txBody>
          <a:bodyPr wrap="square" lIns="0" tIns="0" rIns="0" bIns="0" rtlCol="0">
            <a:noAutofit/>
          </a:bodyPr>
          <a:lstStyle/>
          <a:p>
            <a:endParaRPr/>
          </a:p>
        </p:txBody>
      </p:sp>
      <p:sp>
        <p:nvSpPr>
          <p:cNvPr id="9" name="object 9"/>
          <p:cNvSpPr/>
          <p:nvPr/>
        </p:nvSpPr>
        <p:spPr>
          <a:xfrm>
            <a:off x="5422437" y="730134"/>
            <a:ext cx="719374" cy="685800"/>
          </a:xfrm>
          <a:prstGeom prst="rect">
            <a:avLst/>
          </a:prstGeom>
          <a:blipFill>
            <a:blip r:embed="rId8" cstate="print"/>
            <a:stretch>
              <a:fillRect/>
            </a:stretch>
          </a:blipFill>
        </p:spPr>
        <p:txBody>
          <a:bodyPr wrap="square" lIns="0" tIns="0" rIns="0" bIns="0" rtlCol="0">
            <a:noAutofit/>
          </a:bodyPr>
          <a:lstStyle/>
          <a:p>
            <a:endParaRPr/>
          </a:p>
        </p:txBody>
      </p:sp>
      <p:sp>
        <p:nvSpPr>
          <p:cNvPr id="8" name="object 8"/>
          <p:cNvSpPr txBox="1"/>
          <p:nvPr/>
        </p:nvSpPr>
        <p:spPr>
          <a:xfrm>
            <a:off x="1538777" y="1740188"/>
            <a:ext cx="5085666" cy="355600"/>
          </a:xfrm>
          <a:prstGeom prst="rect">
            <a:avLst/>
          </a:prstGeom>
        </p:spPr>
        <p:txBody>
          <a:bodyPr wrap="square" lIns="0" tIns="0" rIns="0" bIns="0" rtlCol="0">
            <a:noAutofit/>
          </a:bodyPr>
          <a:lstStyle/>
          <a:p>
            <a:pPr marL="12700">
              <a:lnSpc>
                <a:spcPts val="2760"/>
              </a:lnSpc>
              <a:spcBef>
                <a:spcPts val="138"/>
              </a:spcBef>
            </a:pPr>
            <a:r>
              <a:rPr sz="2600" spc="0" dirty="0">
                <a:solidFill>
                  <a:srgbClr val="2C94DC"/>
                </a:solidFill>
                <a:latin typeface="Arial"/>
                <a:cs typeface="Arial"/>
              </a:rPr>
              <a:t>Module 2: Data</a:t>
            </a:r>
            <a:r>
              <a:rPr sz="2600" spc="-139" dirty="0">
                <a:solidFill>
                  <a:srgbClr val="2C94DC"/>
                </a:solidFill>
                <a:latin typeface="Arial"/>
                <a:cs typeface="Arial"/>
              </a:rPr>
              <a:t> </a:t>
            </a:r>
            <a:r>
              <a:rPr sz="2600" spc="0" dirty="0">
                <a:solidFill>
                  <a:srgbClr val="2C94DC"/>
                </a:solidFill>
                <a:latin typeface="Arial"/>
                <a:cs typeface="Arial"/>
              </a:rPr>
              <a:t>Analytics Lifecycle</a:t>
            </a:r>
            <a:endParaRPr sz="2600" dirty="0">
              <a:latin typeface="Arial"/>
              <a:cs typeface="Arial"/>
            </a:endParaRPr>
          </a:p>
        </p:txBody>
      </p:sp>
      <p:sp>
        <p:nvSpPr>
          <p:cNvPr id="7" name="object 7"/>
          <p:cNvSpPr txBox="1"/>
          <p:nvPr/>
        </p:nvSpPr>
        <p:spPr>
          <a:xfrm>
            <a:off x="1524208" y="2659010"/>
            <a:ext cx="6561768" cy="330199"/>
          </a:xfrm>
          <a:prstGeom prst="rect">
            <a:avLst/>
          </a:prstGeom>
        </p:spPr>
        <p:txBody>
          <a:bodyPr wrap="square" lIns="0" tIns="0" rIns="0" bIns="0" rtlCol="0">
            <a:noAutofit/>
          </a:bodyPr>
          <a:lstStyle/>
          <a:p>
            <a:pPr marL="12700">
              <a:lnSpc>
                <a:spcPts val="2600"/>
              </a:lnSpc>
              <a:spcBef>
                <a:spcPts val="130"/>
              </a:spcBef>
            </a:pPr>
            <a:r>
              <a:rPr sz="3600" baseline="2275" dirty="0">
                <a:solidFill>
                  <a:srgbClr val="2C94DC"/>
                </a:solidFill>
                <a:latin typeface="Calibri"/>
                <a:cs typeface="Calibri"/>
              </a:rPr>
              <a:t>During </a:t>
            </a:r>
            <a:r>
              <a:rPr sz="3600" spc="0" baseline="2275" dirty="0">
                <a:solidFill>
                  <a:srgbClr val="2C94DC"/>
                </a:solidFill>
                <a:latin typeface="Calibri"/>
                <a:cs typeface="Calibri"/>
              </a:rPr>
              <a:t>this module the following topics are covered:</a:t>
            </a:r>
            <a:endParaRPr sz="2400">
              <a:latin typeface="Calibri"/>
              <a:cs typeface="Calibri"/>
            </a:endParaRPr>
          </a:p>
        </p:txBody>
      </p:sp>
      <p:sp>
        <p:nvSpPr>
          <p:cNvPr id="6" name="object 6"/>
          <p:cNvSpPr txBox="1"/>
          <p:nvPr/>
        </p:nvSpPr>
        <p:spPr>
          <a:xfrm>
            <a:off x="2376977" y="3229152"/>
            <a:ext cx="205697" cy="1037418"/>
          </a:xfrm>
          <a:prstGeom prst="rect">
            <a:avLst/>
          </a:prstGeom>
        </p:spPr>
        <p:txBody>
          <a:bodyPr wrap="square" lIns="0" tIns="0" rIns="0" bIns="0" rtlCol="0">
            <a:noAutofit/>
          </a:bodyPr>
          <a:lstStyle/>
          <a:p>
            <a:pPr marL="12700">
              <a:lnSpc>
                <a:spcPts val="2350"/>
              </a:lnSpc>
              <a:spcBef>
                <a:spcPts val="117"/>
              </a:spcBef>
            </a:pPr>
            <a:r>
              <a:rPr sz="2200" dirty="0">
                <a:solidFill>
                  <a:srgbClr val="92CF4F"/>
                </a:solidFill>
                <a:latin typeface="Arial"/>
                <a:cs typeface="Arial"/>
              </a:rPr>
              <a:t>•</a:t>
            </a:r>
            <a:r>
              <a:rPr sz="2200" dirty="0">
                <a:solidFill>
                  <a:srgbClr val="A1D562"/>
                </a:solidFill>
                <a:latin typeface="Arial"/>
                <a:cs typeface="Arial"/>
              </a:rPr>
              <a:t> </a:t>
            </a:r>
            <a:endParaRPr sz="2200">
              <a:latin typeface="Arial"/>
              <a:cs typeface="Arial"/>
            </a:endParaRPr>
          </a:p>
          <a:p>
            <a:pPr marL="12700">
              <a:lnSpc>
                <a:spcPct val="95825"/>
              </a:lnSpc>
              <a:spcBef>
                <a:spcPts val="232"/>
              </a:spcBef>
            </a:pPr>
            <a:r>
              <a:rPr sz="2200" dirty="0">
                <a:solidFill>
                  <a:srgbClr val="92CF4F"/>
                </a:solidFill>
                <a:latin typeface="Arial"/>
                <a:cs typeface="Arial"/>
              </a:rPr>
              <a:t>•</a:t>
            </a:r>
            <a:r>
              <a:rPr sz="2200" dirty="0">
                <a:solidFill>
                  <a:srgbClr val="A1D562"/>
                </a:solidFill>
                <a:latin typeface="Arial"/>
                <a:cs typeface="Arial"/>
              </a:rPr>
              <a:t> </a:t>
            </a:r>
            <a:endParaRPr sz="2200">
              <a:latin typeface="Arial"/>
              <a:cs typeface="Arial"/>
            </a:endParaRPr>
          </a:p>
          <a:p>
            <a:pPr marL="12700">
              <a:lnSpc>
                <a:spcPct val="95825"/>
              </a:lnSpc>
              <a:spcBef>
                <a:spcPts val="270"/>
              </a:spcBef>
            </a:pPr>
            <a:r>
              <a:rPr sz="2200" dirty="0">
                <a:solidFill>
                  <a:srgbClr val="92CF4F"/>
                </a:solidFill>
                <a:latin typeface="Arial"/>
                <a:cs typeface="Arial"/>
              </a:rPr>
              <a:t>•</a:t>
            </a:r>
            <a:r>
              <a:rPr sz="2200" dirty="0">
                <a:solidFill>
                  <a:srgbClr val="A1D562"/>
                </a:solidFill>
                <a:latin typeface="Arial"/>
                <a:cs typeface="Arial"/>
              </a:rPr>
              <a:t> </a:t>
            </a:r>
            <a:endParaRPr sz="2200">
              <a:latin typeface="Arial"/>
              <a:cs typeface="Arial"/>
            </a:endParaRPr>
          </a:p>
        </p:txBody>
      </p:sp>
      <p:sp>
        <p:nvSpPr>
          <p:cNvPr id="5" name="object 5"/>
          <p:cNvSpPr txBox="1"/>
          <p:nvPr/>
        </p:nvSpPr>
        <p:spPr>
          <a:xfrm>
            <a:off x="2600815" y="3257434"/>
            <a:ext cx="4852913" cy="1000759"/>
          </a:xfrm>
          <a:prstGeom prst="rect">
            <a:avLst/>
          </a:prstGeom>
        </p:spPr>
        <p:txBody>
          <a:bodyPr wrap="square" lIns="0" tIns="0" rIns="0" bIns="0" rtlCol="0">
            <a:noAutofit/>
          </a:bodyPr>
          <a:lstStyle/>
          <a:p>
            <a:pPr marL="12700" marR="38100">
              <a:lnSpc>
                <a:spcPts val="2195"/>
              </a:lnSpc>
              <a:spcBef>
                <a:spcPts val="109"/>
              </a:spcBef>
            </a:pPr>
            <a:r>
              <a:rPr sz="3000" spc="0" baseline="2730" dirty="0">
                <a:latin typeface="Calibri"/>
                <a:cs typeface="Calibri"/>
              </a:rPr>
              <a:t>Data Analy</a:t>
            </a:r>
            <a:r>
              <a:rPr lang="en-US" sz="3000" spc="0" baseline="2730" dirty="0">
                <a:latin typeface="Calibri"/>
                <a:cs typeface="Calibri"/>
              </a:rPr>
              <a:t>sis</a:t>
            </a:r>
            <a:r>
              <a:rPr sz="3000" spc="101" baseline="2730" dirty="0">
                <a:latin typeface="Calibri"/>
                <a:cs typeface="Calibri"/>
              </a:rPr>
              <a:t> </a:t>
            </a:r>
            <a:r>
              <a:rPr sz="3000" spc="0" baseline="2730" dirty="0">
                <a:latin typeface="Calibri"/>
                <a:cs typeface="Calibri"/>
              </a:rPr>
              <a:t>Lifecycle</a:t>
            </a:r>
            <a:endParaRPr sz="2000" dirty="0">
              <a:latin typeface="Calibri"/>
              <a:cs typeface="Calibri"/>
            </a:endParaRPr>
          </a:p>
          <a:p>
            <a:pPr marL="12700" marR="38100">
              <a:lnSpc>
                <a:spcPct val="101725"/>
              </a:lnSpc>
              <a:spcBef>
                <a:spcPts val="325"/>
              </a:spcBef>
            </a:pPr>
            <a:r>
              <a:rPr sz="2000" spc="0" dirty="0">
                <a:latin typeface="Calibri"/>
                <a:cs typeface="Calibri"/>
              </a:rPr>
              <a:t>Roles for a Successful Analy</a:t>
            </a:r>
            <a:r>
              <a:rPr lang="en-US" sz="2000" spc="0" dirty="0">
                <a:latin typeface="Calibri"/>
                <a:cs typeface="Calibri"/>
              </a:rPr>
              <a:t>si</a:t>
            </a:r>
            <a:r>
              <a:rPr sz="2000" spc="0" dirty="0">
                <a:latin typeface="Calibri"/>
                <a:cs typeface="Calibri"/>
              </a:rPr>
              <a:t>s</a:t>
            </a:r>
            <a:r>
              <a:rPr sz="2000" spc="101" dirty="0">
                <a:latin typeface="Calibri"/>
                <a:cs typeface="Calibri"/>
              </a:rPr>
              <a:t> </a:t>
            </a:r>
            <a:r>
              <a:rPr sz="2000" spc="0" dirty="0">
                <a:latin typeface="Calibri"/>
                <a:cs typeface="Calibri"/>
              </a:rPr>
              <a:t>Project</a:t>
            </a:r>
            <a:endParaRPr sz="2000" dirty="0">
              <a:latin typeface="Calibri"/>
              <a:cs typeface="Calibri"/>
            </a:endParaRPr>
          </a:p>
          <a:p>
            <a:pPr marL="12700">
              <a:lnSpc>
                <a:spcPct val="101725"/>
              </a:lnSpc>
              <a:spcBef>
                <a:spcPts val="355"/>
              </a:spcBef>
            </a:pPr>
            <a:r>
              <a:rPr sz="2000" spc="0" dirty="0">
                <a:latin typeface="Calibri"/>
                <a:cs typeface="Calibri"/>
              </a:rPr>
              <a:t>Case Study to apply the data analy</a:t>
            </a:r>
            <a:r>
              <a:rPr lang="en-US" sz="2000" spc="0" dirty="0">
                <a:latin typeface="Calibri"/>
                <a:cs typeface="Calibri"/>
              </a:rPr>
              <a:t>sis</a:t>
            </a:r>
            <a:r>
              <a:rPr sz="2000" spc="101" dirty="0">
                <a:latin typeface="Calibri"/>
                <a:cs typeface="Calibri"/>
              </a:rPr>
              <a:t> </a:t>
            </a:r>
            <a:r>
              <a:rPr sz="2000" spc="0" dirty="0">
                <a:latin typeface="Calibri"/>
                <a:cs typeface="Calibri"/>
              </a:rPr>
              <a:t>lifecycle</a:t>
            </a:r>
            <a:endParaRPr sz="2000" dirty="0">
              <a:latin typeface="Calibri"/>
              <a:cs typeface="Calibri"/>
            </a:endParaRPr>
          </a:p>
        </p:txBody>
      </p:sp>
      <p:sp>
        <p:nvSpPr>
          <p:cNvPr id="4" name="object 4"/>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754808" y="7024254"/>
            <a:ext cx="108818"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3</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5" name="object 15"/>
          <p:cNvSpPr/>
          <p:nvPr/>
        </p:nvSpPr>
        <p:spPr>
          <a:xfrm>
            <a:off x="8625608" y="1246908"/>
            <a:ext cx="1159625" cy="785552"/>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8648237" y="518468"/>
            <a:ext cx="1117599" cy="745067"/>
          </a:xfrm>
          <a:custGeom>
            <a:avLst/>
            <a:gdLst/>
            <a:ahLst/>
            <a:cxnLst/>
            <a:rect l="l" t="t" r="r" b="b"/>
            <a:pathLst>
              <a:path w="1117599" h="745067">
                <a:moveTo>
                  <a:pt x="0" y="64030"/>
                </a:moveTo>
                <a:lnTo>
                  <a:pt x="28" y="682966"/>
                </a:lnTo>
                <a:lnTo>
                  <a:pt x="14715" y="721879"/>
                </a:lnTo>
                <a:lnTo>
                  <a:pt x="49607" y="743436"/>
                </a:lnTo>
                <a:lnTo>
                  <a:pt x="64030" y="745067"/>
                </a:lnTo>
                <a:lnTo>
                  <a:pt x="1055499" y="745038"/>
                </a:lnTo>
                <a:lnTo>
                  <a:pt x="1094412" y="730351"/>
                </a:lnTo>
                <a:lnTo>
                  <a:pt x="1115968" y="695459"/>
                </a:lnTo>
                <a:lnTo>
                  <a:pt x="1117599" y="681036"/>
                </a:lnTo>
                <a:lnTo>
                  <a:pt x="1117571" y="62100"/>
                </a:lnTo>
                <a:lnTo>
                  <a:pt x="1102883" y="23187"/>
                </a:lnTo>
                <a:lnTo>
                  <a:pt x="1067991" y="1631"/>
                </a:lnTo>
                <a:lnTo>
                  <a:pt x="1053569" y="0"/>
                </a:lnTo>
                <a:lnTo>
                  <a:pt x="62100" y="28"/>
                </a:lnTo>
                <a:lnTo>
                  <a:pt x="23187" y="14715"/>
                </a:lnTo>
                <a:lnTo>
                  <a:pt x="1631" y="49607"/>
                </a:lnTo>
                <a:lnTo>
                  <a:pt x="0" y="64030"/>
                </a:lnTo>
                <a:close/>
              </a:path>
            </a:pathLst>
          </a:custGeom>
          <a:solidFill>
            <a:srgbClr val="F0F0F0"/>
          </a:solidFill>
        </p:spPr>
        <p:txBody>
          <a:bodyPr wrap="square" lIns="0" tIns="0" rIns="0" bIns="0" rtlCol="0">
            <a:noAutofit/>
          </a:bodyPr>
          <a:lstStyle/>
          <a:p>
            <a:endParaRPr/>
          </a:p>
        </p:txBody>
      </p:sp>
      <p:sp>
        <p:nvSpPr>
          <p:cNvPr id="17" name="object 17"/>
          <p:cNvSpPr/>
          <p:nvPr/>
        </p:nvSpPr>
        <p:spPr>
          <a:xfrm>
            <a:off x="8648237" y="518467"/>
            <a:ext cx="1117600" cy="745066"/>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txBox="1"/>
          <p:nvPr/>
        </p:nvSpPr>
        <p:spPr>
          <a:xfrm>
            <a:off x="1157778" y="434367"/>
            <a:ext cx="6916892" cy="8001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Analyst Wish List for a Successful</a:t>
            </a:r>
            <a:r>
              <a:rPr sz="2800" spc="-149" dirty="0">
                <a:solidFill>
                  <a:srgbClr val="2C94DC"/>
                </a:solidFill>
                <a:latin typeface="Arial"/>
                <a:cs typeface="Arial"/>
              </a:rPr>
              <a:t> </a:t>
            </a:r>
            <a:r>
              <a:rPr sz="2800" spc="0" dirty="0">
                <a:solidFill>
                  <a:srgbClr val="2C94DC"/>
                </a:solidFill>
                <a:latin typeface="Arial"/>
                <a:cs typeface="Arial"/>
              </a:rPr>
              <a:t>Analytics</a:t>
            </a:r>
            <a:endParaRPr sz="2800">
              <a:latin typeface="Arial"/>
              <a:cs typeface="Arial"/>
            </a:endParaRPr>
          </a:p>
          <a:p>
            <a:pPr marL="12700" marR="53340">
              <a:lnSpc>
                <a:spcPct val="95825"/>
              </a:lnSpc>
            </a:pPr>
            <a:r>
              <a:rPr sz="2800" spc="0" dirty="0">
                <a:solidFill>
                  <a:srgbClr val="2C94DC"/>
                </a:solidFill>
                <a:latin typeface="Arial"/>
                <a:cs typeface="Arial"/>
              </a:rPr>
              <a:t>Project</a:t>
            </a:r>
            <a:endParaRPr sz="2800">
              <a:latin typeface="Arial"/>
              <a:cs typeface="Arial"/>
            </a:endParaRPr>
          </a:p>
        </p:txBody>
      </p:sp>
      <p:sp>
        <p:nvSpPr>
          <p:cNvPr id="13" name="object 13"/>
          <p:cNvSpPr txBox="1"/>
          <p:nvPr/>
        </p:nvSpPr>
        <p:spPr>
          <a:xfrm>
            <a:off x="1219694" y="1733434"/>
            <a:ext cx="2133784" cy="279400"/>
          </a:xfrm>
          <a:prstGeom prst="rect">
            <a:avLst/>
          </a:prstGeom>
        </p:spPr>
        <p:txBody>
          <a:bodyPr wrap="square" lIns="0" tIns="0" rIns="0" bIns="0" rtlCol="0">
            <a:noAutofit/>
          </a:bodyPr>
          <a:lstStyle/>
          <a:p>
            <a:pPr marL="12700">
              <a:lnSpc>
                <a:spcPts val="2195"/>
              </a:lnSpc>
              <a:spcBef>
                <a:spcPts val="109"/>
              </a:spcBef>
            </a:pPr>
            <a:r>
              <a:rPr sz="3000" b="1" spc="0" baseline="2730" dirty="0">
                <a:solidFill>
                  <a:srgbClr val="474746"/>
                </a:solidFill>
                <a:latin typeface="Calibri"/>
                <a:cs typeface="Calibri"/>
              </a:rPr>
              <a:t>Data &amp; Workspaces</a:t>
            </a:r>
            <a:endParaRPr sz="2000">
              <a:latin typeface="Calibri"/>
              <a:cs typeface="Calibri"/>
            </a:endParaRPr>
          </a:p>
        </p:txBody>
      </p:sp>
      <p:sp>
        <p:nvSpPr>
          <p:cNvPr id="12" name="object 12"/>
          <p:cNvSpPr txBox="1"/>
          <p:nvPr/>
        </p:nvSpPr>
        <p:spPr>
          <a:xfrm>
            <a:off x="1219694" y="2043532"/>
            <a:ext cx="162586" cy="299719"/>
          </a:xfrm>
          <a:prstGeom prst="rect">
            <a:avLst/>
          </a:prstGeom>
        </p:spPr>
        <p:txBody>
          <a:bodyPr wrap="square" lIns="0" tIns="0" rIns="0" bIns="0" rtlCol="0">
            <a:noAutofit/>
          </a:bodyPr>
          <a:lstStyle/>
          <a:p>
            <a:pPr marL="12700">
              <a:lnSpc>
                <a:spcPts val="2305"/>
              </a:lnSpc>
              <a:spcBef>
                <a:spcPts val="115"/>
              </a:spcBef>
            </a:pPr>
            <a:r>
              <a:rPr sz="2150" spc="0" dirty="0">
                <a:solidFill>
                  <a:srgbClr val="92CF4F"/>
                </a:solidFill>
                <a:latin typeface="Arial"/>
                <a:cs typeface="Arial"/>
              </a:rPr>
              <a:t>•</a:t>
            </a:r>
            <a:endParaRPr sz="2150">
              <a:latin typeface="Arial"/>
              <a:cs typeface="Arial"/>
            </a:endParaRPr>
          </a:p>
        </p:txBody>
      </p:sp>
      <p:sp>
        <p:nvSpPr>
          <p:cNvPr id="11" name="object 11"/>
          <p:cNvSpPr txBox="1"/>
          <p:nvPr/>
        </p:nvSpPr>
        <p:spPr>
          <a:xfrm>
            <a:off x="1448294" y="2087510"/>
            <a:ext cx="7902516" cy="1841500"/>
          </a:xfrm>
          <a:prstGeom prst="rect">
            <a:avLst/>
          </a:prstGeom>
        </p:spPr>
        <p:txBody>
          <a:bodyPr wrap="square" lIns="0" tIns="0" rIns="0" bIns="0" rtlCol="0">
            <a:noAutofit/>
          </a:bodyPr>
          <a:lstStyle/>
          <a:p>
            <a:pPr marL="15875">
              <a:lnSpc>
                <a:spcPts val="1985"/>
              </a:lnSpc>
              <a:spcBef>
                <a:spcPts val="99"/>
              </a:spcBef>
            </a:pPr>
            <a:r>
              <a:rPr sz="2700" spc="0" baseline="3034" dirty="0">
                <a:solidFill>
                  <a:srgbClr val="474746"/>
                </a:solidFill>
                <a:latin typeface="Calibri"/>
                <a:cs typeface="Calibri"/>
              </a:rPr>
              <a:t>Access to all the data, includin</a:t>
            </a:r>
            <a:r>
              <a:rPr lang="en-US" sz="2700" spc="0" baseline="3034" dirty="0">
                <a:solidFill>
                  <a:srgbClr val="474746"/>
                </a:solidFill>
                <a:latin typeface="Calibri"/>
                <a:cs typeface="Calibri"/>
              </a:rPr>
              <a:t>g</a:t>
            </a:r>
            <a:r>
              <a:rPr sz="2700" spc="0" baseline="3034" dirty="0">
                <a:solidFill>
                  <a:srgbClr val="474746"/>
                </a:solidFill>
                <a:latin typeface="Calibri"/>
                <a:cs typeface="Calibri"/>
              </a:rPr>
              <a:t> a</a:t>
            </a:r>
            <a:r>
              <a:rPr lang="en-US" sz="2700" spc="0" baseline="3034" dirty="0">
                <a:solidFill>
                  <a:srgbClr val="474746"/>
                </a:solidFill>
                <a:latin typeface="Calibri"/>
                <a:cs typeface="Calibri"/>
              </a:rPr>
              <a:t>ll related </a:t>
            </a:r>
            <a:r>
              <a:rPr sz="2700" spc="0" baseline="3034" dirty="0">
                <a:solidFill>
                  <a:srgbClr val="474746"/>
                </a:solidFill>
                <a:latin typeface="Calibri"/>
                <a:cs typeface="Calibri"/>
              </a:rPr>
              <a:t>OLAP data, BI tools, raw data, structured</a:t>
            </a:r>
            <a:endParaRPr sz="1800" dirty="0">
              <a:latin typeface="Calibri"/>
              <a:cs typeface="Calibri"/>
            </a:endParaRPr>
          </a:p>
          <a:p>
            <a:pPr marL="12700" marR="34290">
              <a:lnSpc>
                <a:spcPts val="2070"/>
              </a:lnSpc>
              <a:spcBef>
                <a:spcPts val="4"/>
              </a:spcBef>
            </a:pPr>
            <a:r>
              <a:rPr sz="2700" spc="0" baseline="1517" dirty="0">
                <a:solidFill>
                  <a:srgbClr val="474746"/>
                </a:solidFill>
                <a:latin typeface="Calibri"/>
                <a:cs typeface="Calibri"/>
              </a:rPr>
              <a:t>and various states of unstructured data as needed</a:t>
            </a:r>
            <a:endParaRPr sz="1800" dirty="0">
              <a:latin typeface="Calibri"/>
              <a:cs typeface="Calibri"/>
            </a:endParaRPr>
          </a:p>
          <a:p>
            <a:pPr marL="15875" marR="34290">
              <a:lnSpc>
                <a:spcPct val="101725"/>
              </a:lnSpc>
              <a:spcBef>
                <a:spcPts val="331"/>
              </a:spcBef>
            </a:pPr>
            <a:r>
              <a:rPr sz="1800" dirty="0">
                <a:solidFill>
                  <a:srgbClr val="474746"/>
                </a:solidFill>
                <a:latin typeface="Calibri"/>
                <a:cs typeface="Calibri"/>
              </a:rPr>
              <a:t>Up-­‐to-­‐date </a:t>
            </a:r>
            <a:r>
              <a:rPr sz="1800" spc="0" dirty="0">
                <a:solidFill>
                  <a:srgbClr val="474746"/>
                </a:solidFill>
                <a:latin typeface="Calibri"/>
                <a:cs typeface="Calibri"/>
              </a:rPr>
              <a:t>data dic</a:t>
            </a:r>
            <a:r>
              <a:rPr lang="en-US" sz="1800" spc="0" dirty="0">
                <a:solidFill>
                  <a:srgbClr val="474746"/>
                </a:solidFill>
                <a:latin typeface="Calibri"/>
                <a:cs typeface="Calibri"/>
              </a:rPr>
              <a:t>ti</a:t>
            </a:r>
            <a:r>
              <a:rPr sz="1800" spc="0" dirty="0">
                <a:solidFill>
                  <a:srgbClr val="474746"/>
                </a:solidFill>
                <a:latin typeface="Calibri"/>
                <a:cs typeface="Calibri"/>
              </a:rPr>
              <a:t>onary</a:t>
            </a:r>
            <a:r>
              <a:rPr sz="1800" spc="91" dirty="0">
                <a:solidFill>
                  <a:srgbClr val="474746"/>
                </a:solidFill>
                <a:latin typeface="Calibri"/>
                <a:cs typeface="Calibri"/>
              </a:rPr>
              <a:t> </a:t>
            </a:r>
            <a:r>
              <a:rPr sz="1800" spc="0" dirty="0">
                <a:solidFill>
                  <a:srgbClr val="474746"/>
                </a:solidFill>
                <a:latin typeface="Calibri"/>
                <a:cs typeface="Calibri"/>
              </a:rPr>
              <a:t>to describe the data</a:t>
            </a:r>
            <a:endParaRPr sz="1800" dirty="0">
              <a:latin typeface="Calibri"/>
              <a:cs typeface="Calibri"/>
            </a:endParaRPr>
          </a:p>
          <a:p>
            <a:pPr marL="15875" marR="34290">
              <a:lnSpc>
                <a:spcPct val="101725"/>
              </a:lnSpc>
              <a:spcBef>
                <a:spcPts val="400"/>
              </a:spcBef>
            </a:pPr>
            <a:r>
              <a:rPr sz="1800" spc="0" dirty="0">
                <a:solidFill>
                  <a:srgbClr val="474746"/>
                </a:solidFill>
                <a:latin typeface="Calibri"/>
                <a:cs typeface="Calibri"/>
              </a:rPr>
              <a:t>Area for sta</a:t>
            </a:r>
            <a:r>
              <a:rPr lang="en-US" dirty="0">
                <a:solidFill>
                  <a:srgbClr val="474746"/>
                </a:solidFill>
                <a:latin typeface="Calibri"/>
                <a:cs typeface="Calibri"/>
              </a:rPr>
              <a:t>ging</a:t>
            </a:r>
            <a:r>
              <a:rPr sz="1800" spc="0" dirty="0">
                <a:solidFill>
                  <a:srgbClr val="474746"/>
                </a:solidFill>
                <a:latin typeface="Calibri"/>
                <a:cs typeface="Calibri"/>
              </a:rPr>
              <a:t> and produc</a:t>
            </a:r>
            <a:r>
              <a:rPr lang="en-US" sz="1800" spc="0" dirty="0">
                <a:solidFill>
                  <a:srgbClr val="474746"/>
                </a:solidFill>
                <a:latin typeface="Calibri"/>
                <a:cs typeface="Calibri"/>
              </a:rPr>
              <a:t>ti</a:t>
            </a:r>
            <a:r>
              <a:rPr sz="1800" spc="0" dirty="0">
                <a:solidFill>
                  <a:srgbClr val="474746"/>
                </a:solidFill>
                <a:latin typeface="Calibri"/>
                <a:cs typeface="Calibri"/>
              </a:rPr>
              <a:t>on</a:t>
            </a:r>
            <a:r>
              <a:rPr sz="1800" spc="91" dirty="0">
                <a:solidFill>
                  <a:srgbClr val="474746"/>
                </a:solidFill>
                <a:latin typeface="Calibri"/>
                <a:cs typeface="Calibri"/>
              </a:rPr>
              <a:t> </a:t>
            </a:r>
            <a:r>
              <a:rPr sz="1800" spc="0" dirty="0">
                <a:solidFill>
                  <a:srgbClr val="474746"/>
                </a:solidFill>
                <a:latin typeface="Calibri"/>
                <a:cs typeface="Calibri"/>
              </a:rPr>
              <a:t>data sets</a:t>
            </a:r>
            <a:endParaRPr sz="1800" dirty="0">
              <a:latin typeface="Calibri"/>
              <a:cs typeface="Calibri"/>
            </a:endParaRPr>
          </a:p>
          <a:p>
            <a:pPr marL="15875" marR="34290">
              <a:lnSpc>
                <a:spcPct val="101725"/>
              </a:lnSpc>
              <a:spcBef>
                <a:spcPts val="400"/>
              </a:spcBef>
            </a:pPr>
            <a:r>
              <a:rPr sz="1800" spc="0" dirty="0">
                <a:solidFill>
                  <a:srgbClr val="474746"/>
                </a:solidFill>
                <a:latin typeface="Calibri"/>
                <a:cs typeface="Calibri"/>
              </a:rPr>
              <a:t>Ability to move data back and forth between workspaces and sta</a:t>
            </a:r>
            <a:r>
              <a:rPr lang="en-US" dirty="0">
                <a:solidFill>
                  <a:srgbClr val="474746"/>
                </a:solidFill>
                <a:latin typeface="Calibri"/>
                <a:cs typeface="Calibri"/>
              </a:rPr>
              <a:t>ging</a:t>
            </a:r>
            <a:r>
              <a:rPr sz="1800" spc="0" dirty="0">
                <a:solidFill>
                  <a:srgbClr val="474746"/>
                </a:solidFill>
                <a:latin typeface="Calibri"/>
                <a:cs typeface="Calibri"/>
              </a:rPr>
              <a:t> areas</a:t>
            </a:r>
            <a:endParaRPr sz="1800" dirty="0">
              <a:latin typeface="Calibri"/>
              <a:cs typeface="Calibri"/>
            </a:endParaRPr>
          </a:p>
          <a:p>
            <a:pPr marL="15875" marR="34290">
              <a:lnSpc>
                <a:spcPct val="101725"/>
              </a:lnSpc>
              <a:spcBef>
                <a:spcPts val="400"/>
              </a:spcBef>
            </a:pPr>
            <a:r>
              <a:rPr sz="1800" spc="0" dirty="0">
                <a:solidFill>
                  <a:srgbClr val="474746"/>
                </a:solidFill>
                <a:latin typeface="Calibri"/>
                <a:cs typeface="Calibri"/>
              </a:rPr>
              <a:t>Analy</a:t>
            </a:r>
            <a:r>
              <a:rPr lang="en-US" sz="1800" spc="0" dirty="0">
                <a:solidFill>
                  <a:srgbClr val="474746"/>
                </a:solidFill>
                <a:latin typeface="Calibri"/>
                <a:cs typeface="Calibri"/>
              </a:rPr>
              <a:t>ti</a:t>
            </a:r>
            <a:r>
              <a:rPr sz="1800" spc="0" dirty="0">
                <a:solidFill>
                  <a:srgbClr val="474746"/>
                </a:solidFill>
                <a:latin typeface="Calibri"/>
                <a:cs typeface="Calibri"/>
              </a:rPr>
              <a:t>c</a:t>
            </a:r>
            <a:r>
              <a:rPr sz="1800" spc="91" dirty="0">
                <a:solidFill>
                  <a:srgbClr val="474746"/>
                </a:solidFill>
                <a:latin typeface="Calibri"/>
                <a:cs typeface="Calibri"/>
              </a:rPr>
              <a:t> </a:t>
            </a:r>
            <a:r>
              <a:rPr sz="1800" spc="0" dirty="0">
                <a:solidFill>
                  <a:srgbClr val="474746"/>
                </a:solidFill>
                <a:latin typeface="Calibri"/>
                <a:cs typeface="Calibri"/>
              </a:rPr>
              <a:t>sandbox with stron' compute power to experiment and play with the data</a:t>
            </a:r>
            <a:endParaRPr sz="1800" dirty="0">
              <a:latin typeface="Calibri"/>
              <a:cs typeface="Calibri"/>
            </a:endParaRPr>
          </a:p>
        </p:txBody>
      </p:sp>
      <p:sp>
        <p:nvSpPr>
          <p:cNvPr id="10" name="object 10"/>
          <p:cNvSpPr txBox="1"/>
          <p:nvPr/>
        </p:nvSpPr>
        <p:spPr>
          <a:xfrm>
            <a:off x="1219694" y="2640432"/>
            <a:ext cx="162586" cy="1290319"/>
          </a:xfrm>
          <a:prstGeom prst="rect">
            <a:avLst/>
          </a:prstGeom>
        </p:spPr>
        <p:txBody>
          <a:bodyPr wrap="square" lIns="0" tIns="0" rIns="0" bIns="0" rtlCol="0">
            <a:noAutofit/>
          </a:bodyPr>
          <a:lstStyle/>
          <a:p>
            <a:pPr marL="12700">
              <a:lnSpc>
                <a:spcPts val="2305"/>
              </a:lnSpc>
              <a:spcBef>
                <a:spcPts val="115"/>
              </a:spcBef>
            </a:pPr>
            <a:r>
              <a:rPr sz="2150" spc="0" dirty="0">
                <a:solidFill>
                  <a:srgbClr val="92CF4F"/>
                </a:solidFill>
                <a:latin typeface="Arial"/>
                <a:cs typeface="Arial"/>
              </a:rPr>
              <a:t>•</a:t>
            </a:r>
            <a:endParaRPr sz="2150">
              <a:latin typeface="Arial"/>
              <a:cs typeface="Arial"/>
            </a:endParaRPr>
          </a:p>
          <a:p>
            <a:pPr marL="12700">
              <a:lnSpc>
                <a:spcPct val="95825"/>
              </a:lnSpc>
              <a:spcBef>
                <a:spcPts val="9"/>
              </a:spcBef>
            </a:pPr>
            <a:r>
              <a:rPr sz="2150" spc="0" dirty="0">
                <a:solidFill>
                  <a:srgbClr val="92CF4F"/>
                </a:solidFill>
                <a:latin typeface="Arial"/>
                <a:cs typeface="Arial"/>
              </a:rPr>
              <a:t>•</a:t>
            </a:r>
            <a:endParaRPr sz="2150">
              <a:latin typeface="Arial"/>
              <a:cs typeface="Arial"/>
            </a:endParaRPr>
          </a:p>
          <a:p>
            <a:pPr marL="12700">
              <a:lnSpc>
                <a:spcPct val="95825"/>
              </a:lnSpc>
              <a:spcBef>
                <a:spcPts val="125"/>
              </a:spcBef>
            </a:pPr>
            <a:r>
              <a:rPr sz="2150" spc="0" dirty="0">
                <a:solidFill>
                  <a:srgbClr val="92CF4F"/>
                </a:solidFill>
                <a:latin typeface="Arial"/>
                <a:cs typeface="Arial"/>
              </a:rPr>
              <a:t>•</a:t>
            </a:r>
            <a:endParaRPr sz="2150">
              <a:latin typeface="Arial"/>
              <a:cs typeface="Arial"/>
            </a:endParaRPr>
          </a:p>
          <a:p>
            <a:pPr marL="12700">
              <a:lnSpc>
                <a:spcPct val="95825"/>
              </a:lnSpc>
              <a:spcBef>
                <a:spcPts val="125"/>
              </a:spcBef>
            </a:pPr>
            <a:r>
              <a:rPr sz="2150" spc="0" dirty="0">
                <a:solidFill>
                  <a:srgbClr val="92CF4F"/>
                </a:solidFill>
                <a:latin typeface="Arial"/>
                <a:cs typeface="Arial"/>
              </a:rPr>
              <a:t>•</a:t>
            </a:r>
            <a:endParaRPr sz="2150">
              <a:latin typeface="Arial"/>
              <a:cs typeface="Arial"/>
            </a:endParaRPr>
          </a:p>
        </p:txBody>
      </p:sp>
      <p:sp>
        <p:nvSpPr>
          <p:cNvPr id="9" name="object 9"/>
          <p:cNvSpPr txBox="1"/>
          <p:nvPr/>
        </p:nvSpPr>
        <p:spPr>
          <a:xfrm>
            <a:off x="1219694" y="4232794"/>
            <a:ext cx="625684" cy="279400"/>
          </a:xfrm>
          <a:prstGeom prst="rect">
            <a:avLst/>
          </a:prstGeom>
        </p:spPr>
        <p:txBody>
          <a:bodyPr wrap="square" lIns="0" tIns="0" rIns="0" bIns="0" rtlCol="0">
            <a:noAutofit/>
          </a:bodyPr>
          <a:lstStyle/>
          <a:p>
            <a:pPr marL="12700">
              <a:lnSpc>
                <a:spcPts val="2195"/>
              </a:lnSpc>
              <a:spcBef>
                <a:spcPts val="109"/>
              </a:spcBef>
            </a:pPr>
            <a:r>
              <a:rPr sz="3000" b="1" spc="0" baseline="2730" dirty="0">
                <a:solidFill>
                  <a:srgbClr val="474746"/>
                </a:solidFill>
                <a:latin typeface="Calibri"/>
                <a:cs typeface="Calibri"/>
              </a:rPr>
              <a:t>Tools</a:t>
            </a:r>
            <a:endParaRPr sz="2000">
              <a:latin typeface="Calibri"/>
              <a:cs typeface="Calibri"/>
            </a:endParaRPr>
          </a:p>
        </p:txBody>
      </p:sp>
      <p:sp>
        <p:nvSpPr>
          <p:cNvPr id="8" name="object 8"/>
          <p:cNvSpPr txBox="1"/>
          <p:nvPr/>
        </p:nvSpPr>
        <p:spPr>
          <a:xfrm>
            <a:off x="1219694" y="4545432"/>
            <a:ext cx="162586" cy="299719"/>
          </a:xfrm>
          <a:prstGeom prst="rect">
            <a:avLst/>
          </a:prstGeom>
        </p:spPr>
        <p:txBody>
          <a:bodyPr wrap="square" lIns="0" tIns="0" rIns="0" bIns="0" rtlCol="0">
            <a:noAutofit/>
          </a:bodyPr>
          <a:lstStyle/>
          <a:p>
            <a:pPr marL="12700">
              <a:lnSpc>
                <a:spcPts val="2305"/>
              </a:lnSpc>
              <a:spcBef>
                <a:spcPts val="115"/>
              </a:spcBef>
            </a:pPr>
            <a:r>
              <a:rPr sz="2150" spc="0" dirty="0">
                <a:solidFill>
                  <a:srgbClr val="92CF4F"/>
                </a:solidFill>
                <a:latin typeface="Arial"/>
                <a:cs typeface="Arial"/>
              </a:rPr>
              <a:t>•</a:t>
            </a:r>
            <a:endParaRPr sz="2150">
              <a:latin typeface="Arial"/>
              <a:cs typeface="Arial"/>
            </a:endParaRPr>
          </a:p>
        </p:txBody>
      </p:sp>
      <p:sp>
        <p:nvSpPr>
          <p:cNvPr id="7" name="object 7"/>
          <p:cNvSpPr txBox="1"/>
          <p:nvPr/>
        </p:nvSpPr>
        <p:spPr>
          <a:xfrm>
            <a:off x="1448294" y="4589410"/>
            <a:ext cx="8775206" cy="1460500"/>
          </a:xfrm>
          <a:prstGeom prst="rect">
            <a:avLst/>
          </a:prstGeom>
        </p:spPr>
        <p:txBody>
          <a:bodyPr wrap="square" lIns="0" tIns="0" rIns="0" bIns="0" rtlCol="0">
            <a:noAutofit/>
          </a:bodyPr>
          <a:lstStyle/>
          <a:p>
            <a:pPr marL="15875">
              <a:lnSpc>
                <a:spcPts val="1985"/>
              </a:lnSpc>
              <a:spcBef>
                <a:spcPts val="99"/>
              </a:spcBef>
            </a:pPr>
            <a:r>
              <a:rPr sz="2700" spc="0" baseline="3034" dirty="0">
                <a:solidFill>
                  <a:srgbClr val="474746"/>
                </a:solidFill>
                <a:latin typeface="Calibri"/>
                <a:cs typeface="Calibri"/>
              </a:rPr>
              <a:t>Sta</a:t>
            </a:r>
            <a:r>
              <a:rPr lang="en-US" sz="2700" spc="0" baseline="3034" dirty="0">
                <a:solidFill>
                  <a:srgbClr val="474746"/>
                </a:solidFill>
                <a:latin typeface="Calibri"/>
                <a:cs typeface="Calibri"/>
              </a:rPr>
              <a:t>tisti</a:t>
            </a:r>
            <a:r>
              <a:rPr sz="2700" spc="0" baseline="3034" dirty="0">
                <a:solidFill>
                  <a:srgbClr val="474746"/>
                </a:solidFill>
                <a:latin typeface="Calibri"/>
                <a:cs typeface="Calibri"/>
              </a:rPr>
              <a:t>cal/mathema</a:t>
            </a:r>
            <a:r>
              <a:rPr lang="en-US" sz="2700" spc="0" baseline="3034" dirty="0">
                <a:solidFill>
                  <a:srgbClr val="474746"/>
                </a:solidFill>
                <a:latin typeface="Calibri"/>
                <a:cs typeface="Calibri"/>
              </a:rPr>
              <a:t>ti</a:t>
            </a:r>
            <a:r>
              <a:rPr sz="2700" spc="0" baseline="3034" dirty="0">
                <a:solidFill>
                  <a:srgbClr val="474746"/>
                </a:solidFill>
                <a:latin typeface="Calibri"/>
                <a:cs typeface="Calibri"/>
              </a:rPr>
              <a:t>cal/visual</a:t>
            </a:r>
            <a:r>
              <a:rPr sz="2700" spc="250" baseline="3034" dirty="0">
                <a:solidFill>
                  <a:srgbClr val="474746"/>
                </a:solidFill>
                <a:latin typeface="Calibri"/>
                <a:cs typeface="Calibri"/>
              </a:rPr>
              <a:t> </a:t>
            </a:r>
            <a:r>
              <a:rPr sz="2700" spc="0" baseline="3034" dirty="0">
                <a:solidFill>
                  <a:srgbClr val="474746"/>
                </a:solidFill>
                <a:latin typeface="Calibri"/>
                <a:cs typeface="Calibri"/>
              </a:rPr>
              <a:t>sofware of choice for a </a:t>
            </a:r>
            <a:r>
              <a:rPr lang="en-US" sz="2700" spc="0" baseline="3034" dirty="0">
                <a:solidFill>
                  <a:srgbClr val="474746"/>
                </a:solidFill>
                <a:latin typeface="Calibri"/>
                <a:cs typeface="Calibri"/>
              </a:rPr>
              <a:t>g</a:t>
            </a:r>
            <a:r>
              <a:rPr sz="2700" spc="0" baseline="3034" dirty="0">
                <a:solidFill>
                  <a:srgbClr val="474746"/>
                </a:solidFill>
                <a:latin typeface="Calibri"/>
                <a:cs typeface="Calibri"/>
              </a:rPr>
              <a:t>iven situa</a:t>
            </a:r>
            <a:r>
              <a:rPr lang="en-US" sz="2700" spc="0" baseline="3034" dirty="0">
                <a:solidFill>
                  <a:srgbClr val="474746"/>
                </a:solidFill>
                <a:latin typeface="Calibri"/>
                <a:cs typeface="Calibri"/>
              </a:rPr>
              <a:t>ti</a:t>
            </a:r>
            <a:r>
              <a:rPr sz="2700" spc="0" baseline="3034" dirty="0">
                <a:solidFill>
                  <a:srgbClr val="474746"/>
                </a:solidFill>
                <a:latin typeface="Calibri"/>
                <a:cs typeface="Calibri"/>
              </a:rPr>
              <a:t>on</a:t>
            </a:r>
            <a:r>
              <a:rPr sz="2700" spc="88" baseline="3034" dirty="0">
                <a:solidFill>
                  <a:srgbClr val="474746"/>
                </a:solidFill>
                <a:latin typeface="Calibri"/>
                <a:cs typeface="Calibri"/>
              </a:rPr>
              <a:t> </a:t>
            </a:r>
            <a:r>
              <a:rPr sz="2700" spc="0" baseline="3034" dirty="0">
                <a:solidFill>
                  <a:srgbClr val="474746"/>
                </a:solidFill>
                <a:latin typeface="Calibri"/>
                <a:cs typeface="Calibri"/>
              </a:rPr>
              <a:t>and problem set,</a:t>
            </a:r>
            <a:endParaRPr sz="1800" dirty="0">
              <a:latin typeface="Calibri"/>
              <a:cs typeface="Calibri"/>
            </a:endParaRPr>
          </a:p>
          <a:p>
            <a:pPr marL="12700" marR="34290">
              <a:lnSpc>
                <a:spcPts val="2170"/>
              </a:lnSpc>
              <a:spcBef>
                <a:spcPts val="9"/>
              </a:spcBef>
            </a:pPr>
            <a:r>
              <a:rPr sz="2700" spc="0" baseline="1517" dirty="0">
                <a:solidFill>
                  <a:srgbClr val="474746"/>
                </a:solidFill>
                <a:latin typeface="Calibri"/>
                <a:cs typeface="Calibri"/>
              </a:rPr>
              <a:t>such as SAS, Matlab, R, java tools, Tableau, Sposire</a:t>
            </a:r>
            <a:endParaRPr sz="1800" dirty="0">
              <a:latin typeface="Calibri"/>
              <a:cs typeface="Calibri"/>
            </a:endParaRPr>
          </a:p>
          <a:p>
            <a:pPr marL="12700" marR="40946" indent="3175">
              <a:lnSpc>
                <a:spcPts val="2170"/>
              </a:lnSpc>
              <a:spcBef>
                <a:spcPts val="310"/>
              </a:spcBef>
            </a:pPr>
            <a:r>
              <a:rPr sz="1800" spc="0" dirty="0">
                <a:solidFill>
                  <a:srgbClr val="474746"/>
                </a:solidFill>
                <a:latin typeface="Calibri"/>
                <a:cs typeface="Calibri"/>
              </a:rPr>
              <a:t>Collabora</a:t>
            </a:r>
            <a:r>
              <a:rPr lang="en-US" sz="1800" spc="0" dirty="0">
                <a:solidFill>
                  <a:srgbClr val="474746"/>
                </a:solidFill>
                <a:latin typeface="Calibri"/>
                <a:cs typeface="Calibri"/>
              </a:rPr>
              <a:t>ti</a:t>
            </a:r>
            <a:r>
              <a:rPr sz="1800" spc="0" dirty="0">
                <a:solidFill>
                  <a:srgbClr val="474746"/>
                </a:solidFill>
                <a:latin typeface="Calibri"/>
                <a:cs typeface="Calibri"/>
              </a:rPr>
              <a:t>on: </a:t>
            </a:r>
            <a:r>
              <a:rPr sz="1800" spc="88" dirty="0">
                <a:solidFill>
                  <a:srgbClr val="474746"/>
                </a:solidFill>
                <a:latin typeface="Calibri"/>
                <a:cs typeface="Calibri"/>
              </a:rPr>
              <a:t> </a:t>
            </a:r>
            <a:r>
              <a:rPr sz="1800" spc="0" dirty="0">
                <a:solidFill>
                  <a:srgbClr val="474746"/>
                </a:solidFill>
                <a:latin typeface="Calibri"/>
                <a:cs typeface="Calibri"/>
              </a:rPr>
              <a:t>an online plasorm</a:t>
            </a:r>
            <a:r>
              <a:rPr sz="1800" spc="391" dirty="0">
                <a:solidFill>
                  <a:srgbClr val="474746"/>
                </a:solidFill>
                <a:latin typeface="Calibri"/>
                <a:cs typeface="Calibri"/>
              </a:rPr>
              <a:t> </a:t>
            </a:r>
            <a:r>
              <a:rPr sz="1800" spc="0" dirty="0">
                <a:solidFill>
                  <a:srgbClr val="474746"/>
                </a:solidFill>
                <a:latin typeface="Calibri"/>
                <a:cs typeface="Calibri"/>
              </a:rPr>
              <a:t>or environment for collabora</a:t>
            </a:r>
            <a:r>
              <a:rPr lang="en-US" sz="1800" spc="0" dirty="0">
                <a:solidFill>
                  <a:srgbClr val="474746"/>
                </a:solidFill>
                <a:latin typeface="Calibri"/>
                <a:cs typeface="Calibri"/>
              </a:rPr>
              <a:t>ti</a:t>
            </a:r>
            <a:r>
              <a:rPr sz="1800" spc="0" dirty="0">
                <a:solidFill>
                  <a:srgbClr val="474746"/>
                </a:solidFill>
                <a:latin typeface="Calibri"/>
                <a:cs typeface="Calibri"/>
              </a:rPr>
              <a:t>on</a:t>
            </a:r>
            <a:r>
              <a:rPr sz="1800" spc="88" dirty="0">
                <a:solidFill>
                  <a:srgbClr val="474746"/>
                </a:solidFill>
                <a:latin typeface="Calibri"/>
                <a:cs typeface="Calibri"/>
              </a:rPr>
              <a:t> </a:t>
            </a:r>
            <a:r>
              <a:rPr sz="1800" spc="0" dirty="0">
                <a:solidFill>
                  <a:srgbClr val="474746"/>
                </a:solidFill>
                <a:latin typeface="Calibri"/>
                <a:cs typeface="Calibri"/>
              </a:rPr>
              <a:t>and communica</a:t>
            </a:r>
            <a:r>
              <a:rPr lang="en-US" sz="1800" spc="0" dirty="0">
                <a:solidFill>
                  <a:srgbClr val="474746"/>
                </a:solidFill>
                <a:latin typeface="Calibri"/>
                <a:cs typeface="Calibri"/>
              </a:rPr>
              <a:t>ti</a:t>
            </a:r>
            <a:r>
              <a:rPr sz="1800" spc="0" dirty="0">
                <a:solidFill>
                  <a:srgbClr val="474746"/>
                </a:solidFill>
                <a:latin typeface="Calibri"/>
                <a:cs typeface="Calibri"/>
              </a:rPr>
              <a:t>n</a:t>
            </a:r>
            <a:r>
              <a:rPr lang="en-US" sz="1800" spc="0" dirty="0">
                <a:solidFill>
                  <a:srgbClr val="474746"/>
                </a:solidFill>
                <a:latin typeface="Calibri"/>
                <a:cs typeface="Calibri"/>
              </a:rPr>
              <a:t>g</a:t>
            </a:r>
            <a:r>
              <a:rPr sz="1800" spc="0" dirty="0">
                <a:solidFill>
                  <a:srgbClr val="474746"/>
                </a:solidFill>
                <a:latin typeface="Calibri"/>
                <a:cs typeface="Calibri"/>
              </a:rPr>
              <a:t> with team members</a:t>
            </a:r>
            <a:endParaRPr sz="1800" dirty="0">
              <a:latin typeface="Calibri"/>
              <a:cs typeface="Calibri"/>
            </a:endParaRPr>
          </a:p>
          <a:p>
            <a:pPr marL="15875" marR="34290">
              <a:lnSpc>
                <a:spcPct val="101725"/>
              </a:lnSpc>
              <a:spcBef>
                <a:spcPts val="376"/>
              </a:spcBef>
            </a:pPr>
            <a:r>
              <a:rPr sz="1800" spc="0" dirty="0">
                <a:solidFill>
                  <a:srgbClr val="474746"/>
                </a:solidFill>
                <a:latin typeface="Calibri"/>
                <a:cs typeface="Calibri"/>
              </a:rPr>
              <a:t>Tool or place to lo</a:t>
            </a:r>
            <a:r>
              <a:rPr lang="en-US" sz="1800" spc="0" dirty="0">
                <a:solidFill>
                  <a:srgbClr val="474746"/>
                </a:solidFill>
                <a:latin typeface="Calibri"/>
                <a:cs typeface="Calibri"/>
              </a:rPr>
              <a:t>g </a:t>
            </a:r>
            <a:r>
              <a:rPr sz="1800" spc="0" dirty="0">
                <a:solidFill>
                  <a:srgbClr val="474746"/>
                </a:solidFill>
                <a:latin typeface="Calibri"/>
                <a:cs typeface="Calibri"/>
              </a:rPr>
              <a:t>errors with systems, environments or data sets</a:t>
            </a:r>
            <a:endParaRPr sz="1800" dirty="0">
              <a:latin typeface="Calibri"/>
              <a:cs typeface="Calibri"/>
            </a:endParaRPr>
          </a:p>
        </p:txBody>
      </p:sp>
      <p:sp>
        <p:nvSpPr>
          <p:cNvPr id="6" name="object 6"/>
          <p:cNvSpPr txBox="1"/>
          <p:nvPr/>
        </p:nvSpPr>
        <p:spPr>
          <a:xfrm>
            <a:off x="1219694" y="5142332"/>
            <a:ext cx="162586" cy="299719"/>
          </a:xfrm>
          <a:prstGeom prst="rect">
            <a:avLst/>
          </a:prstGeom>
        </p:spPr>
        <p:txBody>
          <a:bodyPr wrap="square" lIns="0" tIns="0" rIns="0" bIns="0" rtlCol="0">
            <a:noAutofit/>
          </a:bodyPr>
          <a:lstStyle/>
          <a:p>
            <a:pPr marL="12700">
              <a:lnSpc>
                <a:spcPts val="2305"/>
              </a:lnSpc>
              <a:spcBef>
                <a:spcPts val="115"/>
              </a:spcBef>
            </a:pPr>
            <a:r>
              <a:rPr sz="2150" spc="0" dirty="0">
                <a:solidFill>
                  <a:srgbClr val="92CF4F"/>
                </a:solidFill>
                <a:latin typeface="Arial"/>
                <a:cs typeface="Arial"/>
              </a:rPr>
              <a:t>•</a:t>
            </a:r>
            <a:endParaRPr sz="2150">
              <a:latin typeface="Arial"/>
              <a:cs typeface="Arial"/>
            </a:endParaRPr>
          </a:p>
        </p:txBody>
      </p:sp>
      <p:sp>
        <p:nvSpPr>
          <p:cNvPr id="5" name="object 5"/>
          <p:cNvSpPr txBox="1"/>
          <p:nvPr/>
        </p:nvSpPr>
        <p:spPr>
          <a:xfrm>
            <a:off x="1219694" y="5751932"/>
            <a:ext cx="162586" cy="299719"/>
          </a:xfrm>
          <a:prstGeom prst="rect">
            <a:avLst/>
          </a:prstGeom>
        </p:spPr>
        <p:txBody>
          <a:bodyPr wrap="square" lIns="0" tIns="0" rIns="0" bIns="0" rtlCol="0">
            <a:noAutofit/>
          </a:bodyPr>
          <a:lstStyle/>
          <a:p>
            <a:pPr marL="12700">
              <a:lnSpc>
                <a:spcPts val="2305"/>
              </a:lnSpc>
              <a:spcBef>
                <a:spcPts val="115"/>
              </a:spcBef>
            </a:pPr>
            <a:r>
              <a:rPr sz="2150" spc="0" dirty="0">
                <a:solidFill>
                  <a:srgbClr val="92CF4F"/>
                </a:solidFill>
                <a:latin typeface="Arial"/>
                <a:cs typeface="Arial"/>
              </a:rPr>
              <a:t>•</a:t>
            </a:r>
            <a:endParaRPr sz="2150">
              <a:latin typeface="Arial"/>
              <a:cs typeface="Arial"/>
            </a:endParaRPr>
          </a:p>
        </p:txBody>
      </p:sp>
      <p:sp>
        <p:nvSpPr>
          <p:cNvPr id="4" name="object 4"/>
          <p:cNvSpPr txBox="1"/>
          <p:nvPr/>
        </p:nvSpPr>
        <p:spPr>
          <a:xfrm>
            <a:off x="7830188" y="7024254"/>
            <a:ext cx="1804867"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0" y="7024254"/>
            <a:ext cx="173135"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39</a:t>
            </a:r>
            <a:endParaRPr sz="1000" dirty="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object 300"/>
          <p:cNvSpPr txBox="1"/>
          <p:nvPr/>
        </p:nvSpPr>
        <p:spPr>
          <a:xfrm>
            <a:off x="9162735" y="4480560"/>
            <a:ext cx="730562" cy="731519"/>
          </a:xfrm>
          <a:prstGeom prst="rect">
            <a:avLst/>
          </a:prstGeom>
        </p:spPr>
        <p:txBody>
          <a:bodyPr wrap="square" lIns="0" tIns="0" rIns="0" bIns="0" rtlCol="0">
            <a:noAutofit/>
          </a:bodyPr>
          <a:lstStyle/>
          <a:p>
            <a:pPr>
              <a:lnSpc>
                <a:spcPts val="1000"/>
              </a:lnSpc>
            </a:pPr>
            <a:endParaRPr sz="1000"/>
          </a:p>
          <a:p>
            <a:pPr>
              <a:lnSpc>
                <a:spcPct val="95825"/>
              </a:lnSpc>
              <a:spcBef>
                <a:spcPts val="3426"/>
              </a:spcBef>
            </a:pPr>
            <a:r>
              <a:rPr sz="1000" spc="0" dirty="0">
                <a:latin typeface="Arial"/>
                <a:cs typeface="Arial"/>
              </a:rPr>
              <a:t>etation</a:t>
            </a:r>
            <a:endParaRPr sz="1000">
              <a:latin typeface="Arial"/>
              <a:cs typeface="Arial"/>
            </a:endParaRPr>
          </a:p>
        </p:txBody>
      </p:sp>
      <p:sp>
        <p:nvSpPr>
          <p:cNvPr id="298" name="object 298"/>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299" name="object 299"/>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21" name="object 121"/>
          <p:cNvSpPr/>
          <p:nvPr/>
        </p:nvSpPr>
        <p:spPr>
          <a:xfrm>
            <a:off x="1769145" y="3524563"/>
            <a:ext cx="1180650" cy="1790233"/>
          </a:xfrm>
          <a:prstGeom prst="rect">
            <a:avLst/>
          </a:prstGeom>
          <a:blipFill>
            <a:blip r:embed="rId3" cstate="print"/>
            <a:stretch>
              <a:fillRect/>
            </a:stretch>
          </a:blipFill>
        </p:spPr>
        <p:txBody>
          <a:bodyPr wrap="square" lIns="0" tIns="0" rIns="0" bIns="0" rtlCol="0">
            <a:noAutofit/>
          </a:bodyPr>
          <a:lstStyle/>
          <a:p>
            <a:endParaRPr/>
          </a:p>
        </p:txBody>
      </p:sp>
      <p:sp>
        <p:nvSpPr>
          <p:cNvPr id="122" name="object 122"/>
          <p:cNvSpPr/>
          <p:nvPr/>
        </p:nvSpPr>
        <p:spPr>
          <a:xfrm>
            <a:off x="1572260" y="5054138"/>
            <a:ext cx="1575262" cy="299258"/>
          </a:xfrm>
          <a:prstGeom prst="rect">
            <a:avLst/>
          </a:prstGeom>
          <a:blipFill>
            <a:blip r:embed="rId4" cstate="print"/>
            <a:stretch>
              <a:fillRect/>
            </a:stretch>
          </a:blipFill>
        </p:spPr>
        <p:txBody>
          <a:bodyPr wrap="square" lIns="0" tIns="0" rIns="0" bIns="0" rtlCol="0">
            <a:noAutofit/>
          </a:bodyPr>
          <a:lstStyle/>
          <a:p>
            <a:endParaRPr/>
          </a:p>
        </p:txBody>
      </p:sp>
      <p:sp>
        <p:nvSpPr>
          <p:cNvPr id="123" name="object 123"/>
          <p:cNvSpPr/>
          <p:nvPr/>
        </p:nvSpPr>
        <p:spPr>
          <a:xfrm>
            <a:off x="2237277" y="5079076"/>
            <a:ext cx="843741" cy="241069"/>
          </a:xfrm>
          <a:prstGeom prst="rect">
            <a:avLst/>
          </a:prstGeom>
          <a:blipFill>
            <a:blip r:embed="rId5" cstate="print"/>
            <a:stretch>
              <a:fillRect/>
            </a:stretch>
          </a:blipFill>
        </p:spPr>
        <p:txBody>
          <a:bodyPr wrap="square" lIns="0" tIns="0" rIns="0" bIns="0" rtlCol="0">
            <a:noAutofit/>
          </a:bodyPr>
          <a:lstStyle/>
          <a:p>
            <a:endParaRPr/>
          </a:p>
        </p:txBody>
      </p:sp>
      <p:sp>
        <p:nvSpPr>
          <p:cNvPr id="124" name="object 124"/>
          <p:cNvSpPr/>
          <p:nvPr/>
        </p:nvSpPr>
        <p:spPr>
          <a:xfrm>
            <a:off x="1621562" y="5080256"/>
            <a:ext cx="1475813" cy="200055"/>
          </a:xfrm>
          <a:prstGeom prst="rect">
            <a:avLst/>
          </a:prstGeom>
          <a:blipFill>
            <a:blip r:embed="rId6" cstate="print"/>
            <a:stretch>
              <a:fillRect/>
            </a:stretch>
          </a:blipFill>
        </p:spPr>
        <p:txBody>
          <a:bodyPr wrap="square" lIns="0" tIns="0" rIns="0" bIns="0" rtlCol="0">
            <a:noAutofit/>
          </a:bodyPr>
          <a:lstStyle/>
          <a:p>
            <a:endParaRPr/>
          </a:p>
        </p:txBody>
      </p:sp>
      <p:sp>
        <p:nvSpPr>
          <p:cNvPr id="125" name="object 125"/>
          <p:cNvSpPr/>
          <p:nvPr/>
        </p:nvSpPr>
        <p:spPr>
          <a:xfrm>
            <a:off x="1621562" y="5080256"/>
            <a:ext cx="1475812" cy="200054"/>
          </a:xfrm>
          <a:custGeom>
            <a:avLst/>
            <a:gdLst/>
            <a:ahLst/>
            <a:cxnLst/>
            <a:rect l="l" t="t" r="r" b="b"/>
            <a:pathLst>
              <a:path w="1475812" h="200054">
                <a:moveTo>
                  <a:pt x="0" y="0"/>
                </a:moveTo>
                <a:lnTo>
                  <a:pt x="1475812" y="0"/>
                </a:lnTo>
                <a:lnTo>
                  <a:pt x="1475812" y="200054"/>
                </a:lnTo>
                <a:lnTo>
                  <a:pt x="0" y="200054"/>
                </a:lnTo>
                <a:lnTo>
                  <a:pt x="0" y="0"/>
                </a:lnTo>
                <a:close/>
              </a:path>
            </a:pathLst>
          </a:custGeom>
          <a:ln w="9524">
            <a:solidFill>
              <a:srgbClr val="80C775"/>
            </a:solidFill>
          </a:ln>
        </p:spPr>
        <p:txBody>
          <a:bodyPr wrap="square" lIns="0" tIns="0" rIns="0" bIns="0" rtlCol="0">
            <a:noAutofit/>
          </a:bodyPr>
          <a:lstStyle/>
          <a:p>
            <a:endParaRPr/>
          </a:p>
        </p:txBody>
      </p:sp>
      <p:sp>
        <p:nvSpPr>
          <p:cNvPr id="126" name="object 126"/>
          <p:cNvSpPr/>
          <p:nvPr/>
        </p:nvSpPr>
        <p:spPr>
          <a:xfrm>
            <a:off x="1638762" y="4567843"/>
            <a:ext cx="220287" cy="540327"/>
          </a:xfrm>
          <a:prstGeom prst="rect">
            <a:avLst/>
          </a:prstGeom>
          <a:blipFill>
            <a:blip r:embed="rId7" cstate="print"/>
            <a:stretch>
              <a:fillRect/>
            </a:stretch>
          </a:blipFill>
        </p:spPr>
        <p:txBody>
          <a:bodyPr wrap="square" lIns="0" tIns="0" rIns="0" bIns="0" rtlCol="0">
            <a:noAutofit/>
          </a:bodyPr>
          <a:lstStyle/>
          <a:p>
            <a:endParaRPr/>
          </a:p>
        </p:txBody>
      </p:sp>
      <p:sp>
        <p:nvSpPr>
          <p:cNvPr id="127" name="object 127"/>
          <p:cNvSpPr/>
          <p:nvPr/>
        </p:nvSpPr>
        <p:spPr>
          <a:xfrm>
            <a:off x="1691253" y="4593427"/>
            <a:ext cx="117348" cy="443255"/>
          </a:xfrm>
          <a:prstGeom prst="rect">
            <a:avLst/>
          </a:prstGeom>
          <a:blipFill>
            <a:blip r:embed="rId8" cstate="print"/>
            <a:stretch>
              <a:fillRect/>
            </a:stretch>
          </a:blipFill>
        </p:spPr>
        <p:txBody>
          <a:bodyPr wrap="square" lIns="0" tIns="0" rIns="0" bIns="0" rtlCol="0">
            <a:noAutofit/>
          </a:bodyPr>
          <a:lstStyle/>
          <a:p>
            <a:endParaRPr/>
          </a:p>
        </p:txBody>
      </p:sp>
      <p:sp>
        <p:nvSpPr>
          <p:cNvPr id="128" name="object 128"/>
          <p:cNvSpPr/>
          <p:nvPr/>
        </p:nvSpPr>
        <p:spPr>
          <a:xfrm>
            <a:off x="1691253" y="4593427"/>
            <a:ext cx="117347" cy="443254"/>
          </a:xfrm>
          <a:custGeom>
            <a:avLst/>
            <a:gdLst/>
            <a:ahLst/>
            <a:cxnLst/>
            <a:rect l="l" t="t" r="r" b="b"/>
            <a:pathLst>
              <a:path w="117347" h="443254">
                <a:moveTo>
                  <a:pt x="0" y="0"/>
                </a:moveTo>
                <a:lnTo>
                  <a:pt x="117347" y="0"/>
                </a:lnTo>
                <a:lnTo>
                  <a:pt x="117347" y="443254"/>
                </a:lnTo>
                <a:lnTo>
                  <a:pt x="0" y="443254"/>
                </a:lnTo>
                <a:lnTo>
                  <a:pt x="0" y="0"/>
                </a:lnTo>
                <a:close/>
              </a:path>
            </a:pathLst>
          </a:custGeom>
          <a:ln w="9524">
            <a:solidFill>
              <a:srgbClr val="80C775"/>
            </a:solidFill>
          </a:ln>
        </p:spPr>
        <p:txBody>
          <a:bodyPr wrap="square" lIns="0" tIns="0" rIns="0" bIns="0" rtlCol="0">
            <a:noAutofit/>
          </a:bodyPr>
          <a:lstStyle/>
          <a:p>
            <a:endParaRPr/>
          </a:p>
        </p:txBody>
      </p:sp>
      <p:sp>
        <p:nvSpPr>
          <p:cNvPr id="129" name="object 129"/>
          <p:cNvSpPr/>
          <p:nvPr/>
        </p:nvSpPr>
        <p:spPr>
          <a:xfrm>
            <a:off x="1958802" y="4459778"/>
            <a:ext cx="274319" cy="648392"/>
          </a:xfrm>
          <a:prstGeom prst="rect">
            <a:avLst/>
          </a:prstGeom>
          <a:blipFill>
            <a:blip r:embed="rId9" cstate="print"/>
            <a:stretch>
              <a:fillRect/>
            </a:stretch>
          </a:blipFill>
        </p:spPr>
        <p:txBody>
          <a:bodyPr wrap="square" lIns="0" tIns="0" rIns="0" bIns="0" rtlCol="0">
            <a:noAutofit/>
          </a:bodyPr>
          <a:lstStyle/>
          <a:p>
            <a:endParaRPr/>
          </a:p>
        </p:txBody>
      </p:sp>
      <p:sp>
        <p:nvSpPr>
          <p:cNvPr id="130" name="object 130"/>
          <p:cNvSpPr/>
          <p:nvPr/>
        </p:nvSpPr>
        <p:spPr>
          <a:xfrm>
            <a:off x="2007426" y="4488531"/>
            <a:ext cx="173202" cy="548151"/>
          </a:xfrm>
          <a:prstGeom prst="rect">
            <a:avLst/>
          </a:prstGeom>
          <a:blipFill>
            <a:blip r:embed="rId10" cstate="print"/>
            <a:stretch>
              <a:fillRect/>
            </a:stretch>
          </a:blipFill>
        </p:spPr>
        <p:txBody>
          <a:bodyPr wrap="square" lIns="0" tIns="0" rIns="0" bIns="0" rtlCol="0">
            <a:noAutofit/>
          </a:bodyPr>
          <a:lstStyle/>
          <a:p>
            <a:endParaRPr/>
          </a:p>
        </p:txBody>
      </p:sp>
      <p:sp>
        <p:nvSpPr>
          <p:cNvPr id="131" name="object 131"/>
          <p:cNvSpPr/>
          <p:nvPr/>
        </p:nvSpPr>
        <p:spPr>
          <a:xfrm>
            <a:off x="2007426" y="4488531"/>
            <a:ext cx="173202" cy="548150"/>
          </a:xfrm>
          <a:custGeom>
            <a:avLst/>
            <a:gdLst/>
            <a:ahLst/>
            <a:cxnLst/>
            <a:rect l="l" t="t" r="r" b="b"/>
            <a:pathLst>
              <a:path w="173202" h="548150">
                <a:moveTo>
                  <a:pt x="0" y="0"/>
                </a:moveTo>
                <a:lnTo>
                  <a:pt x="173202" y="0"/>
                </a:lnTo>
                <a:lnTo>
                  <a:pt x="173202" y="548150"/>
                </a:lnTo>
                <a:lnTo>
                  <a:pt x="0" y="548150"/>
                </a:lnTo>
                <a:lnTo>
                  <a:pt x="0" y="0"/>
                </a:lnTo>
                <a:close/>
              </a:path>
            </a:pathLst>
          </a:custGeom>
          <a:ln w="9524">
            <a:solidFill>
              <a:srgbClr val="80C775"/>
            </a:solidFill>
          </a:ln>
        </p:spPr>
        <p:txBody>
          <a:bodyPr wrap="square" lIns="0" tIns="0" rIns="0" bIns="0" rtlCol="0">
            <a:noAutofit/>
          </a:bodyPr>
          <a:lstStyle/>
          <a:p>
            <a:endParaRPr/>
          </a:p>
        </p:txBody>
      </p:sp>
      <p:sp>
        <p:nvSpPr>
          <p:cNvPr id="132" name="object 132"/>
          <p:cNvSpPr/>
          <p:nvPr/>
        </p:nvSpPr>
        <p:spPr>
          <a:xfrm>
            <a:off x="2137525" y="4617720"/>
            <a:ext cx="349134" cy="490450"/>
          </a:xfrm>
          <a:prstGeom prst="rect">
            <a:avLst/>
          </a:prstGeom>
          <a:blipFill>
            <a:blip r:embed="rId11" cstate="print"/>
            <a:stretch>
              <a:fillRect/>
            </a:stretch>
          </a:blipFill>
        </p:spPr>
        <p:txBody>
          <a:bodyPr wrap="square" lIns="0" tIns="0" rIns="0" bIns="0" rtlCol="0">
            <a:noAutofit/>
          </a:bodyPr>
          <a:lstStyle/>
          <a:p>
            <a:endParaRPr/>
          </a:p>
        </p:txBody>
      </p:sp>
      <p:sp>
        <p:nvSpPr>
          <p:cNvPr id="133" name="object 133"/>
          <p:cNvSpPr/>
          <p:nvPr/>
        </p:nvSpPr>
        <p:spPr>
          <a:xfrm>
            <a:off x="2186266" y="4645606"/>
            <a:ext cx="251094" cy="391074"/>
          </a:xfrm>
          <a:prstGeom prst="rect">
            <a:avLst/>
          </a:prstGeom>
          <a:blipFill>
            <a:blip r:embed="rId12" cstate="print"/>
            <a:stretch>
              <a:fillRect/>
            </a:stretch>
          </a:blipFill>
        </p:spPr>
        <p:txBody>
          <a:bodyPr wrap="square" lIns="0" tIns="0" rIns="0" bIns="0" rtlCol="0">
            <a:noAutofit/>
          </a:bodyPr>
          <a:lstStyle/>
          <a:p>
            <a:endParaRPr/>
          </a:p>
        </p:txBody>
      </p:sp>
      <p:sp>
        <p:nvSpPr>
          <p:cNvPr id="134" name="object 134"/>
          <p:cNvSpPr/>
          <p:nvPr/>
        </p:nvSpPr>
        <p:spPr>
          <a:xfrm>
            <a:off x="2186266" y="4645606"/>
            <a:ext cx="251093" cy="391074"/>
          </a:xfrm>
          <a:custGeom>
            <a:avLst/>
            <a:gdLst/>
            <a:ahLst/>
            <a:cxnLst/>
            <a:rect l="l" t="t" r="r" b="b"/>
            <a:pathLst>
              <a:path w="251093" h="391074">
                <a:moveTo>
                  <a:pt x="0" y="0"/>
                </a:moveTo>
                <a:lnTo>
                  <a:pt x="251093" y="0"/>
                </a:lnTo>
                <a:lnTo>
                  <a:pt x="251093" y="391074"/>
                </a:lnTo>
                <a:lnTo>
                  <a:pt x="0" y="391074"/>
                </a:lnTo>
                <a:lnTo>
                  <a:pt x="0" y="0"/>
                </a:lnTo>
                <a:close/>
              </a:path>
            </a:pathLst>
          </a:custGeom>
          <a:ln w="9524">
            <a:solidFill>
              <a:srgbClr val="80C775"/>
            </a:solidFill>
          </a:ln>
        </p:spPr>
        <p:txBody>
          <a:bodyPr wrap="square" lIns="0" tIns="0" rIns="0" bIns="0" rtlCol="0">
            <a:noAutofit/>
          </a:bodyPr>
          <a:lstStyle/>
          <a:p>
            <a:endParaRPr/>
          </a:p>
        </p:txBody>
      </p:sp>
      <p:sp>
        <p:nvSpPr>
          <p:cNvPr id="135" name="object 135"/>
          <p:cNvSpPr/>
          <p:nvPr/>
        </p:nvSpPr>
        <p:spPr>
          <a:xfrm>
            <a:off x="2494972" y="4617720"/>
            <a:ext cx="170410" cy="490450"/>
          </a:xfrm>
          <a:prstGeom prst="rect">
            <a:avLst/>
          </a:prstGeom>
          <a:blipFill>
            <a:blip r:embed="rId13" cstate="print"/>
            <a:stretch>
              <a:fillRect/>
            </a:stretch>
          </a:blipFill>
        </p:spPr>
        <p:txBody>
          <a:bodyPr wrap="square" lIns="0" tIns="0" rIns="0" bIns="0" rtlCol="0">
            <a:noAutofit/>
          </a:bodyPr>
          <a:lstStyle/>
          <a:p>
            <a:endParaRPr/>
          </a:p>
        </p:txBody>
      </p:sp>
      <p:sp>
        <p:nvSpPr>
          <p:cNvPr id="136" name="object 136"/>
          <p:cNvSpPr/>
          <p:nvPr/>
        </p:nvSpPr>
        <p:spPr>
          <a:xfrm>
            <a:off x="2544460" y="4645606"/>
            <a:ext cx="70716" cy="391074"/>
          </a:xfrm>
          <a:prstGeom prst="rect">
            <a:avLst/>
          </a:prstGeom>
          <a:blipFill>
            <a:blip r:embed="rId14" cstate="print"/>
            <a:stretch>
              <a:fillRect/>
            </a:stretch>
          </a:blipFill>
        </p:spPr>
        <p:txBody>
          <a:bodyPr wrap="square" lIns="0" tIns="0" rIns="0" bIns="0" rtlCol="0">
            <a:noAutofit/>
          </a:bodyPr>
          <a:lstStyle/>
          <a:p>
            <a:endParaRPr/>
          </a:p>
        </p:txBody>
      </p:sp>
      <p:sp>
        <p:nvSpPr>
          <p:cNvPr id="137" name="object 137"/>
          <p:cNvSpPr/>
          <p:nvPr/>
        </p:nvSpPr>
        <p:spPr>
          <a:xfrm>
            <a:off x="2544460" y="4645606"/>
            <a:ext cx="70715" cy="391074"/>
          </a:xfrm>
          <a:custGeom>
            <a:avLst/>
            <a:gdLst/>
            <a:ahLst/>
            <a:cxnLst/>
            <a:rect l="l" t="t" r="r" b="b"/>
            <a:pathLst>
              <a:path w="70715" h="391074">
                <a:moveTo>
                  <a:pt x="0" y="0"/>
                </a:moveTo>
                <a:lnTo>
                  <a:pt x="70715" y="0"/>
                </a:lnTo>
                <a:lnTo>
                  <a:pt x="70715" y="391074"/>
                </a:lnTo>
                <a:lnTo>
                  <a:pt x="0" y="391074"/>
                </a:lnTo>
                <a:lnTo>
                  <a:pt x="0" y="0"/>
                </a:lnTo>
                <a:close/>
              </a:path>
            </a:pathLst>
          </a:custGeom>
          <a:ln w="9524">
            <a:solidFill>
              <a:srgbClr val="80C775"/>
            </a:solidFill>
          </a:ln>
        </p:spPr>
        <p:txBody>
          <a:bodyPr wrap="square" lIns="0" tIns="0" rIns="0" bIns="0" rtlCol="0">
            <a:noAutofit/>
          </a:bodyPr>
          <a:lstStyle/>
          <a:p>
            <a:endParaRPr/>
          </a:p>
        </p:txBody>
      </p:sp>
      <p:sp>
        <p:nvSpPr>
          <p:cNvPr id="138" name="object 138"/>
          <p:cNvSpPr/>
          <p:nvPr/>
        </p:nvSpPr>
        <p:spPr>
          <a:xfrm>
            <a:off x="2823325" y="4779818"/>
            <a:ext cx="261850" cy="328352"/>
          </a:xfrm>
          <a:prstGeom prst="rect">
            <a:avLst/>
          </a:prstGeom>
          <a:blipFill>
            <a:blip r:embed="rId15" cstate="print"/>
            <a:stretch>
              <a:fillRect/>
            </a:stretch>
          </a:blipFill>
        </p:spPr>
        <p:txBody>
          <a:bodyPr wrap="square" lIns="0" tIns="0" rIns="0" bIns="0" rtlCol="0">
            <a:noAutofit/>
          </a:bodyPr>
          <a:lstStyle/>
          <a:p>
            <a:endParaRPr/>
          </a:p>
        </p:txBody>
      </p:sp>
      <p:sp>
        <p:nvSpPr>
          <p:cNvPr id="139" name="object 139"/>
          <p:cNvSpPr/>
          <p:nvPr/>
        </p:nvSpPr>
        <p:spPr>
          <a:xfrm>
            <a:off x="2874980" y="4806986"/>
            <a:ext cx="159367" cy="229696"/>
          </a:xfrm>
          <a:prstGeom prst="rect">
            <a:avLst/>
          </a:prstGeom>
          <a:blipFill>
            <a:blip r:embed="rId16" cstate="print"/>
            <a:stretch>
              <a:fillRect/>
            </a:stretch>
          </a:blipFill>
        </p:spPr>
        <p:txBody>
          <a:bodyPr wrap="square" lIns="0" tIns="0" rIns="0" bIns="0" rtlCol="0">
            <a:noAutofit/>
          </a:bodyPr>
          <a:lstStyle/>
          <a:p>
            <a:endParaRPr/>
          </a:p>
        </p:txBody>
      </p:sp>
      <p:sp>
        <p:nvSpPr>
          <p:cNvPr id="140" name="object 140"/>
          <p:cNvSpPr/>
          <p:nvPr/>
        </p:nvSpPr>
        <p:spPr>
          <a:xfrm>
            <a:off x="2874980" y="4806986"/>
            <a:ext cx="159367" cy="229695"/>
          </a:xfrm>
          <a:custGeom>
            <a:avLst/>
            <a:gdLst/>
            <a:ahLst/>
            <a:cxnLst/>
            <a:rect l="l" t="t" r="r" b="b"/>
            <a:pathLst>
              <a:path w="159367" h="229695">
                <a:moveTo>
                  <a:pt x="0" y="0"/>
                </a:moveTo>
                <a:lnTo>
                  <a:pt x="159367" y="0"/>
                </a:lnTo>
                <a:lnTo>
                  <a:pt x="159367" y="229695"/>
                </a:lnTo>
                <a:lnTo>
                  <a:pt x="0" y="229695"/>
                </a:lnTo>
                <a:lnTo>
                  <a:pt x="0" y="0"/>
                </a:lnTo>
                <a:close/>
              </a:path>
            </a:pathLst>
          </a:custGeom>
          <a:ln w="9524">
            <a:solidFill>
              <a:srgbClr val="80C775"/>
            </a:solidFill>
          </a:ln>
        </p:spPr>
        <p:txBody>
          <a:bodyPr wrap="square" lIns="0" tIns="0" rIns="0" bIns="0" rtlCol="0">
            <a:noAutofit/>
          </a:bodyPr>
          <a:lstStyle/>
          <a:p>
            <a:endParaRPr/>
          </a:p>
        </p:txBody>
      </p:sp>
      <p:sp>
        <p:nvSpPr>
          <p:cNvPr id="141" name="object 141"/>
          <p:cNvSpPr/>
          <p:nvPr/>
        </p:nvSpPr>
        <p:spPr>
          <a:xfrm>
            <a:off x="2682008" y="4617720"/>
            <a:ext cx="245225" cy="490450"/>
          </a:xfrm>
          <a:prstGeom prst="rect">
            <a:avLst/>
          </a:prstGeom>
          <a:blipFill>
            <a:blip r:embed="rId17" cstate="print"/>
            <a:stretch>
              <a:fillRect/>
            </a:stretch>
          </a:blipFill>
        </p:spPr>
        <p:txBody>
          <a:bodyPr wrap="square" lIns="0" tIns="0" rIns="0" bIns="0" rtlCol="0">
            <a:noAutofit/>
          </a:bodyPr>
          <a:lstStyle/>
          <a:p>
            <a:endParaRPr/>
          </a:p>
        </p:txBody>
      </p:sp>
      <p:sp>
        <p:nvSpPr>
          <p:cNvPr id="142" name="object 142"/>
          <p:cNvSpPr/>
          <p:nvPr/>
        </p:nvSpPr>
        <p:spPr>
          <a:xfrm>
            <a:off x="2732523" y="4645606"/>
            <a:ext cx="142457" cy="391074"/>
          </a:xfrm>
          <a:prstGeom prst="rect">
            <a:avLst/>
          </a:prstGeom>
          <a:blipFill>
            <a:blip r:embed="rId18" cstate="print"/>
            <a:stretch>
              <a:fillRect/>
            </a:stretch>
          </a:blipFill>
        </p:spPr>
        <p:txBody>
          <a:bodyPr wrap="square" lIns="0" tIns="0" rIns="0" bIns="0" rtlCol="0">
            <a:noAutofit/>
          </a:bodyPr>
          <a:lstStyle/>
          <a:p>
            <a:endParaRPr/>
          </a:p>
        </p:txBody>
      </p:sp>
      <p:sp>
        <p:nvSpPr>
          <p:cNvPr id="143" name="object 143"/>
          <p:cNvSpPr/>
          <p:nvPr/>
        </p:nvSpPr>
        <p:spPr>
          <a:xfrm>
            <a:off x="2732522" y="4645606"/>
            <a:ext cx="142456" cy="391074"/>
          </a:xfrm>
          <a:custGeom>
            <a:avLst/>
            <a:gdLst/>
            <a:ahLst/>
            <a:cxnLst/>
            <a:rect l="l" t="t" r="r" b="b"/>
            <a:pathLst>
              <a:path w="142456" h="391074">
                <a:moveTo>
                  <a:pt x="0" y="0"/>
                </a:moveTo>
                <a:lnTo>
                  <a:pt x="142456" y="0"/>
                </a:lnTo>
                <a:lnTo>
                  <a:pt x="142456" y="391074"/>
                </a:lnTo>
                <a:lnTo>
                  <a:pt x="0" y="391074"/>
                </a:lnTo>
                <a:lnTo>
                  <a:pt x="0" y="0"/>
                </a:lnTo>
                <a:close/>
              </a:path>
            </a:pathLst>
          </a:custGeom>
          <a:ln w="9524">
            <a:solidFill>
              <a:srgbClr val="80C775"/>
            </a:solidFill>
          </a:ln>
        </p:spPr>
        <p:txBody>
          <a:bodyPr wrap="square" lIns="0" tIns="0" rIns="0" bIns="0" rtlCol="0">
            <a:noAutofit/>
          </a:bodyPr>
          <a:lstStyle/>
          <a:p>
            <a:endParaRPr/>
          </a:p>
        </p:txBody>
      </p:sp>
      <p:sp>
        <p:nvSpPr>
          <p:cNvPr id="144" name="object 144"/>
          <p:cNvSpPr/>
          <p:nvPr/>
        </p:nvSpPr>
        <p:spPr>
          <a:xfrm>
            <a:off x="2582256" y="4667596"/>
            <a:ext cx="191192" cy="440574"/>
          </a:xfrm>
          <a:prstGeom prst="rect">
            <a:avLst/>
          </a:prstGeom>
          <a:blipFill>
            <a:blip r:embed="rId19" cstate="print"/>
            <a:stretch>
              <a:fillRect/>
            </a:stretch>
          </a:blipFill>
        </p:spPr>
        <p:txBody>
          <a:bodyPr wrap="square" lIns="0" tIns="0" rIns="0" bIns="0" rtlCol="0">
            <a:noAutofit/>
          </a:bodyPr>
          <a:lstStyle/>
          <a:p>
            <a:endParaRPr/>
          </a:p>
        </p:txBody>
      </p:sp>
      <p:sp>
        <p:nvSpPr>
          <p:cNvPr id="145" name="object 145"/>
          <p:cNvSpPr/>
          <p:nvPr/>
        </p:nvSpPr>
        <p:spPr>
          <a:xfrm>
            <a:off x="2631061" y="4696172"/>
            <a:ext cx="90700" cy="340509"/>
          </a:xfrm>
          <a:prstGeom prst="rect">
            <a:avLst/>
          </a:prstGeom>
          <a:blipFill>
            <a:blip r:embed="rId20" cstate="print"/>
            <a:stretch>
              <a:fillRect/>
            </a:stretch>
          </a:blipFill>
        </p:spPr>
        <p:txBody>
          <a:bodyPr wrap="square" lIns="0" tIns="0" rIns="0" bIns="0" rtlCol="0">
            <a:noAutofit/>
          </a:bodyPr>
          <a:lstStyle/>
          <a:p>
            <a:endParaRPr/>
          </a:p>
        </p:txBody>
      </p:sp>
      <p:sp>
        <p:nvSpPr>
          <p:cNvPr id="146" name="object 146"/>
          <p:cNvSpPr/>
          <p:nvPr/>
        </p:nvSpPr>
        <p:spPr>
          <a:xfrm>
            <a:off x="2631061" y="4696172"/>
            <a:ext cx="90700" cy="340509"/>
          </a:xfrm>
          <a:custGeom>
            <a:avLst/>
            <a:gdLst/>
            <a:ahLst/>
            <a:cxnLst/>
            <a:rect l="l" t="t" r="r" b="b"/>
            <a:pathLst>
              <a:path w="90700" h="340509">
                <a:moveTo>
                  <a:pt x="0" y="0"/>
                </a:moveTo>
                <a:lnTo>
                  <a:pt x="90700" y="0"/>
                </a:lnTo>
                <a:lnTo>
                  <a:pt x="90700" y="340509"/>
                </a:lnTo>
                <a:lnTo>
                  <a:pt x="0" y="340509"/>
                </a:lnTo>
                <a:lnTo>
                  <a:pt x="0" y="0"/>
                </a:lnTo>
                <a:close/>
              </a:path>
            </a:pathLst>
          </a:custGeom>
          <a:ln w="9524">
            <a:solidFill>
              <a:srgbClr val="80C775"/>
            </a:solidFill>
          </a:ln>
        </p:spPr>
        <p:txBody>
          <a:bodyPr wrap="square" lIns="0" tIns="0" rIns="0" bIns="0" rtlCol="0">
            <a:noAutofit/>
          </a:bodyPr>
          <a:lstStyle/>
          <a:p>
            <a:endParaRPr/>
          </a:p>
        </p:txBody>
      </p:sp>
      <p:sp>
        <p:nvSpPr>
          <p:cNvPr id="147" name="object 147"/>
          <p:cNvSpPr/>
          <p:nvPr/>
        </p:nvSpPr>
        <p:spPr>
          <a:xfrm>
            <a:off x="1483594" y="4603824"/>
            <a:ext cx="55648" cy="53954"/>
          </a:xfrm>
          <a:custGeom>
            <a:avLst/>
            <a:gdLst/>
            <a:ahLst/>
            <a:cxnLst/>
            <a:rect l="l" t="t" r="r" b="b"/>
            <a:pathLst>
              <a:path w="55648" h="53954">
                <a:moveTo>
                  <a:pt x="12915" y="27890"/>
                </a:moveTo>
                <a:lnTo>
                  <a:pt x="9839" y="26671"/>
                </a:lnTo>
                <a:lnTo>
                  <a:pt x="7835" y="23783"/>
                </a:lnTo>
                <a:lnTo>
                  <a:pt x="8070" y="19364"/>
                </a:lnTo>
                <a:lnTo>
                  <a:pt x="9467" y="16713"/>
                </a:lnTo>
                <a:lnTo>
                  <a:pt x="12142" y="13618"/>
                </a:lnTo>
                <a:lnTo>
                  <a:pt x="14408" y="10998"/>
                </a:lnTo>
                <a:lnTo>
                  <a:pt x="16743" y="9474"/>
                </a:lnTo>
                <a:lnTo>
                  <a:pt x="21553" y="8618"/>
                </a:lnTo>
                <a:lnTo>
                  <a:pt x="26259" y="10648"/>
                </a:lnTo>
                <a:lnTo>
                  <a:pt x="31051" y="3241"/>
                </a:lnTo>
                <a:lnTo>
                  <a:pt x="28097" y="1430"/>
                </a:lnTo>
                <a:lnTo>
                  <a:pt x="25363" y="420"/>
                </a:lnTo>
                <a:lnTo>
                  <a:pt x="20331" y="0"/>
                </a:lnTo>
                <a:lnTo>
                  <a:pt x="17600" y="685"/>
                </a:lnTo>
                <a:lnTo>
                  <a:pt x="14655" y="2265"/>
                </a:lnTo>
                <a:lnTo>
                  <a:pt x="11710" y="3845"/>
                </a:lnTo>
                <a:lnTo>
                  <a:pt x="8887" y="6197"/>
                </a:lnTo>
                <a:lnTo>
                  <a:pt x="6187" y="9320"/>
                </a:lnTo>
                <a:lnTo>
                  <a:pt x="4394" y="11395"/>
                </a:lnTo>
                <a:lnTo>
                  <a:pt x="1954" y="15845"/>
                </a:lnTo>
                <a:lnTo>
                  <a:pt x="344" y="20118"/>
                </a:lnTo>
                <a:lnTo>
                  <a:pt x="0" y="24100"/>
                </a:lnTo>
                <a:lnTo>
                  <a:pt x="1107" y="28408"/>
                </a:lnTo>
                <a:lnTo>
                  <a:pt x="3206" y="32351"/>
                </a:lnTo>
                <a:lnTo>
                  <a:pt x="6926" y="35568"/>
                </a:lnTo>
                <a:lnTo>
                  <a:pt x="11596" y="37016"/>
                </a:lnTo>
                <a:lnTo>
                  <a:pt x="16576" y="37059"/>
                </a:lnTo>
                <a:lnTo>
                  <a:pt x="19141" y="35934"/>
                </a:lnTo>
                <a:lnTo>
                  <a:pt x="21706" y="34809"/>
                </a:lnTo>
                <a:lnTo>
                  <a:pt x="25749" y="32315"/>
                </a:lnTo>
                <a:lnTo>
                  <a:pt x="31269" y="28453"/>
                </a:lnTo>
                <a:lnTo>
                  <a:pt x="35365" y="25584"/>
                </a:lnTo>
                <a:lnTo>
                  <a:pt x="38121" y="23938"/>
                </a:lnTo>
                <a:lnTo>
                  <a:pt x="41578" y="22920"/>
                </a:lnTo>
                <a:lnTo>
                  <a:pt x="44888" y="24602"/>
                </a:lnTo>
                <a:lnTo>
                  <a:pt x="47419" y="28105"/>
                </a:lnTo>
                <a:lnTo>
                  <a:pt x="47343" y="33299"/>
                </a:lnTo>
                <a:lnTo>
                  <a:pt x="45980" y="36151"/>
                </a:lnTo>
                <a:lnTo>
                  <a:pt x="43291" y="39262"/>
                </a:lnTo>
                <a:lnTo>
                  <a:pt x="40626" y="42345"/>
                </a:lnTo>
                <a:lnTo>
                  <a:pt x="37837" y="44129"/>
                </a:lnTo>
                <a:lnTo>
                  <a:pt x="34924" y="44613"/>
                </a:lnTo>
                <a:lnTo>
                  <a:pt x="32012" y="45097"/>
                </a:lnTo>
                <a:lnTo>
                  <a:pt x="29053" y="44369"/>
                </a:lnTo>
                <a:lnTo>
                  <a:pt x="26048" y="42429"/>
                </a:lnTo>
                <a:lnTo>
                  <a:pt x="21344" y="50046"/>
                </a:lnTo>
                <a:lnTo>
                  <a:pt x="26208" y="52939"/>
                </a:lnTo>
                <a:lnTo>
                  <a:pt x="30888" y="53954"/>
                </a:lnTo>
                <a:lnTo>
                  <a:pt x="35382" y="53092"/>
                </a:lnTo>
                <a:lnTo>
                  <a:pt x="39876" y="52229"/>
                </a:lnTo>
                <a:lnTo>
                  <a:pt x="44363" y="49207"/>
                </a:lnTo>
                <a:lnTo>
                  <a:pt x="48845" y="44024"/>
                </a:lnTo>
                <a:lnTo>
                  <a:pt x="51550" y="40893"/>
                </a:lnTo>
                <a:lnTo>
                  <a:pt x="53431" y="37619"/>
                </a:lnTo>
                <a:lnTo>
                  <a:pt x="54488" y="34202"/>
                </a:lnTo>
                <a:lnTo>
                  <a:pt x="55544" y="30784"/>
                </a:lnTo>
                <a:lnTo>
                  <a:pt x="55648" y="27560"/>
                </a:lnTo>
                <a:lnTo>
                  <a:pt x="54800" y="24530"/>
                </a:lnTo>
                <a:lnTo>
                  <a:pt x="53952" y="21499"/>
                </a:lnTo>
                <a:lnTo>
                  <a:pt x="52403" y="19013"/>
                </a:lnTo>
                <a:lnTo>
                  <a:pt x="47859" y="15085"/>
                </a:lnTo>
                <a:lnTo>
                  <a:pt x="42988" y="13705"/>
                </a:lnTo>
                <a:lnTo>
                  <a:pt x="38039" y="13916"/>
                </a:lnTo>
                <a:lnTo>
                  <a:pt x="33135" y="16308"/>
                </a:lnTo>
                <a:lnTo>
                  <a:pt x="29212" y="18738"/>
                </a:lnTo>
                <a:lnTo>
                  <a:pt x="23817" y="22406"/>
                </a:lnTo>
                <a:lnTo>
                  <a:pt x="20069" y="24921"/>
                </a:lnTo>
                <a:lnTo>
                  <a:pt x="15459" y="27627"/>
                </a:lnTo>
                <a:lnTo>
                  <a:pt x="12915" y="27890"/>
                </a:lnTo>
                <a:close/>
              </a:path>
            </a:pathLst>
          </a:custGeom>
          <a:solidFill>
            <a:srgbClr val="000000"/>
          </a:solidFill>
        </p:spPr>
        <p:txBody>
          <a:bodyPr wrap="square" lIns="0" tIns="0" rIns="0" bIns="0" rtlCol="0">
            <a:noAutofit/>
          </a:bodyPr>
          <a:lstStyle/>
          <a:p>
            <a:endParaRPr/>
          </a:p>
        </p:txBody>
      </p:sp>
      <p:sp>
        <p:nvSpPr>
          <p:cNvPr id="148" name="object 148"/>
          <p:cNvSpPr/>
          <p:nvPr/>
        </p:nvSpPr>
        <p:spPr>
          <a:xfrm>
            <a:off x="1516816" y="4565394"/>
            <a:ext cx="55648" cy="53954"/>
          </a:xfrm>
          <a:custGeom>
            <a:avLst/>
            <a:gdLst/>
            <a:ahLst/>
            <a:cxnLst/>
            <a:rect l="l" t="t" r="r" b="b"/>
            <a:pathLst>
              <a:path w="55648" h="53954">
                <a:moveTo>
                  <a:pt x="12915" y="27890"/>
                </a:moveTo>
                <a:lnTo>
                  <a:pt x="9839" y="26671"/>
                </a:lnTo>
                <a:lnTo>
                  <a:pt x="7835" y="23782"/>
                </a:lnTo>
                <a:lnTo>
                  <a:pt x="8070" y="19363"/>
                </a:lnTo>
                <a:lnTo>
                  <a:pt x="9467" y="16711"/>
                </a:lnTo>
                <a:lnTo>
                  <a:pt x="12142" y="13616"/>
                </a:lnTo>
                <a:lnTo>
                  <a:pt x="14408" y="10996"/>
                </a:lnTo>
                <a:lnTo>
                  <a:pt x="16742" y="9472"/>
                </a:lnTo>
                <a:lnTo>
                  <a:pt x="21553" y="8616"/>
                </a:lnTo>
                <a:lnTo>
                  <a:pt x="26259" y="10647"/>
                </a:lnTo>
                <a:lnTo>
                  <a:pt x="31051" y="3239"/>
                </a:lnTo>
                <a:lnTo>
                  <a:pt x="28097" y="1430"/>
                </a:lnTo>
                <a:lnTo>
                  <a:pt x="25363" y="419"/>
                </a:lnTo>
                <a:lnTo>
                  <a:pt x="20331" y="0"/>
                </a:lnTo>
                <a:lnTo>
                  <a:pt x="17600" y="684"/>
                </a:lnTo>
                <a:lnTo>
                  <a:pt x="14655" y="2264"/>
                </a:lnTo>
                <a:lnTo>
                  <a:pt x="11710" y="3845"/>
                </a:lnTo>
                <a:lnTo>
                  <a:pt x="8887" y="6196"/>
                </a:lnTo>
                <a:lnTo>
                  <a:pt x="6187" y="9320"/>
                </a:lnTo>
                <a:lnTo>
                  <a:pt x="4394" y="11394"/>
                </a:lnTo>
                <a:lnTo>
                  <a:pt x="1954" y="15844"/>
                </a:lnTo>
                <a:lnTo>
                  <a:pt x="344" y="20118"/>
                </a:lnTo>
                <a:lnTo>
                  <a:pt x="0" y="24099"/>
                </a:lnTo>
                <a:lnTo>
                  <a:pt x="1106" y="28408"/>
                </a:lnTo>
                <a:lnTo>
                  <a:pt x="3205" y="32351"/>
                </a:lnTo>
                <a:lnTo>
                  <a:pt x="6926" y="35567"/>
                </a:lnTo>
                <a:lnTo>
                  <a:pt x="11596" y="37015"/>
                </a:lnTo>
                <a:lnTo>
                  <a:pt x="16576" y="37058"/>
                </a:lnTo>
                <a:lnTo>
                  <a:pt x="19141" y="35933"/>
                </a:lnTo>
                <a:lnTo>
                  <a:pt x="21706" y="34808"/>
                </a:lnTo>
                <a:lnTo>
                  <a:pt x="25749" y="32315"/>
                </a:lnTo>
                <a:lnTo>
                  <a:pt x="31269" y="28451"/>
                </a:lnTo>
                <a:lnTo>
                  <a:pt x="35365" y="25582"/>
                </a:lnTo>
                <a:lnTo>
                  <a:pt x="38121" y="23936"/>
                </a:lnTo>
                <a:lnTo>
                  <a:pt x="41578" y="22919"/>
                </a:lnTo>
                <a:lnTo>
                  <a:pt x="44888" y="24602"/>
                </a:lnTo>
                <a:lnTo>
                  <a:pt x="47419" y="28105"/>
                </a:lnTo>
                <a:lnTo>
                  <a:pt x="47343" y="33298"/>
                </a:lnTo>
                <a:lnTo>
                  <a:pt x="45980" y="36150"/>
                </a:lnTo>
                <a:lnTo>
                  <a:pt x="43291" y="39260"/>
                </a:lnTo>
                <a:lnTo>
                  <a:pt x="40626" y="42344"/>
                </a:lnTo>
                <a:lnTo>
                  <a:pt x="37837" y="44128"/>
                </a:lnTo>
                <a:lnTo>
                  <a:pt x="34924" y="44612"/>
                </a:lnTo>
                <a:lnTo>
                  <a:pt x="32012" y="45096"/>
                </a:lnTo>
                <a:lnTo>
                  <a:pt x="29053" y="44368"/>
                </a:lnTo>
                <a:lnTo>
                  <a:pt x="26048" y="42428"/>
                </a:lnTo>
                <a:lnTo>
                  <a:pt x="21344" y="50045"/>
                </a:lnTo>
                <a:lnTo>
                  <a:pt x="26208" y="52938"/>
                </a:lnTo>
                <a:lnTo>
                  <a:pt x="30888" y="53954"/>
                </a:lnTo>
                <a:lnTo>
                  <a:pt x="35382" y="53092"/>
                </a:lnTo>
                <a:lnTo>
                  <a:pt x="39876" y="52229"/>
                </a:lnTo>
                <a:lnTo>
                  <a:pt x="44363" y="49206"/>
                </a:lnTo>
                <a:lnTo>
                  <a:pt x="48844" y="44023"/>
                </a:lnTo>
                <a:lnTo>
                  <a:pt x="51550" y="40892"/>
                </a:lnTo>
                <a:lnTo>
                  <a:pt x="53431" y="37619"/>
                </a:lnTo>
                <a:lnTo>
                  <a:pt x="54488" y="34202"/>
                </a:lnTo>
                <a:lnTo>
                  <a:pt x="55544" y="30784"/>
                </a:lnTo>
                <a:lnTo>
                  <a:pt x="55648" y="27560"/>
                </a:lnTo>
                <a:lnTo>
                  <a:pt x="54800" y="24528"/>
                </a:lnTo>
                <a:lnTo>
                  <a:pt x="53950" y="21498"/>
                </a:lnTo>
                <a:lnTo>
                  <a:pt x="52403" y="19011"/>
                </a:lnTo>
                <a:lnTo>
                  <a:pt x="47859" y="15083"/>
                </a:lnTo>
                <a:lnTo>
                  <a:pt x="42988" y="13704"/>
                </a:lnTo>
                <a:lnTo>
                  <a:pt x="38039" y="13915"/>
                </a:lnTo>
                <a:lnTo>
                  <a:pt x="33134" y="16308"/>
                </a:lnTo>
                <a:lnTo>
                  <a:pt x="29211" y="18738"/>
                </a:lnTo>
                <a:lnTo>
                  <a:pt x="23817" y="22405"/>
                </a:lnTo>
                <a:lnTo>
                  <a:pt x="20069" y="24919"/>
                </a:lnTo>
                <a:lnTo>
                  <a:pt x="15459" y="27626"/>
                </a:lnTo>
                <a:lnTo>
                  <a:pt x="12915" y="27890"/>
                </a:lnTo>
                <a:close/>
              </a:path>
            </a:pathLst>
          </a:custGeom>
          <a:solidFill>
            <a:srgbClr val="000000"/>
          </a:solidFill>
        </p:spPr>
        <p:txBody>
          <a:bodyPr wrap="square" lIns="0" tIns="0" rIns="0" bIns="0" rtlCol="0">
            <a:noAutofit/>
          </a:bodyPr>
          <a:lstStyle/>
          <a:p>
            <a:endParaRPr/>
          </a:p>
        </p:txBody>
      </p:sp>
      <p:sp>
        <p:nvSpPr>
          <p:cNvPr id="149" name="object 149"/>
          <p:cNvSpPr/>
          <p:nvPr/>
        </p:nvSpPr>
        <p:spPr>
          <a:xfrm>
            <a:off x="1530588" y="4530280"/>
            <a:ext cx="13533" cy="13408"/>
          </a:xfrm>
          <a:custGeom>
            <a:avLst/>
            <a:gdLst/>
            <a:ahLst/>
            <a:cxnLst/>
            <a:rect l="l" t="t" r="r" b="b"/>
            <a:pathLst>
              <a:path w="13533" h="13408">
                <a:moveTo>
                  <a:pt x="5847" y="0"/>
                </a:moveTo>
                <a:lnTo>
                  <a:pt x="0" y="6764"/>
                </a:lnTo>
                <a:lnTo>
                  <a:pt x="7686" y="13408"/>
                </a:lnTo>
                <a:lnTo>
                  <a:pt x="13533" y="6644"/>
                </a:lnTo>
                <a:lnTo>
                  <a:pt x="5847" y="0"/>
                </a:lnTo>
                <a:close/>
              </a:path>
            </a:pathLst>
          </a:custGeom>
          <a:solidFill>
            <a:srgbClr val="000000"/>
          </a:solidFill>
        </p:spPr>
        <p:txBody>
          <a:bodyPr wrap="square" lIns="0" tIns="0" rIns="0" bIns="0" rtlCol="0">
            <a:noAutofit/>
          </a:bodyPr>
          <a:lstStyle/>
          <a:p>
            <a:endParaRPr/>
          </a:p>
        </p:txBody>
      </p:sp>
      <p:sp>
        <p:nvSpPr>
          <p:cNvPr id="150" name="object 150"/>
          <p:cNvSpPr/>
          <p:nvPr/>
        </p:nvSpPr>
        <p:spPr>
          <a:xfrm>
            <a:off x="1545730" y="4543370"/>
            <a:ext cx="45739" cy="41247"/>
          </a:xfrm>
          <a:custGeom>
            <a:avLst/>
            <a:gdLst/>
            <a:ahLst/>
            <a:cxnLst/>
            <a:rect l="l" t="t" r="r" b="b"/>
            <a:pathLst>
              <a:path w="45739" h="41247">
                <a:moveTo>
                  <a:pt x="5847" y="0"/>
                </a:moveTo>
                <a:lnTo>
                  <a:pt x="0" y="6764"/>
                </a:lnTo>
                <a:lnTo>
                  <a:pt x="39891" y="41247"/>
                </a:lnTo>
                <a:lnTo>
                  <a:pt x="45739" y="34484"/>
                </a:lnTo>
                <a:lnTo>
                  <a:pt x="5847" y="0"/>
                </a:lnTo>
                <a:close/>
              </a:path>
            </a:pathLst>
          </a:custGeom>
          <a:solidFill>
            <a:srgbClr val="000000"/>
          </a:solidFill>
        </p:spPr>
        <p:txBody>
          <a:bodyPr wrap="square" lIns="0" tIns="0" rIns="0" bIns="0" rtlCol="0">
            <a:noAutofit/>
          </a:bodyPr>
          <a:lstStyle/>
          <a:p>
            <a:endParaRPr/>
          </a:p>
        </p:txBody>
      </p:sp>
      <p:sp>
        <p:nvSpPr>
          <p:cNvPr id="151" name="object 151"/>
          <p:cNvSpPr/>
          <p:nvPr/>
        </p:nvSpPr>
        <p:spPr>
          <a:xfrm>
            <a:off x="1560491" y="4506496"/>
            <a:ext cx="67864" cy="61046"/>
          </a:xfrm>
          <a:custGeom>
            <a:avLst/>
            <a:gdLst/>
            <a:ahLst/>
            <a:cxnLst/>
            <a:rect l="l" t="t" r="r" b="b"/>
            <a:pathLst>
              <a:path w="67864" h="61046">
                <a:moveTo>
                  <a:pt x="10916" y="25388"/>
                </a:moveTo>
                <a:lnTo>
                  <a:pt x="5248" y="20488"/>
                </a:lnTo>
                <a:lnTo>
                  <a:pt x="0" y="26562"/>
                </a:lnTo>
                <a:lnTo>
                  <a:pt x="39891" y="61046"/>
                </a:lnTo>
                <a:lnTo>
                  <a:pt x="45739" y="54282"/>
                </a:lnTo>
                <a:lnTo>
                  <a:pt x="23976" y="35468"/>
                </a:lnTo>
                <a:lnTo>
                  <a:pt x="18873" y="31057"/>
                </a:lnTo>
                <a:lnTo>
                  <a:pt x="16309" y="27020"/>
                </a:lnTo>
                <a:lnTo>
                  <a:pt x="16259" y="19696"/>
                </a:lnTo>
                <a:lnTo>
                  <a:pt x="17489" y="16428"/>
                </a:lnTo>
                <a:lnTo>
                  <a:pt x="19969" y="13558"/>
                </a:lnTo>
                <a:lnTo>
                  <a:pt x="23282" y="10547"/>
                </a:lnTo>
                <a:lnTo>
                  <a:pt x="27218" y="9282"/>
                </a:lnTo>
                <a:lnTo>
                  <a:pt x="30925" y="9947"/>
                </a:lnTo>
                <a:lnTo>
                  <a:pt x="35026" y="12118"/>
                </a:lnTo>
                <a:lnTo>
                  <a:pt x="37778" y="14497"/>
                </a:lnTo>
                <a:lnTo>
                  <a:pt x="62017" y="35450"/>
                </a:lnTo>
                <a:lnTo>
                  <a:pt x="67864" y="28686"/>
                </a:lnTo>
                <a:lnTo>
                  <a:pt x="43369" y="7512"/>
                </a:lnTo>
                <a:lnTo>
                  <a:pt x="40243" y="4809"/>
                </a:lnTo>
                <a:lnTo>
                  <a:pt x="37947" y="3042"/>
                </a:lnTo>
                <a:lnTo>
                  <a:pt x="34209" y="947"/>
                </a:lnTo>
                <a:lnTo>
                  <a:pt x="29676" y="0"/>
                </a:lnTo>
                <a:lnTo>
                  <a:pt x="24978" y="317"/>
                </a:lnTo>
                <a:lnTo>
                  <a:pt x="22376" y="1583"/>
                </a:lnTo>
                <a:lnTo>
                  <a:pt x="19773" y="2851"/>
                </a:lnTo>
                <a:lnTo>
                  <a:pt x="15360" y="7082"/>
                </a:lnTo>
                <a:lnTo>
                  <a:pt x="10584" y="12608"/>
                </a:lnTo>
                <a:lnTo>
                  <a:pt x="9103" y="18710"/>
                </a:lnTo>
                <a:lnTo>
                  <a:pt x="10916" y="25388"/>
                </a:lnTo>
                <a:close/>
              </a:path>
            </a:pathLst>
          </a:custGeom>
          <a:solidFill>
            <a:srgbClr val="000000"/>
          </a:solidFill>
        </p:spPr>
        <p:txBody>
          <a:bodyPr wrap="square" lIns="0" tIns="0" rIns="0" bIns="0" rtlCol="0">
            <a:noAutofit/>
          </a:bodyPr>
          <a:lstStyle/>
          <a:p>
            <a:endParaRPr/>
          </a:p>
        </p:txBody>
      </p:sp>
      <p:sp>
        <p:nvSpPr>
          <p:cNvPr id="152" name="object 152"/>
          <p:cNvSpPr/>
          <p:nvPr/>
        </p:nvSpPr>
        <p:spPr>
          <a:xfrm>
            <a:off x="1603403" y="4457811"/>
            <a:ext cx="69956" cy="76258"/>
          </a:xfrm>
          <a:custGeom>
            <a:avLst/>
            <a:gdLst/>
            <a:ahLst/>
            <a:cxnLst/>
            <a:rect l="l" t="t" r="r" b="b"/>
            <a:pathLst>
              <a:path w="69956" h="76258">
                <a:moveTo>
                  <a:pt x="36179" y="60389"/>
                </a:moveTo>
                <a:lnTo>
                  <a:pt x="41824" y="57852"/>
                </a:lnTo>
                <a:lnTo>
                  <a:pt x="46564" y="52369"/>
                </a:lnTo>
                <a:lnTo>
                  <a:pt x="50375" y="47961"/>
                </a:lnTo>
                <a:lnTo>
                  <a:pt x="51815" y="42773"/>
                </a:lnTo>
                <a:lnTo>
                  <a:pt x="50885" y="36807"/>
                </a:lnTo>
                <a:lnTo>
                  <a:pt x="55298" y="40577"/>
                </a:lnTo>
                <a:lnTo>
                  <a:pt x="58040" y="43232"/>
                </a:lnTo>
                <a:lnTo>
                  <a:pt x="59108" y="44770"/>
                </a:lnTo>
                <a:lnTo>
                  <a:pt x="60834" y="47312"/>
                </a:lnTo>
                <a:lnTo>
                  <a:pt x="61584" y="49974"/>
                </a:lnTo>
                <a:lnTo>
                  <a:pt x="61360" y="52755"/>
                </a:lnTo>
                <a:lnTo>
                  <a:pt x="61135" y="55538"/>
                </a:lnTo>
                <a:lnTo>
                  <a:pt x="59668" y="58494"/>
                </a:lnTo>
                <a:lnTo>
                  <a:pt x="56960" y="61626"/>
                </a:lnTo>
                <a:lnTo>
                  <a:pt x="54448" y="64533"/>
                </a:lnTo>
                <a:lnTo>
                  <a:pt x="51841" y="66285"/>
                </a:lnTo>
                <a:lnTo>
                  <a:pt x="49141" y="66881"/>
                </a:lnTo>
                <a:lnTo>
                  <a:pt x="47132" y="67335"/>
                </a:lnTo>
                <a:lnTo>
                  <a:pt x="42731" y="65347"/>
                </a:lnTo>
                <a:lnTo>
                  <a:pt x="36161" y="71084"/>
                </a:lnTo>
                <a:lnTo>
                  <a:pt x="40366" y="74894"/>
                </a:lnTo>
                <a:lnTo>
                  <a:pt x="44800" y="76258"/>
                </a:lnTo>
                <a:lnTo>
                  <a:pt x="49461" y="75177"/>
                </a:lnTo>
                <a:lnTo>
                  <a:pt x="54121" y="74096"/>
                </a:lnTo>
                <a:lnTo>
                  <a:pt x="58505" y="71183"/>
                </a:lnTo>
                <a:lnTo>
                  <a:pt x="62609" y="66433"/>
                </a:lnTo>
                <a:lnTo>
                  <a:pt x="66066" y="62434"/>
                </a:lnTo>
                <a:lnTo>
                  <a:pt x="68228" y="58417"/>
                </a:lnTo>
                <a:lnTo>
                  <a:pt x="69093" y="54382"/>
                </a:lnTo>
                <a:lnTo>
                  <a:pt x="69956" y="50349"/>
                </a:lnTo>
                <a:lnTo>
                  <a:pt x="69640" y="46581"/>
                </a:lnTo>
                <a:lnTo>
                  <a:pt x="68141" y="43079"/>
                </a:lnTo>
                <a:lnTo>
                  <a:pt x="66643" y="39578"/>
                </a:lnTo>
                <a:lnTo>
                  <a:pt x="62791" y="35145"/>
                </a:lnTo>
                <a:lnTo>
                  <a:pt x="56586" y="29782"/>
                </a:lnTo>
                <a:lnTo>
                  <a:pt x="22133" y="0"/>
                </a:lnTo>
                <a:lnTo>
                  <a:pt x="16752" y="6225"/>
                </a:lnTo>
                <a:lnTo>
                  <a:pt x="21671" y="10478"/>
                </a:lnTo>
                <a:lnTo>
                  <a:pt x="15189" y="10209"/>
                </a:lnTo>
                <a:lnTo>
                  <a:pt x="9914" y="12426"/>
                </a:lnTo>
                <a:lnTo>
                  <a:pt x="5848" y="17129"/>
                </a:lnTo>
                <a:lnTo>
                  <a:pt x="2799" y="20659"/>
                </a:lnTo>
                <a:lnTo>
                  <a:pt x="1018" y="24486"/>
                </a:lnTo>
                <a:lnTo>
                  <a:pt x="509" y="28614"/>
                </a:lnTo>
                <a:lnTo>
                  <a:pt x="0" y="32743"/>
                </a:lnTo>
                <a:lnTo>
                  <a:pt x="756" y="36883"/>
                </a:lnTo>
                <a:lnTo>
                  <a:pt x="2780" y="41037"/>
                </a:lnTo>
                <a:lnTo>
                  <a:pt x="4804" y="45191"/>
                </a:lnTo>
                <a:lnTo>
                  <a:pt x="7716" y="48911"/>
                </a:lnTo>
                <a:lnTo>
                  <a:pt x="11517" y="52196"/>
                </a:lnTo>
                <a:lnTo>
                  <a:pt x="9511" y="36537"/>
                </a:lnTo>
                <a:lnTo>
                  <a:pt x="8895" y="32329"/>
                </a:lnTo>
                <a:lnTo>
                  <a:pt x="8279" y="28120"/>
                </a:lnTo>
                <a:lnTo>
                  <a:pt x="9270" y="24513"/>
                </a:lnTo>
                <a:lnTo>
                  <a:pt x="11869" y="21507"/>
                </a:lnTo>
                <a:lnTo>
                  <a:pt x="14511" y="18451"/>
                </a:lnTo>
                <a:lnTo>
                  <a:pt x="18004" y="16908"/>
                </a:lnTo>
                <a:lnTo>
                  <a:pt x="26694" y="16847"/>
                </a:lnTo>
                <a:lnTo>
                  <a:pt x="31301" y="18938"/>
                </a:lnTo>
                <a:lnTo>
                  <a:pt x="36172" y="23147"/>
                </a:lnTo>
                <a:lnTo>
                  <a:pt x="41264" y="27550"/>
                </a:lnTo>
                <a:lnTo>
                  <a:pt x="44095" y="31835"/>
                </a:lnTo>
                <a:lnTo>
                  <a:pt x="44660" y="36000"/>
                </a:lnTo>
                <a:lnTo>
                  <a:pt x="45227" y="40166"/>
                </a:lnTo>
                <a:lnTo>
                  <a:pt x="44166" y="43802"/>
                </a:lnTo>
                <a:lnTo>
                  <a:pt x="41481" y="46908"/>
                </a:lnTo>
                <a:lnTo>
                  <a:pt x="38775" y="50039"/>
                </a:lnTo>
                <a:lnTo>
                  <a:pt x="35325" y="51607"/>
                </a:lnTo>
                <a:lnTo>
                  <a:pt x="26935" y="51622"/>
                </a:lnTo>
                <a:lnTo>
                  <a:pt x="22228" y="49369"/>
                </a:lnTo>
                <a:lnTo>
                  <a:pt x="17010" y="44858"/>
                </a:lnTo>
                <a:lnTo>
                  <a:pt x="12216" y="40714"/>
                </a:lnTo>
                <a:lnTo>
                  <a:pt x="17043" y="56974"/>
                </a:lnTo>
                <a:lnTo>
                  <a:pt x="23082" y="59569"/>
                </a:lnTo>
                <a:lnTo>
                  <a:pt x="29630" y="59979"/>
                </a:lnTo>
                <a:lnTo>
                  <a:pt x="36179" y="60389"/>
                </a:lnTo>
                <a:close/>
              </a:path>
            </a:pathLst>
          </a:custGeom>
          <a:solidFill>
            <a:srgbClr val="000000"/>
          </a:solidFill>
        </p:spPr>
        <p:txBody>
          <a:bodyPr wrap="square" lIns="0" tIns="0" rIns="0" bIns="0" rtlCol="0">
            <a:noAutofit/>
          </a:bodyPr>
          <a:lstStyle/>
          <a:p>
            <a:endParaRPr/>
          </a:p>
        </p:txBody>
      </p:sp>
      <p:sp>
        <p:nvSpPr>
          <p:cNvPr id="153" name="object 153"/>
          <p:cNvSpPr/>
          <p:nvPr/>
        </p:nvSpPr>
        <p:spPr>
          <a:xfrm>
            <a:off x="1612914" y="4494349"/>
            <a:ext cx="7532" cy="20436"/>
          </a:xfrm>
          <a:custGeom>
            <a:avLst/>
            <a:gdLst/>
            <a:ahLst/>
            <a:cxnLst/>
            <a:rect l="l" t="t" r="r" b="b"/>
            <a:pathLst>
              <a:path w="7532" h="20436">
                <a:moveTo>
                  <a:pt x="2705" y="4177"/>
                </a:moveTo>
                <a:lnTo>
                  <a:pt x="0" y="0"/>
                </a:lnTo>
                <a:lnTo>
                  <a:pt x="2006" y="15659"/>
                </a:lnTo>
                <a:lnTo>
                  <a:pt x="7532" y="20436"/>
                </a:lnTo>
                <a:lnTo>
                  <a:pt x="2705" y="4177"/>
                </a:lnTo>
                <a:close/>
              </a:path>
            </a:pathLst>
          </a:custGeom>
          <a:solidFill>
            <a:srgbClr val="000000"/>
          </a:solidFill>
        </p:spPr>
        <p:txBody>
          <a:bodyPr wrap="square" lIns="0" tIns="0" rIns="0" bIns="0" rtlCol="0">
            <a:noAutofit/>
          </a:bodyPr>
          <a:lstStyle/>
          <a:p>
            <a:endParaRPr/>
          </a:p>
        </p:txBody>
      </p:sp>
      <p:sp>
        <p:nvSpPr>
          <p:cNvPr id="154" name="object 154"/>
          <p:cNvSpPr/>
          <p:nvPr/>
        </p:nvSpPr>
        <p:spPr>
          <a:xfrm>
            <a:off x="1313080" y="4793001"/>
            <a:ext cx="61034" cy="73969"/>
          </a:xfrm>
          <a:custGeom>
            <a:avLst/>
            <a:gdLst/>
            <a:ahLst/>
            <a:cxnLst/>
            <a:rect l="l" t="t" r="r" b="b"/>
            <a:pathLst>
              <a:path w="61034" h="73969">
                <a:moveTo>
                  <a:pt x="55187" y="73969"/>
                </a:moveTo>
                <a:lnTo>
                  <a:pt x="61034" y="67205"/>
                </a:lnTo>
                <a:lnTo>
                  <a:pt x="41572" y="50382"/>
                </a:lnTo>
                <a:lnTo>
                  <a:pt x="46478" y="50048"/>
                </a:lnTo>
                <a:lnTo>
                  <a:pt x="51464" y="48111"/>
                </a:lnTo>
                <a:lnTo>
                  <a:pt x="52296" y="36921"/>
                </a:lnTo>
                <a:lnTo>
                  <a:pt x="49707" y="39914"/>
                </a:lnTo>
                <a:lnTo>
                  <a:pt x="47162" y="42859"/>
                </a:lnTo>
                <a:lnTo>
                  <a:pt x="43770" y="44310"/>
                </a:lnTo>
                <a:lnTo>
                  <a:pt x="35297" y="44221"/>
                </a:lnTo>
                <a:lnTo>
                  <a:pt x="30619" y="41987"/>
                </a:lnTo>
                <a:lnTo>
                  <a:pt x="25501" y="37564"/>
                </a:lnTo>
                <a:lnTo>
                  <a:pt x="20383" y="33139"/>
                </a:lnTo>
                <a:lnTo>
                  <a:pt x="17437" y="28663"/>
                </a:lnTo>
                <a:lnTo>
                  <a:pt x="16662" y="24135"/>
                </a:lnTo>
                <a:lnTo>
                  <a:pt x="15887" y="19607"/>
                </a:lnTo>
                <a:lnTo>
                  <a:pt x="16741" y="15908"/>
                </a:lnTo>
                <a:lnTo>
                  <a:pt x="19221" y="13039"/>
                </a:lnTo>
                <a:lnTo>
                  <a:pt x="21723" y="10144"/>
                </a:lnTo>
                <a:lnTo>
                  <a:pt x="25135" y="8745"/>
                </a:lnTo>
                <a:lnTo>
                  <a:pt x="33781" y="8938"/>
                </a:lnTo>
                <a:lnTo>
                  <a:pt x="38477" y="11175"/>
                </a:lnTo>
                <a:lnTo>
                  <a:pt x="43544" y="15557"/>
                </a:lnTo>
                <a:lnTo>
                  <a:pt x="48861" y="20153"/>
                </a:lnTo>
                <a:lnTo>
                  <a:pt x="51865" y="24613"/>
                </a:lnTo>
                <a:lnTo>
                  <a:pt x="52555" y="28938"/>
                </a:lnTo>
                <a:lnTo>
                  <a:pt x="53245" y="33261"/>
                </a:lnTo>
                <a:lnTo>
                  <a:pt x="53616" y="12176"/>
                </a:lnTo>
                <a:lnTo>
                  <a:pt x="49545" y="8657"/>
                </a:lnTo>
                <a:lnTo>
                  <a:pt x="45749" y="5375"/>
                </a:lnTo>
                <a:lnTo>
                  <a:pt x="41686" y="3021"/>
                </a:lnTo>
                <a:lnTo>
                  <a:pt x="37357" y="1595"/>
                </a:lnTo>
                <a:lnTo>
                  <a:pt x="33026" y="167"/>
                </a:lnTo>
                <a:lnTo>
                  <a:pt x="28863" y="0"/>
                </a:lnTo>
                <a:lnTo>
                  <a:pt x="24866" y="1089"/>
                </a:lnTo>
                <a:lnTo>
                  <a:pt x="20869" y="2179"/>
                </a:lnTo>
                <a:lnTo>
                  <a:pt x="17400" y="4425"/>
                </a:lnTo>
                <a:lnTo>
                  <a:pt x="14460" y="7827"/>
                </a:lnTo>
                <a:lnTo>
                  <a:pt x="12211" y="10429"/>
                </a:lnTo>
                <a:lnTo>
                  <a:pt x="10805" y="13080"/>
                </a:lnTo>
                <a:lnTo>
                  <a:pt x="10241" y="15783"/>
                </a:lnTo>
                <a:lnTo>
                  <a:pt x="9677" y="18487"/>
                </a:lnTo>
                <a:lnTo>
                  <a:pt x="9784" y="21441"/>
                </a:lnTo>
                <a:lnTo>
                  <a:pt x="10560" y="24648"/>
                </a:lnTo>
                <a:lnTo>
                  <a:pt x="5316" y="20114"/>
                </a:lnTo>
                <a:lnTo>
                  <a:pt x="0" y="26263"/>
                </a:lnTo>
                <a:lnTo>
                  <a:pt x="55187" y="73969"/>
                </a:lnTo>
                <a:close/>
              </a:path>
            </a:pathLst>
          </a:custGeom>
          <a:solidFill>
            <a:srgbClr val="000000"/>
          </a:solidFill>
        </p:spPr>
        <p:txBody>
          <a:bodyPr wrap="square" lIns="0" tIns="0" rIns="0" bIns="0" rtlCol="0">
            <a:noAutofit/>
          </a:bodyPr>
          <a:lstStyle/>
          <a:p>
            <a:endParaRPr/>
          </a:p>
        </p:txBody>
      </p:sp>
      <p:sp>
        <p:nvSpPr>
          <p:cNvPr id="155" name="object 155"/>
          <p:cNvSpPr/>
          <p:nvPr/>
        </p:nvSpPr>
        <p:spPr>
          <a:xfrm>
            <a:off x="1364544" y="4805178"/>
            <a:ext cx="9836" cy="35934"/>
          </a:xfrm>
          <a:custGeom>
            <a:avLst/>
            <a:gdLst/>
            <a:ahLst/>
            <a:cxnLst/>
            <a:rect l="l" t="t" r="r" b="b"/>
            <a:pathLst>
              <a:path w="9836" h="35934">
                <a:moveTo>
                  <a:pt x="2152" y="0"/>
                </a:moveTo>
                <a:lnTo>
                  <a:pt x="1781" y="21084"/>
                </a:lnTo>
                <a:lnTo>
                  <a:pt x="831" y="24744"/>
                </a:lnTo>
                <a:lnTo>
                  <a:pt x="0" y="35934"/>
                </a:lnTo>
                <a:lnTo>
                  <a:pt x="4164" y="32076"/>
                </a:lnTo>
                <a:lnTo>
                  <a:pt x="6822" y="29000"/>
                </a:lnTo>
                <a:lnTo>
                  <a:pt x="8488" y="25318"/>
                </a:lnTo>
                <a:lnTo>
                  <a:pt x="9161" y="21031"/>
                </a:lnTo>
                <a:lnTo>
                  <a:pt x="9836" y="16742"/>
                </a:lnTo>
                <a:lnTo>
                  <a:pt x="9175" y="12458"/>
                </a:lnTo>
                <a:lnTo>
                  <a:pt x="7180" y="8178"/>
                </a:lnTo>
                <a:lnTo>
                  <a:pt x="5185" y="3900"/>
                </a:lnTo>
                <a:lnTo>
                  <a:pt x="2152" y="0"/>
                </a:lnTo>
                <a:close/>
              </a:path>
            </a:pathLst>
          </a:custGeom>
          <a:solidFill>
            <a:srgbClr val="000000"/>
          </a:solidFill>
        </p:spPr>
        <p:txBody>
          <a:bodyPr wrap="square" lIns="0" tIns="0" rIns="0" bIns="0" rtlCol="0">
            <a:noAutofit/>
          </a:bodyPr>
          <a:lstStyle/>
          <a:p>
            <a:endParaRPr/>
          </a:p>
        </p:txBody>
      </p:sp>
      <p:sp>
        <p:nvSpPr>
          <p:cNvPr id="156" name="object 156"/>
          <p:cNvSpPr/>
          <p:nvPr/>
        </p:nvSpPr>
        <p:spPr>
          <a:xfrm>
            <a:off x="1349967" y="4756034"/>
            <a:ext cx="45737" cy="55044"/>
          </a:xfrm>
          <a:custGeom>
            <a:avLst/>
            <a:gdLst/>
            <a:ahLst/>
            <a:cxnLst/>
            <a:rect l="l" t="t" r="r" b="b"/>
            <a:pathLst>
              <a:path w="45737" h="55044">
                <a:moveTo>
                  <a:pt x="39890" y="55044"/>
                </a:moveTo>
                <a:lnTo>
                  <a:pt x="45737" y="48280"/>
                </a:lnTo>
                <a:lnTo>
                  <a:pt x="24893" y="30260"/>
                </a:lnTo>
                <a:lnTo>
                  <a:pt x="22043" y="27797"/>
                </a:lnTo>
                <a:lnTo>
                  <a:pt x="19743" y="25154"/>
                </a:lnTo>
                <a:lnTo>
                  <a:pt x="17992" y="22331"/>
                </a:lnTo>
                <a:lnTo>
                  <a:pt x="16849" y="20469"/>
                </a:lnTo>
                <a:lnTo>
                  <a:pt x="16460" y="16636"/>
                </a:lnTo>
                <a:lnTo>
                  <a:pt x="17278" y="13000"/>
                </a:lnTo>
                <a:lnTo>
                  <a:pt x="19963" y="9894"/>
                </a:lnTo>
                <a:lnTo>
                  <a:pt x="24184" y="7810"/>
                </a:lnTo>
                <a:lnTo>
                  <a:pt x="20026" y="0"/>
                </a:lnTo>
                <a:lnTo>
                  <a:pt x="16565" y="1125"/>
                </a:lnTo>
                <a:lnTo>
                  <a:pt x="13849" y="2828"/>
                </a:lnTo>
                <a:lnTo>
                  <a:pt x="11878" y="5109"/>
                </a:lnTo>
                <a:lnTo>
                  <a:pt x="9712" y="8525"/>
                </a:lnTo>
                <a:lnTo>
                  <a:pt x="9243" y="12717"/>
                </a:lnTo>
                <a:lnTo>
                  <a:pt x="9870" y="15767"/>
                </a:lnTo>
                <a:lnTo>
                  <a:pt x="11358" y="19770"/>
                </a:lnTo>
                <a:lnTo>
                  <a:pt x="5248" y="14488"/>
                </a:lnTo>
                <a:lnTo>
                  <a:pt x="0" y="20560"/>
                </a:lnTo>
                <a:lnTo>
                  <a:pt x="39890" y="55044"/>
                </a:lnTo>
                <a:close/>
              </a:path>
            </a:pathLst>
          </a:custGeom>
          <a:solidFill>
            <a:srgbClr val="000000"/>
          </a:solidFill>
        </p:spPr>
        <p:txBody>
          <a:bodyPr wrap="square" lIns="0" tIns="0" rIns="0" bIns="0" rtlCol="0">
            <a:noAutofit/>
          </a:bodyPr>
          <a:lstStyle/>
          <a:p>
            <a:endParaRPr/>
          </a:p>
        </p:txBody>
      </p:sp>
      <p:sp>
        <p:nvSpPr>
          <p:cNvPr id="157" name="object 157"/>
          <p:cNvSpPr/>
          <p:nvPr/>
        </p:nvSpPr>
        <p:spPr>
          <a:xfrm>
            <a:off x="1378862" y="4724855"/>
            <a:ext cx="54811" cy="54024"/>
          </a:xfrm>
          <a:custGeom>
            <a:avLst/>
            <a:gdLst/>
            <a:ahLst/>
            <a:cxnLst/>
            <a:rect l="l" t="t" r="r" b="b"/>
            <a:pathLst>
              <a:path w="54811" h="54024">
                <a:moveTo>
                  <a:pt x="54469" y="24832"/>
                </a:moveTo>
                <a:lnTo>
                  <a:pt x="52864" y="20756"/>
                </a:lnTo>
                <a:lnTo>
                  <a:pt x="51262" y="16680"/>
                </a:lnTo>
                <a:lnTo>
                  <a:pt x="47899" y="12429"/>
                </a:lnTo>
                <a:lnTo>
                  <a:pt x="42779" y="8003"/>
                </a:lnTo>
                <a:lnTo>
                  <a:pt x="36460" y="2541"/>
                </a:lnTo>
                <a:lnTo>
                  <a:pt x="30006" y="0"/>
                </a:lnTo>
                <a:lnTo>
                  <a:pt x="23414" y="380"/>
                </a:lnTo>
                <a:lnTo>
                  <a:pt x="16823" y="761"/>
                </a:lnTo>
                <a:lnTo>
                  <a:pt x="11159" y="3693"/>
                </a:lnTo>
                <a:lnTo>
                  <a:pt x="6421" y="9174"/>
                </a:lnTo>
                <a:lnTo>
                  <a:pt x="2158" y="14105"/>
                </a:lnTo>
                <a:lnTo>
                  <a:pt x="19" y="19559"/>
                </a:lnTo>
                <a:lnTo>
                  <a:pt x="0" y="32706"/>
                </a:lnTo>
                <a:lnTo>
                  <a:pt x="3682" y="39475"/>
                </a:lnTo>
                <a:lnTo>
                  <a:pt x="11050" y="45844"/>
                </a:lnTo>
                <a:lnTo>
                  <a:pt x="9117" y="30135"/>
                </a:lnTo>
                <a:lnTo>
                  <a:pt x="8526" y="25723"/>
                </a:lnTo>
                <a:lnTo>
                  <a:pt x="7936" y="21310"/>
                </a:lnTo>
                <a:lnTo>
                  <a:pt x="9104" y="17411"/>
                </a:lnTo>
                <a:lnTo>
                  <a:pt x="12031" y="14024"/>
                </a:lnTo>
                <a:lnTo>
                  <a:pt x="14916" y="10688"/>
                </a:lnTo>
                <a:lnTo>
                  <a:pt x="18595" y="8992"/>
                </a:lnTo>
                <a:lnTo>
                  <a:pt x="27543" y="8881"/>
                </a:lnTo>
                <a:lnTo>
                  <a:pt x="32240" y="10979"/>
                </a:lnTo>
                <a:lnTo>
                  <a:pt x="37156" y="15229"/>
                </a:lnTo>
                <a:lnTo>
                  <a:pt x="42373" y="19739"/>
                </a:lnTo>
                <a:lnTo>
                  <a:pt x="45289" y="24211"/>
                </a:lnTo>
                <a:lnTo>
                  <a:pt x="45905" y="28644"/>
                </a:lnTo>
                <a:lnTo>
                  <a:pt x="46520" y="33078"/>
                </a:lnTo>
                <a:lnTo>
                  <a:pt x="45375" y="36974"/>
                </a:lnTo>
                <a:lnTo>
                  <a:pt x="42470" y="40336"/>
                </a:lnTo>
                <a:lnTo>
                  <a:pt x="39541" y="43723"/>
                </a:lnTo>
                <a:lnTo>
                  <a:pt x="35845" y="45438"/>
                </a:lnTo>
                <a:lnTo>
                  <a:pt x="31382" y="45481"/>
                </a:lnTo>
                <a:lnTo>
                  <a:pt x="30947" y="54024"/>
                </a:lnTo>
                <a:lnTo>
                  <a:pt x="37492" y="53670"/>
                </a:lnTo>
                <a:lnTo>
                  <a:pt x="43178" y="50702"/>
                </a:lnTo>
                <a:lnTo>
                  <a:pt x="48003" y="45120"/>
                </a:lnTo>
                <a:lnTo>
                  <a:pt x="51010" y="41642"/>
                </a:lnTo>
                <a:lnTo>
                  <a:pt x="52974" y="37730"/>
                </a:lnTo>
                <a:lnTo>
                  <a:pt x="53892" y="33385"/>
                </a:lnTo>
                <a:lnTo>
                  <a:pt x="54811" y="29042"/>
                </a:lnTo>
                <a:lnTo>
                  <a:pt x="54469" y="24832"/>
                </a:lnTo>
                <a:close/>
              </a:path>
            </a:pathLst>
          </a:custGeom>
          <a:solidFill>
            <a:srgbClr val="000000"/>
          </a:solidFill>
        </p:spPr>
        <p:txBody>
          <a:bodyPr wrap="square" lIns="0" tIns="0" rIns="0" bIns="0" rtlCol="0">
            <a:noAutofit/>
          </a:bodyPr>
          <a:lstStyle/>
          <a:p>
            <a:endParaRPr/>
          </a:p>
        </p:txBody>
      </p:sp>
      <p:sp>
        <p:nvSpPr>
          <p:cNvPr id="158" name="object 158"/>
          <p:cNvSpPr/>
          <p:nvPr/>
        </p:nvSpPr>
        <p:spPr>
          <a:xfrm>
            <a:off x="1387979" y="4754991"/>
            <a:ext cx="22265" cy="24243"/>
          </a:xfrm>
          <a:custGeom>
            <a:avLst/>
            <a:gdLst/>
            <a:ahLst/>
            <a:cxnLst/>
            <a:rect l="l" t="t" r="r" b="b"/>
            <a:pathLst>
              <a:path w="22265" h="24243">
                <a:moveTo>
                  <a:pt x="7932" y="8807"/>
                </a:moveTo>
                <a:lnTo>
                  <a:pt x="2840" y="4406"/>
                </a:lnTo>
                <a:lnTo>
                  <a:pt x="0" y="0"/>
                </a:lnTo>
                <a:lnTo>
                  <a:pt x="1932" y="15708"/>
                </a:lnTo>
                <a:lnTo>
                  <a:pt x="8651" y="21516"/>
                </a:lnTo>
                <a:lnTo>
                  <a:pt x="15283" y="24243"/>
                </a:lnTo>
                <a:lnTo>
                  <a:pt x="21830" y="23888"/>
                </a:lnTo>
                <a:lnTo>
                  <a:pt x="22265" y="15345"/>
                </a:lnTo>
                <a:lnTo>
                  <a:pt x="17801" y="15388"/>
                </a:lnTo>
                <a:lnTo>
                  <a:pt x="13023" y="13209"/>
                </a:lnTo>
                <a:lnTo>
                  <a:pt x="7932" y="8807"/>
                </a:lnTo>
                <a:close/>
              </a:path>
            </a:pathLst>
          </a:custGeom>
          <a:solidFill>
            <a:srgbClr val="000000"/>
          </a:solidFill>
        </p:spPr>
        <p:txBody>
          <a:bodyPr wrap="square" lIns="0" tIns="0" rIns="0" bIns="0" rtlCol="0">
            <a:noAutofit/>
          </a:bodyPr>
          <a:lstStyle/>
          <a:p>
            <a:endParaRPr/>
          </a:p>
        </p:txBody>
      </p:sp>
      <p:sp>
        <p:nvSpPr>
          <p:cNvPr id="159" name="object 159"/>
          <p:cNvSpPr/>
          <p:nvPr/>
        </p:nvSpPr>
        <p:spPr>
          <a:xfrm>
            <a:off x="1415521" y="4682658"/>
            <a:ext cx="53911" cy="53383"/>
          </a:xfrm>
          <a:custGeom>
            <a:avLst/>
            <a:gdLst/>
            <a:ahLst/>
            <a:cxnLst/>
            <a:rect l="l" t="t" r="r" b="b"/>
            <a:pathLst>
              <a:path w="53911" h="53383">
                <a:moveTo>
                  <a:pt x="17752" y="37806"/>
                </a:moveTo>
                <a:lnTo>
                  <a:pt x="12479" y="33248"/>
                </a:lnTo>
                <a:lnTo>
                  <a:pt x="9545" y="28850"/>
                </a:lnTo>
                <a:lnTo>
                  <a:pt x="8949" y="24613"/>
                </a:lnTo>
                <a:lnTo>
                  <a:pt x="8354" y="20377"/>
                </a:lnTo>
                <a:lnTo>
                  <a:pt x="9530" y="16554"/>
                </a:lnTo>
                <a:lnTo>
                  <a:pt x="12476" y="13147"/>
                </a:lnTo>
                <a:lnTo>
                  <a:pt x="16763" y="9551"/>
                </a:lnTo>
                <a:lnTo>
                  <a:pt x="19490" y="9128"/>
                </a:lnTo>
                <a:lnTo>
                  <a:pt x="22218" y="8705"/>
                </a:lnTo>
                <a:lnTo>
                  <a:pt x="25190" y="9338"/>
                </a:lnTo>
                <a:lnTo>
                  <a:pt x="28409" y="11027"/>
                </a:lnTo>
                <a:lnTo>
                  <a:pt x="33058" y="3629"/>
                </a:lnTo>
                <a:lnTo>
                  <a:pt x="28361" y="924"/>
                </a:lnTo>
                <a:lnTo>
                  <a:pt x="23729" y="0"/>
                </a:lnTo>
                <a:lnTo>
                  <a:pt x="19164" y="858"/>
                </a:lnTo>
                <a:lnTo>
                  <a:pt x="14598" y="1715"/>
                </a:lnTo>
                <a:lnTo>
                  <a:pt x="10447" y="4307"/>
                </a:lnTo>
                <a:lnTo>
                  <a:pt x="6708" y="8633"/>
                </a:lnTo>
                <a:lnTo>
                  <a:pt x="3747" y="12058"/>
                </a:lnTo>
                <a:lnTo>
                  <a:pt x="1813" y="15923"/>
                </a:lnTo>
                <a:lnTo>
                  <a:pt x="906" y="20228"/>
                </a:lnTo>
                <a:lnTo>
                  <a:pt x="0" y="24532"/>
                </a:lnTo>
                <a:lnTo>
                  <a:pt x="542" y="28790"/>
                </a:lnTo>
                <a:lnTo>
                  <a:pt x="2531" y="33000"/>
                </a:lnTo>
                <a:lnTo>
                  <a:pt x="4521" y="37210"/>
                </a:lnTo>
                <a:lnTo>
                  <a:pt x="7664" y="41172"/>
                </a:lnTo>
                <a:lnTo>
                  <a:pt x="11959" y="44885"/>
                </a:lnTo>
                <a:lnTo>
                  <a:pt x="18602" y="50628"/>
                </a:lnTo>
                <a:lnTo>
                  <a:pt x="25134" y="53383"/>
                </a:lnTo>
                <a:lnTo>
                  <a:pt x="31554" y="53149"/>
                </a:lnTo>
                <a:lnTo>
                  <a:pt x="37975" y="52914"/>
                </a:lnTo>
                <a:lnTo>
                  <a:pt x="43539" y="50074"/>
                </a:lnTo>
                <a:lnTo>
                  <a:pt x="48248" y="44627"/>
                </a:lnTo>
                <a:lnTo>
                  <a:pt x="52005" y="40281"/>
                </a:lnTo>
                <a:lnTo>
                  <a:pt x="53889" y="35504"/>
                </a:lnTo>
                <a:lnTo>
                  <a:pt x="53911" y="25090"/>
                </a:lnTo>
                <a:lnTo>
                  <a:pt x="51958" y="20159"/>
                </a:lnTo>
                <a:lnTo>
                  <a:pt x="48040" y="15506"/>
                </a:lnTo>
                <a:lnTo>
                  <a:pt x="41403" y="21319"/>
                </a:lnTo>
                <a:lnTo>
                  <a:pt x="44359" y="24705"/>
                </a:lnTo>
                <a:lnTo>
                  <a:pt x="45879" y="27988"/>
                </a:lnTo>
                <a:lnTo>
                  <a:pt x="46051" y="34345"/>
                </a:lnTo>
                <a:lnTo>
                  <a:pt x="44946" y="37261"/>
                </a:lnTo>
                <a:lnTo>
                  <a:pt x="42652" y="39914"/>
                </a:lnTo>
                <a:lnTo>
                  <a:pt x="39796" y="43218"/>
                </a:lnTo>
                <a:lnTo>
                  <a:pt x="36269" y="44848"/>
                </a:lnTo>
                <a:lnTo>
                  <a:pt x="27873" y="44762"/>
                </a:lnTo>
                <a:lnTo>
                  <a:pt x="23100" y="42429"/>
                </a:lnTo>
                <a:lnTo>
                  <a:pt x="17752" y="37806"/>
                </a:lnTo>
                <a:close/>
              </a:path>
            </a:pathLst>
          </a:custGeom>
          <a:solidFill>
            <a:srgbClr val="000000"/>
          </a:solidFill>
        </p:spPr>
        <p:txBody>
          <a:bodyPr wrap="square" lIns="0" tIns="0" rIns="0" bIns="0" rtlCol="0">
            <a:noAutofit/>
          </a:bodyPr>
          <a:lstStyle/>
          <a:p>
            <a:endParaRPr/>
          </a:p>
        </p:txBody>
      </p:sp>
      <p:sp>
        <p:nvSpPr>
          <p:cNvPr id="160" name="object 160"/>
          <p:cNvSpPr/>
          <p:nvPr/>
        </p:nvSpPr>
        <p:spPr>
          <a:xfrm>
            <a:off x="1455618" y="4644330"/>
            <a:ext cx="16699" cy="27490"/>
          </a:xfrm>
          <a:custGeom>
            <a:avLst/>
            <a:gdLst/>
            <a:ahLst/>
            <a:cxnLst/>
            <a:rect l="l" t="t" r="r" b="b"/>
            <a:pathLst>
              <a:path w="16699" h="27490">
                <a:moveTo>
                  <a:pt x="10163" y="240"/>
                </a:moveTo>
                <a:lnTo>
                  <a:pt x="4597" y="3017"/>
                </a:lnTo>
                <a:lnTo>
                  <a:pt x="0" y="8336"/>
                </a:lnTo>
                <a:lnTo>
                  <a:pt x="2186" y="27490"/>
                </a:lnTo>
                <a:lnTo>
                  <a:pt x="1932" y="23585"/>
                </a:lnTo>
                <a:lnTo>
                  <a:pt x="1680" y="19678"/>
                </a:lnTo>
                <a:lnTo>
                  <a:pt x="2891" y="16177"/>
                </a:lnTo>
                <a:lnTo>
                  <a:pt x="5568" y="13079"/>
                </a:lnTo>
                <a:lnTo>
                  <a:pt x="8526" y="9659"/>
                </a:lnTo>
                <a:lnTo>
                  <a:pt x="12235" y="7999"/>
                </a:lnTo>
                <a:lnTo>
                  <a:pt x="16699" y="0"/>
                </a:lnTo>
                <a:lnTo>
                  <a:pt x="10163" y="240"/>
                </a:lnTo>
                <a:close/>
              </a:path>
            </a:pathLst>
          </a:custGeom>
          <a:solidFill>
            <a:srgbClr val="000000"/>
          </a:solidFill>
        </p:spPr>
        <p:txBody>
          <a:bodyPr wrap="square" lIns="0" tIns="0" rIns="0" bIns="0" rtlCol="0">
            <a:noAutofit/>
          </a:bodyPr>
          <a:lstStyle/>
          <a:p>
            <a:endParaRPr/>
          </a:p>
        </p:txBody>
      </p:sp>
      <p:sp>
        <p:nvSpPr>
          <p:cNvPr id="161" name="object 161"/>
          <p:cNvSpPr/>
          <p:nvPr/>
        </p:nvSpPr>
        <p:spPr>
          <a:xfrm>
            <a:off x="1448854" y="4644091"/>
            <a:ext cx="55465" cy="53647"/>
          </a:xfrm>
          <a:custGeom>
            <a:avLst/>
            <a:gdLst/>
            <a:ahLst/>
            <a:cxnLst/>
            <a:rect l="l" t="t" r="r" b="b"/>
            <a:pathLst>
              <a:path w="55465" h="53647">
                <a:moveTo>
                  <a:pt x="5142" y="39629"/>
                </a:moveTo>
                <a:lnTo>
                  <a:pt x="11835" y="45415"/>
                </a:lnTo>
                <a:lnTo>
                  <a:pt x="18304" y="51005"/>
                </a:lnTo>
                <a:lnTo>
                  <a:pt x="24803" y="53647"/>
                </a:lnTo>
                <a:lnTo>
                  <a:pt x="31333" y="53337"/>
                </a:lnTo>
                <a:lnTo>
                  <a:pt x="37862" y="53027"/>
                </a:lnTo>
                <a:lnTo>
                  <a:pt x="43640" y="49963"/>
                </a:lnTo>
                <a:lnTo>
                  <a:pt x="48670" y="44146"/>
                </a:lnTo>
                <a:lnTo>
                  <a:pt x="52663" y="39527"/>
                </a:lnTo>
                <a:lnTo>
                  <a:pt x="54820" y="34762"/>
                </a:lnTo>
                <a:lnTo>
                  <a:pt x="55143" y="29850"/>
                </a:lnTo>
                <a:lnTo>
                  <a:pt x="55465" y="24938"/>
                </a:lnTo>
                <a:lnTo>
                  <a:pt x="54068" y="20176"/>
                </a:lnTo>
                <a:lnTo>
                  <a:pt x="50952" y="15562"/>
                </a:lnTo>
                <a:lnTo>
                  <a:pt x="43981" y="21761"/>
                </a:lnTo>
                <a:lnTo>
                  <a:pt x="45962" y="25264"/>
                </a:lnTo>
                <a:lnTo>
                  <a:pt x="46851" y="28455"/>
                </a:lnTo>
                <a:lnTo>
                  <a:pt x="46648" y="31334"/>
                </a:lnTo>
                <a:lnTo>
                  <a:pt x="46443" y="34215"/>
                </a:lnTo>
                <a:lnTo>
                  <a:pt x="45272" y="36890"/>
                </a:lnTo>
                <a:lnTo>
                  <a:pt x="43134" y="39363"/>
                </a:lnTo>
                <a:lnTo>
                  <a:pt x="40261" y="42687"/>
                </a:lnTo>
                <a:lnTo>
                  <a:pt x="36702" y="44456"/>
                </a:lnTo>
                <a:lnTo>
                  <a:pt x="32457" y="44672"/>
                </a:lnTo>
                <a:lnTo>
                  <a:pt x="28211" y="44886"/>
                </a:lnTo>
                <a:lnTo>
                  <a:pt x="23794" y="43229"/>
                </a:lnTo>
                <a:lnTo>
                  <a:pt x="19207" y="39700"/>
                </a:lnTo>
                <a:lnTo>
                  <a:pt x="44888" y="9992"/>
                </a:lnTo>
                <a:lnTo>
                  <a:pt x="43121" y="8399"/>
                </a:lnTo>
                <a:lnTo>
                  <a:pt x="36551" y="2720"/>
                </a:lnTo>
                <a:lnTo>
                  <a:pt x="29998" y="0"/>
                </a:lnTo>
                <a:lnTo>
                  <a:pt x="23463" y="238"/>
                </a:lnTo>
                <a:lnTo>
                  <a:pt x="18999" y="8238"/>
                </a:lnTo>
                <a:lnTo>
                  <a:pt x="26344" y="8392"/>
                </a:lnTo>
                <a:lnTo>
                  <a:pt x="29593" y="9718"/>
                </a:lnTo>
                <a:lnTo>
                  <a:pt x="33207" y="12318"/>
                </a:lnTo>
                <a:lnTo>
                  <a:pt x="14005" y="34532"/>
                </a:lnTo>
                <a:lnTo>
                  <a:pt x="10720" y="31299"/>
                </a:lnTo>
                <a:lnTo>
                  <a:pt x="8950" y="27729"/>
                </a:lnTo>
                <a:lnTo>
                  <a:pt x="6764" y="8575"/>
                </a:lnTo>
                <a:lnTo>
                  <a:pt x="2015" y="14067"/>
                </a:lnTo>
                <a:lnTo>
                  <a:pt x="0" y="20134"/>
                </a:lnTo>
                <a:lnTo>
                  <a:pt x="718" y="26775"/>
                </a:lnTo>
                <a:lnTo>
                  <a:pt x="1436" y="33414"/>
                </a:lnTo>
                <a:lnTo>
                  <a:pt x="5142" y="39629"/>
                </a:lnTo>
                <a:close/>
              </a:path>
            </a:pathLst>
          </a:custGeom>
          <a:solidFill>
            <a:srgbClr val="000000"/>
          </a:solidFill>
        </p:spPr>
        <p:txBody>
          <a:bodyPr wrap="square" lIns="0" tIns="0" rIns="0" bIns="0" rtlCol="0">
            <a:noAutofit/>
          </a:bodyPr>
          <a:lstStyle/>
          <a:p>
            <a:endParaRPr/>
          </a:p>
        </p:txBody>
      </p:sp>
      <p:sp>
        <p:nvSpPr>
          <p:cNvPr id="162" name="object 162"/>
          <p:cNvSpPr/>
          <p:nvPr/>
        </p:nvSpPr>
        <p:spPr>
          <a:xfrm>
            <a:off x="1700994" y="3944517"/>
            <a:ext cx="232361" cy="151510"/>
          </a:xfrm>
          <a:custGeom>
            <a:avLst/>
            <a:gdLst/>
            <a:ahLst/>
            <a:cxnLst/>
            <a:rect l="l" t="t" r="r" b="b"/>
            <a:pathLst>
              <a:path w="232361" h="151510">
                <a:moveTo>
                  <a:pt x="84679" y="74466"/>
                </a:moveTo>
                <a:lnTo>
                  <a:pt x="83635" y="95557"/>
                </a:lnTo>
                <a:lnTo>
                  <a:pt x="88510" y="100601"/>
                </a:lnTo>
                <a:lnTo>
                  <a:pt x="86375" y="78752"/>
                </a:lnTo>
                <a:lnTo>
                  <a:pt x="84679" y="74466"/>
                </a:lnTo>
                <a:close/>
              </a:path>
              <a:path w="232361" h="151510">
                <a:moveTo>
                  <a:pt x="139317" y="28917"/>
                </a:moveTo>
                <a:lnTo>
                  <a:pt x="135955" y="31165"/>
                </a:lnTo>
                <a:lnTo>
                  <a:pt x="133828" y="34808"/>
                </a:lnTo>
                <a:lnTo>
                  <a:pt x="133167" y="37851"/>
                </a:lnTo>
                <a:lnTo>
                  <a:pt x="132909" y="42113"/>
                </a:lnTo>
                <a:lnTo>
                  <a:pt x="129459" y="34809"/>
                </a:lnTo>
                <a:lnTo>
                  <a:pt x="122201" y="38237"/>
                </a:lnTo>
                <a:lnTo>
                  <a:pt x="144720" y="85917"/>
                </a:lnTo>
                <a:lnTo>
                  <a:pt x="152803" y="82100"/>
                </a:lnTo>
                <a:lnTo>
                  <a:pt x="141037" y="57184"/>
                </a:lnTo>
                <a:lnTo>
                  <a:pt x="139429" y="53779"/>
                </a:lnTo>
                <a:lnTo>
                  <a:pt x="138396" y="50431"/>
                </a:lnTo>
                <a:lnTo>
                  <a:pt x="137937" y="47139"/>
                </a:lnTo>
                <a:lnTo>
                  <a:pt x="137646" y="44975"/>
                </a:lnTo>
                <a:lnTo>
                  <a:pt x="138842" y="41313"/>
                </a:lnTo>
                <a:lnTo>
                  <a:pt x="141061" y="38319"/>
                </a:lnTo>
                <a:lnTo>
                  <a:pt x="144774" y="36565"/>
                </a:lnTo>
                <a:lnTo>
                  <a:pt x="149478" y="36368"/>
                </a:lnTo>
                <a:lnTo>
                  <a:pt x="148837" y="27543"/>
                </a:lnTo>
                <a:lnTo>
                  <a:pt x="145218" y="27172"/>
                </a:lnTo>
                <a:lnTo>
                  <a:pt x="142044" y="27630"/>
                </a:lnTo>
                <a:lnTo>
                  <a:pt x="139317" y="28917"/>
                </a:lnTo>
                <a:close/>
              </a:path>
              <a:path w="232361" h="151510">
                <a:moveTo>
                  <a:pt x="180423" y="57182"/>
                </a:moveTo>
                <a:lnTo>
                  <a:pt x="178490" y="53455"/>
                </a:lnTo>
                <a:lnTo>
                  <a:pt x="165300" y="25524"/>
                </a:lnTo>
                <a:lnTo>
                  <a:pt x="173385" y="21706"/>
                </a:lnTo>
                <a:lnTo>
                  <a:pt x="170435" y="15458"/>
                </a:lnTo>
                <a:lnTo>
                  <a:pt x="162350" y="19277"/>
                </a:lnTo>
                <a:lnTo>
                  <a:pt x="154491" y="2635"/>
                </a:lnTo>
                <a:lnTo>
                  <a:pt x="148694" y="11297"/>
                </a:lnTo>
                <a:lnTo>
                  <a:pt x="154265" y="23094"/>
                </a:lnTo>
                <a:lnTo>
                  <a:pt x="148294" y="25915"/>
                </a:lnTo>
                <a:lnTo>
                  <a:pt x="151244" y="32162"/>
                </a:lnTo>
                <a:lnTo>
                  <a:pt x="157215" y="29342"/>
                </a:lnTo>
                <a:lnTo>
                  <a:pt x="170187" y="56808"/>
                </a:lnTo>
                <a:lnTo>
                  <a:pt x="172479" y="61663"/>
                </a:lnTo>
                <a:lnTo>
                  <a:pt x="174311" y="64692"/>
                </a:lnTo>
                <a:lnTo>
                  <a:pt x="177054" y="67099"/>
                </a:lnTo>
                <a:lnTo>
                  <a:pt x="180813" y="67953"/>
                </a:lnTo>
                <a:lnTo>
                  <a:pt x="185350" y="67516"/>
                </a:lnTo>
                <a:lnTo>
                  <a:pt x="188273" y="66136"/>
                </a:lnTo>
                <a:lnTo>
                  <a:pt x="190063" y="65290"/>
                </a:lnTo>
                <a:lnTo>
                  <a:pt x="194019" y="62544"/>
                </a:lnTo>
                <a:lnTo>
                  <a:pt x="189548" y="55932"/>
                </a:lnTo>
                <a:lnTo>
                  <a:pt x="186170" y="57915"/>
                </a:lnTo>
                <a:lnTo>
                  <a:pt x="183146" y="58628"/>
                </a:lnTo>
                <a:lnTo>
                  <a:pt x="180423" y="57182"/>
                </a:lnTo>
                <a:close/>
              </a:path>
              <a:path w="232361" h="151510">
                <a:moveTo>
                  <a:pt x="198375" y="41589"/>
                </a:moveTo>
                <a:lnTo>
                  <a:pt x="190988" y="46650"/>
                </a:lnTo>
                <a:lnTo>
                  <a:pt x="194266" y="51266"/>
                </a:lnTo>
                <a:lnTo>
                  <a:pt x="198133" y="54088"/>
                </a:lnTo>
                <a:lnTo>
                  <a:pt x="202592" y="55119"/>
                </a:lnTo>
                <a:lnTo>
                  <a:pt x="207050" y="56149"/>
                </a:lnTo>
                <a:lnTo>
                  <a:pt x="212378" y="55201"/>
                </a:lnTo>
                <a:lnTo>
                  <a:pt x="218573" y="52275"/>
                </a:lnTo>
                <a:lnTo>
                  <a:pt x="222314" y="50509"/>
                </a:lnTo>
                <a:lnTo>
                  <a:pt x="225360" y="48277"/>
                </a:lnTo>
                <a:lnTo>
                  <a:pt x="227709" y="45580"/>
                </a:lnTo>
                <a:lnTo>
                  <a:pt x="230059" y="42882"/>
                </a:lnTo>
                <a:lnTo>
                  <a:pt x="231459" y="39977"/>
                </a:lnTo>
                <a:lnTo>
                  <a:pt x="231910" y="36861"/>
                </a:lnTo>
                <a:lnTo>
                  <a:pt x="232361" y="33746"/>
                </a:lnTo>
                <a:lnTo>
                  <a:pt x="231952" y="30847"/>
                </a:lnTo>
                <a:lnTo>
                  <a:pt x="230683" y="28160"/>
                </a:lnTo>
                <a:lnTo>
                  <a:pt x="229387" y="25415"/>
                </a:lnTo>
                <a:lnTo>
                  <a:pt x="225492" y="22181"/>
                </a:lnTo>
                <a:lnTo>
                  <a:pt x="220880" y="20372"/>
                </a:lnTo>
                <a:lnTo>
                  <a:pt x="215427" y="20573"/>
                </a:lnTo>
                <a:lnTo>
                  <a:pt x="210856" y="21207"/>
                </a:lnTo>
                <a:lnTo>
                  <a:pt x="204439" y="22377"/>
                </a:lnTo>
                <a:lnTo>
                  <a:pt x="199994" y="23159"/>
                </a:lnTo>
                <a:lnTo>
                  <a:pt x="197299" y="23592"/>
                </a:lnTo>
                <a:lnTo>
                  <a:pt x="196353" y="23674"/>
                </a:lnTo>
                <a:lnTo>
                  <a:pt x="193315" y="23536"/>
                </a:lnTo>
                <a:lnTo>
                  <a:pt x="190426" y="21666"/>
                </a:lnTo>
                <a:lnTo>
                  <a:pt x="189154" y="18975"/>
                </a:lnTo>
                <a:lnTo>
                  <a:pt x="190270" y="15194"/>
                </a:lnTo>
                <a:lnTo>
                  <a:pt x="193622" y="11362"/>
                </a:lnTo>
                <a:lnTo>
                  <a:pt x="197321" y="9616"/>
                </a:lnTo>
                <a:lnTo>
                  <a:pt x="200452" y="8136"/>
                </a:lnTo>
                <a:lnTo>
                  <a:pt x="203206" y="7688"/>
                </a:lnTo>
                <a:lnTo>
                  <a:pt x="207950" y="8853"/>
                </a:lnTo>
                <a:lnTo>
                  <a:pt x="211432" y="12614"/>
                </a:lnTo>
                <a:lnTo>
                  <a:pt x="218811" y="7781"/>
                </a:lnTo>
                <a:lnTo>
                  <a:pt x="216844" y="4930"/>
                </a:lnTo>
                <a:lnTo>
                  <a:pt x="214753" y="2899"/>
                </a:lnTo>
                <a:lnTo>
                  <a:pt x="210322" y="478"/>
                </a:lnTo>
                <a:lnTo>
                  <a:pt x="207548" y="0"/>
                </a:lnTo>
                <a:lnTo>
                  <a:pt x="204214" y="252"/>
                </a:lnTo>
                <a:lnTo>
                  <a:pt x="200882" y="505"/>
                </a:lnTo>
                <a:lnTo>
                  <a:pt x="197349" y="1512"/>
                </a:lnTo>
                <a:lnTo>
                  <a:pt x="193616" y="3275"/>
                </a:lnTo>
                <a:lnTo>
                  <a:pt x="191136" y="4446"/>
                </a:lnTo>
                <a:lnTo>
                  <a:pt x="187103" y="7528"/>
                </a:lnTo>
                <a:lnTo>
                  <a:pt x="183900" y="10783"/>
                </a:lnTo>
                <a:lnTo>
                  <a:pt x="181974" y="14284"/>
                </a:lnTo>
                <a:lnTo>
                  <a:pt x="181242" y="18672"/>
                </a:lnTo>
                <a:lnTo>
                  <a:pt x="181565" y="23129"/>
                </a:lnTo>
                <a:lnTo>
                  <a:pt x="183666" y="27575"/>
                </a:lnTo>
                <a:lnTo>
                  <a:pt x="187350" y="30789"/>
                </a:lnTo>
                <a:lnTo>
                  <a:pt x="191886" y="32844"/>
                </a:lnTo>
                <a:lnTo>
                  <a:pt x="197488" y="32865"/>
                </a:lnTo>
                <a:lnTo>
                  <a:pt x="202195" y="32221"/>
                </a:lnTo>
                <a:lnTo>
                  <a:pt x="208805" y="30923"/>
                </a:lnTo>
                <a:lnTo>
                  <a:pt x="213712" y="29958"/>
                </a:lnTo>
                <a:lnTo>
                  <a:pt x="216899" y="29569"/>
                </a:lnTo>
                <a:lnTo>
                  <a:pt x="218363" y="29753"/>
                </a:lnTo>
                <a:lnTo>
                  <a:pt x="221955" y="31092"/>
                </a:lnTo>
                <a:lnTo>
                  <a:pt x="223776" y="34947"/>
                </a:lnTo>
                <a:lnTo>
                  <a:pt x="222628" y="39502"/>
                </a:lnTo>
                <a:lnTo>
                  <a:pt x="219140" y="43917"/>
                </a:lnTo>
                <a:lnTo>
                  <a:pt x="215423" y="45672"/>
                </a:lnTo>
                <a:lnTo>
                  <a:pt x="211738" y="47414"/>
                </a:lnTo>
                <a:lnTo>
                  <a:pt x="208465" y="47917"/>
                </a:lnTo>
                <a:lnTo>
                  <a:pt x="205606" y="47180"/>
                </a:lnTo>
                <a:lnTo>
                  <a:pt x="202747" y="46443"/>
                </a:lnTo>
                <a:lnTo>
                  <a:pt x="200337" y="44580"/>
                </a:lnTo>
                <a:lnTo>
                  <a:pt x="198375" y="41589"/>
                </a:lnTo>
                <a:close/>
              </a:path>
              <a:path w="232361" h="151510">
                <a:moveTo>
                  <a:pt x="91805" y="90667"/>
                </a:moveTo>
                <a:lnTo>
                  <a:pt x="89039" y="85583"/>
                </a:lnTo>
                <a:lnTo>
                  <a:pt x="124547" y="68814"/>
                </a:lnTo>
                <a:lnTo>
                  <a:pt x="123577" y="66643"/>
                </a:lnTo>
                <a:lnTo>
                  <a:pt x="119868" y="58790"/>
                </a:lnTo>
                <a:lnTo>
                  <a:pt x="114978" y="53649"/>
                </a:lnTo>
                <a:lnTo>
                  <a:pt x="108904" y="51222"/>
                </a:lnTo>
                <a:lnTo>
                  <a:pt x="102831" y="48795"/>
                </a:lnTo>
                <a:lnTo>
                  <a:pt x="96617" y="49084"/>
                </a:lnTo>
                <a:lnTo>
                  <a:pt x="90261" y="52085"/>
                </a:lnTo>
                <a:lnTo>
                  <a:pt x="83695" y="55186"/>
                </a:lnTo>
                <a:lnTo>
                  <a:pt x="79396" y="59917"/>
                </a:lnTo>
                <a:lnTo>
                  <a:pt x="77364" y="66281"/>
                </a:lnTo>
                <a:lnTo>
                  <a:pt x="75333" y="72643"/>
                </a:lnTo>
                <a:lnTo>
                  <a:pt x="76207" y="79824"/>
                </a:lnTo>
                <a:lnTo>
                  <a:pt x="79984" y="87825"/>
                </a:lnTo>
                <a:lnTo>
                  <a:pt x="83635" y="95557"/>
                </a:lnTo>
                <a:lnTo>
                  <a:pt x="84679" y="74466"/>
                </a:lnTo>
                <a:lnTo>
                  <a:pt x="84507" y="70486"/>
                </a:lnTo>
                <a:lnTo>
                  <a:pt x="85855" y="66812"/>
                </a:lnTo>
                <a:lnTo>
                  <a:pt x="87205" y="63136"/>
                </a:lnTo>
                <a:lnTo>
                  <a:pt x="89730" y="60426"/>
                </a:lnTo>
                <a:lnTo>
                  <a:pt x="93432" y="58677"/>
                </a:lnTo>
                <a:lnTo>
                  <a:pt x="97521" y="56747"/>
                </a:lnTo>
                <a:lnTo>
                  <a:pt x="101584" y="56730"/>
                </a:lnTo>
                <a:lnTo>
                  <a:pt x="105620" y="58630"/>
                </a:lnTo>
                <a:lnTo>
                  <a:pt x="108238" y="59846"/>
                </a:lnTo>
                <a:lnTo>
                  <a:pt x="110674" y="62373"/>
                </a:lnTo>
                <a:lnTo>
                  <a:pt x="112925" y="66213"/>
                </a:lnTo>
                <a:lnTo>
                  <a:pt x="86375" y="78752"/>
                </a:lnTo>
                <a:lnTo>
                  <a:pt x="88510" y="100601"/>
                </a:lnTo>
                <a:lnTo>
                  <a:pt x="94606" y="102962"/>
                </a:lnTo>
                <a:lnTo>
                  <a:pt x="100702" y="105322"/>
                </a:lnTo>
                <a:lnTo>
                  <a:pt x="107227" y="104860"/>
                </a:lnTo>
                <a:lnTo>
                  <a:pt x="114179" y="101577"/>
                </a:lnTo>
                <a:lnTo>
                  <a:pt x="119699" y="98969"/>
                </a:lnTo>
                <a:lnTo>
                  <a:pt x="123602" y="95484"/>
                </a:lnTo>
                <a:lnTo>
                  <a:pt x="125886" y="91124"/>
                </a:lnTo>
                <a:lnTo>
                  <a:pt x="128169" y="86763"/>
                </a:lnTo>
                <a:lnTo>
                  <a:pt x="128819" y="81843"/>
                </a:lnTo>
                <a:lnTo>
                  <a:pt x="127836" y="76362"/>
                </a:lnTo>
                <a:lnTo>
                  <a:pt x="118953" y="79209"/>
                </a:lnTo>
                <a:lnTo>
                  <a:pt x="119348" y="83215"/>
                </a:lnTo>
                <a:lnTo>
                  <a:pt x="118869" y="86492"/>
                </a:lnTo>
                <a:lnTo>
                  <a:pt x="117516" y="89042"/>
                </a:lnTo>
                <a:lnTo>
                  <a:pt x="116164" y="91593"/>
                </a:lnTo>
                <a:lnTo>
                  <a:pt x="114010" y="93567"/>
                </a:lnTo>
                <a:lnTo>
                  <a:pt x="111053" y="94962"/>
                </a:lnTo>
                <a:lnTo>
                  <a:pt x="107081" y="96838"/>
                </a:lnTo>
                <a:lnTo>
                  <a:pt x="103111" y="97015"/>
                </a:lnTo>
                <a:lnTo>
                  <a:pt x="99142" y="95493"/>
                </a:lnTo>
                <a:lnTo>
                  <a:pt x="95172" y="93971"/>
                </a:lnTo>
                <a:lnTo>
                  <a:pt x="91805" y="90667"/>
                </a:lnTo>
                <a:close/>
              </a:path>
              <a:path w="232361" h="151510">
                <a:moveTo>
                  <a:pt x="5828" y="151510"/>
                </a:moveTo>
                <a:lnTo>
                  <a:pt x="15062" y="147149"/>
                </a:lnTo>
                <a:lnTo>
                  <a:pt x="12782" y="123843"/>
                </a:lnTo>
                <a:lnTo>
                  <a:pt x="40487" y="110760"/>
                </a:lnTo>
                <a:lnTo>
                  <a:pt x="34420" y="104973"/>
                </a:lnTo>
                <a:lnTo>
                  <a:pt x="12002" y="115561"/>
                </a:lnTo>
                <a:lnTo>
                  <a:pt x="10092" y="92850"/>
                </a:lnTo>
                <a:lnTo>
                  <a:pt x="9640" y="87974"/>
                </a:lnTo>
                <a:lnTo>
                  <a:pt x="8856" y="83181"/>
                </a:lnTo>
                <a:lnTo>
                  <a:pt x="7740" y="78471"/>
                </a:lnTo>
                <a:lnTo>
                  <a:pt x="10528" y="81575"/>
                </a:lnTo>
                <a:lnTo>
                  <a:pt x="9563" y="69296"/>
                </a:lnTo>
                <a:lnTo>
                  <a:pt x="0" y="73813"/>
                </a:lnTo>
                <a:lnTo>
                  <a:pt x="5828" y="151510"/>
                </a:lnTo>
                <a:close/>
              </a:path>
              <a:path w="232361" h="151510">
                <a:moveTo>
                  <a:pt x="67419" y="122422"/>
                </a:moveTo>
                <a:lnTo>
                  <a:pt x="9563" y="69296"/>
                </a:lnTo>
                <a:lnTo>
                  <a:pt x="10528" y="81575"/>
                </a:lnTo>
                <a:lnTo>
                  <a:pt x="14260" y="85413"/>
                </a:lnTo>
                <a:lnTo>
                  <a:pt x="18940" y="89985"/>
                </a:lnTo>
                <a:lnTo>
                  <a:pt x="34420" y="104973"/>
                </a:lnTo>
                <a:lnTo>
                  <a:pt x="40487" y="110760"/>
                </a:lnTo>
                <a:lnTo>
                  <a:pt x="57505" y="127105"/>
                </a:lnTo>
                <a:lnTo>
                  <a:pt x="67419" y="122422"/>
                </a:lnTo>
                <a:close/>
              </a:path>
              <a:path w="232361" h="151510">
                <a:moveTo>
                  <a:pt x="50143" y="50131"/>
                </a:moveTo>
                <a:lnTo>
                  <a:pt x="42058" y="53950"/>
                </a:lnTo>
                <a:lnTo>
                  <a:pt x="73122" y="119729"/>
                </a:lnTo>
                <a:lnTo>
                  <a:pt x="81207" y="115911"/>
                </a:lnTo>
                <a:lnTo>
                  <a:pt x="50143" y="50131"/>
                </a:lnTo>
                <a:close/>
              </a:path>
            </a:pathLst>
          </a:custGeom>
          <a:solidFill>
            <a:srgbClr val="000000"/>
          </a:solidFill>
        </p:spPr>
        <p:txBody>
          <a:bodyPr wrap="square" lIns="0" tIns="0" rIns="0" bIns="0" rtlCol="0">
            <a:noAutofit/>
          </a:bodyPr>
          <a:lstStyle/>
          <a:p>
            <a:endParaRPr/>
          </a:p>
        </p:txBody>
      </p:sp>
      <p:sp>
        <p:nvSpPr>
          <p:cNvPr id="163" name="object 163"/>
          <p:cNvSpPr/>
          <p:nvPr/>
        </p:nvSpPr>
        <p:spPr>
          <a:xfrm>
            <a:off x="2123864" y="3941214"/>
            <a:ext cx="12424" cy="13004"/>
          </a:xfrm>
          <a:custGeom>
            <a:avLst/>
            <a:gdLst/>
            <a:ahLst/>
            <a:cxnLst/>
            <a:rect l="l" t="t" r="r" b="b"/>
            <a:pathLst>
              <a:path w="12424" h="13004">
                <a:moveTo>
                  <a:pt x="8084" y="0"/>
                </a:moveTo>
                <a:lnTo>
                  <a:pt x="0" y="3817"/>
                </a:lnTo>
                <a:lnTo>
                  <a:pt x="4339" y="13004"/>
                </a:lnTo>
                <a:lnTo>
                  <a:pt x="12424" y="9187"/>
                </a:lnTo>
                <a:lnTo>
                  <a:pt x="8084" y="0"/>
                </a:lnTo>
                <a:close/>
              </a:path>
            </a:pathLst>
          </a:custGeom>
          <a:solidFill>
            <a:srgbClr val="000000"/>
          </a:solidFill>
        </p:spPr>
        <p:txBody>
          <a:bodyPr wrap="square" lIns="0" tIns="0" rIns="0" bIns="0" rtlCol="0">
            <a:noAutofit/>
          </a:bodyPr>
          <a:lstStyle/>
          <a:p>
            <a:endParaRPr/>
          </a:p>
        </p:txBody>
      </p:sp>
      <p:sp>
        <p:nvSpPr>
          <p:cNvPr id="164" name="object 164"/>
          <p:cNvSpPr/>
          <p:nvPr/>
        </p:nvSpPr>
        <p:spPr>
          <a:xfrm>
            <a:off x="2132411" y="3959313"/>
            <a:ext cx="30603" cy="51498"/>
          </a:xfrm>
          <a:custGeom>
            <a:avLst/>
            <a:gdLst/>
            <a:ahLst/>
            <a:cxnLst/>
            <a:rect l="l" t="t" r="r" b="b"/>
            <a:pathLst>
              <a:path w="30603" h="51498">
                <a:moveTo>
                  <a:pt x="8084" y="0"/>
                </a:moveTo>
                <a:lnTo>
                  <a:pt x="0" y="3817"/>
                </a:lnTo>
                <a:lnTo>
                  <a:pt x="22518" y="51498"/>
                </a:lnTo>
                <a:lnTo>
                  <a:pt x="30603" y="47680"/>
                </a:lnTo>
                <a:lnTo>
                  <a:pt x="8084" y="0"/>
                </a:lnTo>
                <a:close/>
              </a:path>
            </a:pathLst>
          </a:custGeom>
          <a:solidFill>
            <a:srgbClr val="000000"/>
          </a:solidFill>
        </p:spPr>
        <p:txBody>
          <a:bodyPr wrap="square" lIns="0" tIns="0" rIns="0" bIns="0" rtlCol="0">
            <a:noAutofit/>
          </a:bodyPr>
          <a:lstStyle/>
          <a:p>
            <a:endParaRPr/>
          </a:p>
        </p:txBody>
      </p:sp>
      <p:sp>
        <p:nvSpPr>
          <p:cNvPr id="165" name="object 165"/>
          <p:cNvSpPr/>
          <p:nvPr/>
        </p:nvSpPr>
        <p:spPr>
          <a:xfrm>
            <a:off x="2152822" y="3939605"/>
            <a:ext cx="61194" cy="61567"/>
          </a:xfrm>
          <a:custGeom>
            <a:avLst/>
            <a:gdLst/>
            <a:ahLst/>
            <a:cxnLst/>
            <a:rect l="l" t="t" r="r" b="b"/>
            <a:pathLst>
              <a:path w="61194" h="61567">
                <a:moveTo>
                  <a:pt x="35003" y="11212"/>
                </a:moveTo>
                <a:lnTo>
                  <a:pt x="37873" y="14857"/>
                </a:lnTo>
                <a:lnTo>
                  <a:pt x="39428" y="18147"/>
                </a:lnTo>
                <a:lnTo>
                  <a:pt x="53110" y="47119"/>
                </a:lnTo>
                <a:lnTo>
                  <a:pt x="61194" y="43301"/>
                </a:lnTo>
                <a:lnTo>
                  <a:pt x="47368" y="14023"/>
                </a:lnTo>
                <a:lnTo>
                  <a:pt x="45603" y="10286"/>
                </a:lnTo>
                <a:lnTo>
                  <a:pt x="44218" y="7741"/>
                </a:lnTo>
                <a:lnTo>
                  <a:pt x="41649" y="4312"/>
                </a:lnTo>
                <a:lnTo>
                  <a:pt x="37887" y="1611"/>
                </a:lnTo>
                <a:lnTo>
                  <a:pt x="33463" y="0"/>
                </a:lnTo>
                <a:lnTo>
                  <a:pt x="27678" y="209"/>
                </a:lnTo>
                <a:lnTo>
                  <a:pt x="24798" y="938"/>
                </a:lnTo>
                <a:lnTo>
                  <a:pt x="21930" y="2293"/>
                </a:lnTo>
                <a:lnTo>
                  <a:pt x="15326" y="5412"/>
                </a:lnTo>
                <a:lnTo>
                  <a:pt x="11502" y="10392"/>
                </a:lnTo>
                <a:lnTo>
                  <a:pt x="10457" y="17232"/>
                </a:lnTo>
                <a:lnTo>
                  <a:pt x="7258" y="10458"/>
                </a:lnTo>
                <a:lnTo>
                  <a:pt x="0" y="13886"/>
                </a:lnTo>
                <a:lnTo>
                  <a:pt x="22517" y="61567"/>
                </a:lnTo>
                <a:lnTo>
                  <a:pt x="30601" y="57749"/>
                </a:lnTo>
                <a:lnTo>
                  <a:pt x="18317" y="31736"/>
                </a:lnTo>
                <a:lnTo>
                  <a:pt x="15436" y="25637"/>
                </a:lnTo>
                <a:lnTo>
                  <a:pt x="14726" y="20907"/>
                </a:lnTo>
                <a:lnTo>
                  <a:pt x="16187" y="17548"/>
                </a:lnTo>
                <a:lnTo>
                  <a:pt x="17647" y="14189"/>
                </a:lnTo>
                <a:lnTo>
                  <a:pt x="20092" y="11700"/>
                </a:lnTo>
                <a:lnTo>
                  <a:pt x="23524" y="10079"/>
                </a:lnTo>
                <a:lnTo>
                  <a:pt x="27772" y="8667"/>
                </a:lnTo>
                <a:lnTo>
                  <a:pt x="31883" y="9104"/>
                </a:lnTo>
                <a:lnTo>
                  <a:pt x="35003" y="11212"/>
                </a:lnTo>
                <a:close/>
              </a:path>
            </a:pathLst>
          </a:custGeom>
          <a:solidFill>
            <a:srgbClr val="000000"/>
          </a:solidFill>
        </p:spPr>
        <p:txBody>
          <a:bodyPr wrap="square" lIns="0" tIns="0" rIns="0" bIns="0" rtlCol="0">
            <a:noAutofit/>
          </a:bodyPr>
          <a:lstStyle/>
          <a:p>
            <a:endParaRPr/>
          </a:p>
        </p:txBody>
      </p:sp>
      <p:sp>
        <p:nvSpPr>
          <p:cNvPr id="166" name="object 166"/>
          <p:cNvSpPr/>
          <p:nvPr/>
        </p:nvSpPr>
        <p:spPr>
          <a:xfrm>
            <a:off x="2216717" y="3920089"/>
            <a:ext cx="4357" cy="15130"/>
          </a:xfrm>
          <a:custGeom>
            <a:avLst/>
            <a:gdLst/>
            <a:ahLst/>
            <a:cxnLst/>
            <a:rect l="l" t="t" r="r" b="b"/>
            <a:pathLst>
              <a:path w="4357" h="15130">
                <a:moveTo>
                  <a:pt x="4217" y="0"/>
                </a:moveTo>
                <a:lnTo>
                  <a:pt x="0" y="1991"/>
                </a:lnTo>
                <a:lnTo>
                  <a:pt x="849" y="15130"/>
                </a:lnTo>
                <a:lnTo>
                  <a:pt x="1991" y="11032"/>
                </a:lnTo>
                <a:lnTo>
                  <a:pt x="4357" y="8136"/>
                </a:lnTo>
                <a:lnTo>
                  <a:pt x="4217" y="0"/>
                </a:lnTo>
                <a:close/>
              </a:path>
            </a:pathLst>
          </a:custGeom>
          <a:solidFill>
            <a:srgbClr val="000000"/>
          </a:solidFill>
        </p:spPr>
        <p:txBody>
          <a:bodyPr wrap="square" lIns="0" tIns="0" rIns="0" bIns="0" rtlCol="0">
            <a:noAutofit/>
          </a:bodyPr>
          <a:lstStyle/>
          <a:p>
            <a:endParaRPr/>
          </a:p>
        </p:txBody>
      </p:sp>
      <p:sp>
        <p:nvSpPr>
          <p:cNvPr id="167" name="object 167"/>
          <p:cNvSpPr/>
          <p:nvPr/>
        </p:nvSpPr>
        <p:spPr>
          <a:xfrm>
            <a:off x="2208282" y="3911017"/>
            <a:ext cx="59155" cy="80703"/>
          </a:xfrm>
          <a:custGeom>
            <a:avLst/>
            <a:gdLst/>
            <a:ahLst/>
            <a:cxnLst/>
            <a:rect l="l" t="t" r="r" b="b"/>
            <a:pathLst>
              <a:path w="59155" h="80703">
                <a:moveTo>
                  <a:pt x="20833" y="75863"/>
                </a:moveTo>
                <a:lnTo>
                  <a:pt x="24334" y="78906"/>
                </a:lnTo>
                <a:lnTo>
                  <a:pt x="29033" y="79804"/>
                </a:lnTo>
                <a:lnTo>
                  <a:pt x="33732" y="80703"/>
                </a:lnTo>
                <a:lnTo>
                  <a:pt x="38920" y="79813"/>
                </a:lnTo>
                <a:lnTo>
                  <a:pt x="44596" y="77132"/>
                </a:lnTo>
                <a:lnTo>
                  <a:pt x="49376" y="74874"/>
                </a:lnTo>
                <a:lnTo>
                  <a:pt x="52978" y="72076"/>
                </a:lnTo>
                <a:lnTo>
                  <a:pt x="55402" y="68737"/>
                </a:lnTo>
                <a:lnTo>
                  <a:pt x="57826" y="65397"/>
                </a:lnTo>
                <a:lnTo>
                  <a:pt x="59062" y="61823"/>
                </a:lnTo>
                <a:lnTo>
                  <a:pt x="59155" y="54208"/>
                </a:lnTo>
                <a:lnTo>
                  <a:pt x="57428" y="48596"/>
                </a:lnTo>
                <a:lnTo>
                  <a:pt x="53925" y="41179"/>
                </a:lnTo>
                <a:lnTo>
                  <a:pt x="34477" y="0"/>
                </a:lnTo>
                <a:lnTo>
                  <a:pt x="27037" y="3514"/>
                </a:lnTo>
                <a:lnTo>
                  <a:pt x="29813" y="9394"/>
                </a:lnTo>
                <a:lnTo>
                  <a:pt x="23995" y="6523"/>
                </a:lnTo>
                <a:lnTo>
                  <a:pt x="18275" y="6416"/>
                </a:lnTo>
                <a:lnTo>
                  <a:pt x="12653" y="9071"/>
                </a:lnTo>
                <a:lnTo>
                  <a:pt x="12792" y="17208"/>
                </a:lnTo>
                <a:lnTo>
                  <a:pt x="16385" y="15510"/>
                </a:lnTo>
                <a:lnTo>
                  <a:pt x="20038" y="13785"/>
                </a:lnTo>
                <a:lnTo>
                  <a:pt x="23856" y="13789"/>
                </a:lnTo>
                <a:lnTo>
                  <a:pt x="27842" y="15520"/>
                </a:lnTo>
                <a:lnTo>
                  <a:pt x="31828" y="17251"/>
                </a:lnTo>
                <a:lnTo>
                  <a:pt x="35195" y="21028"/>
                </a:lnTo>
                <a:lnTo>
                  <a:pt x="37943" y="26847"/>
                </a:lnTo>
                <a:lnTo>
                  <a:pt x="40819" y="32936"/>
                </a:lnTo>
                <a:lnTo>
                  <a:pt x="41672" y="37999"/>
                </a:lnTo>
                <a:lnTo>
                  <a:pt x="40502" y="42038"/>
                </a:lnTo>
                <a:lnTo>
                  <a:pt x="39334" y="46076"/>
                </a:lnTo>
                <a:lnTo>
                  <a:pt x="36893" y="48972"/>
                </a:lnTo>
                <a:lnTo>
                  <a:pt x="33180" y="50725"/>
                </a:lnTo>
                <a:lnTo>
                  <a:pt x="29438" y="52492"/>
                </a:lnTo>
                <a:lnTo>
                  <a:pt x="25648" y="52530"/>
                </a:lnTo>
                <a:lnTo>
                  <a:pt x="21809" y="50839"/>
                </a:lnTo>
                <a:lnTo>
                  <a:pt x="17971" y="49147"/>
                </a:lnTo>
                <a:lnTo>
                  <a:pt x="14579" y="45182"/>
                </a:lnTo>
                <a:lnTo>
                  <a:pt x="11634" y="38945"/>
                </a:lnTo>
                <a:lnTo>
                  <a:pt x="8928" y="33215"/>
                </a:lnTo>
                <a:lnTo>
                  <a:pt x="8144" y="28300"/>
                </a:lnTo>
                <a:lnTo>
                  <a:pt x="9284" y="24202"/>
                </a:lnTo>
                <a:lnTo>
                  <a:pt x="8435" y="11062"/>
                </a:lnTo>
                <a:lnTo>
                  <a:pt x="5257" y="13842"/>
                </a:lnTo>
                <a:lnTo>
                  <a:pt x="3121" y="17411"/>
                </a:lnTo>
                <a:lnTo>
                  <a:pt x="984" y="20979"/>
                </a:lnTo>
                <a:lnTo>
                  <a:pt x="0" y="25072"/>
                </a:lnTo>
                <a:lnTo>
                  <a:pt x="168" y="29690"/>
                </a:lnTo>
                <a:lnTo>
                  <a:pt x="337" y="34307"/>
                </a:lnTo>
                <a:lnTo>
                  <a:pt x="1494" y="38888"/>
                </a:lnTo>
                <a:lnTo>
                  <a:pt x="3639" y="43431"/>
                </a:lnTo>
                <a:lnTo>
                  <a:pt x="6760" y="50036"/>
                </a:lnTo>
                <a:lnTo>
                  <a:pt x="11230" y="54853"/>
                </a:lnTo>
                <a:lnTo>
                  <a:pt x="17053" y="57880"/>
                </a:lnTo>
                <a:lnTo>
                  <a:pt x="22875" y="60906"/>
                </a:lnTo>
                <a:lnTo>
                  <a:pt x="29063" y="60872"/>
                </a:lnTo>
                <a:lnTo>
                  <a:pt x="35618" y="57776"/>
                </a:lnTo>
                <a:lnTo>
                  <a:pt x="40886" y="55288"/>
                </a:lnTo>
                <a:lnTo>
                  <a:pt x="44303" y="51127"/>
                </a:lnTo>
                <a:lnTo>
                  <a:pt x="45868" y="45295"/>
                </a:lnTo>
                <a:lnTo>
                  <a:pt x="48378" y="50530"/>
                </a:lnTo>
                <a:lnTo>
                  <a:pt x="49809" y="54066"/>
                </a:lnTo>
                <a:lnTo>
                  <a:pt x="50164" y="55905"/>
                </a:lnTo>
                <a:lnTo>
                  <a:pt x="50713" y="58927"/>
                </a:lnTo>
                <a:lnTo>
                  <a:pt x="50322" y="61667"/>
                </a:lnTo>
                <a:lnTo>
                  <a:pt x="48990" y="64119"/>
                </a:lnTo>
                <a:lnTo>
                  <a:pt x="45120" y="68682"/>
                </a:lnTo>
                <a:lnTo>
                  <a:pt x="41376" y="70449"/>
                </a:lnTo>
                <a:lnTo>
                  <a:pt x="37903" y="72090"/>
                </a:lnTo>
                <a:lnTo>
                  <a:pt x="34810" y="72637"/>
                </a:lnTo>
                <a:lnTo>
                  <a:pt x="32099" y="72090"/>
                </a:lnTo>
                <a:lnTo>
                  <a:pt x="30078" y="71690"/>
                </a:lnTo>
                <a:lnTo>
                  <a:pt x="26859" y="68092"/>
                </a:lnTo>
                <a:lnTo>
                  <a:pt x="18530" y="70678"/>
                </a:lnTo>
                <a:lnTo>
                  <a:pt x="20833" y="75863"/>
                </a:lnTo>
                <a:close/>
              </a:path>
            </a:pathLst>
          </a:custGeom>
          <a:solidFill>
            <a:srgbClr val="000000"/>
          </a:solidFill>
        </p:spPr>
        <p:txBody>
          <a:bodyPr wrap="square" lIns="0" tIns="0" rIns="0" bIns="0" rtlCol="0">
            <a:noAutofit/>
          </a:bodyPr>
          <a:lstStyle/>
          <a:p>
            <a:endParaRPr/>
          </a:p>
        </p:txBody>
      </p:sp>
      <p:sp>
        <p:nvSpPr>
          <p:cNvPr id="168" name="object 168"/>
          <p:cNvSpPr/>
          <p:nvPr/>
        </p:nvSpPr>
        <p:spPr>
          <a:xfrm>
            <a:off x="1809796" y="4103912"/>
            <a:ext cx="53486" cy="56526"/>
          </a:xfrm>
          <a:custGeom>
            <a:avLst/>
            <a:gdLst/>
            <a:ahLst/>
            <a:cxnLst/>
            <a:rect l="l" t="t" r="r" b="b"/>
            <a:pathLst>
              <a:path w="53486" h="56526">
                <a:moveTo>
                  <a:pt x="16471" y="41873"/>
                </a:moveTo>
                <a:lnTo>
                  <a:pt x="13704" y="36788"/>
                </a:lnTo>
                <a:lnTo>
                  <a:pt x="49212" y="20020"/>
                </a:lnTo>
                <a:lnTo>
                  <a:pt x="48243" y="17847"/>
                </a:lnTo>
                <a:lnTo>
                  <a:pt x="44535" y="9994"/>
                </a:lnTo>
                <a:lnTo>
                  <a:pt x="39644" y="4853"/>
                </a:lnTo>
                <a:lnTo>
                  <a:pt x="33571" y="2426"/>
                </a:lnTo>
                <a:lnTo>
                  <a:pt x="27498" y="0"/>
                </a:lnTo>
                <a:lnTo>
                  <a:pt x="21282" y="288"/>
                </a:lnTo>
                <a:lnTo>
                  <a:pt x="14927" y="3289"/>
                </a:lnTo>
                <a:lnTo>
                  <a:pt x="8361" y="6390"/>
                </a:lnTo>
                <a:lnTo>
                  <a:pt x="4062" y="11122"/>
                </a:lnTo>
                <a:lnTo>
                  <a:pt x="2030" y="17485"/>
                </a:lnTo>
                <a:lnTo>
                  <a:pt x="0" y="23848"/>
                </a:lnTo>
                <a:lnTo>
                  <a:pt x="872" y="31028"/>
                </a:lnTo>
                <a:lnTo>
                  <a:pt x="4650" y="39029"/>
                </a:lnTo>
                <a:lnTo>
                  <a:pt x="8301" y="46761"/>
                </a:lnTo>
                <a:lnTo>
                  <a:pt x="9345" y="25670"/>
                </a:lnTo>
                <a:lnTo>
                  <a:pt x="9171" y="21690"/>
                </a:lnTo>
                <a:lnTo>
                  <a:pt x="10521" y="18016"/>
                </a:lnTo>
                <a:lnTo>
                  <a:pt x="11870" y="14340"/>
                </a:lnTo>
                <a:lnTo>
                  <a:pt x="14396" y="11630"/>
                </a:lnTo>
                <a:lnTo>
                  <a:pt x="18097" y="9881"/>
                </a:lnTo>
                <a:lnTo>
                  <a:pt x="22186" y="7951"/>
                </a:lnTo>
                <a:lnTo>
                  <a:pt x="26249" y="7934"/>
                </a:lnTo>
                <a:lnTo>
                  <a:pt x="30286" y="9834"/>
                </a:lnTo>
                <a:lnTo>
                  <a:pt x="32904" y="11050"/>
                </a:lnTo>
                <a:lnTo>
                  <a:pt x="35339" y="13577"/>
                </a:lnTo>
                <a:lnTo>
                  <a:pt x="37590" y="17418"/>
                </a:lnTo>
                <a:lnTo>
                  <a:pt x="11040" y="29956"/>
                </a:lnTo>
                <a:lnTo>
                  <a:pt x="13176" y="51807"/>
                </a:lnTo>
                <a:lnTo>
                  <a:pt x="19272" y="54166"/>
                </a:lnTo>
                <a:lnTo>
                  <a:pt x="25368" y="56526"/>
                </a:lnTo>
                <a:lnTo>
                  <a:pt x="31892" y="56064"/>
                </a:lnTo>
                <a:lnTo>
                  <a:pt x="38845" y="52781"/>
                </a:lnTo>
                <a:lnTo>
                  <a:pt x="44366" y="50173"/>
                </a:lnTo>
                <a:lnTo>
                  <a:pt x="48268" y="46690"/>
                </a:lnTo>
                <a:lnTo>
                  <a:pt x="50552" y="42329"/>
                </a:lnTo>
                <a:lnTo>
                  <a:pt x="52835" y="37967"/>
                </a:lnTo>
                <a:lnTo>
                  <a:pt x="53486" y="33047"/>
                </a:lnTo>
                <a:lnTo>
                  <a:pt x="52503" y="27566"/>
                </a:lnTo>
                <a:lnTo>
                  <a:pt x="43619" y="30413"/>
                </a:lnTo>
                <a:lnTo>
                  <a:pt x="44014" y="34419"/>
                </a:lnTo>
                <a:lnTo>
                  <a:pt x="43535" y="37696"/>
                </a:lnTo>
                <a:lnTo>
                  <a:pt x="42183" y="40247"/>
                </a:lnTo>
                <a:lnTo>
                  <a:pt x="40830" y="42797"/>
                </a:lnTo>
                <a:lnTo>
                  <a:pt x="38676" y="44771"/>
                </a:lnTo>
                <a:lnTo>
                  <a:pt x="35720" y="46167"/>
                </a:lnTo>
                <a:lnTo>
                  <a:pt x="31747" y="48042"/>
                </a:lnTo>
                <a:lnTo>
                  <a:pt x="27777" y="48219"/>
                </a:lnTo>
                <a:lnTo>
                  <a:pt x="23807" y="46697"/>
                </a:lnTo>
                <a:lnTo>
                  <a:pt x="19838" y="45176"/>
                </a:lnTo>
                <a:lnTo>
                  <a:pt x="16471" y="41873"/>
                </a:lnTo>
                <a:close/>
              </a:path>
            </a:pathLst>
          </a:custGeom>
          <a:solidFill>
            <a:srgbClr val="000000"/>
          </a:solidFill>
        </p:spPr>
        <p:txBody>
          <a:bodyPr wrap="square" lIns="0" tIns="0" rIns="0" bIns="0" rtlCol="0">
            <a:noAutofit/>
          </a:bodyPr>
          <a:lstStyle/>
          <a:p>
            <a:endParaRPr/>
          </a:p>
        </p:txBody>
      </p:sp>
      <p:sp>
        <p:nvSpPr>
          <p:cNvPr id="169" name="object 169"/>
          <p:cNvSpPr/>
          <p:nvPr/>
        </p:nvSpPr>
        <p:spPr>
          <a:xfrm>
            <a:off x="1731962" y="4114611"/>
            <a:ext cx="88929" cy="81277"/>
          </a:xfrm>
          <a:custGeom>
            <a:avLst/>
            <a:gdLst/>
            <a:ahLst/>
            <a:cxnLst/>
            <a:rect l="l" t="t" r="r" b="b"/>
            <a:pathLst>
              <a:path w="88929" h="81277">
                <a:moveTo>
                  <a:pt x="52020" y="12875"/>
                </a:moveTo>
                <a:lnTo>
                  <a:pt x="53023" y="15001"/>
                </a:lnTo>
                <a:lnTo>
                  <a:pt x="53068" y="19601"/>
                </a:lnTo>
                <a:lnTo>
                  <a:pt x="51690" y="24077"/>
                </a:lnTo>
                <a:lnTo>
                  <a:pt x="48004" y="27830"/>
                </a:lnTo>
                <a:lnTo>
                  <a:pt x="45097" y="29706"/>
                </a:lnTo>
                <a:lnTo>
                  <a:pt x="41123" y="31583"/>
                </a:lnTo>
                <a:lnTo>
                  <a:pt x="22438" y="40407"/>
                </a:lnTo>
                <a:lnTo>
                  <a:pt x="12155" y="18634"/>
                </a:lnTo>
                <a:lnTo>
                  <a:pt x="32947" y="8816"/>
                </a:lnTo>
                <a:lnTo>
                  <a:pt x="29160" y="1727"/>
                </a:lnTo>
                <a:lnTo>
                  <a:pt x="0" y="15499"/>
                </a:lnTo>
                <a:lnTo>
                  <a:pt x="31065" y="81277"/>
                </a:lnTo>
                <a:lnTo>
                  <a:pt x="39792" y="77156"/>
                </a:lnTo>
                <a:lnTo>
                  <a:pt x="25995" y="47941"/>
                </a:lnTo>
                <a:lnTo>
                  <a:pt x="36078" y="43179"/>
                </a:lnTo>
                <a:lnTo>
                  <a:pt x="39980" y="41464"/>
                </a:lnTo>
                <a:lnTo>
                  <a:pt x="42564" y="40900"/>
                </a:lnTo>
                <a:lnTo>
                  <a:pt x="45853" y="41076"/>
                </a:lnTo>
                <a:lnTo>
                  <a:pt x="49709" y="42067"/>
                </a:lnTo>
                <a:lnTo>
                  <a:pt x="52341" y="43386"/>
                </a:lnTo>
                <a:lnTo>
                  <a:pt x="54974" y="44705"/>
                </a:lnTo>
                <a:lnTo>
                  <a:pt x="58493" y="46742"/>
                </a:lnTo>
                <a:lnTo>
                  <a:pt x="62897" y="49494"/>
                </a:lnTo>
                <a:lnTo>
                  <a:pt x="78059" y="59084"/>
                </a:lnTo>
                <a:lnTo>
                  <a:pt x="88929" y="53950"/>
                </a:lnTo>
                <a:lnTo>
                  <a:pt x="69094" y="41405"/>
                </a:lnTo>
                <a:lnTo>
                  <a:pt x="65178" y="38969"/>
                </a:lnTo>
                <a:lnTo>
                  <a:pt x="61400" y="37183"/>
                </a:lnTo>
                <a:lnTo>
                  <a:pt x="57758" y="36048"/>
                </a:lnTo>
                <a:lnTo>
                  <a:pt x="53790" y="35270"/>
                </a:lnTo>
                <a:lnTo>
                  <a:pt x="50966" y="35250"/>
                </a:lnTo>
                <a:lnTo>
                  <a:pt x="56859" y="31405"/>
                </a:lnTo>
                <a:lnTo>
                  <a:pt x="60558" y="27172"/>
                </a:lnTo>
                <a:lnTo>
                  <a:pt x="62066" y="22550"/>
                </a:lnTo>
                <a:lnTo>
                  <a:pt x="63572" y="17926"/>
                </a:lnTo>
                <a:lnTo>
                  <a:pt x="63224" y="13282"/>
                </a:lnTo>
                <a:lnTo>
                  <a:pt x="61020" y="8619"/>
                </a:lnTo>
                <a:lnTo>
                  <a:pt x="59312" y="5001"/>
                </a:lnTo>
                <a:lnTo>
                  <a:pt x="56842" y="2128"/>
                </a:lnTo>
                <a:lnTo>
                  <a:pt x="53607" y="0"/>
                </a:lnTo>
                <a:lnTo>
                  <a:pt x="52020" y="12875"/>
                </a:lnTo>
                <a:close/>
              </a:path>
            </a:pathLst>
          </a:custGeom>
          <a:solidFill>
            <a:srgbClr val="000000"/>
          </a:solidFill>
        </p:spPr>
        <p:txBody>
          <a:bodyPr wrap="square" lIns="0" tIns="0" rIns="0" bIns="0" rtlCol="0">
            <a:noAutofit/>
          </a:bodyPr>
          <a:lstStyle/>
          <a:p>
            <a:endParaRPr/>
          </a:p>
        </p:txBody>
      </p:sp>
      <p:sp>
        <p:nvSpPr>
          <p:cNvPr id="170" name="object 170"/>
          <p:cNvSpPr/>
          <p:nvPr/>
        </p:nvSpPr>
        <p:spPr>
          <a:xfrm>
            <a:off x="1761123" y="4111546"/>
            <a:ext cx="24447" cy="15939"/>
          </a:xfrm>
          <a:custGeom>
            <a:avLst/>
            <a:gdLst/>
            <a:ahLst/>
            <a:cxnLst/>
            <a:rect l="l" t="t" r="r" b="b"/>
            <a:pathLst>
              <a:path w="24447" h="15939">
                <a:moveTo>
                  <a:pt x="0" y="4791"/>
                </a:moveTo>
                <a:lnTo>
                  <a:pt x="3787" y="11880"/>
                </a:lnTo>
                <a:lnTo>
                  <a:pt x="8641" y="9587"/>
                </a:lnTo>
                <a:lnTo>
                  <a:pt x="12666" y="8912"/>
                </a:lnTo>
                <a:lnTo>
                  <a:pt x="15862" y="9856"/>
                </a:lnTo>
                <a:lnTo>
                  <a:pt x="19057" y="10800"/>
                </a:lnTo>
                <a:lnTo>
                  <a:pt x="21390" y="12828"/>
                </a:lnTo>
                <a:lnTo>
                  <a:pt x="22859" y="15939"/>
                </a:lnTo>
                <a:lnTo>
                  <a:pt x="24447" y="3064"/>
                </a:lnTo>
                <a:lnTo>
                  <a:pt x="21214" y="934"/>
                </a:lnTo>
                <a:lnTo>
                  <a:pt x="17793" y="0"/>
                </a:lnTo>
                <a:lnTo>
                  <a:pt x="14189" y="257"/>
                </a:lnTo>
                <a:lnTo>
                  <a:pt x="10585" y="515"/>
                </a:lnTo>
                <a:lnTo>
                  <a:pt x="5854" y="2026"/>
                </a:lnTo>
                <a:lnTo>
                  <a:pt x="0" y="4791"/>
                </a:lnTo>
                <a:close/>
              </a:path>
            </a:pathLst>
          </a:custGeom>
          <a:solidFill>
            <a:srgbClr val="000000"/>
          </a:solidFill>
        </p:spPr>
        <p:txBody>
          <a:bodyPr wrap="square" lIns="0" tIns="0" rIns="0" bIns="0" rtlCol="0">
            <a:noAutofit/>
          </a:bodyPr>
          <a:lstStyle/>
          <a:p>
            <a:endParaRPr/>
          </a:p>
        </p:txBody>
      </p:sp>
      <p:sp>
        <p:nvSpPr>
          <p:cNvPr id="171" name="object 171"/>
          <p:cNvSpPr/>
          <p:nvPr/>
        </p:nvSpPr>
        <p:spPr>
          <a:xfrm>
            <a:off x="1818098" y="4129583"/>
            <a:ext cx="4874" cy="26136"/>
          </a:xfrm>
          <a:custGeom>
            <a:avLst/>
            <a:gdLst/>
            <a:ahLst/>
            <a:cxnLst/>
            <a:rect l="l" t="t" r="r" b="b"/>
            <a:pathLst>
              <a:path w="4874" h="26136">
                <a:moveTo>
                  <a:pt x="1043" y="0"/>
                </a:moveTo>
                <a:lnTo>
                  <a:pt x="0" y="21090"/>
                </a:lnTo>
                <a:lnTo>
                  <a:pt x="4874" y="26136"/>
                </a:lnTo>
                <a:lnTo>
                  <a:pt x="2738" y="4286"/>
                </a:lnTo>
                <a:lnTo>
                  <a:pt x="1043" y="0"/>
                </a:lnTo>
                <a:close/>
              </a:path>
            </a:pathLst>
          </a:custGeom>
          <a:solidFill>
            <a:srgbClr val="000000"/>
          </a:solidFill>
        </p:spPr>
        <p:txBody>
          <a:bodyPr wrap="square" lIns="0" tIns="0" rIns="0" bIns="0" rtlCol="0">
            <a:noAutofit/>
          </a:bodyPr>
          <a:lstStyle/>
          <a:p>
            <a:endParaRPr/>
          </a:p>
        </p:txBody>
      </p:sp>
      <p:sp>
        <p:nvSpPr>
          <p:cNvPr id="172" name="object 172"/>
          <p:cNvSpPr/>
          <p:nvPr/>
        </p:nvSpPr>
        <p:spPr>
          <a:xfrm>
            <a:off x="1862912" y="4102872"/>
            <a:ext cx="28806" cy="19885"/>
          </a:xfrm>
          <a:custGeom>
            <a:avLst/>
            <a:gdLst/>
            <a:ahLst/>
            <a:cxnLst/>
            <a:rect l="l" t="t" r="r" b="b"/>
            <a:pathLst>
              <a:path w="28806" h="19885">
                <a:moveTo>
                  <a:pt x="24988" y="0"/>
                </a:moveTo>
                <a:lnTo>
                  <a:pt x="0" y="11800"/>
                </a:lnTo>
                <a:lnTo>
                  <a:pt x="3817" y="19885"/>
                </a:lnTo>
                <a:lnTo>
                  <a:pt x="28806" y="8084"/>
                </a:lnTo>
                <a:lnTo>
                  <a:pt x="24988" y="0"/>
                </a:lnTo>
                <a:close/>
              </a:path>
            </a:pathLst>
          </a:custGeom>
          <a:solidFill>
            <a:srgbClr val="000000"/>
          </a:solidFill>
        </p:spPr>
        <p:txBody>
          <a:bodyPr wrap="square" lIns="0" tIns="0" rIns="0" bIns="0" rtlCol="0">
            <a:noAutofit/>
          </a:bodyPr>
          <a:lstStyle/>
          <a:p>
            <a:endParaRPr/>
          </a:p>
        </p:txBody>
      </p:sp>
      <p:sp>
        <p:nvSpPr>
          <p:cNvPr id="173" name="object 173"/>
          <p:cNvSpPr/>
          <p:nvPr/>
        </p:nvSpPr>
        <p:spPr>
          <a:xfrm>
            <a:off x="1890180" y="4067170"/>
            <a:ext cx="51117" cy="56150"/>
          </a:xfrm>
          <a:custGeom>
            <a:avLst/>
            <a:gdLst/>
            <a:ahLst/>
            <a:cxnLst/>
            <a:rect l="l" t="t" r="r" b="b"/>
            <a:pathLst>
              <a:path w="51117" h="56150">
                <a:moveTo>
                  <a:pt x="17131" y="41591"/>
                </a:moveTo>
                <a:lnTo>
                  <a:pt x="9745" y="46652"/>
                </a:lnTo>
                <a:lnTo>
                  <a:pt x="13022" y="51266"/>
                </a:lnTo>
                <a:lnTo>
                  <a:pt x="16890" y="54089"/>
                </a:lnTo>
                <a:lnTo>
                  <a:pt x="21349" y="55119"/>
                </a:lnTo>
                <a:lnTo>
                  <a:pt x="25807" y="56150"/>
                </a:lnTo>
                <a:lnTo>
                  <a:pt x="31135" y="55203"/>
                </a:lnTo>
                <a:lnTo>
                  <a:pt x="37330" y="52276"/>
                </a:lnTo>
                <a:lnTo>
                  <a:pt x="41071" y="50510"/>
                </a:lnTo>
                <a:lnTo>
                  <a:pt x="44115" y="48277"/>
                </a:lnTo>
                <a:lnTo>
                  <a:pt x="46466" y="45580"/>
                </a:lnTo>
                <a:lnTo>
                  <a:pt x="48816" y="42884"/>
                </a:lnTo>
                <a:lnTo>
                  <a:pt x="50217" y="39977"/>
                </a:lnTo>
                <a:lnTo>
                  <a:pt x="50666" y="36861"/>
                </a:lnTo>
                <a:lnTo>
                  <a:pt x="51117" y="33747"/>
                </a:lnTo>
                <a:lnTo>
                  <a:pt x="50709" y="30847"/>
                </a:lnTo>
                <a:lnTo>
                  <a:pt x="49441" y="28162"/>
                </a:lnTo>
                <a:lnTo>
                  <a:pt x="48144" y="25416"/>
                </a:lnTo>
                <a:lnTo>
                  <a:pt x="44248" y="22183"/>
                </a:lnTo>
                <a:lnTo>
                  <a:pt x="39636" y="20372"/>
                </a:lnTo>
                <a:lnTo>
                  <a:pt x="34184" y="20573"/>
                </a:lnTo>
                <a:lnTo>
                  <a:pt x="29612" y="21208"/>
                </a:lnTo>
                <a:lnTo>
                  <a:pt x="23196" y="22378"/>
                </a:lnTo>
                <a:lnTo>
                  <a:pt x="18751" y="23160"/>
                </a:lnTo>
                <a:lnTo>
                  <a:pt x="16055" y="23592"/>
                </a:lnTo>
                <a:lnTo>
                  <a:pt x="15109" y="23674"/>
                </a:lnTo>
                <a:lnTo>
                  <a:pt x="12072" y="23536"/>
                </a:lnTo>
                <a:lnTo>
                  <a:pt x="9182" y="21666"/>
                </a:lnTo>
                <a:lnTo>
                  <a:pt x="7912" y="18976"/>
                </a:lnTo>
                <a:lnTo>
                  <a:pt x="9027" y="15195"/>
                </a:lnTo>
                <a:lnTo>
                  <a:pt x="12378" y="11362"/>
                </a:lnTo>
                <a:lnTo>
                  <a:pt x="16078" y="9616"/>
                </a:lnTo>
                <a:lnTo>
                  <a:pt x="19210" y="8138"/>
                </a:lnTo>
                <a:lnTo>
                  <a:pt x="21962" y="7688"/>
                </a:lnTo>
                <a:lnTo>
                  <a:pt x="26708" y="8853"/>
                </a:lnTo>
                <a:lnTo>
                  <a:pt x="30189" y="12614"/>
                </a:lnTo>
                <a:lnTo>
                  <a:pt x="37569" y="7781"/>
                </a:lnTo>
                <a:lnTo>
                  <a:pt x="35601" y="4930"/>
                </a:lnTo>
                <a:lnTo>
                  <a:pt x="33510" y="2899"/>
                </a:lnTo>
                <a:lnTo>
                  <a:pt x="29079" y="478"/>
                </a:lnTo>
                <a:lnTo>
                  <a:pt x="26304" y="0"/>
                </a:lnTo>
                <a:lnTo>
                  <a:pt x="22971" y="252"/>
                </a:lnTo>
                <a:lnTo>
                  <a:pt x="19639" y="505"/>
                </a:lnTo>
                <a:lnTo>
                  <a:pt x="16106" y="1512"/>
                </a:lnTo>
                <a:lnTo>
                  <a:pt x="12372" y="3276"/>
                </a:lnTo>
                <a:lnTo>
                  <a:pt x="9893" y="4447"/>
                </a:lnTo>
                <a:lnTo>
                  <a:pt x="5859" y="7528"/>
                </a:lnTo>
                <a:lnTo>
                  <a:pt x="2658" y="10784"/>
                </a:lnTo>
                <a:lnTo>
                  <a:pt x="731" y="14284"/>
                </a:lnTo>
                <a:lnTo>
                  <a:pt x="0" y="18674"/>
                </a:lnTo>
                <a:lnTo>
                  <a:pt x="322" y="23129"/>
                </a:lnTo>
                <a:lnTo>
                  <a:pt x="2421" y="27575"/>
                </a:lnTo>
                <a:lnTo>
                  <a:pt x="6107" y="30789"/>
                </a:lnTo>
                <a:lnTo>
                  <a:pt x="10642" y="32845"/>
                </a:lnTo>
                <a:lnTo>
                  <a:pt x="16245" y="32865"/>
                </a:lnTo>
                <a:lnTo>
                  <a:pt x="20951" y="32221"/>
                </a:lnTo>
                <a:lnTo>
                  <a:pt x="27562" y="30923"/>
                </a:lnTo>
                <a:lnTo>
                  <a:pt x="32470" y="29959"/>
                </a:lnTo>
                <a:lnTo>
                  <a:pt x="35656" y="29569"/>
                </a:lnTo>
                <a:lnTo>
                  <a:pt x="37120" y="29754"/>
                </a:lnTo>
                <a:lnTo>
                  <a:pt x="40712" y="31092"/>
                </a:lnTo>
                <a:lnTo>
                  <a:pt x="42533" y="34947"/>
                </a:lnTo>
                <a:lnTo>
                  <a:pt x="41384" y="39502"/>
                </a:lnTo>
                <a:lnTo>
                  <a:pt x="37898" y="43919"/>
                </a:lnTo>
                <a:lnTo>
                  <a:pt x="34180" y="45674"/>
                </a:lnTo>
                <a:lnTo>
                  <a:pt x="30493" y="47415"/>
                </a:lnTo>
                <a:lnTo>
                  <a:pt x="27222" y="47917"/>
                </a:lnTo>
                <a:lnTo>
                  <a:pt x="24363" y="47181"/>
                </a:lnTo>
                <a:lnTo>
                  <a:pt x="21504" y="46445"/>
                </a:lnTo>
                <a:lnTo>
                  <a:pt x="19093" y="44582"/>
                </a:lnTo>
                <a:lnTo>
                  <a:pt x="17131" y="41591"/>
                </a:lnTo>
                <a:close/>
              </a:path>
            </a:pathLst>
          </a:custGeom>
          <a:solidFill>
            <a:srgbClr val="000000"/>
          </a:solidFill>
        </p:spPr>
        <p:txBody>
          <a:bodyPr wrap="square" lIns="0" tIns="0" rIns="0" bIns="0" rtlCol="0">
            <a:noAutofit/>
          </a:bodyPr>
          <a:lstStyle/>
          <a:p>
            <a:endParaRPr/>
          </a:p>
        </p:txBody>
      </p:sp>
      <p:sp>
        <p:nvSpPr>
          <p:cNvPr id="174" name="object 174"/>
          <p:cNvSpPr/>
          <p:nvPr/>
        </p:nvSpPr>
        <p:spPr>
          <a:xfrm>
            <a:off x="1937385" y="4043125"/>
            <a:ext cx="59574" cy="59435"/>
          </a:xfrm>
          <a:custGeom>
            <a:avLst/>
            <a:gdLst/>
            <a:ahLst/>
            <a:cxnLst/>
            <a:rect l="l" t="t" r="r" b="b"/>
            <a:pathLst>
              <a:path w="59574" h="59435">
                <a:moveTo>
                  <a:pt x="2961" y="12909"/>
                </a:moveTo>
                <a:lnTo>
                  <a:pt x="1333" y="15638"/>
                </a:lnTo>
                <a:lnTo>
                  <a:pt x="666" y="18501"/>
                </a:lnTo>
                <a:lnTo>
                  <a:pt x="0" y="21362"/>
                </a:lnTo>
                <a:lnTo>
                  <a:pt x="106" y="24657"/>
                </a:lnTo>
                <a:lnTo>
                  <a:pt x="985" y="28383"/>
                </a:lnTo>
                <a:lnTo>
                  <a:pt x="9406" y="25754"/>
                </a:lnTo>
                <a:lnTo>
                  <a:pt x="8675" y="21951"/>
                </a:lnTo>
                <a:lnTo>
                  <a:pt x="8901" y="18954"/>
                </a:lnTo>
                <a:lnTo>
                  <a:pt x="10085" y="16761"/>
                </a:lnTo>
                <a:lnTo>
                  <a:pt x="13764" y="12572"/>
                </a:lnTo>
                <a:lnTo>
                  <a:pt x="17572" y="10774"/>
                </a:lnTo>
                <a:lnTo>
                  <a:pt x="21652" y="8848"/>
                </a:lnTo>
                <a:lnTo>
                  <a:pt x="25156" y="8305"/>
                </a:lnTo>
                <a:lnTo>
                  <a:pt x="28084" y="9146"/>
                </a:lnTo>
                <a:lnTo>
                  <a:pt x="32103" y="11714"/>
                </a:lnTo>
                <a:lnTo>
                  <a:pt x="33651" y="14993"/>
                </a:lnTo>
                <a:lnTo>
                  <a:pt x="34597" y="17117"/>
                </a:lnTo>
                <a:lnTo>
                  <a:pt x="32019" y="19648"/>
                </a:lnTo>
                <a:lnTo>
                  <a:pt x="27646" y="22844"/>
                </a:lnTo>
                <a:lnTo>
                  <a:pt x="22730" y="34766"/>
                </a:lnTo>
                <a:lnTo>
                  <a:pt x="25836" y="32717"/>
                </a:lnTo>
                <a:lnTo>
                  <a:pt x="31324" y="29107"/>
                </a:lnTo>
                <a:lnTo>
                  <a:pt x="35257" y="26012"/>
                </a:lnTo>
                <a:lnTo>
                  <a:pt x="37637" y="23434"/>
                </a:lnTo>
                <a:lnTo>
                  <a:pt x="38981" y="26400"/>
                </a:lnTo>
                <a:lnTo>
                  <a:pt x="40653" y="29940"/>
                </a:lnTo>
                <a:lnTo>
                  <a:pt x="41483" y="32823"/>
                </a:lnTo>
                <a:lnTo>
                  <a:pt x="41442" y="37933"/>
                </a:lnTo>
                <a:lnTo>
                  <a:pt x="40535" y="40626"/>
                </a:lnTo>
                <a:lnTo>
                  <a:pt x="38747" y="43125"/>
                </a:lnTo>
                <a:lnTo>
                  <a:pt x="34509" y="47607"/>
                </a:lnTo>
                <a:lnTo>
                  <a:pt x="31394" y="49079"/>
                </a:lnTo>
                <a:lnTo>
                  <a:pt x="28249" y="50565"/>
                </a:lnTo>
                <a:lnTo>
                  <a:pt x="25523" y="50979"/>
                </a:lnTo>
                <a:lnTo>
                  <a:pt x="20910" y="49665"/>
                </a:lnTo>
                <a:lnTo>
                  <a:pt x="18241" y="46125"/>
                </a:lnTo>
                <a:lnTo>
                  <a:pt x="17355" y="43277"/>
                </a:lnTo>
                <a:lnTo>
                  <a:pt x="18459" y="28605"/>
                </a:lnTo>
                <a:lnTo>
                  <a:pt x="16253" y="30140"/>
                </a:lnTo>
                <a:lnTo>
                  <a:pt x="12987" y="32923"/>
                </a:lnTo>
                <a:lnTo>
                  <a:pt x="10289" y="36696"/>
                </a:lnTo>
                <a:lnTo>
                  <a:pt x="8451" y="40876"/>
                </a:lnTo>
                <a:lnTo>
                  <a:pt x="8141" y="45728"/>
                </a:lnTo>
                <a:lnTo>
                  <a:pt x="9712" y="50432"/>
                </a:lnTo>
                <a:lnTo>
                  <a:pt x="11587" y="54400"/>
                </a:lnTo>
                <a:lnTo>
                  <a:pt x="14535" y="56995"/>
                </a:lnTo>
                <a:lnTo>
                  <a:pt x="18555" y="58215"/>
                </a:lnTo>
                <a:lnTo>
                  <a:pt x="22576" y="59435"/>
                </a:lnTo>
                <a:lnTo>
                  <a:pt x="27208" y="58808"/>
                </a:lnTo>
                <a:lnTo>
                  <a:pt x="32452" y="56332"/>
                </a:lnTo>
                <a:lnTo>
                  <a:pt x="35628" y="54832"/>
                </a:lnTo>
                <a:lnTo>
                  <a:pt x="38353" y="52903"/>
                </a:lnTo>
                <a:lnTo>
                  <a:pt x="42904" y="48182"/>
                </a:lnTo>
                <a:lnTo>
                  <a:pt x="44941" y="45016"/>
                </a:lnTo>
                <a:lnTo>
                  <a:pt x="46741" y="41045"/>
                </a:lnTo>
                <a:lnTo>
                  <a:pt x="48049" y="43215"/>
                </a:lnTo>
                <a:lnTo>
                  <a:pt x="51122" y="46278"/>
                </a:lnTo>
                <a:lnTo>
                  <a:pt x="59574" y="42287"/>
                </a:lnTo>
                <a:lnTo>
                  <a:pt x="56154" y="39309"/>
                </a:lnTo>
                <a:lnTo>
                  <a:pt x="53596" y="35619"/>
                </a:lnTo>
                <a:lnTo>
                  <a:pt x="51191" y="30960"/>
                </a:lnTo>
                <a:lnTo>
                  <a:pt x="47661" y="23484"/>
                </a:lnTo>
                <a:lnTo>
                  <a:pt x="42598" y="12763"/>
                </a:lnTo>
                <a:lnTo>
                  <a:pt x="40910" y="9189"/>
                </a:lnTo>
                <a:lnTo>
                  <a:pt x="39606" y="6776"/>
                </a:lnTo>
                <a:lnTo>
                  <a:pt x="37157" y="3534"/>
                </a:lnTo>
                <a:lnTo>
                  <a:pt x="33563" y="1207"/>
                </a:lnTo>
                <a:lnTo>
                  <a:pt x="29231" y="0"/>
                </a:lnTo>
                <a:lnTo>
                  <a:pt x="26228" y="245"/>
                </a:lnTo>
                <a:lnTo>
                  <a:pt x="23224" y="490"/>
                </a:lnTo>
                <a:lnTo>
                  <a:pt x="19682" y="1576"/>
                </a:lnTo>
                <a:lnTo>
                  <a:pt x="15601" y="3503"/>
                </a:lnTo>
                <a:lnTo>
                  <a:pt x="11492" y="5444"/>
                </a:lnTo>
                <a:lnTo>
                  <a:pt x="8141" y="7713"/>
                </a:lnTo>
                <a:lnTo>
                  <a:pt x="5552" y="10311"/>
                </a:lnTo>
                <a:lnTo>
                  <a:pt x="2961" y="12909"/>
                </a:lnTo>
                <a:close/>
              </a:path>
            </a:pathLst>
          </a:custGeom>
          <a:solidFill>
            <a:srgbClr val="000000"/>
          </a:solidFill>
        </p:spPr>
        <p:txBody>
          <a:bodyPr wrap="square" lIns="0" tIns="0" rIns="0" bIns="0" rtlCol="0">
            <a:noAutofit/>
          </a:bodyPr>
          <a:lstStyle/>
          <a:p>
            <a:endParaRPr/>
          </a:p>
        </p:txBody>
      </p:sp>
      <p:sp>
        <p:nvSpPr>
          <p:cNvPr id="175" name="object 175"/>
          <p:cNvSpPr/>
          <p:nvPr/>
        </p:nvSpPr>
        <p:spPr>
          <a:xfrm>
            <a:off x="1954741" y="4065970"/>
            <a:ext cx="10290" cy="20433"/>
          </a:xfrm>
          <a:custGeom>
            <a:avLst/>
            <a:gdLst/>
            <a:ahLst/>
            <a:cxnLst/>
            <a:rect l="l" t="t" r="r" b="b"/>
            <a:pathLst>
              <a:path w="10290" h="20433">
                <a:moveTo>
                  <a:pt x="0" y="20433"/>
                </a:moveTo>
                <a:lnTo>
                  <a:pt x="419" y="17435"/>
                </a:lnTo>
                <a:lnTo>
                  <a:pt x="2172" y="14815"/>
                </a:lnTo>
                <a:lnTo>
                  <a:pt x="5374" y="11921"/>
                </a:lnTo>
                <a:lnTo>
                  <a:pt x="10290" y="0"/>
                </a:lnTo>
                <a:lnTo>
                  <a:pt x="4126" y="3859"/>
                </a:lnTo>
                <a:lnTo>
                  <a:pt x="1103" y="5760"/>
                </a:lnTo>
                <a:lnTo>
                  <a:pt x="0" y="20433"/>
                </a:lnTo>
                <a:close/>
              </a:path>
            </a:pathLst>
          </a:custGeom>
          <a:solidFill>
            <a:srgbClr val="000000"/>
          </a:solidFill>
        </p:spPr>
        <p:txBody>
          <a:bodyPr wrap="square" lIns="0" tIns="0" rIns="0" bIns="0" rtlCol="0">
            <a:noAutofit/>
          </a:bodyPr>
          <a:lstStyle/>
          <a:p>
            <a:endParaRPr/>
          </a:p>
        </p:txBody>
      </p:sp>
      <p:sp>
        <p:nvSpPr>
          <p:cNvPr id="176" name="object 176"/>
          <p:cNvSpPr/>
          <p:nvPr/>
        </p:nvSpPr>
        <p:spPr>
          <a:xfrm>
            <a:off x="1984371" y="4005811"/>
            <a:ext cx="87194" cy="74912"/>
          </a:xfrm>
          <a:custGeom>
            <a:avLst/>
            <a:gdLst/>
            <a:ahLst/>
            <a:cxnLst/>
            <a:rect l="l" t="t" r="r" b="b"/>
            <a:pathLst>
              <a:path w="87194" h="74912">
                <a:moveTo>
                  <a:pt x="15750" y="38524"/>
                </a:moveTo>
                <a:lnTo>
                  <a:pt x="15529" y="35813"/>
                </a:lnTo>
                <a:lnTo>
                  <a:pt x="15309" y="33102"/>
                </a:lnTo>
                <a:lnTo>
                  <a:pt x="15880" y="30693"/>
                </a:lnTo>
                <a:lnTo>
                  <a:pt x="18604" y="26480"/>
                </a:lnTo>
                <a:lnTo>
                  <a:pt x="22691" y="23818"/>
                </a:lnTo>
                <a:lnTo>
                  <a:pt x="25679" y="22407"/>
                </a:lnTo>
                <a:lnTo>
                  <a:pt x="28253" y="22288"/>
                </a:lnTo>
                <a:lnTo>
                  <a:pt x="30415" y="23461"/>
                </a:lnTo>
                <a:lnTo>
                  <a:pt x="34504" y="27015"/>
                </a:lnTo>
                <a:lnTo>
                  <a:pt x="36198" y="30603"/>
                </a:lnTo>
                <a:lnTo>
                  <a:pt x="50813" y="61549"/>
                </a:lnTo>
                <a:lnTo>
                  <a:pt x="58898" y="57731"/>
                </a:lnTo>
                <a:lnTo>
                  <a:pt x="45830" y="30059"/>
                </a:lnTo>
                <a:lnTo>
                  <a:pt x="43513" y="25156"/>
                </a:lnTo>
                <a:lnTo>
                  <a:pt x="42941" y="21066"/>
                </a:lnTo>
                <a:lnTo>
                  <a:pt x="44109" y="17790"/>
                </a:lnTo>
                <a:lnTo>
                  <a:pt x="45278" y="14514"/>
                </a:lnTo>
                <a:lnTo>
                  <a:pt x="47543" y="12082"/>
                </a:lnTo>
                <a:lnTo>
                  <a:pt x="50904" y="10495"/>
                </a:lnTo>
                <a:lnTo>
                  <a:pt x="54589" y="9284"/>
                </a:lnTo>
                <a:lnTo>
                  <a:pt x="58169" y="9715"/>
                </a:lnTo>
                <a:lnTo>
                  <a:pt x="60858" y="11581"/>
                </a:lnTo>
                <a:lnTo>
                  <a:pt x="63414" y="14954"/>
                </a:lnTo>
                <a:lnTo>
                  <a:pt x="64940" y="18182"/>
                </a:lnTo>
                <a:lnTo>
                  <a:pt x="79109" y="48186"/>
                </a:lnTo>
                <a:lnTo>
                  <a:pt x="87194" y="44368"/>
                </a:lnTo>
                <a:lnTo>
                  <a:pt x="71758" y="11683"/>
                </a:lnTo>
                <a:lnTo>
                  <a:pt x="69189" y="6243"/>
                </a:lnTo>
                <a:lnTo>
                  <a:pt x="66010" y="2819"/>
                </a:lnTo>
                <a:lnTo>
                  <a:pt x="62222" y="1409"/>
                </a:lnTo>
                <a:lnTo>
                  <a:pt x="58433" y="0"/>
                </a:lnTo>
                <a:lnTo>
                  <a:pt x="54168" y="415"/>
                </a:lnTo>
                <a:lnTo>
                  <a:pt x="49423" y="2655"/>
                </a:lnTo>
                <a:lnTo>
                  <a:pt x="43355" y="5520"/>
                </a:lnTo>
                <a:lnTo>
                  <a:pt x="39740" y="10623"/>
                </a:lnTo>
                <a:lnTo>
                  <a:pt x="38577" y="17962"/>
                </a:lnTo>
                <a:lnTo>
                  <a:pt x="36412" y="15773"/>
                </a:lnTo>
                <a:lnTo>
                  <a:pt x="33855" y="14479"/>
                </a:lnTo>
                <a:lnTo>
                  <a:pt x="30909" y="14081"/>
                </a:lnTo>
                <a:lnTo>
                  <a:pt x="27964" y="13684"/>
                </a:lnTo>
                <a:lnTo>
                  <a:pt x="24729" y="14317"/>
                </a:lnTo>
                <a:lnTo>
                  <a:pt x="21205" y="15981"/>
                </a:lnTo>
                <a:lnTo>
                  <a:pt x="18040" y="17476"/>
                </a:lnTo>
                <a:lnTo>
                  <a:pt x="15552" y="19518"/>
                </a:lnTo>
                <a:lnTo>
                  <a:pt x="13742" y="22106"/>
                </a:lnTo>
                <a:lnTo>
                  <a:pt x="11932" y="24695"/>
                </a:lnTo>
                <a:lnTo>
                  <a:pt x="10831" y="27506"/>
                </a:lnTo>
                <a:lnTo>
                  <a:pt x="10438" y="30539"/>
                </a:lnTo>
                <a:lnTo>
                  <a:pt x="7258" y="23804"/>
                </a:lnTo>
                <a:lnTo>
                  <a:pt x="0" y="27231"/>
                </a:lnTo>
                <a:lnTo>
                  <a:pt x="22517" y="74912"/>
                </a:lnTo>
                <a:lnTo>
                  <a:pt x="30601" y="71094"/>
                </a:lnTo>
                <a:lnTo>
                  <a:pt x="18931" y="46382"/>
                </a:lnTo>
                <a:lnTo>
                  <a:pt x="16884" y="42047"/>
                </a:lnTo>
                <a:lnTo>
                  <a:pt x="15750" y="38524"/>
                </a:lnTo>
                <a:close/>
              </a:path>
            </a:pathLst>
          </a:custGeom>
          <a:solidFill>
            <a:srgbClr val="000000"/>
          </a:solidFill>
        </p:spPr>
        <p:txBody>
          <a:bodyPr wrap="square" lIns="0" tIns="0" rIns="0" bIns="0" rtlCol="0">
            <a:noAutofit/>
          </a:bodyPr>
          <a:lstStyle/>
          <a:p>
            <a:endParaRPr/>
          </a:p>
        </p:txBody>
      </p:sp>
      <p:sp>
        <p:nvSpPr>
          <p:cNvPr id="177" name="object 177"/>
          <p:cNvSpPr/>
          <p:nvPr/>
        </p:nvSpPr>
        <p:spPr>
          <a:xfrm>
            <a:off x="2060908" y="3987363"/>
            <a:ext cx="39235" cy="75498"/>
          </a:xfrm>
          <a:custGeom>
            <a:avLst/>
            <a:gdLst/>
            <a:ahLst/>
            <a:cxnLst/>
            <a:rect l="l" t="t" r="r" b="b"/>
            <a:pathLst>
              <a:path w="39235" h="75498">
                <a:moveTo>
                  <a:pt x="31150" y="75498"/>
                </a:moveTo>
                <a:lnTo>
                  <a:pt x="39235" y="71680"/>
                </a:lnTo>
                <a:lnTo>
                  <a:pt x="28249" y="48418"/>
                </a:lnTo>
                <a:lnTo>
                  <a:pt x="32871" y="50098"/>
                </a:lnTo>
                <a:lnTo>
                  <a:pt x="36405" y="43803"/>
                </a:lnTo>
                <a:lnTo>
                  <a:pt x="32717" y="43756"/>
                </a:lnTo>
                <a:lnTo>
                  <a:pt x="28860" y="42001"/>
                </a:lnTo>
                <a:lnTo>
                  <a:pt x="25005" y="40245"/>
                </a:lnTo>
                <a:lnTo>
                  <a:pt x="21631" y="36309"/>
                </a:lnTo>
                <a:lnTo>
                  <a:pt x="18743" y="30191"/>
                </a:lnTo>
                <a:lnTo>
                  <a:pt x="15854" y="24074"/>
                </a:lnTo>
                <a:lnTo>
                  <a:pt x="14972" y="18789"/>
                </a:lnTo>
                <a:lnTo>
                  <a:pt x="16097" y="14334"/>
                </a:lnTo>
                <a:lnTo>
                  <a:pt x="17221" y="9880"/>
                </a:lnTo>
                <a:lnTo>
                  <a:pt x="19498" y="6844"/>
                </a:lnTo>
                <a:lnTo>
                  <a:pt x="17574" y="0"/>
                </a:lnTo>
                <a:lnTo>
                  <a:pt x="15215" y="1855"/>
                </a:lnTo>
                <a:lnTo>
                  <a:pt x="11996" y="6342"/>
                </a:lnTo>
                <a:lnTo>
                  <a:pt x="10897" y="9086"/>
                </a:lnTo>
                <a:lnTo>
                  <a:pt x="10309" y="12332"/>
                </a:lnTo>
                <a:lnTo>
                  <a:pt x="7349" y="6064"/>
                </a:lnTo>
                <a:lnTo>
                  <a:pt x="0" y="9535"/>
                </a:lnTo>
                <a:lnTo>
                  <a:pt x="31150" y="75498"/>
                </a:lnTo>
                <a:close/>
              </a:path>
            </a:pathLst>
          </a:custGeom>
          <a:solidFill>
            <a:srgbClr val="000000"/>
          </a:solidFill>
        </p:spPr>
        <p:txBody>
          <a:bodyPr wrap="square" lIns="0" tIns="0" rIns="0" bIns="0" rtlCol="0">
            <a:noAutofit/>
          </a:bodyPr>
          <a:lstStyle/>
          <a:p>
            <a:endParaRPr/>
          </a:p>
        </p:txBody>
      </p:sp>
      <p:sp>
        <p:nvSpPr>
          <p:cNvPr id="178" name="object 178"/>
          <p:cNvSpPr/>
          <p:nvPr/>
        </p:nvSpPr>
        <p:spPr>
          <a:xfrm>
            <a:off x="2078482" y="3983324"/>
            <a:ext cx="38533" cy="54385"/>
          </a:xfrm>
          <a:custGeom>
            <a:avLst/>
            <a:gdLst/>
            <a:ahLst/>
            <a:cxnLst/>
            <a:rect l="l" t="t" r="r" b="b"/>
            <a:pathLst>
              <a:path w="38533" h="54385">
                <a:moveTo>
                  <a:pt x="15297" y="54137"/>
                </a:moveTo>
                <a:lnTo>
                  <a:pt x="20640" y="54385"/>
                </a:lnTo>
                <a:lnTo>
                  <a:pt x="23319" y="53812"/>
                </a:lnTo>
                <a:lnTo>
                  <a:pt x="26009" y="52542"/>
                </a:lnTo>
                <a:lnTo>
                  <a:pt x="29684" y="50806"/>
                </a:lnTo>
                <a:lnTo>
                  <a:pt x="32698" y="48113"/>
                </a:lnTo>
                <a:lnTo>
                  <a:pt x="35050" y="44466"/>
                </a:lnTo>
                <a:lnTo>
                  <a:pt x="37402" y="40817"/>
                </a:lnTo>
                <a:lnTo>
                  <a:pt x="38533" y="36633"/>
                </a:lnTo>
                <a:lnTo>
                  <a:pt x="38348" y="27191"/>
                </a:lnTo>
                <a:lnTo>
                  <a:pt x="37153" y="22397"/>
                </a:lnTo>
                <a:lnTo>
                  <a:pt x="34856" y="17531"/>
                </a:lnTo>
                <a:lnTo>
                  <a:pt x="32713" y="12994"/>
                </a:lnTo>
                <a:lnTo>
                  <a:pt x="29951" y="9197"/>
                </a:lnTo>
                <a:lnTo>
                  <a:pt x="26569" y="6139"/>
                </a:lnTo>
                <a:lnTo>
                  <a:pt x="23187" y="3082"/>
                </a:lnTo>
                <a:lnTo>
                  <a:pt x="19448" y="1242"/>
                </a:lnTo>
                <a:lnTo>
                  <a:pt x="15353" y="621"/>
                </a:lnTo>
                <a:lnTo>
                  <a:pt x="11257" y="0"/>
                </a:lnTo>
                <a:lnTo>
                  <a:pt x="7175" y="648"/>
                </a:lnTo>
                <a:lnTo>
                  <a:pt x="3110" y="2569"/>
                </a:lnTo>
                <a:lnTo>
                  <a:pt x="0" y="4038"/>
                </a:lnTo>
                <a:lnTo>
                  <a:pt x="1924" y="10882"/>
                </a:lnTo>
                <a:lnTo>
                  <a:pt x="5354" y="9262"/>
                </a:lnTo>
                <a:lnTo>
                  <a:pt x="8813" y="7628"/>
                </a:lnTo>
                <a:lnTo>
                  <a:pt x="12500" y="7730"/>
                </a:lnTo>
                <a:lnTo>
                  <a:pt x="16414" y="9568"/>
                </a:lnTo>
                <a:lnTo>
                  <a:pt x="20327" y="11405"/>
                </a:lnTo>
                <a:lnTo>
                  <a:pt x="23715" y="15354"/>
                </a:lnTo>
                <a:lnTo>
                  <a:pt x="26576" y="21412"/>
                </a:lnTo>
                <a:lnTo>
                  <a:pt x="29578" y="27767"/>
                </a:lnTo>
                <a:lnTo>
                  <a:pt x="30518" y="33061"/>
                </a:lnTo>
                <a:lnTo>
                  <a:pt x="29399" y="37294"/>
                </a:lnTo>
                <a:lnTo>
                  <a:pt x="28279" y="41527"/>
                </a:lnTo>
                <a:lnTo>
                  <a:pt x="25930" y="44489"/>
                </a:lnTo>
                <a:lnTo>
                  <a:pt x="22350" y="46179"/>
                </a:lnTo>
                <a:lnTo>
                  <a:pt x="18831" y="47842"/>
                </a:lnTo>
                <a:lnTo>
                  <a:pt x="15297" y="54137"/>
                </a:lnTo>
                <a:close/>
              </a:path>
            </a:pathLst>
          </a:custGeom>
          <a:solidFill>
            <a:srgbClr val="000000"/>
          </a:solidFill>
        </p:spPr>
        <p:txBody>
          <a:bodyPr wrap="square" lIns="0" tIns="0" rIns="0" bIns="0" rtlCol="0">
            <a:noAutofit/>
          </a:bodyPr>
          <a:lstStyle/>
          <a:p>
            <a:endParaRPr/>
          </a:p>
        </p:txBody>
      </p:sp>
      <p:sp>
        <p:nvSpPr>
          <p:cNvPr id="179" name="object 179"/>
          <p:cNvSpPr/>
          <p:nvPr/>
        </p:nvSpPr>
        <p:spPr>
          <a:xfrm>
            <a:off x="2103270" y="3950939"/>
            <a:ext cx="39150" cy="69597"/>
          </a:xfrm>
          <a:custGeom>
            <a:avLst/>
            <a:gdLst/>
            <a:ahLst/>
            <a:cxnLst/>
            <a:rect l="l" t="t" r="r" b="b"/>
            <a:pathLst>
              <a:path w="39150" h="69597">
                <a:moveTo>
                  <a:pt x="8084" y="0"/>
                </a:moveTo>
                <a:lnTo>
                  <a:pt x="0" y="3817"/>
                </a:lnTo>
                <a:lnTo>
                  <a:pt x="31065" y="69597"/>
                </a:lnTo>
                <a:lnTo>
                  <a:pt x="39150" y="65779"/>
                </a:lnTo>
                <a:lnTo>
                  <a:pt x="8084" y="0"/>
                </a:lnTo>
                <a:close/>
              </a:path>
            </a:pathLst>
          </a:custGeom>
          <a:solidFill>
            <a:srgbClr val="000000"/>
          </a:solidFill>
        </p:spPr>
        <p:txBody>
          <a:bodyPr wrap="square" lIns="0" tIns="0" rIns="0" bIns="0" rtlCol="0">
            <a:noAutofit/>
          </a:bodyPr>
          <a:lstStyle/>
          <a:p>
            <a:endParaRPr/>
          </a:p>
        </p:txBody>
      </p:sp>
      <p:sp>
        <p:nvSpPr>
          <p:cNvPr id="180" name="object 180"/>
          <p:cNvSpPr/>
          <p:nvPr/>
        </p:nvSpPr>
        <p:spPr>
          <a:xfrm>
            <a:off x="2659571" y="3893185"/>
            <a:ext cx="72830" cy="75083"/>
          </a:xfrm>
          <a:custGeom>
            <a:avLst/>
            <a:gdLst/>
            <a:ahLst/>
            <a:cxnLst/>
            <a:rect l="l" t="t" r="r" b="b"/>
            <a:pathLst>
              <a:path w="72830" h="75083">
                <a:moveTo>
                  <a:pt x="1381" y="51619"/>
                </a:moveTo>
                <a:lnTo>
                  <a:pt x="4491" y="57127"/>
                </a:lnTo>
                <a:lnTo>
                  <a:pt x="7602" y="62636"/>
                </a:lnTo>
                <a:lnTo>
                  <a:pt x="12151" y="67054"/>
                </a:lnTo>
                <a:lnTo>
                  <a:pt x="11939" y="54641"/>
                </a:lnTo>
                <a:lnTo>
                  <a:pt x="10266" y="47954"/>
                </a:lnTo>
                <a:lnTo>
                  <a:pt x="8595" y="41266"/>
                </a:lnTo>
                <a:lnTo>
                  <a:pt x="9883" y="34099"/>
                </a:lnTo>
                <a:lnTo>
                  <a:pt x="14132" y="26452"/>
                </a:lnTo>
                <a:lnTo>
                  <a:pt x="19439" y="16903"/>
                </a:lnTo>
                <a:lnTo>
                  <a:pt x="25372" y="11279"/>
                </a:lnTo>
                <a:lnTo>
                  <a:pt x="31931" y="9581"/>
                </a:lnTo>
                <a:lnTo>
                  <a:pt x="38491" y="7883"/>
                </a:lnTo>
                <a:lnTo>
                  <a:pt x="44747" y="8686"/>
                </a:lnTo>
                <a:lnTo>
                  <a:pt x="50699" y="11994"/>
                </a:lnTo>
                <a:lnTo>
                  <a:pt x="54889" y="14323"/>
                </a:lnTo>
                <a:lnTo>
                  <a:pt x="58078" y="17482"/>
                </a:lnTo>
                <a:lnTo>
                  <a:pt x="60265" y="21474"/>
                </a:lnTo>
                <a:lnTo>
                  <a:pt x="62453" y="25466"/>
                </a:lnTo>
                <a:lnTo>
                  <a:pt x="63351" y="29873"/>
                </a:lnTo>
                <a:lnTo>
                  <a:pt x="62958" y="34696"/>
                </a:lnTo>
                <a:lnTo>
                  <a:pt x="62566" y="39518"/>
                </a:lnTo>
                <a:lnTo>
                  <a:pt x="60934" y="44513"/>
                </a:lnTo>
                <a:lnTo>
                  <a:pt x="58064" y="49677"/>
                </a:lnTo>
                <a:lnTo>
                  <a:pt x="53526" y="57843"/>
                </a:lnTo>
                <a:lnTo>
                  <a:pt x="47978" y="63012"/>
                </a:lnTo>
                <a:lnTo>
                  <a:pt x="41989" y="75083"/>
                </a:lnTo>
                <a:lnTo>
                  <a:pt x="47816" y="73285"/>
                </a:lnTo>
                <a:lnTo>
                  <a:pt x="53244" y="69649"/>
                </a:lnTo>
                <a:lnTo>
                  <a:pt x="58672" y="66013"/>
                </a:lnTo>
                <a:lnTo>
                  <a:pt x="63176" y="60975"/>
                </a:lnTo>
                <a:lnTo>
                  <a:pt x="66756" y="54535"/>
                </a:lnTo>
                <a:lnTo>
                  <a:pt x="70286" y="48181"/>
                </a:lnTo>
                <a:lnTo>
                  <a:pt x="72208" y="41812"/>
                </a:lnTo>
                <a:lnTo>
                  <a:pt x="72519" y="35426"/>
                </a:lnTo>
                <a:lnTo>
                  <a:pt x="72830" y="29042"/>
                </a:lnTo>
                <a:lnTo>
                  <a:pt x="71406" y="23138"/>
                </a:lnTo>
                <a:lnTo>
                  <a:pt x="68248" y="17716"/>
                </a:lnTo>
                <a:lnTo>
                  <a:pt x="65091" y="12295"/>
                </a:lnTo>
                <a:lnTo>
                  <a:pt x="60575" y="7951"/>
                </a:lnTo>
                <a:lnTo>
                  <a:pt x="54702" y="4688"/>
                </a:lnTo>
                <a:lnTo>
                  <a:pt x="51900" y="3258"/>
                </a:lnTo>
                <a:lnTo>
                  <a:pt x="39844" y="0"/>
                </a:lnTo>
                <a:lnTo>
                  <a:pt x="27776" y="1433"/>
                </a:lnTo>
                <a:lnTo>
                  <a:pt x="23791" y="2982"/>
                </a:lnTo>
                <a:lnTo>
                  <a:pt x="13809" y="10138"/>
                </a:lnTo>
                <a:lnTo>
                  <a:pt x="5513" y="21464"/>
                </a:lnTo>
                <a:lnTo>
                  <a:pt x="2415" y="27038"/>
                </a:lnTo>
                <a:lnTo>
                  <a:pt x="693" y="32998"/>
                </a:lnTo>
                <a:lnTo>
                  <a:pt x="346" y="39344"/>
                </a:lnTo>
                <a:lnTo>
                  <a:pt x="0" y="45692"/>
                </a:lnTo>
                <a:lnTo>
                  <a:pt x="1381" y="51619"/>
                </a:lnTo>
                <a:close/>
              </a:path>
            </a:pathLst>
          </a:custGeom>
          <a:solidFill>
            <a:srgbClr val="000000"/>
          </a:solidFill>
        </p:spPr>
        <p:txBody>
          <a:bodyPr wrap="square" lIns="0" tIns="0" rIns="0" bIns="0" rtlCol="0">
            <a:noAutofit/>
          </a:bodyPr>
          <a:lstStyle/>
          <a:p>
            <a:endParaRPr/>
          </a:p>
        </p:txBody>
      </p:sp>
      <p:sp>
        <p:nvSpPr>
          <p:cNvPr id="181" name="object 181"/>
          <p:cNvSpPr/>
          <p:nvPr/>
        </p:nvSpPr>
        <p:spPr>
          <a:xfrm>
            <a:off x="2671511" y="3947827"/>
            <a:ext cx="36038" cy="20441"/>
          </a:xfrm>
          <a:custGeom>
            <a:avLst/>
            <a:gdLst/>
            <a:ahLst/>
            <a:cxnLst/>
            <a:rect l="l" t="t" r="r" b="b"/>
            <a:pathLst>
              <a:path w="36038" h="20441">
                <a:moveTo>
                  <a:pt x="0" y="0"/>
                </a:moveTo>
                <a:lnTo>
                  <a:pt x="212" y="12412"/>
                </a:lnTo>
                <a:lnTo>
                  <a:pt x="6200" y="15740"/>
                </a:lnTo>
                <a:lnTo>
                  <a:pt x="11724" y="18809"/>
                </a:lnTo>
                <a:lnTo>
                  <a:pt x="17599" y="20365"/>
                </a:lnTo>
                <a:lnTo>
                  <a:pt x="30050" y="20441"/>
                </a:lnTo>
                <a:lnTo>
                  <a:pt x="36038" y="8370"/>
                </a:lnTo>
                <a:lnTo>
                  <a:pt x="29481" y="10540"/>
                </a:lnTo>
                <a:lnTo>
                  <a:pt x="22924" y="12712"/>
                </a:lnTo>
                <a:lnTo>
                  <a:pt x="16482" y="12039"/>
                </a:lnTo>
                <a:lnTo>
                  <a:pt x="10153" y="8522"/>
                </a:lnTo>
                <a:lnTo>
                  <a:pt x="3942" y="5071"/>
                </a:lnTo>
                <a:lnTo>
                  <a:pt x="0" y="0"/>
                </a:lnTo>
                <a:close/>
              </a:path>
            </a:pathLst>
          </a:custGeom>
          <a:solidFill>
            <a:srgbClr val="000000"/>
          </a:solidFill>
        </p:spPr>
        <p:txBody>
          <a:bodyPr wrap="square" lIns="0" tIns="0" rIns="0" bIns="0" rtlCol="0">
            <a:noAutofit/>
          </a:bodyPr>
          <a:lstStyle/>
          <a:p>
            <a:endParaRPr/>
          </a:p>
        </p:txBody>
      </p:sp>
      <p:sp>
        <p:nvSpPr>
          <p:cNvPr id="182" name="object 182"/>
          <p:cNvSpPr/>
          <p:nvPr/>
        </p:nvSpPr>
        <p:spPr>
          <a:xfrm>
            <a:off x="2723500" y="3938685"/>
            <a:ext cx="57796" cy="66819"/>
          </a:xfrm>
          <a:custGeom>
            <a:avLst/>
            <a:gdLst/>
            <a:ahLst/>
            <a:cxnLst/>
            <a:rect l="l" t="t" r="r" b="b"/>
            <a:pathLst>
              <a:path w="57796" h="66819">
                <a:moveTo>
                  <a:pt x="1079" y="36064"/>
                </a:moveTo>
                <a:lnTo>
                  <a:pt x="0" y="40976"/>
                </a:lnTo>
                <a:lnTo>
                  <a:pt x="528" y="45392"/>
                </a:lnTo>
                <a:lnTo>
                  <a:pt x="3319" y="50015"/>
                </a:lnTo>
                <a:lnTo>
                  <a:pt x="7334" y="54288"/>
                </a:lnTo>
                <a:lnTo>
                  <a:pt x="10044" y="55794"/>
                </a:lnTo>
                <a:lnTo>
                  <a:pt x="16187" y="59208"/>
                </a:lnTo>
                <a:lnTo>
                  <a:pt x="22499" y="59298"/>
                </a:lnTo>
                <a:lnTo>
                  <a:pt x="28977" y="56064"/>
                </a:lnTo>
                <a:lnTo>
                  <a:pt x="25166" y="62920"/>
                </a:lnTo>
                <a:lnTo>
                  <a:pt x="32183" y="66819"/>
                </a:lnTo>
                <a:lnTo>
                  <a:pt x="57796" y="20727"/>
                </a:lnTo>
                <a:lnTo>
                  <a:pt x="49982" y="16385"/>
                </a:lnTo>
                <a:lnTo>
                  <a:pt x="36287" y="41026"/>
                </a:lnTo>
                <a:lnTo>
                  <a:pt x="34105" y="44952"/>
                </a:lnTo>
                <a:lnTo>
                  <a:pt x="32015" y="47711"/>
                </a:lnTo>
                <a:lnTo>
                  <a:pt x="30017" y="49302"/>
                </a:lnTo>
                <a:lnTo>
                  <a:pt x="25664" y="51719"/>
                </a:lnTo>
                <a:lnTo>
                  <a:pt x="20237" y="51841"/>
                </a:lnTo>
                <a:lnTo>
                  <a:pt x="17712" y="51222"/>
                </a:lnTo>
                <a:lnTo>
                  <a:pt x="13042" y="48627"/>
                </a:lnTo>
                <a:lnTo>
                  <a:pt x="10471" y="44902"/>
                </a:lnTo>
                <a:lnTo>
                  <a:pt x="9391" y="40665"/>
                </a:lnTo>
                <a:lnTo>
                  <a:pt x="10509" y="36752"/>
                </a:lnTo>
                <a:lnTo>
                  <a:pt x="11875" y="33921"/>
                </a:lnTo>
                <a:lnTo>
                  <a:pt x="14137" y="29850"/>
                </a:lnTo>
                <a:lnTo>
                  <a:pt x="28313" y="4342"/>
                </a:lnTo>
                <a:lnTo>
                  <a:pt x="20497" y="0"/>
                </a:lnTo>
                <a:lnTo>
                  <a:pt x="4649" y="28517"/>
                </a:lnTo>
                <a:lnTo>
                  <a:pt x="2802" y="31841"/>
                </a:lnTo>
                <a:lnTo>
                  <a:pt x="1079" y="36064"/>
                </a:lnTo>
                <a:close/>
              </a:path>
            </a:pathLst>
          </a:custGeom>
          <a:solidFill>
            <a:srgbClr val="000000"/>
          </a:solidFill>
        </p:spPr>
        <p:txBody>
          <a:bodyPr wrap="square" lIns="0" tIns="0" rIns="0" bIns="0" rtlCol="0">
            <a:noAutofit/>
          </a:bodyPr>
          <a:lstStyle/>
          <a:p>
            <a:endParaRPr/>
          </a:p>
        </p:txBody>
      </p:sp>
      <p:sp>
        <p:nvSpPr>
          <p:cNvPr id="183" name="object 183"/>
          <p:cNvSpPr/>
          <p:nvPr/>
        </p:nvSpPr>
        <p:spPr>
          <a:xfrm>
            <a:off x="2792449" y="3962350"/>
            <a:ext cx="43152" cy="67928"/>
          </a:xfrm>
          <a:custGeom>
            <a:avLst/>
            <a:gdLst/>
            <a:ahLst/>
            <a:cxnLst/>
            <a:rect l="l" t="t" r="r" b="b"/>
            <a:pathLst>
              <a:path w="43152" h="67928">
                <a:moveTo>
                  <a:pt x="35336" y="0"/>
                </a:moveTo>
                <a:lnTo>
                  <a:pt x="0" y="63585"/>
                </a:lnTo>
                <a:lnTo>
                  <a:pt x="7814" y="67928"/>
                </a:lnTo>
                <a:lnTo>
                  <a:pt x="43152" y="4342"/>
                </a:lnTo>
                <a:lnTo>
                  <a:pt x="35336" y="0"/>
                </a:lnTo>
                <a:close/>
              </a:path>
            </a:pathLst>
          </a:custGeom>
          <a:solidFill>
            <a:srgbClr val="000000"/>
          </a:solidFill>
        </p:spPr>
        <p:txBody>
          <a:bodyPr wrap="square" lIns="0" tIns="0" rIns="0" bIns="0" rtlCol="0">
            <a:noAutofit/>
          </a:bodyPr>
          <a:lstStyle/>
          <a:p>
            <a:endParaRPr/>
          </a:p>
        </p:txBody>
      </p:sp>
      <p:sp>
        <p:nvSpPr>
          <p:cNvPr id="184" name="object 184"/>
          <p:cNvSpPr/>
          <p:nvPr/>
        </p:nvSpPr>
        <p:spPr>
          <a:xfrm>
            <a:off x="2842757" y="3973413"/>
            <a:ext cx="12750" cy="13223"/>
          </a:xfrm>
          <a:custGeom>
            <a:avLst/>
            <a:gdLst/>
            <a:ahLst/>
            <a:cxnLst/>
            <a:rect l="l" t="t" r="r" b="b"/>
            <a:pathLst>
              <a:path w="12750" h="13223">
                <a:moveTo>
                  <a:pt x="4935" y="0"/>
                </a:moveTo>
                <a:lnTo>
                  <a:pt x="0" y="8881"/>
                </a:lnTo>
                <a:lnTo>
                  <a:pt x="7815" y="13223"/>
                </a:lnTo>
                <a:lnTo>
                  <a:pt x="12750" y="4343"/>
                </a:lnTo>
                <a:lnTo>
                  <a:pt x="4935" y="0"/>
                </a:lnTo>
                <a:close/>
              </a:path>
            </a:pathLst>
          </a:custGeom>
          <a:solidFill>
            <a:srgbClr val="000000"/>
          </a:solidFill>
        </p:spPr>
        <p:txBody>
          <a:bodyPr wrap="square" lIns="0" tIns="0" rIns="0" bIns="0" rtlCol="0">
            <a:noAutofit/>
          </a:bodyPr>
          <a:lstStyle/>
          <a:p>
            <a:endParaRPr/>
          </a:p>
        </p:txBody>
      </p:sp>
      <p:sp>
        <p:nvSpPr>
          <p:cNvPr id="185" name="object 185"/>
          <p:cNvSpPr/>
          <p:nvPr/>
        </p:nvSpPr>
        <p:spPr>
          <a:xfrm>
            <a:off x="2881388" y="4029272"/>
            <a:ext cx="49829" cy="50434"/>
          </a:xfrm>
          <a:custGeom>
            <a:avLst/>
            <a:gdLst/>
            <a:ahLst/>
            <a:cxnLst/>
            <a:rect l="l" t="t" r="r" b="b"/>
            <a:pathLst>
              <a:path w="49829" h="50434">
                <a:moveTo>
                  <a:pt x="25614" y="0"/>
                </a:moveTo>
                <a:lnTo>
                  <a:pt x="0" y="46090"/>
                </a:lnTo>
                <a:lnTo>
                  <a:pt x="7815" y="50434"/>
                </a:lnTo>
                <a:lnTo>
                  <a:pt x="21200" y="26348"/>
                </a:lnTo>
                <a:lnTo>
                  <a:pt x="23028" y="23058"/>
                </a:lnTo>
                <a:lnTo>
                  <a:pt x="25147" y="20266"/>
                </a:lnTo>
                <a:lnTo>
                  <a:pt x="29141" y="16476"/>
                </a:lnTo>
                <a:lnTo>
                  <a:pt x="32815" y="15313"/>
                </a:lnTo>
                <a:lnTo>
                  <a:pt x="36541" y="15370"/>
                </a:lnTo>
                <a:lnTo>
                  <a:pt x="40130" y="17365"/>
                </a:lnTo>
                <a:lnTo>
                  <a:pt x="43032" y="21073"/>
                </a:lnTo>
                <a:lnTo>
                  <a:pt x="49829" y="15407"/>
                </a:lnTo>
                <a:lnTo>
                  <a:pt x="48021" y="12250"/>
                </a:lnTo>
                <a:lnTo>
                  <a:pt x="45799" y="9939"/>
                </a:lnTo>
                <a:lnTo>
                  <a:pt x="43163" y="8473"/>
                </a:lnTo>
                <a:lnTo>
                  <a:pt x="39377" y="7052"/>
                </a:lnTo>
                <a:lnTo>
                  <a:pt x="35177" y="7447"/>
                </a:lnTo>
                <a:lnTo>
                  <a:pt x="32321" y="8684"/>
                </a:lnTo>
                <a:lnTo>
                  <a:pt x="28707" y="10958"/>
                </a:lnTo>
                <a:lnTo>
                  <a:pt x="32630" y="3898"/>
                </a:lnTo>
                <a:lnTo>
                  <a:pt x="25614" y="0"/>
                </a:lnTo>
                <a:close/>
              </a:path>
            </a:pathLst>
          </a:custGeom>
          <a:solidFill>
            <a:srgbClr val="000000"/>
          </a:solidFill>
        </p:spPr>
        <p:txBody>
          <a:bodyPr wrap="square" lIns="0" tIns="0" rIns="0" bIns="0" rtlCol="0">
            <a:noAutofit/>
          </a:bodyPr>
          <a:lstStyle/>
          <a:p>
            <a:endParaRPr/>
          </a:p>
        </p:txBody>
      </p:sp>
      <p:sp>
        <p:nvSpPr>
          <p:cNvPr id="186" name="object 186"/>
          <p:cNvSpPr/>
          <p:nvPr/>
        </p:nvSpPr>
        <p:spPr>
          <a:xfrm>
            <a:off x="2812356" y="3990909"/>
            <a:ext cx="33428" cy="50432"/>
          </a:xfrm>
          <a:custGeom>
            <a:avLst/>
            <a:gdLst/>
            <a:ahLst/>
            <a:cxnLst/>
            <a:rect l="l" t="t" r="r" b="b"/>
            <a:pathLst>
              <a:path w="33428" h="50432">
                <a:moveTo>
                  <a:pt x="25614" y="0"/>
                </a:moveTo>
                <a:lnTo>
                  <a:pt x="0" y="46090"/>
                </a:lnTo>
                <a:lnTo>
                  <a:pt x="7815" y="50432"/>
                </a:lnTo>
                <a:lnTo>
                  <a:pt x="33428" y="4342"/>
                </a:lnTo>
                <a:lnTo>
                  <a:pt x="25614" y="0"/>
                </a:lnTo>
                <a:close/>
              </a:path>
            </a:pathLst>
          </a:custGeom>
          <a:solidFill>
            <a:srgbClr val="000000"/>
          </a:solidFill>
        </p:spPr>
        <p:txBody>
          <a:bodyPr wrap="square" lIns="0" tIns="0" rIns="0" bIns="0" rtlCol="0">
            <a:noAutofit/>
          </a:bodyPr>
          <a:lstStyle/>
          <a:p>
            <a:endParaRPr/>
          </a:p>
        </p:txBody>
      </p:sp>
      <p:sp>
        <p:nvSpPr>
          <p:cNvPr id="187" name="object 187"/>
          <p:cNvSpPr/>
          <p:nvPr/>
        </p:nvSpPr>
        <p:spPr>
          <a:xfrm>
            <a:off x="2849200" y="4007865"/>
            <a:ext cx="41067" cy="41137"/>
          </a:xfrm>
          <a:custGeom>
            <a:avLst/>
            <a:gdLst/>
            <a:ahLst/>
            <a:cxnLst/>
            <a:rect l="l" t="t" r="r" b="b"/>
            <a:pathLst>
              <a:path w="41067" h="41137">
                <a:moveTo>
                  <a:pt x="34075" y="6941"/>
                </a:moveTo>
                <a:lnTo>
                  <a:pt x="27929" y="3528"/>
                </a:lnTo>
                <a:lnTo>
                  <a:pt x="21583" y="0"/>
                </a:lnTo>
                <a:lnTo>
                  <a:pt x="17169" y="7486"/>
                </a:lnTo>
                <a:lnTo>
                  <a:pt x="20844" y="7957"/>
                </a:lnTo>
                <a:lnTo>
                  <a:pt x="24423" y="9946"/>
                </a:lnTo>
                <a:lnTo>
                  <a:pt x="28375" y="12143"/>
                </a:lnTo>
                <a:lnTo>
                  <a:pt x="30756" y="15435"/>
                </a:lnTo>
                <a:lnTo>
                  <a:pt x="31565" y="19823"/>
                </a:lnTo>
                <a:lnTo>
                  <a:pt x="32105" y="22658"/>
                </a:lnTo>
                <a:lnTo>
                  <a:pt x="31470" y="26109"/>
                </a:lnTo>
                <a:lnTo>
                  <a:pt x="29663" y="30177"/>
                </a:lnTo>
                <a:lnTo>
                  <a:pt x="3997" y="15915"/>
                </a:lnTo>
                <a:lnTo>
                  <a:pt x="0" y="22062"/>
                </a:lnTo>
                <a:lnTo>
                  <a:pt x="34324" y="41137"/>
                </a:lnTo>
                <a:lnTo>
                  <a:pt x="35524" y="39082"/>
                </a:lnTo>
                <a:lnTo>
                  <a:pt x="39742" y="31492"/>
                </a:lnTo>
                <a:lnTo>
                  <a:pt x="41067" y="24522"/>
                </a:lnTo>
                <a:lnTo>
                  <a:pt x="39499" y="18173"/>
                </a:lnTo>
                <a:lnTo>
                  <a:pt x="37931" y="11823"/>
                </a:lnTo>
                <a:lnTo>
                  <a:pt x="34075" y="6941"/>
                </a:lnTo>
                <a:close/>
              </a:path>
            </a:pathLst>
          </a:custGeom>
          <a:solidFill>
            <a:srgbClr val="000000"/>
          </a:solidFill>
        </p:spPr>
        <p:txBody>
          <a:bodyPr wrap="square" lIns="0" tIns="0" rIns="0" bIns="0" rtlCol="0">
            <a:noAutofit/>
          </a:bodyPr>
          <a:lstStyle/>
          <a:p>
            <a:endParaRPr/>
          </a:p>
        </p:txBody>
      </p:sp>
      <p:sp>
        <p:nvSpPr>
          <p:cNvPr id="188" name="object 188"/>
          <p:cNvSpPr/>
          <p:nvPr/>
        </p:nvSpPr>
        <p:spPr>
          <a:xfrm>
            <a:off x="2836689" y="4007131"/>
            <a:ext cx="42621" cy="56652"/>
          </a:xfrm>
          <a:custGeom>
            <a:avLst/>
            <a:gdLst/>
            <a:ahLst/>
            <a:cxnLst/>
            <a:rect l="l" t="t" r="r" b="b"/>
            <a:pathLst>
              <a:path w="42621" h="56652">
                <a:moveTo>
                  <a:pt x="1637" y="37451"/>
                </a:moveTo>
                <a:lnTo>
                  <a:pt x="3272" y="43779"/>
                </a:lnTo>
                <a:lnTo>
                  <a:pt x="7452" y="48811"/>
                </a:lnTo>
                <a:lnTo>
                  <a:pt x="14173" y="52546"/>
                </a:lnTo>
                <a:lnTo>
                  <a:pt x="19509" y="55512"/>
                </a:lnTo>
                <a:lnTo>
                  <a:pt x="24615" y="56652"/>
                </a:lnTo>
                <a:lnTo>
                  <a:pt x="29489" y="55965"/>
                </a:lnTo>
                <a:lnTo>
                  <a:pt x="34363" y="55277"/>
                </a:lnTo>
                <a:lnTo>
                  <a:pt x="38741" y="52938"/>
                </a:lnTo>
                <a:lnTo>
                  <a:pt x="42621" y="48944"/>
                </a:lnTo>
                <a:lnTo>
                  <a:pt x="35129" y="43386"/>
                </a:lnTo>
                <a:lnTo>
                  <a:pt x="32105" y="46041"/>
                </a:lnTo>
                <a:lnTo>
                  <a:pt x="29162" y="47562"/>
                </a:lnTo>
                <a:lnTo>
                  <a:pt x="26301" y="47951"/>
                </a:lnTo>
                <a:lnTo>
                  <a:pt x="23441" y="48338"/>
                </a:lnTo>
                <a:lnTo>
                  <a:pt x="20582" y="47739"/>
                </a:lnTo>
                <a:lnTo>
                  <a:pt x="17724" y="46151"/>
                </a:lnTo>
                <a:lnTo>
                  <a:pt x="13884" y="44016"/>
                </a:lnTo>
                <a:lnTo>
                  <a:pt x="11426" y="40893"/>
                </a:lnTo>
                <a:lnTo>
                  <a:pt x="10349" y="36781"/>
                </a:lnTo>
                <a:lnTo>
                  <a:pt x="9272" y="32669"/>
                </a:lnTo>
                <a:lnTo>
                  <a:pt x="9992" y="28007"/>
                </a:lnTo>
                <a:lnTo>
                  <a:pt x="12510" y="22796"/>
                </a:lnTo>
                <a:lnTo>
                  <a:pt x="16508" y="16649"/>
                </a:lnTo>
                <a:lnTo>
                  <a:pt x="19003" y="12773"/>
                </a:lnTo>
                <a:lnTo>
                  <a:pt x="22136" y="10312"/>
                </a:lnTo>
                <a:lnTo>
                  <a:pt x="25907" y="9267"/>
                </a:lnTo>
                <a:lnTo>
                  <a:pt x="29679" y="8220"/>
                </a:lnTo>
                <a:lnTo>
                  <a:pt x="34094" y="734"/>
                </a:lnTo>
                <a:lnTo>
                  <a:pt x="27744" y="0"/>
                </a:lnTo>
                <a:lnTo>
                  <a:pt x="21389" y="2058"/>
                </a:lnTo>
                <a:lnTo>
                  <a:pt x="15035" y="4117"/>
                </a:lnTo>
                <a:lnTo>
                  <a:pt x="9710" y="9013"/>
                </a:lnTo>
                <a:lnTo>
                  <a:pt x="5412" y="16746"/>
                </a:lnTo>
                <a:lnTo>
                  <a:pt x="1258" y="24220"/>
                </a:lnTo>
                <a:lnTo>
                  <a:pt x="0" y="31121"/>
                </a:lnTo>
                <a:lnTo>
                  <a:pt x="1637" y="37451"/>
                </a:lnTo>
                <a:close/>
              </a:path>
            </a:pathLst>
          </a:custGeom>
          <a:solidFill>
            <a:srgbClr val="000000"/>
          </a:solidFill>
        </p:spPr>
        <p:txBody>
          <a:bodyPr wrap="square" lIns="0" tIns="0" rIns="0" bIns="0" rtlCol="0">
            <a:noAutofit/>
          </a:bodyPr>
          <a:lstStyle/>
          <a:p>
            <a:endParaRPr/>
          </a:p>
        </p:txBody>
      </p:sp>
      <p:sp>
        <p:nvSpPr>
          <p:cNvPr id="189" name="object 189"/>
          <p:cNvSpPr/>
          <p:nvPr/>
        </p:nvSpPr>
        <p:spPr>
          <a:xfrm>
            <a:off x="2772430" y="3955228"/>
            <a:ext cx="39223" cy="67040"/>
          </a:xfrm>
          <a:custGeom>
            <a:avLst/>
            <a:gdLst/>
            <a:ahLst/>
            <a:cxnLst/>
            <a:rect l="l" t="t" r="r" b="b"/>
            <a:pathLst>
              <a:path w="39223" h="67040">
                <a:moveTo>
                  <a:pt x="1497" y="59465"/>
                </a:moveTo>
                <a:lnTo>
                  <a:pt x="4497" y="62895"/>
                </a:lnTo>
                <a:lnTo>
                  <a:pt x="7322" y="64466"/>
                </a:lnTo>
                <a:lnTo>
                  <a:pt x="9052" y="65427"/>
                </a:lnTo>
                <a:lnTo>
                  <a:pt x="13590" y="67040"/>
                </a:lnTo>
                <a:lnTo>
                  <a:pt x="16356" y="59554"/>
                </a:lnTo>
                <a:lnTo>
                  <a:pt x="13638" y="58444"/>
                </a:lnTo>
                <a:lnTo>
                  <a:pt x="10434" y="55923"/>
                </a:lnTo>
                <a:lnTo>
                  <a:pt x="10021" y="52868"/>
                </a:lnTo>
                <a:lnTo>
                  <a:pt x="11922" y="49126"/>
                </a:lnTo>
                <a:lnTo>
                  <a:pt x="26927" y="22125"/>
                </a:lnTo>
                <a:lnTo>
                  <a:pt x="34743" y="26469"/>
                </a:lnTo>
                <a:lnTo>
                  <a:pt x="38098" y="20429"/>
                </a:lnTo>
                <a:lnTo>
                  <a:pt x="30284" y="16087"/>
                </a:lnTo>
                <a:lnTo>
                  <a:pt x="39223" y="0"/>
                </a:lnTo>
                <a:lnTo>
                  <a:pt x="28806" y="340"/>
                </a:lnTo>
                <a:lnTo>
                  <a:pt x="22468" y="11743"/>
                </a:lnTo>
                <a:lnTo>
                  <a:pt x="16696" y="8535"/>
                </a:lnTo>
                <a:lnTo>
                  <a:pt x="13340" y="14574"/>
                </a:lnTo>
                <a:lnTo>
                  <a:pt x="19112" y="17782"/>
                </a:lnTo>
                <a:lnTo>
                  <a:pt x="4357" y="44333"/>
                </a:lnTo>
                <a:lnTo>
                  <a:pt x="1750" y="49027"/>
                </a:lnTo>
                <a:lnTo>
                  <a:pt x="356" y="52280"/>
                </a:lnTo>
                <a:lnTo>
                  <a:pt x="0" y="55911"/>
                </a:lnTo>
                <a:lnTo>
                  <a:pt x="1497" y="59465"/>
                </a:lnTo>
                <a:close/>
              </a:path>
            </a:pathLst>
          </a:custGeom>
          <a:solidFill>
            <a:srgbClr val="000000"/>
          </a:solidFill>
        </p:spPr>
        <p:txBody>
          <a:bodyPr wrap="square" lIns="0" tIns="0" rIns="0" bIns="0" rtlCol="0">
            <a:noAutofit/>
          </a:bodyPr>
          <a:lstStyle/>
          <a:p>
            <a:endParaRPr/>
          </a:p>
        </p:txBody>
      </p:sp>
      <p:sp>
        <p:nvSpPr>
          <p:cNvPr id="190" name="object 190"/>
          <p:cNvSpPr/>
          <p:nvPr/>
        </p:nvSpPr>
        <p:spPr>
          <a:xfrm>
            <a:off x="2607327" y="3999046"/>
            <a:ext cx="59004" cy="38155"/>
          </a:xfrm>
          <a:custGeom>
            <a:avLst/>
            <a:gdLst/>
            <a:ahLst/>
            <a:cxnLst/>
            <a:rect l="l" t="t" r="r" b="b"/>
            <a:pathLst>
              <a:path w="59004" h="38155">
                <a:moveTo>
                  <a:pt x="0" y="38155"/>
                </a:moveTo>
                <a:lnTo>
                  <a:pt x="1197" y="33065"/>
                </a:lnTo>
                <a:lnTo>
                  <a:pt x="4466" y="27183"/>
                </a:lnTo>
                <a:lnTo>
                  <a:pt x="7848" y="21098"/>
                </a:lnTo>
                <a:lnTo>
                  <a:pt x="11490" y="17291"/>
                </a:lnTo>
                <a:lnTo>
                  <a:pt x="15394" y="15761"/>
                </a:lnTo>
                <a:lnTo>
                  <a:pt x="19297" y="14231"/>
                </a:lnTo>
                <a:lnTo>
                  <a:pt x="22988" y="14433"/>
                </a:lnTo>
                <a:lnTo>
                  <a:pt x="26465" y="16366"/>
                </a:lnTo>
                <a:lnTo>
                  <a:pt x="30031" y="18347"/>
                </a:lnTo>
                <a:lnTo>
                  <a:pt x="32213" y="21484"/>
                </a:lnTo>
                <a:lnTo>
                  <a:pt x="33013" y="25778"/>
                </a:lnTo>
                <a:lnTo>
                  <a:pt x="33813" y="30073"/>
                </a:lnTo>
                <a:lnTo>
                  <a:pt x="59004" y="4343"/>
                </a:lnTo>
                <a:lnTo>
                  <a:pt x="51188" y="0"/>
                </a:lnTo>
                <a:lnTo>
                  <a:pt x="38479" y="22870"/>
                </a:lnTo>
                <a:lnTo>
                  <a:pt x="38169" y="20229"/>
                </a:lnTo>
                <a:lnTo>
                  <a:pt x="35744" y="15342"/>
                </a:lnTo>
                <a:lnTo>
                  <a:pt x="32087" y="11004"/>
                </a:lnTo>
                <a:lnTo>
                  <a:pt x="29314" y="9462"/>
                </a:lnTo>
                <a:lnTo>
                  <a:pt x="25530" y="7360"/>
                </a:lnTo>
                <a:lnTo>
                  <a:pt x="21554" y="6454"/>
                </a:lnTo>
                <a:lnTo>
                  <a:pt x="17386" y="6743"/>
                </a:lnTo>
                <a:lnTo>
                  <a:pt x="13218" y="7034"/>
                </a:lnTo>
                <a:lnTo>
                  <a:pt x="9330" y="8622"/>
                </a:lnTo>
                <a:lnTo>
                  <a:pt x="5722" y="11508"/>
                </a:lnTo>
                <a:lnTo>
                  <a:pt x="2114" y="14394"/>
                </a:lnTo>
                <a:lnTo>
                  <a:pt x="0" y="38155"/>
                </a:lnTo>
                <a:close/>
              </a:path>
            </a:pathLst>
          </a:custGeom>
          <a:solidFill>
            <a:srgbClr val="000000"/>
          </a:solidFill>
        </p:spPr>
        <p:txBody>
          <a:bodyPr wrap="square" lIns="0" tIns="0" rIns="0" bIns="0" rtlCol="0">
            <a:noAutofit/>
          </a:bodyPr>
          <a:lstStyle/>
          <a:p>
            <a:endParaRPr/>
          </a:p>
        </p:txBody>
      </p:sp>
      <p:sp>
        <p:nvSpPr>
          <p:cNvPr id="191" name="object 191"/>
          <p:cNvSpPr/>
          <p:nvPr/>
        </p:nvSpPr>
        <p:spPr>
          <a:xfrm>
            <a:off x="2599089" y="4003389"/>
            <a:ext cx="67242" cy="63586"/>
          </a:xfrm>
          <a:custGeom>
            <a:avLst/>
            <a:gdLst/>
            <a:ahLst/>
            <a:cxnLst/>
            <a:rect l="l" t="t" r="r" b="b"/>
            <a:pathLst>
              <a:path w="67242" h="63586">
                <a:moveTo>
                  <a:pt x="2110" y="23078"/>
                </a:moveTo>
                <a:lnTo>
                  <a:pt x="643" y="27711"/>
                </a:lnTo>
                <a:lnTo>
                  <a:pt x="321" y="32271"/>
                </a:lnTo>
                <a:lnTo>
                  <a:pt x="0" y="36832"/>
                </a:lnTo>
                <a:lnTo>
                  <a:pt x="816" y="40977"/>
                </a:lnTo>
                <a:lnTo>
                  <a:pt x="2771" y="44707"/>
                </a:lnTo>
                <a:lnTo>
                  <a:pt x="4725" y="48437"/>
                </a:lnTo>
                <a:lnTo>
                  <a:pt x="7537" y="51323"/>
                </a:lnTo>
                <a:lnTo>
                  <a:pt x="11207" y="53362"/>
                </a:lnTo>
                <a:lnTo>
                  <a:pt x="16870" y="56509"/>
                </a:lnTo>
                <a:lnTo>
                  <a:pt x="22426" y="56619"/>
                </a:lnTo>
                <a:lnTo>
                  <a:pt x="27873" y="53690"/>
                </a:lnTo>
                <a:lnTo>
                  <a:pt x="24624" y="59538"/>
                </a:lnTo>
                <a:lnTo>
                  <a:pt x="31904" y="63586"/>
                </a:lnTo>
                <a:lnTo>
                  <a:pt x="67242" y="0"/>
                </a:lnTo>
                <a:lnTo>
                  <a:pt x="42052" y="25730"/>
                </a:lnTo>
                <a:lnTo>
                  <a:pt x="40704" y="31019"/>
                </a:lnTo>
                <a:lnTo>
                  <a:pt x="37210" y="37307"/>
                </a:lnTo>
                <a:lnTo>
                  <a:pt x="34037" y="43017"/>
                </a:lnTo>
                <a:lnTo>
                  <a:pt x="30482" y="46600"/>
                </a:lnTo>
                <a:lnTo>
                  <a:pt x="26544" y="48054"/>
                </a:lnTo>
                <a:lnTo>
                  <a:pt x="22607" y="49508"/>
                </a:lnTo>
                <a:lnTo>
                  <a:pt x="18929" y="49284"/>
                </a:lnTo>
                <a:lnTo>
                  <a:pt x="15509" y="47383"/>
                </a:lnTo>
                <a:lnTo>
                  <a:pt x="12118" y="45500"/>
                </a:lnTo>
                <a:lnTo>
                  <a:pt x="9986" y="42409"/>
                </a:lnTo>
                <a:lnTo>
                  <a:pt x="9112" y="38111"/>
                </a:lnTo>
                <a:lnTo>
                  <a:pt x="8238" y="33812"/>
                </a:lnTo>
                <a:lnTo>
                  <a:pt x="10353" y="10050"/>
                </a:lnTo>
                <a:lnTo>
                  <a:pt x="7274" y="13787"/>
                </a:lnTo>
                <a:lnTo>
                  <a:pt x="4725" y="18374"/>
                </a:lnTo>
                <a:lnTo>
                  <a:pt x="2110" y="23078"/>
                </a:lnTo>
                <a:close/>
              </a:path>
            </a:pathLst>
          </a:custGeom>
          <a:solidFill>
            <a:srgbClr val="000000"/>
          </a:solidFill>
        </p:spPr>
        <p:txBody>
          <a:bodyPr wrap="square" lIns="0" tIns="0" rIns="0" bIns="0" rtlCol="0">
            <a:noAutofit/>
          </a:bodyPr>
          <a:lstStyle/>
          <a:p>
            <a:endParaRPr/>
          </a:p>
        </p:txBody>
      </p:sp>
      <p:sp>
        <p:nvSpPr>
          <p:cNvPr id="192" name="object 192"/>
          <p:cNvSpPr/>
          <p:nvPr/>
        </p:nvSpPr>
        <p:spPr>
          <a:xfrm>
            <a:off x="2660467" y="4033743"/>
            <a:ext cx="41066" cy="41137"/>
          </a:xfrm>
          <a:custGeom>
            <a:avLst/>
            <a:gdLst/>
            <a:ahLst/>
            <a:cxnLst/>
            <a:rect l="l" t="t" r="r" b="b"/>
            <a:pathLst>
              <a:path w="41066" h="41137">
                <a:moveTo>
                  <a:pt x="34074" y="6941"/>
                </a:moveTo>
                <a:lnTo>
                  <a:pt x="27929" y="3528"/>
                </a:lnTo>
                <a:lnTo>
                  <a:pt x="21582" y="0"/>
                </a:lnTo>
                <a:lnTo>
                  <a:pt x="17169" y="7487"/>
                </a:lnTo>
                <a:lnTo>
                  <a:pt x="20843" y="7959"/>
                </a:lnTo>
                <a:lnTo>
                  <a:pt x="24422" y="9946"/>
                </a:lnTo>
                <a:lnTo>
                  <a:pt x="28374" y="12143"/>
                </a:lnTo>
                <a:lnTo>
                  <a:pt x="30755" y="15435"/>
                </a:lnTo>
                <a:lnTo>
                  <a:pt x="31565" y="19823"/>
                </a:lnTo>
                <a:lnTo>
                  <a:pt x="32104" y="22658"/>
                </a:lnTo>
                <a:lnTo>
                  <a:pt x="31470" y="26111"/>
                </a:lnTo>
                <a:lnTo>
                  <a:pt x="29662" y="30178"/>
                </a:lnTo>
                <a:lnTo>
                  <a:pt x="3996" y="15915"/>
                </a:lnTo>
                <a:lnTo>
                  <a:pt x="0" y="22062"/>
                </a:lnTo>
                <a:lnTo>
                  <a:pt x="34324" y="41137"/>
                </a:lnTo>
                <a:lnTo>
                  <a:pt x="35523" y="39084"/>
                </a:lnTo>
                <a:lnTo>
                  <a:pt x="39742" y="31493"/>
                </a:lnTo>
                <a:lnTo>
                  <a:pt x="41066" y="24522"/>
                </a:lnTo>
                <a:lnTo>
                  <a:pt x="39498" y="18173"/>
                </a:lnTo>
                <a:lnTo>
                  <a:pt x="37929" y="11823"/>
                </a:lnTo>
                <a:lnTo>
                  <a:pt x="34074" y="6941"/>
                </a:lnTo>
                <a:close/>
              </a:path>
            </a:pathLst>
          </a:custGeom>
          <a:solidFill>
            <a:srgbClr val="000000"/>
          </a:solidFill>
        </p:spPr>
        <p:txBody>
          <a:bodyPr wrap="square" lIns="0" tIns="0" rIns="0" bIns="0" rtlCol="0">
            <a:noAutofit/>
          </a:bodyPr>
          <a:lstStyle/>
          <a:p>
            <a:endParaRPr/>
          </a:p>
        </p:txBody>
      </p:sp>
      <p:sp>
        <p:nvSpPr>
          <p:cNvPr id="193" name="object 193"/>
          <p:cNvSpPr/>
          <p:nvPr/>
        </p:nvSpPr>
        <p:spPr>
          <a:xfrm>
            <a:off x="2734530" y="4074904"/>
            <a:ext cx="41067" cy="41136"/>
          </a:xfrm>
          <a:custGeom>
            <a:avLst/>
            <a:gdLst/>
            <a:ahLst/>
            <a:cxnLst/>
            <a:rect l="l" t="t" r="r" b="b"/>
            <a:pathLst>
              <a:path w="41067" h="41136">
                <a:moveTo>
                  <a:pt x="34074" y="6941"/>
                </a:moveTo>
                <a:lnTo>
                  <a:pt x="27929" y="3526"/>
                </a:lnTo>
                <a:lnTo>
                  <a:pt x="21583" y="0"/>
                </a:lnTo>
                <a:lnTo>
                  <a:pt x="17169" y="7486"/>
                </a:lnTo>
                <a:lnTo>
                  <a:pt x="20844" y="7957"/>
                </a:lnTo>
                <a:lnTo>
                  <a:pt x="24422" y="9946"/>
                </a:lnTo>
                <a:lnTo>
                  <a:pt x="28375" y="12143"/>
                </a:lnTo>
                <a:lnTo>
                  <a:pt x="30756" y="15435"/>
                </a:lnTo>
                <a:lnTo>
                  <a:pt x="31565" y="19822"/>
                </a:lnTo>
                <a:lnTo>
                  <a:pt x="32105" y="22658"/>
                </a:lnTo>
                <a:lnTo>
                  <a:pt x="31470" y="26109"/>
                </a:lnTo>
                <a:lnTo>
                  <a:pt x="29663" y="30177"/>
                </a:lnTo>
                <a:lnTo>
                  <a:pt x="3997" y="15914"/>
                </a:lnTo>
                <a:lnTo>
                  <a:pt x="0" y="22062"/>
                </a:lnTo>
                <a:lnTo>
                  <a:pt x="34324" y="41136"/>
                </a:lnTo>
                <a:lnTo>
                  <a:pt x="35523" y="39082"/>
                </a:lnTo>
                <a:lnTo>
                  <a:pt x="39742" y="31492"/>
                </a:lnTo>
                <a:lnTo>
                  <a:pt x="41067" y="24522"/>
                </a:lnTo>
                <a:lnTo>
                  <a:pt x="39499" y="18172"/>
                </a:lnTo>
                <a:lnTo>
                  <a:pt x="37931" y="11823"/>
                </a:lnTo>
                <a:lnTo>
                  <a:pt x="34074" y="6941"/>
                </a:lnTo>
                <a:close/>
              </a:path>
            </a:pathLst>
          </a:custGeom>
          <a:solidFill>
            <a:srgbClr val="000000"/>
          </a:solidFill>
        </p:spPr>
        <p:txBody>
          <a:bodyPr wrap="square" lIns="0" tIns="0" rIns="0" bIns="0" rtlCol="0">
            <a:noAutofit/>
          </a:bodyPr>
          <a:lstStyle/>
          <a:p>
            <a:endParaRPr/>
          </a:p>
        </p:txBody>
      </p:sp>
      <p:sp>
        <p:nvSpPr>
          <p:cNvPr id="194" name="object 194"/>
          <p:cNvSpPr/>
          <p:nvPr/>
        </p:nvSpPr>
        <p:spPr>
          <a:xfrm>
            <a:off x="2835884" y="4134748"/>
            <a:ext cx="33430" cy="50435"/>
          </a:xfrm>
          <a:custGeom>
            <a:avLst/>
            <a:gdLst/>
            <a:ahLst/>
            <a:cxnLst/>
            <a:rect l="l" t="t" r="r" b="b"/>
            <a:pathLst>
              <a:path w="33430" h="50435">
                <a:moveTo>
                  <a:pt x="25614" y="0"/>
                </a:moveTo>
                <a:lnTo>
                  <a:pt x="0" y="46092"/>
                </a:lnTo>
                <a:lnTo>
                  <a:pt x="7815" y="50435"/>
                </a:lnTo>
                <a:lnTo>
                  <a:pt x="33430" y="4343"/>
                </a:lnTo>
                <a:lnTo>
                  <a:pt x="25614" y="0"/>
                </a:lnTo>
                <a:close/>
              </a:path>
            </a:pathLst>
          </a:custGeom>
          <a:solidFill>
            <a:srgbClr val="000000"/>
          </a:solidFill>
        </p:spPr>
        <p:txBody>
          <a:bodyPr wrap="square" lIns="0" tIns="0" rIns="0" bIns="0" rtlCol="0">
            <a:noAutofit/>
          </a:bodyPr>
          <a:lstStyle/>
          <a:p>
            <a:endParaRPr/>
          </a:p>
        </p:txBody>
      </p:sp>
      <p:sp>
        <p:nvSpPr>
          <p:cNvPr id="195" name="object 195"/>
          <p:cNvSpPr/>
          <p:nvPr/>
        </p:nvSpPr>
        <p:spPr>
          <a:xfrm>
            <a:off x="2866287" y="4117253"/>
            <a:ext cx="12749" cy="13223"/>
          </a:xfrm>
          <a:custGeom>
            <a:avLst/>
            <a:gdLst/>
            <a:ahLst/>
            <a:cxnLst/>
            <a:rect l="l" t="t" r="r" b="b"/>
            <a:pathLst>
              <a:path w="12749" h="13223">
                <a:moveTo>
                  <a:pt x="4935" y="0"/>
                </a:moveTo>
                <a:lnTo>
                  <a:pt x="0" y="8881"/>
                </a:lnTo>
                <a:lnTo>
                  <a:pt x="7814" y="13223"/>
                </a:lnTo>
                <a:lnTo>
                  <a:pt x="12749" y="4343"/>
                </a:lnTo>
                <a:lnTo>
                  <a:pt x="4935" y="0"/>
                </a:lnTo>
                <a:close/>
              </a:path>
            </a:pathLst>
          </a:custGeom>
          <a:solidFill>
            <a:srgbClr val="000000"/>
          </a:solidFill>
        </p:spPr>
        <p:txBody>
          <a:bodyPr wrap="square" lIns="0" tIns="0" rIns="0" bIns="0" rtlCol="0">
            <a:noAutofit/>
          </a:bodyPr>
          <a:lstStyle/>
          <a:p>
            <a:endParaRPr/>
          </a:p>
        </p:txBody>
      </p:sp>
      <p:sp>
        <p:nvSpPr>
          <p:cNvPr id="196" name="object 196"/>
          <p:cNvSpPr/>
          <p:nvPr/>
        </p:nvSpPr>
        <p:spPr>
          <a:xfrm>
            <a:off x="2869044" y="4150966"/>
            <a:ext cx="45195" cy="55575"/>
          </a:xfrm>
          <a:custGeom>
            <a:avLst/>
            <a:gdLst/>
            <a:ahLst/>
            <a:cxnLst/>
            <a:rect l="l" t="t" r="r" b="b"/>
            <a:pathLst>
              <a:path w="45195" h="55575">
                <a:moveTo>
                  <a:pt x="0" y="31634"/>
                </a:moveTo>
                <a:lnTo>
                  <a:pt x="1158" y="26512"/>
                </a:lnTo>
                <a:lnTo>
                  <a:pt x="4427" y="20628"/>
                </a:lnTo>
                <a:lnTo>
                  <a:pt x="7697" y="14745"/>
                </a:lnTo>
                <a:lnTo>
                  <a:pt x="11431" y="11065"/>
                </a:lnTo>
                <a:lnTo>
                  <a:pt x="15629" y="9585"/>
                </a:lnTo>
                <a:lnTo>
                  <a:pt x="19828" y="8107"/>
                </a:lnTo>
                <a:lnTo>
                  <a:pt x="23884" y="8455"/>
                </a:lnTo>
                <a:lnTo>
                  <a:pt x="27797" y="10629"/>
                </a:lnTo>
                <a:lnTo>
                  <a:pt x="31652" y="12772"/>
                </a:lnTo>
                <a:lnTo>
                  <a:pt x="34062" y="16027"/>
                </a:lnTo>
                <a:lnTo>
                  <a:pt x="35031" y="20396"/>
                </a:lnTo>
                <a:lnTo>
                  <a:pt x="35999" y="24764"/>
                </a:lnTo>
                <a:lnTo>
                  <a:pt x="34904" y="29790"/>
                </a:lnTo>
                <a:lnTo>
                  <a:pt x="31747" y="35471"/>
                </a:lnTo>
                <a:lnTo>
                  <a:pt x="28397" y="41498"/>
                </a:lnTo>
                <a:lnTo>
                  <a:pt x="24615" y="45266"/>
                </a:lnTo>
                <a:lnTo>
                  <a:pt x="20399" y="46774"/>
                </a:lnTo>
                <a:lnTo>
                  <a:pt x="16186" y="48281"/>
                </a:lnTo>
                <a:lnTo>
                  <a:pt x="12137" y="47956"/>
                </a:lnTo>
                <a:lnTo>
                  <a:pt x="8253" y="45797"/>
                </a:lnTo>
                <a:lnTo>
                  <a:pt x="4339" y="43623"/>
                </a:lnTo>
                <a:lnTo>
                  <a:pt x="1907" y="40355"/>
                </a:lnTo>
                <a:lnTo>
                  <a:pt x="4700" y="52191"/>
                </a:lnTo>
                <a:lnTo>
                  <a:pt x="8719" y="54425"/>
                </a:lnTo>
                <a:lnTo>
                  <a:pt x="12948" y="55548"/>
                </a:lnTo>
                <a:lnTo>
                  <a:pt x="21830" y="55575"/>
                </a:lnTo>
                <a:lnTo>
                  <a:pt x="25881" y="54380"/>
                </a:lnTo>
                <a:lnTo>
                  <a:pt x="29543" y="51977"/>
                </a:lnTo>
                <a:lnTo>
                  <a:pt x="33206" y="49575"/>
                </a:lnTo>
                <a:lnTo>
                  <a:pt x="36681" y="45416"/>
                </a:lnTo>
                <a:lnTo>
                  <a:pt x="39969" y="39500"/>
                </a:lnTo>
                <a:lnTo>
                  <a:pt x="44025" y="32199"/>
                </a:lnTo>
                <a:lnTo>
                  <a:pt x="45195" y="25363"/>
                </a:lnTo>
                <a:lnTo>
                  <a:pt x="43477" y="18987"/>
                </a:lnTo>
                <a:lnTo>
                  <a:pt x="41758" y="12613"/>
                </a:lnTo>
                <a:lnTo>
                  <a:pt x="37732" y="7666"/>
                </a:lnTo>
                <a:lnTo>
                  <a:pt x="31399" y="4147"/>
                </a:lnTo>
                <a:lnTo>
                  <a:pt x="25702" y="980"/>
                </a:lnTo>
                <a:lnTo>
                  <a:pt x="19926" y="0"/>
                </a:lnTo>
                <a:lnTo>
                  <a:pt x="14072" y="1203"/>
                </a:lnTo>
                <a:lnTo>
                  <a:pt x="7053" y="2664"/>
                </a:lnTo>
                <a:lnTo>
                  <a:pt x="1178" y="7651"/>
                </a:lnTo>
                <a:lnTo>
                  <a:pt x="0" y="31634"/>
                </a:lnTo>
                <a:close/>
              </a:path>
            </a:pathLst>
          </a:custGeom>
          <a:solidFill>
            <a:srgbClr val="000000"/>
          </a:solidFill>
        </p:spPr>
        <p:txBody>
          <a:bodyPr wrap="square" lIns="0" tIns="0" rIns="0" bIns="0" rtlCol="0">
            <a:noAutofit/>
          </a:bodyPr>
          <a:lstStyle/>
          <a:p>
            <a:endParaRPr/>
          </a:p>
        </p:txBody>
      </p:sp>
      <p:sp>
        <p:nvSpPr>
          <p:cNvPr id="197" name="object 197"/>
          <p:cNvSpPr/>
          <p:nvPr/>
        </p:nvSpPr>
        <p:spPr>
          <a:xfrm>
            <a:off x="2859862" y="4158617"/>
            <a:ext cx="13882" cy="44540"/>
          </a:xfrm>
          <a:custGeom>
            <a:avLst/>
            <a:gdLst/>
            <a:ahLst/>
            <a:cxnLst/>
            <a:rect l="l" t="t" r="r" b="b"/>
            <a:pathLst>
              <a:path w="13882" h="44540">
                <a:moveTo>
                  <a:pt x="7433" y="40956"/>
                </a:moveTo>
                <a:lnTo>
                  <a:pt x="13882" y="44540"/>
                </a:lnTo>
                <a:lnTo>
                  <a:pt x="11089" y="32703"/>
                </a:lnTo>
                <a:lnTo>
                  <a:pt x="10135" y="28342"/>
                </a:lnTo>
                <a:lnTo>
                  <a:pt x="9182" y="23982"/>
                </a:lnTo>
                <a:lnTo>
                  <a:pt x="10360" y="0"/>
                </a:lnTo>
                <a:lnTo>
                  <a:pt x="5629" y="8512"/>
                </a:lnTo>
                <a:lnTo>
                  <a:pt x="1315" y="16275"/>
                </a:lnTo>
                <a:lnTo>
                  <a:pt x="0" y="23323"/>
                </a:lnTo>
                <a:lnTo>
                  <a:pt x="1684" y="29660"/>
                </a:lnTo>
                <a:lnTo>
                  <a:pt x="3366" y="35996"/>
                </a:lnTo>
                <a:lnTo>
                  <a:pt x="7433" y="40956"/>
                </a:lnTo>
                <a:close/>
              </a:path>
            </a:pathLst>
          </a:custGeom>
          <a:solidFill>
            <a:srgbClr val="000000"/>
          </a:solidFill>
        </p:spPr>
        <p:txBody>
          <a:bodyPr wrap="square" lIns="0" tIns="0" rIns="0" bIns="0" rtlCol="0">
            <a:noAutofit/>
          </a:bodyPr>
          <a:lstStyle/>
          <a:p>
            <a:endParaRPr/>
          </a:p>
        </p:txBody>
      </p:sp>
      <p:sp>
        <p:nvSpPr>
          <p:cNvPr id="198" name="object 198"/>
          <p:cNvSpPr/>
          <p:nvPr/>
        </p:nvSpPr>
        <p:spPr>
          <a:xfrm>
            <a:off x="2905005" y="4173161"/>
            <a:ext cx="57931" cy="66869"/>
          </a:xfrm>
          <a:custGeom>
            <a:avLst/>
            <a:gdLst/>
            <a:ahLst/>
            <a:cxnLst/>
            <a:rect l="l" t="t" r="r" b="b"/>
            <a:pathLst>
              <a:path w="57931" h="66869">
                <a:moveTo>
                  <a:pt x="37388" y="66869"/>
                </a:moveTo>
                <a:lnTo>
                  <a:pt x="53116" y="38566"/>
                </a:lnTo>
                <a:lnTo>
                  <a:pt x="55124" y="34955"/>
                </a:lnTo>
                <a:lnTo>
                  <a:pt x="56384" y="32346"/>
                </a:lnTo>
                <a:lnTo>
                  <a:pt x="56898" y="30741"/>
                </a:lnTo>
                <a:lnTo>
                  <a:pt x="57931" y="25888"/>
                </a:lnTo>
                <a:lnTo>
                  <a:pt x="57419" y="21369"/>
                </a:lnTo>
                <a:lnTo>
                  <a:pt x="54634" y="16804"/>
                </a:lnTo>
                <a:lnTo>
                  <a:pt x="50590" y="12600"/>
                </a:lnTo>
                <a:lnTo>
                  <a:pt x="47818" y="11060"/>
                </a:lnTo>
                <a:lnTo>
                  <a:pt x="41433" y="7513"/>
                </a:lnTo>
                <a:lnTo>
                  <a:pt x="35158" y="7307"/>
                </a:lnTo>
                <a:lnTo>
                  <a:pt x="28991" y="10447"/>
                </a:lnTo>
                <a:lnTo>
                  <a:pt x="32630" y="3898"/>
                </a:lnTo>
                <a:lnTo>
                  <a:pt x="25614" y="0"/>
                </a:lnTo>
                <a:lnTo>
                  <a:pt x="0" y="46090"/>
                </a:lnTo>
                <a:lnTo>
                  <a:pt x="7815" y="50434"/>
                </a:lnTo>
                <a:lnTo>
                  <a:pt x="21789" y="25288"/>
                </a:lnTo>
                <a:lnTo>
                  <a:pt x="25065" y="19392"/>
                </a:lnTo>
                <a:lnTo>
                  <a:pt x="28493" y="16060"/>
                </a:lnTo>
                <a:lnTo>
                  <a:pt x="32075" y="15288"/>
                </a:lnTo>
                <a:lnTo>
                  <a:pt x="35655" y="14516"/>
                </a:lnTo>
                <a:lnTo>
                  <a:pt x="39103" y="15050"/>
                </a:lnTo>
                <a:lnTo>
                  <a:pt x="42420" y="16894"/>
                </a:lnTo>
                <a:lnTo>
                  <a:pt x="44495" y="18047"/>
                </a:lnTo>
                <a:lnTo>
                  <a:pt x="47064" y="21320"/>
                </a:lnTo>
                <a:lnTo>
                  <a:pt x="48461" y="24970"/>
                </a:lnTo>
                <a:lnTo>
                  <a:pt x="47922" y="28794"/>
                </a:lnTo>
                <a:lnTo>
                  <a:pt x="46903" y="31339"/>
                </a:lnTo>
                <a:lnTo>
                  <a:pt x="45137" y="34518"/>
                </a:lnTo>
                <a:lnTo>
                  <a:pt x="29573" y="62525"/>
                </a:lnTo>
                <a:lnTo>
                  <a:pt x="37388" y="66869"/>
                </a:lnTo>
                <a:close/>
              </a:path>
            </a:pathLst>
          </a:custGeom>
          <a:solidFill>
            <a:srgbClr val="000000"/>
          </a:solidFill>
        </p:spPr>
        <p:txBody>
          <a:bodyPr wrap="square" lIns="0" tIns="0" rIns="0" bIns="0" rtlCol="0">
            <a:noAutofit/>
          </a:bodyPr>
          <a:lstStyle/>
          <a:p>
            <a:endParaRPr/>
          </a:p>
        </p:txBody>
      </p:sp>
      <p:sp>
        <p:nvSpPr>
          <p:cNvPr id="199" name="object 199"/>
          <p:cNvSpPr/>
          <p:nvPr/>
        </p:nvSpPr>
        <p:spPr>
          <a:xfrm>
            <a:off x="2815688" y="4110033"/>
            <a:ext cx="39223" cy="67040"/>
          </a:xfrm>
          <a:custGeom>
            <a:avLst/>
            <a:gdLst/>
            <a:ahLst/>
            <a:cxnLst/>
            <a:rect l="l" t="t" r="r" b="b"/>
            <a:pathLst>
              <a:path w="39223" h="67040">
                <a:moveTo>
                  <a:pt x="1497" y="59463"/>
                </a:moveTo>
                <a:lnTo>
                  <a:pt x="4495" y="62895"/>
                </a:lnTo>
                <a:lnTo>
                  <a:pt x="7322" y="64465"/>
                </a:lnTo>
                <a:lnTo>
                  <a:pt x="9052" y="65426"/>
                </a:lnTo>
                <a:lnTo>
                  <a:pt x="13590" y="67040"/>
                </a:lnTo>
                <a:lnTo>
                  <a:pt x="16356" y="59552"/>
                </a:lnTo>
                <a:lnTo>
                  <a:pt x="13638" y="58444"/>
                </a:lnTo>
                <a:lnTo>
                  <a:pt x="10434" y="55923"/>
                </a:lnTo>
                <a:lnTo>
                  <a:pt x="10021" y="52868"/>
                </a:lnTo>
                <a:lnTo>
                  <a:pt x="11922" y="49126"/>
                </a:lnTo>
                <a:lnTo>
                  <a:pt x="26927" y="22125"/>
                </a:lnTo>
                <a:lnTo>
                  <a:pt x="34743" y="26468"/>
                </a:lnTo>
                <a:lnTo>
                  <a:pt x="38098" y="20429"/>
                </a:lnTo>
                <a:lnTo>
                  <a:pt x="30284" y="16085"/>
                </a:lnTo>
                <a:lnTo>
                  <a:pt x="39223" y="0"/>
                </a:lnTo>
                <a:lnTo>
                  <a:pt x="28806" y="340"/>
                </a:lnTo>
                <a:lnTo>
                  <a:pt x="22468" y="11743"/>
                </a:lnTo>
                <a:lnTo>
                  <a:pt x="16696" y="8535"/>
                </a:lnTo>
                <a:lnTo>
                  <a:pt x="13340" y="14574"/>
                </a:lnTo>
                <a:lnTo>
                  <a:pt x="19113" y="17782"/>
                </a:lnTo>
                <a:lnTo>
                  <a:pt x="4357" y="44333"/>
                </a:lnTo>
                <a:lnTo>
                  <a:pt x="1750" y="49025"/>
                </a:lnTo>
                <a:lnTo>
                  <a:pt x="356" y="52279"/>
                </a:lnTo>
                <a:lnTo>
                  <a:pt x="0" y="55911"/>
                </a:lnTo>
                <a:lnTo>
                  <a:pt x="1497" y="59463"/>
                </a:lnTo>
                <a:close/>
              </a:path>
            </a:pathLst>
          </a:custGeom>
          <a:solidFill>
            <a:srgbClr val="000000"/>
          </a:solidFill>
        </p:spPr>
        <p:txBody>
          <a:bodyPr wrap="square" lIns="0" tIns="0" rIns="0" bIns="0" rtlCol="0">
            <a:noAutofit/>
          </a:bodyPr>
          <a:lstStyle/>
          <a:p>
            <a:endParaRPr/>
          </a:p>
        </p:txBody>
      </p:sp>
      <p:sp>
        <p:nvSpPr>
          <p:cNvPr id="200" name="object 200"/>
          <p:cNvSpPr/>
          <p:nvPr/>
        </p:nvSpPr>
        <p:spPr>
          <a:xfrm>
            <a:off x="2771580" y="4102433"/>
            <a:ext cx="52012" cy="54994"/>
          </a:xfrm>
          <a:custGeom>
            <a:avLst/>
            <a:gdLst/>
            <a:ahLst/>
            <a:cxnLst/>
            <a:rect l="l" t="t" r="r" b="b"/>
            <a:pathLst>
              <a:path w="52012" h="54994">
                <a:moveTo>
                  <a:pt x="1539" y="36732"/>
                </a:moveTo>
                <a:lnTo>
                  <a:pt x="3079" y="42970"/>
                </a:lnTo>
                <a:lnTo>
                  <a:pt x="6996" y="47837"/>
                </a:lnTo>
                <a:lnTo>
                  <a:pt x="13289" y="51334"/>
                </a:lnTo>
                <a:lnTo>
                  <a:pt x="18312" y="54126"/>
                </a:lnTo>
                <a:lnTo>
                  <a:pt x="23373" y="54994"/>
                </a:lnTo>
                <a:lnTo>
                  <a:pt x="28472" y="53943"/>
                </a:lnTo>
                <a:lnTo>
                  <a:pt x="33572" y="52890"/>
                </a:lnTo>
                <a:lnTo>
                  <a:pt x="37999" y="49970"/>
                </a:lnTo>
                <a:lnTo>
                  <a:pt x="41755" y="45185"/>
                </a:lnTo>
                <a:lnTo>
                  <a:pt x="34710" y="39875"/>
                </a:lnTo>
                <a:lnTo>
                  <a:pt x="31997" y="43460"/>
                </a:lnTo>
                <a:lnTo>
                  <a:pt x="29094" y="45619"/>
                </a:lnTo>
                <a:lnTo>
                  <a:pt x="26000" y="46352"/>
                </a:lnTo>
                <a:lnTo>
                  <a:pt x="22905" y="47083"/>
                </a:lnTo>
                <a:lnTo>
                  <a:pt x="19825" y="46598"/>
                </a:lnTo>
                <a:lnTo>
                  <a:pt x="16760" y="44894"/>
                </a:lnTo>
                <a:lnTo>
                  <a:pt x="12943" y="42774"/>
                </a:lnTo>
                <a:lnTo>
                  <a:pt x="10627" y="39654"/>
                </a:lnTo>
                <a:lnTo>
                  <a:pt x="9813" y="35535"/>
                </a:lnTo>
                <a:lnTo>
                  <a:pt x="8997" y="31417"/>
                </a:lnTo>
                <a:lnTo>
                  <a:pt x="10307" y="26267"/>
                </a:lnTo>
                <a:lnTo>
                  <a:pt x="13741" y="20088"/>
                </a:lnTo>
                <a:lnTo>
                  <a:pt x="17127" y="13995"/>
                </a:lnTo>
                <a:lnTo>
                  <a:pt x="20833" y="10226"/>
                </a:lnTo>
                <a:lnTo>
                  <a:pt x="24858" y="8778"/>
                </a:lnTo>
                <a:lnTo>
                  <a:pt x="28884" y="7330"/>
                </a:lnTo>
                <a:lnTo>
                  <a:pt x="32866" y="7700"/>
                </a:lnTo>
                <a:lnTo>
                  <a:pt x="36804" y="9889"/>
                </a:lnTo>
                <a:lnTo>
                  <a:pt x="39410" y="11337"/>
                </a:lnTo>
                <a:lnTo>
                  <a:pt x="41198" y="13352"/>
                </a:lnTo>
                <a:lnTo>
                  <a:pt x="42170" y="15935"/>
                </a:lnTo>
                <a:lnTo>
                  <a:pt x="43140" y="18520"/>
                </a:lnTo>
                <a:lnTo>
                  <a:pt x="43129" y="21559"/>
                </a:lnTo>
                <a:lnTo>
                  <a:pt x="42132" y="25054"/>
                </a:lnTo>
                <a:lnTo>
                  <a:pt x="50322" y="28094"/>
                </a:lnTo>
                <a:lnTo>
                  <a:pt x="52012" y="22945"/>
                </a:lnTo>
                <a:lnTo>
                  <a:pt x="51972" y="18223"/>
                </a:lnTo>
                <a:lnTo>
                  <a:pt x="50200" y="13929"/>
                </a:lnTo>
                <a:lnTo>
                  <a:pt x="48427" y="9634"/>
                </a:lnTo>
                <a:lnTo>
                  <a:pt x="45043" y="6098"/>
                </a:lnTo>
                <a:lnTo>
                  <a:pt x="40046" y="3322"/>
                </a:lnTo>
                <a:lnTo>
                  <a:pt x="36088" y="1122"/>
                </a:lnTo>
                <a:lnTo>
                  <a:pt x="31910" y="17"/>
                </a:lnTo>
                <a:lnTo>
                  <a:pt x="23111" y="0"/>
                </a:lnTo>
                <a:lnTo>
                  <a:pt x="19053" y="1399"/>
                </a:lnTo>
                <a:lnTo>
                  <a:pt x="15339" y="4207"/>
                </a:lnTo>
                <a:lnTo>
                  <a:pt x="11623" y="7015"/>
                </a:lnTo>
                <a:lnTo>
                  <a:pt x="8387" y="10900"/>
                </a:lnTo>
                <a:lnTo>
                  <a:pt x="5628" y="15863"/>
                </a:lnTo>
                <a:lnTo>
                  <a:pt x="1362" y="23538"/>
                </a:lnTo>
                <a:lnTo>
                  <a:pt x="0" y="30495"/>
                </a:lnTo>
                <a:lnTo>
                  <a:pt x="1539" y="36732"/>
                </a:lnTo>
                <a:close/>
              </a:path>
            </a:pathLst>
          </a:custGeom>
          <a:solidFill>
            <a:srgbClr val="000000"/>
          </a:solidFill>
        </p:spPr>
        <p:txBody>
          <a:bodyPr wrap="square" lIns="0" tIns="0" rIns="0" bIns="0" rtlCol="0">
            <a:noAutofit/>
          </a:bodyPr>
          <a:lstStyle/>
          <a:p>
            <a:endParaRPr/>
          </a:p>
        </p:txBody>
      </p:sp>
      <p:sp>
        <p:nvSpPr>
          <p:cNvPr id="201" name="object 201"/>
          <p:cNvSpPr/>
          <p:nvPr/>
        </p:nvSpPr>
        <p:spPr>
          <a:xfrm>
            <a:off x="2722020" y="4074170"/>
            <a:ext cx="42621" cy="56650"/>
          </a:xfrm>
          <a:custGeom>
            <a:avLst/>
            <a:gdLst/>
            <a:ahLst/>
            <a:cxnLst/>
            <a:rect l="l" t="t" r="r" b="b"/>
            <a:pathLst>
              <a:path w="42621" h="56650">
                <a:moveTo>
                  <a:pt x="1637" y="37449"/>
                </a:moveTo>
                <a:lnTo>
                  <a:pt x="3272" y="43779"/>
                </a:lnTo>
                <a:lnTo>
                  <a:pt x="7452" y="48811"/>
                </a:lnTo>
                <a:lnTo>
                  <a:pt x="14171" y="52546"/>
                </a:lnTo>
                <a:lnTo>
                  <a:pt x="19509" y="55511"/>
                </a:lnTo>
                <a:lnTo>
                  <a:pt x="24615" y="56650"/>
                </a:lnTo>
                <a:lnTo>
                  <a:pt x="29489" y="55963"/>
                </a:lnTo>
                <a:lnTo>
                  <a:pt x="34363" y="55277"/>
                </a:lnTo>
                <a:lnTo>
                  <a:pt x="38740" y="52937"/>
                </a:lnTo>
                <a:lnTo>
                  <a:pt x="42621" y="48944"/>
                </a:lnTo>
                <a:lnTo>
                  <a:pt x="35128" y="43385"/>
                </a:lnTo>
                <a:lnTo>
                  <a:pt x="32104" y="46041"/>
                </a:lnTo>
                <a:lnTo>
                  <a:pt x="29161" y="47562"/>
                </a:lnTo>
                <a:lnTo>
                  <a:pt x="26301" y="47950"/>
                </a:lnTo>
                <a:lnTo>
                  <a:pt x="23441" y="48338"/>
                </a:lnTo>
                <a:lnTo>
                  <a:pt x="20581" y="47739"/>
                </a:lnTo>
                <a:lnTo>
                  <a:pt x="17724" y="46150"/>
                </a:lnTo>
                <a:lnTo>
                  <a:pt x="13884" y="44016"/>
                </a:lnTo>
                <a:lnTo>
                  <a:pt x="11426" y="40893"/>
                </a:lnTo>
                <a:lnTo>
                  <a:pt x="10349" y="36781"/>
                </a:lnTo>
                <a:lnTo>
                  <a:pt x="9272" y="32669"/>
                </a:lnTo>
                <a:lnTo>
                  <a:pt x="9992" y="28007"/>
                </a:lnTo>
                <a:lnTo>
                  <a:pt x="12510" y="22796"/>
                </a:lnTo>
                <a:lnTo>
                  <a:pt x="16508" y="16648"/>
                </a:lnTo>
                <a:lnTo>
                  <a:pt x="19003" y="12772"/>
                </a:lnTo>
                <a:lnTo>
                  <a:pt x="22136" y="10312"/>
                </a:lnTo>
                <a:lnTo>
                  <a:pt x="25907" y="9265"/>
                </a:lnTo>
                <a:lnTo>
                  <a:pt x="29679" y="8220"/>
                </a:lnTo>
                <a:lnTo>
                  <a:pt x="34094" y="734"/>
                </a:lnTo>
                <a:lnTo>
                  <a:pt x="27743" y="0"/>
                </a:lnTo>
                <a:lnTo>
                  <a:pt x="21389" y="2057"/>
                </a:lnTo>
                <a:lnTo>
                  <a:pt x="15035" y="4116"/>
                </a:lnTo>
                <a:lnTo>
                  <a:pt x="9709" y="9011"/>
                </a:lnTo>
                <a:lnTo>
                  <a:pt x="5411" y="16746"/>
                </a:lnTo>
                <a:lnTo>
                  <a:pt x="1258" y="24220"/>
                </a:lnTo>
                <a:lnTo>
                  <a:pt x="0" y="31121"/>
                </a:lnTo>
                <a:lnTo>
                  <a:pt x="1637" y="37449"/>
                </a:lnTo>
                <a:close/>
              </a:path>
            </a:pathLst>
          </a:custGeom>
          <a:solidFill>
            <a:srgbClr val="000000"/>
          </a:solidFill>
        </p:spPr>
        <p:txBody>
          <a:bodyPr wrap="square" lIns="0" tIns="0" rIns="0" bIns="0" rtlCol="0">
            <a:noAutofit/>
          </a:bodyPr>
          <a:lstStyle/>
          <a:p>
            <a:endParaRPr/>
          </a:p>
        </p:txBody>
      </p:sp>
      <p:sp>
        <p:nvSpPr>
          <p:cNvPr id="202" name="object 202"/>
          <p:cNvSpPr/>
          <p:nvPr/>
        </p:nvSpPr>
        <p:spPr>
          <a:xfrm>
            <a:off x="2697220" y="4044197"/>
            <a:ext cx="39223" cy="67040"/>
          </a:xfrm>
          <a:custGeom>
            <a:avLst/>
            <a:gdLst/>
            <a:ahLst/>
            <a:cxnLst/>
            <a:rect l="l" t="t" r="r" b="b"/>
            <a:pathLst>
              <a:path w="39223" h="67040">
                <a:moveTo>
                  <a:pt x="1497" y="59465"/>
                </a:moveTo>
                <a:lnTo>
                  <a:pt x="4497" y="62895"/>
                </a:lnTo>
                <a:lnTo>
                  <a:pt x="7322" y="64466"/>
                </a:lnTo>
                <a:lnTo>
                  <a:pt x="9052" y="65426"/>
                </a:lnTo>
                <a:lnTo>
                  <a:pt x="13590" y="67040"/>
                </a:lnTo>
                <a:lnTo>
                  <a:pt x="16356" y="59554"/>
                </a:lnTo>
                <a:lnTo>
                  <a:pt x="13638" y="58444"/>
                </a:lnTo>
                <a:lnTo>
                  <a:pt x="10434" y="55923"/>
                </a:lnTo>
                <a:lnTo>
                  <a:pt x="10021" y="52868"/>
                </a:lnTo>
                <a:lnTo>
                  <a:pt x="11922" y="49126"/>
                </a:lnTo>
                <a:lnTo>
                  <a:pt x="26927" y="22125"/>
                </a:lnTo>
                <a:lnTo>
                  <a:pt x="34743" y="26468"/>
                </a:lnTo>
                <a:lnTo>
                  <a:pt x="38098" y="20429"/>
                </a:lnTo>
                <a:lnTo>
                  <a:pt x="30284" y="16087"/>
                </a:lnTo>
                <a:lnTo>
                  <a:pt x="39223" y="0"/>
                </a:lnTo>
                <a:lnTo>
                  <a:pt x="28806" y="340"/>
                </a:lnTo>
                <a:lnTo>
                  <a:pt x="22468" y="11743"/>
                </a:lnTo>
                <a:lnTo>
                  <a:pt x="16696" y="8535"/>
                </a:lnTo>
                <a:lnTo>
                  <a:pt x="13340" y="14574"/>
                </a:lnTo>
                <a:lnTo>
                  <a:pt x="19113" y="17782"/>
                </a:lnTo>
                <a:lnTo>
                  <a:pt x="4357" y="44333"/>
                </a:lnTo>
                <a:lnTo>
                  <a:pt x="1750" y="49025"/>
                </a:lnTo>
                <a:lnTo>
                  <a:pt x="356" y="52280"/>
                </a:lnTo>
                <a:lnTo>
                  <a:pt x="0" y="55911"/>
                </a:lnTo>
                <a:lnTo>
                  <a:pt x="1497" y="59465"/>
                </a:lnTo>
                <a:close/>
              </a:path>
            </a:pathLst>
          </a:custGeom>
          <a:solidFill>
            <a:srgbClr val="000000"/>
          </a:solidFill>
        </p:spPr>
        <p:txBody>
          <a:bodyPr wrap="square" lIns="0" tIns="0" rIns="0" bIns="0" rtlCol="0">
            <a:noAutofit/>
          </a:bodyPr>
          <a:lstStyle/>
          <a:p>
            <a:endParaRPr/>
          </a:p>
        </p:txBody>
      </p:sp>
      <p:sp>
        <p:nvSpPr>
          <p:cNvPr id="203" name="object 203"/>
          <p:cNvSpPr/>
          <p:nvPr/>
        </p:nvSpPr>
        <p:spPr>
          <a:xfrm>
            <a:off x="2647956" y="4033009"/>
            <a:ext cx="42619" cy="56652"/>
          </a:xfrm>
          <a:custGeom>
            <a:avLst/>
            <a:gdLst/>
            <a:ahLst/>
            <a:cxnLst/>
            <a:rect l="l" t="t" r="r" b="b"/>
            <a:pathLst>
              <a:path w="42619" h="56652">
                <a:moveTo>
                  <a:pt x="1635" y="37451"/>
                </a:moveTo>
                <a:lnTo>
                  <a:pt x="3272" y="43779"/>
                </a:lnTo>
                <a:lnTo>
                  <a:pt x="7451" y="48811"/>
                </a:lnTo>
                <a:lnTo>
                  <a:pt x="14171" y="52546"/>
                </a:lnTo>
                <a:lnTo>
                  <a:pt x="19508" y="55512"/>
                </a:lnTo>
                <a:lnTo>
                  <a:pt x="24613" y="56652"/>
                </a:lnTo>
                <a:lnTo>
                  <a:pt x="29488" y="55965"/>
                </a:lnTo>
                <a:lnTo>
                  <a:pt x="34362" y="55277"/>
                </a:lnTo>
                <a:lnTo>
                  <a:pt x="38740" y="52938"/>
                </a:lnTo>
                <a:lnTo>
                  <a:pt x="42619" y="48945"/>
                </a:lnTo>
                <a:lnTo>
                  <a:pt x="35128" y="43386"/>
                </a:lnTo>
                <a:lnTo>
                  <a:pt x="32104" y="46042"/>
                </a:lnTo>
                <a:lnTo>
                  <a:pt x="29161" y="47564"/>
                </a:lnTo>
                <a:lnTo>
                  <a:pt x="26301" y="47951"/>
                </a:lnTo>
                <a:lnTo>
                  <a:pt x="23440" y="48339"/>
                </a:lnTo>
                <a:lnTo>
                  <a:pt x="20581" y="47739"/>
                </a:lnTo>
                <a:lnTo>
                  <a:pt x="17724" y="46151"/>
                </a:lnTo>
                <a:lnTo>
                  <a:pt x="13883" y="44018"/>
                </a:lnTo>
                <a:lnTo>
                  <a:pt x="11424" y="40893"/>
                </a:lnTo>
                <a:lnTo>
                  <a:pt x="10347" y="36782"/>
                </a:lnTo>
                <a:lnTo>
                  <a:pt x="9270" y="32669"/>
                </a:lnTo>
                <a:lnTo>
                  <a:pt x="9992" y="28008"/>
                </a:lnTo>
                <a:lnTo>
                  <a:pt x="12510" y="22796"/>
                </a:lnTo>
                <a:lnTo>
                  <a:pt x="16507" y="16649"/>
                </a:lnTo>
                <a:lnTo>
                  <a:pt x="19001" y="12773"/>
                </a:lnTo>
                <a:lnTo>
                  <a:pt x="22134" y="10312"/>
                </a:lnTo>
                <a:lnTo>
                  <a:pt x="25907" y="9267"/>
                </a:lnTo>
                <a:lnTo>
                  <a:pt x="29679" y="8221"/>
                </a:lnTo>
                <a:lnTo>
                  <a:pt x="34093" y="734"/>
                </a:lnTo>
                <a:lnTo>
                  <a:pt x="27743" y="0"/>
                </a:lnTo>
                <a:lnTo>
                  <a:pt x="21389" y="2058"/>
                </a:lnTo>
                <a:lnTo>
                  <a:pt x="15035" y="4117"/>
                </a:lnTo>
                <a:lnTo>
                  <a:pt x="9709" y="9013"/>
                </a:lnTo>
                <a:lnTo>
                  <a:pt x="5411" y="16746"/>
                </a:lnTo>
                <a:lnTo>
                  <a:pt x="1258" y="24220"/>
                </a:lnTo>
                <a:lnTo>
                  <a:pt x="0" y="31121"/>
                </a:lnTo>
                <a:lnTo>
                  <a:pt x="1635" y="37451"/>
                </a:lnTo>
                <a:close/>
              </a:path>
            </a:pathLst>
          </a:custGeom>
          <a:solidFill>
            <a:srgbClr val="000000"/>
          </a:solidFill>
        </p:spPr>
        <p:txBody>
          <a:bodyPr wrap="square" lIns="0" tIns="0" rIns="0" bIns="0" rtlCol="0">
            <a:noAutofit/>
          </a:bodyPr>
          <a:lstStyle/>
          <a:p>
            <a:endParaRPr/>
          </a:p>
        </p:txBody>
      </p:sp>
      <p:sp>
        <p:nvSpPr>
          <p:cNvPr id="204" name="object 204"/>
          <p:cNvSpPr/>
          <p:nvPr/>
        </p:nvSpPr>
        <p:spPr>
          <a:xfrm>
            <a:off x="2992183" y="4332512"/>
            <a:ext cx="12750" cy="13223"/>
          </a:xfrm>
          <a:custGeom>
            <a:avLst/>
            <a:gdLst/>
            <a:ahLst/>
            <a:cxnLst/>
            <a:rect l="l" t="t" r="r" b="b"/>
            <a:pathLst>
              <a:path w="12750" h="13223">
                <a:moveTo>
                  <a:pt x="4936" y="0"/>
                </a:moveTo>
                <a:lnTo>
                  <a:pt x="0" y="8881"/>
                </a:lnTo>
                <a:lnTo>
                  <a:pt x="7815" y="13223"/>
                </a:lnTo>
                <a:lnTo>
                  <a:pt x="12750" y="4343"/>
                </a:lnTo>
                <a:lnTo>
                  <a:pt x="4936" y="0"/>
                </a:lnTo>
                <a:close/>
              </a:path>
            </a:pathLst>
          </a:custGeom>
          <a:solidFill>
            <a:srgbClr val="000000"/>
          </a:solidFill>
        </p:spPr>
        <p:txBody>
          <a:bodyPr wrap="square" lIns="0" tIns="0" rIns="0" bIns="0" rtlCol="0">
            <a:noAutofit/>
          </a:bodyPr>
          <a:lstStyle/>
          <a:p>
            <a:endParaRPr/>
          </a:p>
        </p:txBody>
      </p:sp>
      <p:sp>
        <p:nvSpPr>
          <p:cNvPr id="205" name="object 205"/>
          <p:cNvSpPr/>
          <p:nvPr/>
        </p:nvSpPr>
        <p:spPr>
          <a:xfrm>
            <a:off x="2994941" y="4366224"/>
            <a:ext cx="45195" cy="55573"/>
          </a:xfrm>
          <a:custGeom>
            <a:avLst/>
            <a:gdLst/>
            <a:ahLst/>
            <a:cxnLst/>
            <a:rect l="l" t="t" r="r" b="b"/>
            <a:pathLst>
              <a:path w="45195" h="55573">
                <a:moveTo>
                  <a:pt x="0" y="31634"/>
                </a:moveTo>
                <a:lnTo>
                  <a:pt x="1158" y="26512"/>
                </a:lnTo>
                <a:lnTo>
                  <a:pt x="4427" y="20628"/>
                </a:lnTo>
                <a:lnTo>
                  <a:pt x="7696" y="14745"/>
                </a:lnTo>
                <a:lnTo>
                  <a:pt x="11429" y="11065"/>
                </a:lnTo>
                <a:lnTo>
                  <a:pt x="15629" y="9585"/>
                </a:lnTo>
                <a:lnTo>
                  <a:pt x="19828" y="8107"/>
                </a:lnTo>
                <a:lnTo>
                  <a:pt x="23883" y="8455"/>
                </a:lnTo>
                <a:lnTo>
                  <a:pt x="27796" y="10629"/>
                </a:lnTo>
                <a:lnTo>
                  <a:pt x="31652" y="12772"/>
                </a:lnTo>
                <a:lnTo>
                  <a:pt x="34062" y="16027"/>
                </a:lnTo>
                <a:lnTo>
                  <a:pt x="35030" y="20396"/>
                </a:lnTo>
                <a:lnTo>
                  <a:pt x="35998" y="24764"/>
                </a:lnTo>
                <a:lnTo>
                  <a:pt x="34904" y="29790"/>
                </a:lnTo>
                <a:lnTo>
                  <a:pt x="31747" y="35471"/>
                </a:lnTo>
                <a:lnTo>
                  <a:pt x="28397" y="41498"/>
                </a:lnTo>
                <a:lnTo>
                  <a:pt x="24615" y="45266"/>
                </a:lnTo>
                <a:lnTo>
                  <a:pt x="20399" y="46774"/>
                </a:lnTo>
                <a:lnTo>
                  <a:pt x="16186" y="48281"/>
                </a:lnTo>
                <a:lnTo>
                  <a:pt x="12136" y="47956"/>
                </a:lnTo>
                <a:lnTo>
                  <a:pt x="8252" y="45798"/>
                </a:lnTo>
                <a:lnTo>
                  <a:pt x="4339" y="43623"/>
                </a:lnTo>
                <a:lnTo>
                  <a:pt x="1906" y="40355"/>
                </a:lnTo>
                <a:lnTo>
                  <a:pt x="4698" y="52191"/>
                </a:lnTo>
                <a:lnTo>
                  <a:pt x="8718" y="54425"/>
                </a:lnTo>
                <a:lnTo>
                  <a:pt x="12948" y="55548"/>
                </a:lnTo>
                <a:lnTo>
                  <a:pt x="21828" y="55573"/>
                </a:lnTo>
                <a:lnTo>
                  <a:pt x="25880" y="54380"/>
                </a:lnTo>
                <a:lnTo>
                  <a:pt x="29542" y="51977"/>
                </a:lnTo>
                <a:lnTo>
                  <a:pt x="33205" y="49575"/>
                </a:lnTo>
                <a:lnTo>
                  <a:pt x="36680" y="45416"/>
                </a:lnTo>
                <a:lnTo>
                  <a:pt x="39968" y="39500"/>
                </a:lnTo>
                <a:lnTo>
                  <a:pt x="44025" y="32199"/>
                </a:lnTo>
                <a:lnTo>
                  <a:pt x="45195" y="25363"/>
                </a:lnTo>
                <a:lnTo>
                  <a:pt x="43477" y="18987"/>
                </a:lnTo>
                <a:lnTo>
                  <a:pt x="41758" y="12613"/>
                </a:lnTo>
                <a:lnTo>
                  <a:pt x="37732" y="7666"/>
                </a:lnTo>
                <a:lnTo>
                  <a:pt x="31399" y="4147"/>
                </a:lnTo>
                <a:lnTo>
                  <a:pt x="25702" y="981"/>
                </a:lnTo>
                <a:lnTo>
                  <a:pt x="19926" y="0"/>
                </a:lnTo>
                <a:lnTo>
                  <a:pt x="14072" y="1203"/>
                </a:lnTo>
                <a:lnTo>
                  <a:pt x="7053" y="2664"/>
                </a:lnTo>
                <a:lnTo>
                  <a:pt x="1178" y="7651"/>
                </a:lnTo>
                <a:lnTo>
                  <a:pt x="0" y="31634"/>
                </a:lnTo>
                <a:close/>
              </a:path>
            </a:pathLst>
          </a:custGeom>
          <a:solidFill>
            <a:srgbClr val="000000"/>
          </a:solidFill>
        </p:spPr>
        <p:txBody>
          <a:bodyPr wrap="square" lIns="0" tIns="0" rIns="0" bIns="0" rtlCol="0">
            <a:noAutofit/>
          </a:bodyPr>
          <a:lstStyle/>
          <a:p>
            <a:endParaRPr/>
          </a:p>
        </p:txBody>
      </p:sp>
      <p:sp>
        <p:nvSpPr>
          <p:cNvPr id="206" name="object 206"/>
          <p:cNvSpPr/>
          <p:nvPr/>
        </p:nvSpPr>
        <p:spPr>
          <a:xfrm>
            <a:off x="2985759" y="4373876"/>
            <a:ext cx="13881" cy="44540"/>
          </a:xfrm>
          <a:custGeom>
            <a:avLst/>
            <a:gdLst/>
            <a:ahLst/>
            <a:cxnLst/>
            <a:rect l="l" t="t" r="r" b="b"/>
            <a:pathLst>
              <a:path w="13881" h="44540">
                <a:moveTo>
                  <a:pt x="7433" y="40956"/>
                </a:moveTo>
                <a:lnTo>
                  <a:pt x="13881" y="44540"/>
                </a:lnTo>
                <a:lnTo>
                  <a:pt x="11088" y="32703"/>
                </a:lnTo>
                <a:lnTo>
                  <a:pt x="10135" y="28343"/>
                </a:lnTo>
                <a:lnTo>
                  <a:pt x="9182" y="23982"/>
                </a:lnTo>
                <a:lnTo>
                  <a:pt x="10360" y="0"/>
                </a:lnTo>
                <a:lnTo>
                  <a:pt x="5628" y="8512"/>
                </a:lnTo>
                <a:lnTo>
                  <a:pt x="1315" y="16275"/>
                </a:lnTo>
                <a:lnTo>
                  <a:pt x="0" y="23324"/>
                </a:lnTo>
                <a:lnTo>
                  <a:pt x="1684" y="29660"/>
                </a:lnTo>
                <a:lnTo>
                  <a:pt x="3366" y="35996"/>
                </a:lnTo>
                <a:lnTo>
                  <a:pt x="7433" y="40956"/>
                </a:lnTo>
                <a:close/>
              </a:path>
            </a:pathLst>
          </a:custGeom>
          <a:solidFill>
            <a:srgbClr val="000000"/>
          </a:solidFill>
        </p:spPr>
        <p:txBody>
          <a:bodyPr wrap="square" lIns="0" tIns="0" rIns="0" bIns="0" rtlCol="0">
            <a:noAutofit/>
          </a:bodyPr>
          <a:lstStyle/>
          <a:p>
            <a:endParaRPr/>
          </a:p>
        </p:txBody>
      </p:sp>
      <p:sp>
        <p:nvSpPr>
          <p:cNvPr id="207" name="object 207"/>
          <p:cNvSpPr/>
          <p:nvPr/>
        </p:nvSpPr>
        <p:spPr>
          <a:xfrm>
            <a:off x="3030903" y="4388420"/>
            <a:ext cx="57931" cy="66869"/>
          </a:xfrm>
          <a:custGeom>
            <a:avLst/>
            <a:gdLst/>
            <a:ahLst/>
            <a:cxnLst/>
            <a:rect l="l" t="t" r="r" b="b"/>
            <a:pathLst>
              <a:path w="57931" h="66869">
                <a:moveTo>
                  <a:pt x="37387" y="66869"/>
                </a:moveTo>
                <a:lnTo>
                  <a:pt x="53116" y="38567"/>
                </a:lnTo>
                <a:lnTo>
                  <a:pt x="55123" y="34955"/>
                </a:lnTo>
                <a:lnTo>
                  <a:pt x="56384" y="32346"/>
                </a:lnTo>
                <a:lnTo>
                  <a:pt x="57931" y="25888"/>
                </a:lnTo>
                <a:lnTo>
                  <a:pt x="57417" y="21369"/>
                </a:lnTo>
                <a:lnTo>
                  <a:pt x="54634" y="16804"/>
                </a:lnTo>
                <a:lnTo>
                  <a:pt x="50590" y="12600"/>
                </a:lnTo>
                <a:lnTo>
                  <a:pt x="47818" y="11060"/>
                </a:lnTo>
                <a:lnTo>
                  <a:pt x="41433" y="7513"/>
                </a:lnTo>
                <a:lnTo>
                  <a:pt x="35158" y="7308"/>
                </a:lnTo>
                <a:lnTo>
                  <a:pt x="28991" y="10447"/>
                </a:lnTo>
                <a:lnTo>
                  <a:pt x="32630" y="3898"/>
                </a:lnTo>
                <a:lnTo>
                  <a:pt x="25614" y="0"/>
                </a:lnTo>
                <a:lnTo>
                  <a:pt x="0" y="46090"/>
                </a:lnTo>
                <a:lnTo>
                  <a:pt x="7814" y="50434"/>
                </a:lnTo>
                <a:lnTo>
                  <a:pt x="21789" y="25289"/>
                </a:lnTo>
                <a:lnTo>
                  <a:pt x="25064" y="19392"/>
                </a:lnTo>
                <a:lnTo>
                  <a:pt x="28493" y="16059"/>
                </a:lnTo>
                <a:lnTo>
                  <a:pt x="32075" y="15288"/>
                </a:lnTo>
                <a:lnTo>
                  <a:pt x="35655" y="14516"/>
                </a:lnTo>
                <a:lnTo>
                  <a:pt x="39103" y="15052"/>
                </a:lnTo>
                <a:lnTo>
                  <a:pt x="42420" y="16894"/>
                </a:lnTo>
                <a:lnTo>
                  <a:pt x="44495" y="18047"/>
                </a:lnTo>
                <a:lnTo>
                  <a:pt x="47064" y="21320"/>
                </a:lnTo>
                <a:lnTo>
                  <a:pt x="48461" y="24971"/>
                </a:lnTo>
                <a:lnTo>
                  <a:pt x="47922" y="28794"/>
                </a:lnTo>
                <a:lnTo>
                  <a:pt x="46903" y="31339"/>
                </a:lnTo>
                <a:lnTo>
                  <a:pt x="45137" y="34519"/>
                </a:lnTo>
                <a:lnTo>
                  <a:pt x="29573" y="62525"/>
                </a:lnTo>
                <a:lnTo>
                  <a:pt x="37387" y="66869"/>
                </a:lnTo>
                <a:close/>
              </a:path>
            </a:pathLst>
          </a:custGeom>
          <a:solidFill>
            <a:srgbClr val="000000"/>
          </a:solidFill>
        </p:spPr>
        <p:txBody>
          <a:bodyPr wrap="square" lIns="0" tIns="0" rIns="0" bIns="0" rtlCol="0">
            <a:noAutofit/>
          </a:bodyPr>
          <a:lstStyle/>
          <a:p>
            <a:endParaRPr/>
          </a:p>
        </p:txBody>
      </p:sp>
      <p:sp>
        <p:nvSpPr>
          <p:cNvPr id="208" name="object 208"/>
          <p:cNvSpPr/>
          <p:nvPr/>
        </p:nvSpPr>
        <p:spPr>
          <a:xfrm>
            <a:off x="2941586" y="4325292"/>
            <a:ext cx="39223" cy="67040"/>
          </a:xfrm>
          <a:custGeom>
            <a:avLst/>
            <a:gdLst/>
            <a:ahLst/>
            <a:cxnLst/>
            <a:rect l="l" t="t" r="r" b="b"/>
            <a:pathLst>
              <a:path w="39223" h="67040">
                <a:moveTo>
                  <a:pt x="1496" y="59465"/>
                </a:moveTo>
                <a:lnTo>
                  <a:pt x="4495" y="62895"/>
                </a:lnTo>
                <a:lnTo>
                  <a:pt x="7322" y="64465"/>
                </a:lnTo>
                <a:lnTo>
                  <a:pt x="9052" y="65427"/>
                </a:lnTo>
                <a:lnTo>
                  <a:pt x="13590" y="67040"/>
                </a:lnTo>
                <a:lnTo>
                  <a:pt x="16356" y="59554"/>
                </a:lnTo>
                <a:lnTo>
                  <a:pt x="13638" y="58444"/>
                </a:lnTo>
                <a:lnTo>
                  <a:pt x="10433" y="55923"/>
                </a:lnTo>
                <a:lnTo>
                  <a:pt x="10021" y="52868"/>
                </a:lnTo>
                <a:lnTo>
                  <a:pt x="11922" y="49126"/>
                </a:lnTo>
                <a:lnTo>
                  <a:pt x="26927" y="22125"/>
                </a:lnTo>
                <a:lnTo>
                  <a:pt x="34742" y="26468"/>
                </a:lnTo>
                <a:lnTo>
                  <a:pt x="38098" y="20429"/>
                </a:lnTo>
                <a:lnTo>
                  <a:pt x="30283" y="16087"/>
                </a:lnTo>
                <a:lnTo>
                  <a:pt x="39223" y="0"/>
                </a:lnTo>
                <a:lnTo>
                  <a:pt x="28806" y="340"/>
                </a:lnTo>
                <a:lnTo>
                  <a:pt x="22468" y="11743"/>
                </a:lnTo>
                <a:lnTo>
                  <a:pt x="16696" y="8535"/>
                </a:lnTo>
                <a:lnTo>
                  <a:pt x="13340" y="14574"/>
                </a:lnTo>
                <a:lnTo>
                  <a:pt x="19112" y="17782"/>
                </a:lnTo>
                <a:lnTo>
                  <a:pt x="4357" y="44333"/>
                </a:lnTo>
                <a:lnTo>
                  <a:pt x="1748" y="49025"/>
                </a:lnTo>
                <a:lnTo>
                  <a:pt x="355" y="52280"/>
                </a:lnTo>
                <a:lnTo>
                  <a:pt x="0" y="55911"/>
                </a:lnTo>
                <a:lnTo>
                  <a:pt x="1496" y="59465"/>
                </a:lnTo>
                <a:close/>
              </a:path>
            </a:pathLst>
          </a:custGeom>
          <a:solidFill>
            <a:srgbClr val="000000"/>
          </a:solidFill>
        </p:spPr>
        <p:txBody>
          <a:bodyPr wrap="square" lIns="0" tIns="0" rIns="0" bIns="0" rtlCol="0">
            <a:noAutofit/>
          </a:bodyPr>
          <a:lstStyle/>
          <a:p>
            <a:endParaRPr/>
          </a:p>
        </p:txBody>
      </p:sp>
      <p:sp>
        <p:nvSpPr>
          <p:cNvPr id="209" name="object 209"/>
          <p:cNvSpPr/>
          <p:nvPr/>
        </p:nvSpPr>
        <p:spPr>
          <a:xfrm>
            <a:off x="2867521" y="4284133"/>
            <a:ext cx="39223" cy="67040"/>
          </a:xfrm>
          <a:custGeom>
            <a:avLst/>
            <a:gdLst/>
            <a:ahLst/>
            <a:cxnLst/>
            <a:rect l="l" t="t" r="r" b="b"/>
            <a:pathLst>
              <a:path w="39223" h="67040">
                <a:moveTo>
                  <a:pt x="1497" y="59463"/>
                </a:moveTo>
                <a:lnTo>
                  <a:pt x="4497" y="62894"/>
                </a:lnTo>
                <a:lnTo>
                  <a:pt x="7322" y="64465"/>
                </a:lnTo>
                <a:lnTo>
                  <a:pt x="9053" y="65426"/>
                </a:lnTo>
                <a:lnTo>
                  <a:pt x="13591" y="67040"/>
                </a:lnTo>
                <a:lnTo>
                  <a:pt x="16357" y="59552"/>
                </a:lnTo>
                <a:lnTo>
                  <a:pt x="13638" y="58444"/>
                </a:lnTo>
                <a:lnTo>
                  <a:pt x="10434" y="55923"/>
                </a:lnTo>
                <a:lnTo>
                  <a:pt x="10021" y="52868"/>
                </a:lnTo>
                <a:lnTo>
                  <a:pt x="11924" y="49124"/>
                </a:lnTo>
                <a:lnTo>
                  <a:pt x="26929" y="22124"/>
                </a:lnTo>
                <a:lnTo>
                  <a:pt x="34743" y="26468"/>
                </a:lnTo>
                <a:lnTo>
                  <a:pt x="38099" y="20429"/>
                </a:lnTo>
                <a:lnTo>
                  <a:pt x="30284" y="16085"/>
                </a:lnTo>
                <a:lnTo>
                  <a:pt x="39223" y="0"/>
                </a:lnTo>
                <a:lnTo>
                  <a:pt x="28806" y="339"/>
                </a:lnTo>
                <a:lnTo>
                  <a:pt x="22468" y="11742"/>
                </a:lnTo>
                <a:lnTo>
                  <a:pt x="16696" y="8534"/>
                </a:lnTo>
                <a:lnTo>
                  <a:pt x="13341" y="14573"/>
                </a:lnTo>
                <a:lnTo>
                  <a:pt x="19113" y="17781"/>
                </a:lnTo>
                <a:lnTo>
                  <a:pt x="4358" y="44333"/>
                </a:lnTo>
                <a:lnTo>
                  <a:pt x="1750" y="49025"/>
                </a:lnTo>
                <a:lnTo>
                  <a:pt x="356" y="52279"/>
                </a:lnTo>
                <a:lnTo>
                  <a:pt x="0" y="55911"/>
                </a:lnTo>
                <a:lnTo>
                  <a:pt x="1497" y="59463"/>
                </a:lnTo>
                <a:close/>
              </a:path>
            </a:pathLst>
          </a:custGeom>
          <a:solidFill>
            <a:srgbClr val="000000"/>
          </a:solidFill>
        </p:spPr>
        <p:txBody>
          <a:bodyPr wrap="square" lIns="0" tIns="0" rIns="0" bIns="0" rtlCol="0">
            <a:noAutofit/>
          </a:bodyPr>
          <a:lstStyle/>
          <a:p>
            <a:endParaRPr/>
          </a:p>
        </p:txBody>
      </p:sp>
      <p:sp>
        <p:nvSpPr>
          <p:cNvPr id="210" name="object 210"/>
          <p:cNvSpPr/>
          <p:nvPr/>
        </p:nvSpPr>
        <p:spPr>
          <a:xfrm>
            <a:off x="2768866" y="4245497"/>
            <a:ext cx="42621" cy="56652"/>
          </a:xfrm>
          <a:custGeom>
            <a:avLst/>
            <a:gdLst/>
            <a:ahLst/>
            <a:cxnLst/>
            <a:rect l="l" t="t" r="r" b="b"/>
            <a:pathLst>
              <a:path w="42621" h="56652">
                <a:moveTo>
                  <a:pt x="1635" y="37451"/>
                </a:moveTo>
                <a:lnTo>
                  <a:pt x="3272" y="43779"/>
                </a:lnTo>
                <a:lnTo>
                  <a:pt x="7451" y="48811"/>
                </a:lnTo>
                <a:lnTo>
                  <a:pt x="14171" y="52546"/>
                </a:lnTo>
                <a:lnTo>
                  <a:pt x="19508" y="55511"/>
                </a:lnTo>
                <a:lnTo>
                  <a:pt x="24615" y="56652"/>
                </a:lnTo>
                <a:lnTo>
                  <a:pt x="29489" y="55965"/>
                </a:lnTo>
                <a:lnTo>
                  <a:pt x="34363" y="55277"/>
                </a:lnTo>
                <a:lnTo>
                  <a:pt x="38740" y="52938"/>
                </a:lnTo>
                <a:lnTo>
                  <a:pt x="42621" y="48945"/>
                </a:lnTo>
                <a:lnTo>
                  <a:pt x="35128" y="43386"/>
                </a:lnTo>
                <a:lnTo>
                  <a:pt x="32104" y="46042"/>
                </a:lnTo>
                <a:lnTo>
                  <a:pt x="29161" y="47564"/>
                </a:lnTo>
                <a:lnTo>
                  <a:pt x="26301" y="47951"/>
                </a:lnTo>
                <a:lnTo>
                  <a:pt x="23440" y="48339"/>
                </a:lnTo>
                <a:lnTo>
                  <a:pt x="20581" y="47739"/>
                </a:lnTo>
                <a:lnTo>
                  <a:pt x="17724" y="46151"/>
                </a:lnTo>
                <a:lnTo>
                  <a:pt x="13883" y="44016"/>
                </a:lnTo>
                <a:lnTo>
                  <a:pt x="11426" y="40893"/>
                </a:lnTo>
                <a:lnTo>
                  <a:pt x="10347" y="36781"/>
                </a:lnTo>
                <a:lnTo>
                  <a:pt x="9272" y="32670"/>
                </a:lnTo>
                <a:lnTo>
                  <a:pt x="9992" y="28008"/>
                </a:lnTo>
                <a:lnTo>
                  <a:pt x="12510" y="22796"/>
                </a:lnTo>
                <a:lnTo>
                  <a:pt x="16507" y="16649"/>
                </a:lnTo>
                <a:lnTo>
                  <a:pt x="19003" y="12773"/>
                </a:lnTo>
                <a:lnTo>
                  <a:pt x="22136" y="10312"/>
                </a:lnTo>
                <a:lnTo>
                  <a:pt x="25907" y="9267"/>
                </a:lnTo>
                <a:lnTo>
                  <a:pt x="29679" y="8220"/>
                </a:lnTo>
                <a:lnTo>
                  <a:pt x="34094" y="735"/>
                </a:lnTo>
                <a:lnTo>
                  <a:pt x="27743" y="0"/>
                </a:lnTo>
                <a:lnTo>
                  <a:pt x="21389" y="2058"/>
                </a:lnTo>
                <a:lnTo>
                  <a:pt x="15035" y="4117"/>
                </a:lnTo>
                <a:lnTo>
                  <a:pt x="9709" y="9013"/>
                </a:lnTo>
                <a:lnTo>
                  <a:pt x="5411" y="16746"/>
                </a:lnTo>
                <a:lnTo>
                  <a:pt x="1258" y="24220"/>
                </a:lnTo>
                <a:lnTo>
                  <a:pt x="0" y="31121"/>
                </a:lnTo>
                <a:lnTo>
                  <a:pt x="1635" y="37451"/>
                </a:lnTo>
                <a:close/>
              </a:path>
            </a:pathLst>
          </a:custGeom>
          <a:solidFill>
            <a:srgbClr val="000000"/>
          </a:solidFill>
        </p:spPr>
        <p:txBody>
          <a:bodyPr wrap="square" lIns="0" tIns="0" rIns="0" bIns="0" rtlCol="0">
            <a:noAutofit/>
          </a:bodyPr>
          <a:lstStyle/>
          <a:p>
            <a:endParaRPr/>
          </a:p>
        </p:txBody>
      </p:sp>
      <p:sp>
        <p:nvSpPr>
          <p:cNvPr id="211" name="object 211"/>
          <p:cNvSpPr/>
          <p:nvPr/>
        </p:nvSpPr>
        <p:spPr>
          <a:xfrm>
            <a:off x="2813653" y="4267687"/>
            <a:ext cx="57932" cy="66869"/>
          </a:xfrm>
          <a:custGeom>
            <a:avLst/>
            <a:gdLst/>
            <a:ahLst/>
            <a:cxnLst/>
            <a:rect l="l" t="t" r="r" b="b"/>
            <a:pathLst>
              <a:path w="57932" h="66869">
                <a:moveTo>
                  <a:pt x="37388" y="66869"/>
                </a:moveTo>
                <a:lnTo>
                  <a:pt x="53116" y="38567"/>
                </a:lnTo>
                <a:lnTo>
                  <a:pt x="55124" y="34955"/>
                </a:lnTo>
                <a:lnTo>
                  <a:pt x="56384" y="32346"/>
                </a:lnTo>
                <a:lnTo>
                  <a:pt x="56898" y="30741"/>
                </a:lnTo>
                <a:lnTo>
                  <a:pt x="57932" y="25888"/>
                </a:lnTo>
                <a:lnTo>
                  <a:pt x="57419" y="21369"/>
                </a:lnTo>
                <a:lnTo>
                  <a:pt x="54634" y="16804"/>
                </a:lnTo>
                <a:lnTo>
                  <a:pt x="50591" y="12600"/>
                </a:lnTo>
                <a:lnTo>
                  <a:pt x="47818" y="11060"/>
                </a:lnTo>
                <a:lnTo>
                  <a:pt x="41434" y="7513"/>
                </a:lnTo>
                <a:lnTo>
                  <a:pt x="35158" y="7308"/>
                </a:lnTo>
                <a:lnTo>
                  <a:pt x="28991" y="10447"/>
                </a:lnTo>
                <a:lnTo>
                  <a:pt x="32631" y="3898"/>
                </a:lnTo>
                <a:lnTo>
                  <a:pt x="25614" y="0"/>
                </a:lnTo>
                <a:lnTo>
                  <a:pt x="0" y="46090"/>
                </a:lnTo>
                <a:lnTo>
                  <a:pt x="7815" y="50434"/>
                </a:lnTo>
                <a:lnTo>
                  <a:pt x="21789" y="25289"/>
                </a:lnTo>
                <a:lnTo>
                  <a:pt x="25065" y="19394"/>
                </a:lnTo>
                <a:lnTo>
                  <a:pt x="28494" y="16059"/>
                </a:lnTo>
                <a:lnTo>
                  <a:pt x="32075" y="15288"/>
                </a:lnTo>
                <a:lnTo>
                  <a:pt x="35655" y="14516"/>
                </a:lnTo>
                <a:lnTo>
                  <a:pt x="39104" y="15050"/>
                </a:lnTo>
                <a:lnTo>
                  <a:pt x="42420" y="16894"/>
                </a:lnTo>
                <a:lnTo>
                  <a:pt x="44496" y="18047"/>
                </a:lnTo>
                <a:lnTo>
                  <a:pt x="47066" y="21320"/>
                </a:lnTo>
                <a:lnTo>
                  <a:pt x="48461" y="24971"/>
                </a:lnTo>
                <a:lnTo>
                  <a:pt x="47923" y="28794"/>
                </a:lnTo>
                <a:lnTo>
                  <a:pt x="46904" y="31339"/>
                </a:lnTo>
                <a:lnTo>
                  <a:pt x="45137" y="34519"/>
                </a:lnTo>
                <a:lnTo>
                  <a:pt x="29573" y="62525"/>
                </a:lnTo>
                <a:lnTo>
                  <a:pt x="37388" y="66869"/>
                </a:lnTo>
                <a:close/>
              </a:path>
            </a:pathLst>
          </a:custGeom>
          <a:solidFill>
            <a:srgbClr val="000000"/>
          </a:solidFill>
        </p:spPr>
        <p:txBody>
          <a:bodyPr wrap="square" lIns="0" tIns="0" rIns="0" bIns="0" rtlCol="0">
            <a:noAutofit/>
          </a:bodyPr>
          <a:lstStyle/>
          <a:p>
            <a:endParaRPr/>
          </a:p>
        </p:txBody>
      </p:sp>
      <p:sp>
        <p:nvSpPr>
          <p:cNvPr id="212" name="object 212"/>
          <p:cNvSpPr/>
          <p:nvPr/>
        </p:nvSpPr>
        <p:spPr>
          <a:xfrm>
            <a:off x="2634033" y="4176875"/>
            <a:ext cx="70025" cy="72765"/>
          </a:xfrm>
          <a:custGeom>
            <a:avLst/>
            <a:gdLst/>
            <a:ahLst/>
            <a:cxnLst/>
            <a:rect l="l" t="t" r="r" b="b"/>
            <a:pathLst>
              <a:path w="70025" h="72765">
                <a:moveTo>
                  <a:pt x="2009" y="57769"/>
                </a:moveTo>
                <a:lnTo>
                  <a:pt x="4018" y="62111"/>
                </a:lnTo>
                <a:lnTo>
                  <a:pt x="7766" y="65807"/>
                </a:lnTo>
                <a:lnTo>
                  <a:pt x="13253" y="68856"/>
                </a:lnTo>
                <a:lnTo>
                  <a:pt x="17873" y="71424"/>
                </a:lnTo>
                <a:lnTo>
                  <a:pt x="22247" y="72720"/>
                </a:lnTo>
                <a:lnTo>
                  <a:pt x="30500" y="72765"/>
                </a:lnTo>
                <a:lnTo>
                  <a:pt x="34123" y="71686"/>
                </a:lnTo>
                <a:lnTo>
                  <a:pt x="37245" y="69505"/>
                </a:lnTo>
                <a:lnTo>
                  <a:pt x="40365" y="67323"/>
                </a:lnTo>
                <a:lnTo>
                  <a:pt x="43919" y="62647"/>
                </a:lnTo>
                <a:lnTo>
                  <a:pt x="47903" y="55478"/>
                </a:lnTo>
                <a:lnTo>
                  <a:pt x="70025" y="15671"/>
                </a:lnTo>
                <a:lnTo>
                  <a:pt x="62831" y="11673"/>
                </a:lnTo>
                <a:lnTo>
                  <a:pt x="59673" y="17358"/>
                </a:lnTo>
                <a:lnTo>
                  <a:pt x="58614" y="10957"/>
                </a:lnTo>
                <a:lnTo>
                  <a:pt x="55365" y="6247"/>
                </a:lnTo>
                <a:lnTo>
                  <a:pt x="49931" y="3227"/>
                </a:lnTo>
                <a:lnTo>
                  <a:pt x="45854" y="961"/>
                </a:lnTo>
                <a:lnTo>
                  <a:pt x="41743" y="0"/>
                </a:lnTo>
                <a:lnTo>
                  <a:pt x="37598" y="344"/>
                </a:lnTo>
                <a:lnTo>
                  <a:pt x="33454" y="688"/>
                </a:lnTo>
                <a:lnTo>
                  <a:pt x="29554" y="2274"/>
                </a:lnTo>
                <a:lnTo>
                  <a:pt x="25900" y="5102"/>
                </a:lnTo>
                <a:lnTo>
                  <a:pt x="22247" y="7932"/>
                </a:lnTo>
                <a:lnTo>
                  <a:pt x="19201" y="11543"/>
                </a:lnTo>
                <a:lnTo>
                  <a:pt x="16760" y="15934"/>
                </a:lnTo>
                <a:lnTo>
                  <a:pt x="13211" y="22320"/>
                </a:lnTo>
                <a:lnTo>
                  <a:pt x="11904" y="28760"/>
                </a:lnTo>
                <a:lnTo>
                  <a:pt x="12839" y="35255"/>
                </a:lnTo>
                <a:lnTo>
                  <a:pt x="13774" y="41749"/>
                </a:lnTo>
                <a:lnTo>
                  <a:pt x="17410" y="46757"/>
                </a:lnTo>
                <a:lnTo>
                  <a:pt x="23746" y="50279"/>
                </a:lnTo>
                <a:lnTo>
                  <a:pt x="28839" y="53108"/>
                </a:lnTo>
                <a:lnTo>
                  <a:pt x="24437" y="42177"/>
                </a:lnTo>
                <a:lnTo>
                  <a:pt x="22197" y="39121"/>
                </a:lnTo>
                <a:lnTo>
                  <a:pt x="21333" y="35016"/>
                </a:lnTo>
                <a:lnTo>
                  <a:pt x="20469" y="30910"/>
                </a:lnTo>
                <a:lnTo>
                  <a:pt x="21714" y="25843"/>
                </a:lnTo>
                <a:lnTo>
                  <a:pt x="25064" y="19814"/>
                </a:lnTo>
                <a:lnTo>
                  <a:pt x="28143" y="14274"/>
                </a:lnTo>
                <a:lnTo>
                  <a:pt x="31680" y="10773"/>
                </a:lnTo>
                <a:lnTo>
                  <a:pt x="35674" y="9311"/>
                </a:lnTo>
                <a:lnTo>
                  <a:pt x="39668" y="7849"/>
                </a:lnTo>
                <a:lnTo>
                  <a:pt x="43402" y="8083"/>
                </a:lnTo>
                <a:lnTo>
                  <a:pt x="46875" y="10013"/>
                </a:lnTo>
                <a:lnTo>
                  <a:pt x="50406" y="11976"/>
                </a:lnTo>
                <a:lnTo>
                  <a:pt x="52630" y="15081"/>
                </a:lnTo>
                <a:lnTo>
                  <a:pt x="53546" y="19328"/>
                </a:lnTo>
                <a:lnTo>
                  <a:pt x="54462" y="23576"/>
                </a:lnTo>
                <a:lnTo>
                  <a:pt x="53357" y="28512"/>
                </a:lnTo>
                <a:lnTo>
                  <a:pt x="50231" y="34138"/>
                </a:lnTo>
                <a:lnTo>
                  <a:pt x="46960" y="40024"/>
                </a:lnTo>
                <a:lnTo>
                  <a:pt x="43343" y="43668"/>
                </a:lnTo>
                <a:lnTo>
                  <a:pt x="39862" y="51332"/>
                </a:lnTo>
                <a:lnTo>
                  <a:pt x="37071" y="56422"/>
                </a:lnTo>
                <a:lnTo>
                  <a:pt x="35032" y="59646"/>
                </a:lnTo>
                <a:lnTo>
                  <a:pt x="33746" y="61006"/>
                </a:lnTo>
                <a:lnTo>
                  <a:pt x="29156" y="64494"/>
                </a:lnTo>
                <a:lnTo>
                  <a:pt x="26388" y="64842"/>
                </a:lnTo>
                <a:lnTo>
                  <a:pt x="23619" y="65189"/>
                </a:lnTo>
                <a:lnTo>
                  <a:pt x="20425" y="64357"/>
                </a:lnTo>
                <a:lnTo>
                  <a:pt x="16805" y="62346"/>
                </a:lnTo>
                <a:lnTo>
                  <a:pt x="13448" y="60479"/>
                </a:lnTo>
                <a:lnTo>
                  <a:pt x="11201" y="58286"/>
                </a:lnTo>
                <a:lnTo>
                  <a:pt x="9211" y="53889"/>
                </a:lnTo>
                <a:lnTo>
                  <a:pt x="10259" y="49176"/>
                </a:lnTo>
                <a:lnTo>
                  <a:pt x="3301" y="43915"/>
                </a:lnTo>
                <a:lnTo>
                  <a:pt x="430" y="48809"/>
                </a:lnTo>
                <a:lnTo>
                  <a:pt x="0" y="53428"/>
                </a:lnTo>
                <a:lnTo>
                  <a:pt x="2009" y="57769"/>
                </a:lnTo>
                <a:close/>
              </a:path>
            </a:pathLst>
          </a:custGeom>
          <a:solidFill>
            <a:srgbClr val="000000"/>
          </a:solidFill>
        </p:spPr>
        <p:txBody>
          <a:bodyPr wrap="square" lIns="0" tIns="0" rIns="0" bIns="0" rtlCol="0">
            <a:noAutofit/>
          </a:bodyPr>
          <a:lstStyle/>
          <a:p>
            <a:endParaRPr/>
          </a:p>
        </p:txBody>
      </p:sp>
      <p:sp>
        <p:nvSpPr>
          <p:cNvPr id="213" name="object 213"/>
          <p:cNvSpPr/>
          <p:nvPr/>
        </p:nvSpPr>
        <p:spPr>
          <a:xfrm>
            <a:off x="2596108" y="4149490"/>
            <a:ext cx="42619" cy="56650"/>
          </a:xfrm>
          <a:custGeom>
            <a:avLst/>
            <a:gdLst/>
            <a:ahLst/>
            <a:cxnLst/>
            <a:rect l="l" t="t" r="r" b="b"/>
            <a:pathLst>
              <a:path w="42619" h="56650">
                <a:moveTo>
                  <a:pt x="1635" y="37449"/>
                </a:moveTo>
                <a:lnTo>
                  <a:pt x="3272" y="43779"/>
                </a:lnTo>
                <a:lnTo>
                  <a:pt x="7451" y="48811"/>
                </a:lnTo>
                <a:lnTo>
                  <a:pt x="14171" y="52546"/>
                </a:lnTo>
                <a:lnTo>
                  <a:pt x="19508" y="55511"/>
                </a:lnTo>
                <a:lnTo>
                  <a:pt x="24613" y="56650"/>
                </a:lnTo>
                <a:lnTo>
                  <a:pt x="29488" y="55965"/>
                </a:lnTo>
                <a:lnTo>
                  <a:pt x="34362" y="55277"/>
                </a:lnTo>
                <a:lnTo>
                  <a:pt x="38740" y="52937"/>
                </a:lnTo>
                <a:lnTo>
                  <a:pt x="42619" y="48944"/>
                </a:lnTo>
                <a:lnTo>
                  <a:pt x="35128" y="43385"/>
                </a:lnTo>
                <a:lnTo>
                  <a:pt x="32104" y="46041"/>
                </a:lnTo>
                <a:lnTo>
                  <a:pt x="29161" y="47562"/>
                </a:lnTo>
                <a:lnTo>
                  <a:pt x="26300" y="47951"/>
                </a:lnTo>
                <a:lnTo>
                  <a:pt x="23440" y="48338"/>
                </a:lnTo>
                <a:lnTo>
                  <a:pt x="20581" y="47739"/>
                </a:lnTo>
                <a:lnTo>
                  <a:pt x="17724" y="46150"/>
                </a:lnTo>
                <a:lnTo>
                  <a:pt x="13883" y="44016"/>
                </a:lnTo>
                <a:lnTo>
                  <a:pt x="11424" y="40893"/>
                </a:lnTo>
                <a:lnTo>
                  <a:pt x="10347" y="36781"/>
                </a:lnTo>
                <a:lnTo>
                  <a:pt x="9270" y="32669"/>
                </a:lnTo>
                <a:lnTo>
                  <a:pt x="9991" y="28007"/>
                </a:lnTo>
                <a:lnTo>
                  <a:pt x="12509" y="22796"/>
                </a:lnTo>
                <a:lnTo>
                  <a:pt x="16507" y="16648"/>
                </a:lnTo>
                <a:lnTo>
                  <a:pt x="19001" y="12772"/>
                </a:lnTo>
                <a:lnTo>
                  <a:pt x="22134" y="10312"/>
                </a:lnTo>
                <a:lnTo>
                  <a:pt x="25906" y="9267"/>
                </a:lnTo>
                <a:lnTo>
                  <a:pt x="29678" y="8220"/>
                </a:lnTo>
                <a:lnTo>
                  <a:pt x="34093" y="734"/>
                </a:lnTo>
                <a:lnTo>
                  <a:pt x="27743" y="0"/>
                </a:lnTo>
                <a:lnTo>
                  <a:pt x="21389" y="2058"/>
                </a:lnTo>
                <a:lnTo>
                  <a:pt x="15035" y="4116"/>
                </a:lnTo>
                <a:lnTo>
                  <a:pt x="9709" y="9011"/>
                </a:lnTo>
                <a:lnTo>
                  <a:pt x="5411" y="16746"/>
                </a:lnTo>
                <a:lnTo>
                  <a:pt x="1257" y="24220"/>
                </a:lnTo>
                <a:lnTo>
                  <a:pt x="0" y="31121"/>
                </a:lnTo>
                <a:lnTo>
                  <a:pt x="1635" y="37449"/>
                </a:lnTo>
                <a:close/>
              </a:path>
            </a:pathLst>
          </a:custGeom>
          <a:solidFill>
            <a:srgbClr val="000000"/>
          </a:solidFill>
        </p:spPr>
        <p:txBody>
          <a:bodyPr wrap="square" lIns="0" tIns="0" rIns="0" bIns="0" rtlCol="0">
            <a:noAutofit/>
          </a:bodyPr>
          <a:lstStyle/>
          <a:p>
            <a:endParaRPr/>
          </a:p>
        </p:txBody>
      </p:sp>
      <p:sp>
        <p:nvSpPr>
          <p:cNvPr id="214" name="object 214"/>
          <p:cNvSpPr/>
          <p:nvPr/>
        </p:nvSpPr>
        <p:spPr>
          <a:xfrm>
            <a:off x="2538648" y="4100726"/>
            <a:ext cx="68625" cy="76461"/>
          </a:xfrm>
          <a:custGeom>
            <a:avLst/>
            <a:gdLst/>
            <a:ahLst/>
            <a:cxnLst/>
            <a:rect l="l" t="t" r="r" b="b"/>
            <a:pathLst>
              <a:path w="68625" h="76461">
                <a:moveTo>
                  <a:pt x="18244" y="19084"/>
                </a:moveTo>
                <a:lnTo>
                  <a:pt x="18418" y="22270"/>
                </a:lnTo>
                <a:lnTo>
                  <a:pt x="19578" y="25500"/>
                </a:lnTo>
                <a:lnTo>
                  <a:pt x="21723" y="28776"/>
                </a:lnTo>
                <a:lnTo>
                  <a:pt x="23367" y="31320"/>
                </a:lnTo>
                <a:lnTo>
                  <a:pt x="26722" y="34917"/>
                </a:lnTo>
                <a:lnTo>
                  <a:pt x="31784" y="39566"/>
                </a:lnTo>
                <a:lnTo>
                  <a:pt x="36846" y="44216"/>
                </a:lnTo>
                <a:lnTo>
                  <a:pt x="40045" y="47348"/>
                </a:lnTo>
                <a:lnTo>
                  <a:pt x="41382" y="48961"/>
                </a:lnTo>
                <a:lnTo>
                  <a:pt x="44696" y="53760"/>
                </a:lnTo>
                <a:lnTo>
                  <a:pt x="45360" y="58012"/>
                </a:lnTo>
                <a:lnTo>
                  <a:pt x="43869" y="62055"/>
                </a:lnTo>
                <a:lnTo>
                  <a:pt x="41172" y="65496"/>
                </a:lnTo>
                <a:lnTo>
                  <a:pt x="36915" y="67506"/>
                </a:lnTo>
                <a:lnTo>
                  <a:pt x="34356" y="67806"/>
                </a:lnTo>
                <a:lnTo>
                  <a:pt x="31366" y="67401"/>
                </a:lnTo>
                <a:lnTo>
                  <a:pt x="28378" y="66996"/>
                </a:lnTo>
                <a:lnTo>
                  <a:pt x="25279" y="65902"/>
                </a:lnTo>
                <a:lnTo>
                  <a:pt x="22071" y="64120"/>
                </a:lnTo>
                <a:lnTo>
                  <a:pt x="18459" y="62113"/>
                </a:lnTo>
                <a:lnTo>
                  <a:pt x="15560" y="59673"/>
                </a:lnTo>
                <a:lnTo>
                  <a:pt x="13373" y="56803"/>
                </a:lnTo>
                <a:lnTo>
                  <a:pt x="11187" y="53933"/>
                </a:lnTo>
                <a:lnTo>
                  <a:pt x="9977" y="51090"/>
                </a:lnTo>
                <a:lnTo>
                  <a:pt x="9743" y="48277"/>
                </a:lnTo>
                <a:lnTo>
                  <a:pt x="9509" y="45464"/>
                </a:lnTo>
                <a:lnTo>
                  <a:pt x="10093" y="42354"/>
                </a:lnTo>
                <a:lnTo>
                  <a:pt x="11496" y="38948"/>
                </a:lnTo>
                <a:lnTo>
                  <a:pt x="3196" y="35266"/>
                </a:lnTo>
                <a:lnTo>
                  <a:pt x="952" y="39576"/>
                </a:lnTo>
                <a:lnTo>
                  <a:pt x="0" y="44028"/>
                </a:lnTo>
                <a:lnTo>
                  <a:pt x="337" y="48620"/>
                </a:lnTo>
                <a:lnTo>
                  <a:pt x="675" y="53212"/>
                </a:lnTo>
                <a:lnTo>
                  <a:pt x="2320" y="57425"/>
                </a:lnTo>
                <a:lnTo>
                  <a:pt x="5271" y="61258"/>
                </a:lnTo>
                <a:lnTo>
                  <a:pt x="8223" y="65092"/>
                </a:lnTo>
                <a:lnTo>
                  <a:pt x="12571" y="68604"/>
                </a:lnTo>
                <a:lnTo>
                  <a:pt x="18315" y="71796"/>
                </a:lnTo>
                <a:lnTo>
                  <a:pt x="22848" y="74315"/>
                </a:lnTo>
                <a:lnTo>
                  <a:pt x="27386" y="75752"/>
                </a:lnTo>
                <a:lnTo>
                  <a:pt x="31931" y="76107"/>
                </a:lnTo>
                <a:lnTo>
                  <a:pt x="36475" y="76461"/>
                </a:lnTo>
                <a:lnTo>
                  <a:pt x="40544" y="75684"/>
                </a:lnTo>
                <a:lnTo>
                  <a:pt x="44138" y="73772"/>
                </a:lnTo>
                <a:lnTo>
                  <a:pt x="47731" y="71860"/>
                </a:lnTo>
                <a:lnTo>
                  <a:pt x="50467" y="69217"/>
                </a:lnTo>
                <a:lnTo>
                  <a:pt x="52343" y="65841"/>
                </a:lnTo>
                <a:lnTo>
                  <a:pt x="54234" y="62436"/>
                </a:lnTo>
                <a:lnTo>
                  <a:pt x="55025" y="58940"/>
                </a:lnTo>
                <a:lnTo>
                  <a:pt x="54716" y="55351"/>
                </a:lnTo>
                <a:lnTo>
                  <a:pt x="54406" y="51761"/>
                </a:lnTo>
                <a:lnTo>
                  <a:pt x="52878" y="48089"/>
                </a:lnTo>
                <a:lnTo>
                  <a:pt x="50130" y="44334"/>
                </a:lnTo>
                <a:lnTo>
                  <a:pt x="48232" y="41770"/>
                </a:lnTo>
                <a:lnTo>
                  <a:pt x="44293" y="37812"/>
                </a:lnTo>
                <a:lnTo>
                  <a:pt x="38313" y="32464"/>
                </a:lnTo>
                <a:lnTo>
                  <a:pt x="32334" y="27117"/>
                </a:lnTo>
                <a:lnTo>
                  <a:pt x="28944" y="23254"/>
                </a:lnTo>
                <a:lnTo>
                  <a:pt x="27315" y="18488"/>
                </a:lnTo>
                <a:lnTo>
                  <a:pt x="28804" y="13865"/>
                </a:lnTo>
                <a:lnTo>
                  <a:pt x="30267" y="11235"/>
                </a:lnTo>
                <a:lnTo>
                  <a:pt x="32680" y="9634"/>
                </a:lnTo>
                <a:lnTo>
                  <a:pt x="36045" y="9061"/>
                </a:lnTo>
                <a:lnTo>
                  <a:pt x="39410" y="8489"/>
                </a:lnTo>
                <a:lnTo>
                  <a:pt x="43637" y="9618"/>
                </a:lnTo>
                <a:lnTo>
                  <a:pt x="48727" y="12447"/>
                </a:lnTo>
                <a:lnTo>
                  <a:pt x="53615" y="15163"/>
                </a:lnTo>
                <a:lnTo>
                  <a:pt x="56739" y="18242"/>
                </a:lnTo>
                <a:lnTo>
                  <a:pt x="58102" y="21681"/>
                </a:lnTo>
                <a:lnTo>
                  <a:pt x="59465" y="25121"/>
                </a:lnTo>
                <a:lnTo>
                  <a:pt x="59248" y="28967"/>
                </a:lnTo>
                <a:lnTo>
                  <a:pt x="57452" y="33220"/>
                </a:lnTo>
                <a:lnTo>
                  <a:pt x="65879" y="37090"/>
                </a:lnTo>
                <a:lnTo>
                  <a:pt x="67809" y="33277"/>
                </a:lnTo>
                <a:lnTo>
                  <a:pt x="68625" y="29358"/>
                </a:lnTo>
                <a:lnTo>
                  <a:pt x="68328" y="25331"/>
                </a:lnTo>
                <a:lnTo>
                  <a:pt x="68031" y="21304"/>
                </a:lnTo>
                <a:lnTo>
                  <a:pt x="66504" y="17531"/>
                </a:lnTo>
                <a:lnTo>
                  <a:pt x="63748" y="14013"/>
                </a:lnTo>
                <a:lnTo>
                  <a:pt x="60994" y="10494"/>
                </a:lnTo>
                <a:lnTo>
                  <a:pt x="57260" y="7425"/>
                </a:lnTo>
                <a:lnTo>
                  <a:pt x="52547" y="4806"/>
                </a:lnTo>
                <a:lnTo>
                  <a:pt x="48270" y="2429"/>
                </a:lnTo>
                <a:lnTo>
                  <a:pt x="43978" y="993"/>
                </a:lnTo>
                <a:lnTo>
                  <a:pt x="39677" y="496"/>
                </a:lnTo>
                <a:lnTo>
                  <a:pt x="35374" y="0"/>
                </a:lnTo>
                <a:lnTo>
                  <a:pt x="31536" y="643"/>
                </a:lnTo>
                <a:lnTo>
                  <a:pt x="28162" y="2425"/>
                </a:lnTo>
                <a:lnTo>
                  <a:pt x="24787" y="4207"/>
                </a:lnTo>
                <a:lnTo>
                  <a:pt x="22207" y="6705"/>
                </a:lnTo>
                <a:lnTo>
                  <a:pt x="20421" y="9918"/>
                </a:lnTo>
                <a:lnTo>
                  <a:pt x="18795" y="12844"/>
                </a:lnTo>
                <a:lnTo>
                  <a:pt x="18070" y="15899"/>
                </a:lnTo>
                <a:lnTo>
                  <a:pt x="18244" y="19084"/>
                </a:lnTo>
                <a:close/>
              </a:path>
            </a:pathLst>
          </a:custGeom>
          <a:solidFill>
            <a:srgbClr val="000000"/>
          </a:solidFill>
        </p:spPr>
        <p:txBody>
          <a:bodyPr wrap="square" lIns="0" tIns="0" rIns="0" bIns="0" rtlCol="0">
            <a:noAutofit/>
          </a:bodyPr>
          <a:lstStyle/>
          <a:p>
            <a:endParaRPr/>
          </a:p>
        </p:txBody>
      </p:sp>
      <p:sp>
        <p:nvSpPr>
          <p:cNvPr id="215" name="object 215"/>
          <p:cNvSpPr/>
          <p:nvPr/>
        </p:nvSpPr>
        <p:spPr>
          <a:xfrm>
            <a:off x="2608618" y="4150224"/>
            <a:ext cx="41067" cy="41136"/>
          </a:xfrm>
          <a:custGeom>
            <a:avLst/>
            <a:gdLst/>
            <a:ahLst/>
            <a:cxnLst/>
            <a:rect l="l" t="t" r="r" b="b"/>
            <a:pathLst>
              <a:path w="41067" h="41136">
                <a:moveTo>
                  <a:pt x="34075" y="6941"/>
                </a:moveTo>
                <a:lnTo>
                  <a:pt x="27931" y="3526"/>
                </a:lnTo>
                <a:lnTo>
                  <a:pt x="21583" y="0"/>
                </a:lnTo>
                <a:lnTo>
                  <a:pt x="17169" y="7486"/>
                </a:lnTo>
                <a:lnTo>
                  <a:pt x="20844" y="7957"/>
                </a:lnTo>
                <a:lnTo>
                  <a:pt x="24423" y="9946"/>
                </a:lnTo>
                <a:lnTo>
                  <a:pt x="28375" y="12143"/>
                </a:lnTo>
                <a:lnTo>
                  <a:pt x="30756" y="15435"/>
                </a:lnTo>
                <a:lnTo>
                  <a:pt x="31565" y="19822"/>
                </a:lnTo>
                <a:lnTo>
                  <a:pt x="32105" y="22658"/>
                </a:lnTo>
                <a:lnTo>
                  <a:pt x="31471" y="26109"/>
                </a:lnTo>
                <a:lnTo>
                  <a:pt x="29663" y="30177"/>
                </a:lnTo>
                <a:lnTo>
                  <a:pt x="3997" y="15914"/>
                </a:lnTo>
                <a:lnTo>
                  <a:pt x="0" y="22062"/>
                </a:lnTo>
                <a:lnTo>
                  <a:pt x="34324" y="41136"/>
                </a:lnTo>
                <a:lnTo>
                  <a:pt x="35524" y="39082"/>
                </a:lnTo>
                <a:lnTo>
                  <a:pt x="39743" y="31492"/>
                </a:lnTo>
                <a:lnTo>
                  <a:pt x="41067" y="24522"/>
                </a:lnTo>
                <a:lnTo>
                  <a:pt x="39499" y="18172"/>
                </a:lnTo>
                <a:lnTo>
                  <a:pt x="37931" y="11823"/>
                </a:lnTo>
                <a:lnTo>
                  <a:pt x="34075" y="6941"/>
                </a:lnTo>
                <a:close/>
              </a:path>
            </a:pathLst>
          </a:custGeom>
          <a:solidFill>
            <a:srgbClr val="000000"/>
          </a:solidFill>
        </p:spPr>
        <p:txBody>
          <a:bodyPr wrap="square" lIns="0" tIns="0" rIns="0" bIns="0" rtlCol="0">
            <a:noAutofit/>
          </a:bodyPr>
          <a:lstStyle/>
          <a:p>
            <a:endParaRPr/>
          </a:p>
        </p:txBody>
      </p:sp>
      <p:sp>
        <p:nvSpPr>
          <p:cNvPr id="216" name="object 216"/>
          <p:cNvSpPr/>
          <p:nvPr/>
        </p:nvSpPr>
        <p:spPr>
          <a:xfrm>
            <a:off x="2658470" y="4219053"/>
            <a:ext cx="18906" cy="11282"/>
          </a:xfrm>
          <a:custGeom>
            <a:avLst/>
            <a:gdLst/>
            <a:ahLst/>
            <a:cxnLst/>
            <a:rect l="l" t="t" r="r" b="b"/>
            <a:pathLst>
              <a:path w="18906" h="11282">
                <a:moveTo>
                  <a:pt x="18906" y="1490"/>
                </a:moveTo>
                <a:lnTo>
                  <a:pt x="14944" y="2895"/>
                </a:lnTo>
                <a:lnTo>
                  <a:pt x="10981" y="4300"/>
                </a:lnTo>
                <a:lnTo>
                  <a:pt x="7205" y="4005"/>
                </a:lnTo>
                <a:lnTo>
                  <a:pt x="3616" y="2010"/>
                </a:lnTo>
                <a:lnTo>
                  <a:pt x="0" y="0"/>
                </a:lnTo>
                <a:lnTo>
                  <a:pt x="4401" y="10930"/>
                </a:lnTo>
                <a:lnTo>
                  <a:pt x="9773" y="11282"/>
                </a:lnTo>
                <a:lnTo>
                  <a:pt x="15425" y="9154"/>
                </a:lnTo>
                <a:lnTo>
                  <a:pt x="18906" y="1490"/>
                </a:lnTo>
                <a:close/>
              </a:path>
            </a:pathLst>
          </a:custGeom>
          <a:solidFill>
            <a:srgbClr val="000000"/>
          </a:solidFill>
        </p:spPr>
        <p:txBody>
          <a:bodyPr wrap="square" lIns="0" tIns="0" rIns="0" bIns="0" rtlCol="0">
            <a:noAutofit/>
          </a:bodyPr>
          <a:lstStyle/>
          <a:p>
            <a:endParaRPr/>
          </a:p>
        </p:txBody>
      </p:sp>
      <p:sp>
        <p:nvSpPr>
          <p:cNvPr id="217" name="object 217"/>
          <p:cNvSpPr/>
          <p:nvPr/>
        </p:nvSpPr>
        <p:spPr>
          <a:xfrm>
            <a:off x="2690279" y="4199124"/>
            <a:ext cx="83930" cy="80835"/>
          </a:xfrm>
          <a:custGeom>
            <a:avLst/>
            <a:gdLst/>
            <a:ahLst/>
            <a:cxnLst/>
            <a:rect l="l" t="t" r="r" b="b"/>
            <a:pathLst>
              <a:path w="83930" h="80835">
                <a:moveTo>
                  <a:pt x="74394" y="25829"/>
                </a:moveTo>
                <a:lnTo>
                  <a:pt x="68527" y="22570"/>
                </a:lnTo>
                <a:lnTo>
                  <a:pt x="62275" y="22607"/>
                </a:lnTo>
                <a:lnTo>
                  <a:pt x="55633" y="25941"/>
                </a:lnTo>
                <a:lnTo>
                  <a:pt x="56150" y="22904"/>
                </a:lnTo>
                <a:lnTo>
                  <a:pt x="55711" y="20073"/>
                </a:lnTo>
                <a:lnTo>
                  <a:pt x="54317" y="17448"/>
                </a:lnTo>
                <a:lnTo>
                  <a:pt x="52923" y="14823"/>
                </a:lnTo>
                <a:lnTo>
                  <a:pt x="50523" y="12564"/>
                </a:lnTo>
                <a:lnTo>
                  <a:pt x="47116" y="10670"/>
                </a:lnTo>
                <a:lnTo>
                  <a:pt x="44056" y="8970"/>
                </a:lnTo>
                <a:lnTo>
                  <a:pt x="40947" y="8139"/>
                </a:lnTo>
                <a:lnTo>
                  <a:pt x="34631" y="8216"/>
                </a:lnTo>
                <a:lnTo>
                  <a:pt x="31705" y="8961"/>
                </a:lnTo>
                <a:lnTo>
                  <a:pt x="29011" y="10410"/>
                </a:lnTo>
                <a:lnTo>
                  <a:pt x="32630" y="3898"/>
                </a:lnTo>
                <a:lnTo>
                  <a:pt x="25614" y="0"/>
                </a:lnTo>
                <a:lnTo>
                  <a:pt x="0" y="46090"/>
                </a:lnTo>
                <a:lnTo>
                  <a:pt x="7814" y="50434"/>
                </a:lnTo>
                <a:lnTo>
                  <a:pt x="21089" y="26545"/>
                </a:lnTo>
                <a:lnTo>
                  <a:pt x="23418" y="22355"/>
                </a:lnTo>
                <a:lnTo>
                  <a:pt x="25620" y="19380"/>
                </a:lnTo>
                <a:lnTo>
                  <a:pt x="27694" y="17621"/>
                </a:lnTo>
                <a:lnTo>
                  <a:pt x="32058" y="14919"/>
                </a:lnTo>
                <a:lnTo>
                  <a:pt x="37070" y="14677"/>
                </a:lnTo>
                <a:lnTo>
                  <a:pt x="41615" y="16447"/>
                </a:lnTo>
                <a:lnTo>
                  <a:pt x="44503" y="18051"/>
                </a:lnTo>
                <a:lnTo>
                  <a:pt x="46100" y="20074"/>
                </a:lnTo>
                <a:lnTo>
                  <a:pt x="46714" y="24955"/>
                </a:lnTo>
                <a:lnTo>
                  <a:pt x="45904" y="27909"/>
                </a:lnTo>
                <a:lnTo>
                  <a:pt x="43976" y="31377"/>
                </a:lnTo>
                <a:lnTo>
                  <a:pt x="27351" y="61291"/>
                </a:lnTo>
                <a:lnTo>
                  <a:pt x="35167" y="65634"/>
                </a:lnTo>
                <a:lnTo>
                  <a:pt x="50032" y="38886"/>
                </a:lnTo>
                <a:lnTo>
                  <a:pt x="52666" y="34145"/>
                </a:lnTo>
                <a:lnTo>
                  <a:pt x="55656" y="31295"/>
                </a:lnTo>
                <a:lnTo>
                  <a:pt x="58999" y="30335"/>
                </a:lnTo>
                <a:lnTo>
                  <a:pt x="62342" y="29375"/>
                </a:lnTo>
                <a:lnTo>
                  <a:pt x="65638" y="29797"/>
                </a:lnTo>
                <a:lnTo>
                  <a:pt x="68887" y="31602"/>
                </a:lnTo>
                <a:lnTo>
                  <a:pt x="72019" y="33892"/>
                </a:lnTo>
                <a:lnTo>
                  <a:pt x="73756" y="37052"/>
                </a:lnTo>
                <a:lnTo>
                  <a:pt x="73808" y="40323"/>
                </a:lnTo>
                <a:lnTo>
                  <a:pt x="72558" y="44367"/>
                </a:lnTo>
                <a:lnTo>
                  <a:pt x="70824" y="47489"/>
                </a:lnTo>
                <a:lnTo>
                  <a:pt x="54705" y="76493"/>
                </a:lnTo>
                <a:lnTo>
                  <a:pt x="62520" y="80835"/>
                </a:lnTo>
                <a:lnTo>
                  <a:pt x="80078" y="49240"/>
                </a:lnTo>
                <a:lnTo>
                  <a:pt x="83000" y="43981"/>
                </a:lnTo>
                <a:lnTo>
                  <a:pt x="83930" y="39401"/>
                </a:lnTo>
                <a:lnTo>
                  <a:pt x="82867" y="35502"/>
                </a:lnTo>
                <a:lnTo>
                  <a:pt x="81804" y="31602"/>
                </a:lnTo>
                <a:lnTo>
                  <a:pt x="78979" y="28378"/>
                </a:lnTo>
                <a:lnTo>
                  <a:pt x="74394" y="25829"/>
                </a:lnTo>
                <a:close/>
              </a:path>
            </a:pathLst>
          </a:custGeom>
          <a:solidFill>
            <a:srgbClr val="000000"/>
          </a:solidFill>
        </p:spPr>
        <p:txBody>
          <a:bodyPr wrap="square" lIns="0" tIns="0" rIns="0" bIns="0" rtlCol="0">
            <a:noAutofit/>
          </a:bodyPr>
          <a:lstStyle/>
          <a:p>
            <a:endParaRPr/>
          </a:p>
        </p:txBody>
      </p:sp>
      <p:sp>
        <p:nvSpPr>
          <p:cNvPr id="218" name="object 218"/>
          <p:cNvSpPr/>
          <p:nvPr/>
        </p:nvSpPr>
        <p:spPr>
          <a:xfrm>
            <a:off x="2781377" y="4246232"/>
            <a:ext cx="41066" cy="41136"/>
          </a:xfrm>
          <a:custGeom>
            <a:avLst/>
            <a:gdLst/>
            <a:ahLst/>
            <a:cxnLst/>
            <a:rect l="l" t="t" r="r" b="b"/>
            <a:pathLst>
              <a:path w="41066" h="41136">
                <a:moveTo>
                  <a:pt x="34074" y="6940"/>
                </a:moveTo>
                <a:lnTo>
                  <a:pt x="27929" y="3526"/>
                </a:lnTo>
                <a:lnTo>
                  <a:pt x="21583" y="0"/>
                </a:lnTo>
                <a:lnTo>
                  <a:pt x="17169" y="7485"/>
                </a:lnTo>
                <a:lnTo>
                  <a:pt x="20844" y="7957"/>
                </a:lnTo>
                <a:lnTo>
                  <a:pt x="24422" y="9945"/>
                </a:lnTo>
                <a:lnTo>
                  <a:pt x="28375" y="12142"/>
                </a:lnTo>
                <a:lnTo>
                  <a:pt x="30756" y="15434"/>
                </a:lnTo>
                <a:lnTo>
                  <a:pt x="31565" y="19822"/>
                </a:lnTo>
                <a:lnTo>
                  <a:pt x="32105" y="22656"/>
                </a:lnTo>
                <a:lnTo>
                  <a:pt x="31470" y="26108"/>
                </a:lnTo>
                <a:lnTo>
                  <a:pt x="29663" y="30177"/>
                </a:lnTo>
                <a:lnTo>
                  <a:pt x="3996" y="15914"/>
                </a:lnTo>
                <a:lnTo>
                  <a:pt x="0" y="22061"/>
                </a:lnTo>
                <a:lnTo>
                  <a:pt x="34324" y="41136"/>
                </a:lnTo>
                <a:lnTo>
                  <a:pt x="35523" y="39082"/>
                </a:lnTo>
                <a:lnTo>
                  <a:pt x="39742" y="31490"/>
                </a:lnTo>
                <a:lnTo>
                  <a:pt x="41066" y="24521"/>
                </a:lnTo>
                <a:lnTo>
                  <a:pt x="39499" y="18172"/>
                </a:lnTo>
                <a:lnTo>
                  <a:pt x="37931" y="11822"/>
                </a:lnTo>
                <a:lnTo>
                  <a:pt x="34074" y="6940"/>
                </a:lnTo>
                <a:close/>
              </a:path>
            </a:pathLst>
          </a:custGeom>
          <a:solidFill>
            <a:srgbClr val="000000"/>
          </a:solidFill>
        </p:spPr>
        <p:txBody>
          <a:bodyPr wrap="square" lIns="0" tIns="0" rIns="0" bIns="0" rtlCol="0">
            <a:noAutofit/>
          </a:bodyPr>
          <a:lstStyle/>
          <a:p>
            <a:endParaRPr/>
          </a:p>
        </p:txBody>
      </p:sp>
      <p:sp>
        <p:nvSpPr>
          <p:cNvPr id="219" name="object 219"/>
          <p:cNvSpPr/>
          <p:nvPr/>
        </p:nvSpPr>
        <p:spPr>
          <a:xfrm>
            <a:off x="2889298" y="4313924"/>
            <a:ext cx="56624" cy="63124"/>
          </a:xfrm>
          <a:custGeom>
            <a:avLst/>
            <a:gdLst/>
            <a:ahLst/>
            <a:cxnLst/>
            <a:rect l="l" t="t" r="r" b="b"/>
            <a:pathLst>
              <a:path w="56624" h="63124">
                <a:moveTo>
                  <a:pt x="38205" y="63124"/>
                </a:moveTo>
                <a:lnTo>
                  <a:pt x="38632" y="58609"/>
                </a:lnTo>
                <a:lnTo>
                  <a:pt x="40138" y="54378"/>
                </a:lnTo>
                <a:lnTo>
                  <a:pt x="42523" y="49709"/>
                </a:lnTo>
                <a:lnTo>
                  <a:pt x="46537" y="42482"/>
                </a:lnTo>
                <a:lnTo>
                  <a:pt x="52298" y="32118"/>
                </a:lnTo>
                <a:lnTo>
                  <a:pt x="54217" y="28665"/>
                </a:lnTo>
                <a:lnTo>
                  <a:pt x="55417" y="26198"/>
                </a:lnTo>
                <a:lnTo>
                  <a:pt x="56624" y="22317"/>
                </a:lnTo>
                <a:lnTo>
                  <a:pt x="56419" y="18041"/>
                </a:lnTo>
                <a:lnTo>
                  <a:pt x="54876" y="13818"/>
                </a:lnTo>
                <a:lnTo>
                  <a:pt x="50976" y="9224"/>
                </a:lnTo>
                <a:lnTo>
                  <a:pt x="48028" y="6978"/>
                </a:lnTo>
                <a:lnTo>
                  <a:pt x="44084" y="4786"/>
                </a:lnTo>
                <a:lnTo>
                  <a:pt x="40111" y="2578"/>
                </a:lnTo>
                <a:lnTo>
                  <a:pt x="36314" y="1179"/>
                </a:lnTo>
                <a:lnTo>
                  <a:pt x="32693" y="589"/>
                </a:lnTo>
                <a:lnTo>
                  <a:pt x="29072" y="0"/>
                </a:lnTo>
                <a:lnTo>
                  <a:pt x="25905" y="267"/>
                </a:lnTo>
                <a:lnTo>
                  <a:pt x="23191" y="1394"/>
                </a:lnTo>
                <a:lnTo>
                  <a:pt x="20478" y="2520"/>
                </a:lnTo>
                <a:lnTo>
                  <a:pt x="17863" y="4527"/>
                </a:lnTo>
                <a:lnTo>
                  <a:pt x="15347" y="7415"/>
                </a:lnTo>
                <a:lnTo>
                  <a:pt x="22393" y="12725"/>
                </a:lnTo>
                <a:lnTo>
                  <a:pt x="25057" y="9913"/>
                </a:lnTo>
                <a:lnTo>
                  <a:pt x="27623" y="8350"/>
                </a:lnTo>
                <a:lnTo>
                  <a:pt x="32566" y="7716"/>
                </a:lnTo>
                <a:lnTo>
                  <a:pt x="35643" y="8581"/>
                </a:lnTo>
                <a:lnTo>
                  <a:pt x="39325" y="10627"/>
                </a:lnTo>
                <a:lnTo>
                  <a:pt x="43268" y="12818"/>
                </a:lnTo>
                <a:lnTo>
                  <a:pt x="45751" y="15347"/>
                </a:lnTo>
                <a:lnTo>
                  <a:pt x="46775" y="18218"/>
                </a:lnTo>
                <a:lnTo>
                  <a:pt x="47533" y="20336"/>
                </a:lnTo>
                <a:lnTo>
                  <a:pt x="47031" y="22980"/>
                </a:lnTo>
                <a:lnTo>
                  <a:pt x="45270" y="26150"/>
                </a:lnTo>
                <a:lnTo>
                  <a:pt x="44096" y="28157"/>
                </a:lnTo>
                <a:lnTo>
                  <a:pt x="40537" y="27537"/>
                </a:lnTo>
                <a:lnTo>
                  <a:pt x="35391" y="25848"/>
                </a:lnTo>
                <a:lnTo>
                  <a:pt x="28660" y="23088"/>
                </a:lnTo>
                <a:lnTo>
                  <a:pt x="25354" y="21742"/>
                </a:lnTo>
                <a:lnTo>
                  <a:pt x="22820" y="20844"/>
                </a:lnTo>
                <a:lnTo>
                  <a:pt x="18655" y="19811"/>
                </a:lnTo>
                <a:lnTo>
                  <a:pt x="14128" y="28694"/>
                </a:lnTo>
                <a:lnTo>
                  <a:pt x="16965" y="27722"/>
                </a:lnTo>
                <a:lnTo>
                  <a:pt x="20274" y="28055"/>
                </a:lnTo>
                <a:lnTo>
                  <a:pt x="22839" y="28802"/>
                </a:lnTo>
                <a:lnTo>
                  <a:pt x="26314" y="30132"/>
                </a:lnTo>
                <a:lnTo>
                  <a:pt x="32447" y="32486"/>
                </a:lnTo>
                <a:lnTo>
                  <a:pt x="37254" y="33879"/>
                </a:lnTo>
                <a:lnTo>
                  <a:pt x="40735" y="34309"/>
                </a:lnTo>
                <a:lnTo>
                  <a:pt x="39109" y="37130"/>
                </a:lnTo>
                <a:lnTo>
                  <a:pt x="37208" y="40552"/>
                </a:lnTo>
                <a:lnTo>
                  <a:pt x="35350" y="42906"/>
                </a:lnTo>
                <a:lnTo>
                  <a:pt x="31173" y="45854"/>
                </a:lnTo>
                <a:lnTo>
                  <a:pt x="28456" y="46686"/>
                </a:lnTo>
                <a:lnTo>
                  <a:pt x="22312" y="46695"/>
                </a:lnTo>
                <a:lnTo>
                  <a:pt x="19270" y="45860"/>
                </a:lnTo>
                <a:lnTo>
                  <a:pt x="16259" y="44187"/>
                </a:lnTo>
                <a:lnTo>
                  <a:pt x="13219" y="42496"/>
                </a:lnTo>
                <a:lnTo>
                  <a:pt x="11294" y="40523"/>
                </a:lnTo>
                <a:lnTo>
                  <a:pt x="9672" y="36010"/>
                </a:lnTo>
                <a:lnTo>
                  <a:pt x="9550" y="20764"/>
                </a:lnTo>
                <a:lnTo>
                  <a:pt x="5426" y="23341"/>
                </a:lnTo>
                <a:lnTo>
                  <a:pt x="2520" y="27359"/>
                </a:lnTo>
                <a:lnTo>
                  <a:pt x="389" y="31194"/>
                </a:lnTo>
                <a:lnTo>
                  <a:pt x="0" y="35102"/>
                </a:lnTo>
                <a:lnTo>
                  <a:pt x="1352" y="39081"/>
                </a:lnTo>
                <a:lnTo>
                  <a:pt x="2703" y="43059"/>
                </a:lnTo>
                <a:lnTo>
                  <a:pt x="5914" y="46457"/>
                </a:lnTo>
                <a:lnTo>
                  <a:pt x="10982" y="49274"/>
                </a:lnTo>
                <a:lnTo>
                  <a:pt x="14053" y="50980"/>
                </a:lnTo>
                <a:lnTo>
                  <a:pt x="17209" y="52069"/>
                </a:lnTo>
                <a:lnTo>
                  <a:pt x="20454" y="52542"/>
                </a:lnTo>
                <a:lnTo>
                  <a:pt x="23698" y="53014"/>
                </a:lnTo>
                <a:lnTo>
                  <a:pt x="27457" y="52825"/>
                </a:lnTo>
                <a:lnTo>
                  <a:pt x="31733" y="51972"/>
                </a:lnTo>
                <a:lnTo>
                  <a:pt x="30732" y="54300"/>
                </a:lnTo>
                <a:lnTo>
                  <a:pt x="30035" y="58583"/>
                </a:lnTo>
                <a:lnTo>
                  <a:pt x="38205" y="63124"/>
                </a:lnTo>
                <a:close/>
              </a:path>
            </a:pathLst>
          </a:custGeom>
          <a:solidFill>
            <a:srgbClr val="000000"/>
          </a:solidFill>
        </p:spPr>
        <p:txBody>
          <a:bodyPr wrap="square" lIns="0" tIns="0" rIns="0" bIns="0" rtlCol="0">
            <a:noAutofit/>
          </a:bodyPr>
          <a:lstStyle/>
          <a:p>
            <a:endParaRPr/>
          </a:p>
        </p:txBody>
      </p:sp>
      <p:sp>
        <p:nvSpPr>
          <p:cNvPr id="220" name="object 220"/>
          <p:cNvSpPr/>
          <p:nvPr/>
        </p:nvSpPr>
        <p:spPr>
          <a:xfrm>
            <a:off x="2898848" y="4333736"/>
            <a:ext cx="9104" cy="16198"/>
          </a:xfrm>
          <a:custGeom>
            <a:avLst/>
            <a:gdLst/>
            <a:ahLst/>
            <a:cxnLst/>
            <a:rect l="l" t="t" r="r" b="b"/>
            <a:pathLst>
              <a:path w="9104" h="16198">
                <a:moveTo>
                  <a:pt x="4466" y="8"/>
                </a:moveTo>
                <a:lnTo>
                  <a:pt x="0" y="952"/>
                </a:lnTo>
                <a:lnTo>
                  <a:pt x="121" y="16198"/>
                </a:lnTo>
                <a:lnTo>
                  <a:pt x="1441" y="11964"/>
                </a:lnTo>
                <a:lnTo>
                  <a:pt x="4578" y="8882"/>
                </a:lnTo>
                <a:lnTo>
                  <a:pt x="9104" y="0"/>
                </a:lnTo>
                <a:lnTo>
                  <a:pt x="4466" y="8"/>
                </a:lnTo>
                <a:close/>
              </a:path>
            </a:pathLst>
          </a:custGeom>
          <a:solidFill>
            <a:srgbClr val="000000"/>
          </a:solidFill>
        </p:spPr>
        <p:txBody>
          <a:bodyPr wrap="square" lIns="0" tIns="0" rIns="0" bIns="0" rtlCol="0">
            <a:noAutofit/>
          </a:bodyPr>
          <a:lstStyle/>
          <a:p>
            <a:endParaRPr/>
          </a:p>
        </p:txBody>
      </p:sp>
      <p:sp>
        <p:nvSpPr>
          <p:cNvPr id="221" name="object 221"/>
          <p:cNvSpPr/>
          <p:nvPr/>
        </p:nvSpPr>
        <p:spPr>
          <a:xfrm>
            <a:off x="2961782" y="4350007"/>
            <a:ext cx="33428" cy="50434"/>
          </a:xfrm>
          <a:custGeom>
            <a:avLst/>
            <a:gdLst/>
            <a:ahLst/>
            <a:cxnLst/>
            <a:rect l="l" t="t" r="r" b="b"/>
            <a:pathLst>
              <a:path w="33428" h="50434">
                <a:moveTo>
                  <a:pt x="25614" y="0"/>
                </a:moveTo>
                <a:lnTo>
                  <a:pt x="0" y="46090"/>
                </a:lnTo>
                <a:lnTo>
                  <a:pt x="7815" y="50434"/>
                </a:lnTo>
                <a:lnTo>
                  <a:pt x="33428" y="4342"/>
                </a:lnTo>
                <a:lnTo>
                  <a:pt x="25614" y="0"/>
                </a:lnTo>
                <a:close/>
              </a:path>
            </a:pathLst>
          </a:custGeom>
          <a:solidFill>
            <a:srgbClr val="000000"/>
          </a:solidFill>
        </p:spPr>
        <p:txBody>
          <a:bodyPr wrap="square" lIns="0" tIns="0" rIns="0" bIns="0" rtlCol="0">
            <a:noAutofit/>
          </a:bodyPr>
          <a:lstStyle/>
          <a:p>
            <a:endParaRPr/>
          </a:p>
        </p:txBody>
      </p:sp>
      <p:sp>
        <p:nvSpPr>
          <p:cNvPr id="222" name="object 222"/>
          <p:cNvSpPr/>
          <p:nvPr/>
        </p:nvSpPr>
        <p:spPr>
          <a:xfrm>
            <a:off x="3109950" y="4401030"/>
            <a:ext cx="74976" cy="71954"/>
          </a:xfrm>
          <a:custGeom>
            <a:avLst/>
            <a:gdLst/>
            <a:ahLst/>
            <a:cxnLst/>
            <a:rect l="l" t="t" r="r" b="b"/>
            <a:pathLst>
              <a:path w="74976" h="71954">
                <a:moveTo>
                  <a:pt x="29300" y="14180"/>
                </a:moveTo>
                <a:lnTo>
                  <a:pt x="29005" y="17599"/>
                </a:lnTo>
                <a:lnTo>
                  <a:pt x="29587" y="21471"/>
                </a:lnTo>
                <a:lnTo>
                  <a:pt x="30021" y="24470"/>
                </a:lnTo>
                <a:lnTo>
                  <a:pt x="31568" y="29138"/>
                </a:lnTo>
                <a:lnTo>
                  <a:pt x="34227" y="35476"/>
                </a:lnTo>
                <a:lnTo>
                  <a:pt x="36888" y="41813"/>
                </a:lnTo>
                <a:lnTo>
                  <a:pt x="38489" y="45994"/>
                </a:lnTo>
                <a:lnTo>
                  <a:pt x="39030" y="48018"/>
                </a:lnTo>
                <a:lnTo>
                  <a:pt x="39899" y="51158"/>
                </a:lnTo>
                <a:lnTo>
                  <a:pt x="40040" y="53762"/>
                </a:lnTo>
                <a:lnTo>
                  <a:pt x="39453" y="55832"/>
                </a:lnTo>
                <a:lnTo>
                  <a:pt x="37659" y="59611"/>
                </a:lnTo>
                <a:lnTo>
                  <a:pt x="34020" y="62282"/>
                </a:lnTo>
                <a:lnTo>
                  <a:pt x="29587" y="62983"/>
                </a:lnTo>
                <a:lnTo>
                  <a:pt x="24781" y="62213"/>
                </a:lnTo>
                <a:lnTo>
                  <a:pt x="22233" y="60598"/>
                </a:lnTo>
                <a:lnTo>
                  <a:pt x="19686" y="58982"/>
                </a:lnTo>
                <a:lnTo>
                  <a:pt x="17327" y="56695"/>
                </a:lnTo>
                <a:lnTo>
                  <a:pt x="15156" y="53737"/>
                </a:lnTo>
                <a:lnTo>
                  <a:pt x="12711" y="50406"/>
                </a:lnTo>
                <a:lnTo>
                  <a:pt x="11093" y="46978"/>
                </a:lnTo>
                <a:lnTo>
                  <a:pt x="10304" y="43458"/>
                </a:lnTo>
                <a:lnTo>
                  <a:pt x="9516" y="39936"/>
                </a:lnTo>
                <a:lnTo>
                  <a:pt x="9602" y="36849"/>
                </a:lnTo>
                <a:lnTo>
                  <a:pt x="10563" y="34194"/>
                </a:lnTo>
                <a:lnTo>
                  <a:pt x="11525" y="31541"/>
                </a:lnTo>
                <a:lnTo>
                  <a:pt x="13354" y="28958"/>
                </a:lnTo>
                <a:lnTo>
                  <a:pt x="16048" y="26447"/>
                </a:lnTo>
                <a:lnTo>
                  <a:pt x="10044" y="19639"/>
                </a:lnTo>
                <a:lnTo>
                  <a:pt x="6205" y="22619"/>
                </a:lnTo>
                <a:lnTo>
                  <a:pt x="3482" y="26267"/>
                </a:lnTo>
                <a:lnTo>
                  <a:pt x="1873" y="30581"/>
                </a:lnTo>
                <a:lnTo>
                  <a:pt x="262" y="34897"/>
                </a:lnTo>
                <a:lnTo>
                  <a:pt x="0" y="39411"/>
                </a:lnTo>
                <a:lnTo>
                  <a:pt x="1083" y="44126"/>
                </a:lnTo>
                <a:lnTo>
                  <a:pt x="2165" y="48841"/>
                </a:lnTo>
                <a:lnTo>
                  <a:pt x="4650" y="53847"/>
                </a:lnTo>
                <a:lnTo>
                  <a:pt x="8539" y="59146"/>
                </a:lnTo>
                <a:lnTo>
                  <a:pt x="11607" y="63325"/>
                </a:lnTo>
                <a:lnTo>
                  <a:pt x="15132" y="66526"/>
                </a:lnTo>
                <a:lnTo>
                  <a:pt x="19114" y="68745"/>
                </a:lnTo>
                <a:lnTo>
                  <a:pt x="23097" y="70963"/>
                </a:lnTo>
                <a:lnTo>
                  <a:pt x="27119" y="71954"/>
                </a:lnTo>
                <a:lnTo>
                  <a:pt x="31182" y="71716"/>
                </a:lnTo>
                <a:lnTo>
                  <a:pt x="35246" y="71479"/>
                </a:lnTo>
                <a:lnTo>
                  <a:pt x="38834" y="70218"/>
                </a:lnTo>
                <a:lnTo>
                  <a:pt x="41948" y="67933"/>
                </a:lnTo>
                <a:lnTo>
                  <a:pt x="45087" y="65628"/>
                </a:lnTo>
                <a:lnTo>
                  <a:pt x="47265" y="62781"/>
                </a:lnTo>
                <a:lnTo>
                  <a:pt x="48482" y="59390"/>
                </a:lnTo>
                <a:lnTo>
                  <a:pt x="49698" y="55999"/>
                </a:lnTo>
                <a:lnTo>
                  <a:pt x="49842" y="52024"/>
                </a:lnTo>
                <a:lnTo>
                  <a:pt x="48911" y="47464"/>
                </a:lnTo>
                <a:lnTo>
                  <a:pt x="48256" y="44342"/>
                </a:lnTo>
                <a:lnTo>
                  <a:pt x="46328" y="39103"/>
                </a:lnTo>
                <a:lnTo>
                  <a:pt x="43125" y="31747"/>
                </a:lnTo>
                <a:lnTo>
                  <a:pt x="39922" y="24391"/>
                </a:lnTo>
                <a:lnTo>
                  <a:pt x="38454" y="19467"/>
                </a:lnTo>
                <a:lnTo>
                  <a:pt x="38718" y="16974"/>
                </a:lnTo>
                <a:lnTo>
                  <a:pt x="40138" y="12424"/>
                </a:lnTo>
                <a:lnTo>
                  <a:pt x="44672" y="9095"/>
                </a:lnTo>
                <a:lnTo>
                  <a:pt x="47533" y="8648"/>
                </a:lnTo>
                <a:lnTo>
                  <a:pt x="50830" y="9532"/>
                </a:lnTo>
                <a:lnTo>
                  <a:pt x="54126" y="10416"/>
                </a:lnTo>
                <a:lnTo>
                  <a:pt x="57496" y="13206"/>
                </a:lnTo>
                <a:lnTo>
                  <a:pt x="60942" y="17900"/>
                </a:lnTo>
                <a:lnTo>
                  <a:pt x="64250" y="22409"/>
                </a:lnTo>
                <a:lnTo>
                  <a:pt x="65806" y="26511"/>
                </a:lnTo>
                <a:lnTo>
                  <a:pt x="65609" y="30205"/>
                </a:lnTo>
                <a:lnTo>
                  <a:pt x="65412" y="33898"/>
                </a:lnTo>
                <a:lnTo>
                  <a:pt x="63610" y="37304"/>
                </a:lnTo>
                <a:lnTo>
                  <a:pt x="60204" y="40420"/>
                </a:lnTo>
                <a:lnTo>
                  <a:pt x="66246" y="47453"/>
                </a:lnTo>
                <a:lnTo>
                  <a:pt x="69592" y="44794"/>
                </a:lnTo>
                <a:lnTo>
                  <a:pt x="71968" y="41573"/>
                </a:lnTo>
                <a:lnTo>
                  <a:pt x="73379" y="37788"/>
                </a:lnTo>
                <a:lnTo>
                  <a:pt x="74788" y="34005"/>
                </a:lnTo>
                <a:lnTo>
                  <a:pt x="74976" y="29940"/>
                </a:lnTo>
                <a:lnTo>
                  <a:pt x="73940" y="25591"/>
                </a:lnTo>
                <a:lnTo>
                  <a:pt x="72905" y="21244"/>
                </a:lnTo>
                <a:lnTo>
                  <a:pt x="70792" y="16898"/>
                </a:lnTo>
                <a:lnTo>
                  <a:pt x="67603" y="12552"/>
                </a:lnTo>
                <a:lnTo>
                  <a:pt x="64706" y="8605"/>
                </a:lnTo>
                <a:lnTo>
                  <a:pt x="61407" y="5509"/>
                </a:lnTo>
                <a:lnTo>
                  <a:pt x="57704" y="3263"/>
                </a:lnTo>
                <a:lnTo>
                  <a:pt x="54001" y="1017"/>
                </a:lnTo>
                <a:lnTo>
                  <a:pt x="50244" y="0"/>
                </a:lnTo>
                <a:lnTo>
                  <a:pt x="46434" y="212"/>
                </a:lnTo>
                <a:lnTo>
                  <a:pt x="42624" y="422"/>
                </a:lnTo>
                <a:lnTo>
                  <a:pt x="39237" y="1616"/>
                </a:lnTo>
                <a:lnTo>
                  <a:pt x="36273" y="3790"/>
                </a:lnTo>
                <a:lnTo>
                  <a:pt x="33576" y="5770"/>
                </a:lnTo>
                <a:lnTo>
                  <a:pt x="31642" y="8244"/>
                </a:lnTo>
                <a:lnTo>
                  <a:pt x="30471" y="11212"/>
                </a:lnTo>
                <a:lnTo>
                  <a:pt x="29300" y="14180"/>
                </a:lnTo>
                <a:close/>
              </a:path>
            </a:pathLst>
          </a:custGeom>
          <a:solidFill>
            <a:srgbClr val="000000"/>
          </a:solidFill>
        </p:spPr>
        <p:txBody>
          <a:bodyPr wrap="square" lIns="0" tIns="0" rIns="0" bIns="0" rtlCol="0">
            <a:noAutofit/>
          </a:bodyPr>
          <a:lstStyle/>
          <a:p>
            <a:endParaRPr/>
          </a:p>
        </p:txBody>
      </p:sp>
      <p:sp>
        <p:nvSpPr>
          <p:cNvPr id="223" name="object 223"/>
          <p:cNvSpPr/>
          <p:nvPr/>
        </p:nvSpPr>
        <p:spPr>
          <a:xfrm>
            <a:off x="3187493" y="4505576"/>
            <a:ext cx="46944" cy="54852"/>
          </a:xfrm>
          <a:custGeom>
            <a:avLst/>
            <a:gdLst/>
            <a:ahLst/>
            <a:cxnLst/>
            <a:rect l="l" t="t" r="r" b="b"/>
            <a:pathLst>
              <a:path w="46944" h="54852">
                <a:moveTo>
                  <a:pt x="20029" y="9460"/>
                </a:moveTo>
                <a:lnTo>
                  <a:pt x="24462" y="9867"/>
                </a:lnTo>
                <a:lnTo>
                  <a:pt x="28895" y="10276"/>
                </a:lnTo>
                <a:lnTo>
                  <a:pt x="32435" y="12284"/>
                </a:lnTo>
                <a:lnTo>
                  <a:pt x="35085" y="15894"/>
                </a:lnTo>
                <a:lnTo>
                  <a:pt x="37693" y="19450"/>
                </a:lnTo>
                <a:lnTo>
                  <a:pt x="38526" y="23413"/>
                </a:lnTo>
                <a:lnTo>
                  <a:pt x="37583" y="27788"/>
                </a:lnTo>
                <a:lnTo>
                  <a:pt x="36639" y="32162"/>
                </a:lnTo>
                <a:lnTo>
                  <a:pt x="33548" y="36272"/>
                </a:lnTo>
                <a:lnTo>
                  <a:pt x="28308" y="40116"/>
                </a:lnTo>
                <a:lnTo>
                  <a:pt x="22748" y="44197"/>
                </a:lnTo>
                <a:lnTo>
                  <a:pt x="17739" y="46042"/>
                </a:lnTo>
                <a:lnTo>
                  <a:pt x="13280" y="45653"/>
                </a:lnTo>
                <a:lnTo>
                  <a:pt x="8820" y="45265"/>
                </a:lnTo>
                <a:lnTo>
                  <a:pt x="5276" y="43280"/>
                </a:lnTo>
                <a:lnTo>
                  <a:pt x="2647" y="39698"/>
                </a:lnTo>
                <a:lnTo>
                  <a:pt x="0" y="36089"/>
                </a:lnTo>
                <a:lnTo>
                  <a:pt x="2847" y="50519"/>
                </a:lnTo>
                <a:lnTo>
                  <a:pt x="6877" y="52383"/>
                </a:lnTo>
                <a:lnTo>
                  <a:pt x="10906" y="54248"/>
                </a:lnTo>
                <a:lnTo>
                  <a:pt x="15086" y="54852"/>
                </a:lnTo>
                <a:lnTo>
                  <a:pt x="19417" y="54198"/>
                </a:lnTo>
                <a:lnTo>
                  <a:pt x="23748" y="53544"/>
                </a:lnTo>
                <a:lnTo>
                  <a:pt x="28642" y="51213"/>
                </a:lnTo>
                <a:lnTo>
                  <a:pt x="34098" y="47209"/>
                </a:lnTo>
                <a:lnTo>
                  <a:pt x="40831" y="42268"/>
                </a:lnTo>
                <a:lnTo>
                  <a:pt x="44748" y="36542"/>
                </a:lnTo>
                <a:lnTo>
                  <a:pt x="45846" y="30032"/>
                </a:lnTo>
                <a:lnTo>
                  <a:pt x="46944" y="23522"/>
                </a:lnTo>
                <a:lnTo>
                  <a:pt x="45350" y="17346"/>
                </a:lnTo>
                <a:lnTo>
                  <a:pt x="41064" y="11506"/>
                </a:lnTo>
                <a:lnTo>
                  <a:pt x="37207" y="6250"/>
                </a:lnTo>
                <a:lnTo>
                  <a:pt x="32368" y="2948"/>
                </a:lnTo>
                <a:lnTo>
                  <a:pt x="26545" y="1600"/>
                </a:lnTo>
                <a:lnTo>
                  <a:pt x="19556" y="0"/>
                </a:lnTo>
                <a:lnTo>
                  <a:pt x="12136" y="2078"/>
                </a:lnTo>
                <a:lnTo>
                  <a:pt x="4284" y="7842"/>
                </a:lnTo>
                <a:lnTo>
                  <a:pt x="1057" y="23383"/>
                </a:lnTo>
                <a:lnTo>
                  <a:pt x="4248" y="19211"/>
                </a:lnTo>
                <a:lnTo>
                  <a:pt x="9674" y="15228"/>
                </a:lnTo>
                <a:lnTo>
                  <a:pt x="15100" y="11247"/>
                </a:lnTo>
                <a:lnTo>
                  <a:pt x="20029" y="9460"/>
                </a:lnTo>
                <a:close/>
              </a:path>
            </a:pathLst>
          </a:custGeom>
          <a:solidFill>
            <a:srgbClr val="000000"/>
          </a:solidFill>
        </p:spPr>
        <p:txBody>
          <a:bodyPr wrap="square" lIns="0" tIns="0" rIns="0" bIns="0" rtlCol="0">
            <a:noAutofit/>
          </a:bodyPr>
          <a:lstStyle/>
          <a:p>
            <a:endParaRPr/>
          </a:p>
        </p:txBody>
      </p:sp>
      <p:sp>
        <p:nvSpPr>
          <p:cNvPr id="224" name="object 224"/>
          <p:cNvSpPr/>
          <p:nvPr/>
        </p:nvSpPr>
        <p:spPr>
          <a:xfrm>
            <a:off x="3205878" y="4545994"/>
            <a:ext cx="58087" cy="38406"/>
          </a:xfrm>
          <a:custGeom>
            <a:avLst/>
            <a:gdLst/>
            <a:ahLst/>
            <a:cxnLst/>
            <a:rect l="l" t="t" r="r" b="b"/>
            <a:pathLst>
              <a:path w="58087" h="38406">
                <a:moveTo>
                  <a:pt x="58087" y="24107"/>
                </a:moveTo>
                <a:lnTo>
                  <a:pt x="57762" y="20482"/>
                </a:lnTo>
                <a:lnTo>
                  <a:pt x="56706" y="17454"/>
                </a:lnTo>
                <a:lnTo>
                  <a:pt x="54923" y="15024"/>
                </a:lnTo>
                <a:lnTo>
                  <a:pt x="52076" y="12152"/>
                </a:lnTo>
                <a:lnTo>
                  <a:pt x="48094" y="10759"/>
                </a:lnTo>
                <a:lnTo>
                  <a:pt x="44982" y="10690"/>
                </a:lnTo>
                <a:lnTo>
                  <a:pt x="40747" y="11249"/>
                </a:lnTo>
                <a:lnTo>
                  <a:pt x="47259" y="6470"/>
                </a:lnTo>
                <a:lnTo>
                  <a:pt x="42510" y="0"/>
                </a:lnTo>
                <a:lnTo>
                  <a:pt x="0" y="31197"/>
                </a:lnTo>
                <a:lnTo>
                  <a:pt x="5289" y="38406"/>
                </a:lnTo>
                <a:lnTo>
                  <a:pt x="27504" y="22103"/>
                </a:lnTo>
                <a:lnTo>
                  <a:pt x="30539" y="19875"/>
                </a:lnTo>
                <a:lnTo>
                  <a:pt x="33629" y="18223"/>
                </a:lnTo>
                <a:lnTo>
                  <a:pt x="36772" y="17144"/>
                </a:lnTo>
                <a:lnTo>
                  <a:pt x="38841" y="16445"/>
                </a:lnTo>
                <a:lnTo>
                  <a:pt x="42664" y="16921"/>
                </a:lnTo>
                <a:lnTo>
                  <a:pt x="46027" y="18529"/>
                </a:lnTo>
                <a:lnTo>
                  <a:pt x="48456" y="21840"/>
                </a:lnTo>
                <a:lnTo>
                  <a:pt x="49547" y="26419"/>
                </a:lnTo>
                <a:lnTo>
                  <a:pt x="58087" y="24107"/>
                </a:lnTo>
                <a:close/>
              </a:path>
            </a:pathLst>
          </a:custGeom>
          <a:solidFill>
            <a:srgbClr val="000000"/>
          </a:solidFill>
        </p:spPr>
        <p:txBody>
          <a:bodyPr wrap="square" lIns="0" tIns="0" rIns="0" bIns="0" rtlCol="0">
            <a:noAutofit/>
          </a:bodyPr>
          <a:lstStyle/>
          <a:p>
            <a:endParaRPr/>
          </a:p>
        </p:txBody>
      </p:sp>
      <p:sp>
        <p:nvSpPr>
          <p:cNvPr id="225" name="object 225"/>
          <p:cNvSpPr/>
          <p:nvPr/>
        </p:nvSpPr>
        <p:spPr>
          <a:xfrm>
            <a:off x="3276412" y="4561511"/>
            <a:ext cx="13479" cy="13219"/>
          </a:xfrm>
          <a:custGeom>
            <a:avLst/>
            <a:gdLst/>
            <a:ahLst/>
            <a:cxnLst/>
            <a:rect l="l" t="t" r="r" b="b"/>
            <a:pathLst>
              <a:path w="13479" h="13219">
                <a:moveTo>
                  <a:pt x="8190" y="0"/>
                </a:moveTo>
                <a:lnTo>
                  <a:pt x="0" y="6010"/>
                </a:lnTo>
                <a:lnTo>
                  <a:pt x="5289" y="13219"/>
                </a:lnTo>
                <a:lnTo>
                  <a:pt x="13479" y="7207"/>
                </a:lnTo>
                <a:lnTo>
                  <a:pt x="8190" y="0"/>
                </a:lnTo>
                <a:close/>
              </a:path>
            </a:pathLst>
          </a:custGeom>
          <a:solidFill>
            <a:srgbClr val="000000"/>
          </a:solidFill>
        </p:spPr>
        <p:txBody>
          <a:bodyPr wrap="square" lIns="0" tIns="0" rIns="0" bIns="0" rtlCol="0">
            <a:noAutofit/>
          </a:bodyPr>
          <a:lstStyle/>
          <a:p>
            <a:endParaRPr/>
          </a:p>
        </p:txBody>
      </p:sp>
      <p:sp>
        <p:nvSpPr>
          <p:cNvPr id="226" name="object 226"/>
          <p:cNvSpPr/>
          <p:nvPr/>
        </p:nvSpPr>
        <p:spPr>
          <a:xfrm>
            <a:off x="3225955" y="4573352"/>
            <a:ext cx="47801" cy="38406"/>
          </a:xfrm>
          <a:custGeom>
            <a:avLst/>
            <a:gdLst/>
            <a:ahLst/>
            <a:cxnLst/>
            <a:rect l="l" t="t" r="r" b="b"/>
            <a:pathLst>
              <a:path w="47801" h="38406">
                <a:moveTo>
                  <a:pt x="42510" y="0"/>
                </a:moveTo>
                <a:lnTo>
                  <a:pt x="0" y="31197"/>
                </a:lnTo>
                <a:lnTo>
                  <a:pt x="5290" y="38406"/>
                </a:lnTo>
                <a:lnTo>
                  <a:pt x="47801" y="7208"/>
                </a:lnTo>
                <a:lnTo>
                  <a:pt x="42510" y="0"/>
                </a:lnTo>
                <a:close/>
              </a:path>
            </a:pathLst>
          </a:custGeom>
          <a:solidFill>
            <a:srgbClr val="000000"/>
          </a:solidFill>
        </p:spPr>
        <p:txBody>
          <a:bodyPr wrap="square" lIns="0" tIns="0" rIns="0" bIns="0" rtlCol="0">
            <a:noAutofit/>
          </a:bodyPr>
          <a:lstStyle/>
          <a:p>
            <a:endParaRPr/>
          </a:p>
        </p:txBody>
      </p:sp>
      <p:sp>
        <p:nvSpPr>
          <p:cNvPr id="227" name="object 227"/>
          <p:cNvSpPr/>
          <p:nvPr/>
        </p:nvSpPr>
        <p:spPr>
          <a:xfrm>
            <a:off x="3239311" y="4591550"/>
            <a:ext cx="62524" cy="65681"/>
          </a:xfrm>
          <a:custGeom>
            <a:avLst/>
            <a:gdLst/>
            <a:ahLst/>
            <a:cxnLst/>
            <a:rect l="l" t="t" r="r" b="b"/>
            <a:pathLst>
              <a:path w="62524" h="65681">
                <a:moveTo>
                  <a:pt x="42510" y="0"/>
                </a:moveTo>
                <a:lnTo>
                  <a:pt x="0" y="31197"/>
                </a:lnTo>
                <a:lnTo>
                  <a:pt x="5289" y="38406"/>
                </a:lnTo>
                <a:lnTo>
                  <a:pt x="28481" y="21385"/>
                </a:lnTo>
                <a:lnTo>
                  <a:pt x="33919" y="17395"/>
                </a:lnTo>
                <a:lnTo>
                  <a:pt x="38426" y="15796"/>
                </a:lnTo>
                <a:lnTo>
                  <a:pt x="42002" y="16588"/>
                </a:lnTo>
                <a:lnTo>
                  <a:pt x="45577" y="17381"/>
                </a:lnTo>
                <a:lnTo>
                  <a:pt x="48488" y="19306"/>
                </a:lnTo>
                <a:lnTo>
                  <a:pt x="50733" y="22365"/>
                </a:lnTo>
                <a:lnTo>
                  <a:pt x="52931" y="26267"/>
                </a:lnTo>
                <a:lnTo>
                  <a:pt x="53286" y="30386"/>
                </a:lnTo>
                <a:lnTo>
                  <a:pt x="51810" y="33851"/>
                </a:lnTo>
                <a:lnTo>
                  <a:pt x="48780" y="37364"/>
                </a:lnTo>
                <a:lnTo>
                  <a:pt x="45848" y="39517"/>
                </a:lnTo>
                <a:lnTo>
                  <a:pt x="20017" y="58473"/>
                </a:lnTo>
                <a:lnTo>
                  <a:pt x="25307" y="65681"/>
                </a:lnTo>
                <a:lnTo>
                  <a:pt x="51410" y="46525"/>
                </a:lnTo>
                <a:lnTo>
                  <a:pt x="54742" y="44080"/>
                </a:lnTo>
                <a:lnTo>
                  <a:pt x="56975" y="42236"/>
                </a:lnTo>
                <a:lnTo>
                  <a:pt x="59851" y="39058"/>
                </a:lnTo>
                <a:lnTo>
                  <a:pt x="61786" y="34851"/>
                </a:lnTo>
                <a:lnTo>
                  <a:pt x="62524" y="30200"/>
                </a:lnTo>
                <a:lnTo>
                  <a:pt x="61870" y="27381"/>
                </a:lnTo>
                <a:lnTo>
                  <a:pt x="61215" y="24561"/>
                </a:lnTo>
                <a:lnTo>
                  <a:pt x="59950" y="21874"/>
                </a:lnTo>
                <a:lnTo>
                  <a:pt x="58073" y="19316"/>
                </a:lnTo>
                <a:lnTo>
                  <a:pt x="53752" y="13428"/>
                </a:lnTo>
                <a:lnTo>
                  <a:pt x="48134" y="10623"/>
                </a:lnTo>
                <a:lnTo>
                  <a:pt x="41220" y="10902"/>
                </a:lnTo>
                <a:lnTo>
                  <a:pt x="47260" y="6470"/>
                </a:lnTo>
                <a:lnTo>
                  <a:pt x="42510" y="0"/>
                </a:lnTo>
                <a:close/>
              </a:path>
            </a:pathLst>
          </a:custGeom>
          <a:solidFill>
            <a:srgbClr val="000000"/>
          </a:solidFill>
        </p:spPr>
        <p:txBody>
          <a:bodyPr wrap="square" lIns="0" tIns="0" rIns="0" bIns="0" rtlCol="0">
            <a:noAutofit/>
          </a:bodyPr>
          <a:lstStyle/>
          <a:p>
            <a:endParaRPr/>
          </a:p>
        </p:txBody>
      </p:sp>
      <p:sp>
        <p:nvSpPr>
          <p:cNvPr id="228" name="object 228"/>
          <p:cNvSpPr/>
          <p:nvPr/>
        </p:nvSpPr>
        <p:spPr>
          <a:xfrm>
            <a:off x="3288348" y="4642672"/>
            <a:ext cx="52321" cy="56008"/>
          </a:xfrm>
          <a:custGeom>
            <a:avLst/>
            <a:gdLst/>
            <a:ahLst/>
            <a:cxnLst/>
            <a:rect l="l" t="t" r="r" b="b"/>
            <a:pathLst>
              <a:path w="52321" h="56008">
                <a:moveTo>
                  <a:pt x="52321" y="29063"/>
                </a:moveTo>
                <a:lnTo>
                  <a:pt x="47452" y="22429"/>
                </a:lnTo>
                <a:lnTo>
                  <a:pt x="42209" y="26276"/>
                </a:lnTo>
                <a:lnTo>
                  <a:pt x="43917" y="20016"/>
                </a:lnTo>
                <a:lnTo>
                  <a:pt x="42932" y="14381"/>
                </a:lnTo>
                <a:lnTo>
                  <a:pt x="39253" y="9368"/>
                </a:lnTo>
                <a:lnTo>
                  <a:pt x="36493" y="5608"/>
                </a:lnTo>
                <a:lnTo>
                  <a:pt x="33158" y="3020"/>
                </a:lnTo>
                <a:lnTo>
                  <a:pt x="29249" y="1602"/>
                </a:lnTo>
                <a:lnTo>
                  <a:pt x="25339" y="185"/>
                </a:lnTo>
                <a:lnTo>
                  <a:pt x="21132" y="0"/>
                </a:lnTo>
                <a:lnTo>
                  <a:pt x="16631" y="1046"/>
                </a:lnTo>
                <a:lnTo>
                  <a:pt x="12131" y="2092"/>
                </a:lnTo>
                <a:lnTo>
                  <a:pt x="7856" y="4102"/>
                </a:lnTo>
                <a:lnTo>
                  <a:pt x="3806" y="7075"/>
                </a:lnTo>
                <a:lnTo>
                  <a:pt x="0" y="26324"/>
                </a:lnTo>
                <a:lnTo>
                  <a:pt x="928" y="22233"/>
                </a:lnTo>
                <a:lnTo>
                  <a:pt x="4173" y="18148"/>
                </a:lnTo>
                <a:lnTo>
                  <a:pt x="9734" y="14066"/>
                </a:lnTo>
                <a:lnTo>
                  <a:pt x="14843" y="10317"/>
                </a:lnTo>
                <a:lnTo>
                  <a:pt x="19517" y="8611"/>
                </a:lnTo>
                <a:lnTo>
                  <a:pt x="23757" y="8949"/>
                </a:lnTo>
                <a:lnTo>
                  <a:pt x="27998" y="9287"/>
                </a:lnTo>
                <a:lnTo>
                  <a:pt x="31294" y="11057"/>
                </a:lnTo>
                <a:lnTo>
                  <a:pt x="33643" y="14260"/>
                </a:lnTo>
                <a:lnTo>
                  <a:pt x="36034" y="17518"/>
                </a:lnTo>
                <a:lnTo>
                  <a:pt x="36760" y="21267"/>
                </a:lnTo>
                <a:lnTo>
                  <a:pt x="35820" y="25510"/>
                </a:lnTo>
                <a:lnTo>
                  <a:pt x="34880" y="29752"/>
                </a:lnTo>
                <a:lnTo>
                  <a:pt x="31816" y="33778"/>
                </a:lnTo>
                <a:lnTo>
                  <a:pt x="26626" y="37586"/>
                </a:lnTo>
                <a:lnTo>
                  <a:pt x="21198" y="41569"/>
                </a:lnTo>
                <a:lnTo>
                  <a:pt x="15607" y="56008"/>
                </a:lnTo>
                <a:lnTo>
                  <a:pt x="52321" y="29063"/>
                </a:lnTo>
                <a:close/>
              </a:path>
            </a:pathLst>
          </a:custGeom>
          <a:solidFill>
            <a:srgbClr val="000000"/>
          </a:solidFill>
        </p:spPr>
        <p:txBody>
          <a:bodyPr wrap="square" lIns="0" tIns="0" rIns="0" bIns="0" rtlCol="0">
            <a:noAutofit/>
          </a:bodyPr>
          <a:lstStyle/>
          <a:p>
            <a:endParaRPr/>
          </a:p>
        </p:txBody>
      </p:sp>
      <p:sp>
        <p:nvSpPr>
          <p:cNvPr id="229" name="object 229"/>
          <p:cNvSpPr/>
          <p:nvPr/>
        </p:nvSpPr>
        <p:spPr>
          <a:xfrm>
            <a:off x="3261277" y="4649748"/>
            <a:ext cx="48270" cy="57911"/>
          </a:xfrm>
          <a:custGeom>
            <a:avLst/>
            <a:gdLst/>
            <a:ahLst/>
            <a:cxnLst/>
            <a:rect l="l" t="t" r="r" b="b"/>
            <a:pathLst>
              <a:path w="48270" h="57911">
                <a:moveTo>
                  <a:pt x="2319" y="23063"/>
                </a:moveTo>
                <a:lnTo>
                  <a:pt x="0" y="27080"/>
                </a:lnTo>
                <a:lnTo>
                  <a:pt x="27" y="36648"/>
                </a:lnTo>
                <a:lnTo>
                  <a:pt x="1892" y="41570"/>
                </a:lnTo>
                <a:lnTo>
                  <a:pt x="5605" y="46631"/>
                </a:lnTo>
                <a:lnTo>
                  <a:pt x="8733" y="50893"/>
                </a:lnTo>
                <a:lnTo>
                  <a:pt x="12167" y="53894"/>
                </a:lnTo>
                <a:lnTo>
                  <a:pt x="15908" y="55638"/>
                </a:lnTo>
                <a:lnTo>
                  <a:pt x="19648" y="57381"/>
                </a:lnTo>
                <a:lnTo>
                  <a:pt x="23392" y="57911"/>
                </a:lnTo>
                <a:lnTo>
                  <a:pt x="27138" y="57232"/>
                </a:lnTo>
                <a:lnTo>
                  <a:pt x="30885" y="56551"/>
                </a:lnTo>
                <a:lnTo>
                  <a:pt x="36065" y="53785"/>
                </a:lnTo>
                <a:lnTo>
                  <a:pt x="42678" y="48933"/>
                </a:lnTo>
                <a:lnTo>
                  <a:pt x="48270" y="34494"/>
                </a:lnTo>
                <a:lnTo>
                  <a:pt x="43461" y="36297"/>
                </a:lnTo>
                <a:lnTo>
                  <a:pt x="39274" y="35920"/>
                </a:lnTo>
                <a:lnTo>
                  <a:pt x="35088" y="35543"/>
                </a:lnTo>
                <a:lnTo>
                  <a:pt x="31780" y="33699"/>
                </a:lnTo>
                <a:lnTo>
                  <a:pt x="29350" y="30388"/>
                </a:lnTo>
                <a:lnTo>
                  <a:pt x="26902" y="27053"/>
                </a:lnTo>
                <a:lnTo>
                  <a:pt x="26142" y="23340"/>
                </a:lnTo>
                <a:lnTo>
                  <a:pt x="27071" y="19249"/>
                </a:lnTo>
                <a:lnTo>
                  <a:pt x="30877" y="0"/>
                </a:lnTo>
                <a:lnTo>
                  <a:pt x="24987" y="4321"/>
                </a:lnTo>
                <a:lnTo>
                  <a:pt x="21112" y="9630"/>
                </a:lnTo>
                <a:lnTo>
                  <a:pt x="19251" y="15921"/>
                </a:lnTo>
                <a:lnTo>
                  <a:pt x="17391" y="22214"/>
                </a:lnTo>
                <a:lnTo>
                  <a:pt x="18605" y="28284"/>
                </a:lnTo>
                <a:lnTo>
                  <a:pt x="22894" y="34127"/>
                </a:lnTo>
                <a:lnTo>
                  <a:pt x="26341" y="38823"/>
                </a:lnTo>
                <a:lnTo>
                  <a:pt x="31076" y="41384"/>
                </a:lnTo>
                <a:lnTo>
                  <a:pt x="37101" y="41808"/>
                </a:lnTo>
                <a:lnTo>
                  <a:pt x="32440" y="45269"/>
                </a:lnTo>
                <a:lnTo>
                  <a:pt x="29241" y="47350"/>
                </a:lnTo>
                <a:lnTo>
                  <a:pt x="27505" y="48049"/>
                </a:lnTo>
                <a:lnTo>
                  <a:pt x="24641" y="49165"/>
                </a:lnTo>
                <a:lnTo>
                  <a:pt x="21879" y="49302"/>
                </a:lnTo>
                <a:lnTo>
                  <a:pt x="19217" y="48463"/>
                </a:lnTo>
                <a:lnTo>
                  <a:pt x="16556" y="47623"/>
                </a:lnTo>
                <a:lnTo>
                  <a:pt x="14001" y="45535"/>
                </a:lnTo>
                <a:lnTo>
                  <a:pt x="11551" y="42196"/>
                </a:lnTo>
                <a:lnTo>
                  <a:pt x="9278" y="39100"/>
                </a:lnTo>
                <a:lnTo>
                  <a:pt x="8152" y="36168"/>
                </a:lnTo>
                <a:lnTo>
                  <a:pt x="8178" y="31342"/>
                </a:lnTo>
                <a:lnTo>
                  <a:pt x="11097" y="27496"/>
                </a:lnTo>
                <a:lnTo>
                  <a:pt x="6969" y="19813"/>
                </a:lnTo>
                <a:lnTo>
                  <a:pt x="2319" y="23063"/>
                </a:lnTo>
                <a:close/>
              </a:path>
            </a:pathLst>
          </a:custGeom>
          <a:solidFill>
            <a:srgbClr val="000000"/>
          </a:solidFill>
        </p:spPr>
        <p:txBody>
          <a:bodyPr wrap="square" lIns="0" tIns="0" rIns="0" bIns="0" rtlCol="0">
            <a:noAutofit/>
          </a:bodyPr>
          <a:lstStyle/>
          <a:p>
            <a:endParaRPr/>
          </a:p>
        </p:txBody>
      </p:sp>
      <p:sp>
        <p:nvSpPr>
          <p:cNvPr id="230" name="object 230"/>
          <p:cNvSpPr/>
          <p:nvPr/>
        </p:nvSpPr>
        <p:spPr>
          <a:xfrm>
            <a:off x="3178254" y="4513418"/>
            <a:ext cx="13524" cy="42677"/>
          </a:xfrm>
          <a:custGeom>
            <a:avLst/>
            <a:gdLst/>
            <a:ahLst/>
            <a:cxnLst/>
            <a:rect l="l" t="t" r="r" b="b"/>
            <a:pathLst>
              <a:path w="13524" h="42677">
                <a:moveTo>
                  <a:pt x="1625" y="30236"/>
                </a:moveTo>
                <a:lnTo>
                  <a:pt x="5990" y="36184"/>
                </a:lnTo>
                <a:lnTo>
                  <a:pt x="8710" y="39891"/>
                </a:lnTo>
                <a:lnTo>
                  <a:pt x="12086" y="42677"/>
                </a:lnTo>
                <a:lnTo>
                  <a:pt x="9239" y="28247"/>
                </a:lnTo>
                <a:lnTo>
                  <a:pt x="8390" y="24262"/>
                </a:lnTo>
                <a:lnTo>
                  <a:pt x="9344" y="19900"/>
                </a:lnTo>
                <a:lnTo>
                  <a:pt x="10297" y="15540"/>
                </a:lnTo>
                <a:lnTo>
                  <a:pt x="13524" y="0"/>
                </a:lnTo>
                <a:lnTo>
                  <a:pt x="6365" y="5253"/>
                </a:lnTo>
                <a:lnTo>
                  <a:pt x="2227" y="11111"/>
                </a:lnTo>
                <a:lnTo>
                  <a:pt x="1113" y="17571"/>
                </a:lnTo>
                <a:lnTo>
                  <a:pt x="0" y="24032"/>
                </a:lnTo>
                <a:lnTo>
                  <a:pt x="1625" y="30236"/>
                </a:lnTo>
                <a:close/>
              </a:path>
            </a:pathLst>
          </a:custGeom>
          <a:solidFill>
            <a:srgbClr val="000000"/>
          </a:solidFill>
        </p:spPr>
        <p:txBody>
          <a:bodyPr wrap="square" lIns="0" tIns="0" rIns="0" bIns="0" rtlCol="0">
            <a:noAutofit/>
          </a:bodyPr>
          <a:lstStyle/>
          <a:p>
            <a:endParaRPr/>
          </a:p>
        </p:txBody>
      </p:sp>
      <p:sp>
        <p:nvSpPr>
          <p:cNvPr id="231" name="object 231"/>
          <p:cNvSpPr/>
          <p:nvPr/>
        </p:nvSpPr>
        <p:spPr>
          <a:xfrm>
            <a:off x="3148356" y="4465613"/>
            <a:ext cx="55121" cy="52851"/>
          </a:xfrm>
          <a:custGeom>
            <a:avLst/>
            <a:gdLst/>
            <a:ahLst/>
            <a:cxnLst/>
            <a:rect l="l" t="t" r="r" b="b"/>
            <a:pathLst>
              <a:path w="55121" h="52851">
                <a:moveTo>
                  <a:pt x="11629" y="38569"/>
                </a:moveTo>
                <a:lnTo>
                  <a:pt x="9046" y="35049"/>
                </a:lnTo>
                <a:lnTo>
                  <a:pt x="8243" y="31248"/>
                </a:lnTo>
                <a:lnTo>
                  <a:pt x="9221" y="27165"/>
                </a:lnTo>
                <a:lnTo>
                  <a:pt x="10199" y="23082"/>
                </a:lnTo>
                <a:lnTo>
                  <a:pt x="13538" y="18949"/>
                </a:lnTo>
                <a:lnTo>
                  <a:pt x="19236" y="14766"/>
                </a:lnTo>
                <a:lnTo>
                  <a:pt x="24856" y="10642"/>
                </a:lnTo>
                <a:lnTo>
                  <a:pt x="29797" y="8762"/>
                </a:lnTo>
                <a:lnTo>
                  <a:pt x="34060" y="9127"/>
                </a:lnTo>
                <a:lnTo>
                  <a:pt x="38323" y="9490"/>
                </a:lnTo>
                <a:lnTo>
                  <a:pt x="41786" y="11489"/>
                </a:lnTo>
                <a:lnTo>
                  <a:pt x="44452" y="15121"/>
                </a:lnTo>
                <a:lnTo>
                  <a:pt x="46216" y="17524"/>
                </a:lnTo>
                <a:lnTo>
                  <a:pt x="47001" y="20102"/>
                </a:lnTo>
                <a:lnTo>
                  <a:pt x="46804" y="22856"/>
                </a:lnTo>
                <a:lnTo>
                  <a:pt x="46608" y="25608"/>
                </a:lnTo>
                <a:lnTo>
                  <a:pt x="45330" y="28365"/>
                </a:lnTo>
                <a:lnTo>
                  <a:pt x="42965" y="31126"/>
                </a:lnTo>
                <a:lnTo>
                  <a:pt x="49140" y="37307"/>
                </a:lnTo>
                <a:lnTo>
                  <a:pt x="52825" y="33332"/>
                </a:lnTo>
                <a:lnTo>
                  <a:pt x="54758" y="29024"/>
                </a:lnTo>
                <a:lnTo>
                  <a:pt x="54940" y="24382"/>
                </a:lnTo>
                <a:lnTo>
                  <a:pt x="55121" y="19739"/>
                </a:lnTo>
                <a:lnTo>
                  <a:pt x="53521" y="15114"/>
                </a:lnTo>
                <a:lnTo>
                  <a:pt x="50138" y="10505"/>
                </a:lnTo>
                <a:lnTo>
                  <a:pt x="47459" y="6855"/>
                </a:lnTo>
                <a:lnTo>
                  <a:pt x="44123" y="4108"/>
                </a:lnTo>
                <a:lnTo>
                  <a:pt x="40129" y="2264"/>
                </a:lnTo>
                <a:lnTo>
                  <a:pt x="36135" y="420"/>
                </a:lnTo>
                <a:lnTo>
                  <a:pt x="31864" y="0"/>
                </a:lnTo>
                <a:lnTo>
                  <a:pt x="27315" y="1000"/>
                </a:lnTo>
                <a:lnTo>
                  <a:pt x="22767" y="2001"/>
                </a:lnTo>
                <a:lnTo>
                  <a:pt x="18205" y="4182"/>
                </a:lnTo>
                <a:lnTo>
                  <a:pt x="13627" y="7541"/>
                </a:lnTo>
                <a:lnTo>
                  <a:pt x="6548" y="12736"/>
                </a:lnTo>
                <a:lnTo>
                  <a:pt x="2406" y="18489"/>
                </a:lnTo>
                <a:lnTo>
                  <a:pt x="1202" y="24800"/>
                </a:lnTo>
                <a:lnTo>
                  <a:pt x="0" y="31111"/>
                </a:lnTo>
                <a:lnTo>
                  <a:pt x="1527" y="37169"/>
                </a:lnTo>
                <a:lnTo>
                  <a:pt x="5787" y="42974"/>
                </a:lnTo>
                <a:lnTo>
                  <a:pt x="9187" y="47605"/>
                </a:lnTo>
                <a:lnTo>
                  <a:pt x="13423" y="50507"/>
                </a:lnTo>
                <a:lnTo>
                  <a:pt x="18497" y="51678"/>
                </a:lnTo>
                <a:lnTo>
                  <a:pt x="23571" y="52851"/>
                </a:lnTo>
                <a:lnTo>
                  <a:pt x="28812" y="52045"/>
                </a:lnTo>
                <a:lnTo>
                  <a:pt x="34222" y="49263"/>
                </a:lnTo>
                <a:lnTo>
                  <a:pt x="30035" y="41498"/>
                </a:lnTo>
                <a:lnTo>
                  <a:pt x="26075" y="43625"/>
                </a:lnTo>
                <a:lnTo>
                  <a:pt x="22536" y="44375"/>
                </a:lnTo>
                <a:lnTo>
                  <a:pt x="19418" y="43750"/>
                </a:lnTo>
                <a:lnTo>
                  <a:pt x="16300" y="43124"/>
                </a:lnTo>
                <a:lnTo>
                  <a:pt x="13704" y="41398"/>
                </a:lnTo>
                <a:lnTo>
                  <a:pt x="11629" y="38569"/>
                </a:lnTo>
                <a:close/>
              </a:path>
            </a:pathLst>
          </a:custGeom>
          <a:solidFill>
            <a:srgbClr val="000000"/>
          </a:solidFill>
        </p:spPr>
        <p:txBody>
          <a:bodyPr wrap="square" lIns="0" tIns="0" rIns="0" bIns="0" rtlCol="0">
            <a:noAutofit/>
          </a:bodyPr>
          <a:lstStyle/>
          <a:p>
            <a:endParaRPr/>
          </a:p>
        </p:txBody>
      </p:sp>
      <p:sp>
        <p:nvSpPr>
          <p:cNvPr id="232" name="object 232"/>
          <p:cNvSpPr/>
          <p:nvPr/>
        </p:nvSpPr>
        <p:spPr>
          <a:xfrm>
            <a:off x="1222904" y="4573096"/>
            <a:ext cx="32634" cy="52597"/>
          </a:xfrm>
          <a:custGeom>
            <a:avLst/>
            <a:gdLst/>
            <a:ahLst/>
            <a:cxnLst/>
            <a:rect l="l" t="t" r="r" b="b"/>
            <a:pathLst>
              <a:path w="32634" h="52597">
                <a:moveTo>
                  <a:pt x="13929" y="33583"/>
                </a:moveTo>
                <a:lnTo>
                  <a:pt x="13306" y="36592"/>
                </a:lnTo>
                <a:lnTo>
                  <a:pt x="11868" y="39399"/>
                </a:lnTo>
                <a:lnTo>
                  <a:pt x="9615" y="42005"/>
                </a:lnTo>
                <a:lnTo>
                  <a:pt x="9726" y="52597"/>
                </a:lnTo>
                <a:lnTo>
                  <a:pt x="13518" y="48210"/>
                </a:lnTo>
                <a:lnTo>
                  <a:pt x="15816" y="45552"/>
                </a:lnTo>
                <a:lnTo>
                  <a:pt x="17527" y="42684"/>
                </a:lnTo>
                <a:lnTo>
                  <a:pt x="18651" y="39606"/>
                </a:lnTo>
                <a:lnTo>
                  <a:pt x="19776" y="36526"/>
                </a:lnTo>
                <a:lnTo>
                  <a:pt x="20358" y="32807"/>
                </a:lnTo>
                <a:lnTo>
                  <a:pt x="20396" y="28446"/>
                </a:lnTo>
                <a:lnTo>
                  <a:pt x="22470" y="29902"/>
                </a:lnTo>
                <a:lnTo>
                  <a:pt x="26521" y="31459"/>
                </a:lnTo>
                <a:lnTo>
                  <a:pt x="32634" y="24387"/>
                </a:lnTo>
                <a:lnTo>
                  <a:pt x="28301" y="23049"/>
                </a:lnTo>
                <a:lnTo>
                  <a:pt x="24468" y="20711"/>
                </a:lnTo>
                <a:lnTo>
                  <a:pt x="20382" y="17423"/>
                </a:lnTo>
                <a:lnTo>
                  <a:pt x="14128" y="12016"/>
                </a:lnTo>
                <a:lnTo>
                  <a:pt x="5158" y="4263"/>
                </a:lnTo>
                <a:lnTo>
                  <a:pt x="2169" y="1678"/>
                </a:lnTo>
                <a:lnTo>
                  <a:pt x="0" y="0"/>
                </a:lnTo>
                <a:lnTo>
                  <a:pt x="1466" y="23771"/>
                </a:lnTo>
                <a:lnTo>
                  <a:pt x="3811" y="19349"/>
                </a:lnTo>
                <a:lnTo>
                  <a:pt x="4942" y="16028"/>
                </a:lnTo>
                <a:lnTo>
                  <a:pt x="7372" y="18196"/>
                </a:lnTo>
                <a:lnTo>
                  <a:pt x="10334" y="20756"/>
                </a:lnTo>
                <a:lnTo>
                  <a:pt x="13149" y="25095"/>
                </a:lnTo>
                <a:lnTo>
                  <a:pt x="14292" y="27746"/>
                </a:lnTo>
                <a:lnTo>
                  <a:pt x="14552" y="30576"/>
                </a:lnTo>
                <a:lnTo>
                  <a:pt x="13929" y="33583"/>
                </a:lnTo>
                <a:close/>
              </a:path>
            </a:pathLst>
          </a:custGeom>
          <a:solidFill>
            <a:srgbClr val="000000"/>
          </a:solidFill>
        </p:spPr>
        <p:txBody>
          <a:bodyPr wrap="square" lIns="0" tIns="0" rIns="0" bIns="0" rtlCol="0">
            <a:noAutofit/>
          </a:bodyPr>
          <a:lstStyle/>
          <a:p>
            <a:endParaRPr/>
          </a:p>
        </p:txBody>
      </p:sp>
      <p:sp>
        <p:nvSpPr>
          <p:cNvPr id="233" name="object 233"/>
          <p:cNvSpPr/>
          <p:nvPr/>
        </p:nvSpPr>
        <p:spPr>
          <a:xfrm>
            <a:off x="1191495" y="4570450"/>
            <a:ext cx="41135" cy="58714"/>
          </a:xfrm>
          <a:custGeom>
            <a:avLst/>
            <a:gdLst/>
            <a:ahLst/>
            <a:cxnLst/>
            <a:rect l="l" t="t" r="r" b="b"/>
            <a:pathLst>
              <a:path w="41135" h="58714">
                <a:moveTo>
                  <a:pt x="16713" y="41871"/>
                </a:moveTo>
                <a:lnTo>
                  <a:pt x="16725" y="46437"/>
                </a:lnTo>
                <a:lnTo>
                  <a:pt x="18406" y="51000"/>
                </a:lnTo>
                <a:lnTo>
                  <a:pt x="21747" y="54665"/>
                </a:lnTo>
                <a:lnTo>
                  <a:pt x="25066" y="57534"/>
                </a:lnTo>
                <a:lnTo>
                  <a:pt x="28812" y="58714"/>
                </a:lnTo>
                <a:lnTo>
                  <a:pt x="32983" y="58202"/>
                </a:lnTo>
                <a:lnTo>
                  <a:pt x="37154" y="57690"/>
                </a:lnTo>
                <a:lnTo>
                  <a:pt x="41135" y="55242"/>
                </a:lnTo>
                <a:lnTo>
                  <a:pt x="41024" y="44650"/>
                </a:lnTo>
                <a:lnTo>
                  <a:pt x="38749" y="47282"/>
                </a:lnTo>
                <a:lnTo>
                  <a:pt x="34050" y="49098"/>
                </a:lnTo>
                <a:lnTo>
                  <a:pt x="29592" y="48823"/>
                </a:lnTo>
                <a:lnTo>
                  <a:pt x="25838" y="45030"/>
                </a:lnTo>
                <a:lnTo>
                  <a:pt x="25008" y="42119"/>
                </a:lnTo>
                <a:lnTo>
                  <a:pt x="25551" y="39013"/>
                </a:lnTo>
                <a:lnTo>
                  <a:pt x="27307" y="35069"/>
                </a:lnTo>
                <a:lnTo>
                  <a:pt x="29318" y="31939"/>
                </a:lnTo>
                <a:lnTo>
                  <a:pt x="32875" y="26417"/>
                </a:lnTo>
                <a:lnTo>
                  <a:pt x="31408" y="2645"/>
                </a:lnTo>
                <a:lnTo>
                  <a:pt x="27856" y="671"/>
                </a:lnTo>
                <a:lnTo>
                  <a:pt x="23628" y="0"/>
                </a:lnTo>
                <a:lnTo>
                  <a:pt x="19179" y="648"/>
                </a:lnTo>
                <a:lnTo>
                  <a:pt x="16532" y="2089"/>
                </a:lnTo>
                <a:lnTo>
                  <a:pt x="13884" y="3528"/>
                </a:lnTo>
                <a:lnTo>
                  <a:pt x="11085" y="5955"/>
                </a:lnTo>
                <a:lnTo>
                  <a:pt x="8134" y="9370"/>
                </a:lnTo>
                <a:lnTo>
                  <a:pt x="5161" y="12807"/>
                </a:lnTo>
                <a:lnTo>
                  <a:pt x="3017" y="16239"/>
                </a:lnTo>
                <a:lnTo>
                  <a:pt x="1700" y="19663"/>
                </a:lnTo>
                <a:lnTo>
                  <a:pt x="384" y="23087"/>
                </a:lnTo>
                <a:lnTo>
                  <a:pt x="0" y="26241"/>
                </a:lnTo>
                <a:lnTo>
                  <a:pt x="548" y="29128"/>
                </a:lnTo>
                <a:lnTo>
                  <a:pt x="1097" y="32015"/>
                </a:lnTo>
                <a:lnTo>
                  <a:pt x="2528" y="34984"/>
                </a:lnTo>
                <a:lnTo>
                  <a:pt x="4841" y="38036"/>
                </a:lnTo>
                <a:lnTo>
                  <a:pt x="11477" y="32223"/>
                </a:lnTo>
                <a:lnTo>
                  <a:pt x="9269" y="29043"/>
                </a:lnTo>
                <a:lnTo>
                  <a:pt x="8262" y="26210"/>
                </a:lnTo>
                <a:lnTo>
                  <a:pt x="8651" y="21242"/>
                </a:lnTo>
                <a:lnTo>
                  <a:pt x="10126" y="18406"/>
                </a:lnTo>
                <a:lnTo>
                  <a:pt x="12880" y="15219"/>
                </a:lnTo>
                <a:lnTo>
                  <a:pt x="15830" y="11808"/>
                </a:lnTo>
                <a:lnTo>
                  <a:pt x="18814" y="9893"/>
                </a:lnTo>
                <a:lnTo>
                  <a:pt x="21832" y="9476"/>
                </a:lnTo>
                <a:lnTo>
                  <a:pt x="26547" y="10198"/>
                </a:lnTo>
                <a:lnTo>
                  <a:pt x="29290" y="12570"/>
                </a:lnTo>
                <a:lnTo>
                  <a:pt x="31015" y="14127"/>
                </a:lnTo>
                <a:lnTo>
                  <a:pt x="29681" y="17486"/>
                </a:lnTo>
                <a:lnTo>
                  <a:pt x="26977" y="22179"/>
                </a:lnTo>
                <a:lnTo>
                  <a:pt x="22902" y="28204"/>
                </a:lnTo>
                <a:lnTo>
                  <a:pt x="20909" y="31165"/>
                </a:lnTo>
                <a:lnTo>
                  <a:pt x="19512" y="33463"/>
                </a:lnTo>
                <a:lnTo>
                  <a:pt x="17652" y="37330"/>
                </a:lnTo>
                <a:lnTo>
                  <a:pt x="16713" y="41871"/>
                </a:lnTo>
                <a:close/>
              </a:path>
            </a:pathLst>
          </a:custGeom>
          <a:solidFill>
            <a:srgbClr val="000000"/>
          </a:solidFill>
        </p:spPr>
        <p:txBody>
          <a:bodyPr wrap="square" lIns="0" tIns="0" rIns="0" bIns="0" rtlCol="0">
            <a:noAutofit/>
          </a:bodyPr>
          <a:lstStyle/>
          <a:p>
            <a:endParaRPr/>
          </a:p>
        </p:txBody>
      </p:sp>
      <p:sp>
        <p:nvSpPr>
          <p:cNvPr id="234" name="object 234"/>
          <p:cNvSpPr/>
          <p:nvPr/>
        </p:nvSpPr>
        <p:spPr>
          <a:xfrm>
            <a:off x="1227140" y="4531516"/>
            <a:ext cx="55648" cy="53954"/>
          </a:xfrm>
          <a:custGeom>
            <a:avLst/>
            <a:gdLst/>
            <a:ahLst/>
            <a:cxnLst/>
            <a:rect l="l" t="t" r="r" b="b"/>
            <a:pathLst>
              <a:path w="55648" h="53954">
                <a:moveTo>
                  <a:pt x="12916" y="27890"/>
                </a:moveTo>
                <a:lnTo>
                  <a:pt x="9840" y="26671"/>
                </a:lnTo>
                <a:lnTo>
                  <a:pt x="7835" y="23783"/>
                </a:lnTo>
                <a:lnTo>
                  <a:pt x="8071" y="19364"/>
                </a:lnTo>
                <a:lnTo>
                  <a:pt x="9467" y="16713"/>
                </a:lnTo>
                <a:lnTo>
                  <a:pt x="12142" y="13618"/>
                </a:lnTo>
                <a:lnTo>
                  <a:pt x="14408" y="10998"/>
                </a:lnTo>
                <a:lnTo>
                  <a:pt x="16743" y="9472"/>
                </a:lnTo>
                <a:lnTo>
                  <a:pt x="21553" y="8618"/>
                </a:lnTo>
                <a:lnTo>
                  <a:pt x="26260" y="10647"/>
                </a:lnTo>
                <a:lnTo>
                  <a:pt x="31051" y="3241"/>
                </a:lnTo>
                <a:lnTo>
                  <a:pt x="28098" y="1430"/>
                </a:lnTo>
                <a:lnTo>
                  <a:pt x="25363" y="420"/>
                </a:lnTo>
                <a:lnTo>
                  <a:pt x="20332" y="0"/>
                </a:lnTo>
                <a:lnTo>
                  <a:pt x="17601" y="685"/>
                </a:lnTo>
                <a:lnTo>
                  <a:pt x="14656" y="2265"/>
                </a:lnTo>
                <a:lnTo>
                  <a:pt x="11710" y="3845"/>
                </a:lnTo>
                <a:lnTo>
                  <a:pt x="8888" y="6197"/>
                </a:lnTo>
                <a:lnTo>
                  <a:pt x="6188" y="9320"/>
                </a:lnTo>
                <a:lnTo>
                  <a:pt x="4395" y="11394"/>
                </a:lnTo>
                <a:lnTo>
                  <a:pt x="1954" y="15845"/>
                </a:lnTo>
                <a:lnTo>
                  <a:pt x="344" y="20118"/>
                </a:lnTo>
                <a:lnTo>
                  <a:pt x="0" y="24099"/>
                </a:lnTo>
                <a:lnTo>
                  <a:pt x="1107" y="28408"/>
                </a:lnTo>
                <a:lnTo>
                  <a:pt x="3206" y="32351"/>
                </a:lnTo>
                <a:lnTo>
                  <a:pt x="6926" y="35567"/>
                </a:lnTo>
                <a:lnTo>
                  <a:pt x="11596" y="37015"/>
                </a:lnTo>
                <a:lnTo>
                  <a:pt x="16576" y="37059"/>
                </a:lnTo>
                <a:lnTo>
                  <a:pt x="19141" y="35934"/>
                </a:lnTo>
                <a:lnTo>
                  <a:pt x="21707" y="34809"/>
                </a:lnTo>
                <a:lnTo>
                  <a:pt x="25749" y="32315"/>
                </a:lnTo>
                <a:lnTo>
                  <a:pt x="31269" y="28453"/>
                </a:lnTo>
                <a:lnTo>
                  <a:pt x="35366" y="25584"/>
                </a:lnTo>
                <a:lnTo>
                  <a:pt x="38122" y="23938"/>
                </a:lnTo>
                <a:lnTo>
                  <a:pt x="41578" y="22920"/>
                </a:lnTo>
                <a:lnTo>
                  <a:pt x="44888" y="24602"/>
                </a:lnTo>
                <a:lnTo>
                  <a:pt x="47419" y="28105"/>
                </a:lnTo>
                <a:lnTo>
                  <a:pt x="47344" y="33298"/>
                </a:lnTo>
                <a:lnTo>
                  <a:pt x="45980" y="36151"/>
                </a:lnTo>
                <a:lnTo>
                  <a:pt x="43293" y="39260"/>
                </a:lnTo>
                <a:lnTo>
                  <a:pt x="40626" y="42345"/>
                </a:lnTo>
                <a:lnTo>
                  <a:pt x="37837" y="44129"/>
                </a:lnTo>
                <a:lnTo>
                  <a:pt x="34925" y="44613"/>
                </a:lnTo>
                <a:lnTo>
                  <a:pt x="32013" y="45097"/>
                </a:lnTo>
                <a:lnTo>
                  <a:pt x="29054" y="44369"/>
                </a:lnTo>
                <a:lnTo>
                  <a:pt x="26049" y="42429"/>
                </a:lnTo>
                <a:lnTo>
                  <a:pt x="21345" y="50046"/>
                </a:lnTo>
                <a:lnTo>
                  <a:pt x="26209" y="52939"/>
                </a:lnTo>
                <a:lnTo>
                  <a:pt x="30889" y="53954"/>
                </a:lnTo>
                <a:lnTo>
                  <a:pt x="35383" y="53092"/>
                </a:lnTo>
                <a:lnTo>
                  <a:pt x="39877" y="52229"/>
                </a:lnTo>
                <a:lnTo>
                  <a:pt x="44365" y="49206"/>
                </a:lnTo>
                <a:lnTo>
                  <a:pt x="48845" y="44023"/>
                </a:lnTo>
                <a:lnTo>
                  <a:pt x="51550" y="40893"/>
                </a:lnTo>
                <a:lnTo>
                  <a:pt x="53431" y="37619"/>
                </a:lnTo>
                <a:lnTo>
                  <a:pt x="54488" y="34202"/>
                </a:lnTo>
                <a:lnTo>
                  <a:pt x="55544" y="30784"/>
                </a:lnTo>
                <a:lnTo>
                  <a:pt x="55648" y="27560"/>
                </a:lnTo>
                <a:lnTo>
                  <a:pt x="54800" y="24530"/>
                </a:lnTo>
                <a:lnTo>
                  <a:pt x="53952" y="21498"/>
                </a:lnTo>
                <a:lnTo>
                  <a:pt x="52404" y="19013"/>
                </a:lnTo>
                <a:lnTo>
                  <a:pt x="47860" y="15085"/>
                </a:lnTo>
                <a:lnTo>
                  <a:pt x="42988" y="13705"/>
                </a:lnTo>
                <a:lnTo>
                  <a:pt x="38039" y="13916"/>
                </a:lnTo>
                <a:lnTo>
                  <a:pt x="33135" y="16308"/>
                </a:lnTo>
                <a:lnTo>
                  <a:pt x="29212" y="18738"/>
                </a:lnTo>
                <a:lnTo>
                  <a:pt x="23818" y="22405"/>
                </a:lnTo>
                <a:lnTo>
                  <a:pt x="20070" y="24921"/>
                </a:lnTo>
                <a:lnTo>
                  <a:pt x="15459" y="27627"/>
                </a:lnTo>
                <a:lnTo>
                  <a:pt x="12916" y="27890"/>
                </a:lnTo>
                <a:close/>
              </a:path>
            </a:pathLst>
          </a:custGeom>
          <a:solidFill>
            <a:srgbClr val="000000"/>
          </a:solidFill>
        </p:spPr>
        <p:txBody>
          <a:bodyPr wrap="square" lIns="0" tIns="0" rIns="0" bIns="0" rtlCol="0">
            <a:noAutofit/>
          </a:bodyPr>
          <a:lstStyle/>
          <a:p>
            <a:endParaRPr/>
          </a:p>
        </p:txBody>
      </p:sp>
      <p:sp>
        <p:nvSpPr>
          <p:cNvPr id="235" name="object 235"/>
          <p:cNvSpPr/>
          <p:nvPr/>
        </p:nvSpPr>
        <p:spPr>
          <a:xfrm>
            <a:off x="1260362" y="4493086"/>
            <a:ext cx="55649" cy="53953"/>
          </a:xfrm>
          <a:custGeom>
            <a:avLst/>
            <a:gdLst/>
            <a:ahLst/>
            <a:cxnLst/>
            <a:rect l="l" t="t" r="r" b="b"/>
            <a:pathLst>
              <a:path w="55649" h="53953">
                <a:moveTo>
                  <a:pt x="12916" y="27889"/>
                </a:moveTo>
                <a:lnTo>
                  <a:pt x="9840" y="26669"/>
                </a:lnTo>
                <a:lnTo>
                  <a:pt x="7836" y="23782"/>
                </a:lnTo>
                <a:lnTo>
                  <a:pt x="8071" y="19363"/>
                </a:lnTo>
                <a:lnTo>
                  <a:pt x="9467" y="16711"/>
                </a:lnTo>
                <a:lnTo>
                  <a:pt x="12142" y="13616"/>
                </a:lnTo>
                <a:lnTo>
                  <a:pt x="14408" y="10996"/>
                </a:lnTo>
                <a:lnTo>
                  <a:pt x="16743" y="9472"/>
                </a:lnTo>
                <a:lnTo>
                  <a:pt x="21553" y="8616"/>
                </a:lnTo>
                <a:lnTo>
                  <a:pt x="26260" y="10647"/>
                </a:lnTo>
                <a:lnTo>
                  <a:pt x="31051" y="3239"/>
                </a:lnTo>
                <a:lnTo>
                  <a:pt x="28097" y="1428"/>
                </a:lnTo>
                <a:lnTo>
                  <a:pt x="25363" y="419"/>
                </a:lnTo>
                <a:lnTo>
                  <a:pt x="20331" y="0"/>
                </a:lnTo>
                <a:lnTo>
                  <a:pt x="17601" y="684"/>
                </a:lnTo>
                <a:lnTo>
                  <a:pt x="14656" y="2264"/>
                </a:lnTo>
                <a:lnTo>
                  <a:pt x="11710" y="3844"/>
                </a:lnTo>
                <a:lnTo>
                  <a:pt x="8888" y="6196"/>
                </a:lnTo>
                <a:lnTo>
                  <a:pt x="6188" y="9319"/>
                </a:lnTo>
                <a:lnTo>
                  <a:pt x="4394" y="11394"/>
                </a:lnTo>
                <a:lnTo>
                  <a:pt x="1954" y="15844"/>
                </a:lnTo>
                <a:lnTo>
                  <a:pt x="344" y="20118"/>
                </a:lnTo>
                <a:lnTo>
                  <a:pt x="0" y="24099"/>
                </a:lnTo>
                <a:lnTo>
                  <a:pt x="1107" y="28407"/>
                </a:lnTo>
                <a:lnTo>
                  <a:pt x="3206" y="32351"/>
                </a:lnTo>
                <a:lnTo>
                  <a:pt x="6926" y="35567"/>
                </a:lnTo>
                <a:lnTo>
                  <a:pt x="11596" y="37015"/>
                </a:lnTo>
                <a:lnTo>
                  <a:pt x="16576" y="37058"/>
                </a:lnTo>
                <a:lnTo>
                  <a:pt x="19141" y="35933"/>
                </a:lnTo>
                <a:lnTo>
                  <a:pt x="21707" y="34808"/>
                </a:lnTo>
                <a:lnTo>
                  <a:pt x="25749" y="32313"/>
                </a:lnTo>
                <a:lnTo>
                  <a:pt x="31270" y="28451"/>
                </a:lnTo>
                <a:lnTo>
                  <a:pt x="35367" y="25582"/>
                </a:lnTo>
                <a:lnTo>
                  <a:pt x="38121" y="23936"/>
                </a:lnTo>
                <a:lnTo>
                  <a:pt x="41578" y="22919"/>
                </a:lnTo>
                <a:lnTo>
                  <a:pt x="44888" y="24601"/>
                </a:lnTo>
                <a:lnTo>
                  <a:pt x="47419" y="28103"/>
                </a:lnTo>
                <a:lnTo>
                  <a:pt x="47343" y="33296"/>
                </a:lnTo>
                <a:lnTo>
                  <a:pt x="45980" y="36150"/>
                </a:lnTo>
                <a:lnTo>
                  <a:pt x="43291" y="39260"/>
                </a:lnTo>
                <a:lnTo>
                  <a:pt x="40626" y="42344"/>
                </a:lnTo>
                <a:lnTo>
                  <a:pt x="37837" y="44128"/>
                </a:lnTo>
                <a:lnTo>
                  <a:pt x="34925" y="44612"/>
                </a:lnTo>
                <a:lnTo>
                  <a:pt x="32013" y="45096"/>
                </a:lnTo>
                <a:lnTo>
                  <a:pt x="29054" y="44368"/>
                </a:lnTo>
                <a:lnTo>
                  <a:pt x="26049" y="42428"/>
                </a:lnTo>
                <a:lnTo>
                  <a:pt x="21345" y="50045"/>
                </a:lnTo>
                <a:lnTo>
                  <a:pt x="26209" y="52938"/>
                </a:lnTo>
                <a:lnTo>
                  <a:pt x="30889" y="53953"/>
                </a:lnTo>
                <a:lnTo>
                  <a:pt x="35383" y="53091"/>
                </a:lnTo>
                <a:lnTo>
                  <a:pt x="39876" y="52228"/>
                </a:lnTo>
                <a:lnTo>
                  <a:pt x="44365" y="49206"/>
                </a:lnTo>
                <a:lnTo>
                  <a:pt x="48845" y="44023"/>
                </a:lnTo>
                <a:lnTo>
                  <a:pt x="51550" y="40892"/>
                </a:lnTo>
                <a:lnTo>
                  <a:pt x="53431" y="37618"/>
                </a:lnTo>
                <a:lnTo>
                  <a:pt x="54488" y="34201"/>
                </a:lnTo>
                <a:lnTo>
                  <a:pt x="55544" y="30783"/>
                </a:lnTo>
                <a:lnTo>
                  <a:pt x="55649" y="27558"/>
                </a:lnTo>
                <a:lnTo>
                  <a:pt x="54800" y="24528"/>
                </a:lnTo>
                <a:lnTo>
                  <a:pt x="53952" y="21498"/>
                </a:lnTo>
                <a:lnTo>
                  <a:pt x="52404" y="19011"/>
                </a:lnTo>
                <a:lnTo>
                  <a:pt x="47860" y="15083"/>
                </a:lnTo>
                <a:lnTo>
                  <a:pt x="42988" y="13704"/>
                </a:lnTo>
                <a:lnTo>
                  <a:pt x="38039" y="13915"/>
                </a:lnTo>
                <a:lnTo>
                  <a:pt x="33135" y="16306"/>
                </a:lnTo>
                <a:lnTo>
                  <a:pt x="29212" y="18738"/>
                </a:lnTo>
                <a:lnTo>
                  <a:pt x="23817" y="22405"/>
                </a:lnTo>
                <a:lnTo>
                  <a:pt x="20070" y="24919"/>
                </a:lnTo>
                <a:lnTo>
                  <a:pt x="15459" y="27626"/>
                </a:lnTo>
                <a:lnTo>
                  <a:pt x="12916" y="27889"/>
                </a:lnTo>
                <a:close/>
              </a:path>
            </a:pathLst>
          </a:custGeom>
          <a:solidFill>
            <a:srgbClr val="000000"/>
          </a:solidFill>
        </p:spPr>
        <p:txBody>
          <a:bodyPr wrap="square" lIns="0" tIns="0" rIns="0" bIns="0" rtlCol="0">
            <a:noAutofit/>
          </a:bodyPr>
          <a:lstStyle/>
          <a:p>
            <a:endParaRPr/>
          </a:p>
        </p:txBody>
      </p:sp>
      <p:sp>
        <p:nvSpPr>
          <p:cNvPr id="236" name="object 236"/>
          <p:cNvSpPr/>
          <p:nvPr/>
        </p:nvSpPr>
        <p:spPr>
          <a:xfrm>
            <a:off x="1274134" y="4457971"/>
            <a:ext cx="13533" cy="13407"/>
          </a:xfrm>
          <a:custGeom>
            <a:avLst/>
            <a:gdLst/>
            <a:ahLst/>
            <a:cxnLst/>
            <a:rect l="l" t="t" r="r" b="b"/>
            <a:pathLst>
              <a:path w="13533" h="13407">
                <a:moveTo>
                  <a:pt x="5847" y="0"/>
                </a:moveTo>
                <a:lnTo>
                  <a:pt x="0" y="6764"/>
                </a:lnTo>
                <a:lnTo>
                  <a:pt x="7686" y="13407"/>
                </a:lnTo>
                <a:lnTo>
                  <a:pt x="13533" y="6644"/>
                </a:lnTo>
                <a:lnTo>
                  <a:pt x="5847" y="0"/>
                </a:lnTo>
                <a:close/>
              </a:path>
            </a:pathLst>
          </a:custGeom>
          <a:solidFill>
            <a:srgbClr val="000000"/>
          </a:solidFill>
        </p:spPr>
        <p:txBody>
          <a:bodyPr wrap="square" lIns="0" tIns="0" rIns="0" bIns="0" rtlCol="0">
            <a:noAutofit/>
          </a:bodyPr>
          <a:lstStyle/>
          <a:p>
            <a:endParaRPr/>
          </a:p>
        </p:txBody>
      </p:sp>
      <p:sp>
        <p:nvSpPr>
          <p:cNvPr id="237" name="object 237"/>
          <p:cNvSpPr/>
          <p:nvPr/>
        </p:nvSpPr>
        <p:spPr>
          <a:xfrm>
            <a:off x="1289276" y="4471060"/>
            <a:ext cx="45739" cy="41248"/>
          </a:xfrm>
          <a:custGeom>
            <a:avLst/>
            <a:gdLst/>
            <a:ahLst/>
            <a:cxnLst/>
            <a:rect l="l" t="t" r="r" b="b"/>
            <a:pathLst>
              <a:path w="45739" h="41248">
                <a:moveTo>
                  <a:pt x="5847" y="0"/>
                </a:moveTo>
                <a:lnTo>
                  <a:pt x="0" y="6764"/>
                </a:lnTo>
                <a:lnTo>
                  <a:pt x="39891" y="41248"/>
                </a:lnTo>
                <a:lnTo>
                  <a:pt x="45739" y="34484"/>
                </a:lnTo>
                <a:lnTo>
                  <a:pt x="5847" y="0"/>
                </a:lnTo>
                <a:close/>
              </a:path>
            </a:pathLst>
          </a:custGeom>
          <a:solidFill>
            <a:srgbClr val="000000"/>
          </a:solidFill>
        </p:spPr>
        <p:txBody>
          <a:bodyPr wrap="square" lIns="0" tIns="0" rIns="0" bIns="0" rtlCol="0">
            <a:noAutofit/>
          </a:bodyPr>
          <a:lstStyle/>
          <a:p>
            <a:endParaRPr/>
          </a:p>
        </p:txBody>
      </p:sp>
      <p:sp>
        <p:nvSpPr>
          <p:cNvPr id="238" name="object 238"/>
          <p:cNvSpPr/>
          <p:nvPr/>
        </p:nvSpPr>
        <p:spPr>
          <a:xfrm>
            <a:off x="1350545" y="4396903"/>
            <a:ext cx="16699" cy="27491"/>
          </a:xfrm>
          <a:custGeom>
            <a:avLst/>
            <a:gdLst/>
            <a:ahLst/>
            <a:cxnLst/>
            <a:rect l="l" t="t" r="r" b="b"/>
            <a:pathLst>
              <a:path w="16699" h="27491">
                <a:moveTo>
                  <a:pt x="10163" y="240"/>
                </a:moveTo>
                <a:lnTo>
                  <a:pt x="4597" y="3018"/>
                </a:lnTo>
                <a:lnTo>
                  <a:pt x="0" y="8336"/>
                </a:lnTo>
                <a:lnTo>
                  <a:pt x="2186" y="27491"/>
                </a:lnTo>
                <a:lnTo>
                  <a:pt x="1932" y="23585"/>
                </a:lnTo>
                <a:lnTo>
                  <a:pt x="1678" y="19678"/>
                </a:lnTo>
                <a:lnTo>
                  <a:pt x="2891" y="16177"/>
                </a:lnTo>
                <a:lnTo>
                  <a:pt x="5568" y="13080"/>
                </a:lnTo>
                <a:lnTo>
                  <a:pt x="8525" y="9659"/>
                </a:lnTo>
                <a:lnTo>
                  <a:pt x="12235" y="7999"/>
                </a:lnTo>
                <a:lnTo>
                  <a:pt x="16699" y="0"/>
                </a:lnTo>
                <a:lnTo>
                  <a:pt x="10163" y="240"/>
                </a:lnTo>
                <a:close/>
              </a:path>
            </a:pathLst>
          </a:custGeom>
          <a:solidFill>
            <a:srgbClr val="000000"/>
          </a:solidFill>
        </p:spPr>
        <p:txBody>
          <a:bodyPr wrap="square" lIns="0" tIns="0" rIns="0" bIns="0" rtlCol="0">
            <a:noAutofit/>
          </a:bodyPr>
          <a:lstStyle/>
          <a:p>
            <a:endParaRPr/>
          </a:p>
        </p:txBody>
      </p:sp>
      <p:sp>
        <p:nvSpPr>
          <p:cNvPr id="239" name="object 239"/>
          <p:cNvSpPr/>
          <p:nvPr/>
        </p:nvSpPr>
        <p:spPr>
          <a:xfrm>
            <a:off x="1343781" y="4396665"/>
            <a:ext cx="55465" cy="53647"/>
          </a:xfrm>
          <a:custGeom>
            <a:avLst/>
            <a:gdLst/>
            <a:ahLst/>
            <a:cxnLst/>
            <a:rect l="l" t="t" r="r" b="b"/>
            <a:pathLst>
              <a:path w="55465" h="53647">
                <a:moveTo>
                  <a:pt x="5142" y="39629"/>
                </a:moveTo>
                <a:lnTo>
                  <a:pt x="11835" y="45415"/>
                </a:lnTo>
                <a:lnTo>
                  <a:pt x="18303" y="51006"/>
                </a:lnTo>
                <a:lnTo>
                  <a:pt x="24803" y="53647"/>
                </a:lnTo>
                <a:lnTo>
                  <a:pt x="31332" y="53337"/>
                </a:lnTo>
                <a:lnTo>
                  <a:pt x="37862" y="53027"/>
                </a:lnTo>
                <a:lnTo>
                  <a:pt x="43640" y="49964"/>
                </a:lnTo>
                <a:lnTo>
                  <a:pt x="48668" y="44147"/>
                </a:lnTo>
                <a:lnTo>
                  <a:pt x="52661" y="39528"/>
                </a:lnTo>
                <a:lnTo>
                  <a:pt x="54819" y="34763"/>
                </a:lnTo>
                <a:lnTo>
                  <a:pt x="55143" y="29851"/>
                </a:lnTo>
                <a:lnTo>
                  <a:pt x="55465" y="24938"/>
                </a:lnTo>
                <a:lnTo>
                  <a:pt x="54068" y="20176"/>
                </a:lnTo>
                <a:lnTo>
                  <a:pt x="50951" y="15562"/>
                </a:lnTo>
                <a:lnTo>
                  <a:pt x="43980" y="21762"/>
                </a:lnTo>
                <a:lnTo>
                  <a:pt x="45962" y="25265"/>
                </a:lnTo>
                <a:lnTo>
                  <a:pt x="46851" y="28455"/>
                </a:lnTo>
                <a:lnTo>
                  <a:pt x="46647" y="31335"/>
                </a:lnTo>
                <a:lnTo>
                  <a:pt x="46443" y="34215"/>
                </a:lnTo>
                <a:lnTo>
                  <a:pt x="45271" y="36890"/>
                </a:lnTo>
                <a:lnTo>
                  <a:pt x="43134" y="39364"/>
                </a:lnTo>
                <a:lnTo>
                  <a:pt x="40261" y="42688"/>
                </a:lnTo>
                <a:lnTo>
                  <a:pt x="36701" y="44457"/>
                </a:lnTo>
                <a:lnTo>
                  <a:pt x="32456" y="44672"/>
                </a:lnTo>
                <a:lnTo>
                  <a:pt x="28210" y="44886"/>
                </a:lnTo>
                <a:lnTo>
                  <a:pt x="23794" y="43229"/>
                </a:lnTo>
                <a:lnTo>
                  <a:pt x="19207" y="39700"/>
                </a:lnTo>
                <a:lnTo>
                  <a:pt x="44888" y="9993"/>
                </a:lnTo>
                <a:lnTo>
                  <a:pt x="43121" y="8399"/>
                </a:lnTo>
                <a:lnTo>
                  <a:pt x="36551" y="2720"/>
                </a:lnTo>
                <a:lnTo>
                  <a:pt x="29998" y="0"/>
                </a:lnTo>
                <a:lnTo>
                  <a:pt x="23463" y="238"/>
                </a:lnTo>
                <a:lnTo>
                  <a:pt x="18999" y="8238"/>
                </a:lnTo>
                <a:lnTo>
                  <a:pt x="26344" y="8393"/>
                </a:lnTo>
                <a:lnTo>
                  <a:pt x="29593" y="9719"/>
                </a:lnTo>
                <a:lnTo>
                  <a:pt x="33207" y="12318"/>
                </a:lnTo>
                <a:lnTo>
                  <a:pt x="14005" y="34532"/>
                </a:lnTo>
                <a:lnTo>
                  <a:pt x="10720" y="31299"/>
                </a:lnTo>
                <a:lnTo>
                  <a:pt x="8950" y="27730"/>
                </a:lnTo>
                <a:lnTo>
                  <a:pt x="6764" y="8575"/>
                </a:lnTo>
                <a:lnTo>
                  <a:pt x="2015" y="14067"/>
                </a:lnTo>
                <a:lnTo>
                  <a:pt x="0" y="20134"/>
                </a:lnTo>
                <a:lnTo>
                  <a:pt x="717" y="26775"/>
                </a:lnTo>
                <a:lnTo>
                  <a:pt x="1436" y="33416"/>
                </a:lnTo>
                <a:lnTo>
                  <a:pt x="5142" y="39629"/>
                </a:lnTo>
                <a:close/>
              </a:path>
            </a:pathLst>
          </a:custGeom>
          <a:solidFill>
            <a:srgbClr val="000000"/>
          </a:solidFill>
        </p:spPr>
        <p:txBody>
          <a:bodyPr wrap="square" lIns="0" tIns="0" rIns="0" bIns="0" rtlCol="0">
            <a:noAutofit/>
          </a:bodyPr>
          <a:lstStyle/>
          <a:p>
            <a:endParaRPr/>
          </a:p>
        </p:txBody>
      </p:sp>
      <p:sp>
        <p:nvSpPr>
          <p:cNvPr id="240" name="object 240"/>
          <p:cNvSpPr/>
          <p:nvPr/>
        </p:nvSpPr>
        <p:spPr>
          <a:xfrm>
            <a:off x="1392606" y="4337732"/>
            <a:ext cx="45739" cy="55044"/>
          </a:xfrm>
          <a:custGeom>
            <a:avLst/>
            <a:gdLst/>
            <a:ahLst/>
            <a:cxnLst/>
            <a:rect l="l" t="t" r="r" b="b"/>
            <a:pathLst>
              <a:path w="45739" h="55044">
                <a:moveTo>
                  <a:pt x="39891" y="55044"/>
                </a:moveTo>
                <a:lnTo>
                  <a:pt x="45739" y="48280"/>
                </a:lnTo>
                <a:lnTo>
                  <a:pt x="24893" y="30260"/>
                </a:lnTo>
                <a:lnTo>
                  <a:pt x="22044" y="27797"/>
                </a:lnTo>
                <a:lnTo>
                  <a:pt x="19744" y="25154"/>
                </a:lnTo>
                <a:lnTo>
                  <a:pt x="17993" y="22331"/>
                </a:lnTo>
                <a:lnTo>
                  <a:pt x="16850" y="20469"/>
                </a:lnTo>
                <a:lnTo>
                  <a:pt x="16461" y="16636"/>
                </a:lnTo>
                <a:lnTo>
                  <a:pt x="17278" y="13000"/>
                </a:lnTo>
                <a:lnTo>
                  <a:pt x="19964" y="9894"/>
                </a:lnTo>
                <a:lnTo>
                  <a:pt x="24184" y="7810"/>
                </a:lnTo>
                <a:lnTo>
                  <a:pt x="20026" y="0"/>
                </a:lnTo>
                <a:lnTo>
                  <a:pt x="16567" y="1125"/>
                </a:lnTo>
                <a:lnTo>
                  <a:pt x="13850" y="2829"/>
                </a:lnTo>
                <a:lnTo>
                  <a:pt x="11878" y="5110"/>
                </a:lnTo>
                <a:lnTo>
                  <a:pt x="9714" y="8526"/>
                </a:lnTo>
                <a:lnTo>
                  <a:pt x="9243" y="12717"/>
                </a:lnTo>
                <a:lnTo>
                  <a:pt x="9870" y="15767"/>
                </a:lnTo>
                <a:lnTo>
                  <a:pt x="11360" y="19770"/>
                </a:lnTo>
                <a:lnTo>
                  <a:pt x="5248" y="14488"/>
                </a:lnTo>
                <a:lnTo>
                  <a:pt x="0" y="20560"/>
                </a:lnTo>
                <a:lnTo>
                  <a:pt x="39891" y="55044"/>
                </a:lnTo>
                <a:close/>
              </a:path>
            </a:pathLst>
          </a:custGeom>
          <a:solidFill>
            <a:srgbClr val="000000"/>
          </a:solidFill>
        </p:spPr>
        <p:txBody>
          <a:bodyPr wrap="square" lIns="0" tIns="0" rIns="0" bIns="0" rtlCol="0">
            <a:noAutofit/>
          </a:bodyPr>
          <a:lstStyle/>
          <a:p>
            <a:endParaRPr/>
          </a:p>
        </p:txBody>
      </p:sp>
      <p:sp>
        <p:nvSpPr>
          <p:cNvPr id="241" name="object 241"/>
          <p:cNvSpPr/>
          <p:nvPr/>
        </p:nvSpPr>
        <p:spPr>
          <a:xfrm>
            <a:off x="1451822" y="4308282"/>
            <a:ext cx="32635" cy="52595"/>
          </a:xfrm>
          <a:custGeom>
            <a:avLst/>
            <a:gdLst/>
            <a:ahLst/>
            <a:cxnLst/>
            <a:rect l="l" t="t" r="r" b="b"/>
            <a:pathLst>
              <a:path w="32635" h="52595">
                <a:moveTo>
                  <a:pt x="13929" y="33583"/>
                </a:moveTo>
                <a:lnTo>
                  <a:pt x="13307" y="36591"/>
                </a:lnTo>
                <a:lnTo>
                  <a:pt x="11869" y="39399"/>
                </a:lnTo>
                <a:lnTo>
                  <a:pt x="9616" y="42005"/>
                </a:lnTo>
                <a:lnTo>
                  <a:pt x="9726" y="52595"/>
                </a:lnTo>
                <a:lnTo>
                  <a:pt x="13519" y="48209"/>
                </a:lnTo>
                <a:lnTo>
                  <a:pt x="15816" y="45552"/>
                </a:lnTo>
                <a:lnTo>
                  <a:pt x="17527" y="42683"/>
                </a:lnTo>
                <a:lnTo>
                  <a:pt x="18652" y="39604"/>
                </a:lnTo>
                <a:lnTo>
                  <a:pt x="19777" y="36526"/>
                </a:lnTo>
                <a:lnTo>
                  <a:pt x="20358" y="32806"/>
                </a:lnTo>
                <a:lnTo>
                  <a:pt x="20396" y="28446"/>
                </a:lnTo>
                <a:lnTo>
                  <a:pt x="22471" y="29900"/>
                </a:lnTo>
                <a:lnTo>
                  <a:pt x="26521" y="31459"/>
                </a:lnTo>
                <a:lnTo>
                  <a:pt x="32635" y="24387"/>
                </a:lnTo>
                <a:lnTo>
                  <a:pt x="28301" y="23049"/>
                </a:lnTo>
                <a:lnTo>
                  <a:pt x="24467" y="20709"/>
                </a:lnTo>
                <a:lnTo>
                  <a:pt x="20383" y="17423"/>
                </a:lnTo>
                <a:lnTo>
                  <a:pt x="14128" y="12016"/>
                </a:lnTo>
                <a:lnTo>
                  <a:pt x="5158" y="4262"/>
                </a:lnTo>
                <a:lnTo>
                  <a:pt x="2169" y="1677"/>
                </a:lnTo>
                <a:lnTo>
                  <a:pt x="0" y="0"/>
                </a:lnTo>
                <a:lnTo>
                  <a:pt x="1466" y="23770"/>
                </a:lnTo>
                <a:lnTo>
                  <a:pt x="3811" y="19348"/>
                </a:lnTo>
                <a:lnTo>
                  <a:pt x="4942" y="16028"/>
                </a:lnTo>
                <a:lnTo>
                  <a:pt x="7373" y="18196"/>
                </a:lnTo>
                <a:lnTo>
                  <a:pt x="10335" y="20755"/>
                </a:lnTo>
                <a:lnTo>
                  <a:pt x="13149" y="25095"/>
                </a:lnTo>
                <a:lnTo>
                  <a:pt x="14292" y="27745"/>
                </a:lnTo>
                <a:lnTo>
                  <a:pt x="14552" y="30575"/>
                </a:lnTo>
                <a:lnTo>
                  <a:pt x="13929" y="33583"/>
                </a:lnTo>
                <a:close/>
              </a:path>
            </a:pathLst>
          </a:custGeom>
          <a:solidFill>
            <a:srgbClr val="000000"/>
          </a:solidFill>
        </p:spPr>
        <p:txBody>
          <a:bodyPr wrap="square" lIns="0" tIns="0" rIns="0" bIns="0" rtlCol="0">
            <a:noAutofit/>
          </a:bodyPr>
          <a:lstStyle/>
          <a:p>
            <a:endParaRPr/>
          </a:p>
        </p:txBody>
      </p:sp>
      <p:sp>
        <p:nvSpPr>
          <p:cNvPr id="242" name="object 242"/>
          <p:cNvSpPr/>
          <p:nvPr/>
        </p:nvSpPr>
        <p:spPr>
          <a:xfrm>
            <a:off x="1420414" y="4305635"/>
            <a:ext cx="41135" cy="58714"/>
          </a:xfrm>
          <a:custGeom>
            <a:avLst/>
            <a:gdLst/>
            <a:ahLst/>
            <a:cxnLst/>
            <a:rect l="l" t="t" r="r" b="b"/>
            <a:pathLst>
              <a:path w="41135" h="58714">
                <a:moveTo>
                  <a:pt x="16713" y="41873"/>
                </a:moveTo>
                <a:lnTo>
                  <a:pt x="16724" y="46437"/>
                </a:lnTo>
                <a:lnTo>
                  <a:pt x="18406" y="51000"/>
                </a:lnTo>
                <a:lnTo>
                  <a:pt x="21747" y="54665"/>
                </a:lnTo>
                <a:lnTo>
                  <a:pt x="25065" y="57536"/>
                </a:lnTo>
                <a:lnTo>
                  <a:pt x="28811" y="58714"/>
                </a:lnTo>
                <a:lnTo>
                  <a:pt x="32983" y="58204"/>
                </a:lnTo>
                <a:lnTo>
                  <a:pt x="37153" y="57692"/>
                </a:lnTo>
                <a:lnTo>
                  <a:pt x="41135" y="55242"/>
                </a:lnTo>
                <a:lnTo>
                  <a:pt x="41024" y="44651"/>
                </a:lnTo>
                <a:lnTo>
                  <a:pt x="38748" y="47283"/>
                </a:lnTo>
                <a:lnTo>
                  <a:pt x="34049" y="49099"/>
                </a:lnTo>
                <a:lnTo>
                  <a:pt x="29592" y="48823"/>
                </a:lnTo>
                <a:lnTo>
                  <a:pt x="25838" y="45030"/>
                </a:lnTo>
                <a:lnTo>
                  <a:pt x="25008" y="42119"/>
                </a:lnTo>
                <a:lnTo>
                  <a:pt x="25551" y="39014"/>
                </a:lnTo>
                <a:lnTo>
                  <a:pt x="27307" y="35071"/>
                </a:lnTo>
                <a:lnTo>
                  <a:pt x="29317" y="31940"/>
                </a:lnTo>
                <a:lnTo>
                  <a:pt x="32875" y="26417"/>
                </a:lnTo>
                <a:lnTo>
                  <a:pt x="31408" y="2646"/>
                </a:lnTo>
                <a:lnTo>
                  <a:pt x="27856" y="673"/>
                </a:lnTo>
                <a:lnTo>
                  <a:pt x="23628" y="0"/>
                </a:lnTo>
                <a:lnTo>
                  <a:pt x="19178" y="650"/>
                </a:lnTo>
                <a:lnTo>
                  <a:pt x="16531" y="2089"/>
                </a:lnTo>
                <a:lnTo>
                  <a:pt x="13884" y="3529"/>
                </a:lnTo>
                <a:lnTo>
                  <a:pt x="11085" y="5956"/>
                </a:lnTo>
                <a:lnTo>
                  <a:pt x="8134" y="9370"/>
                </a:lnTo>
                <a:lnTo>
                  <a:pt x="5161" y="12809"/>
                </a:lnTo>
                <a:lnTo>
                  <a:pt x="3016" y="16240"/>
                </a:lnTo>
                <a:lnTo>
                  <a:pt x="1700" y="19664"/>
                </a:lnTo>
                <a:lnTo>
                  <a:pt x="383" y="23087"/>
                </a:lnTo>
                <a:lnTo>
                  <a:pt x="0" y="26243"/>
                </a:lnTo>
                <a:lnTo>
                  <a:pt x="548" y="29129"/>
                </a:lnTo>
                <a:lnTo>
                  <a:pt x="1097" y="32016"/>
                </a:lnTo>
                <a:lnTo>
                  <a:pt x="2527" y="34985"/>
                </a:lnTo>
                <a:lnTo>
                  <a:pt x="4841" y="38037"/>
                </a:lnTo>
                <a:lnTo>
                  <a:pt x="11476" y="32224"/>
                </a:lnTo>
                <a:lnTo>
                  <a:pt x="9268" y="29043"/>
                </a:lnTo>
                <a:lnTo>
                  <a:pt x="8261" y="26211"/>
                </a:lnTo>
                <a:lnTo>
                  <a:pt x="8651" y="21243"/>
                </a:lnTo>
                <a:lnTo>
                  <a:pt x="10125" y="18407"/>
                </a:lnTo>
                <a:lnTo>
                  <a:pt x="12880" y="15220"/>
                </a:lnTo>
                <a:lnTo>
                  <a:pt x="15830" y="11808"/>
                </a:lnTo>
                <a:lnTo>
                  <a:pt x="18813" y="9894"/>
                </a:lnTo>
                <a:lnTo>
                  <a:pt x="21832" y="9476"/>
                </a:lnTo>
                <a:lnTo>
                  <a:pt x="26546" y="10199"/>
                </a:lnTo>
                <a:lnTo>
                  <a:pt x="29289" y="12570"/>
                </a:lnTo>
                <a:lnTo>
                  <a:pt x="31014" y="14128"/>
                </a:lnTo>
                <a:lnTo>
                  <a:pt x="29681" y="17487"/>
                </a:lnTo>
                <a:lnTo>
                  <a:pt x="26977" y="22179"/>
                </a:lnTo>
                <a:lnTo>
                  <a:pt x="22901" y="28205"/>
                </a:lnTo>
                <a:lnTo>
                  <a:pt x="20909" y="31167"/>
                </a:lnTo>
                <a:lnTo>
                  <a:pt x="19512" y="33463"/>
                </a:lnTo>
                <a:lnTo>
                  <a:pt x="17651" y="37331"/>
                </a:lnTo>
                <a:lnTo>
                  <a:pt x="16713" y="41873"/>
                </a:lnTo>
                <a:close/>
              </a:path>
            </a:pathLst>
          </a:custGeom>
          <a:solidFill>
            <a:srgbClr val="000000"/>
          </a:solidFill>
        </p:spPr>
        <p:txBody>
          <a:bodyPr wrap="square" lIns="0" tIns="0" rIns="0" bIns="0" rtlCol="0">
            <a:noAutofit/>
          </a:bodyPr>
          <a:lstStyle/>
          <a:p>
            <a:endParaRPr/>
          </a:p>
        </p:txBody>
      </p:sp>
      <p:sp>
        <p:nvSpPr>
          <p:cNvPr id="243" name="object 243"/>
          <p:cNvSpPr/>
          <p:nvPr/>
        </p:nvSpPr>
        <p:spPr>
          <a:xfrm>
            <a:off x="1447532" y="4240027"/>
            <a:ext cx="76376" cy="77151"/>
          </a:xfrm>
          <a:custGeom>
            <a:avLst/>
            <a:gdLst/>
            <a:ahLst/>
            <a:cxnLst/>
            <a:rect l="l" t="t" r="r" b="b"/>
            <a:pathLst>
              <a:path w="76376" h="77151">
                <a:moveTo>
                  <a:pt x="55153" y="37732"/>
                </a:moveTo>
                <a:lnTo>
                  <a:pt x="26795" y="23728"/>
                </a:lnTo>
                <a:lnTo>
                  <a:pt x="20810" y="30652"/>
                </a:lnTo>
                <a:lnTo>
                  <a:pt x="38726" y="57169"/>
                </a:lnTo>
                <a:lnTo>
                  <a:pt x="42668" y="62821"/>
                </a:lnTo>
                <a:lnTo>
                  <a:pt x="44810" y="65879"/>
                </a:lnTo>
                <a:lnTo>
                  <a:pt x="45153" y="66342"/>
                </a:lnTo>
                <a:lnTo>
                  <a:pt x="34631" y="61188"/>
                </a:lnTo>
                <a:lnTo>
                  <a:pt x="6111" y="47656"/>
                </a:lnTo>
                <a:lnTo>
                  <a:pt x="0" y="54726"/>
                </a:lnTo>
                <a:lnTo>
                  <a:pt x="50316" y="77151"/>
                </a:lnTo>
                <a:lnTo>
                  <a:pt x="56503" y="69993"/>
                </a:lnTo>
                <a:lnTo>
                  <a:pt x="32788" y="35394"/>
                </a:lnTo>
                <a:lnTo>
                  <a:pt x="40991" y="39696"/>
                </a:lnTo>
                <a:lnTo>
                  <a:pt x="70337" y="53990"/>
                </a:lnTo>
                <a:lnTo>
                  <a:pt x="76376" y="47003"/>
                </a:lnTo>
                <a:lnTo>
                  <a:pt x="47307" y="0"/>
                </a:lnTo>
                <a:lnTo>
                  <a:pt x="41629" y="6569"/>
                </a:lnTo>
                <a:lnTo>
                  <a:pt x="58728" y="33400"/>
                </a:lnTo>
                <a:lnTo>
                  <a:pt x="64449" y="42349"/>
                </a:lnTo>
                <a:lnTo>
                  <a:pt x="55153" y="37732"/>
                </a:lnTo>
                <a:close/>
              </a:path>
            </a:pathLst>
          </a:custGeom>
          <a:solidFill>
            <a:srgbClr val="000000"/>
          </a:solidFill>
        </p:spPr>
        <p:txBody>
          <a:bodyPr wrap="square" lIns="0" tIns="0" rIns="0" bIns="0" rtlCol="0">
            <a:noAutofit/>
          </a:bodyPr>
          <a:lstStyle/>
          <a:p>
            <a:endParaRPr/>
          </a:p>
        </p:txBody>
      </p:sp>
      <p:sp>
        <p:nvSpPr>
          <p:cNvPr id="244" name="object 244"/>
          <p:cNvSpPr/>
          <p:nvPr/>
        </p:nvSpPr>
        <p:spPr>
          <a:xfrm>
            <a:off x="1300450" y="4428236"/>
            <a:ext cx="58526" cy="56086"/>
          </a:xfrm>
          <a:custGeom>
            <a:avLst/>
            <a:gdLst/>
            <a:ahLst/>
            <a:cxnLst/>
            <a:rect l="l" t="t" r="r" b="b"/>
            <a:pathLst>
              <a:path w="58526" h="56086">
                <a:moveTo>
                  <a:pt x="42363" y="36856"/>
                </a:moveTo>
                <a:lnTo>
                  <a:pt x="44387" y="40488"/>
                </a:lnTo>
                <a:lnTo>
                  <a:pt x="46192" y="43513"/>
                </a:lnTo>
                <a:lnTo>
                  <a:pt x="47776" y="45932"/>
                </a:lnTo>
                <a:lnTo>
                  <a:pt x="44322" y="44309"/>
                </a:lnTo>
                <a:lnTo>
                  <a:pt x="40904" y="42847"/>
                </a:lnTo>
                <a:lnTo>
                  <a:pt x="37522" y="41548"/>
                </a:lnTo>
                <a:lnTo>
                  <a:pt x="6253" y="29429"/>
                </a:lnTo>
                <a:lnTo>
                  <a:pt x="0" y="36662"/>
                </a:lnTo>
                <a:lnTo>
                  <a:pt x="52910" y="56086"/>
                </a:lnTo>
                <a:lnTo>
                  <a:pt x="58526" y="49590"/>
                </a:lnTo>
                <a:lnTo>
                  <a:pt x="31694" y="0"/>
                </a:lnTo>
                <a:lnTo>
                  <a:pt x="25692" y="6943"/>
                </a:lnTo>
                <a:lnTo>
                  <a:pt x="42363" y="36856"/>
                </a:lnTo>
                <a:close/>
              </a:path>
            </a:pathLst>
          </a:custGeom>
          <a:solidFill>
            <a:srgbClr val="000000"/>
          </a:solidFill>
        </p:spPr>
        <p:txBody>
          <a:bodyPr wrap="square" lIns="0" tIns="0" rIns="0" bIns="0" rtlCol="0">
            <a:noAutofit/>
          </a:bodyPr>
          <a:lstStyle/>
          <a:p>
            <a:endParaRPr/>
          </a:p>
        </p:txBody>
      </p:sp>
      <p:sp>
        <p:nvSpPr>
          <p:cNvPr id="245" name="object 245"/>
          <p:cNvSpPr/>
          <p:nvPr/>
        </p:nvSpPr>
        <p:spPr>
          <a:xfrm>
            <a:off x="1115988" y="4595182"/>
            <a:ext cx="100414" cy="100070"/>
          </a:xfrm>
          <a:custGeom>
            <a:avLst/>
            <a:gdLst/>
            <a:ahLst/>
            <a:cxnLst/>
            <a:rect l="l" t="t" r="r" b="b"/>
            <a:pathLst>
              <a:path w="100414" h="100070">
                <a:moveTo>
                  <a:pt x="63782" y="56088"/>
                </a:moveTo>
                <a:lnTo>
                  <a:pt x="66508" y="60775"/>
                </a:lnTo>
                <a:lnTo>
                  <a:pt x="68599" y="64298"/>
                </a:lnTo>
                <a:lnTo>
                  <a:pt x="67780" y="65651"/>
                </a:lnTo>
                <a:lnTo>
                  <a:pt x="64309" y="64178"/>
                </a:lnTo>
                <a:lnTo>
                  <a:pt x="59644" y="62242"/>
                </a:lnTo>
                <a:lnTo>
                  <a:pt x="9440" y="41577"/>
                </a:lnTo>
                <a:lnTo>
                  <a:pt x="0" y="52497"/>
                </a:lnTo>
                <a:lnTo>
                  <a:pt x="55033" y="100070"/>
                </a:lnTo>
                <a:lnTo>
                  <a:pt x="61079" y="93076"/>
                </a:lnTo>
                <a:lnTo>
                  <a:pt x="14193" y="52546"/>
                </a:lnTo>
                <a:lnTo>
                  <a:pt x="74809" y="77194"/>
                </a:lnTo>
                <a:lnTo>
                  <a:pt x="80480" y="70633"/>
                </a:lnTo>
                <a:lnTo>
                  <a:pt x="48327" y="14768"/>
                </a:lnTo>
                <a:lnTo>
                  <a:pt x="94367" y="54568"/>
                </a:lnTo>
                <a:lnTo>
                  <a:pt x="100414" y="47574"/>
                </a:lnTo>
                <a:lnTo>
                  <a:pt x="45380" y="0"/>
                </a:lnTo>
                <a:lnTo>
                  <a:pt x="36956" y="9745"/>
                </a:lnTo>
                <a:lnTo>
                  <a:pt x="63782" y="56088"/>
                </a:lnTo>
                <a:close/>
              </a:path>
            </a:pathLst>
          </a:custGeom>
          <a:solidFill>
            <a:srgbClr val="000000"/>
          </a:solidFill>
        </p:spPr>
        <p:txBody>
          <a:bodyPr wrap="square" lIns="0" tIns="0" rIns="0" bIns="0" rtlCol="0">
            <a:noAutofit/>
          </a:bodyPr>
          <a:lstStyle/>
          <a:p>
            <a:endParaRPr/>
          </a:p>
        </p:txBody>
      </p:sp>
      <p:sp>
        <p:nvSpPr>
          <p:cNvPr id="246" name="object 246"/>
          <p:cNvSpPr/>
          <p:nvPr/>
        </p:nvSpPr>
        <p:spPr>
          <a:xfrm>
            <a:off x="1442648" y="4471135"/>
            <a:ext cx="8787" cy="13677"/>
          </a:xfrm>
          <a:custGeom>
            <a:avLst/>
            <a:gdLst/>
            <a:ahLst/>
            <a:cxnLst/>
            <a:rect l="l" t="t" r="r" b="b"/>
            <a:pathLst>
              <a:path w="8787" h="13677">
                <a:moveTo>
                  <a:pt x="857" y="2373"/>
                </a:moveTo>
                <a:lnTo>
                  <a:pt x="0" y="13677"/>
                </a:lnTo>
                <a:lnTo>
                  <a:pt x="2602" y="10667"/>
                </a:lnTo>
                <a:lnTo>
                  <a:pt x="5269" y="7583"/>
                </a:lnTo>
                <a:lnTo>
                  <a:pt x="8787" y="6087"/>
                </a:lnTo>
                <a:lnTo>
                  <a:pt x="8774" y="0"/>
                </a:lnTo>
                <a:lnTo>
                  <a:pt x="6131" y="380"/>
                </a:lnTo>
                <a:lnTo>
                  <a:pt x="3495" y="1376"/>
                </a:lnTo>
                <a:lnTo>
                  <a:pt x="857" y="2373"/>
                </a:lnTo>
                <a:close/>
              </a:path>
            </a:pathLst>
          </a:custGeom>
          <a:solidFill>
            <a:srgbClr val="000000"/>
          </a:solidFill>
        </p:spPr>
        <p:txBody>
          <a:bodyPr wrap="square" lIns="0" tIns="0" rIns="0" bIns="0" rtlCol="0">
            <a:noAutofit/>
          </a:bodyPr>
          <a:lstStyle/>
          <a:p>
            <a:endParaRPr/>
          </a:p>
        </p:txBody>
      </p:sp>
      <p:sp>
        <p:nvSpPr>
          <p:cNvPr id="247" name="object 247"/>
          <p:cNvSpPr/>
          <p:nvPr/>
        </p:nvSpPr>
        <p:spPr>
          <a:xfrm>
            <a:off x="1501535" y="4425553"/>
            <a:ext cx="32633" cy="52595"/>
          </a:xfrm>
          <a:custGeom>
            <a:avLst/>
            <a:gdLst/>
            <a:ahLst/>
            <a:cxnLst/>
            <a:rect l="l" t="t" r="r" b="b"/>
            <a:pathLst>
              <a:path w="32633" h="52595">
                <a:moveTo>
                  <a:pt x="13929" y="33582"/>
                </a:moveTo>
                <a:lnTo>
                  <a:pt x="13305" y="36591"/>
                </a:lnTo>
                <a:lnTo>
                  <a:pt x="11868" y="39397"/>
                </a:lnTo>
                <a:lnTo>
                  <a:pt x="9615" y="42003"/>
                </a:lnTo>
                <a:lnTo>
                  <a:pt x="9725" y="52595"/>
                </a:lnTo>
                <a:lnTo>
                  <a:pt x="13517" y="48209"/>
                </a:lnTo>
                <a:lnTo>
                  <a:pt x="15815" y="45551"/>
                </a:lnTo>
                <a:lnTo>
                  <a:pt x="17525" y="42683"/>
                </a:lnTo>
                <a:lnTo>
                  <a:pt x="18651" y="39603"/>
                </a:lnTo>
                <a:lnTo>
                  <a:pt x="19776" y="36525"/>
                </a:lnTo>
                <a:lnTo>
                  <a:pt x="20358" y="32805"/>
                </a:lnTo>
                <a:lnTo>
                  <a:pt x="20396" y="28445"/>
                </a:lnTo>
                <a:lnTo>
                  <a:pt x="22470" y="29900"/>
                </a:lnTo>
                <a:lnTo>
                  <a:pt x="26521" y="31457"/>
                </a:lnTo>
                <a:lnTo>
                  <a:pt x="32633" y="24386"/>
                </a:lnTo>
                <a:lnTo>
                  <a:pt x="28300" y="23047"/>
                </a:lnTo>
                <a:lnTo>
                  <a:pt x="24467" y="20709"/>
                </a:lnTo>
                <a:lnTo>
                  <a:pt x="20382" y="17421"/>
                </a:lnTo>
                <a:lnTo>
                  <a:pt x="14128" y="12015"/>
                </a:lnTo>
                <a:lnTo>
                  <a:pt x="5158" y="4262"/>
                </a:lnTo>
                <a:lnTo>
                  <a:pt x="2169" y="1677"/>
                </a:lnTo>
                <a:lnTo>
                  <a:pt x="0" y="0"/>
                </a:lnTo>
                <a:lnTo>
                  <a:pt x="1465" y="23770"/>
                </a:lnTo>
                <a:lnTo>
                  <a:pt x="3811" y="19348"/>
                </a:lnTo>
                <a:lnTo>
                  <a:pt x="4942" y="16027"/>
                </a:lnTo>
                <a:lnTo>
                  <a:pt x="7372" y="18195"/>
                </a:lnTo>
                <a:lnTo>
                  <a:pt x="10333" y="20755"/>
                </a:lnTo>
                <a:lnTo>
                  <a:pt x="13149" y="25093"/>
                </a:lnTo>
                <a:lnTo>
                  <a:pt x="14291" y="27745"/>
                </a:lnTo>
                <a:lnTo>
                  <a:pt x="14551" y="30575"/>
                </a:lnTo>
                <a:lnTo>
                  <a:pt x="13929" y="33582"/>
                </a:lnTo>
                <a:close/>
              </a:path>
            </a:pathLst>
          </a:custGeom>
          <a:solidFill>
            <a:srgbClr val="000000"/>
          </a:solidFill>
        </p:spPr>
        <p:txBody>
          <a:bodyPr wrap="square" lIns="0" tIns="0" rIns="0" bIns="0" rtlCol="0">
            <a:noAutofit/>
          </a:bodyPr>
          <a:lstStyle/>
          <a:p>
            <a:endParaRPr/>
          </a:p>
        </p:txBody>
      </p:sp>
      <p:sp>
        <p:nvSpPr>
          <p:cNvPr id="248" name="object 248"/>
          <p:cNvSpPr/>
          <p:nvPr/>
        </p:nvSpPr>
        <p:spPr>
          <a:xfrm>
            <a:off x="1470125" y="4422907"/>
            <a:ext cx="41135" cy="58714"/>
          </a:xfrm>
          <a:custGeom>
            <a:avLst/>
            <a:gdLst/>
            <a:ahLst/>
            <a:cxnLst/>
            <a:rect l="l" t="t" r="r" b="b"/>
            <a:pathLst>
              <a:path w="41135" h="58714">
                <a:moveTo>
                  <a:pt x="16713" y="41871"/>
                </a:moveTo>
                <a:lnTo>
                  <a:pt x="16725" y="46437"/>
                </a:lnTo>
                <a:lnTo>
                  <a:pt x="18406" y="51000"/>
                </a:lnTo>
                <a:lnTo>
                  <a:pt x="21747" y="54665"/>
                </a:lnTo>
                <a:lnTo>
                  <a:pt x="25067" y="57534"/>
                </a:lnTo>
                <a:lnTo>
                  <a:pt x="28812" y="58714"/>
                </a:lnTo>
                <a:lnTo>
                  <a:pt x="32983" y="58202"/>
                </a:lnTo>
                <a:lnTo>
                  <a:pt x="37153" y="57690"/>
                </a:lnTo>
                <a:lnTo>
                  <a:pt x="41135" y="55242"/>
                </a:lnTo>
                <a:lnTo>
                  <a:pt x="41024" y="44650"/>
                </a:lnTo>
                <a:lnTo>
                  <a:pt x="38750" y="47282"/>
                </a:lnTo>
                <a:lnTo>
                  <a:pt x="34049" y="49098"/>
                </a:lnTo>
                <a:lnTo>
                  <a:pt x="29592" y="48823"/>
                </a:lnTo>
                <a:lnTo>
                  <a:pt x="25839" y="45030"/>
                </a:lnTo>
                <a:lnTo>
                  <a:pt x="25008" y="42119"/>
                </a:lnTo>
                <a:lnTo>
                  <a:pt x="25552" y="39013"/>
                </a:lnTo>
                <a:lnTo>
                  <a:pt x="27307" y="35069"/>
                </a:lnTo>
                <a:lnTo>
                  <a:pt x="29319" y="31939"/>
                </a:lnTo>
                <a:lnTo>
                  <a:pt x="32875" y="26417"/>
                </a:lnTo>
                <a:lnTo>
                  <a:pt x="31409" y="2646"/>
                </a:lnTo>
                <a:lnTo>
                  <a:pt x="27856" y="671"/>
                </a:lnTo>
                <a:lnTo>
                  <a:pt x="23628" y="0"/>
                </a:lnTo>
                <a:lnTo>
                  <a:pt x="19179" y="648"/>
                </a:lnTo>
                <a:lnTo>
                  <a:pt x="16531" y="2089"/>
                </a:lnTo>
                <a:lnTo>
                  <a:pt x="13884" y="3529"/>
                </a:lnTo>
                <a:lnTo>
                  <a:pt x="11085" y="5955"/>
                </a:lnTo>
                <a:lnTo>
                  <a:pt x="8134" y="9370"/>
                </a:lnTo>
                <a:lnTo>
                  <a:pt x="5161" y="12807"/>
                </a:lnTo>
                <a:lnTo>
                  <a:pt x="3017" y="16239"/>
                </a:lnTo>
                <a:lnTo>
                  <a:pt x="1700" y="19663"/>
                </a:lnTo>
                <a:lnTo>
                  <a:pt x="383" y="23087"/>
                </a:lnTo>
                <a:lnTo>
                  <a:pt x="0" y="26241"/>
                </a:lnTo>
                <a:lnTo>
                  <a:pt x="548" y="29128"/>
                </a:lnTo>
                <a:lnTo>
                  <a:pt x="1097" y="32015"/>
                </a:lnTo>
                <a:lnTo>
                  <a:pt x="2528" y="34984"/>
                </a:lnTo>
                <a:lnTo>
                  <a:pt x="4841" y="38036"/>
                </a:lnTo>
                <a:lnTo>
                  <a:pt x="11478" y="32223"/>
                </a:lnTo>
                <a:lnTo>
                  <a:pt x="9269" y="29043"/>
                </a:lnTo>
                <a:lnTo>
                  <a:pt x="8262" y="26210"/>
                </a:lnTo>
                <a:lnTo>
                  <a:pt x="8651" y="21242"/>
                </a:lnTo>
                <a:lnTo>
                  <a:pt x="10125" y="18407"/>
                </a:lnTo>
                <a:lnTo>
                  <a:pt x="12880" y="15219"/>
                </a:lnTo>
                <a:lnTo>
                  <a:pt x="15830" y="11807"/>
                </a:lnTo>
                <a:lnTo>
                  <a:pt x="18815" y="9893"/>
                </a:lnTo>
                <a:lnTo>
                  <a:pt x="21832" y="9476"/>
                </a:lnTo>
                <a:lnTo>
                  <a:pt x="26546" y="10198"/>
                </a:lnTo>
                <a:lnTo>
                  <a:pt x="29289" y="12569"/>
                </a:lnTo>
                <a:lnTo>
                  <a:pt x="31014" y="14127"/>
                </a:lnTo>
                <a:lnTo>
                  <a:pt x="29681" y="17486"/>
                </a:lnTo>
                <a:lnTo>
                  <a:pt x="26977" y="22179"/>
                </a:lnTo>
                <a:lnTo>
                  <a:pt x="22903" y="28204"/>
                </a:lnTo>
                <a:lnTo>
                  <a:pt x="20909" y="31165"/>
                </a:lnTo>
                <a:lnTo>
                  <a:pt x="19512" y="33463"/>
                </a:lnTo>
                <a:lnTo>
                  <a:pt x="17652" y="37330"/>
                </a:lnTo>
                <a:lnTo>
                  <a:pt x="16713" y="41871"/>
                </a:lnTo>
                <a:close/>
              </a:path>
            </a:pathLst>
          </a:custGeom>
          <a:solidFill>
            <a:srgbClr val="000000"/>
          </a:solidFill>
        </p:spPr>
        <p:txBody>
          <a:bodyPr wrap="square" lIns="0" tIns="0" rIns="0" bIns="0" rtlCol="0">
            <a:noAutofit/>
          </a:bodyPr>
          <a:lstStyle/>
          <a:p>
            <a:endParaRPr/>
          </a:p>
        </p:txBody>
      </p:sp>
      <p:sp>
        <p:nvSpPr>
          <p:cNvPr id="249" name="object 249"/>
          <p:cNvSpPr/>
          <p:nvPr/>
        </p:nvSpPr>
        <p:spPr>
          <a:xfrm>
            <a:off x="1556948" y="4361450"/>
            <a:ext cx="32633" cy="52597"/>
          </a:xfrm>
          <a:custGeom>
            <a:avLst/>
            <a:gdLst/>
            <a:ahLst/>
            <a:cxnLst/>
            <a:rect l="l" t="t" r="r" b="b"/>
            <a:pathLst>
              <a:path w="32633" h="52597">
                <a:moveTo>
                  <a:pt x="13929" y="33583"/>
                </a:moveTo>
                <a:lnTo>
                  <a:pt x="13305" y="36592"/>
                </a:lnTo>
                <a:lnTo>
                  <a:pt x="11868" y="39399"/>
                </a:lnTo>
                <a:lnTo>
                  <a:pt x="9615" y="42005"/>
                </a:lnTo>
                <a:lnTo>
                  <a:pt x="9726" y="52597"/>
                </a:lnTo>
                <a:lnTo>
                  <a:pt x="13519" y="48210"/>
                </a:lnTo>
                <a:lnTo>
                  <a:pt x="15815" y="45552"/>
                </a:lnTo>
                <a:lnTo>
                  <a:pt x="17527" y="42684"/>
                </a:lnTo>
                <a:lnTo>
                  <a:pt x="18651" y="39606"/>
                </a:lnTo>
                <a:lnTo>
                  <a:pt x="19776" y="36526"/>
                </a:lnTo>
                <a:lnTo>
                  <a:pt x="20358" y="32806"/>
                </a:lnTo>
                <a:lnTo>
                  <a:pt x="20396" y="28446"/>
                </a:lnTo>
                <a:lnTo>
                  <a:pt x="22470" y="29902"/>
                </a:lnTo>
                <a:lnTo>
                  <a:pt x="26521" y="31459"/>
                </a:lnTo>
                <a:lnTo>
                  <a:pt x="32633" y="24387"/>
                </a:lnTo>
                <a:lnTo>
                  <a:pt x="28300" y="23049"/>
                </a:lnTo>
                <a:lnTo>
                  <a:pt x="24467" y="20711"/>
                </a:lnTo>
                <a:lnTo>
                  <a:pt x="20382" y="17423"/>
                </a:lnTo>
                <a:lnTo>
                  <a:pt x="14128" y="12016"/>
                </a:lnTo>
                <a:lnTo>
                  <a:pt x="5158" y="4263"/>
                </a:lnTo>
                <a:lnTo>
                  <a:pt x="2169" y="1678"/>
                </a:lnTo>
                <a:lnTo>
                  <a:pt x="0" y="0"/>
                </a:lnTo>
                <a:lnTo>
                  <a:pt x="1466" y="23770"/>
                </a:lnTo>
                <a:lnTo>
                  <a:pt x="3811" y="19349"/>
                </a:lnTo>
                <a:lnTo>
                  <a:pt x="4942" y="16028"/>
                </a:lnTo>
                <a:lnTo>
                  <a:pt x="7372" y="18196"/>
                </a:lnTo>
                <a:lnTo>
                  <a:pt x="10333" y="20756"/>
                </a:lnTo>
                <a:lnTo>
                  <a:pt x="13149" y="25095"/>
                </a:lnTo>
                <a:lnTo>
                  <a:pt x="14291" y="27746"/>
                </a:lnTo>
                <a:lnTo>
                  <a:pt x="14551" y="30576"/>
                </a:lnTo>
                <a:lnTo>
                  <a:pt x="13929" y="33583"/>
                </a:lnTo>
                <a:close/>
              </a:path>
            </a:pathLst>
          </a:custGeom>
          <a:solidFill>
            <a:srgbClr val="000000"/>
          </a:solidFill>
        </p:spPr>
        <p:txBody>
          <a:bodyPr wrap="square" lIns="0" tIns="0" rIns="0" bIns="0" rtlCol="0">
            <a:noAutofit/>
          </a:bodyPr>
          <a:lstStyle/>
          <a:p>
            <a:endParaRPr/>
          </a:p>
        </p:txBody>
      </p:sp>
      <p:sp>
        <p:nvSpPr>
          <p:cNvPr id="250" name="object 250"/>
          <p:cNvSpPr/>
          <p:nvPr/>
        </p:nvSpPr>
        <p:spPr>
          <a:xfrm>
            <a:off x="1525538" y="4358805"/>
            <a:ext cx="41136" cy="58714"/>
          </a:xfrm>
          <a:custGeom>
            <a:avLst/>
            <a:gdLst/>
            <a:ahLst/>
            <a:cxnLst/>
            <a:rect l="l" t="t" r="r" b="b"/>
            <a:pathLst>
              <a:path w="41136" h="58714">
                <a:moveTo>
                  <a:pt x="16714" y="41871"/>
                </a:moveTo>
                <a:lnTo>
                  <a:pt x="16725" y="46437"/>
                </a:lnTo>
                <a:lnTo>
                  <a:pt x="18406" y="51000"/>
                </a:lnTo>
                <a:lnTo>
                  <a:pt x="21747" y="54665"/>
                </a:lnTo>
                <a:lnTo>
                  <a:pt x="25067" y="57534"/>
                </a:lnTo>
                <a:lnTo>
                  <a:pt x="28812" y="58714"/>
                </a:lnTo>
                <a:lnTo>
                  <a:pt x="32983" y="58202"/>
                </a:lnTo>
                <a:lnTo>
                  <a:pt x="37155" y="57690"/>
                </a:lnTo>
                <a:lnTo>
                  <a:pt x="41136" y="55242"/>
                </a:lnTo>
                <a:lnTo>
                  <a:pt x="41024" y="44650"/>
                </a:lnTo>
                <a:lnTo>
                  <a:pt x="38750" y="47282"/>
                </a:lnTo>
                <a:lnTo>
                  <a:pt x="34051" y="49098"/>
                </a:lnTo>
                <a:lnTo>
                  <a:pt x="29593" y="48823"/>
                </a:lnTo>
                <a:lnTo>
                  <a:pt x="25839" y="45030"/>
                </a:lnTo>
                <a:lnTo>
                  <a:pt x="25008" y="42119"/>
                </a:lnTo>
                <a:lnTo>
                  <a:pt x="25552" y="39013"/>
                </a:lnTo>
                <a:lnTo>
                  <a:pt x="27308" y="35069"/>
                </a:lnTo>
                <a:lnTo>
                  <a:pt x="29319" y="31939"/>
                </a:lnTo>
                <a:lnTo>
                  <a:pt x="32876" y="26415"/>
                </a:lnTo>
                <a:lnTo>
                  <a:pt x="31409" y="2645"/>
                </a:lnTo>
                <a:lnTo>
                  <a:pt x="27857" y="671"/>
                </a:lnTo>
                <a:lnTo>
                  <a:pt x="23629" y="0"/>
                </a:lnTo>
                <a:lnTo>
                  <a:pt x="19179" y="648"/>
                </a:lnTo>
                <a:lnTo>
                  <a:pt x="16532" y="2089"/>
                </a:lnTo>
                <a:lnTo>
                  <a:pt x="13884" y="3528"/>
                </a:lnTo>
                <a:lnTo>
                  <a:pt x="11085" y="5955"/>
                </a:lnTo>
                <a:lnTo>
                  <a:pt x="8134" y="9368"/>
                </a:lnTo>
                <a:lnTo>
                  <a:pt x="5162" y="12807"/>
                </a:lnTo>
                <a:lnTo>
                  <a:pt x="3017" y="16239"/>
                </a:lnTo>
                <a:lnTo>
                  <a:pt x="1700" y="19663"/>
                </a:lnTo>
                <a:lnTo>
                  <a:pt x="384" y="23087"/>
                </a:lnTo>
                <a:lnTo>
                  <a:pt x="0" y="26241"/>
                </a:lnTo>
                <a:lnTo>
                  <a:pt x="548" y="29128"/>
                </a:lnTo>
                <a:lnTo>
                  <a:pt x="1097" y="32015"/>
                </a:lnTo>
                <a:lnTo>
                  <a:pt x="2528" y="34984"/>
                </a:lnTo>
                <a:lnTo>
                  <a:pt x="4841" y="38036"/>
                </a:lnTo>
                <a:lnTo>
                  <a:pt x="11478" y="32223"/>
                </a:lnTo>
                <a:lnTo>
                  <a:pt x="9269" y="29043"/>
                </a:lnTo>
                <a:lnTo>
                  <a:pt x="8262" y="26210"/>
                </a:lnTo>
                <a:lnTo>
                  <a:pt x="8651" y="21242"/>
                </a:lnTo>
                <a:lnTo>
                  <a:pt x="10125" y="18407"/>
                </a:lnTo>
                <a:lnTo>
                  <a:pt x="12880" y="15219"/>
                </a:lnTo>
                <a:lnTo>
                  <a:pt x="15830" y="11807"/>
                </a:lnTo>
                <a:lnTo>
                  <a:pt x="18815" y="9893"/>
                </a:lnTo>
                <a:lnTo>
                  <a:pt x="21832" y="9476"/>
                </a:lnTo>
                <a:lnTo>
                  <a:pt x="26546" y="10198"/>
                </a:lnTo>
                <a:lnTo>
                  <a:pt x="29289" y="12569"/>
                </a:lnTo>
                <a:lnTo>
                  <a:pt x="31015" y="14127"/>
                </a:lnTo>
                <a:lnTo>
                  <a:pt x="29681" y="17486"/>
                </a:lnTo>
                <a:lnTo>
                  <a:pt x="26977" y="22179"/>
                </a:lnTo>
                <a:lnTo>
                  <a:pt x="22903" y="28204"/>
                </a:lnTo>
                <a:lnTo>
                  <a:pt x="20909" y="31165"/>
                </a:lnTo>
                <a:lnTo>
                  <a:pt x="19513" y="33463"/>
                </a:lnTo>
                <a:lnTo>
                  <a:pt x="17652" y="37330"/>
                </a:lnTo>
                <a:lnTo>
                  <a:pt x="16714" y="41871"/>
                </a:lnTo>
                <a:close/>
              </a:path>
            </a:pathLst>
          </a:custGeom>
          <a:solidFill>
            <a:srgbClr val="000000"/>
          </a:solidFill>
        </p:spPr>
        <p:txBody>
          <a:bodyPr wrap="square" lIns="0" tIns="0" rIns="0" bIns="0" rtlCol="0">
            <a:noAutofit/>
          </a:bodyPr>
          <a:lstStyle/>
          <a:p>
            <a:endParaRPr/>
          </a:p>
        </p:txBody>
      </p:sp>
      <p:sp>
        <p:nvSpPr>
          <p:cNvPr id="251" name="object 251"/>
          <p:cNvSpPr/>
          <p:nvPr/>
        </p:nvSpPr>
        <p:spPr>
          <a:xfrm>
            <a:off x="1492590" y="4387191"/>
            <a:ext cx="62190" cy="49811"/>
          </a:xfrm>
          <a:custGeom>
            <a:avLst/>
            <a:gdLst/>
            <a:ahLst/>
            <a:cxnLst/>
            <a:rect l="l" t="t" r="r" b="b"/>
            <a:pathLst>
              <a:path w="62190" h="49811">
                <a:moveTo>
                  <a:pt x="9869" y="18799"/>
                </a:moveTo>
                <a:lnTo>
                  <a:pt x="5551" y="23795"/>
                </a:lnTo>
                <a:lnTo>
                  <a:pt x="10777" y="28314"/>
                </a:lnTo>
                <a:lnTo>
                  <a:pt x="15096" y="23317"/>
                </a:lnTo>
                <a:lnTo>
                  <a:pt x="38075" y="43182"/>
                </a:lnTo>
                <a:lnTo>
                  <a:pt x="42137" y="46694"/>
                </a:lnTo>
                <a:lnTo>
                  <a:pt x="45039" y="48722"/>
                </a:lnTo>
                <a:lnTo>
                  <a:pt x="48520" y="49811"/>
                </a:lnTo>
                <a:lnTo>
                  <a:pt x="52304" y="49071"/>
                </a:lnTo>
                <a:lnTo>
                  <a:pt x="56274" y="46835"/>
                </a:lnTo>
                <a:lnTo>
                  <a:pt x="59683" y="42892"/>
                </a:lnTo>
                <a:lnTo>
                  <a:pt x="62190" y="38779"/>
                </a:lnTo>
                <a:lnTo>
                  <a:pt x="55425" y="34543"/>
                </a:lnTo>
                <a:lnTo>
                  <a:pt x="53784" y="36977"/>
                </a:lnTo>
                <a:lnTo>
                  <a:pt x="50662" y="39601"/>
                </a:lnTo>
                <a:lnTo>
                  <a:pt x="47588" y="39380"/>
                </a:lnTo>
                <a:lnTo>
                  <a:pt x="44311" y="36755"/>
                </a:lnTo>
                <a:lnTo>
                  <a:pt x="20943" y="16554"/>
                </a:lnTo>
                <a:lnTo>
                  <a:pt x="26790" y="9790"/>
                </a:lnTo>
                <a:lnTo>
                  <a:pt x="21563" y="5271"/>
                </a:lnTo>
                <a:lnTo>
                  <a:pt x="15716" y="12035"/>
                </a:lnTo>
                <a:lnTo>
                  <a:pt x="1793" y="0"/>
                </a:lnTo>
                <a:lnTo>
                  <a:pt x="0" y="10267"/>
                </a:lnTo>
                <a:lnTo>
                  <a:pt x="9869" y="18799"/>
                </a:lnTo>
                <a:close/>
              </a:path>
            </a:pathLst>
          </a:custGeom>
          <a:solidFill>
            <a:srgbClr val="000000"/>
          </a:solidFill>
        </p:spPr>
        <p:txBody>
          <a:bodyPr wrap="square" lIns="0" tIns="0" rIns="0" bIns="0" rtlCol="0">
            <a:noAutofit/>
          </a:bodyPr>
          <a:lstStyle/>
          <a:p>
            <a:endParaRPr/>
          </a:p>
        </p:txBody>
      </p:sp>
      <p:sp>
        <p:nvSpPr>
          <p:cNvPr id="252" name="object 252"/>
          <p:cNvSpPr/>
          <p:nvPr/>
        </p:nvSpPr>
        <p:spPr>
          <a:xfrm>
            <a:off x="1433410" y="4447496"/>
            <a:ext cx="61747" cy="73393"/>
          </a:xfrm>
          <a:custGeom>
            <a:avLst/>
            <a:gdLst/>
            <a:ahLst/>
            <a:cxnLst/>
            <a:rect l="l" t="t" r="r" b="b"/>
            <a:pathLst>
              <a:path w="61747" h="73393">
                <a:moveTo>
                  <a:pt x="760" y="49500"/>
                </a:moveTo>
                <a:lnTo>
                  <a:pt x="2849" y="53621"/>
                </a:lnTo>
                <a:lnTo>
                  <a:pt x="4939" y="57743"/>
                </a:lnTo>
                <a:lnTo>
                  <a:pt x="7967" y="61518"/>
                </a:lnTo>
                <a:lnTo>
                  <a:pt x="11939" y="64951"/>
                </a:lnTo>
                <a:lnTo>
                  <a:pt x="16009" y="68470"/>
                </a:lnTo>
                <a:lnTo>
                  <a:pt x="20245" y="70854"/>
                </a:lnTo>
                <a:lnTo>
                  <a:pt x="24644" y="72100"/>
                </a:lnTo>
                <a:lnTo>
                  <a:pt x="29043" y="73346"/>
                </a:lnTo>
                <a:lnTo>
                  <a:pt x="33267" y="73393"/>
                </a:lnTo>
                <a:lnTo>
                  <a:pt x="37318" y="72241"/>
                </a:lnTo>
                <a:lnTo>
                  <a:pt x="41368" y="71088"/>
                </a:lnTo>
                <a:lnTo>
                  <a:pt x="44767" y="68924"/>
                </a:lnTo>
                <a:lnTo>
                  <a:pt x="47513" y="65749"/>
                </a:lnTo>
                <a:lnTo>
                  <a:pt x="51749" y="60846"/>
                </a:lnTo>
                <a:lnTo>
                  <a:pt x="52990" y="55430"/>
                </a:lnTo>
                <a:lnTo>
                  <a:pt x="51236" y="49500"/>
                </a:lnTo>
                <a:lnTo>
                  <a:pt x="56299" y="53875"/>
                </a:lnTo>
                <a:lnTo>
                  <a:pt x="61747" y="47574"/>
                </a:lnTo>
                <a:lnTo>
                  <a:pt x="6713" y="0"/>
                </a:lnTo>
                <a:lnTo>
                  <a:pt x="866" y="6764"/>
                </a:lnTo>
                <a:lnTo>
                  <a:pt x="20659" y="23874"/>
                </a:lnTo>
                <a:lnTo>
                  <a:pt x="18012" y="23638"/>
                </a:lnTo>
                <a:lnTo>
                  <a:pt x="18025" y="29725"/>
                </a:lnTo>
                <a:lnTo>
                  <a:pt x="26758" y="29912"/>
                </a:lnTo>
                <a:lnTo>
                  <a:pt x="31662" y="32311"/>
                </a:lnTo>
                <a:lnTo>
                  <a:pt x="37104" y="37015"/>
                </a:lnTo>
                <a:lnTo>
                  <a:pt x="42047" y="41287"/>
                </a:lnTo>
                <a:lnTo>
                  <a:pt x="44827" y="45498"/>
                </a:lnTo>
                <a:lnTo>
                  <a:pt x="45446" y="49650"/>
                </a:lnTo>
                <a:lnTo>
                  <a:pt x="46066" y="53802"/>
                </a:lnTo>
                <a:lnTo>
                  <a:pt x="45096" y="57356"/>
                </a:lnTo>
                <a:lnTo>
                  <a:pt x="42538" y="60317"/>
                </a:lnTo>
                <a:lnTo>
                  <a:pt x="40001" y="63252"/>
                </a:lnTo>
                <a:lnTo>
                  <a:pt x="36540" y="64707"/>
                </a:lnTo>
                <a:lnTo>
                  <a:pt x="27768" y="64664"/>
                </a:lnTo>
                <a:lnTo>
                  <a:pt x="23030" y="62453"/>
                </a:lnTo>
                <a:lnTo>
                  <a:pt x="17938" y="58051"/>
                </a:lnTo>
                <a:lnTo>
                  <a:pt x="12672" y="53498"/>
                </a:lnTo>
                <a:lnTo>
                  <a:pt x="9688" y="49155"/>
                </a:lnTo>
                <a:lnTo>
                  <a:pt x="8987" y="45022"/>
                </a:lnTo>
                <a:lnTo>
                  <a:pt x="8288" y="40888"/>
                </a:lnTo>
                <a:lnTo>
                  <a:pt x="9237" y="37316"/>
                </a:lnTo>
                <a:lnTo>
                  <a:pt x="10095" y="26012"/>
                </a:lnTo>
                <a:lnTo>
                  <a:pt x="5664" y="30110"/>
                </a:lnTo>
                <a:lnTo>
                  <a:pt x="2833" y="33384"/>
                </a:lnTo>
                <a:lnTo>
                  <a:pt x="1134" y="37091"/>
                </a:lnTo>
                <a:lnTo>
                  <a:pt x="567" y="41231"/>
                </a:lnTo>
                <a:lnTo>
                  <a:pt x="0" y="45370"/>
                </a:lnTo>
                <a:lnTo>
                  <a:pt x="760" y="49500"/>
                </a:lnTo>
                <a:close/>
              </a:path>
            </a:pathLst>
          </a:custGeom>
          <a:solidFill>
            <a:srgbClr val="000000"/>
          </a:solidFill>
        </p:spPr>
        <p:txBody>
          <a:bodyPr wrap="square" lIns="0" tIns="0" rIns="0" bIns="0" rtlCol="0">
            <a:noAutofit/>
          </a:bodyPr>
          <a:lstStyle/>
          <a:p>
            <a:endParaRPr/>
          </a:p>
        </p:txBody>
      </p:sp>
      <p:sp>
        <p:nvSpPr>
          <p:cNvPr id="253" name="object 253"/>
          <p:cNvSpPr/>
          <p:nvPr/>
        </p:nvSpPr>
        <p:spPr>
          <a:xfrm>
            <a:off x="1314982" y="4602377"/>
            <a:ext cx="41136" cy="58714"/>
          </a:xfrm>
          <a:custGeom>
            <a:avLst/>
            <a:gdLst/>
            <a:ahLst/>
            <a:cxnLst/>
            <a:rect l="l" t="t" r="r" b="b"/>
            <a:pathLst>
              <a:path w="41136" h="58714">
                <a:moveTo>
                  <a:pt x="16714" y="41873"/>
                </a:moveTo>
                <a:lnTo>
                  <a:pt x="16725" y="46437"/>
                </a:lnTo>
                <a:lnTo>
                  <a:pt x="18406" y="51000"/>
                </a:lnTo>
                <a:lnTo>
                  <a:pt x="21747" y="54665"/>
                </a:lnTo>
                <a:lnTo>
                  <a:pt x="25067" y="57536"/>
                </a:lnTo>
                <a:lnTo>
                  <a:pt x="28812" y="58714"/>
                </a:lnTo>
                <a:lnTo>
                  <a:pt x="32983" y="58202"/>
                </a:lnTo>
                <a:lnTo>
                  <a:pt x="37153" y="57692"/>
                </a:lnTo>
                <a:lnTo>
                  <a:pt x="41136" y="55242"/>
                </a:lnTo>
                <a:lnTo>
                  <a:pt x="41024" y="44650"/>
                </a:lnTo>
                <a:lnTo>
                  <a:pt x="38750" y="47283"/>
                </a:lnTo>
                <a:lnTo>
                  <a:pt x="34051" y="49098"/>
                </a:lnTo>
                <a:lnTo>
                  <a:pt x="29593" y="48823"/>
                </a:lnTo>
                <a:lnTo>
                  <a:pt x="25839" y="45030"/>
                </a:lnTo>
                <a:lnTo>
                  <a:pt x="25008" y="42119"/>
                </a:lnTo>
                <a:lnTo>
                  <a:pt x="25552" y="39013"/>
                </a:lnTo>
                <a:lnTo>
                  <a:pt x="27307" y="35069"/>
                </a:lnTo>
                <a:lnTo>
                  <a:pt x="29319" y="31940"/>
                </a:lnTo>
                <a:lnTo>
                  <a:pt x="32876" y="26417"/>
                </a:lnTo>
                <a:lnTo>
                  <a:pt x="31409" y="2646"/>
                </a:lnTo>
                <a:lnTo>
                  <a:pt x="27857" y="671"/>
                </a:lnTo>
                <a:lnTo>
                  <a:pt x="23629" y="0"/>
                </a:lnTo>
                <a:lnTo>
                  <a:pt x="19179" y="648"/>
                </a:lnTo>
                <a:lnTo>
                  <a:pt x="16532" y="2089"/>
                </a:lnTo>
                <a:lnTo>
                  <a:pt x="13884" y="3529"/>
                </a:lnTo>
                <a:lnTo>
                  <a:pt x="11085" y="5956"/>
                </a:lnTo>
                <a:lnTo>
                  <a:pt x="8134" y="9370"/>
                </a:lnTo>
                <a:lnTo>
                  <a:pt x="5162" y="12809"/>
                </a:lnTo>
                <a:lnTo>
                  <a:pt x="3017" y="16239"/>
                </a:lnTo>
                <a:lnTo>
                  <a:pt x="1700" y="19663"/>
                </a:lnTo>
                <a:lnTo>
                  <a:pt x="384" y="23087"/>
                </a:lnTo>
                <a:lnTo>
                  <a:pt x="0" y="26243"/>
                </a:lnTo>
                <a:lnTo>
                  <a:pt x="548" y="29129"/>
                </a:lnTo>
                <a:lnTo>
                  <a:pt x="1097" y="32016"/>
                </a:lnTo>
                <a:lnTo>
                  <a:pt x="2528" y="34985"/>
                </a:lnTo>
                <a:lnTo>
                  <a:pt x="4841" y="38036"/>
                </a:lnTo>
                <a:lnTo>
                  <a:pt x="11478" y="32223"/>
                </a:lnTo>
                <a:lnTo>
                  <a:pt x="9269" y="29043"/>
                </a:lnTo>
                <a:lnTo>
                  <a:pt x="8262" y="26211"/>
                </a:lnTo>
                <a:lnTo>
                  <a:pt x="8651" y="21243"/>
                </a:lnTo>
                <a:lnTo>
                  <a:pt x="10125" y="18407"/>
                </a:lnTo>
                <a:lnTo>
                  <a:pt x="12880" y="15220"/>
                </a:lnTo>
                <a:lnTo>
                  <a:pt x="15830" y="11808"/>
                </a:lnTo>
                <a:lnTo>
                  <a:pt x="18815" y="9893"/>
                </a:lnTo>
                <a:lnTo>
                  <a:pt x="21832" y="9476"/>
                </a:lnTo>
                <a:lnTo>
                  <a:pt x="26546" y="10199"/>
                </a:lnTo>
                <a:lnTo>
                  <a:pt x="29289" y="12570"/>
                </a:lnTo>
                <a:lnTo>
                  <a:pt x="31015" y="14128"/>
                </a:lnTo>
                <a:lnTo>
                  <a:pt x="29681" y="17486"/>
                </a:lnTo>
                <a:lnTo>
                  <a:pt x="26977" y="22179"/>
                </a:lnTo>
                <a:lnTo>
                  <a:pt x="22903" y="28205"/>
                </a:lnTo>
                <a:lnTo>
                  <a:pt x="20909" y="31167"/>
                </a:lnTo>
                <a:lnTo>
                  <a:pt x="19513" y="33463"/>
                </a:lnTo>
                <a:lnTo>
                  <a:pt x="17652" y="37330"/>
                </a:lnTo>
                <a:lnTo>
                  <a:pt x="16714" y="41873"/>
                </a:lnTo>
                <a:close/>
              </a:path>
            </a:pathLst>
          </a:custGeom>
          <a:solidFill>
            <a:srgbClr val="000000"/>
          </a:solidFill>
        </p:spPr>
        <p:txBody>
          <a:bodyPr wrap="square" lIns="0" tIns="0" rIns="0" bIns="0" rtlCol="0">
            <a:noAutofit/>
          </a:bodyPr>
          <a:lstStyle/>
          <a:p>
            <a:endParaRPr/>
          </a:p>
        </p:txBody>
      </p:sp>
      <p:sp>
        <p:nvSpPr>
          <p:cNvPr id="254" name="object 254"/>
          <p:cNvSpPr/>
          <p:nvPr/>
        </p:nvSpPr>
        <p:spPr>
          <a:xfrm>
            <a:off x="1390701" y="4576879"/>
            <a:ext cx="5664" cy="16429"/>
          </a:xfrm>
          <a:custGeom>
            <a:avLst/>
            <a:gdLst/>
            <a:ahLst/>
            <a:cxnLst/>
            <a:rect l="l" t="t" r="r" b="b"/>
            <a:pathLst>
              <a:path w="5664" h="16429">
                <a:moveTo>
                  <a:pt x="3103" y="3799"/>
                </a:moveTo>
                <a:lnTo>
                  <a:pt x="0" y="0"/>
                </a:lnTo>
                <a:lnTo>
                  <a:pt x="1050" y="14784"/>
                </a:lnTo>
                <a:lnTo>
                  <a:pt x="5664" y="16429"/>
                </a:lnTo>
                <a:lnTo>
                  <a:pt x="5321" y="5717"/>
                </a:lnTo>
                <a:lnTo>
                  <a:pt x="3103" y="3799"/>
                </a:lnTo>
                <a:close/>
              </a:path>
            </a:pathLst>
          </a:custGeom>
          <a:solidFill>
            <a:srgbClr val="000000"/>
          </a:solidFill>
        </p:spPr>
        <p:txBody>
          <a:bodyPr wrap="square" lIns="0" tIns="0" rIns="0" bIns="0" rtlCol="0">
            <a:noAutofit/>
          </a:bodyPr>
          <a:lstStyle/>
          <a:p>
            <a:endParaRPr/>
          </a:p>
        </p:txBody>
      </p:sp>
      <p:sp>
        <p:nvSpPr>
          <p:cNvPr id="255" name="object 255"/>
          <p:cNvSpPr/>
          <p:nvPr/>
        </p:nvSpPr>
        <p:spPr>
          <a:xfrm>
            <a:off x="1376880" y="4551692"/>
            <a:ext cx="11055" cy="36671"/>
          </a:xfrm>
          <a:custGeom>
            <a:avLst/>
            <a:gdLst/>
            <a:ahLst/>
            <a:cxnLst/>
            <a:rect l="l" t="t" r="r" b="b"/>
            <a:pathLst>
              <a:path w="11055" h="36671">
                <a:moveTo>
                  <a:pt x="4705" y="25444"/>
                </a:moveTo>
                <a:lnTo>
                  <a:pt x="5546" y="29996"/>
                </a:lnTo>
                <a:lnTo>
                  <a:pt x="7661" y="33737"/>
                </a:lnTo>
                <a:lnTo>
                  <a:pt x="11055" y="36671"/>
                </a:lnTo>
                <a:lnTo>
                  <a:pt x="7931" y="44"/>
                </a:lnTo>
                <a:lnTo>
                  <a:pt x="0" y="0"/>
                </a:lnTo>
                <a:lnTo>
                  <a:pt x="969" y="9442"/>
                </a:lnTo>
                <a:lnTo>
                  <a:pt x="5982" y="9405"/>
                </a:lnTo>
                <a:lnTo>
                  <a:pt x="4291" y="15547"/>
                </a:lnTo>
                <a:lnTo>
                  <a:pt x="3865" y="20894"/>
                </a:lnTo>
                <a:lnTo>
                  <a:pt x="4705" y="25444"/>
                </a:lnTo>
                <a:close/>
              </a:path>
            </a:pathLst>
          </a:custGeom>
          <a:solidFill>
            <a:srgbClr val="000000"/>
          </a:solidFill>
        </p:spPr>
        <p:txBody>
          <a:bodyPr wrap="square" lIns="0" tIns="0" rIns="0" bIns="0" rtlCol="0">
            <a:noAutofit/>
          </a:bodyPr>
          <a:lstStyle/>
          <a:p>
            <a:endParaRPr/>
          </a:p>
        </p:txBody>
      </p:sp>
      <p:sp>
        <p:nvSpPr>
          <p:cNvPr id="256" name="object 256"/>
          <p:cNvSpPr/>
          <p:nvPr/>
        </p:nvSpPr>
        <p:spPr>
          <a:xfrm>
            <a:off x="1359930" y="4525965"/>
            <a:ext cx="80379" cy="67344"/>
          </a:xfrm>
          <a:custGeom>
            <a:avLst/>
            <a:gdLst/>
            <a:ahLst/>
            <a:cxnLst/>
            <a:rect l="l" t="t" r="r" b="b"/>
            <a:pathLst>
              <a:path w="80379" h="67344">
                <a:moveTo>
                  <a:pt x="195" y="19604"/>
                </a:moveTo>
                <a:lnTo>
                  <a:pt x="391" y="24307"/>
                </a:lnTo>
                <a:lnTo>
                  <a:pt x="2139" y="28087"/>
                </a:lnTo>
                <a:lnTo>
                  <a:pt x="5443" y="30942"/>
                </a:lnTo>
                <a:lnTo>
                  <a:pt x="9168" y="33434"/>
                </a:lnTo>
                <a:lnTo>
                  <a:pt x="14161" y="34837"/>
                </a:lnTo>
                <a:lnTo>
                  <a:pt x="17918" y="35170"/>
                </a:lnTo>
                <a:lnTo>
                  <a:pt x="16949" y="25727"/>
                </a:lnTo>
                <a:lnTo>
                  <a:pt x="14057" y="25149"/>
                </a:lnTo>
                <a:lnTo>
                  <a:pt x="10792" y="23479"/>
                </a:lnTo>
                <a:lnTo>
                  <a:pt x="8166" y="20143"/>
                </a:lnTo>
                <a:lnTo>
                  <a:pt x="7913" y="15660"/>
                </a:lnTo>
                <a:lnTo>
                  <a:pt x="10232" y="11784"/>
                </a:lnTo>
                <a:lnTo>
                  <a:pt x="13662" y="9023"/>
                </a:lnTo>
                <a:lnTo>
                  <a:pt x="18116" y="8695"/>
                </a:lnTo>
                <a:lnTo>
                  <a:pt x="22057" y="11057"/>
                </a:lnTo>
                <a:lnTo>
                  <a:pt x="24709" y="14109"/>
                </a:lnTo>
                <a:lnTo>
                  <a:pt x="25820" y="18106"/>
                </a:lnTo>
                <a:lnTo>
                  <a:pt x="25692" y="21328"/>
                </a:lnTo>
                <a:lnTo>
                  <a:pt x="24880" y="25772"/>
                </a:lnTo>
                <a:lnTo>
                  <a:pt x="28004" y="62398"/>
                </a:lnTo>
                <a:lnTo>
                  <a:pt x="31821" y="65698"/>
                </a:lnTo>
                <a:lnTo>
                  <a:pt x="30770" y="50914"/>
                </a:lnTo>
                <a:lnTo>
                  <a:pt x="30018" y="48032"/>
                </a:lnTo>
                <a:lnTo>
                  <a:pt x="29267" y="45149"/>
                </a:lnTo>
                <a:lnTo>
                  <a:pt x="29387" y="40942"/>
                </a:lnTo>
                <a:lnTo>
                  <a:pt x="30382" y="35411"/>
                </a:lnTo>
                <a:lnTo>
                  <a:pt x="56433" y="36385"/>
                </a:lnTo>
                <a:lnTo>
                  <a:pt x="57273" y="39380"/>
                </a:lnTo>
                <a:lnTo>
                  <a:pt x="57378" y="42492"/>
                </a:lnTo>
                <a:lnTo>
                  <a:pt x="56749" y="45723"/>
                </a:lnTo>
                <a:lnTo>
                  <a:pt x="56121" y="48954"/>
                </a:lnTo>
                <a:lnTo>
                  <a:pt x="54932" y="51581"/>
                </a:lnTo>
                <a:lnTo>
                  <a:pt x="53183" y="53602"/>
                </a:lnTo>
                <a:lnTo>
                  <a:pt x="50377" y="56850"/>
                </a:lnTo>
                <a:lnTo>
                  <a:pt x="47011" y="58325"/>
                </a:lnTo>
                <a:lnTo>
                  <a:pt x="43087" y="58031"/>
                </a:lnTo>
                <a:lnTo>
                  <a:pt x="39162" y="57736"/>
                </a:lnTo>
                <a:lnTo>
                  <a:pt x="36092" y="56631"/>
                </a:lnTo>
                <a:lnTo>
                  <a:pt x="36435" y="67344"/>
                </a:lnTo>
                <a:lnTo>
                  <a:pt x="48497" y="67309"/>
                </a:lnTo>
                <a:lnTo>
                  <a:pt x="54260" y="64476"/>
                </a:lnTo>
                <a:lnTo>
                  <a:pt x="59132" y="58840"/>
                </a:lnTo>
                <a:lnTo>
                  <a:pt x="61775" y="55783"/>
                </a:lnTo>
                <a:lnTo>
                  <a:pt x="63618" y="52407"/>
                </a:lnTo>
                <a:lnTo>
                  <a:pt x="64660" y="48713"/>
                </a:lnTo>
                <a:lnTo>
                  <a:pt x="65703" y="45017"/>
                </a:lnTo>
                <a:lnTo>
                  <a:pt x="65958" y="40991"/>
                </a:lnTo>
                <a:lnTo>
                  <a:pt x="65425" y="36634"/>
                </a:lnTo>
                <a:lnTo>
                  <a:pt x="71314" y="36681"/>
                </a:lnTo>
                <a:lnTo>
                  <a:pt x="76299" y="36097"/>
                </a:lnTo>
                <a:lnTo>
                  <a:pt x="80379" y="34883"/>
                </a:lnTo>
                <a:lnTo>
                  <a:pt x="78940" y="25716"/>
                </a:lnTo>
                <a:lnTo>
                  <a:pt x="73905" y="26948"/>
                </a:lnTo>
                <a:lnTo>
                  <a:pt x="68623" y="27377"/>
                </a:lnTo>
                <a:lnTo>
                  <a:pt x="63094" y="27005"/>
                </a:lnTo>
                <a:lnTo>
                  <a:pt x="61817" y="22310"/>
                </a:lnTo>
                <a:lnTo>
                  <a:pt x="59301" y="17288"/>
                </a:lnTo>
                <a:lnTo>
                  <a:pt x="55548" y="11941"/>
                </a:lnTo>
                <a:lnTo>
                  <a:pt x="48000" y="17637"/>
                </a:lnTo>
                <a:lnTo>
                  <a:pt x="50356" y="20779"/>
                </a:lnTo>
                <a:lnTo>
                  <a:pt x="52143" y="23870"/>
                </a:lnTo>
                <a:lnTo>
                  <a:pt x="53360" y="26912"/>
                </a:lnTo>
                <a:lnTo>
                  <a:pt x="32250" y="26068"/>
                </a:lnTo>
                <a:lnTo>
                  <a:pt x="34570" y="15883"/>
                </a:lnTo>
                <a:lnTo>
                  <a:pt x="33108" y="8525"/>
                </a:lnTo>
                <a:lnTo>
                  <a:pt x="27867" y="3994"/>
                </a:lnTo>
                <a:lnTo>
                  <a:pt x="24632" y="1197"/>
                </a:lnTo>
                <a:lnTo>
                  <a:pt x="20826" y="0"/>
                </a:lnTo>
                <a:lnTo>
                  <a:pt x="16450" y="401"/>
                </a:lnTo>
                <a:lnTo>
                  <a:pt x="12072" y="801"/>
                </a:lnTo>
                <a:lnTo>
                  <a:pt x="8258" y="2881"/>
                </a:lnTo>
                <a:lnTo>
                  <a:pt x="5006" y="6643"/>
                </a:lnTo>
                <a:lnTo>
                  <a:pt x="1604" y="10580"/>
                </a:lnTo>
                <a:lnTo>
                  <a:pt x="0" y="14900"/>
                </a:lnTo>
                <a:lnTo>
                  <a:pt x="195" y="19604"/>
                </a:lnTo>
                <a:close/>
              </a:path>
            </a:pathLst>
          </a:custGeom>
          <a:solidFill>
            <a:srgbClr val="000000"/>
          </a:solidFill>
        </p:spPr>
        <p:txBody>
          <a:bodyPr wrap="square" lIns="0" tIns="0" rIns="0" bIns="0" rtlCol="0">
            <a:noAutofit/>
          </a:bodyPr>
          <a:lstStyle/>
          <a:p>
            <a:endParaRPr/>
          </a:p>
        </p:txBody>
      </p:sp>
      <p:sp>
        <p:nvSpPr>
          <p:cNvPr id="257" name="object 257"/>
          <p:cNvSpPr/>
          <p:nvPr/>
        </p:nvSpPr>
        <p:spPr>
          <a:xfrm>
            <a:off x="1282035" y="4630764"/>
            <a:ext cx="62190" cy="49811"/>
          </a:xfrm>
          <a:custGeom>
            <a:avLst/>
            <a:gdLst/>
            <a:ahLst/>
            <a:cxnLst/>
            <a:rect l="l" t="t" r="r" b="b"/>
            <a:pathLst>
              <a:path w="62190" h="49811">
                <a:moveTo>
                  <a:pt x="9869" y="18798"/>
                </a:moveTo>
                <a:lnTo>
                  <a:pt x="5551" y="23794"/>
                </a:lnTo>
                <a:lnTo>
                  <a:pt x="10777" y="28313"/>
                </a:lnTo>
                <a:lnTo>
                  <a:pt x="15096" y="23317"/>
                </a:lnTo>
                <a:lnTo>
                  <a:pt x="38075" y="43181"/>
                </a:lnTo>
                <a:lnTo>
                  <a:pt x="42137" y="46692"/>
                </a:lnTo>
                <a:lnTo>
                  <a:pt x="45039" y="48720"/>
                </a:lnTo>
                <a:lnTo>
                  <a:pt x="48520" y="49811"/>
                </a:lnTo>
                <a:lnTo>
                  <a:pt x="52304" y="49071"/>
                </a:lnTo>
                <a:lnTo>
                  <a:pt x="56274" y="46835"/>
                </a:lnTo>
                <a:lnTo>
                  <a:pt x="59683" y="42891"/>
                </a:lnTo>
                <a:lnTo>
                  <a:pt x="62190" y="38779"/>
                </a:lnTo>
                <a:lnTo>
                  <a:pt x="55425" y="34542"/>
                </a:lnTo>
                <a:lnTo>
                  <a:pt x="53784" y="36977"/>
                </a:lnTo>
                <a:lnTo>
                  <a:pt x="50662" y="39599"/>
                </a:lnTo>
                <a:lnTo>
                  <a:pt x="47588" y="39378"/>
                </a:lnTo>
                <a:lnTo>
                  <a:pt x="44311" y="36753"/>
                </a:lnTo>
                <a:lnTo>
                  <a:pt x="20943" y="16553"/>
                </a:lnTo>
                <a:lnTo>
                  <a:pt x="26790" y="9789"/>
                </a:lnTo>
                <a:lnTo>
                  <a:pt x="21563" y="5271"/>
                </a:lnTo>
                <a:lnTo>
                  <a:pt x="15716" y="12034"/>
                </a:lnTo>
                <a:lnTo>
                  <a:pt x="1793" y="0"/>
                </a:lnTo>
                <a:lnTo>
                  <a:pt x="0" y="10266"/>
                </a:lnTo>
                <a:lnTo>
                  <a:pt x="9869" y="18798"/>
                </a:lnTo>
                <a:close/>
              </a:path>
            </a:pathLst>
          </a:custGeom>
          <a:solidFill>
            <a:srgbClr val="000000"/>
          </a:solidFill>
        </p:spPr>
        <p:txBody>
          <a:bodyPr wrap="square" lIns="0" tIns="0" rIns="0" bIns="0" rtlCol="0">
            <a:noAutofit/>
          </a:bodyPr>
          <a:lstStyle/>
          <a:p>
            <a:endParaRPr/>
          </a:p>
        </p:txBody>
      </p:sp>
      <p:sp>
        <p:nvSpPr>
          <p:cNvPr id="258" name="object 258"/>
          <p:cNvSpPr/>
          <p:nvPr/>
        </p:nvSpPr>
        <p:spPr>
          <a:xfrm>
            <a:off x="1222854" y="4691068"/>
            <a:ext cx="61746" cy="73393"/>
          </a:xfrm>
          <a:custGeom>
            <a:avLst/>
            <a:gdLst/>
            <a:ahLst/>
            <a:cxnLst/>
            <a:rect l="l" t="t" r="r" b="b"/>
            <a:pathLst>
              <a:path w="61746" h="73393">
                <a:moveTo>
                  <a:pt x="760" y="49502"/>
                </a:moveTo>
                <a:lnTo>
                  <a:pt x="2849" y="53621"/>
                </a:lnTo>
                <a:lnTo>
                  <a:pt x="4938" y="57743"/>
                </a:lnTo>
                <a:lnTo>
                  <a:pt x="7967" y="61520"/>
                </a:lnTo>
                <a:lnTo>
                  <a:pt x="11938" y="64952"/>
                </a:lnTo>
                <a:lnTo>
                  <a:pt x="16009" y="68472"/>
                </a:lnTo>
                <a:lnTo>
                  <a:pt x="20244" y="70854"/>
                </a:lnTo>
                <a:lnTo>
                  <a:pt x="24643" y="72100"/>
                </a:lnTo>
                <a:lnTo>
                  <a:pt x="29042" y="73346"/>
                </a:lnTo>
                <a:lnTo>
                  <a:pt x="33267" y="73393"/>
                </a:lnTo>
                <a:lnTo>
                  <a:pt x="37318" y="72241"/>
                </a:lnTo>
                <a:lnTo>
                  <a:pt x="41368" y="71089"/>
                </a:lnTo>
                <a:lnTo>
                  <a:pt x="44766" y="68925"/>
                </a:lnTo>
                <a:lnTo>
                  <a:pt x="47512" y="65749"/>
                </a:lnTo>
                <a:lnTo>
                  <a:pt x="51749" y="60846"/>
                </a:lnTo>
                <a:lnTo>
                  <a:pt x="52990" y="55431"/>
                </a:lnTo>
                <a:lnTo>
                  <a:pt x="51236" y="49500"/>
                </a:lnTo>
                <a:lnTo>
                  <a:pt x="56297" y="53877"/>
                </a:lnTo>
                <a:lnTo>
                  <a:pt x="61746" y="47574"/>
                </a:lnTo>
                <a:lnTo>
                  <a:pt x="6712" y="0"/>
                </a:lnTo>
                <a:lnTo>
                  <a:pt x="866" y="6764"/>
                </a:lnTo>
                <a:lnTo>
                  <a:pt x="20659" y="23874"/>
                </a:lnTo>
                <a:lnTo>
                  <a:pt x="18011" y="23639"/>
                </a:lnTo>
                <a:lnTo>
                  <a:pt x="18024" y="29725"/>
                </a:lnTo>
                <a:lnTo>
                  <a:pt x="26758" y="29913"/>
                </a:lnTo>
                <a:lnTo>
                  <a:pt x="31662" y="32312"/>
                </a:lnTo>
                <a:lnTo>
                  <a:pt x="37103" y="37015"/>
                </a:lnTo>
                <a:lnTo>
                  <a:pt x="42046" y="41287"/>
                </a:lnTo>
                <a:lnTo>
                  <a:pt x="44827" y="45500"/>
                </a:lnTo>
                <a:lnTo>
                  <a:pt x="45446" y="49650"/>
                </a:lnTo>
                <a:lnTo>
                  <a:pt x="46066" y="53802"/>
                </a:lnTo>
                <a:lnTo>
                  <a:pt x="45096" y="57358"/>
                </a:lnTo>
                <a:lnTo>
                  <a:pt x="42537" y="60317"/>
                </a:lnTo>
                <a:lnTo>
                  <a:pt x="40001" y="63252"/>
                </a:lnTo>
                <a:lnTo>
                  <a:pt x="36539" y="64709"/>
                </a:lnTo>
                <a:lnTo>
                  <a:pt x="27768" y="64664"/>
                </a:lnTo>
                <a:lnTo>
                  <a:pt x="23029" y="62453"/>
                </a:lnTo>
                <a:lnTo>
                  <a:pt x="17938" y="58051"/>
                </a:lnTo>
                <a:lnTo>
                  <a:pt x="12671" y="53499"/>
                </a:lnTo>
                <a:lnTo>
                  <a:pt x="9688" y="49156"/>
                </a:lnTo>
                <a:lnTo>
                  <a:pt x="8988" y="45022"/>
                </a:lnTo>
                <a:lnTo>
                  <a:pt x="8287" y="40888"/>
                </a:lnTo>
                <a:lnTo>
                  <a:pt x="9238" y="37317"/>
                </a:lnTo>
                <a:lnTo>
                  <a:pt x="10095" y="26012"/>
                </a:lnTo>
                <a:lnTo>
                  <a:pt x="5664" y="30110"/>
                </a:lnTo>
                <a:lnTo>
                  <a:pt x="2833" y="33385"/>
                </a:lnTo>
                <a:lnTo>
                  <a:pt x="1134" y="37092"/>
                </a:lnTo>
                <a:lnTo>
                  <a:pt x="567" y="41231"/>
                </a:lnTo>
                <a:lnTo>
                  <a:pt x="0" y="45371"/>
                </a:lnTo>
                <a:lnTo>
                  <a:pt x="760" y="49502"/>
                </a:lnTo>
                <a:close/>
              </a:path>
            </a:pathLst>
          </a:custGeom>
          <a:solidFill>
            <a:srgbClr val="000000"/>
          </a:solidFill>
        </p:spPr>
        <p:txBody>
          <a:bodyPr wrap="square" lIns="0" tIns="0" rIns="0" bIns="0" rtlCol="0">
            <a:noAutofit/>
          </a:bodyPr>
          <a:lstStyle/>
          <a:p>
            <a:endParaRPr/>
          </a:p>
        </p:txBody>
      </p:sp>
      <p:sp>
        <p:nvSpPr>
          <p:cNvPr id="259" name="object 259"/>
          <p:cNvSpPr/>
          <p:nvPr/>
        </p:nvSpPr>
        <p:spPr>
          <a:xfrm>
            <a:off x="1232092" y="4714708"/>
            <a:ext cx="8786" cy="13677"/>
          </a:xfrm>
          <a:custGeom>
            <a:avLst/>
            <a:gdLst/>
            <a:ahLst/>
            <a:cxnLst/>
            <a:rect l="l" t="t" r="r" b="b"/>
            <a:pathLst>
              <a:path w="8786" h="13677">
                <a:moveTo>
                  <a:pt x="856" y="2372"/>
                </a:moveTo>
                <a:lnTo>
                  <a:pt x="0" y="13677"/>
                </a:lnTo>
                <a:lnTo>
                  <a:pt x="2601" y="10667"/>
                </a:lnTo>
                <a:lnTo>
                  <a:pt x="5269" y="7581"/>
                </a:lnTo>
                <a:lnTo>
                  <a:pt x="8786" y="6085"/>
                </a:lnTo>
                <a:lnTo>
                  <a:pt x="8773" y="0"/>
                </a:lnTo>
                <a:lnTo>
                  <a:pt x="6130" y="379"/>
                </a:lnTo>
                <a:lnTo>
                  <a:pt x="3493" y="1376"/>
                </a:lnTo>
                <a:lnTo>
                  <a:pt x="856" y="2372"/>
                </a:lnTo>
                <a:close/>
              </a:path>
            </a:pathLst>
          </a:custGeom>
          <a:solidFill>
            <a:srgbClr val="000000"/>
          </a:solidFill>
        </p:spPr>
        <p:txBody>
          <a:bodyPr wrap="square" lIns="0" tIns="0" rIns="0" bIns="0" rtlCol="0">
            <a:noAutofit/>
          </a:bodyPr>
          <a:lstStyle/>
          <a:p>
            <a:endParaRPr/>
          </a:p>
        </p:txBody>
      </p:sp>
      <p:sp>
        <p:nvSpPr>
          <p:cNvPr id="260" name="object 260"/>
          <p:cNvSpPr/>
          <p:nvPr/>
        </p:nvSpPr>
        <p:spPr>
          <a:xfrm>
            <a:off x="1290979" y="4669125"/>
            <a:ext cx="32633" cy="52595"/>
          </a:xfrm>
          <a:custGeom>
            <a:avLst/>
            <a:gdLst/>
            <a:ahLst/>
            <a:cxnLst/>
            <a:rect l="l" t="t" r="r" b="b"/>
            <a:pathLst>
              <a:path w="32633" h="52595">
                <a:moveTo>
                  <a:pt x="13929" y="33583"/>
                </a:moveTo>
                <a:lnTo>
                  <a:pt x="13305" y="36591"/>
                </a:lnTo>
                <a:lnTo>
                  <a:pt x="11868" y="39397"/>
                </a:lnTo>
                <a:lnTo>
                  <a:pt x="9615" y="42005"/>
                </a:lnTo>
                <a:lnTo>
                  <a:pt x="9725" y="52595"/>
                </a:lnTo>
                <a:lnTo>
                  <a:pt x="13517" y="48209"/>
                </a:lnTo>
                <a:lnTo>
                  <a:pt x="15815" y="45552"/>
                </a:lnTo>
                <a:lnTo>
                  <a:pt x="17525" y="42683"/>
                </a:lnTo>
                <a:lnTo>
                  <a:pt x="18651" y="39604"/>
                </a:lnTo>
                <a:lnTo>
                  <a:pt x="19776" y="36525"/>
                </a:lnTo>
                <a:lnTo>
                  <a:pt x="20358" y="32806"/>
                </a:lnTo>
                <a:lnTo>
                  <a:pt x="20396" y="28446"/>
                </a:lnTo>
                <a:lnTo>
                  <a:pt x="22470" y="29900"/>
                </a:lnTo>
                <a:lnTo>
                  <a:pt x="26521" y="31459"/>
                </a:lnTo>
                <a:lnTo>
                  <a:pt x="32633" y="24387"/>
                </a:lnTo>
                <a:lnTo>
                  <a:pt x="28300" y="23049"/>
                </a:lnTo>
                <a:lnTo>
                  <a:pt x="24467" y="20709"/>
                </a:lnTo>
                <a:lnTo>
                  <a:pt x="20382" y="17421"/>
                </a:lnTo>
                <a:lnTo>
                  <a:pt x="14128" y="12016"/>
                </a:lnTo>
                <a:lnTo>
                  <a:pt x="5158" y="4262"/>
                </a:lnTo>
                <a:lnTo>
                  <a:pt x="2169" y="1677"/>
                </a:lnTo>
                <a:lnTo>
                  <a:pt x="0" y="0"/>
                </a:lnTo>
                <a:lnTo>
                  <a:pt x="1465" y="23770"/>
                </a:lnTo>
                <a:lnTo>
                  <a:pt x="3809" y="19348"/>
                </a:lnTo>
                <a:lnTo>
                  <a:pt x="4942" y="16027"/>
                </a:lnTo>
                <a:lnTo>
                  <a:pt x="7372" y="18195"/>
                </a:lnTo>
                <a:lnTo>
                  <a:pt x="10333" y="20755"/>
                </a:lnTo>
                <a:lnTo>
                  <a:pt x="13149" y="25095"/>
                </a:lnTo>
                <a:lnTo>
                  <a:pt x="14291" y="27745"/>
                </a:lnTo>
                <a:lnTo>
                  <a:pt x="14551" y="30575"/>
                </a:lnTo>
                <a:lnTo>
                  <a:pt x="13929" y="33583"/>
                </a:lnTo>
                <a:close/>
              </a:path>
            </a:pathLst>
          </a:custGeom>
          <a:solidFill>
            <a:srgbClr val="000000"/>
          </a:solidFill>
        </p:spPr>
        <p:txBody>
          <a:bodyPr wrap="square" lIns="0" tIns="0" rIns="0" bIns="0" rtlCol="0">
            <a:noAutofit/>
          </a:bodyPr>
          <a:lstStyle/>
          <a:p>
            <a:endParaRPr/>
          </a:p>
        </p:txBody>
      </p:sp>
      <p:sp>
        <p:nvSpPr>
          <p:cNvPr id="261" name="object 261"/>
          <p:cNvSpPr/>
          <p:nvPr/>
        </p:nvSpPr>
        <p:spPr>
          <a:xfrm>
            <a:off x="1259570" y="4666479"/>
            <a:ext cx="41135" cy="58714"/>
          </a:xfrm>
          <a:custGeom>
            <a:avLst/>
            <a:gdLst/>
            <a:ahLst/>
            <a:cxnLst/>
            <a:rect l="l" t="t" r="r" b="b"/>
            <a:pathLst>
              <a:path w="41135" h="58714">
                <a:moveTo>
                  <a:pt x="16713" y="41873"/>
                </a:moveTo>
                <a:lnTo>
                  <a:pt x="16725" y="46437"/>
                </a:lnTo>
                <a:lnTo>
                  <a:pt x="18406" y="51000"/>
                </a:lnTo>
                <a:lnTo>
                  <a:pt x="21747" y="54665"/>
                </a:lnTo>
                <a:lnTo>
                  <a:pt x="25067" y="57536"/>
                </a:lnTo>
                <a:lnTo>
                  <a:pt x="28812" y="58714"/>
                </a:lnTo>
                <a:lnTo>
                  <a:pt x="32983" y="58202"/>
                </a:lnTo>
                <a:lnTo>
                  <a:pt x="37153" y="57690"/>
                </a:lnTo>
                <a:lnTo>
                  <a:pt x="41135" y="55242"/>
                </a:lnTo>
                <a:lnTo>
                  <a:pt x="41024" y="44651"/>
                </a:lnTo>
                <a:lnTo>
                  <a:pt x="38750" y="47283"/>
                </a:lnTo>
                <a:lnTo>
                  <a:pt x="34049" y="49098"/>
                </a:lnTo>
                <a:lnTo>
                  <a:pt x="29593" y="48823"/>
                </a:lnTo>
                <a:lnTo>
                  <a:pt x="25839" y="45030"/>
                </a:lnTo>
                <a:lnTo>
                  <a:pt x="25008" y="42119"/>
                </a:lnTo>
                <a:lnTo>
                  <a:pt x="25552" y="39013"/>
                </a:lnTo>
                <a:lnTo>
                  <a:pt x="27307" y="35069"/>
                </a:lnTo>
                <a:lnTo>
                  <a:pt x="29319" y="31940"/>
                </a:lnTo>
                <a:lnTo>
                  <a:pt x="32875" y="26417"/>
                </a:lnTo>
                <a:lnTo>
                  <a:pt x="31409" y="2646"/>
                </a:lnTo>
                <a:lnTo>
                  <a:pt x="27857" y="671"/>
                </a:lnTo>
                <a:lnTo>
                  <a:pt x="23629" y="0"/>
                </a:lnTo>
                <a:lnTo>
                  <a:pt x="19179" y="648"/>
                </a:lnTo>
                <a:lnTo>
                  <a:pt x="16531" y="2089"/>
                </a:lnTo>
                <a:lnTo>
                  <a:pt x="13884" y="3529"/>
                </a:lnTo>
                <a:lnTo>
                  <a:pt x="11085" y="5956"/>
                </a:lnTo>
                <a:lnTo>
                  <a:pt x="8134" y="9370"/>
                </a:lnTo>
                <a:lnTo>
                  <a:pt x="5161" y="12809"/>
                </a:lnTo>
                <a:lnTo>
                  <a:pt x="3017" y="16240"/>
                </a:lnTo>
                <a:lnTo>
                  <a:pt x="1700" y="19663"/>
                </a:lnTo>
                <a:lnTo>
                  <a:pt x="383" y="23087"/>
                </a:lnTo>
                <a:lnTo>
                  <a:pt x="0" y="26243"/>
                </a:lnTo>
                <a:lnTo>
                  <a:pt x="548" y="29129"/>
                </a:lnTo>
                <a:lnTo>
                  <a:pt x="1097" y="32016"/>
                </a:lnTo>
                <a:lnTo>
                  <a:pt x="2528" y="34985"/>
                </a:lnTo>
                <a:lnTo>
                  <a:pt x="4841" y="38037"/>
                </a:lnTo>
                <a:lnTo>
                  <a:pt x="11478" y="32223"/>
                </a:lnTo>
                <a:lnTo>
                  <a:pt x="9269" y="29043"/>
                </a:lnTo>
                <a:lnTo>
                  <a:pt x="8262" y="26211"/>
                </a:lnTo>
                <a:lnTo>
                  <a:pt x="8651" y="21243"/>
                </a:lnTo>
                <a:lnTo>
                  <a:pt x="10126" y="18407"/>
                </a:lnTo>
                <a:lnTo>
                  <a:pt x="12880" y="15220"/>
                </a:lnTo>
                <a:lnTo>
                  <a:pt x="15830" y="11808"/>
                </a:lnTo>
                <a:lnTo>
                  <a:pt x="18815" y="9893"/>
                </a:lnTo>
                <a:lnTo>
                  <a:pt x="21832" y="9476"/>
                </a:lnTo>
                <a:lnTo>
                  <a:pt x="26546" y="10199"/>
                </a:lnTo>
                <a:lnTo>
                  <a:pt x="29289" y="12570"/>
                </a:lnTo>
                <a:lnTo>
                  <a:pt x="31014" y="14128"/>
                </a:lnTo>
                <a:lnTo>
                  <a:pt x="29681" y="17486"/>
                </a:lnTo>
                <a:lnTo>
                  <a:pt x="26977" y="22179"/>
                </a:lnTo>
                <a:lnTo>
                  <a:pt x="22903" y="28205"/>
                </a:lnTo>
                <a:lnTo>
                  <a:pt x="20909" y="31167"/>
                </a:lnTo>
                <a:lnTo>
                  <a:pt x="19512" y="33463"/>
                </a:lnTo>
                <a:lnTo>
                  <a:pt x="17652" y="37330"/>
                </a:lnTo>
                <a:lnTo>
                  <a:pt x="16713" y="41873"/>
                </a:lnTo>
                <a:close/>
              </a:path>
            </a:pathLst>
          </a:custGeom>
          <a:solidFill>
            <a:srgbClr val="000000"/>
          </a:solidFill>
        </p:spPr>
        <p:txBody>
          <a:bodyPr wrap="square" lIns="0" tIns="0" rIns="0" bIns="0" rtlCol="0">
            <a:noAutofit/>
          </a:bodyPr>
          <a:lstStyle/>
          <a:p>
            <a:endParaRPr/>
          </a:p>
        </p:txBody>
      </p:sp>
      <p:sp>
        <p:nvSpPr>
          <p:cNvPr id="262" name="object 262"/>
          <p:cNvSpPr/>
          <p:nvPr/>
        </p:nvSpPr>
        <p:spPr>
          <a:xfrm>
            <a:off x="1346392" y="4605023"/>
            <a:ext cx="32633" cy="52595"/>
          </a:xfrm>
          <a:custGeom>
            <a:avLst/>
            <a:gdLst/>
            <a:ahLst/>
            <a:cxnLst/>
            <a:rect l="l" t="t" r="r" b="b"/>
            <a:pathLst>
              <a:path w="32633" h="52595">
                <a:moveTo>
                  <a:pt x="13929" y="33583"/>
                </a:moveTo>
                <a:lnTo>
                  <a:pt x="13305" y="36591"/>
                </a:lnTo>
                <a:lnTo>
                  <a:pt x="11868" y="39399"/>
                </a:lnTo>
                <a:lnTo>
                  <a:pt x="9615" y="42003"/>
                </a:lnTo>
                <a:lnTo>
                  <a:pt x="9726" y="52595"/>
                </a:lnTo>
                <a:lnTo>
                  <a:pt x="13519" y="48209"/>
                </a:lnTo>
                <a:lnTo>
                  <a:pt x="15815" y="45552"/>
                </a:lnTo>
                <a:lnTo>
                  <a:pt x="17525" y="42683"/>
                </a:lnTo>
                <a:lnTo>
                  <a:pt x="18651" y="39604"/>
                </a:lnTo>
                <a:lnTo>
                  <a:pt x="19776" y="36526"/>
                </a:lnTo>
                <a:lnTo>
                  <a:pt x="20358" y="32806"/>
                </a:lnTo>
                <a:lnTo>
                  <a:pt x="20396" y="28446"/>
                </a:lnTo>
                <a:lnTo>
                  <a:pt x="22470" y="29900"/>
                </a:lnTo>
                <a:lnTo>
                  <a:pt x="26521" y="31459"/>
                </a:lnTo>
                <a:lnTo>
                  <a:pt x="32633" y="24387"/>
                </a:lnTo>
                <a:lnTo>
                  <a:pt x="28300" y="23049"/>
                </a:lnTo>
                <a:lnTo>
                  <a:pt x="24467" y="20709"/>
                </a:lnTo>
                <a:lnTo>
                  <a:pt x="20382" y="17423"/>
                </a:lnTo>
                <a:lnTo>
                  <a:pt x="14128" y="12016"/>
                </a:lnTo>
                <a:lnTo>
                  <a:pt x="5158" y="4262"/>
                </a:lnTo>
                <a:lnTo>
                  <a:pt x="2169" y="1677"/>
                </a:lnTo>
                <a:lnTo>
                  <a:pt x="0" y="0"/>
                </a:lnTo>
                <a:lnTo>
                  <a:pt x="1466" y="23770"/>
                </a:lnTo>
                <a:lnTo>
                  <a:pt x="3811" y="19348"/>
                </a:lnTo>
                <a:lnTo>
                  <a:pt x="4942" y="16028"/>
                </a:lnTo>
                <a:lnTo>
                  <a:pt x="7372" y="18195"/>
                </a:lnTo>
                <a:lnTo>
                  <a:pt x="10333" y="20755"/>
                </a:lnTo>
                <a:lnTo>
                  <a:pt x="13149" y="25095"/>
                </a:lnTo>
                <a:lnTo>
                  <a:pt x="14291" y="27745"/>
                </a:lnTo>
                <a:lnTo>
                  <a:pt x="14551" y="30575"/>
                </a:lnTo>
                <a:lnTo>
                  <a:pt x="13929" y="33583"/>
                </a:lnTo>
                <a:close/>
              </a:path>
            </a:pathLst>
          </a:custGeom>
          <a:solidFill>
            <a:srgbClr val="000000"/>
          </a:solidFill>
        </p:spPr>
        <p:txBody>
          <a:bodyPr wrap="square" lIns="0" tIns="0" rIns="0" bIns="0" rtlCol="0">
            <a:noAutofit/>
          </a:bodyPr>
          <a:lstStyle/>
          <a:p>
            <a:endParaRPr/>
          </a:p>
        </p:txBody>
      </p:sp>
      <p:sp>
        <p:nvSpPr>
          <p:cNvPr id="263" name="object 263"/>
          <p:cNvSpPr/>
          <p:nvPr/>
        </p:nvSpPr>
        <p:spPr>
          <a:xfrm>
            <a:off x="1119217" y="3807229"/>
            <a:ext cx="590203" cy="461356"/>
          </a:xfrm>
          <a:prstGeom prst="rect">
            <a:avLst/>
          </a:prstGeom>
          <a:blipFill>
            <a:blip r:embed="rId21" cstate="print"/>
            <a:stretch>
              <a:fillRect/>
            </a:stretch>
          </a:blipFill>
        </p:spPr>
        <p:txBody>
          <a:bodyPr wrap="square" lIns="0" tIns="0" rIns="0" bIns="0" rtlCol="0">
            <a:noAutofit/>
          </a:bodyPr>
          <a:lstStyle/>
          <a:p>
            <a:endParaRPr/>
          </a:p>
        </p:txBody>
      </p:sp>
      <p:sp>
        <p:nvSpPr>
          <p:cNvPr id="264" name="object 264"/>
          <p:cNvSpPr/>
          <p:nvPr/>
        </p:nvSpPr>
        <p:spPr>
          <a:xfrm>
            <a:off x="1102591" y="3969327"/>
            <a:ext cx="374072" cy="282632"/>
          </a:xfrm>
          <a:prstGeom prst="rect">
            <a:avLst/>
          </a:prstGeom>
          <a:blipFill>
            <a:blip r:embed="rId22" cstate="print"/>
            <a:stretch>
              <a:fillRect/>
            </a:stretch>
          </a:blipFill>
        </p:spPr>
        <p:txBody>
          <a:bodyPr wrap="square" lIns="0" tIns="0" rIns="0" bIns="0" rtlCol="0">
            <a:noAutofit/>
          </a:bodyPr>
          <a:lstStyle/>
          <a:p>
            <a:endParaRPr/>
          </a:p>
        </p:txBody>
      </p:sp>
      <p:sp>
        <p:nvSpPr>
          <p:cNvPr id="265" name="object 265"/>
          <p:cNvSpPr/>
          <p:nvPr/>
        </p:nvSpPr>
        <p:spPr>
          <a:xfrm>
            <a:off x="1154222" y="3997975"/>
            <a:ext cx="270565" cy="180745"/>
          </a:xfrm>
          <a:custGeom>
            <a:avLst/>
            <a:gdLst/>
            <a:ahLst/>
            <a:cxnLst/>
            <a:rect l="l" t="t" r="r" b="b"/>
            <a:pathLst>
              <a:path w="270565" h="180745">
                <a:moveTo>
                  <a:pt x="106121" y="0"/>
                </a:moveTo>
                <a:lnTo>
                  <a:pt x="0" y="32551"/>
                </a:lnTo>
                <a:lnTo>
                  <a:pt x="95224" y="70139"/>
                </a:lnTo>
                <a:lnTo>
                  <a:pt x="62906" y="81210"/>
                </a:lnTo>
                <a:lnTo>
                  <a:pt x="153095" y="117041"/>
                </a:lnTo>
                <a:lnTo>
                  <a:pt x="125412" y="124806"/>
                </a:lnTo>
                <a:lnTo>
                  <a:pt x="270565" y="180745"/>
                </a:lnTo>
                <a:lnTo>
                  <a:pt x="184973" y="107753"/>
                </a:lnTo>
                <a:lnTo>
                  <a:pt x="207647" y="100473"/>
                </a:lnTo>
                <a:lnTo>
                  <a:pt x="138414" y="56876"/>
                </a:lnTo>
                <a:lnTo>
                  <a:pt x="161086" y="50877"/>
                </a:lnTo>
                <a:lnTo>
                  <a:pt x="106121" y="0"/>
                </a:lnTo>
                <a:close/>
              </a:path>
            </a:pathLst>
          </a:custGeom>
          <a:solidFill>
            <a:srgbClr val="000000"/>
          </a:solidFill>
        </p:spPr>
        <p:txBody>
          <a:bodyPr wrap="square" lIns="0" tIns="0" rIns="0" bIns="0" rtlCol="0">
            <a:noAutofit/>
          </a:bodyPr>
          <a:lstStyle/>
          <a:p>
            <a:endParaRPr/>
          </a:p>
        </p:txBody>
      </p:sp>
      <p:sp>
        <p:nvSpPr>
          <p:cNvPr id="266" name="object 266"/>
          <p:cNvSpPr/>
          <p:nvPr/>
        </p:nvSpPr>
        <p:spPr>
          <a:xfrm>
            <a:off x="1154222" y="3997975"/>
            <a:ext cx="270565" cy="180744"/>
          </a:xfrm>
          <a:custGeom>
            <a:avLst/>
            <a:gdLst/>
            <a:ahLst/>
            <a:cxnLst/>
            <a:rect l="l" t="t" r="r" b="b"/>
            <a:pathLst>
              <a:path w="270565" h="180744">
                <a:moveTo>
                  <a:pt x="106121" y="0"/>
                </a:moveTo>
                <a:lnTo>
                  <a:pt x="161086" y="50876"/>
                </a:lnTo>
                <a:lnTo>
                  <a:pt x="138414" y="56875"/>
                </a:lnTo>
                <a:lnTo>
                  <a:pt x="207646" y="100472"/>
                </a:lnTo>
                <a:lnTo>
                  <a:pt x="184974" y="107752"/>
                </a:lnTo>
                <a:lnTo>
                  <a:pt x="270565" y="180744"/>
                </a:lnTo>
                <a:lnTo>
                  <a:pt x="125412" y="124805"/>
                </a:lnTo>
                <a:lnTo>
                  <a:pt x="153094" y="117040"/>
                </a:lnTo>
                <a:lnTo>
                  <a:pt x="62906" y="81209"/>
                </a:lnTo>
                <a:lnTo>
                  <a:pt x="95224" y="70139"/>
                </a:lnTo>
                <a:lnTo>
                  <a:pt x="0" y="32550"/>
                </a:lnTo>
                <a:lnTo>
                  <a:pt x="106121" y="0"/>
                </a:lnTo>
                <a:close/>
              </a:path>
            </a:pathLst>
          </a:custGeom>
          <a:ln w="9524">
            <a:solidFill>
              <a:srgbClr val="000000"/>
            </a:solidFill>
          </a:ln>
        </p:spPr>
        <p:txBody>
          <a:bodyPr wrap="square" lIns="0" tIns="0" rIns="0" bIns="0" rtlCol="0">
            <a:noAutofit/>
          </a:bodyPr>
          <a:lstStyle/>
          <a:p>
            <a:endParaRPr/>
          </a:p>
        </p:txBody>
      </p:sp>
      <p:sp>
        <p:nvSpPr>
          <p:cNvPr id="267" name="object 267"/>
          <p:cNvSpPr/>
          <p:nvPr/>
        </p:nvSpPr>
        <p:spPr>
          <a:xfrm>
            <a:off x="1302097" y="3815542"/>
            <a:ext cx="369915" cy="282632"/>
          </a:xfrm>
          <a:prstGeom prst="rect">
            <a:avLst/>
          </a:prstGeom>
          <a:blipFill>
            <a:blip r:embed="rId23" cstate="print"/>
            <a:stretch>
              <a:fillRect/>
            </a:stretch>
          </a:blipFill>
        </p:spPr>
        <p:txBody>
          <a:bodyPr wrap="square" lIns="0" tIns="0" rIns="0" bIns="0" rtlCol="0">
            <a:noAutofit/>
          </a:bodyPr>
          <a:lstStyle/>
          <a:p>
            <a:endParaRPr/>
          </a:p>
        </p:txBody>
      </p:sp>
      <p:sp>
        <p:nvSpPr>
          <p:cNvPr id="268" name="object 268"/>
          <p:cNvSpPr/>
          <p:nvPr/>
        </p:nvSpPr>
        <p:spPr>
          <a:xfrm>
            <a:off x="1350997" y="3843052"/>
            <a:ext cx="270565" cy="180744"/>
          </a:xfrm>
          <a:custGeom>
            <a:avLst/>
            <a:gdLst/>
            <a:ahLst/>
            <a:cxnLst/>
            <a:rect l="l" t="t" r="r" b="b"/>
            <a:pathLst>
              <a:path w="270565" h="180744">
                <a:moveTo>
                  <a:pt x="106122" y="0"/>
                </a:moveTo>
                <a:lnTo>
                  <a:pt x="0" y="32551"/>
                </a:lnTo>
                <a:lnTo>
                  <a:pt x="95224" y="70139"/>
                </a:lnTo>
                <a:lnTo>
                  <a:pt x="62906" y="81210"/>
                </a:lnTo>
                <a:lnTo>
                  <a:pt x="153095" y="117040"/>
                </a:lnTo>
                <a:lnTo>
                  <a:pt x="125412" y="124805"/>
                </a:lnTo>
                <a:lnTo>
                  <a:pt x="270565" y="180744"/>
                </a:lnTo>
                <a:lnTo>
                  <a:pt x="184974" y="107751"/>
                </a:lnTo>
                <a:lnTo>
                  <a:pt x="207647" y="100472"/>
                </a:lnTo>
                <a:lnTo>
                  <a:pt x="138414" y="56875"/>
                </a:lnTo>
                <a:lnTo>
                  <a:pt x="161086" y="50876"/>
                </a:lnTo>
                <a:lnTo>
                  <a:pt x="106122" y="0"/>
                </a:lnTo>
                <a:close/>
              </a:path>
            </a:pathLst>
          </a:custGeom>
          <a:solidFill>
            <a:srgbClr val="000000"/>
          </a:solidFill>
        </p:spPr>
        <p:txBody>
          <a:bodyPr wrap="square" lIns="0" tIns="0" rIns="0" bIns="0" rtlCol="0">
            <a:noAutofit/>
          </a:bodyPr>
          <a:lstStyle/>
          <a:p>
            <a:endParaRPr/>
          </a:p>
        </p:txBody>
      </p:sp>
      <p:sp>
        <p:nvSpPr>
          <p:cNvPr id="269" name="object 269"/>
          <p:cNvSpPr/>
          <p:nvPr/>
        </p:nvSpPr>
        <p:spPr>
          <a:xfrm>
            <a:off x="1350997" y="3843052"/>
            <a:ext cx="270565" cy="180744"/>
          </a:xfrm>
          <a:custGeom>
            <a:avLst/>
            <a:gdLst/>
            <a:ahLst/>
            <a:cxnLst/>
            <a:rect l="l" t="t" r="r" b="b"/>
            <a:pathLst>
              <a:path w="270565" h="180744">
                <a:moveTo>
                  <a:pt x="106121" y="0"/>
                </a:moveTo>
                <a:lnTo>
                  <a:pt x="161086" y="50876"/>
                </a:lnTo>
                <a:lnTo>
                  <a:pt x="138414" y="56875"/>
                </a:lnTo>
                <a:lnTo>
                  <a:pt x="207646" y="100472"/>
                </a:lnTo>
                <a:lnTo>
                  <a:pt x="184974" y="107752"/>
                </a:lnTo>
                <a:lnTo>
                  <a:pt x="270565" y="180744"/>
                </a:lnTo>
                <a:lnTo>
                  <a:pt x="125412" y="124805"/>
                </a:lnTo>
                <a:lnTo>
                  <a:pt x="153094" y="117040"/>
                </a:lnTo>
                <a:lnTo>
                  <a:pt x="62906" y="81209"/>
                </a:lnTo>
                <a:lnTo>
                  <a:pt x="95224" y="70139"/>
                </a:lnTo>
                <a:lnTo>
                  <a:pt x="0" y="32550"/>
                </a:lnTo>
                <a:lnTo>
                  <a:pt x="106121" y="0"/>
                </a:lnTo>
                <a:close/>
              </a:path>
            </a:pathLst>
          </a:custGeom>
          <a:ln w="9524">
            <a:solidFill>
              <a:srgbClr val="000000"/>
            </a:solidFill>
          </a:ln>
        </p:spPr>
        <p:txBody>
          <a:bodyPr wrap="square" lIns="0" tIns="0" rIns="0" bIns="0" rtlCol="0">
            <a:noAutofit/>
          </a:bodyPr>
          <a:lstStyle/>
          <a:p>
            <a:endParaRPr/>
          </a:p>
        </p:txBody>
      </p:sp>
      <p:sp>
        <p:nvSpPr>
          <p:cNvPr id="270" name="object 270"/>
          <p:cNvSpPr/>
          <p:nvPr/>
        </p:nvSpPr>
        <p:spPr>
          <a:xfrm>
            <a:off x="1227282" y="3919451"/>
            <a:ext cx="274319" cy="228599"/>
          </a:xfrm>
          <a:prstGeom prst="rect">
            <a:avLst/>
          </a:prstGeom>
          <a:blipFill>
            <a:blip r:embed="rId24" cstate="print"/>
            <a:stretch>
              <a:fillRect/>
            </a:stretch>
          </a:blipFill>
        </p:spPr>
        <p:txBody>
          <a:bodyPr wrap="square" lIns="0" tIns="0" rIns="0" bIns="0" rtlCol="0">
            <a:noAutofit/>
          </a:bodyPr>
          <a:lstStyle/>
          <a:p>
            <a:endParaRPr/>
          </a:p>
        </p:txBody>
      </p:sp>
      <p:sp>
        <p:nvSpPr>
          <p:cNvPr id="271" name="object 271"/>
          <p:cNvSpPr/>
          <p:nvPr/>
        </p:nvSpPr>
        <p:spPr>
          <a:xfrm>
            <a:off x="1277206" y="3946334"/>
            <a:ext cx="172177" cy="129102"/>
          </a:xfrm>
          <a:custGeom>
            <a:avLst/>
            <a:gdLst/>
            <a:ahLst/>
            <a:cxnLst/>
            <a:rect l="l" t="t" r="r" b="b"/>
            <a:pathLst>
              <a:path w="172177" h="129102">
                <a:moveTo>
                  <a:pt x="67532" y="0"/>
                </a:moveTo>
                <a:lnTo>
                  <a:pt x="0" y="23251"/>
                </a:lnTo>
                <a:lnTo>
                  <a:pt x="60596" y="50098"/>
                </a:lnTo>
                <a:lnTo>
                  <a:pt x="40031" y="58007"/>
                </a:lnTo>
                <a:lnTo>
                  <a:pt x="97424" y="83600"/>
                </a:lnTo>
                <a:lnTo>
                  <a:pt x="79807" y="89147"/>
                </a:lnTo>
                <a:lnTo>
                  <a:pt x="172177" y="129102"/>
                </a:lnTo>
                <a:lnTo>
                  <a:pt x="117711" y="76965"/>
                </a:lnTo>
                <a:lnTo>
                  <a:pt x="132138" y="71766"/>
                </a:lnTo>
                <a:lnTo>
                  <a:pt x="88081" y="40625"/>
                </a:lnTo>
                <a:lnTo>
                  <a:pt x="102509" y="36339"/>
                </a:lnTo>
                <a:lnTo>
                  <a:pt x="67532" y="0"/>
                </a:lnTo>
                <a:close/>
              </a:path>
            </a:pathLst>
          </a:custGeom>
          <a:solidFill>
            <a:srgbClr val="000000"/>
          </a:solidFill>
        </p:spPr>
        <p:txBody>
          <a:bodyPr wrap="square" lIns="0" tIns="0" rIns="0" bIns="0" rtlCol="0">
            <a:noAutofit/>
          </a:bodyPr>
          <a:lstStyle/>
          <a:p>
            <a:endParaRPr/>
          </a:p>
        </p:txBody>
      </p:sp>
      <p:sp>
        <p:nvSpPr>
          <p:cNvPr id="272" name="object 272"/>
          <p:cNvSpPr/>
          <p:nvPr/>
        </p:nvSpPr>
        <p:spPr>
          <a:xfrm>
            <a:off x="1277206" y="3946335"/>
            <a:ext cx="172177" cy="129102"/>
          </a:xfrm>
          <a:custGeom>
            <a:avLst/>
            <a:gdLst/>
            <a:ahLst/>
            <a:cxnLst/>
            <a:rect l="l" t="t" r="r" b="b"/>
            <a:pathLst>
              <a:path w="172177" h="129102">
                <a:moveTo>
                  <a:pt x="67531" y="0"/>
                </a:moveTo>
                <a:lnTo>
                  <a:pt x="102509" y="36339"/>
                </a:lnTo>
                <a:lnTo>
                  <a:pt x="88081" y="40625"/>
                </a:lnTo>
                <a:lnTo>
                  <a:pt x="132138" y="71765"/>
                </a:lnTo>
                <a:lnTo>
                  <a:pt x="117710" y="76965"/>
                </a:lnTo>
                <a:lnTo>
                  <a:pt x="172177" y="129102"/>
                </a:lnTo>
                <a:lnTo>
                  <a:pt x="79807" y="89146"/>
                </a:lnTo>
                <a:lnTo>
                  <a:pt x="97423" y="83600"/>
                </a:lnTo>
                <a:lnTo>
                  <a:pt x="40031" y="58006"/>
                </a:lnTo>
                <a:lnTo>
                  <a:pt x="60596" y="50099"/>
                </a:lnTo>
                <a:lnTo>
                  <a:pt x="0" y="23250"/>
                </a:lnTo>
                <a:lnTo>
                  <a:pt x="67531" y="0"/>
                </a:lnTo>
                <a:close/>
              </a:path>
            </a:pathLst>
          </a:custGeom>
          <a:ln w="9524">
            <a:solidFill>
              <a:srgbClr val="000000"/>
            </a:solidFill>
          </a:ln>
        </p:spPr>
        <p:txBody>
          <a:bodyPr wrap="square" lIns="0" tIns="0" rIns="0" bIns="0" rtlCol="0">
            <a:noAutofit/>
          </a:bodyPr>
          <a:lstStyle/>
          <a:p>
            <a:endParaRPr/>
          </a:p>
        </p:txBody>
      </p:sp>
      <p:sp>
        <p:nvSpPr>
          <p:cNvPr id="273" name="object 273"/>
          <p:cNvSpPr/>
          <p:nvPr/>
        </p:nvSpPr>
        <p:spPr>
          <a:xfrm>
            <a:off x="948223" y="3533170"/>
            <a:ext cx="427371" cy="448633"/>
          </a:xfrm>
          <a:prstGeom prst="rect">
            <a:avLst/>
          </a:prstGeom>
          <a:blipFill>
            <a:blip r:embed="rId25" cstate="print"/>
            <a:stretch>
              <a:fillRect/>
            </a:stretch>
          </a:blipFill>
        </p:spPr>
        <p:txBody>
          <a:bodyPr wrap="square" lIns="0" tIns="0" rIns="0" bIns="0" rtlCol="0">
            <a:noAutofit/>
          </a:bodyPr>
          <a:lstStyle/>
          <a:p>
            <a:endParaRPr/>
          </a:p>
        </p:txBody>
      </p:sp>
      <p:sp>
        <p:nvSpPr>
          <p:cNvPr id="274" name="object 274"/>
          <p:cNvSpPr/>
          <p:nvPr/>
        </p:nvSpPr>
        <p:spPr>
          <a:xfrm>
            <a:off x="3292832" y="4267298"/>
            <a:ext cx="143000" cy="140319"/>
          </a:xfrm>
          <a:custGeom>
            <a:avLst/>
            <a:gdLst/>
            <a:ahLst/>
            <a:cxnLst/>
            <a:rect l="l" t="t" r="r" b="b"/>
            <a:pathLst>
              <a:path w="143000" h="140319">
                <a:moveTo>
                  <a:pt x="112318" y="48572"/>
                </a:moveTo>
                <a:lnTo>
                  <a:pt x="39202" y="76017"/>
                </a:lnTo>
                <a:lnTo>
                  <a:pt x="43459" y="81817"/>
                </a:lnTo>
                <a:lnTo>
                  <a:pt x="116571" y="54368"/>
                </a:lnTo>
                <a:lnTo>
                  <a:pt x="112318" y="48572"/>
                </a:lnTo>
                <a:close/>
              </a:path>
              <a:path w="143000" h="140319">
                <a:moveTo>
                  <a:pt x="140049" y="108809"/>
                </a:moveTo>
                <a:lnTo>
                  <a:pt x="141390" y="105465"/>
                </a:lnTo>
                <a:lnTo>
                  <a:pt x="142730" y="102121"/>
                </a:lnTo>
                <a:lnTo>
                  <a:pt x="143000" y="98661"/>
                </a:lnTo>
                <a:lnTo>
                  <a:pt x="142201" y="95083"/>
                </a:lnTo>
                <a:lnTo>
                  <a:pt x="141401" y="91505"/>
                </a:lnTo>
                <a:lnTo>
                  <a:pt x="139358" y="87476"/>
                </a:lnTo>
                <a:lnTo>
                  <a:pt x="136069" y="82995"/>
                </a:lnTo>
                <a:lnTo>
                  <a:pt x="133767" y="99288"/>
                </a:lnTo>
                <a:lnTo>
                  <a:pt x="132168" y="103334"/>
                </a:lnTo>
                <a:lnTo>
                  <a:pt x="128838" y="106495"/>
                </a:lnTo>
                <a:lnTo>
                  <a:pt x="124702" y="108762"/>
                </a:lnTo>
                <a:lnTo>
                  <a:pt x="120505" y="108764"/>
                </a:lnTo>
                <a:lnTo>
                  <a:pt x="116897" y="114397"/>
                </a:lnTo>
                <a:lnTo>
                  <a:pt x="120267" y="116138"/>
                </a:lnTo>
                <a:lnTo>
                  <a:pt x="123556" y="116876"/>
                </a:lnTo>
                <a:lnTo>
                  <a:pt x="126764" y="116607"/>
                </a:lnTo>
                <a:lnTo>
                  <a:pt x="129974" y="116339"/>
                </a:lnTo>
                <a:lnTo>
                  <a:pt x="132831" y="115285"/>
                </a:lnTo>
                <a:lnTo>
                  <a:pt x="135338" y="113446"/>
                </a:lnTo>
                <a:lnTo>
                  <a:pt x="138032" y="111469"/>
                </a:lnTo>
                <a:lnTo>
                  <a:pt x="140049" y="108809"/>
                </a:lnTo>
                <a:close/>
              </a:path>
              <a:path w="143000" h="140319">
                <a:moveTo>
                  <a:pt x="136069" y="82995"/>
                </a:moveTo>
                <a:lnTo>
                  <a:pt x="119920" y="60992"/>
                </a:lnTo>
                <a:lnTo>
                  <a:pt x="61274" y="104031"/>
                </a:lnTo>
                <a:lnTo>
                  <a:pt x="77696" y="126409"/>
                </a:lnTo>
                <a:lnTo>
                  <a:pt x="80437" y="130145"/>
                </a:lnTo>
                <a:lnTo>
                  <a:pt x="84589" y="121377"/>
                </a:lnTo>
                <a:lnTo>
                  <a:pt x="73865" y="106765"/>
                </a:lnTo>
                <a:lnTo>
                  <a:pt x="94096" y="91917"/>
                </a:lnTo>
                <a:lnTo>
                  <a:pt x="104051" y="105481"/>
                </a:lnTo>
                <a:lnTo>
                  <a:pt x="106791" y="109214"/>
                </a:lnTo>
                <a:lnTo>
                  <a:pt x="108562" y="112314"/>
                </a:lnTo>
                <a:lnTo>
                  <a:pt x="109364" y="114783"/>
                </a:lnTo>
                <a:lnTo>
                  <a:pt x="110172" y="119644"/>
                </a:lnTo>
                <a:lnTo>
                  <a:pt x="108588" y="124271"/>
                </a:lnTo>
                <a:lnTo>
                  <a:pt x="104900" y="127844"/>
                </a:lnTo>
                <a:lnTo>
                  <a:pt x="105070" y="139176"/>
                </a:lnTo>
                <a:lnTo>
                  <a:pt x="108051" y="137882"/>
                </a:lnTo>
                <a:lnTo>
                  <a:pt x="110798" y="135867"/>
                </a:lnTo>
                <a:lnTo>
                  <a:pt x="114213" y="133360"/>
                </a:lnTo>
                <a:lnTo>
                  <a:pt x="116474" y="130233"/>
                </a:lnTo>
                <a:lnTo>
                  <a:pt x="117581" y="126486"/>
                </a:lnTo>
                <a:lnTo>
                  <a:pt x="118689" y="122739"/>
                </a:lnTo>
                <a:lnTo>
                  <a:pt x="118460" y="118709"/>
                </a:lnTo>
                <a:lnTo>
                  <a:pt x="116897" y="114397"/>
                </a:lnTo>
                <a:lnTo>
                  <a:pt x="120505" y="108764"/>
                </a:lnTo>
                <a:lnTo>
                  <a:pt x="116400" y="106452"/>
                </a:lnTo>
                <a:lnTo>
                  <a:pt x="112810" y="102991"/>
                </a:lnTo>
                <a:lnTo>
                  <a:pt x="110285" y="99550"/>
                </a:lnTo>
                <a:lnTo>
                  <a:pt x="100977" y="86867"/>
                </a:lnTo>
                <a:lnTo>
                  <a:pt x="118751" y="73823"/>
                </a:lnTo>
                <a:lnTo>
                  <a:pt x="127355" y="85545"/>
                </a:lnTo>
                <a:lnTo>
                  <a:pt x="130447" y="89761"/>
                </a:lnTo>
                <a:lnTo>
                  <a:pt x="132356" y="92936"/>
                </a:lnTo>
                <a:lnTo>
                  <a:pt x="133080" y="95072"/>
                </a:lnTo>
                <a:lnTo>
                  <a:pt x="133767" y="99288"/>
                </a:lnTo>
                <a:lnTo>
                  <a:pt x="136069" y="82995"/>
                </a:lnTo>
                <a:close/>
              </a:path>
              <a:path w="143000" h="140319">
                <a:moveTo>
                  <a:pt x="80437" y="130145"/>
                </a:moveTo>
                <a:lnTo>
                  <a:pt x="83080" y="133061"/>
                </a:lnTo>
                <a:lnTo>
                  <a:pt x="85624" y="135155"/>
                </a:lnTo>
                <a:lnTo>
                  <a:pt x="88168" y="137251"/>
                </a:lnTo>
                <a:lnTo>
                  <a:pt x="90705" y="138683"/>
                </a:lnTo>
                <a:lnTo>
                  <a:pt x="95774" y="140221"/>
                </a:lnTo>
                <a:lnTo>
                  <a:pt x="98647" y="140319"/>
                </a:lnTo>
                <a:lnTo>
                  <a:pt x="101859" y="139748"/>
                </a:lnTo>
                <a:lnTo>
                  <a:pt x="105070" y="139176"/>
                </a:lnTo>
                <a:lnTo>
                  <a:pt x="104900" y="127844"/>
                </a:lnTo>
                <a:lnTo>
                  <a:pt x="101089" y="130046"/>
                </a:lnTo>
                <a:lnTo>
                  <a:pt x="97090" y="130599"/>
                </a:lnTo>
                <a:lnTo>
                  <a:pt x="93644" y="129760"/>
                </a:lnTo>
                <a:lnTo>
                  <a:pt x="90382" y="128007"/>
                </a:lnTo>
                <a:lnTo>
                  <a:pt x="87817" y="125578"/>
                </a:lnTo>
                <a:lnTo>
                  <a:pt x="84589" y="121377"/>
                </a:lnTo>
                <a:lnTo>
                  <a:pt x="80437" y="130145"/>
                </a:lnTo>
                <a:close/>
              </a:path>
              <a:path w="143000" h="140319">
                <a:moveTo>
                  <a:pt x="66492" y="16212"/>
                </a:moveTo>
                <a:lnTo>
                  <a:pt x="62896" y="21677"/>
                </a:lnTo>
                <a:lnTo>
                  <a:pt x="51136" y="39731"/>
                </a:lnTo>
                <a:lnTo>
                  <a:pt x="36468" y="19744"/>
                </a:lnTo>
                <a:lnTo>
                  <a:pt x="75159" y="0"/>
                </a:lnTo>
                <a:lnTo>
                  <a:pt x="0" y="20539"/>
                </a:lnTo>
                <a:lnTo>
                  <a:pt x="6042" y="28773"/>
                </a:lnTo>
                <a:lnTo>
                  <a:pt x="28484" y="22090"/>
                </a:lnTo>
                <a:lnTo>
                  <a:pt x="46612" y="46790"/>
                </a:lnTo>
                <a:lnTo>
                  <a:pt x="33813" y="66614"/>
                </a:lnTo>
                <a:lnTo>
                  <a:pt x="40299" y="75453"/>
                </a:lnTo>
                <a:lnTo>
                  <a:pt x="81417" y="8525"/>
                </a:lnTo>
                <a:lnTo>
                  <a:pt x="72063" y="8487"/>
                </a:lnTo>
                <a:lnTo>
                  <a:pt x="69547" y="11816"/>
                </a:lnTo>
                <a:lnTo>
                  <a:pt x="66492" y="16212"/>
                </a:lnTo>
                <a:close/>
              </a:path>
              <a:path w="143000" h="140319">
                <a:moveTo>
                  <a:pt x="75159" y="0"/>
                </a:moveTo>
                <a:lnTo>
                  <a:pt x="36468" y="19744"/>
                </a:lnTo>
                <a:lnTo>
                  <a:pt x="58397" y="13539"/>
                </a:lnTo>
                <a:lnTo>
                  <a:pt x="63097" y="12164"/>
                </a:lnTo>
                <a:lnTo>
                  <a:pt x="67652" y="10481"/>
                </a:lnTo>
                <a:lnTo>
                  <a:pt x="72063" y="8487"/>
                </a:lnTo>
                <a:lnTo>
                  <a:pt x="81417" y="8525"/>
                </a:lnTo>
                <a:lnTo>
                  <a:pt x="75159" y="0"/>
                </a:lnTo>
                <a:close/>
              </a:path>
            </a:pathLst>
          </a:custGeom>
          <a:solidFill>
            <a:srgbClr val="000000"/>
          </a:solidFill>
        </p:spPr>
        <p:txBody>
          <a:bodyPr wrap="square" lIns="0" tIns="0" rIns="0" bIns="0" rtlCol="0">
            <a:noAutofit/>
          </a:bodyPr>
          <a:lstStyle/>
          <a:p>
            <a:endParaRPr/>
          </a:p>
        </p:txBody>
      </p:sp>
      <p:sp>
        <p:nvSpPr>
          <p:cNvPr id="275" name="object 275"/>
          <p:cNvSpPr/>
          <p:nvPr/>
        </p:nvSpPr>
        <p:spPr>
          <a:xfrm>
            <a:off x="3272562" y="4420294"/>
            <a:ext cx="55272" cy="53477"/>
          </a:xfrm>
          <a:custGeom>
            <a:avLst/>
            <a:gdLst/>
            <a:ahLst/>
            <a:cxnLst/>
            <a:rect l="l" t="t" r="r" b="b"/>
            <a:pathLst>
              <a:path w="55272" h="53477">
                <a:moveTo>
                  <a:pt x="36860" y="44225"/>
                </a:moveTo>
                <a:lnTo>
                  <a:pt x="37758" y="39353"/>
                </a:lnTo>
                <a:lnTo>
                  <a:pt x="37139" y="36696"/>
                </a:lnTo>
                <a:lnTo>
                  <a:pt x="36520" y="34038"/>
                </a:lnTo>
                <a:lnTo>
                  <a:pt x="35025" y="29672"/>
                </a:lnTo>
                <a:lnTo>
                  <a:pt x="32654" y="23596"/>
                </a:lnTo>
                <a:lnTo>
                  <a:pt x="31037" y="19382"/>
                </a:lnTo>
                <a:lnTo>
                  <a:pt x="30098" y="16818"/>
                </a:lnTo>
                <a:lnTo>
                  <a:pt x="29427" y="14283"/>
                </a:lnTo>
                <a:lnTo>
                  <a:pt x="30054" y="10613"/>
                </a:lnTo>
                <a:lnTo>
                  <a:pt x="33078" y="7943"/>
                </a:lnTo>
                <a:lnTo>
                  <a:pt x="37002" y="8317"/>
                </a:lnTo>
                <a:lnTo>
                  <a:pt x="41403" y="10876"/>
                </a:lnTo>
                <a:lnTo>
                  <a:pt x="43823" y="14174"/>
                </a:lnTo>
                <a:lnTo>
                  <a:pt x="45873" y="16967"/>
                </a:lnTo>
                <a:lnTo>
                  <a:pt x="46837" y="19583"/>
                </a:lnTo>
                <a:lnTo>
                  <a:pt x="46598" y="24463"/>
                </a:lnTo>
                <a:lnTo>
                  <a:pt x="43571" y="28599"/>
                </a:lnTo>
                <a:lnTo>
                  <a:pt x="49724" y="34921"/>
                </a:lnTo>
                <a:lnTo>
                  <a:pt x="53741" y="30005"/>
                </a:lnTo>
                <a:lnTo>
                  <a:pt x="55272" y="25194"/>
                </a:lnTo>
                <a:lnTo>
                  <a:pt x="55213" y="22379"/>
                </a:lnTo>
                <a:lnTo>
                  <a:pt x="54330" y="19156"/>
                </a:lnTo>
                <a:lnTo>
                  <a:pt x="53446" y="15932"/>
                </a:lnTo>
                <a:lnTo>
                  <a:pt x="51784" y="12656"/>
                </a:lnTo>
                <a:lnTo>
                  <a:pt x="49340" y="9328"/>
                </a:lnTo>
                <a:lnTo>
                  <a:pt x="47718" y="7118"/>
                </a:lnTo>
                <a:lnTo>
                  <a:pt x="43924" y="3746"/>
                </a:lnTo>
                <a:lnTo>
                  <a:pt x="40118" y="1224"/>
                </a:lnTo>
                <a:lnTo>
                  <a:pt x="36313" y="0"/>
                </a:lnTo>
                <a:lnTo>
                  <a:pt x="31866" y="119"/>
                </a:lnTo>
                <a:lnTo>
                  <a:pt x="27553" y="1286"/>
                </a:lnTo>
                <a:lnTo>
                  <a:pt x="23590" y="4196"/>
                </a:lnTo>
                <a:lnTo>
                  <a:pt x="21136" y="8425"/>
                </a:lnTo>
                <a:lnTo>
                  <a:pt x="19983" y="13270"/>
                </a:lnTo>
                <a:lnTo>
                  <a:pt x="20509" y="16021"/>
                </a:lnTo>
                <a:lnTo>
                  <a:pt x="21033" y="18773"/>
                </a:lnTo>
                <a:lnTo>
                  <a:pt x="22562" y="23270"/>
                </a:lnTo>
                <a:lnTo>
                  <a:pt x="25097" y="29512"/>
                </a:lnTo>
                <a:lnTo>
                  <a:pt x="26979" y="34145"/>
                </a:lnTo>
                <a:lnTo>
                  <a:pt x="27970" y="37199"/>
                </a:lnTo>
                <a:lnTo>
                  <a:pt x="28068" y="38672"/>
                </a:lnTo>
                <a:lnTo>
                  <a:pt x="27440" y="42453"/>
                </a:lnTo>
                <a:lnTo>
                  <a:pt x="24002" y="44975"/>
                </a:lnTo>
                <a:lnTo>
                  <a:pt x="19312" y="44716"/>
                </a:lnTo>
                <a:lnTo>
                  <a:pt x="14312" y="42136"/>
                </a:lnTo>
                <a:lnTo>
                  <a:pt x="11880" y="38822"/>
                </a:lnTo>
                <a:lnTo>
                  <a:pt x="9467" y="35535"/>
                </a:lnTo>
                <a:lnTo>
                  <a:pt x="8351" y="32419"/>
                </a:lnTo>
                <a:lnTo>
                  <a:pt x="8528" y="29472"/>
                </a:lnTo>
                <a:lnTo>
                  <a:pt x="8705" y="26526"/>
                </a:lnTo>
                <a:lnTo>
                  <a:pt x="10074" y="23803"/>
                </a:lnTo>
                <a:lnTo>
                  <a:pt x="12636" y="21306"/>
                </a:lnTo>
                <a:lnTo>
                  <a:pt x="6259" y="15022"/>
                </a:lnTo>
                <a:lnTo>
                  <a:pt x="2355" y="19119"/>
                </a:lnTo>
                <a:lnTo>
                  <a:pt x="322" y="23455"/>
                </a:lnTo>
                <a:lnTo>
                  <a:pt x="161" y="28027"/>
                </a:lnTo>
                <a:lnTo>
                  <a:pt x="0" y="32600"/>
                </a:lnTo>
                <a:lnTo>
                  <a:pt x="1946" y="37649"/>
                </a:lnTo>
                <a:lnTo>
                  <a:pt x="5999" y="43173"/>
                </a:lnTo>
                <a:lnTo>
                  <a:pt x="8448" y="46508"/>
                </a:lnTo>
                <a:lnTo>
                  <a:pt x="11219" y="49072"/>
                </a:lnTo>
                <a:lnTo>
                  <a:pt x="14315" y="50864"/>
                </a:lnTo>
                <a:lnTo>
                  <a:pt x="17411" y="52656"/>
                </a:lnTo>
                <a:lnTo>
                  <a:pt x="20530" y="53477"/>
                </a:lnTo>
                <a:lnTo>
                  <a:pt x="23675" y="53326"/>
                </a:lnTo>
                <a:lnTo>
                  <a:pt x="26818" y="53173"/>
                </a:lnTo>
                <a:lnTo>
                  <a:pt x="29587" y="52219"/>
                </a:lnTo>
                <a:lnTo>
                  <a:pt x="34429" y="48666"/>
                </a:lnTo>
                <a:lnTo>
                  <a:pt x="36860" y="44225"/>
                </a:lnTo>
                <a:close/>
              </a:path>
            </a:pathLst>
          </a:custGeom>
          <a:solidFill>
            <a:srgbClr val="000000"/>
          </a:solidFill>
        </p:spPr>
        <p:txBody>
          <a:bodyPr wrap="square" lIns="0" tIns="0" rIns="0" bIns="0" rtlCol="0">
            <a:noAutofit/>
          </a:bodyPr>
          <a:lstStyle/>
          <a:p>
            <a:endParaRPr/>
          </a:p>
        </p:txBody>
      </p:sp>
      <p:sp>
        <p:nvSpPr>
          <p:cNvPr id="276" name="object 276"/>
          <p:cNvSpPr/>
          <p:nvPr/>
        </p:nvSpPr>
        <p:spPr>
          <a:xfrm>
            <a:off x="3302727" y="4450768"/>
            <a:ext cx="59099" cy="54267"/>
          </a:xfrm>
          <a:custGeom>
            <a:avLst/>
            <a:gdLst/>
            <a:ahLst/>
            <a:cxnLst/>
            <a:rect l="l" t="t" r="r" b="b"/>
            <a:pathLst>
              <a:path w="59099" h="54267">
                <a:moveTo>
                  <a:pt x="4585" y="32953"/>
                </a:moveTo>
                <a:lnTo>
                  <a:pt x="1962" y="35330"/>
                </a:lnTo>
                <a:lnTo>
                  <a:pt x="121" y="38480"/>
                </a:lnTo>
                <a:lnTo>
                  <a:pt x="0" y="42335"/>
                </a:lnTo>
                <a:lnTo>
                  <a:pt x="1294" y="46704"/>
                </a:lnTo>
                <a:lnTo>
                  <a:pt x="3206" y="49310"/>
                </a:lnTo>
                <a:lnTo>
                  <a:pt x="4378" y="50906"/>
                </a:lnTo>
                <a:lnTo>
                  <a:pt x="7828" y="54267"/>
                </a:lnTo>
                <a:lnTo>
                  <a:pt x="13467" y="48616"/>
                </a:lnTo>
                <a:lnTo>
                  <a:pt x="10875" y="45678"/>
                </a:lnTo>
                <a:lnTo>
                  <a:pt x="9598" y="42845"/>
                </a:lnTo>
                <a:lnTo>
                  <a:pt x="10499" y="39898"/>
                </a:lnTo>
                <a:lnTo>
                  <a:pt x="13788" y="37289"/>
                </a:lnTo>
                <a:lnTo>
                  <a:pt x="38691" y="19014"/>
                </a:lnTo>
                <a:lnTo>
                  <a:pt x="43981" y="26221"/>
                </a:lnTo>
                <a:lnTo>
                  <a:pt x="49551" y="22134"/>
                </a:lnTo>
                <a:lnTo>
                  <a:pt x="44262" y="14926"/>
                </a:lnTo>
                <a:lnTo>
                  <a:pt x="59099" y="4037"/>
                </a:lnTo>
                <a:lnTo>
                  <a:pt x="49489" y="0"/>
                </a:lnTo>
                <a:lnTo>
                  <a:pt x="38971" y="7717"/>
                </a:lnTo>
                <a:lnTo>
                  <a:pt x="35064" y="2393"/>
                </a:lnTo>
                <a:lnTo>
                  <a:pt x="29494" y="6482"/>
                </a:lnTo>
                <a:lnTo>
                  <a:pt x="33402" y="11805"/>
                </a:lnTo>
                <a:lnTo>
                  <a:pt x="8914" y="29777"/>
                </a:lnTo>
                <a:lnTo>
                  <a:pt x="4585" y="32953"/>
                </a:lnTo>
                <a:close/>
              </a:path>
            </a:pathLst>
          </a:custGeom>
          <a:solidFill>
            <a:srgbClr val="000000"/>
          </a:solidFill>
        </p:spPr>
        <p:txBody>
          <a:bodyPr wrap="square" lIns="0" tIns="0" rIns="0" bIns="0" rtlCol="0">
            <a:noAutofit/>
          </a:bodyPr>
          <a:lstStyle/>
          <a:p>
            <a:endParaRPr/>
          </a:p>
        </p:txBody>
      </p:sp>
      <p:sp>
        <p:nvSpPr>
          <p:cNvPr id="277" name="object 277"/>
          <p:cNvSpPr/>
          <p:nvPr/>
        </p:nvSpPr>
        <p:spPr>
          <a:xfrm>
            <a:off x="3365443" y="4468172"/>
            <a:ext cx="13481" cy="13219"/>
          </a:xfrm>
          <a:custGeom>
            <a:avLst/>
            <a:gdLst/>
            <a:ahLst/>
            <a:cxnLst/>
            <a:rect l="l" t="t" r="r" b="b"/>
            <a:pathLst>
              <a:path w="13481" h="13219">
                <a:moveTo>
                  <a:pt x="8191" y="0"/>
                </a:moveTo>
                <a:lnTo>
                  <a:pt x="0" y="6012"/>
                </a:lnTo>
                <a:lnTo>
                  <a:pt x="5289" y="13219"/>
                </a:lnTo>
                <a:lnTo>
                  <a:pt x="13481" y="7208"/>
                </a:lnTo>
                <a:lnTo>
                  <a:pt x="8191" y="0"/>
                </a:lnTo>
                <a:close/>
              </a:path>
            </a:pathLst>
          </a:custGeom>
          <a:solidFill>
            <a:srgbClr val="000000"/>
          </a:solidFill>
        </p:spPr>
        <p:txBody>
          <a:bodyPr wrap="square" lIns="0" tIns="0" rIns="0" bIns="0" rtlCol="0">
            <a:noAutofit/>
          </a:bodyPr>
          <a:lstStyle/>
          <a:p>
            <a:endParaRPr/>
          </a:p>
        </p:txBody>
      </p:sp>
      <p:sp>
        <p:nvSpPr>
          <p:cNvPr id="278" name="object 278"/>
          <p:cNvSpPr/>
          <p:nvPr/>
        </p:nvSpPr>
        <p:spPr>
          <a:xfrm>
            <a:off x="3314987" y="4480015"/>
            <a:ext cx="47800" cy="38406"/>
          </a:xfrm>
          <a:custGeom>
            <a:avLst/>
            <a:gdLst/>
            <a:ahLst/>
            <a:cxnLst/>
            <a:rect l="l" t="t" r="r" b="b"/>
            <a:pathLst>
              <a:path w="47800" h="38406">
                <a:moveTo>
                  <a:pt x="42510" y="0"/>
                </a:moveTo>
                <a:lnTo>
                  <a:pt x="0" y="31197"/>
                </a:lnTo>
                <a:lnTo>
                  <a:pt x="5289" y="38406"/>
                </a:lnTo>
                <a:lnTo>
                  <a:pt x="47800" y="7207"/>
                </a:lnTo>
                <a:lnTo>
                  <a:pt x="42510" y="0"/>
                </a:lnTo>
                <a:close/>
              </a:path>
            </a:pathLst>
          </a:custGeom>
          <a:solidFill>
            <a:srgbClr val="000000"/>
          </a:solidFill>
        </p:spPr>
        <p:txBody>
          <a:bodyPr wrap="square" lIns="0" tIns="0" rIns="0" bIns="0" rtlCol="0">
            <a:noAutofit/>
          </a:bodyPr>
          <a:lstStyle/>
          <a:p>
            <a:endParaRPr/>
          </a:p>
        </p:txBody>
      </p:sp>
      <p:sp>
        <p:nvSpPr>
          <p:cNvPr id="279" name="object 279"/>
          <p:cNvSpPr/>
          <p:nvPr/>
        </p:nvSpPr>
        <p:spPr>
          <a:xfrm>
            <a:off x="3328341" y="4498213"/>
            <a:ext cx="62525" cy="65681"/>
          </a:xfrm>
          <a:custGeom>
            <a:avLst/>
            <a:gdLst/>
            <a:ahLst/>
            <a:cxnLst/>
            <a:rect l="l" t="t" r="r" b="b"/>
            <a:pathLst>
              <a:path w="62525" h="65681">
                <a:moveTo>
                  <a:pt x="42511" y="0"/>
                </a:moveTo>
                <a:lnTo>
                  <a:pt x="0" y="31197"/>
                </a:lnTo>
                <a:lnTo>
                  <a:pt x="5290" y="38406"/>
                </a:lnTo>
                <a:lnTo>
                  <a:pt x="28482" y="21385"/>
                </a:lnTo>
                <a:lnTo>
                  <a:pt x="33920" y="17395"/>
                </a:lnTo>
                <a:lnTo>
                  <a:pt x="38426" y="15796"/>
                </a:lnTo>
                <a:lnTo>
                  <a:pt x="42002" y="16588"/>
                </a:lnTo>
                <a:lnTo>
                  <a:pt x="45579" y="17381"/>
                </a:lnTo>
                <a:lnTo>
                  <a:pt x="48489" y="19307"/>
                </a:lnTo>
                <a:lnTo>
                  <a:pt x="50733" y="22365"/>
                </a:lnTo>
                <a:lnTo>
                  <a:pt x="52931" y="26267"/>
                </a:lnTo>
                <a:lnTo>
                  <a:pt x="53286" y="30386"/>
                </a:lnTo>
                <a:lnTo>
                  <a:pt x="51812" y="33851"/>
                </a:lnTo>
                <a:lnTo>
                  <a:pt x="48781" y="37364"/>
                </a:lnTo>
                <a:lnTo>
                  <a:pt x="45849" y="39516"/>
                </a:lnTo>
                <a:lnTo>
                  <a:pt x="20017" y="58473"/>
                </a:lnTo>
                <a:lnTo>
                  <a:pt x="25308" y="65681"/>
                </a:lnTo>
                <a:lnTo>
                  <a:pt x="51410" y="46523"/>
                </a:lnTo>
                <a:lnTo>
                  <a:pt x="54742" y="44080"/>
                </a:lnTo>
                <a:lnTo>
                  <a:pt x="56975" y="42235"/>
                </a:lnTo>
                <a:lnTo>
                  <a:pt x="59852" y="39058"/>
                </a:lnTo>
                <a:lnTo>
                  <a:pt x="61788" y="34851"/>
                </a:lnTo>
                <a:lnTo>
                  <a:pt x="62525" y="30200"/>
                </a:lnTo>
                <a:lnTo>
                  <a:pt x="61870" y="27381"/>
                </a:lnTo>
                <a:lnTo>
                  <a:pt x="61216" y="24561"/>
                </a:lnTo>
                <a:lnTo>
                  <a:pt x="59950" y="21873"/>
                </a:lnTo>
                <a:lnTo>
                  <a:pt x="58074" y="19316"/>
                </a:lnTo>
                <a:lnTo>
                  <a:pt x="53752" y="13428"/>
                </a:lnTo>
                <a:lnTo>
                  <a:pt x="48135" y="10623"/>
                </a:lnTo>
                <a:lnTo>
                  <a:pt x="41220" y="10902"/>
                </a:lnTo>
                <a:lnTo>
                  <a:pt x="47260" y="6470"/>
                </a:lnTo>
                <a:lnTo>
                  <a:pt x="42511" y="0"/>
                </a:lnTo>
                <a:close/>
              </a:path>
            </a:pathLst>
          </a:custGeom>
          <a:solidFill>
            <a:srgbClr val="000000"/>
          </a:solidFill>
        </p:spPr>
        <p:txBody>
          <a:bodyPr wrap="square" lIns="0" tIns="0" rIns="0" bIns="0" rtlCol="0">
            <a:noAutofit/>
          </a:bodyPr>
          <a:lstStyle/>
          <a:p>
            <a:endParaRPr/>
          </a:p>
        </p:txBody>
      </p:sp>
      <p:sp>
        <p:nvSpPr>
          <p:cNvPr id="280" name="object 280"/>
          <p:cNvSpPr/>
          <p:nvPr/>
        </p:nvSpPr>
        <p:spPr>
          <a:xfrm>
            <a:off x="3377379" y="4549335"/>
            <a:ext cx="52321" cy="56006"/>
          </a:xfrm>
          <a:custGeom>
            <a:avLst/>
            <a:gdLst/>
            <a:ahLst/>
            <a:cxnLst/>
            <a:rect l="l" t="t" r="r" b="b"/>
            <a:pathLst>
              <a:path w="52321" h="56006">
                <a:moveTo>
                  <a:pt x="52321" y="29062"/>
                </a:moveTo>
                <a:lnTo>
                  <a:pt x="47452" y="22428"/>
                </a:lnTo>
                <a:lnTo>
                  <a:pt x="42210" y="26276"/>
                </a:lnTo>
                <a:lnTo>
                  <a:pt x="43919" y="20016"/>
                </a:lnTo>
                <a:lnTo>
                  <a:pt x="42932" y="14381"/>
                </a:lnTo>
                <a:lnTo>
                  <a:pt x="39254" y="9368"/>
                </a:lnTo>
                <a:lnTo>
                  <a:pt x="36494" y="5608"/>
                </a:lnTo>
                <a:lnTo>
                  <a:pt x="33159" y="3020"/>
                </a:lnTo>
                <a:lnTo>
                  <a:pt x="29249" y="1602"/>
                </a:lnTo>
                <a:lnTo>
                  <a:pt x="25339" y="185"/>
                </a:lnTo>
                <a:lnTo>
                  <a:pt x="21134" y="0"/>
                </a:lnTo>
                <a:lnTo>
                  <a:pt x="16633" y="1046"/>
                </a:lnTo>
                <a:lnTo>
                  <a:pt x="12132" y="2092"/>
                </a:lnTo>
                <a:lnTo>
                  <a:pt x="7856" y="4102"/>
                </a:lnTo>
                <a:lnTo>
                  <a:pt x="3806" y="7075"/>
                </a:lnTo>
                <a:lnTo>
                  <a:pt x="0" y="26324"/>
                </a:lnTo>
                <a:lnTo>
                  <a:pt x="928" y="22233"/>
                </a:lnTo>
                <a:lnTo>
                  <a:pt x="4173" y="18147"/>
                </a:lnTo>
                <a:lnTo>
                  <a:pt x="9734" y="14066"/>
                </a:lnTo>
                <a:lnTo>
                  <a:pt x="14843" y="10317"/>
                </a:lnTo>
                <a:lnTo>
                  <a:pt x="19518" y="8610"/>
                </a:lnTo>
                <a:lnTo>
                  <a:pt x="23759" y="8949"/>
                </a:lnTo>
                <a:lnTo>
                  <a:pt x="27998" y="9287"/>
                </a:lnTo>
                <a:lnTo>
                  <a:pt x="31294" y="11057"/>
                </a:lnTo>
                <a:lnTo>
                  <a:pt x="33644" y="14260"/>
                </a:lnTo>
                <a:lnTo>
                  <a:pt x="36034" y="17517"/>
                </a:lnTo>
                <a:lnTo>
                  <a:pt x="36760" y="21267"/>
                </a:lnTo>
                <a:lnTo>
                  <a:pt x="35820" y="25509"/>
                </a:lnTo>
                <a:lnTo>
                  <a:pt x="34880" y="29752"/>
                </a:lnTo>
                <a:lnTo>
                  <a:pt x="31816" y="33778"/>
                </a:lnTo>
                <a:lnTo>
                  <a:pt x="26626" y="37585"/>
                </a:lnTo>
                <a:lnTo>
                  <a:pt x="21198" y="41569"/>
                </a:lnTo>
                <a:lnTo>
                  <a:pt x="15607" y="56006"/>
                </a:lnTo>
                <a:lnTo>
                  <a:pt x="52321" y="29062"/>
                </a:lnTo>
                <a:close/>
              </a:path>
            </a:pathLst>
          </a:custGeom>
          <a:solidFill>
            <a:srgbClr val="000000"/>
          </a:solidFill>
        </p:spPr>
        <p:txBody>
          <a:bodyPr wrap="square" lIns="0" tIns="0" rIns="0" bIns="0" rtlCol="0">
            <a:noAutofit/>
          </a:bodyPr>
          <a:lstStyle/>
          <a:p>
            <a:endParaRPr/>
          </a:p>
        </p:txBody>
      </p:sp>
      <p:sp>
        <p:nvSpPr>
          <p:cNvPr id="281" name="object 281"/>
          <p:cNvSpPr/>
          <p:nvPr/>
        </p:nvSpPr>
        <p:spPr>
          <a:xfrm>
            <a:off x="3350309" y="4556410"/>
            <a:ext cx="48268" cy="57911"/>
          </a:xfrm>
          <a:custGeom>
            <a:avLst/>
            <a:gdLst/>
            <a:ahLst/>
            <a:cxnLst/>
            <a:rect l="l" t="t" r="r" b="b"/>
            <a:pathLst>
              <a:path w="48268" h="57911">
                <a:moveTo>
                  <a:pt x="2319" y="23061"/>
                </a:moveTo>
                <a:lnTo>
                  <a:pt x="0" y="27078"/>
                </a:lnTo>
                <a:lnTo>
                  <a:pt x="27" y="36648"/>
                </a:lnTo>
                <a:lnTo>
                  <a:pt x="1892" y="41570"/>
                </a:lnTo>
                <a:lnTo>
                  <a:pt x="5605" y="46631"/>
                </a:lnTo>
                <a:lnTo>
                  <a:pt x="8732" y="50892"/>
                </a:lnTo>
                <a:lnTo>
                  <a:pt x="12166" y="53894"/>
                </a:lnTo>
                <a:lnTo>
                  <a:pt x="15908" y="55638"/>
                </a:lnTo>
                <a:lnTo>
                  <a:pt x="19648" y="57381"/>
                </a:lnTo>
                <a:lnTo>
                  <a:pt x="23392" y="57911"/>
                </a:lnTo>
                <a:lnTo>
                  <a:pt x="27138" y="57231"/>
                </a:lnTo>
                <a:lnTo>
                  <a:pt x="30885" y="56551"/>
                </a:lnTo>
                <a:lnTo>
                  <a:pt x="36064" y="53785"/>
                </a:lnTo>
                <a:lnTo>
                  <a:pt x="42677" y="48931"/>
                </a:lnTo>
                <a:lnTo>
                  <a:pt x="48268" y="34494"/>
                </a:lnTo>
                <a:lnTo>
                  <a:pt x="43461" y="36297"/>
                </a:lnTo>
                <a:lnTo>
                  <a:pt x="39274" y="35920"/>
                </a:lnTo>
                <a:lnTo>
                  <a:pt x="35087" y="35543"/>
                </a:lnTo>
                <a:lnTo>
                  <a:pt x="31779" y="33699"/>
                </a:lnTo>
                <a:lnTo>
                  <a:pt x="29349" y="30388"/>
                </a:lnTo>
                <a:lnTo>
                  <a:pt x="26901" y="27052"/>
                </a:lnTo>
                <a:lnTo>
                  <a:pt x="26141" y="23338"/>
                </a:lnTo>
                <a:lnTo>
                  <a:pt x="27070" y="19249"/>
                </a:lnTo>
                <a:lnTo>
                  <a:pt x="30876" y="0"/>
                </a:lnTo>
                <a:lnTo>
                  <a:pt x="24985" y="4321"/>
                </a:lnTo>
                <a:lnTo>
                  <a:pt x="21111" y="9629"/>
                </a:lnTo>
                <a:lnTo>
                  <a:pt x="19251" y="15921"/>
                </a:lnTo>
                <a:lnTo>
                  <a:pt x="17391" y="22214"/>
                </a:lnTo>
                <a:lnTo>
                  <a:pt x="18605" y="28282"/>
                </a:lnTo>
                <a:lnTo>
                  <a:pt x="22894" y="34127"/>
                </a:lnTo>
                <a:lnTo>
                  <a:pt x="26341" y="38823"/>
                </a:lnTo>
                <a:lnTo>
                  <a:pt x="31076" y="41384"/>
                </a:lnTo>
                <a:lnTo>
                  <a:pt x="37100" y="41808"/>
                </a:lnTo>
                <a:lnTo>
                  <a:pt x="32439" y="45269"/>
                </a:lnTo>
                <a:lnTo>
                  <a:pt x="29241" y="47349"/>
                </a:lnTo>
                <a:lnTo>
                  <a:pt x="27505" y="48049"/>
                </a:lnTo>
                <a:lnTo>
                  <a:pt x="24641" y="49165"/>
                </a:lnTo>
                <a:lnTo>
                  <a:pt x="21878" y="49302"/>
                </a:lnTo>
                <a:lnTo>
                  <a:pt x="19217" y="48463"/>
                </a:lnTo>
                <a:lnTo>
                  <a:pt x="16555" y="47623"/>
                </a:lnTo>
                <a:lnTo>
                  <a:pt x="14000" y="45534"/>
                </a:lnTo>
                <a:lnTo>
                  <a:pt x="11550" y="42196"/>
                </a:lnTo>
                <a:lnTo>
                  <a:pt x="9278" y="39099"/>
                </a:lnTo>
                <a:lnTo>
                  <a:pt x="8152" y="36168"/>
                </a:lnTo>
                <a:lnTo>
                  <a:pt x="8178" y="31342"/>
                </a:lnTo>
                <a:lnTo>
                  <a:pt x="11095" y="27496"/>
                </a:lnTo>
                <a:lnTo>
                  <a:pt x="6969" y="19813"/>
                </a:lnTo>
                <a:lnTo>
                  <a:pt x="2319" y="23061"/>
                </a:lnTo>
                <a:close/>
              </a:path>
            </a:pathLst>
          </a:custGeom>
          <a:solidFill>
            <a:srgbClr val="000000"/>
          </a:solidFill>
        </p:spPr>
        <p:txBody>
          <a:bodyPr wrap="square" lIns="0" tIns="0" rIns="0" bIns="0" rtlCol="0">
            <a:noAutofit/>
          </a:bodyPr>
          <a:lstStyle/>
          <a:p>
            <a:endParaRPr/>
          </a:p>
        </p:txBody>
      </p:sp>
      <p:sp>
        <p:nvSpPr>
          <p:cNvPr id="282" name="object 282"/>
          <p:cNvSpPr/>
          <p:nvPr/>
        </p:nvSpPr>
        <p:spPr>
          <a:xfrm>
            <a:off x="3216345" y="4314430"/>
            <a:ext cx="78543" cy="70152"/>
          </a:xfrm>
          <a:custGeom>
            <a:avLst/>
            <a:gdLst/>
            <a:ahLst/>
            <a:cxnLst/>
            <a:rect l="l" t="t" r="r" b="b"/>
            <a:pathLst>
              <a:path w="78543" h="70152">
                <a:moveTo>
                  <a:pt x="0" y="62370"/>
                </a:moveTo>
                <a:lnTo>
                  <a:pt x="5709" y="70152"/>
                </a:lnTo>
                <a:lnTo>
                  <a:pt x="57476" y="32161"/>
                </a:lnTo>
                <a:lnTo>
                  <a:pt x="71662" y="51492"/>
                </a:lnTo>
                <a:lnTo>
                  <a:pt x="78543" y="46442"/>
                </a:lnTo>
                <a:lnTo>
                  <a:pt x="44460" y="0"/>
                </a:lnTo>
                <a:lnTo>
                  <a:pt x="37579" y="5049"/>
                </a:lnTo>
                <a:lnTo>
                  <a:pt x="51766" y="24380"/>
                </a:lnTo>
                <a:lnTo>
                  <a:pt x="0" y="62370"/>
                </a:lnTo>
                <a:close/>
              </a:path>
            </a:pathLst>
          </a:custGeom>
          <a:solidFill>
            <a:srgbClr val="000000"/>
          </a:solidFill>
        </p:spPr>
        <p:txBody>
          <a:bodyPr wrap="square" lIns="0" tIns="0" rIns="0" bIns="0" rtlCol="0">
            <a:noAutofit/>
          </a:bodyPr>
          <a:lstStyle/>
          <a:p>
            <a:endParaRPr/>
          </a:p>
        </p:txBody>
      </p:sp>
      <p:sp>
        <p:nvSpPr>
          <p:cNvPr id="283" name="object 283"/>
          <p:cNvSpPr/>
          <p:nvPr/>
        </p:nvSpPr>
        <p:spPr>
          <a:xfrm>
            <a:off x="3240728" y="4376775"/>
            <a:ext cx="55893" cy="54559"/>
          </a:xfrm>
          <a:custGeom>
            <a:avLst/>
            <a:gdLst/>
            <a:ahLst/>
            <a:cxnLst/>
            <a:rect l="l" t="t" r="r" b="b"/>
            <a:pathLst>
              <a:path w="55893" h="54559">
                <a:moveTo>
                  <a:pt x="12142" y="39321"/>
                </a:moveTo>
                <a:lnTo>
                  <a:pt x="9544" y="35779"/>
                </a:lnTo>
                <a:lnTo>
                  <a:pt x="8613" y="31916"/>
                </a:lnTo>
                <a:lnTo>
                  <a:pt x="9349" y="27729"/>
                </a:lnTo>
                <a:lnTo>
                  <a:pt x="10086" y="23543"/>
                </a:lnTo>
                <a:lnTo>
                  <a:pt x="12687" y="19607"/>
                </a:lnTo>
                <a:lnTo>
                  <a:pt x="17150" y="15921"/>
                </a:lnTo>
                <a:lnTo>
                  <a:pt x="40383" y="47579"/>
                </a:lnTo>
                <a:lnTo>
                  <a:pt x="23347" y="12004"/>
                </a:lnTo>
                <a:lnTo>
                  <a:pt x="27232" y="9521"/>
                </a:lnTo>
                <a:lnTo>
                  <a:pt x="31106" y="8592"/>
                </a:lnTo>
                <a:lnTo>
                  <a:pt x="34970" y="9216"/>
                </a:lnTo>
                <a:lnTo>
                  <a:pt x="38835" y="9839"/>
                </a:lnTo>
                <a:lnTo>
                  <a:pt x="41978" y="11802"/>
                </a:lnTo>
                <a:lnTo>
                  <a:pt x="44400" y="15102"/>
                </a:lnTo>
                <a:lnTo>
                  <a:pt x="47076" y="18749"/>
                </a:lnTo>
                <a:lnTo>
                  <a:pt x="47866" y="22732"/>
                </a:lnTo>
                <a:lnTo>
                  <a:pt x="46770" y="27058"/>
                </a:lnTo>
                <a:lnTo>
                  <a:pt x="46078" y="29860"/>
                </a:lnTo>
                <a:lnTo>
                  <a:pt x="44061" y="32731"/>
                </a:lnTo>
                <a:lnTo>
                  <a:pt x="42330" y="46214"/>
                </a:lnTo>
                <a:lnTo>
                  <a:pt x="49331" y="41075"/>
                </a:lnTo>
                <a:lnTo>
                  <a:pt x="53445" y="35294"/>
                </a:lnTo>
                <a:lnTo>
                  <a:pt x="54669" y="28869"/>
                </a:lnTo>
                <a:lnTo>
                  <a:pt x="55893" y="22444"/>
                </a:lnTo>
                <a:lnTo>
                  <a:pt x="54425" y="16399"/>
                </a:lnTo>
                <a:lnTo>
                  <a:pt x="50266" y="10732"/>
                </a:lnTo>
                <a:lnTo>
                  <a:pt x="45971" y="4878"/>
                </a:lnTo>
                <a:lnTo>
                  <a:pt x="40506" y="1560"/>
                </a:lnTo>
                <a:lnTo>
                  <a:pt x="33873" y="781"/>
                </a:lnTo>
                <a:lnTo>
                  <a:pt x="27238" y="0"/>
                </a:lnTo>
                <a:lnTo>
                  <a:pt x="20356" y="2226"/>
                </a:lnTo>
                <a:lnTo>
                  <a:pt x="13223" y="7461"/>
                </a:lnTo>
                <a:lnTo>
                  <a:pt x="6330" y="12519"/>
                </a:lnTo>
                <a:lnTo>
                  <a:pt x="2306" y="18266"/>
                </a:lnTo>
                <a:lnTo>
                  <a:pt x="1153" y="24701"/>
                </a:lnTo>
                <a:lnTo>
                  <a:pt x="0" y="31135"/>
                </a:lnTo>
                <a:lnTo>
                  <a:pt x="1696" y="37452"/>
                </a:lnTo>
                <a:lnTo>
                  <a:pt x="6245" y="43651"/>
                </a:lnTo>
                <a:lnTo>
                  <a:pt x="9859" y="48573"/>
                </a:lnTo>
                <a:lnTo>
                  <a:pt x="14023" y="51739"/>
                </a:lnTo>
                <a:lnTo>
                  <a:pt x="18738" y="53149"/>
                </a:lnTo>
                <a:lnTo>
                  <a:pt x="23455" y="54559"/>
                </a:lnTo>
                <a:lnTo>
                  <a:pt x="28409" y="54258"/>
                </a:lnTo>
                <a:lnTo>
                  <a:pt x="33602" y="52249"/>
                </a:lnTo>
                <a:lnTo>
                  <a:pt x="29113" y="44071"/>
                </a:lnTo>
                <a:lnTo>
                  <a:pt x="25256" y="45222"/>
                </a:lnTo>
                <a:lnTo>
                  <a:pt x="21948" y="45377"/>
                </a:lnTo>
                <a:lnTo>
                  <a:pt x="19185" y="44536"/>
                </a:lnTo>
                <a:lnTo>
                  <a:pt x="16424" y="43695"/>
                </a:lnTo>
                <a:lnTo>
                  <a:pt x="14076" y="41956"/>
                </a:lnTo>
                <a:lnTo>
                  <a:pt x="12142" y="39321"/>
                </a:lnTo>
                <a:close/>
              </a:path>
            </a:pathLst>
          </a:custGeom>
          <a:solidFill>
            <a:srgbClr val="000000"/>
          </a:solidFill>
        </p:spPr>
        <p:txBody>
          <a:bodyPr wrap="square" lIns="0" tIns="0" rIns="0" bIns="0" rtlCol="0">
            <a:noAutofit/>
          </a:bodyPr>
          <a:lstStyle/>
          <a:p>
            <a:endParaRPr/>
          </a:p>
        </p:txBody>
      </p:sp>
      <p:sp>
        <p:nvSpPr>
          <p:cNvPr id="284" name="object 284"/>
          <p:cNvSpPr/>
          <p:nvPr/>
        </p:nvSpPr>
        <p:spPr>
          <a:xfrm>
            <a:off x="3264076" y="4388779"/>
            <a:ext cx="20713" cy="35575"/>
          </a:xfrm>
          <a:custGeom>
            <a:avLst/>
            <a:gdLst/>
            <a:ahLst/>
            <a:cxnLst/>
            <a:rect l="l" t="t" r="r" b="b"/>
            <a:pathLst>
              <a:path w="20713" h="35575">
                <a:moveTo>
                  <a:pt x="17372" y="23671"/>
                </a:moveTo>
                <a:lnTo>
                  <a:pt x="0" y="0"/>
                </a:lnTo>
                <a:lnTo>
                  <a:pt x="17035" y="35575"/>
                </a:lnTo>
                <a:lnTo>
                  <a:pt x="18982" y="34209"/>
                </a:lnTo>
                <a:lnTo>
                  <a:pt x="20713" y="20727"/>
                </a:lnTo>
                <a:lnTo>
                  <a:pt x="17372" y="23671"/>
                </a:lnTo>
                <a:close/>
              </a:path>
            </a:pathLst>
          </a:custGeom>
          <a:solidFill>
            <a:srgbClr val="000000"/>
          </a:solidFill>
        </p:spPr>
        <p:txBody>
          <a:bodyPr wrap="square" lIns="0" tIns="0" rIns="0" bIns="0" rtlCol="0">
            <a:noAutofit/>
          </a:bodyPr>
          <a:lstStyle/>
          <a:p>
            <a:endParaRPr/>
          </a:p>
        </p:txBody>
      </p:sp>
      <p:sp>
        <p:nvSpPr>
          <p:cNvPr id="285" name="object 285"/>
          <p:cNvSpPr/>
          <p:nvPr/>
        </p:nvSpPr>
        <p:spPr>
          <a:xfrm>
            <a:off x="3047768" y="3857104"/>
            <a:ext cx="569421" cy="461356"/>
          </a:xfrm>
          <a:prstGeom prst="rect">
            <a:avLst/>
          </a:prstGeom>
          <a:blipFill>
            <a:blip r:embed="rId26" cstate="print"/>
            <a:stretch>
              <a:fillRect/>
            </a:stretch>
          </a:blipFill>
        </p:spPr>
        <p:txBody>
          <a:bodyPr wrap="square" lIns="0" tIns="0" rIns="0" bIns="0" rtlCol="0">
            <a:noAutofit/>
          </a:bodyPr>
          <a:lstStyle/>
          <a:p>
            <a:endParaRPr/>
          </a:p>
        </p:txBody>
      </p:sp>
      <p:sp>
        <p:nvSpPr>
          <p:cNvPr id="286" name="object 286"/>
          <p:cNvSpPr/>
          <p:nvPr/>
        </p:nvSpPr>
        <p:spPr>
          <a:xfrm>
            <a:off x="3259743" y="4023360"/>
            <a:ext cx="369916" cy="278476"/>
          </a:xfrm>
          <a:prstGeom prst="rect">
            <a:avLst/>
          </a:prstGeom>
          <a:blipFill>
            <a:blip r:embed="rId27" cstate="print"/>
            <a:stretch>
              <a:fillRect/>
            </a:stretch>
          </a:blipFill>
        </p:spPr>
        <p:txBody>
          <a:bodyPr wrap="square" lIns="0" tIns="0" rIns="0" bIns="0" rtlCol="0">
            <a:noAutofit/>
          </a:bodyPr>
          <a:lstStyle/>
          <a:p>
            <a:endParaRPr/>
          </a:p>
        </p:txBody>
      </p:sp>
      <p:sp>
        <p:nvSpPr>
          <p:cNvPr id="287" name="object 287"/>
          <p:cNvSpPr/>
          <p:nvPr/>
        </p:nvSpPr>
        <p:spPr>
          <a:xfrm>
            <a:off x="3309774" y="4049618"/>
            <a:ext cx="270565" cy="180743"/>
          </a:xfrm>
          <a:custGeom>
            <a:avLst/>
            <a:gdLst/>
            <a:ahLst/>
            <a:cxnLst/>
            <a:rect l="l" t="t" r="r" b="b"/>
            <a:pathLst>
              <a:path w="270565" h="180743">
                <a:moveTo>
                  <a:pt x="132151" y="56875"/>
                </a:moveTo>
                <a:lnTo>
                  <a:pt x="62918" y="100472"/>
                </a:lnTo>
                <a:lnTo>
                  <a:pt x="85591" y="107751"/>
                </a:lnTo>
                <a:lnTo>
                  <a:pt x="0" y="180743"/>
                </a:lnTo>
                <a:lnTo>
                  <a:pt x="145153" y="124805"/>
                </a:lnTo>
                <a:lnTo>
                  <a:pt x="117469" y="117040"/>
                </a:lnTo>
                <a:lnTo>
                  <a:pt x="207658" y="81208"/>
                </a:lnTo>
                <a:lnTo>
                  <a:pt x="175341" y="70138"/>
                </a:lnTo>
                <a:lnTo>
                  <a:pt x="270565" y="32550"/>
                </a:lnTo>
                <a:lnTo>
                  <a:pt x="164443" y="0"/>
                </a:lnTo>
                <a:lnTo>
                  <a:pt x="109479" y="50876"/>
                </a:lnTo>
                <a:lnTo>
                  <a:pt x="132151" y="56875"/>
                </a:lnTo>
                <a:close/>
              </a:path>
            </a:pathLst>
          </a:custGeom>
          <a:solidFill>
            <a:srgbClr val="000000"/>
          </a:solidFill>
        </p:spPr>
        <p:txBody>
          <a:bodyPr wrap="square" lIns="0" tIns="0" rIns="0" bIns="0" rtlCol="0">
            <a:noAutofit/>
          </a:bodyPr>
          <a:lstStyle/>
          <a:p>
            <a:endParaRPr/>
          </a:p>
        </p:txBody>
      </p:sp>
      <p:sp>
        <p:nvSpPr>
          <p:cNvPr id="288" name="object 288"/>
          <p:cNvSpPr/>
          <p:nvPr/>
        </p:nvSpPr>
        <p:spPr>
          <a:xfrm>
            <a:off x="3309775" y="4049618"/>
            <a:ext cx="270565" cy="180744"/>
          </a:xfrm>
          <a:custGeom>
            <a:avLst/>
            <a:gdLst/>
            <a:ahLst/>
            <a:cxnLst/>
            <a:rect l="l" t="t" r="r" b="b"/>
            <a:pathLst>
              <a:path w="270565" h="180744">
                <a:moveTo>
                  <a:pt x="164444" y="0"/>
                </a:moveTo>
                <a:lnTo>
                  <a:pt x="109478" y="50876"/>
                </a:lnTo>
                <a:lnTo>
                  <a:pt x="132151" y="56875"/>
                </a:lnTo>
                <a:lnTo>
                  <a:pt x="62918" y="100472"/>
                </a:lnTo>
                <a:lnTo>
                  <a:pt x="85591" y="107752"/>
                </a:lnTo>
                <a:lnTo>
                  <a:pt x="0" y="180744"/>
                </a:lnTo>
                <a:lnTo>
                  <a:pt x="145153" y="124805"/>
                </a:lnTo>
                <a:lnTo>
                  <a:pt x="117470" y="117040"/>
                </a:lnTo>
                <a:lnTo>
                  <a:pt x="207659" y="81209"/>
                </a:lnTo>
                <a:lnTo>
                  <a:pt x="175341" y="70139"/>
                </a:lnTo>
                <a:lnTo>
                  <a:pt x="270565" y="32550"/>
                </a:lnTo>
                <a:lnTo>
                  <a:pt x="164444" y="0"/>
                </a:lnTo>
                <a:close/>
              </a:path>
            </a:pathLst>
          </a:custGeom>
          <a:ln w="9524">
            <a:solidFill>
              <a:srgbClr val="000000"/>
            </a:solidFill>
          </a:ln>
        </p:spPr>
        <p:txBody>
          <a:bodyPr wrap="square" lIns="0" tIns="0" rIns="0" bIns="0" rtlCol="0">
            <a:noAutofit/>
          </a:bodyPr>
          <a:lstStyle/>
          <a:p>
            <a:endParaRPr/>
          </a:p>
        </p:txBody>
      </p:sp>
      <p:sp>
        <p:nvSpPr>
          <p:cNvPr id="289" name="object 289"/>
          <p:cNvSpPr/>
          <p:nvPr/>
        </p:nvSpPr>
        <p:spPr>
          <a:xfrm>
            <a:off x="3085176" y="3865418"/>
            <a:ext cx="374072" cy="282632"/>
          </a:xfrm>
          <a:prstGeom prst="rect">
            <a:avLst/>
          </a:prstGeom>
          <a:blipFill>
            <a:blip r:embed="rId28" cstate="print"/>
            <a:stretch>
              <a:fillRect/>
            </a:stretch>
          </a:blipFill>
        </p:spPr>
        <p:txBody>
          <a:bodyPr wrap="square" lIns="0" tIns="0" rIns="0" bIns="0" rtlCol="0">
            <a:noAutofit/>
          </a:bodyPr>
          <a:lstStyle/>
          <a:p>
            <a:endParaRPr/>
          </a:p>
        </p:txBody>
      </p:sp>
      <p:sp>
        <p:nvSpPr>
          <p:cNvPr id="290" name="object 290"/>
          <p:cNvSpPr/>
          <p:nvPr/>
        </p:nvSpPr>
        <p:spPr>
          <a:xfrm>
            <a:off x="3137597" y="3894693"/>
            <a:ext cx="270565" cy="180745"/>
          </a:xfrm>
          <a:custGeom>
            <a:avLst/>
            <a:gdLst/>
            <a:ahLst/>
            <a:cxnLst/>
            <a:rect l="l" t="t" r="r" b="b"/>
            <a:pathLst>
              <a:path w="270565" h="180745">
                <a:moveTo>
                  <a:pt x="132151" y="56875"/>
                </a:moveTo>
                <a:lnTo>
                  <a:pt x="62918" y="100472"/>
                </a:lnTo>
                <a:lnTo>
                  <a:pt x="85591" y="107753"/>
                </a:lnTo>
                <a:lnTo>
                  <a:pt x="0" y="180745"/>
                </a:lnTo>
                <a:lnTo>
                  <a:pt x="145153" y="124806"/>
                </a:lnTo>
                <a:lnTo>
                  <a:pt x="117469" y="117040"/>
                </a:lnTo>
                <a:lnTo>
                  <a:pt x="207658" y="81210"/>
                </a:lnTo>
                <a:lnTo>
                  <a:pt x="175341" y="70139"/>
                </a:lnTo>
                <a:lnTo>
                  <a:pt x="270565" y="32551"/>
                </a:lnTo>
                <a:lnTo>
                  <a:pt x="164443" y="0"/>
                </a:lnTo>
                <a:lnTo>
                  <a:pt x="109479" y="50876"/>
                </a:lnTo>
                <a:lnTo>
                  <a:pt x="132151" y="56875"/>
                </a:lnTo>
                <a:close/>
              </a:path>
            </a:pathLst>
          </a:custGeom>
          <a:solidFill>
            <a:srgbClr val="000000"/>
          </a:solidFill>
        </p:spPr>
        <p:txBody>
          <a:bodyPr wrap="square" lIns="0" tIns="0" rIns="0" bIns="0" rtlCol="0">
            <a:noAutofit/>
          </a:bodyPr>
          <a:lstStyle/>
          <a:p>
            <a:endParaRPr/>
          </a:p>
        </p:txBody>
      </p:sp>
      <p:sp>
        <p:nvSpPr>
          <p:cNvPr id="291" name="object 291"/>
          <p:cNvSpPr/>
          <p:nvPr/>
        </p:nvSpPr>
        <p:spPr>
          <a:xfrm>
            <a:off x="3137597" y="3894693"/>
            <a:ext cx="270565" cy="180744"/>
          </a:xfrm>
          <a:custGeom>
            <a:avLst/>
            <a:gdLst/>
            <a:ahLst/>
            <a:cxnLst/>
            <a:rect l="l" t="t" r="r" b="b"/>
            <a:pathLst>
              <a:path w="270565" h="180744">
                <a:moveTo>
                  <a:pt x="164444" y="0"/>
                </a:moveTo>
                <a:lnTo>
                  <a:pt x="109479" y="50876"/>
                </a:lnTo>
                <a:lnTo>
                  <a:pt x="132151" y="56875"/>
                </a:lnTo>
                <a:lnTo>
                  <a:pt x="62919" y="100472"/>
                </a:lnTo>
                <a:lnTo>
                  <a:pt x="85591" y="107752"/>
                </a:lnTo>
                <a:lnTo>
                  <a:pt x="0" y="180744"/>
                </a:lnTo>
                <a:lnTo>
                  <a:pt x="145153" y="124805"/>
                </a:lnTo>
                <a:lnTo>
                  <a:pt x="117470" y="117040"/>
                </a:lnTo>
                <a:lnTo>
                  <a:pt x="207659" y="81209"/>
                </a:lnTo>
                <a:lnTo>
                  <a:pt x="175341" y="70139"/>
                </a:lnTo>
                <a:lnTo>
                  <a:pt x="270565" y="32550"/>
                </a:lnTo>
                <a:lnTo>
                  <a:pt x="164444" y="0"/>
                </a:lnTo>
                <a:close/>
              </a:path>
            </a:pathLst>
          </a:custGeom>
          <a:ln w="9524">
            <a:solidFill>
              <a:srgbClr val="000000"/>
            </a:solidFill>
          </a:ln>
        </p:spPr>
        <p:txBody>
          <a:bodyPr wrap="square" lIns="0" tIns="0" rIns="0" bIns="0" rtlCol="0">
            <a:noAutofit/>
          </a:bodyPr>
          <a:lstStyle/>
          <a:p>
            <a:endParaRPr/>
          </a:p>
        </p:txBody>
      </p:sp>
      <p:sp>
        <p:nvSpPr>
          <p:cNvPr id="292" name="object 292"/>
          <p:cNvSpPr/>
          <p:nvPr/>
        </p:nvSpPr>
        <p:spPr>
          <a:xfrm>
            <a:off x="3234805" y="3969326"/>
            <a:ext cx="274319" cy="232756"/>
          </a:xfrm>
          <a:prstGeom prst="rect">
            <a:avLst/>
          </a:prstGeom>
          <a:blipFill>
            <a:blip r:embed="rId29" cstate="print"/>
            <a:stretch>
              <a:fillRect/>
            </a:stretch>
          </a:blipFill>
        </p:spPr>
        <p:txBody>
          <a:bodyPr wrap="square" lIns="0" tIns="0" rIns="0" bIns="0" rtlCol="0">
            <a:noAutofit/>
          </a:bodyPr>
          <a:lstStyle/>
          <a:p>
            <a:endParaRPr/>
          </a:p>
        </p:txBody>
      </p:sp>
      <p:sp>
        <p:nvSpPr>
          <p:cNvPr id="293" name="object 293"/>
          <p:cNvSpPr/>
          <p:nvPr/>
        </p:nvSpPr>
        <p:spPr>
          <a:xfrm>
            <a:off x="3285177" y="3997976"/>
            <a:ext cx="172177" cy="129102"/>
          </a:xfrm>
          <a:custGeom>
            <a:avLst/>
            <a:gdLst/>
            <a:ahLst/>
            <a:cxnLst/>
            <a:rect l="l" t="t" r="r" b="b"/>
            <a:pathLst>
              <a:path w="172177" h="129102">
                <a:moveTo>
                  <a:pt x="84095" y="40625"/>
                </a:moveTo>
                <a:lnTo>
                  <a:pt x="40039" y="71766"/>
                </a:lnTo>
                <a:lnTo>
                  <a:pt x="54467" y="76965"/>
                </a:lnTo>
                <a:lnTo>
                  <a:pt x="0" y="129102"/>
                </a:lnTo>
                <a:lnTo>
                  <a:pt x="92370" y="89147"/>
                </a:lnTo>
                <a:lnTo>
                  <a:pt x="74754" y="83600"/>
                </a:lnTo>
                <a:lnTo>
                  <a:pt x="132147" y="58007"/>
                </a:lnTo>
                <a:lnTo>
                  <a:pt x="111580" y="50100"/>
                </a:lnTo>
                <a:lnTo>
                  <a:pt x="172177" y="23251"/>
                </a:lnTo>
                <a:lnTo>
                  <a:pt x="104646" y="0"/>
                </a:lnTo>
                <a:lnTo>
                  <a:pt x="69668" y="36341"/>
                </a:lnTo>
                <a:lnTo>
                  <a:pt x="84095" y="40625"/>
                </a:lnTo>
                <a:close/>
              </a:path>
            </a:pathLst>
          </a:custGeom>
          <a:solidFill>
            <a:srgbClr val="000000"/>
          </a:solidFill>
        </p:spPr>
        <p:txBody>
          <a:bodyPr wrap="square" lIns="0" tIns="0" rIns="0" bIns="0" rtlCol="0">
            <a:noAutofit/>
          </a:bodyPr>
          <a:lstStyle/>
          <a:p>
            <a:endParaRPr/>
          </a:p>
        </p:txBody>
      </p:sp>
      <p:sp>
        <p:nvSpPr>
          <p:cNvPr id="294" name="object 294"/>
          <p:cNvSpPr/>
          <p:nvPr/>
        </p:nvSpPr>
        <p:spPr>
          <a:xfrm>
            <a:off x="3285177" y="3997976"/>
            <a:ext cx="172177" cy="129102"/>
          </a:xfrm>
          <a:custGeom>
            <a:avLst/>
            <a:gdLst/>
            <a:ahLst/>
            <a:cxnLst/>
            <a:rect l="l" t="t" r="r" b="b"/>
            <a:pathLst>
              <a:path w="172177" h="129102">
                <a:moveTo>
                  <a:pt x="104645" y="0"/>
                </a:moveTo>
                <a:lnTo>
                  <a:pt x="69668" y="36339"/>
                </a:lnTo>
                <a:lnTo>
                  <a:pt x="84095" y="40625"/>
                </a:lnTo>
                <a:lnTo>
                  <a:pt x="40039" y="71765"/>
                </a:lnTo>
                <a:lnTo>
                  <a:pt x="54467" y="76965"/>
                </a:lnTo>
                <a:lnTo>
                  <a:pt x="0" y="129102"/>
                </a:lnTo>
                <a:lnTo>
                  <a:pt x="92370" y="89146"/>
                </a:lnTo>
                <a:lnTo>
                  <a:pt x="74753" y="83600"/>
                </a:lnTo>
                <a:lnTo>
                  <a:pt x="132146" y="58006"/>
                </a:lnTo>
                <a:lnTo>
                  <a:pt x="111580" y="50099"/>
                </a:lnTo>
                <a:lnTo>
                  <a:pt x="172177" y="23250"/>
                </a:lnTo>
                <a:lnTo>
                  <a:pt x="104645" y="0"/>
                </a:lnTo>
                <a:close/>
              </a:path>
            </a:pathLst>
          </a:custGeom>
          <a:ln w="9524">
            <a:solidFill>
              <a:srgbClr val="000000"/>
            </a:solidFill>
          </a:ln>
        </p:spPr>
        <p:txBody>
          <a:bodyPr wrap="square" lIns="0" tIns="0" rIns="0" bIns="0" rtlCol="0">
            <a:noAutofit/>
          </a:bodyPr>
          <a:lstStyle/>
          <a:p>
            <a:endParaRPr/>
          </a:p>
        </p:txBody>
      </p:sp>
      <p:sp>
        <p:nvSpPr>
          <p:cNvPr id="295" name="object 295"/>
          <p:cNvSpPr/>
          <p:nvPr/>
        </p:nvSpPr>
        <p:spPr>
          <a:xfrm>
            <a:off x="3056082" y="3370812"/>
            <a:ext cx="486293" cy="502919"/>
          </a:xfrm>
          <a:prstGeom prst="rect">
            <a:avLst/>
          </a:prstGeom>
          <a:blipFill>
            <a:blip r:embed="rId30" cstate="print"/>
            <a:stretch>
              <a:fillRect/>
            </a:stretch>
          </a:blipFill>
        </p:spPr>
        <p:txBody>
          <a:bodyPr wrap="square" lIns="0" tIns="0" rIns="0" bIns="0" rtlCol="0">
            <a:noAutofit/>
          </a:bodyPr>
          <a:lstStyle/>
          <a:p>
            <a:endParaRPr/>
          </a:p>
        </p:txBody>
      </p:sp>
      <p:sp>
        <p:nvSpPr>
          <p:cNvPr id="296" name="object 296"/>
          <p:cNvSpPr/>
          <p:nvPr/>
        </p:nvSpPr>
        <p:spPr>
          <a:xfrm>
            <a:off x="3088403" y="3402188"/>
            <a:ext cx="368954" cy="387311"/>
          </a:xfrm>
          <a:prstGeom prst="rect">
            <a:avLst/>
          </a:prstGeom>
          <a:blipFill>
            <a:blip r:embed="rId31" cstate="print"/>
            <a:stretch>
              <a:fillRect/>
            </a:stretch>
          </a:blipFill>
        </p:spPr>
        <p:txBody>
          <a:bodyPr wrap="square" lIns="0" tIns="0" rIns="0" bIns="0" rtlCol="0">
            <a:noAutofit/>
          </a:bodyPr>
          <a:lstStyle/>
          <a:p>
            <a:endParaRPr/>
          </a:p>
        </p:txBody>
      </p:sp>
      <p:sp>
        <p:nvSpPr>
          <p:cNvPr id="297" name="object 297"/>
          <p:cNvSpPr/>
          <p:nvPr/>
        </p:nvSpPr>
        <p:spPr>
          <a:xfrm>
            <a:off x="885320" y="3244734"/>
            <a:ext cx="2860716" cy="2349933"/>
          </a:xfrm>
          <a:custGeom>
            <a:avLst/>
            <a:gdLst/>
            <a:ahLst/>
            <a:cxnLst/>
            <a:rect l="l" t="t" r="r" b="b"/>
            <a:pathLst>
              <a:path w="2860716" h="2349933">
                <a:moveTo>
                  <a:pt x="0" y="391663"/>
                </a:moveTo>
                <a:lnTo>
                  <a:pt x="5126" y="328133"/>
                </a:lnTo>
                <a:lnTo>
                  <a:pt x="19967" y="267867"/>
                </a:lnTo>
                <a:lnTo>
                  <a:pt x="43716" y="211671"/>
                </a:lnTo>
                <a:lnTo>
                  <a:pt x="75568" y="160352"/>
                </a:lnTo>
                <a:lnTo>
                  <a:pt x="114715" y="114715"/>
                </a:lnTo>
                <a:lnTo>
                  <a:pt x="160352" y="75568"/>
                </a:lnTo>
                <a:lnTo>
                  <a:pt x="211671" y="43716"/>
                </a:lnTo>
                <a:lnTo>
                  <a:pt x="267867" y="19967"/>
                </a:lnTo>
                <a:lnTo>
                  <a:pt x="328133" y="5126"/>
                </a:lnTo>
                <a:lnTo>
                  <a:pt x="391663" y="0"/>
                </a:lnTo>
                <a:lnTo>
                  <a:pt x="2469053" y="0"/>
                </a:lnTo>
                <a:lnTo>
                  <a:pt x="2532583" y="5126"/>
                </a:lnTo>
                <a:lnTo>
                  <a:pt x="2592849" y="19967"/>
                </a:lnTo>
                <a:lnTo>
                  <a:pt x="2649045" y="43716"/>
                </a:lnTo>
                <a:lnTo>
                  <a:pt x="2700364" y="75568"/>
                </a:lnTo>
                <a:lnTo>
                  <a:pt x="2746001" y="114715"/>
                </a:lnTo>
                <a:lnTo>
                  <a:pt x="2785148" y="160352"/>
                </a:lnTo>
                <a:lnTo>
                  <a:pt x="2817000" y="211671"/>
                </a:lnTo>
                <a:lnTo>
                  <a:pt x="2840749" y="267867"/>
                </a:lnTo>
                <a:lnTo>
                  <a:pt x="2855590" y="328133"/>
                </a:lnTo>
                <a:lnTo>
                  <a:pt x="2860716" y="391663"/>
                </a:lnTo>
                <a:lnTo>
                  <a:pt x="2860716" y="1958269"/>
                </a:lnTo>
                <a:lnTo>
                  <a:pt x="2855590" y="2021799"/>
                </a:lnTo>
                <a:lnTo>
                  <a:pt x="2840749" y="2082065"/>
                </a:lnTo>
                <a:lnTo>
                  <a:pt x="2817000" y="2138261"/>
                </a:lnTo>
                <a:lnTo>
                  <a:pt x="2785148" y="2189580"/>
                </a:lnTo>
                <a:lnTo>
                  <a:pt x="2746001" y="2235217"/>
                </a:lnTo>
                <a:lnTo>
                  <a:pt x="2700364" y="2274364"/>
                </a:lnTo>
                <a:lnTo>
                  <a:pt x="2649045" y="2306216"/>
                </a:lnTo>
                <a:lnTo>
                  <a:pt x="2592849" y="2329965"/>
                </a:lnTo>
                <a:lnTo>
                  <a:pt x="2532583" y="2344806"/>
                </a:lnTo>
                <a:lnTo>
                  <a:pt x="2469053" y="2349933"/>
                </a:lnTo>
                <a:lnTo>
                  <a:pt x="391663" y="2349933"/>
                </a:lnTo>
                <a:lnTo>
                  <a:pt x="328133" y="2344806"/>
                </a:lnTo>
                <a:lnTo>
                  <a:pt x="267867" y="2329965"/>
                </a:lnTo>
                <a:lnTo>
                  <a:pt x="211671" y="2306216"/>
                </a:lnTo>
                <a:lnTo>
                  <a:pt x="160352" y="2274364"/>
                </a:lnTo>
                <a:lnTo>
                  <a:pt x="114715" y="2235217"/>
                </a:lnTo>
                <a:lnTo>
                  <a:pt x="75568" y="2189580"/>
                </a:lnTo>
                <a:lnTo>
                  <a:pt x="43716" y="2138261"/>
                </a:lnTo>
                <a:lnTo>
                  <a:pt x="19967" y="2082065"/>
                </a:lnTo>
                <a:lnTo>
                  <a:pt x="5126" y="2021799"/>
                </a:lnTo>
                <a:lnTo>
                  <a:pt x="0" y="1958269"/>
                </a:lnTo>
                <a:lnTo>
                  <a:pt x="0" y="391663"/>
                </a:lnTo>
                <a:close/>
              </a:path>
            </a:pathLst>
          </a:custGeom>
          <a:ln w="19049">
            <a:solidFill>
              <a:srgbClr val="E0E0E0"/>
            </a:solidFill>
            <a:prstDash val="lgDash"/>
          </a:ln>
        </p:spPr>
        <p:txBody>
          <a:bodyPr wrap="square" lIns="0" tIns="0" rIns="0" bIns="0" rtlCol="0">
            <a:noAutofit/>
          </a:bodyPr>
          <a:lstStyle/>
          <a:p>
            <a:endParaRPr/>
          </a:p>
        </p:txBody>
      </p:sp>
      <p:sp>
        <p:nvSpPr>
          <p:cNvPr id="94" name="object 94"/>
          <p:cNvSpPr/>
          <p:nvPr/>
        </p:nvSpPr>
        <p:spPr>
          <a:xfrm>
            <a:off x="3898437" y="4943161"/>
            <a:ext cx="2424953" cy="200056"/>
          </a:xfrm>
          <a:custGeom>
            <a:avLst/>
            <a:gdLst/>
            <a:ahLst/>
            <a:cxnLst/>
            <a:rect l="l" t="t" r="r" b="b"/>
            <a:pathLst>
              <a:path w="2424953" h="200056">
                <a:moveTo>
                  <a:pt x="0" y="0"/>
                </a:moveTo>
                <a:lnTo>
                  <a:pt x="0" y="200056"/>
                </a:lnTo>
                <a:lnTo>
                  <a:pt x="2424953" y="200056"/>
                </a:lnTo>
                <a:lnTo>
                  <a:pt x="2424953" y="0"/>
                </a:lnTo>
                <a:lnTo>
                  <a:pt x="0" y="0"/>
                </a:lnTo>
                <a:close/>
              </a:path>
            </a:pathLst>
          </a:custGeom>
          <a:solidFill>
            <a:srgbClr val="9BCC4F"/>
          </a:solidFill>
        </p:spPr>
        <p:txBody>
          <a:bodyPr wrap="square" lIns="0" tIns="0" rIns="0" bIns="0" rtlCol="0">
            <a:noAutofit/>
          </a:bodyPr>
          <a:lstStyle/>
          <a:p>
            <a:endParaRPr/>
          </a:p>
        </p:txBody>
      </p:sp>
      <p:sp>
        <p:nvSpPr>
          <p:cNvPr id="95" name="object 95"/>
          <p:cNvSpPr/>
          <p:nvPr/>
        </p:nvSpPr>
        <p:spPr>
          <a:xfrm>
            <a:off x="3962168" y="3919451"/>
            <a:ext cx="295101" cy="1005839"/>
          </a:xfrm>
          <a:prstGeom prst="rect">
            <a:avLst/>
          </a:prstGeom>
          <a:blipFill>
            <a:blip r:embed="rId32" cstate="print"/>
            <a:stretch>
              <a:fillRect/>
            </a:stretch>
          </a:blipFill>
        </p:spPr>
        <p:txBody>
          <a:bodyPr wrap="square" lIns="0" tIns="0" rIns="0" bIns="0" rtlCol="0">
            <a:noAutofit/>
          </a:bodyPr>
          <a:lstStyle/>
          <a:p>
            <a:endParaRPr/>
          </a:p>
        </p:txBody>
      </p:sp>
      <p:sp>
        <p:nvSpPr>
          <p:cNvPr id="96" name="object 96"/>
          <p:cNvSpPr/>
          <p:nvPr/>
        </p:nvSpPr>
        <p:spPr>
          <a:xfrm>
            <a:off x="4012472" y="3947955"/>
            <a:ext cx="193513" cy="906225"/>
          </a:xfrm>
          <a:prstGeom prst="rect">
            <a:avLst/>
          </a:prstGeom>
          <a:blipFill>
            <a:blip r:embed="rId33" cstate="print"/>
            <a:stretch>
              <a:fillRect/>
            </a:stretch>
          </a:blipFill>
        </p:spPr>
        <p:txBody>
          <a:bodyPr wrap="square" lIns="0" tIns="0" rIns="0" bIns="0" rtlCol="0">
            <a:noAutofit/>
          </a:bodyPr>
          <a:lstStyle/>
          <a:p>
            <a:endParaRPr/>
          </a:p>
        </p:txBody>
      </p:sp>
      <p:sp>
        <p:nvSpPr>
          <p:cNvPr id="97" name="object 97"/>
          <p:cNvSpPr/>
          <p:nvPr/>
        </p:nvSpPr>
        <p:spPr>
          <a:xfrm>
            <a:off x="4012472" y="3947954"/>
            <a:ext cx="193512" cy="906224"/>
          </a:xfrm>
          <a:custGeom>
            <a:avLst/>
            <a:gdLst/>
            <a:ahLst/>
            <a:cxnLst/>
            <a:rect l="l" t="t" r="r" b="b"/>
            <a:pathLst>
              <a:path w="193512" h="906224">
                <a:moveTo>
                  <a:pt x="0" y="0"/>
                </a:moveTo>
                <a:lnTo>
                  <a:pt x="193512" y="0"/>
                </a:lnTo>
                <a:lnTo>
                  <a:pt x="193512" y="906224"/>
                </a:lnTo>
                <a:lnTo>
                  <a:pt x="0" y="906224"/>
                </a:lnTo>
                <a:lnTo>
                  <a:pt x="0" y="0"/>
                </a:lnTo>
                <a:close/>
              </a:path>
            </a:pathLst>
          </a:custGeom>
          <a:ln w="9524">
            <a:solidFill>
              <a:srgbClr val="80C775"/>
            </a:solidFill>
          </a:ln>
        </p:spPr>
        <p:txBody>
          <a:bodyPr wrap="square" lIns="0" tIns="0" rIns="0" bIns="0" rtlCol="0">
            <a:noAutofit/>
          </a:bodyPr>
          <a:lstStyle/>
          <a:p>
            <a:endParaRPr/>
          </a:p>
        </p:txBody>
      </p:sp>
      <p:sp>
        <p:nvSpPr>
          <p:cNvPr id="98" name="object 98"/>
          <p:cNvSpPr/>
          <p:nvPr/>
        </p:nvSpPr>
        <p:spPr>
          <a:xfrm>
            <a:off x="4481714" y="3703320"/>
            <a:ext cx="386541" cy="1221970"/>
          </a:xfrm>
          <a:prstGeom prst="rect">
            <a:avLst/>
          </a:prstGeom>
          <a:blipFill>
            <a:blip r:embed="rId34" cstate="print"/>
            <a:stretch>
              <a:fillRect/>
            </a:stretch>
          </a:blipFill>
        </p:spPr>
        <p:txBody>
          <a:bodyPr wrap="square" lIns="0" tIns="0" rIns="0" bIns="0" rtlCol="0">
            <a:noAutofit/>
          </a:bodyPr>
          <a:lstStyle/>
          <a:p>
            <a:endParaRPr/>
          </a:p>
        </p:txBody>
      </p:sp>
      <p:sp>
        <p:nvSpPr>
          <p:cNvPr id="99" name="object 99"/>
          <p:cNvSpPr/>
          <p:nvPr/>
        </p:nvSpPr>
        <p:spPr>
          <a:xfrm>
            <a:off x="4532536" y="3733709"/>
            <a:ext cx="285087" cy="1120471"/>
          </a:xfrm>
          <a:prstGeom prst="rect">
            <a:avLst/>
          </a:prstGeom>
          <a:blipFill>
            <a:blip r:embed="rId35" cstate="print"/>
            <a:stretch>
              <a:fillRect/>
            </a:stretch>
          </a:blipFill>
        </p:spPr>
        <p:txBody>
          <a:bodyPr wrap="square" lIns="0" tIns="0" rIns="0" bIns="0" rtlCol="0">
            <a:noAutofit/>
          </a:bodyPr>
          <a:lstStyle/>
          <a:p>
            <a:endParaRPr/>
          </a:p>
        </p:txBody>
      </p:sp>
      <p:sp>
        <p:nvSpPr>
          <p:cNvPr id="100" name="object 100"/>
          <p:cNvSpPr/>
          <p:nvPr/>
        </p:nvSpPr>
        <p:spPr>
          <a:xfrm>
            <a:off x="4532535" y="3733709"/>
            <a:ext cx="285085" cy="1120471"/>
          </a:xfrm>
          <a:custGeom>
            <a:avLst/>
            <a:gdLst/>
            <a:ahLst/>
            <a:cxnLst/>
            <a:rect l="l" t="t" r="r" b="b"/>
            <a:pathLst>
              <a:path w="285085" h="1120471">
                <a:moveTo>
                  <a:pt x="0" y="0"/>
                </a:moveTo>
                <a:lnTo>
                  <a:pt x="285085" y="0"/>
                </a:lnTo>
                <a:lnTo>
                  <a:pt x="285085" y="1120471"/>
                </a:lnTo>
                <a:lnTo>
                  <a:pt x="0" y="1120471"/>
                </a:lnTo>
                <a:lnTo>
                  <a:pt x="0" y="0"/>
                </a:lnTo>
                <a:close/>
              </a:path>
            </a:pathLst>
          </a:custGeom>
          <a:ln w="9524">
            <a:solidFill>
              <a:srgbClr val="80C775"/>
            </a:solidFill>
          </a:ln>
        </p:spPr>
        <p:txBody>
          <a:bodyPr wrap="square" lIns="0" tIns="0" rIns="0" bIns="0" rtlCol="0">
            <a:noAutofit/>
          </a:bodyPr>
          <a:lstStyle/>
          <a:p>
            <a:endParaRPr/>
          </a:p>
        </p:txBody>
      </p:sp>
      <p:sp>
        <p:nvSpPr>
          <p:cNvPr id="101" name="object 101"/>
          <p:cNvSpPr/>
          <p:nvPr/>
        </p:nvSpPr>
        <p:spPr>
          <a:xfrm>
            <a:off x="4776816" y="4023360"/>
            <a:ext cx="511232" cy="901930"/>
          </a:xfrm>
          <a:prstGeom prst="rect">
            <a:avLst/>
          </a:prstGeom>
          <a:blipFill>
            <a:blip r:embed="rId36" cstate="print"/>
            <a:stretch>
              <a:fillRect/>
            </a:stretch>
          </a:blipFill>
        </p:spPr>
        <p:txBody>
          <a:bodyPr wrap="square" lIns="0" tIns="0" rIns="0" bIns="0" rtlCol="0">
            <a:noAutofit/>
          </a:bodyPr>
          <a:lstStyle/>
          <a:p>
            <a:endParaRPr/>
          </a:p>
        </p:txBody>
      </p:sp>
      <p:sp>
        <p:nvSpPr>
          <p:cNvPr id="102" name="object 102"/>
          <p:cNvSpPr/>
          <p:nvPr/>
        </p:nvSpPr>
        <p:spPr>
          <a:xfrm>
            <a:off x="4826259" y="4055078"/>
            <a:ext cx="412943" cy="799101"/>
          </a:xfrm>
          <a:prstGeom prst="rect">
            <a:avLst/>
          </a:prstGeom>
          <a:blipFill>
            <a:blip r:embed="rId37" cstate="print"/>
            <a:stretch>
              <a:fillRect/>
            </a:stretch>
          </a:blipFill>
        </p:spPr>
        <p:txBody>
          <a:bodyPr wrap="square" lIns="0" tIns="0" rIns="0" bIns="0" rtlCol="0">
            <a:noAutofit/>
          </a:bodyPr>
          <a:lstStyle/>
          <a:p>
            <a:endParaRPr/>
          </a:p>
        </p:txBody>
      </p:sp>
      <p:sp>
        <p:nvSpPr>
          <p:cNvPr id="103" name="object 103"/>
          <p:cNvSpPr/>
          <p:nvPr/>
        </p:nvSpPr>
        <p:spPr>
          <a:xfrm>
            <a:off x="4826258" y="4055078"/>
            <a:ext cx="412941" cy="799101"/>
          </a:xfrm>
          <a:custGeom>
            <a:avLst/>
            <a:gdLst/>
            <a:ahLst/>
            <a:cxnLst/>
            <a:rect l="l" t="t" r="r" b="b"/>
            <a:pathLst>
              <a:path w="412941" h="799101">
                <a:moveTo>
                  <a:pt x="0" y="0"/>
                </a:moveTo>
                <a:lnTo>
                  <a:pt x="412941" y="0"/>
                </a:lnTo>
                <a:lnTo>
                  <a:pt x="412941" y="799101"/>
                </a:lnTo>
                <a:lnTo>
                  <a:pt x="0" y="799101"/>
                </a:lnTo>
                <a:lnTo>
                  <a:pt x="0" y="0"/>
                </a:lnTo>
                <a:close/>
              </a:path>
            </a:pathLst>
          </a:custGeom>
          <a:ln w="9524">
            <a:solidFill>
              <a:srgbClr val="80C775"/>
            </a:solidFill>
          </a:ln>
        </p:spPr>
        <p:txBody>
          <a:bodyPr wrap="square" lIns="0" tIns="0" rIns="0" bIns="0" rtlCol="0">
            <a:noAutofit/>
          </a:bodyPr>
          <a:lstStyle/>
          <a:p>
            <a:endParaRPr/>
          </a:p>
        </p:txBody>
      </p:sp>
      <p:sp>
        <p:nvSpPr>
          <p:cNvPr id="104" name="object 104"/>
          <p:cNvSpPr/>
          <p:nvPr/>
        </p:nvSpPr>
        <p:spPr>
          <a:xfrm>
            <a:off x="5362863" y="4023360"/>
            <a:ext cx="220287" cy="901930"/>
          </a:xfrm>
          <a:prstGeom prst="rect">
            <a:avLst/>
          </a:prstGeom>
          <a:blipFill>
            <a:blip r:embed="rId38" cstate="print"/>
            <a:stretch>
              <a:fillRect/>
            </a:stretch>
          </a:blipFill>
        </p:spPr>
        <p:txBody>
          <a:bodyPr wrap="square" lIns="0" tIns="0" rIns="0" bIns="0" rtlCol="0">
            <a:noAutofit/>
          </a:bodyPr>
          <a:lstStyle/>
          <a:p>
            <a:endParaRPr/>
          </a:p>
        </p:txBody>
      </p:sp>
      <p:sp>
        <p:nvSpPr>
          <p:cNvPr id="105" name="object 105"/>
          <p:cNvSpPr/>
          <p:nvPr/>
        </p:nvSpPr>
        <p:spPr>
          <a:xfrm>
            <a:off x="5414573" y="4055078"/>
            <a:ext cx="116625" cy="799101"/>
          </a:xfrm>
          <a:prstGeom prst="rect">
            <a:avLst/>
          </a:prstGeom>
          <a:blipFill>
            <a:blip r:embed="rId39" cstate="print"/>
            <a:stretch>
              <a:fillRect/>
            </a:stretch>
          </a:blipFill>
        </p:spPr>
        <p:txBody>
          <a:bodyPr wrap="square" lIns="0" tIns="0" rIns="0" bIns="0" rtlCol="0">
            <a:noAutofit/>
          </a:bodyPr>
          <a:lstStyle/>
          <a:p>
            <a:endParaRPr/>
          </a:p>
        </p:txBody>
      </p:sp>
      <p:sp>
        <p:nvSpPr>
          <p:cNvPr id="106" name="object 106"/>
          <p:cNvSpPr/>
          <p:nvPr/>
        </p:nvSpPr>
        <p:spPr>
          <a:xfrm>
            <a:off x="5414573" y="4055078"/>
            <a:ext cx="116625" cy="799101"/>
          </a:xfrm>
          <a:custGeom>
            <a:avLst/>
            <a:gdLst/>
            <a:ahLst/>
            <a:cxnLst/>
            <a:rect l="l" t="t" r="r" b="b"/>
            <a:pathLst>
              <a:path w="116625" h="799101">
                <a:moveTo>
                  <a:pt x="0" y="0"/>
                </a:moveTo>
                <a:lnTo>
                  <a:pt x="116625" y="0"/>
                </a:lnTo>
                <a:lnTo>
                  <a:pt x="116625" y="799101"/>
                </a:lnTo>
                <a:lnTo>
                  <a:pt x="0" y="799101"/>
                </a:lnTo>
                <a:lnTo>
                  <a:pt x="0" y="0"/>
                </a:lnTo>
                <a:close/>
              </a:path>
            </a:pathLst>
          </a:custGeom>
          <a:ln w="9524">
            <a:solidFill>
              <a:srgbClr val="80C775"/>
            </a:solidFill>
          </a:ln>
        </p:spPr>
        <p:txBody>
          <a:bodyPr wrap="square" lIns="0" tIns="0" rIns="0" bIns="0" rtlCol="0">
            <a:noAutofit/>
          </a:bodyPr>
          <a:lstStyle/>
          <a:p>
            <a:endParaRPr/>
          </a:p>
        </p:txBody>
      </p:sp>
      <p:sp>
        <p:nvSpPr>
          <p:cNvPr id="107" name="object 107"/>
          <p:cNvSpPr/>
          <p:nvPr/>
        </p:nvSpPr>
        <p:spPr>
          <a:xfrm>
            <a:off x="5907346" y="4355869"/>
            <a:ext cx="361603" cy="569421"/>
          </a:xfrm>
          <a:prstGeom prst="rect">
            <a:avLst/>
          </a:prstGeom>
          <a:blipFill>
            <a:blip r:embed="rId40" cstate="print"/>
            <a:stretch>
              <a:fillRect/>
            </a:stretch>
          </a:blipFill>
        </p:spPr>
        <p:txBody>
          <a:bodyPr wrap="square" lIns="0" tIns="0" rIns="0" bIns="0" rtlCol="0">
            <a:noAutofit/>
          </a:bodyPr>
          <a:lstStyle/>
          <a:p>
            <a:endParaRPr/>
          </a:p>
        </p:txBody>
      </p:sp>
      <p:sp>
        <p:nvSpPr>
          <p:cNvPr id="108" name="object 108"/>
          <p:cNvSpPr/>
          <p:nvPr/>
        </p:nvSpPr>
        <p:spPr>
          <a:xfrm>
            <a:off x="5957962" y="4385086"/>
            <a:ext cx="261759" cy="469094"/>
          </a:xfrm>
          <a:prstGeom prst="rect">
            <a:avLst/>
          </a:prstGeom>
          <a:blipFill>
            <a:blip r:embed="rId41" cstate="print"/>
            <a:stretch>
              <a:fillRect/>
            </a:stretch>
          </a:blipFill>
        </p:spPr>
        <p:txBody>
          <a:bodyPr wrap="square" lIns="0" tIns="0" rIns="0" bIns="0" rtlCol="0">
            <a:noAutofit/>
          </a:bodyPr>
          <a:lstStyle/>
          <a:p>
            <a:endParaRPr/>
          </a:p>
        </p:txBody>
      </p:sp>
      <p:sp>
        <p:nvSpPr>
          <p:cNvPr id="109" name="object 109"/>
          <p:cNvSpPr/>
          <p:nvPr/>
        </p:nvSpPr>
        <p:spPr>
          <a:xfrm>
            <a:off x="5957962" y="4385086"/>
            <a:ext cx="261759" cy="469094"/>
          </a:xfrm>
          <a:custGeom>
            <a:avLst/>
            <a:gdLst/>
            <a:ahLst/>
            <a:cxnLst/>
            <a:rect l="l" t="t" r="r" b="b"/>
            <a:pathLst>
              <a:path w="261759" h="469094">
                <a:moveTo>
                  <a:pt x="0" y="0"/>
                </a:moveTo>
                <a:lnTo>
                  <a:pt x="261759" y="0"/>
                </a:lnTo>
                <a:lnTo>
                  <a:pt x="261759" y="469094"/>
                </a:lnTo>
                <a:lnTo>
                  <a:pt x="0" y="469094"/>
                </a:lnTo>
                <a:lnTo>
                  <a:pt x="0" y="0"/>
                </a:lnTo>
                <a:close/>
              </a:path>
            </a:pathLst>
          </a:custGeom>
          <a:ln w="9524">
            <a:solidFill>
              <a:srgbClr val="80C775"/>
            </a:solidFill>
          </a:ln>
        </p:spPr>
        <p:txBody>
          <a:bodyPr wrap="square" lIns="0" tIns="0" rIns="0" bIns="0" rtlCol="0">
            <a:noAutofit/>
          </a:bodyPr>
          <a:lstStyle/>
          <a:p>
            <a:endParaRPr/>
          </a:p>
        </p:txBody>
      </p:sp>
      <p:sp>
        <p:nvSpPr>
          <p:cNvPr id="110" name="object 110"/>
          <p:cNvSpPr/>
          <p:nvPr/>
        </p:nvSpPr>
        <p:spPr>
          <a:xfrm>
            <a:off x="5674589" y="4023360"/>
            <a:ext cx="332509" cy="901930"/>
          </a:xfrm>
          <a:prstGeom prst="rect">
            <a:avLst/>
          </a:prstGeom>
          <a:blipFill>
            <a:blip r:embed="rId42" cstate="print"/>
            <a:stretch>
              <a:fillRect/>
            </a:stretch>
          </a:blipFill>
        </p:spPr>
        <p:txBody>
          <a:bodyPr wrap="square" lIns="0" tIns="0" rIns="0" bIns="0" rtlCol="0">
            <a:noAutofit/>
          </a:bodyPr>
          <a:lstStyle/>
          <a:p>
            <a:endParaRPr/>
          </a:p>
        </p:txBody>
      </p:sp>
      <p:sp>
        <p:nvSpPr>
          <p:cNvPr id="111" name="object 111"/>
          <p:cNvSpPr/>
          <p:nvPr/>
        </p:nvSpPr>
        <p:spPr>
          <a:xfrm>
            <a:off x="5723848" y="4055078"/>
            <a:ext cx="234114" cy="799101"/>
          </a:xfrm>
          <a:prstGeom prst="rect">
            <a:avLst/>
          </a:prstGeom>
          <a:blipFill>
            <a:blip r:embed="rId43" cstate="print"/>
            <a:stretch>
              <a:fillRect/>
            </a:stretch>
          </a:blipFill>
        </p:spPr>
        <p:txBody>
          <a:bodyPr wrap="square" lIns="0" tIns="0" rIns="0" bIns="0" rtlCol="0">
            <a:noAutofit/>
          </a:bodyPr>
          <a:lstStyle/>
          <a:p>
            <a:endParaRPr/>
          </a:p>
        </p:txBody>
      </p:sp>
      <p:sp>
        <p:nvSpPr>
          <p:cNvPr id="112" name="object 112"/>
          <p:cNvSpPr/>
          <p:nvPr/>
        </p:nvSpPr>
        <p:spPr>
          <a:xfrm>
            <a:off x="5723847" y="4055078"/>
            <a:ext cx="234114" cy="799101"/>
          </a:xfrm>
          <a:custGeom>
            <a:avLst/>
            <a:gdLst/>
            <a:ahLst/>
            <a:cxnLst/>
            <a:rect l="l" t="t" r="r" b="b"/>
            <a:pathLst>
              <a:path w="234114" h="799101">
                <a:moveTo>
                  <a:pt x="0" y="0"/>
                </a:moveTo>
                <a:lnTo>
                  <a:pt x="234114" y="0"/>
                </a:lnTo>
                <a:lnTo>
                  <a:pt x="234114" y="799101"/>
                </a:lnTo>
                <a:lnTo>
                  <a:pt x="0" y="799101"/>
                </a:lnTo>
                <a:lnTo>
                  <a:pt x="0" y="0"/>
                </a:lnTo>
                <a:close/>
              </a:path>
            </a:pathLst>
          </a:custGeom>
          <a:ln w="9524">
            <a:solidFill>
              <a:srgbClr val="80C775"/>
            </a:solidFill>
          </a:ln>
        </p:spPr>
        <p:txBody>
          <a:bodyPr wrap="square" lIns="0" tIns="0" rIns="0" bIns="0" rtlCol="0">
            <a:noAutofit/>
          </a:bodyPr>
          <a:lstStyle/>
          <a:p>
            <a:endParaRPr/>
          </a:p>
        </p:txBody>
      </p:sp>
      <p:sp>
        <p:nvSpPr>
          <p:cNvPr id="113" name="object 113"/>
          <p:cNvSpPr/>
          <p:nvPr/>
        </p:nvSpPr>
        <p:spPr>
          <a:xfrm>
            <a:off x="5508335" y="4127269"/>
            <a:ext cx="249381" cy="798021"/>
          </a:xfrm>
          <a:prstGeom prst="rect">
            <a:avLst/>
          </a:prstGeom>
          <a:blipFill>
            <a:blip r:embed="rId44" cstate="print"/>
            <a:stretch>
              <a:fillRect/>
            </a:stretch>
          </a:blipFill>
        </p:spPr>
        <p:txBody>
          <a:bodyPr wrap="square" lIns="0" tIns="0" rIns="0" bIns="0" rtlCol="0">
            <a:noAutofit/>
          </a:bodyPr>
          <a:lstStyle/>
          <a:p>
            <a:endParaRPr/>
          </a:p>
        </p:txBody>
      </p:sp>
      <p:sp>
        <p:nvSpPr>
          <p:cNvPr id="114" name="object 114"/>
          <p:cNvSpPr/>
          <p:nvPr/>
        </p:nvSpPr>
        <p:spPr>
          <a:xfrm>
            <a:off x="5557114" y="4158745"/>
            <a:ext cx="149454" cy="695434"/>
          </a:xfrm>
          <a:prstGeom prst="rect">
            <a:avLst/>
          </a:prstGeom>
          <a:blipFill>
            <a:blip r:embed="rId45" cstate="print"/>
            <a:stretch>
              <a:fillRect/>
            </a:stretch>
          </a:blipFill>
        </p:spPr>
        <p:txBody>
          <a:bodyPr wrap="square" lIns="0" tIns="0" rIns="0" bIns="0" rtlCol="0">
            <a:noAutofit/>
          </a:bodyPr>
          <a:lstStyle/>
          <a:p>
            <a:endParaRPr/>
          </a:p>
        </p:txBody>
      </p:sp>
      <p:sp>
        <p:nvSpPr>
          <p:cNvPr id="115" name="object 115"/>
          <p:cNvSpPr/>
          <p:nvPr/>
        </p:nvSpPr>
        <p:spPr>
          <a:xfrm>
            <a:off x="5557114" y="4158745"/>
            <a:ext cx="149453" cy="695434"/>
          </a:xfrm>
          <a:custGeom>
            <a:avLst/>
            <a:gdLst/>
            <a:ahLst/>
            <a:cxnLst/>
            <a:rect l="l" t="t" r="r" b="b"/>
            <a:pathLst>
              <a:path w="149453" h="695434">
                <a:moveTo>
                  <a:pt x="0" y="0"/>
                </a:moveTo>
                <a:lnTo>
                  <a:pt x="149453" y="0"/>
                </a:lnTo>
                <a:lnTo>
                  <a:pt x="149453" y="695434"/>
                </a:lnTo>
                <a:lnTo>
                  <a:pt x="0" y="695434"/>
                </a:lnTo>
                <a:lnTo>
                  <a:pt x="0" y="0"/>
                </a:lnTo>
                <a:close/>
              </a:path>
            </a:pathLst>
          </a:custGeom>
          <a:ln w="9524">
            <a:solidFill>
              <a:srgbClr val="80C775"/>
            </a:solidFill>
          </a:ln>
        </p:spPr>
        <p:txBody>
          <a:bodyPr wrap="square" lIns="0" tIns="0" rIns="0" bIns="0" rtlCol="0">
            <a:noAutofit/>
          </a:bodyPr>
          <a:lstStyle/>
          <a:p>
            <a:endParaRPr/>
          </a:p>
        </p:txBody>
      </p:sp>
      <p:sp>
        <p:nvSpPr>
          <p:cNvPr id="116" name="object 116"/>
          <p:cNvSpPr/>
          <p:nvPr/>
        </p:nvSpPr>
        <p:spPr>
          <a:xfrm>
            <a:off x="4105774" y="3554884"/>
            <a:ext cx="2103583" cy="2044838"/>
          </a:xfrm>
          <a:prstGeom prst="rect">
            <a:avLst/>
          </a:prstGeom>
          <a:blipFill>
            <a:blip r:embed="rId46" cstate="print"/>
            <a:stretch>
              <a:fillRect/>
            </a:stretch>
          </a:blipFill>
        </p:spPr>
        <p:txBody>
          <a:bodyPr wrap="square" lIns="0" tIns="0" rIns="0" bIns="0" rtlCol="0">
            <a:noAutofit/>
          </a:bodyPr>
          <a:lstStyle/>
          <a:p>
            <a:endParaRPr/>
          </a:p>
        </p:txBody>
      </p:sp>
      <p:sp>
        <p:nvSpPr>
          <p:cNvPr id="117" name="object 117"/>
          <p:cNvSpPr/>
          <p:nvPr/>
        </p:nvSpPr>
        <p:spPr>
          <a:xfrm>
            <a:off x="3962168" y="3329248"/>
            <a:ext cx="1325879" cy="673330"/>
          </a:xfrm>
          <a:prstGeom prst="rect">
            <a:avLst/>
          </a:prstGeom>
          <a:blipFill>
            <a:blip r:embed="rId47" cstate="print"/>
            <a:stretch>
              <a:fillRect/>
            </a:stretch>
          </a:blipFill>
        </p:spPr>
        <p:txBody>
          <a:bodyPr wrap="square" lIns="0" tIns="0" rIns="0" bIns="0" rtlCol="0">
            <a:noAutofit/>
          </a:bodyPr>
          <a:lstStyle/>
          <a:p>
            <a:endParaRPr/>
          </a:p>
        </p:txBody>
      </p:sp>
      <p:sp>
        <p:nvSpPr>
          <p:cNvPr id="118" name="object 118"/>
          <p:cNvSpPr/>
          <p:nvPr/>
        </p:nvSpPr>
        <p:spPr>
          <a:xfrm>
            <a:off x="5429364" y="3836323"/>
            <a:ext cx="1255221" cy="702425"/>
          </a:xfrm>
          <a:prstGeom prst="rect">
            <a:avLst/>
          </a:prstGeom>
          <a:blipFill>
            <a:blip r:embed="rId48" cstate="print"/>
            <a:stretch>
              <a:fillRect/>
            </a:stretch>
          </a:blipFill>
        </p:spPr>
        <p:txBody>
          <a:bodyPr wrap="square" lIns="0" tIns="0" rIns="0" bIns="0" rtlCol="0">
            <a:noAutofit/>
          </a:bodyPr>
          <a:lstStyle/>
          <a:p>
            <a:endParaRPr/>
          </a:p>
        </p:txBody>
      </p:sp>
      <p:sp>
        <p:nvSpPr>
          <p:cNvPr id="119" name="object 119"/>
          <p:cNvSpPr/>
          <p:nvPr/>
        </p:nvSpPr>
        <p:spPr>
          <a:xfrm>
            <a:off x="3928917" y="4700847"/>
            <a:ext cx="1014152" cy="523701"/>
          </a:xfrm>
          <a:prstGeom prst="rect">
            <a:avLst/>
          </a:prstGeom>
          <a:blipFill>
            <a:blip r:embed="rId49" cstate="print"/>
            <a:stretch>
              <a:fillRect/>
            </a:stretch>
          </a:blipFill>
        </p:spPr>
        <p:txBody>
          <a:bodyPr wrap="square" lIns="0" tIns="0" rIns="0" bIns="0" rtlCol="0">
            <a:noAutofit/>
          </a:bodyPr>
          <a:lstStyle/>
          <a:p>
            <a:endParaRPr/>
          </a:p>
        </p:txBody>
      </p:sp>
      <p:sp>
        <p:nvSpPr>
          <p:cNvPr id="120" name="object 120"/>
          <p:cNvSpPr/>
          <p:nvPr/>
        </p:nvSpPr>
        <p:spPr>
          <a:xfrm>
            <a:off x="3857118" y="3244734"/>
            <a:ext cx="2860716" cy="2349933"/>
          </a:xfrm>
          <a:custGeom>
            <a:avLst/>
            <a:gdLst/>
            <a:ahLst/>
            <a:cxnLst/>
            <a:rect l="l" t="t" r="r" b="b"/>
            <a:pathLst>
              <a:path w="2860716" h="2349933">
                <a:moveTo>
                  <a:pt x="0" y="391663"/>
                </a:moveTo>
                <a:lnTo>
                  <a:pt x="5126" y="328133"/>
                </a:lnTo>
                <a:lnTo>
                  <a:pt x="19967" y="267867"/>
                </a:lnTo>
                <a:lnTo>
                  <a:pt x="43716" y="211671"/>
                </a:lnTo>
                <a:lnTo>
                  <a:pt x="75568" y="160352"/>
                </a:lnTo>
                <a:lnTo>
                  <a:pt x="114715" y="114715"/>
                </a:lnTo>
                <a:lnTo>
                  <a:pt x="160352" y="75568"/>
                </a:lnTo>
                <a:lnTo>
                  <a:pt x="211671" y="43716"/>
                </a:lnTo>
                <a:lnTo>
                  <a:pt x="267867" y="19967"/>
                </a:lnTo>
                <a:lnTo>
                  <a:pt x="328133" y="5126"/>
                </a:lnTo>
                <a:lnTo>
                  <a:pt x="391663" y="0"/>
                </a:lnTo>
                <a:lnTo>
                  <a:pt x="2469053" y="0"/>
                </a:lnTo>
                <a:lnTo>
                  <a:pt x="2532583" y="5126"/>
                </a:lnTo>
                <a:lnTo>
                  <a:pt x="2592849" y="19967"/>
                </a:lnTo>
                <a:lnTo>
                  <a:pt x="2649045" y="43716"/>
                </a:lnTo>
                <a:lnTo>
                  <a:pt x="2700364" y="75568"/>
                </a:lnTo>
                <a:lnTo>
                  <a:pt x="2746001" y="114715"/>
                </a:lnTo>
                <a:lnTo>
                  <a:pt x="2785148" y="160352"/>
                </a:lnTo>
                <a:lnTo>
                  <a:pt x="2817000" y="211671"/>
                </a:lnTo>
                <a:lnTo>
                  <a:pt x="2840749" y="267867"/>
                </a:lnTo>
                <a:lnTo>
                  <a:pt x="2855590" y="328133"/>
                </a:lnTo>
                <a:lnTo>
                  <a:pt x="2860716" y="391663"/>
                </a:lnTo>
                <a:lnTo>
                  <a:pt x="2860716" y="1958269"/>
                </a:lnTo>
                <a:lnTo>
                  <a:pt x="2855590" y="2021799"/>
                </a:lnTo>
                <a:lnTo>
                  <a:pt x="2840749" y="2082065"/>
                </a:lnTo>
                <a:lnTo>
                  <a:pt x="2817000" y="2138261"/>
                </a:lnTo>
                <a:lnTo>
                  <a:pt x="2785148" y="2189580"/>
                </a:lnTo>
                <a:lnTo>
                  <a:pt x="2746001" y="2235217"/>
                </a:lnTo>
                <a:lnTo>
                  <a:pt x="2700364" y="2274364"/>
                </a:lnTo>
                <a:lnTo>
                  <a:pt x="2649045" y="2306216"/>
                </a:lnTo>
                <a:lnTo>
                  <a:pt x="2592849" y="2329965"/>
                </a:lnTo>
                <a:lnTo>
                  <a:pt x="2532583" y="2344806"/>
                </a:lnTo>
                <a:lnTo>
                  <a:pt x="2469053" y="2349933"/>
                </a:lnTo>
                <a:lnTo>
                  <a:pt x="391663" y="2349933"/>
                </a:lnTo>
                <a:lnTo>
                  <a:pt x="328133" y="2344806"/>
                </a:lnTo>
                <a:lnTo>
                  <a:pt x="267867" y="2329965"/>
                </a:lnTo>
                <a:lnTo>
                  <a:pt x="211671" y="2306216"/>
                </a:lnTo>
                <a:lnTo>
                  <a:pt x="160352" y="2274364"/>
                </a:lnTo>
                <a:lnTo>
                  <a:pt x="114715" y="2235217"/>
                </a:lnTo>
                <a:lnTo>
                  <a:pt x="75568" y="2189580"/>
                </a:lnTo>
                <a:lnTo>
                  <a:pt x="43716" y="2138261"/>
                </a:lnTo>
                <a:lnTo>
                  <a:pt x="19967" y="2082065"/>
                </a:lnTo>
                <a:lnTo>
                  <a:pt x="5126" y="2021799"/>
                </a:lnTo>
                <a:lnTo>
                  <a:pt x="0" y="1958269"/>
                </a:lnTo>
                <a:lnTo>
                  <a:pt x="0" y="391663"/>
                </a:lnTo>
                <a:close/>
              </a:path>
            </a:pathLst>
          </a:custGeom>
          <a:ln w="19049">
            <a:solidFill>
              <a:srgbClr val="E0E0E0"/>
            </a:solidFill>
            <a:prstDash val="lgDash"/>
          </a:ln>
        </p:spPr>
        <p:txBody>
          <a:bodyPr wrap="square" lIns="0" tIns="0" rIns="0" bIns="0" rtlCol="0">
            <a:noAutofit/>
          </a:bodyPr>
          <a:lstStyle/>
          <a:p>
            <a:endParaRPr/>
          </a:p>
        </p:txBody>
      </p:sp>
      <p:sp>
        <p:nvSpPr>
          <p:cNvPr id="59" name="object 59"/>
          <p:cNvSpPr/>
          <p:nvPr/>
        </p:nvSpPr>
        <p:spPr>
          <a:xfrm>
            <a:off x="6933968" y="3366655"/>
            <a:ext cx="457200" cy="1654232"/>
          </a:xfrm>
          <a:prstGeom prst="rect">
            <a:avLst/>
          </a:prstGeom>
          <a:blipFill>
            <a:blip r:embed="rId50" cstate="print"/>
            <a:stretch>
              <a:fillRect/>
            </a:stretch>
          </a:blipFill>
        </p:spPr>
        <p:txBody>
          <a:bodyPr wrap="square" lIns="0" tIns="0" rIns="0" bIns="0" rtlCol="0">
            <a:noAutofit/>
          </a:bodyPr>
          <a:lstStyle/>
          <a:p>
            <a:endParaRPr/>
          </a:p>
        </p:txBody>
      </p:sp>
      <p:sp>
        <p:nvSpPr>
          <p:cNvPr id="60" name="object 60"/>
          <p:cNvSpPr/>
          <p:nvPr/>
        </p:nvSpPr>
        <p:spPr>
          <a:xfrm>
            <a:off x="7062815" y="4929447"/>
            <a:ext cx="2552006" cy="407323"/>
          </a:xfrm>
          <a:prstGeom prst="rect">
            <a:avLst/>
          </a:prstGeom>
          <a:blipFill>
            <a:blip r:embed="rId51" cstate="print"/>
            <a:stretch>
              <a:fillRect/>
            </a:stretch>
          </a:blipFill>
        </p:spPr>
        <p:txBody>
          <a:bodyPr wrap="square" lIns="0" tIns="0" rIns="0" bIns="0" rtlCol="0">
            <a:noAutofit/>
          </a:bodyPr>
          <a:lstStyle/>
          <a:p>
            <a:endParaRPr/>
          </a:p>
        </p:txBody>
      </p:sp>
      <p:sp>
        <p:nvSpPr>
          <p:cNvPr id="61" name="object 61"/>
          <p:cNvSpPr/>
          <p:nvPr/>
        </p:nvSpPr>
        <p:spPr>
          <a:xfrm>
            <a:off x="7295572" y="3358341"/>
            <a:ext cx="1084810" cy="868679"/>
          </a:xfrm>
          <a:prstGeom prst="rect">
            <a:avLst/>
          </a:prstGeom>
          <a:blipFill>
            <a:blip r:embed="rId52" cstate="print"/>
            <a:stretch>
              <a:fillRect/>
            </a:stretch>
          </a:blipFill>
        </p:spPr>
        <p:txBody>
          <a:bodyPr wrap="square" lIns="0" tIns="0" rIns="0" bIns="0" rtlCol="0">
            <a:noAutofit/>
          </a:bodyPr>
          <a:lstStyle/>
          <a:p>
            <a:endParaRPr/>
          </a:p>
        </p:txBody>
      </p:sp>
      <p:sp>
        <p:nvSpPr>
          <p:cNvPr id="62" name="object 62"/>
          <p:cNvSpPr/>
          <p:nvPr/>
        </p:nvSpPr>
        <p:spPr>
          <a:xfrm>
            <a:off x="7361368" y="3504007"/>
            <a:ext cx="852785" cy="637230"/>
          </a:xfrm>
          <a:custGeom>
            <a:avLst/>
            <a:gdLst/>
            <a:ahLst/>
            <a:cxnLst/>
            <a:rect l="l" t="t" r="r" b="b"/>
            <a:pathLst>
              <a:path w="852785" h="637230">
                <a:moveTo>
                  <a:pt x="0" y="0"/>
                </a:moveTo>
                <a:lnTo>
                  <a:pt x="0" y="637230"/>
                </a:lnTo>
                <a:lnTo>
                  <a:pt x="852785" y="637230"/>
                </a:lnTo>
                <a:lnTo>
                  <a:pt x="852785" y="0"/>
                </a:lnTo>
                <a:lnTo>
                  <a:pt x="0" y="0"/>
                </a:lnTo>
                <a:close/>
              </a:path>
            </a:pathLst>
          </a:custGeom>
          <a:solidFill>
            <a:srgbClr val="84C97A"/>
          </a:solidFill>
        </p:spPr>
        <p:txBody>
          <a:bodyPr wrap="square" lIns="0" tIns="0" rIns="0" bIns="0" rtlCol="0">
            <a:noAutofit/>
          </a:bodyPr>
          <a:lstStyle/>
          <a:p>
            <a:endParaRPr/>
          </a:p>
        </p:txBody>
      </p:sp>
      <p:sp>
        <p:nvSpPr>
          <p:cNvPr id="63" name="object 63"/>
          <p:cNvSpPr/>
          <p:nvPr/>
        </p:nvSpPr>
        <p:spPr>
          <a:xfrm>
            <a:off x="8214154" y="3402189"/>
            <a:ext cx="101818" cy="739048"/>
          </a:xfrm>
          <a:custGeom>
            <a:avLst/>
            <a:gdLst/>
            <a:ahLst/>
            <a:cxnLst/>
            <a:rect l="l" t="t" r="r" b="b"/>
            <a:pathLst>
              <a:path w="101818" h="739048">
                <a:moveTo>
                  <a:pt x="0" y="101818"/>
                </a:moveTo>
                <a:lnTo>
                  <a:pt x="0" y="739048"/>
                </a:lnTo>
                <a:lnTo>
                  <a:pt x="101818" y="637230"/>
                </a:lnTo>
                <a:lnTo>
                  <a:pt x="101818" y="0"/>
                </a:lnTo>
                <a:lnTo>
                  <a:pt x="0" y="101818"/>
                </a:lnTo>
                <a:close/>
              </a:path>
            </a:pathLst>
          </a:custGeom>
          <a:solidFill>
            <a:srgbClr val="6EA865"/>
          </a:solidFill>
        </p:spPr>
        <p:txBody>
          <a:bodyPr wrap="square" lIns="0" tIns="0" rIns="0" bIns="0" rtlCol="0">
            <a:noAutofit/>
          </a:bodyPr>
          <a:lstStyle/>
          <a:p>
            <a:endParaRPr/>
          </a:p>
        </p:txBody>
      </p:sp>
      <p:sp>
        <p:nvSpPr>
          <p:cNvPr id="64" name="object 64"/>
          <p:cNvSpPr/>
          <p:nvPr/>
        </p:nvSpPr>
        <p:spPr>
          <a:xfrm>
            <a:off x="7361368" y="3402189"/>
            <a:ext cx="954604" cy="101818"/>
          </a:xfrm>
          <a:custGeom>
            <a:avLst/>
            <a:gdLst/>
            <a:ahLst/>
            <a:cxnLst/>
            <a:rect l="l" t="t" r="r" b="b"/>
            <a:pathLst>
              <a:path w="954604" h="101818">
                <a:moveTo>
                  <a:pt x="0" y="101818"/>
                </a:moveTo>
                <a:lnTo>
                  <a:pt x="852785" y="101818"/>
                </a:lnTo>
                <a:lnTo>
                  <a:pt x="954604" y="0"/>
                </a:lnTo>
                <a:lnTo>
                  <a:pt x="101819" y="0"/>
                </a:lnTo>
                <a:lnTo>
                  <a:pt x="0" y="101818"/>
                </a:lnTo>
                <a:close/>
              </a:path>
            </a:pathLst>
          </a:custGeom>
          <a:solidFill>
            <a:srgbClr val="9ED396"/>
          </a:solidFill>
        </p:spPr>
        <p:txBody>
          <a:bodyPr wrap="square" lIns="0" tIns="0" rIns="0" bIns="0" rtlCol="0">
            <a:noAutofit/>
          </a:bodyPr>
          <a:lstStyle/>
          <a:p>
            <a:endParaRPr/>
          </a:p>
        </p:txBody>
      </p:sp>
      <p:sp>
        <p:nvSpPr>
          <p:cNvPr id="65" name="object 65"/>
          <p:cNvSpPr/>
          <p:nvPr/>
        </p:nvSpPr>
        <p:spPr>
          <a:xfrm>
            <a:off x="7361367" y="3402188"/>
            <a:ext cx="954603" cy="739048"/>
          </a:xfrm>
          <a:custGeom>
            <a:avLst/>
            <a:gdLst/>
            <a:ahLst/>
            <a:cxnLst/>
            <a:rect l="l" t="t" r="r" b="b"/>
            <a:pathLst>
              <a:path w="954603" h="739048">
                <a:moveTo>
                  <a:pt x="0" y="101818"/>
                </a:moveTo>
                <a:lnTo>
                  <a:pt x="101819" y="0"/>
                </a:lnTo>
                <a:lnTo>
                  <a:pt x="954603" y="0"/>
                </a:lnTo>
                <a:lnTo>
                  <a:pt x="954603" y="637229"/>
                </a:lnTo>
                <a:lnTo>
                  <a:pt x="852785" y="739048"/>
                </a:lnTo>
                <a:lnTo>
                  <a:pt x="0" y="739048"/>
                </a:lnTo>
                <a:lnTo>
                  <a:pt x="0" y="101818"/>
                </a:lnTo>
                <a:close/>
              </a:path>
            </a:pathLst>
          </a:custGeom>
          <a:ln w="38099">
            <a:solidFill>
              <a:srgbClr val="FEFFFF"/>
            </a:solidFill>
          </a:ln>
        </p:spPr>
        <p:txBody>
          <a:bodyPr wrap="square" lIns="0" tIns="0" rIns="0" bIns="0" rtlCol="0">
            <a:noAutofit/>
          </a:bodyPr>
          <a:lstStyle/>
          <a:p>
            <a:endParaRPr/>
          </a:p>
        </p:txBody>
      </p:sp>
      <p:sp>
        <p:nvSpPr>
          <p:cNvPr id="66" name="object 66"/>
          <p:cNvSpPr/>
          <p:nvPr/>
        </p:nvSpPr>
        <p:spPr>
          <a:xfrm>
            <a:off x="7361367" y="3402188"/>
            <a:ext cx="954603" cy="101818"/>
          </a:xfrm>
          <a:custGeom>
            <a:avLst/>
            <a:gdLst/>
            <a:ahLst/>
            <a:cxnLst/>
            <a:rect l="l" t="t" r="r" b="b"/>
            <a:pathLst>
              <a:path w="954603" h="101818">
                <a:moveTo>
                  <a:pt x="0" y="101818"/>
                </a:moveTo>
                <a:lnTo>
                  <a:pt x="852785" y="101818"/>
                </a:lnTo>
                <a:lnTo>
                  <a:pt x="954603" y="0"/>
                </a:lnTo>
              </a:path>
            </a:pathLst>
          </a:custGeom>
          <a:ln w="38099">
            <a:solidFill>
              <a:srgbClr val="FEFFFF"/>
            </a:solidFill>
          </a:ln>
        </p:spPr>
        <p:txBody>
          <a:bodyPr wrap="square" lIns="0" tIns="0" rIns="0" bIns="0" rtlCol="0">
            <a:noAutofit/>
          </a:bodyPr>
          <a:lstStyle/>
          <a:p>
            <a:endParaRPr/>
          </a:p>
        </p:txBody>
      </p:sp>
      <p:sp>
        <p:nvSpPr>
          <p:cNvPr id="67" name="object 67"/>
          <p:cNvSpPr/>
          <p:nvPr/>
        </p:nvSpPr>
        <p:spPr>
          <a:xfrm>
            <a:off x="8214153" y="3504007"/>
            <a:ext cx="0" cy="637229"/>
          </a:xfrm>
          <a:custGeom>
            <a:avLst/>
            <a:gdLst/>
            <a:ahLst/>
            <a:cxnLst/>
            <a:rect l="l" t="t" r="r" b="b"/>
            <a:pathLst>
              <a:path h="637229">
                <a:moveTo>
                  <a:pt x="0" y="0"/>
                </a:moveTo>
                <a:lnTo>
                  <a:pt x="0" y="637229"/>
                </a:lnTo>
              </a:path>
            </a:pathLst>
          </a:custGeom>
          <a:ln w="38099">
            <a:solidFill>
              <a:srgbClr val="FEFFFF"/>
            </a:solidFill>
          </a:ln>
        </p:spPr>
        <p:txBody>
          <a:bodyPr wrap="square" lIns="0" tIns="0" rIns="0" bIns="0" rtlCol="0">
            <a:noAutofit/>
          </a:bodyPr>
          <a:lstStyle/>
          <a:p>
            <a:endParaRPr/>
          </a:p>
        </p:txBody>
      </p:sp>
      <p:sp>
        <p:nvSpPr>
          <p:cNvPr id="68" name="object 68"/>
          <p:cNvSpPr/>
          <p:nvPr/>
        </p:nvSpPr>
        <p:spPr>
          <a:xfrm>
            <a:off x="8313882" y="3358341"/>
            <a:ext cx="1084810" cy="868679"/>
          </a:xfrm>
          <a:prstGeom prst="rect">
            <a:avLst/>
          </a:prstGeom>
          <a:blipFill>
            <a:blip r:embed="rId53" cstate="print"/>
            <a:stretch>
              <a:fillRect/>
            </a:stretch>
          </a:blipFill>
        </p:spPr>
        <p:txBody>
          <a:bodyPr wrap="square" lIns="0" tIns="0" rIns="0" bIns="0" rtlCol="0">
            <a:noAutofit/>
          </a:bodyPr>
          <a:lstStyle/>
          <a:p>
            <a:endParaRPr/>
          </a:p>
        </p:txBody>
      </p:sp>
      <p:sp>
        <p:nvSpPr>
          <p:cNvPr id="69" name="object 69"/>
          <p:cNvSpPr/>
          <p:nvPr/>
        </p:nvSpPr>
        <p:spPr>
          <a:xfrm>
            <a:off x="8475979" y="3532908"/>
            <a:ext cx="648392" cy="623454"/>
          </a:xfrm>
          <a:prstGeom prst="rect">
            <a:avLst/>
          </a:prstGeom>
          <a:blipFill>
            <a:blip r:embed="rId54" cstate="print"/>
            <a:stretch>
              <a:fillRect/>
            </a:stretch>
          </a:blipFill>
        </p:spPr>
        <p:txBody>
          <a:bodyPr wrap="square" lIns="0" tIns="0" rIns="0" bIns="0" rtlCol="0">
            <a:noAutofit/>
          </a:bodyPr>
          <a:lstStyle/>
          <a:p>
            <a:endParaRPr/>
          </a:p>
        </p:txBody>
      </p:sp>
      <p:sp>
        <p:nvSpPr>
          <p:cNvPr id="70" name="object 70"/>
          <p:cNvSpPr/>
          <p:nvPr/>
        </p:nvSpPr>
        <p:spPr>
          <a:xfrm>
            <a:off x="8377560" y="3504007"/>
            <a:ext cx="852785" cy="637230"/>
          </a:xfrm>
          <a:custGeom>
            <a:avLst/>
            <a:gdLst/>
            <a:ahLst/>
            <a:cxnLst/>
            <a:rect l="l" t="t" r="r" b="b"/>
            <a:pathLst>
              <a:path w="852785" h="637230">
                <a:moveTo>
                  <a:pt x="0" y="0"/>
                </a:moveTo>
                <a:lnTo>
                  <a:pt x="0" y="637230"/>
                </a:lnTo>
                <a:lnTo>
                  <a:pt x="852785" y="637230"/>
                </a:lnTo>
                <a:lnTo>
                  <a:pt x="852785" y="0"/>
                </a:lnTo>
                <a:lnTo>
                  <a:pt x="0" y="0"/>
                </a:lnTo>
                <a:close/>
              </a:path>
            </a:pathLst>
          </a:custGeom>
          <a:solidFill>
            <a:srgbClr val="84C97A"/>
          </a:solidFill>
        </p:spPr>
        <p:txBody>
          <a:bodyPr wrap="square" lIns="0" tIns="0" rIns="0" bIns="0" rtlCol="0">
            <a:noAutofit/>
          </a:bodyPr>
          <a:lstStyle/>
          <a:p>
            <a:endParaRPr/>
          </a:p>
        </p:txBody>
      </p:sp>
      <p:sp>
        <p:nvSpPr>
          <p:cNvPr id="71" name="object 71"/>
          <p:cNvSpPr/>
          <p:nvPr/>
        </p:nvSpPr>
        <p:spPr>
          <a:xfrm>
            <a:off x="9230346" y="3402189"/>
            <a:ext cx="101818" cy="739048"/>
          </a:xfrm>
          <a:custGeom>
            <a:avLst/>
            <a:gdLst/>
            <a:ahLst/>
            <a:cxnLst/>
            <a:rect l="l" t="t" r="r" b="b"/>
            <a:pathLst>
              <a:path w="101818" h="739048">
                <a:moveTo>
                  <a:pt x="0" y="101818"/>
                </a:moveTo>
                <a:lnTo>
                  <a:pt x="0" y="739048"/>
                </a:lnTo>
                <a:lnTo>
                  <a:pt x="101818" y="637230"/>
                </a:lnTo>
                <a:lnTo>
                  <a:pt x="101818" y="0"/>
                </a:lnTo>
                <a:lnTo>
                  <a:pt x="0" y="101818"/>
                </a:lnTo>
                <a:close/>
              </a:path>
            </a:pathLst>
          </a:custGeom>
          <a:solidFill>
            <a:srgbClr val="6EA865"/>
          </a:solidFill>
        </p:spPr>
        <p:txBody>
          <a:bodyPr wrap="square" lIns="0" tIns="0" rIns="0" bIns="0" rtlCol="0">
            <a:noAutofit/>
          </a:bodyPr>
          <a:lstStyle/>
          <a:p>
            <a:endParaRPr/>
          </a:p>
        </p:txBody>
      </p:sp>
      <p:sp>
        <p:nvSpPr>
          <p:cNvPr id="72" name="object 72"/>
          <p:cNvSpPr/>
          <p:nvPr/>
        </p:nvSpPr>
        <p:spPr>
          <a:xfrm>
            <a:off x="8377560" y="3402189"/>
            <a:ext cx="954604" cy="101818"/>
          </a:xfrm>
          <a:custGeom>
            <a:avLst/>
            <a:gdLst/>
            <a:ahLst/>
            <a:cxnLst/>
            <a:rect l="l" t="t" r="r" b="b"/>
            <a:pathLst>
              <a:path w="954604" h="101818">
                <a:moveTo>
                  <a:pt x="0" y="101818"/>
                </a:moveTo>
                <a:lnTo>
                  <a:pt x="852785" y="101818"/>
                </a:lnTo>
                <a:lnTo>
                  <a:pt x="954604" y="0"/>
                </a:lnTo>
                <a:lnTo>
                  <a:pt x="101819" y="0"/>
                </a:lnTo>
                <a:lnTo>
                  <a:pt x="0" y="101818"/>
                </a:lnTo>
                <a:close/>
              </a:path>
            </a:pathLst>
          </a:custGeom>
          <a:solidFill>
            <a:srgbClr val="9ED396"/>
          </a:solidFill>
        </p:spPr>
        <p:txBody>
          <a:bodyPr wrap="square" lIns="0" tIns="0" rIns="0" bIns="0" rtlCol="0">
            <a:noAutofit/>
          </a:bodyPr>
          <a:lstStyle/>
          <a:p>
            <a:endParaRPr/>
          </a:p>
        </p:txBody>
      </p:sp>
      <p:sp>
        <p:nvSpPr>
          <p:cNvPr id="73" name="object 73"/>
          <p:cNvSpPr/>
          <p:nvPr/>
        </p:nvSpPr>
        <p:spPr>
          <a:xfrm>
            <a:off x="8377559" y="3402188"/>
            <a:ext cx="954603" cy="739048"/>
          </a:xfrm>
          <a:custGeom>
            <a:avLst/>
            <a:gdLst/>
            <a:ahLst/>
            <a:cxnLst/>
            <a:rect l="l" t="t" r="r" b="b"/>
            <a:pathLst>
              <a:path w="954603" h="739048">
                <a:moveTo>
                  <a:pt x="0" y="101818"/>
                </a:moveTo>
                <a:lnTo>
                  <a:pt x="101819" y="0"/>
                </a:lnTo>
                <a:lnTo>
                  <a:pt x="954603" y="0"/>
                </a:lnTo>
                <a:lnTo>
                  <a:pt x="954603" y="637229"/>
                </a:lnTo>
                <a:lnTo>
                  <a:pt x="852785" y="739048"/>
                </a:lnTo>
                <a:lnTo>
                  <a:pt x="0" y="739048"/>
                </a:lnTo>
                <a:lnTo>
                  <a:pt x="0" y="101818"/>
                </a:lnTo>
                <a:close/>
              </a:path>
            </a:pathLst>
          </a:custGeom>
          <a:ln w="38099">
            <a:solidFill>
              <a:srgbClr val="FEFFFF"/>
            </a:solidFill>
          </a:ln>
        </p:spPr>
        <p:txBody>
          <a:bodyPr wrap="square" lIns="0" tIns="0" rIns="0" bIns="0" rtlCol="0">
            <a:noAutofit/>
          </a:bodyPr>
          <a:lstStyle/>
          <a:p>
            <a:endParaRPr/>
          </a:p>
        </p:txBody>
      </p:sp>
      <p:sp>
        <p:nvSpPr>
          <p:cNvPr id="74" name="object 74"/>
          <p:cNvSpPr/>
          <p:nvPr/>
        </p:nvSpPr>
        <p:spPr>
          <a:xfrm>
            <a:off x="8377559" y="3402188"/>
            <a:ext cx="954603" cy="101818"/>
          </a:xfrm>
          <a:custGeom>
            <a:avLst/>
            <a:gdLst/>
            <a:ahLst/>
            <a:cxnLst/>
            <a:rect l="l" t="t" r="r" b="b"/>
            <a:pathLst>
              <a:path w="954603" h="101818">
                <a:moveTo>
                  <a:pt x="0" y="101818"/>
                </a:moveTo>
                <a:lnTo>
                  <a:pt x="852785" y="101818"/>
                </a:lnTo>
                <a:lnTo>
                  <a:pt x="954603" y="0"/>
                </a:lnTo>
              </a:path>
            </a:pathLst>
          </a:custGeom>
          <a:ln w="38099">
            <a:solidFill>
              <a:srgbClr val="FEFFFF"/>
            </a:solidFill>
          </a:ln>
        </p:spPr>
        <p:txBody>
          <a:bodyPr wrap="square" lIns="0" tIns="0" rIns="0" bIns="0" rtlCol="0">
            <a:noAutofit/>
          </a:bodyPr>
          <a:lstStyle/>
          <a:p>
            <a:endParaRPr/>
          </a:p>
        </p:txBody>
      </p:sp>
      <p:sp>
        <p:nvSpPr>
          <p:cNvPr id="75" name="object 75"/>
          <p:cNvSpPr/>
          <p:nvPr/>
        </p:nvSpPr>
        <p:spPr>
          <a:xfrm>
            <a:off x="9230345" y="3504007"/>
            <a:ext cx="0" cy="637229"/>
          </a:xfrm>
          <a:custGeom>
            <a:avLst/>
            <a:gdLst/>
            <a:ahLst/>
            <a:cxnLst/>
            <a:rect l="l" t="t" r="r" b="b"/>
            <a:pathLst>
              <a:path h="637229">
                <a:moveTo>
                  <a:pt x="0" y="0"/>
                </a:moveTo>
                <a:lnTo>
                  <a:pt x="0" y="637229"/>
                </a:lnTo>
              </a:path>
            </a:pathLst>
          </a:custGeom>
          <a:ln w="38099">
            <a:solidFill>
              <a:srgbClr val="FEFFFF"/>
            </a:solidFill>
          </a:ln>
        </p:spPr>
        <p:txBody>
          <a:bodyPr wrap="square" lIns="0" tIns="0" rIns="0" bIns="0" rtlCol="0">
            <a:noAutofit/>
          </a:bodyPr>
          <a:lstStyle/>
          <a:p>
            <a:endParaRPr/>
          </a:p>
        </p:txBody>
      </p:sp>
      <p:sp>
        <p:nvSpPr>
          <p:cNvPr id="76" name="object 76"/>
          <p:cNvSpPr/>
          <p:nvPr/>
        </p:nvSpPr>
        <p:spPr>
          <a:xfrm>
            <a:off x="7295572" y="4156363"/>
            <a:ext cx="1084810" cy="868679"/>
          </a:xfrm>
          <a:prstGeom prst="rect">
            <a:avLst/>
          </a:prstGeom>
          <a:blipFill>
            <a:blip r:embed="rId55" cstate="print"/>
            <a:stretch>
              <a:fillRect/>
            </a:stretch>
          </a:blipFill>
        </p:spPr>
        <p:txBody>
          <a:bodyPr wrap="square" lIns="0" tIns="0" rIns="0" bIns="0" rtlCol="0">
            <a:noAutofit/>
          </a:bodyPr>
          <a:lstStyle/>
          <a:p>
            <a:endParaRPr/>
          </a:p>
        </p:txBody>
      </p:sp>
      <p:sp>
        <p:nvSpPr>
          <p:cNvPr id="77" name="object 77"/>
          <p:cNvSpPr/>
          <p:nvPr/>
        </p:nvSpPr>
        <p:spPr>
          <a:xfrm>
            <a:off x="7407794" y="4251959"/>
            <a:ext cx="764770" cy="777239"/>
          </a:xfrm>
          <a:prstGeom prst="rect">
            <a:avLst/>
          </a:prstGeom>
          <a:blipFill>
            <a:blip r:embed="rId56" cstate="print"/>
            <a:stretch>
              <a:fillRect/>
            </a:stretch>
          </a:blipFill>
        </p:spPr>
        <p:txBody>
          <a:bodyPr wrap="square" lIns="0" tIns="0" rIns="0" bIns="0" rtlCol="0">
            <a:noAutofit/>
          </a:bodyPr>
          <a:lstStyle/>
          <a:p>
            <a:endParaRPr/>
          </a:p>
        </p:txBody>
      </p:sp>
      <p:sp>
        <p:nvSpPr>
          <p:cNvPr id="78" name="object 78"/>
          <p:cNvSpPr/>
          <p:nvPr/>
        </p:nvSpPr>
        <p:spPr>
          <a:xfrm>
            <a:off x="7361368" y="4304644"/>
            <a:ext cx="852785" cy="637230"/>
          </a:xfrm>
          <a:custGeom>
            <a:avLst/>
            <a:gdLst/>
            <a:ahLst/>
            <a:cxnLst/>
            <a:rect l="l" t="t" r="r" b="b"/>
            <a:pathLst>
              <a:path w="852785" h="637230">
                <a:moveTo>
                  <a:pt x="0" y="0"/>
                </a:moveTo>
                <a:lnTo>
                  <a:pt x="0" y="637230"/>
                </a:lnTo>
                <a:lnTo>
                  <a:pt x="852785" y="637230"/>
                </a:lnTo>
                <a:lnTo>
                  <a:pt x="852785" y="0"/>
                </a:lnTo>
                <a:lnTo>
                  <a:pt x="0" y="0"/>
                </a:lnTo>
                <a:close/>
              </a:path>
            </a:pathLst>
          </a:custGeom>
          <a:solidFill>
            <a:srgbClr val="84C97A"/>
          </a:solidFill>
        </p:spPr>
        <p:txBody>
          <a:bodyPr wrap="square" lIns="0" tIns="0" rIns="0" bIns="0" rtlCol="0">
            <a:noAutofit/>
          </a:bodyPr>
          <a:lstStyle/>
          <a:p>
            <a:endParaRPr/>
          </a:p>
        </p:txBody>
      </p:sp>
      <p:sp>
        <p:nvSpPr>
          <p:cNvPr id="79" name="object 79"/>
          <p:cNvSpPr/>
          <p:nvPr/>
        </p:nvSpPr>
        <p:spPr>
          <a:xfrm>
            <a:off x="8214154" y="4202826"/>
            <a:ext cx="101818" cy="739048"/>
          </a:xfrm>
          <a:custGeom>
            <a:avLst/>
            <a:gdLst/>
            <a:ahLst/>
            <a:cxnLst/>
            <a:rect l="l" t="t" r="r" b="b"/>
            <a:pathLst>
              <a:path w="101818" h="739048">
                <a:moveTo>
                  <a:pt x="0" y="101818"/>
                </a:moveTo>
                <a:lnTo>
                  <a:pt x="0" y="739048"/>
                </a:lnTo>
                <a:lnTo>
                  <a:pt x="101818" y="637230"/>
                </a:lnTo>
                <a:lnTo>
                  <a:pt x="101818" y="0"/>
                </a:lnTo>
                <a:lnTo>
                  <a:pt x="0" y="101818"/>
                </a:lnTo>
                <a:close/>
              </a:path>
            </a:pathLst>
          </a:custGeom>
          <a:solidFill>
            <a:srgbClr val="6EA865"/>
          </a:solidFill>
        </p:spPr>
        <p:txBody>
          <a:bodyPr wrap="square" lIns="0" tIns="0" rIns="0" bIns="0" rtlCol="0">
            <a:noAutofit/>
          </a:bodyPr>
          <a:lstStyle/>
          <a:p>
            <a:endParaRPr/>
          </a:p>
        </p:txBody>
      </p:sp>
      <p:sp>
        <p:nvSpPr>
          <p:cNvPr id="80" name="object 80"/>
          <p:cNvSpPr/>
          <p:nvPr/>
        </p:nvSpPr>
        <p:spPr>
          <a:xfrm>
            <a:off x="7361368" y="4202826"/>
            <a:ext cx="954604" cy="101818"/>
          </a:xfrm>
          <a:custGeom>
            <a:avLst/>
            <a:gdLst/>
            <a:ahLst/>
            <a:cxnLst/>
            <a:rect l="l" t="t" r="r" b="b"/>
            <a:pathLst>
              <a:path w="954604" h="101818">
                <a:moveTo>
                  <a:pt x="0" y="101818"/>
                </a:moveTo>
                <a:lnTo>
                  <a:pt x="852785" y="101818"/>
                </a:lnTo>
                <a:lnTo>
                  <a:pt x="954604" y="0"/>
                </a:lnTo>
                <a:lnTo>
                  <a:pt x="101819" y="0"/>
                </a:lnTo>
                <a:lnTo>
                  <a:pt x="0" y="101818"/>
                </a:lnTo>
                <a:close/>
              </a:path>
            </a:pathLst>
          </a:custGeom>
          <a:solidFill>
            <a:srgbClr val="9ED396"/>
          </a:solidFill>
        </p:spPr>
        <p:txBody>
          <a:bodyPr wrap="square" lIns="0" tIns="0" rIns="0" bIns="0" rtlCol="0">
            <a:noAutofit/>
          </a:bodyPr>
          <a:lstStyle/>
          <a:p>
            <a:endParaRPr/>
          </a:p>
        </p:txBody>
      </p:sp>
      <p:sp>
        <p:nvSpPr>
          <p:cNvPr id="81" name="object 81"/>
          <p:cNvSpPr/>
          <p:nvPr/>
        </p:nvSpPr>
        <p:spPr>
          <a:xfrm>
            <a:off x="7361367" y="4202826"/>
            <a:ext cx="954603" cy="739048"/>
          </a:xfrm>
          <a:custGeom>
            <a:avLst/>
            <a:gdLst/>
            <a:ahLst/>
            <a:cxnLst/>
            <a:rect l="l" t="t" r="r" b="b"/>
            <a:pathLst>
              <a:path w="954603" h="739048">
                <a:moveTo>
                  <a:pt x="0" y="101818"/>
                </a:moveTo>
                <a:lnTo>
                  <a:pt x="101819" y="0"/>
                </a:lnTo>
                <a:lnTo>
                  <a:pt x="954603" y="0"/>
                </a:lnTo>
                <a:lnTo>
                  <a:pt x="954603" y="637229"/>
                </a:lnTo>
                <a:lnTo>
                  <a:pt x="852785" y="739048"/>
                </a:lnTo>
                <a:lnTo>
                  <a:pt x="0" y="739048"/>
                </a:lnTo>
                <a:lnTo>
                  <a:pt x="0" y="101818"/>
                </a:lnTo>
                <a:close/>
              </a:path>
            </a:pathLst>
          </a:custGeom>
          <a:ln w="38099">
            <a:solidFill>
              <a:srgbClr val="FEFFFF"/>
            </a:solidFill>
          </a:ln>
        </p:spPr>
        <p:txBody>
          <a:bodyPr wrap="square" lIns="0" tIns="0" rIns="0" bIns="0" rtlCol="0">
            <a:noAutofit/>
          </a:bodyPr>
          <a:lstStyle/>
          <a:p>
            <a:endParaRPr/>
          </a:p>
        </p:txBody>
      </p:sp>
      <p:sp>
        <p:nvSpPr>
          <p:cNvPr id="82" name="object 82"/>
          <p:cNvSpPr/>
          <p:nvPr/>
        </p:nvSpPr>
        <p:spPr>
          <a:xfrm>
            <a:off x="7361367" y="4202826"/>
            <a:ext cx="954603" cy="101818"/>
          </a:xfrm>
          <a:custGeom>
            <a:avLst/>
            <a:gdLst/>
            <a:ahLst/>
            <a:cxnLst/>
            <a:rect l="l" t="t" r="r" b="b"/>
            <a:pathLst>
              <a:path w="954603" h="101818">
                <a:moveTo>
                  <a:pt x="0" y="101818"/>
                </a:moveTo>
                <a:lnTo>
                  <a:pt x="852785" y="101818"/>
                </a:lnTo>
                <a:lnTo>
                  <a:pt x="954603" y="0"/>
                </a:lnTo>
              </a:path>
            </a:pathLst>
          </a:custGeom>
          <a:ln w="38099">
            <a:solidFill>
              <a:srgbClr val="FEFFFF"/>
            </a:solidFill>
          </a:ln>
        </p:spPr>
        <p:txBody>
          <a:bodyPr wrap="square" lIns="0" tIns="0" rIns="0" bIns="0" rtlCol="0">
            <a:noAutofit/>
          </a:bodyPr>
          <a:lstStyle/>
          <a:p>
            <a:endParaRPr/>
          </a:p>
        </p:txBody>
      </p:sp>
      <p:sp>
        <p:nvSpPr>
          <p:cNvPr id="83" name="object 83"/>
          <p:cNvSpPr/>
          <p:nvPr/>
        </p:nvSpPr>
        <p:spPr>
          <a:xfrm>
            <a:off x="8214153" y="4304645"/>
            <a:ext cx="0" cy="637229"/>
          </a:xfrm>
          <a:custGeom>
            <a:avLst/>
            <a:gdLst/>
            <a:ahLst/>
            <a:cxnLst/>
            <a:rect l="l" t="t" r="r" b="b"/>
            <a:pathLst>
              <a:path h="637229">
                <a:moveTo>
                  <a:pt x="0" y="0"/>
                </a:moveTo>
                <a:lnTo>
                  <a:pt x="0" y="637229"/>
                </a:lnTo>
              </a:path>
            </a:pathLst>
          </a:custGeom>
          <a:ln w="38099">
            <a:solidFill>
              <a:srgbClr val="FEFFFF"/>
            </a:solidFill>
          </a:ln>
        </p:spPr>
        <p:txBody>
          <a:bodyPr wrap="square" lIns="0" tIns="0" rIns="0" bIns="0" rtlCol="0">
            <a:noAutofit/>
          </a:bodyPr>
          <a:lstStyle/>
          <a:p>
            <a:endParaRPr/>
          </a:p>
        </p:txBody>
      </p:sp>
      <p:sp>
        <p:nvSpPr>
          <p:cNvPr id="84" name="object 84"/>
          <p:cNvSpPr/>
          <p:nvPr/>
        </p:nvSpPr>
        <p:spPr>
          <a:xfrm>
            <a:off x="8313882" y="4156363"/>
            <a:ext cx="1084810" cy="868679"/>
          </a:xfrm>
          <a:prstGeom prst="rect">
            <a:avLst/>
          </a:prstGeom>
          <a:blipFill>
            <a:blip r:embed="rId57" cstate="print"/>
            <a:stretch>
              <a:fillRect/>
            </a:stretch>
          </a:blipFill>
        </p:spPr>
        <p:txBody>
          <a:bodyPr wrap="square" lIns="0" tIns="0" rIns="0" bIns="0" rtlCol="0">
            <a:noAutofit/>
          </a:bodyPr>
          <a:lstStyle/>
          <a:p>
            <a:endParaRPr/>
          </a:p>
        </p:txBody>
      </p:sp>
      <p:sp>
        <p:nvSpPr>
          <p:cNvPr id="85" name="object 85"/>
          <p:cNvSpPr/>
          <p:nvPr/>
        </p:nvSpPr>
        <p:spPr>
          <a:xfrm>
            <a:off x="8446885" y="4330930"/>
            <a:ext cx="702425" cy="627610"/>
          </a:xfrm>
          <a:prstGeom prst="rect">
            <a:avLst/>
          </a:prstGeom>
          <a:blipFill>
            <a:blip r:embed="rId58" cstate="print"/>
            <a:stretch>
              <a:fillRect/>
            </a:stretch>
          </a:blipFill>
        </p:spPr>
        <p:txBody>
          <a:bodyPr wrap="square" lIns="0" tIns="0" rIns="0" bIns="0" rtlCol="0">
            <a:noAutofit/>
          </a:bodyPr>
          <a:lstStyle/>
          <a:p>
            <a:endParaRPr/>
          </a:p>
        </p:txBody>
      </p:sp>
      <p:sp>
        <p:nvSpPr>
          <p:cNvPr id="86" name="object 86"/>
          <p:cNvSpPr/>
          <p:nvPr/>
        </p:nvSpPr>
        <p:spPr>
          <a:xfrm>
            <a:off x="8377560" y="4304644"/>
            <a:ext cx="852785" cy="637230"/>
          </a:xfrm>
          <a:custGeom>
            <a:avLst/>
            <a:gdLst/>
            <a:ahLst/>
            <a:cxnLst/>
            <a:rect l="l" t="t" r="r" b="b"/>
            <a:pathLst>
              <a:path w="852785" h="637230">
                <a:moveTo>
                  <a:pt x="0" y="0"/>
                </a:moveTo>
                <a:lnTo>
                  <a:pt x="0" y="637230"/>
                </a:lnTo>
                <a:lnTo>
                  <a:pt x="852785" y="637230"/>
                </a:lnTo>
                <a:lnTo>
                  <a:pt x="852785" y="0"/>
                </a:lnTo>
                <a:lnTo>
                  <a:pt x="0" y="0"/>
                </a:lnTo>
                <a:close/>
              </a:path>
            </a:pathLst>
          </a:custGeom>
          <a:solidFill>
            <a:srgbClr val="84C97A"/>
          </a:solidFill>
        </p:spPr>
        <p:txBody>
          <a:bodyPr wrap="square" lIns="0" tIns="0" rIns="0" bIns="0" rtlCol="0">
            <a:noAutofit/>
          </a:bodyPr>
          <a:lstStyle/>
          <a:p>
            <a:endParaRPr/>
          </a:p>
        </p:txBody>
      </p:sp>
      <p:sp>
        <p:nvSpPr>
          <p:cNvPr id="87" name="object 87"/>
          <p:cNvSpPr/>
          <p:nvPr/>
        </p:nvSpPr>
        <p:spPr>
          <a:xfrm>
            <a:off x="9230346" y="4202826"/>
            <a:ext cx="101818" cy="739048"/>
          </a:xfrm>
          <a:custGeom>
            <a:avLst/>
            <a:gdLst/>
            <a:ahLst/>
            <a:cxnLst/>
            <a:rect l="l" t="t" r="r" b="b"/>
            <a:pathLst>
              <a:path w="101818" h="739048">
                <a:moveTo>
                  <a:pt x="0" y="101818"/>
                </a:moveTo>
                <a:lnTo>
                  <a:pt x="0" y="739048"/>
                </a:lnTo>
                <a:lnTo>
                  <a:pt x="101818" y="637230"/>
                </a:lnTo>
                <a:lnTo>
                  <a:pt x="101818" y="0"/>
                </a:lnTo>
                <a:lnTo>
                  <a:pt x="0" y="101818"/>
                </a:lnTo>
                <a:close/>
              </a:path>
            </a:pathLst>
          </a:custGeom>
          <a:solidFill>
            <a:srgbClr val="6EA865"/>
          </a:solidFill>
        </p:spPr>
        <p:txBody>
          <a:bodyPr wrap="square" lIns="0" tIns="0" rIns="0" bIns="0" rtlCol="0">
            <a:noAutofit/>
          </a:bodyPr>
          <a:lstStyle/>
          <a:p>
            <a:endParaRPr/>
          </a:p>
        </p:txBody>
      </p:sp>
      <p:sp>
        <p:nvSpPr>
          <p:cNvPr id="88" name="object 88"/>
          <p:cNvSpPr/>
          <p:nvPr/>
        </p:nvSpPr>
        <p:spPr>
          <a:xfrm>
            <a:off x="8377560" y="4202826"/>
            <a:ext cx="954604" cy="101818"/>
          </a:xfrm>
          <a:custGeom>
            <a:avLst/>
            <a:gdLst/>
            <a:ahLst/>
            <a:cxnLst/>
            <a:rect l="l" t="t" r="r" b="b"/>
            <a:pathLst>
              <a:path w="954604" h="101818">
                <a:moveTo>
                  <a:pt x="0" y="101818"/>
                </a:moveTo>
                <a:lnTo>
                  <a:pt x="852785" y="101818"/>
                </a:lnTo>
                <a:lnTo>
                  <a:pt x="954604" y="0"/>
                </a:lnTo>
                <a:lnTo>
                  <a:pt x="101819" y="0"/>
                </a:lnTo>
                <a:lnTo>
                  <a:pt x="0" y="101818"/>
                </a:lnTo>
                <a:close/>
              </a:path>
            </a:pathLst>
          </a:custGeom>
          <a:solidFill>
            <a:srgbClr val="9ED396"/>
          </a:solidFill>
        </p:spPr>
        <p:txBody>
          <a:bodyPr wrap="square" lIns="0" tIns="0" rIns="0" bIns="0" rtlCol="0">
            <a:noAutofit/>
          </a:bodyPr>
          <a:lstStyle/>
          <a:p>
            <a:endParaRPr/>
          </a:p>
        </p:txBody>
      </p:sp>
      <p:sp>
        <p:nvSpPr>
          <p:cNvPr id="89" name="object 89"/>
          <p:cNvSpPr/>
          <p:nvPr/>
        </p:nvSpPr>
        <p:spPr>
          <a:xfrm>
            <a:off x="8377559" y="4202826"/>
            <a:ext cx="954603" cy="739048"/>
          </a:xfrm>
          <a:custGeom>
            <a:avLst/>
            <a:gdLst/>
            <a:ahLst/>
            <a:cxnLst/>
            <a:rect l="l" t="t" r="r" b="b"/>
            <a:pathLst>
              <a:path w="954603" h="739048">
                <a:moveTo>
                  <a:pt x="0" y="101818"/>
                </a:moveTo>
                <a:lnTo>
                  <a:pt x="101819" y="0"/>
                </a:lnTo>
                <a:lnTo>
                  <a:pt x="954603" y="0"/>
                </a:lnTo>
                <a:lnTo>
                  <a:pt x="954603" y="637229"/>
                </a:lnTo>
                <a:lnTo>
                  <a:pt x="852785" y="739048"/>
                </a:lnTo>
                <a:lnTo>
                  <a:pt x="0" y="739048"/>
                </a:lnTo>
                <a:lnTo>
                  <a:pt x="0" y="101818"/>
                </a:lnTo>
                <a:close/>
              </a:path>
            </a:pathLst>
          </a:custGeom>
          <a:ln w="38099">
            <a:solidFill>
              <a:srgbClr val="FEFFFF"/>
            </a:solidFill>
          </a:ln>
        </p:spPr>
        <p:txBody>
          <a:bodyPr wrap="square" lIns="0" tIns="0" rIns="0" bIns="0" rtlCol="0">
            <a:noAutofit/>
          </a:bodyPr>
          <a:lstStyle/>
          <a:p>
            <a:endParaRPr/>
          </a:p>
        </p:txBody>
      </p:sp>
      <p:sp>
        <p:nvSpPr>
          <p:cNvPr id="90" name="object 90"/>
          <p:cNvSpPr/>
          <p:nvPr/>
        </p:nvSpPr>
        <p:spPr>
          <a:xfrm>
            <a:off x="8377559" y="4202826"/>
            <a:ext cx="954603" cy="101818"/>
          </a:xfrm>
          <a:custGeom>
            <a:avLst/>
            <a:gdLst/>
            <a:ahLst/>
            <a:cxnLst/>
            <a:rect l="l" t="t" r="r" b="b"/>
            <a:pathLst>
              <a:path w="954603" h="101818">
                <a:moveTo>
                  <a:pt x="0" y="101818"/>
                </a:moveTo>
                <a:lnTo>
                  <a:pt x="852785" y="101818"/>
                </a:lnTo>
                <a:lnTo>
                  <a:pt x="954603" y="0"/>
                </a:lnTo>
              </a:path>
            </a:pathLst>
          </a:custGeom>
          <a:ln w="38099">
            <a:solidFill>
              <a:srgbClr val="FEFFFF"/>
            </a:solidFill>
          </a:ln>
        </p:spPr>
        <p:txBody>
          <a:bodyPr wrap="square" lIns="0" tIns="0" rIns="0" bIns="0" rtlCol="0">
            <a:noAutofit/>
          </a:bodyPr>
          <a:lstStyle/>
          <a:p>
            <a:endParaRPr/>
          </a:p>
        </p:txBody>
      </p:sp>
      <p:sp>
        <p:nvSpPr>
          <p:cNvPr id="91" name="object 91"/>
          <p:cNvSpPr/>
          <p:nvPr/>
        </p:nvSpPr>
        <p:spPr>
          <a:xfrm>
            <a:off x="9230345" y="4304645"/>
            <a:ext cx="0" cy="637229"/>
          </a:xfrm>
          <a:custGeom>
            <a:avLst/>
            <a:gdLst/>
            <a:ahLst/>
            <a:cxnLst/>
            <a:rect l="l" t="t" r="r" b="b"/>
            <a:pathLst>
              <a:path h="637229">
                <a:moveTo>
                  <a:pt x="0" y="0"/>
                </a:moveTo>
                <a:lnTo>
                  <a:pt x="0" y="637229"/>
                </a:lnTo>
              </a:path>
            </a:pathLst>
          </a:custGeom>
          <a:ln w="38099">
            <a:solidFill>
              <a:srgbClr val="FEFFFF"/>
            </a:solidFill>
          </a:ln>
        </p:spPr>
        <p:txBody>
          <a:bodyPr wrap="square" lIns="0" tIns="0" rIns="0" bIns="0" rtlCol="0">
            <a:noAutofit/>
          </a:bodyPr>
          <a:lstStyle/>
          <a:p>
            <a:endParaRPr/>
          </a:p>
        </p:txBody>
      </p:sp>
      <p:sp>
        <p:nvSpPr>
          <p:cNvPr id="92" name="object 92"/>
          <p:cNvSpPr/>
          <p:nvPr/>
        </p:nvSpPr>
        <p:spPr>
          <a:xfrm>
            <a:off x="9199185" y="4480560"/>
            <a:ext cx="694112" cy="731519"/>
          </a:xfrm>
          <a:prstGeom prst="rect">
            <a:avLst/>
          </a:prstGeom>
          <a:blipFill>
            <a:blip r:embed="rId59" cstate="print"/>
            <a:stretch>
              <a:fillRect/>
            </a:stretch>
          </a:blipFill>
        </p:spPr>
        <p:txBody>
          <a:bodyPr wrap="square" lIns="0" tIns="0" rIns="0" bIns="0" rtlCol="0">
            <a:noAutofit/>
          </a:bodyPr>
          <a:lstStyle/>
          <a:p>
            <a:endParaRPr/>
          </a:p>
        </p:txBody>
      </p:sp>
      <p:sp>
        <p:nvSpPr>
          <p:cNvPr id="93" name="object 93"/>
          <p:cNvSpPr/>
          <p:nvPr/>
        </p:nvSpPr>
        <p:spPr>
          <a:xfrm>
            <a:off x="6981316" y="3244734"/>
            <a:ext cx="2860716" cy="2349933"/>
          </a:xfrm>
          <a:custGeom>
            <a:avLst/>
            <a:gdLst/>
            <a:ahLst/>
            <a:cxnLst/>
            <a:rect l="l" t="t" r="r" b="b"/>
            <a:pathLst>
              <a:path w="2860716" h="2349933">
                <a:moveTo>
                  <a:pt x="0" y="391663"/>
                </a:moveTo>
                <a:lnTo>
                  <a:pt x="5126" y="328133"/>
                </a:lnTo>
                <a:lnTo>
                  <a:pt x="19967" y="267867"/>
                </a:lnTo>
                <a:lnTo>
                  <a:pt x="43716" y="211671"/>
                </a:lnTo>
                <a:lnTo>
                  <a:pt x="75568" y="160352"/>
                </a:lnTo>
                <a:lnTo>
                  <a:pt x="114715" y="114715"/>
                </a:lnTo>
                <a:lnTo>
                  <a:pt x="160352" y="75568"/>
                </a:lnTo>
                <a:lnTo>
                  <a:pt x="211671" y="43716"/>
                </a:lnTo>
                <a:lnTo>
                  <a:pt x="267867" y="19967"/>
                </a:lnTo>
                <a:lnTo>
                  <a:pt x="328133" y="5126"/>
                </a:lnTo>
                <a:lnTo>
                  <a:pt x="391663" y="0"/>
                </a:lnTo>
                <a:lnTo>
                  <a:pt x="2469053" y="0"/>
                </a:lnTo>
                <a:lnTo>
                  <a:pt x="2532582" y="5126"/>
                </a:lnTo>
                <a:lnTo>
                  <a:pt x="2592849" y="19967"/>
                </a:lnTo>
                <a:lnTo>
                  <a:pt x="2649045" y="43716"/>
                </a:lnTo>
                <a:lnTo>
                  <a:pt x="2700364" y="75568"/>
                </a:lnTo>
                <a:lnTo>
                  <a:pt x="2746001" y="114715"/>
                </a:lnTo>
                <a:lnTo>
                  <a:pt x="2785148" y="160352"/>
                </a:lnTo>
                <a:lnTo>
                  <a:pt x="2816999" y="211671"/>
                </a:lnTo>
                <a:lnTo>
                  <a:pt x="2840749" y="267867"/>
                </a:lnTo>
                <a:lnTo>
                  <a:pt x="2855590" y="328133"/>
                </a:lnTo>
                <a:lnTo>
                  <a:pt x="2860716" y="391663"/>
                </a:lnTo>
                <a:lnTo>
                  <a:pt x="2860716" y="1958269"/>
                </a:lnTo>
                <a:lnTo>
                  <a:pt x="2855590" y="2021799"/>
                </a:lnTo>
                <a:lnTo>
                  <a:pt x="2840749" y="2082065"/>
                </a:lnTo>
                <a:lnTo>
                  <a:pt x="2816999" y="2138261"/>
                </a:lnTo>
                <a:lnTo>
                  <a:pt x="2785148" y="2189580"/>
                </a:lnTo>
                <a:lnTo>
                  <a:pt x="2746001" y="2235217"/>
                </a:lnTo>
                <a:lnTo>
                  <a:pt x="2700364" y="2274364"/>
                </a:lnTo>
                <a:lnTo>
                  <a:pt x="2649045" y="2306216"/>
                </a:lnTo>
                <a:lnTo>
                  <a:pt x="2592849" y="2329965"/>
                </a:lnTo>
                <a:lnTo>
                  <a:pt x="2532582" y="2344806"/>
                </a:lnTo>
                <a:lnTo>
                  <a:pt x="2469053" y="2349933"/>
                </a:lnTo>
                <a:lnTo>
                  <a:pt x="391663" y="2349933"/>
                </a:lnTo>
                <a:lnTo>
                  <a:pt x="328133" y="2344806"/>
                </a:lnTo>
                <a:lnTo>
                  <a:pt x="267867" y="2329965"/>
                </a:lnTo>
                <a:lnTo>
                  <a:pt x="211671" y="2306216"/>
                </a:lnTo>
                <a:lnTo>
                  <a:pt x="160352" y="2274364"/>
                </a:lnTo>
                <a:lnTo>
                  <a:pt x="114715" y="2235217"/>
                </a:lnTo>
                <a:lnTo>
                  <a:pt x="75568" y="2189580"/>
                </a:lnTo>
                <a:lnTo>
                  <a:pt x="43716" y="2138261"/>
                </a:lnTo>
                <a:lnTo>
                  <a:pt x="19967" y="2082065"/>
                </a:lnTo>
                <a:lnTo>
                  <a:pt x="5126" y="2021799"/>
                </a:lnTo>
                <a:lnTo>
                  <a:pt x="0" y="1958269"/>
                </a:lnTo>
                <a:lnTo>
                  <a:pt x="0" y="391663"/>
                </a:lnTo>
                <a:close/>
              </a:path>
            </a:pathLst>
          </a:custGeom>
          <a:ln w="19049">
            <a:solidFill>
              <a:srgbClr val="E0E0E0"/>
            </a:solidFill>
            <a:prstDash val="lgDash"/>
          </a:ln>
        </p:spPr>
        <p:txBody>
          <a:bodyPr wrap="square" lIns="0" tIns="0" rIns="0" bIns="0" rtlCol="0">
            <a:noAutofit/>
          </a:bodyPr>
          <a:lstStyle/>
          <a:p>
            <a:endParaRPr/>
          </a:p>
        </p:txBody>
      </p:sp>
      <p:sp>
        <p:nvSpPr>
          <p:cNvPr id="58" name="object 58"/>
          <p:cNvSpPr txBox="1"/>
          <p:nvPr/>
        </p:nvSpPr>
        <p:spPr>
          <a:xfrm>
            <a:off x="1157778" y="464847"/>
            <a:ext cx="4792746" cy="739663"/>
          </a:xfrm>
          <a:prstGeom prst="rect">
            <a:avLst/>
          </a:prstGeom>
        </p:spPr>
        <p:txBody>
          <a:bodyPr wrap="square" lIns="0" tIns="0" rIns="0" bIns="0" rtlCol="0">
            <a:noAutofit/>
          </a:bodyPr>
          <a:lstStyle/>
          <a:p>
            <a:pPr marL="12700" marR="45720">
              <a:lnSpc>
                <a:spcPts val="2960"/>
              </a:lnSpc>
              <a:spcBef>
                <a:spcPts val="148"/>
              </a:spcBef>
            </a:pPr>
            <a:r>
              <a:rPr sz="2800" spc="0" dirty="0">
                <a:solidFill>
                  <a:srgbClr val="2C94DC"/>
                </a:solidFill>
                <a:latin typeface="Arial"/>
                <a:cs typeface="Arial"/>
              </a:rPr>
              <a:t>Concepts in Practice</a:t>
            </a:r>
            <a:endParaRPr sz="2800">
              <a:latin typeface="Arial"/>
              <a:cs typeface="Arial"/>
            </a:endParaRPr>
          </a:p>
          <a:p>
            <a:pPr marL="12700">
              <a:lnSpc>
                <a:spcPct val="95825"/>
              </a:lnSpc>
            </a:pPr>
            <a:r>
              <a:rPr sz="2400" spc="0" dirty="0">
                <a:solidFill>
                  <a:srgbClr val="2C94DC"/>
                </a:solidFill>
                <a:latin typeface="Arial"/>
                <a:cs typeface="Arial"/>
              </a:rPr>
              <a:t>Greenplum</a:t>
            </a:r>
            <a:r>
              <a:rPr sz="2400" spc="-44" dirty="0">
                <a:solidFill>
                  <a:srgbClr val="2C94DC"/>
                </a:solidFill>
                <a:latin typeface="Arial"/>
                <a:cs typeface="Arial"/>
              </a:rPr>
              <a:t>’</a:t>
            </a:r>
            <a:r>
              <a:rPr sz="2400" spc="0" dirty="0">
                <a:solidFill>
                  <a:srgbClr val="2C94DC"/>
                </a:solidFill>
                <a:latin typeface="Arial"/>
                <a:cs typeface="Arial"/>
              </a:rPr>
              <a:t>s</a:t>
            </a:r>
            <a:r>
              <a:rPr sz="2400" spc="-129" dirty="0">
                <a:solidFill>
                  <a:srgbClr val="2C94DC"/>
                </a:solidFill>
                <a:latin typeface="Arial"/>
                <a:cs typeface="Arial"/>
              </a:rPr>
              <a:t> </a:t>
            </a:r>
            <a:r>
              <a:rPr sz="2400" spc="0" dirty="0">
                <a:solidFill>
                  <a:srgbClr val="2C94DC"/>
                </a:solidFill>
                <a:latin typeface="Arial"/>
                <a:cs typeface="Arial"/>
              </a:rPr>
              <a:t>Approach to</a:t>
            </a:r>
            <a:r>
              <a:rPr sz="2400" spc="-129" dirty="0">
                <a:solidFill>
                  <a:srgbClr val="2C94DC"/>
                </a:solidFill>
                <a:latin typeface="Arial"/>
                <a:cs typeface="Arial"/>
              </a:rPr>
              <a:t> </a:t>
            </a:r>
            <a:r>
              <a:rPr sz="2400" spc="0" dirty="0">
                <a:solidFill>
                  <a:srgbClr val="2C94DC"/>
                </a:solidFill>
                <a:latin typeface="Arial"/>
                <a:cs typeface="Arial"/>
              </a:rPr>
              <a:t>Analytics</a:t>
            </a:r>
            <a:endParaRPr sz="2400">
              <a:latin typeface="Arial"/>
              <a:cs typeface="Arial"/>
            </a:endParaRPr>
          </a:p>
        </p:txBody>
      </p:sp>
      <p:sp>
        <p:nvSpPr>
          <p:cNvPr id="57" name="object 57"/>
          <p:cNvSpPr txBox="1"/>
          <p:nvPr/>
        </p:nvSpPr>
        <p:spPr>
          <a:xfrm>
            <a:off x="1770532" y="1721529"/>
            <a:ext cx="1030638" cy="279400"/>
          </a:xfrm>
          <a:prstGeom prst="rect">
            <a:avLst/>
          </a:prstGeom>
        </p:spPr>
        <p:txBody>
          <a:bodyPr wrap="square" lIns="0" tIns="0" rIns="0" bIns="0" rtlCol="0">
            <a:noAutofit/>
          </a:bodyPr>
          <a:lstStyle/>
          <a:p>
            <a:pPr marL="12700">
              <a:lnSpc>
                <a:spcPts val="2195"/>
              </a:lnSpc>
              <a:spcBef>
                <a:spcPts val="109"/>
              </a:spcBef>
            </a:pPr>
            <a:r>
              <a:rPr sz="3000" baseline="2730" dirty="0">
                <a:solidFill>
                  <a:srgbClr val="41BAFE"/>
                </a:solidFill>
                <a:latin typeface="Calibri"/>
                <a:cs typeface="Calibri"/>
              </a:rPr>
              <a:t>M</a:t>
            </a:r>
            <a:r>
              <a:rPr lang="en-US" sz="3000" baseline="2730" dirty="0">
                <a:latin typeface="Calibri"/>
                <a:cs typeface="Calibri"/>
              </a:rPr>
              <a:t>agneti</a:t>
            </a:r>
            <a:r>
              <a:rPr sz="3000" baseline="2730" dirty="0">
                <a:latin typeface="Calibri"/>
                <a:cs typeface="Calibri"/>
              </a:rPr>
              <a:t>c</a:t>
            </a:r>
            <a:endParaRPr sz="2000" dirty="0">
              <a:latin typeface="Calibri"/>
              <a:cs typeface="Calibri"/>
            </a:endParaRPr>
          </a:p>
        </p:txBody>
      </p:sp>
      <p:sp>
        <p:nvSpPr>
          <p:cNvPr id="56" name="object 56"/>
          <p:cNvSpPr txBox="1"/>
          <p:nvPr/>
        </p:nvSpPr>
        <p:spPr>
          <a:xfrm>
            <a:off x="5033608" y="1721529"/>
            <a:ext cx="580037" cy="279400"/>
          </a:xfrm>
          <a:prstGeom prst="rect">
            <a:avLst/>
          </a:prstGeom>
        </p:spPr>
        <p:txBody>
          <a:bodyPr wrap="square" lIns="0" tIns="0" rIns="0" bIns="0" rtlCol="0">
            <a:noAutofit/>
          </a:bodyPr>
          <a:lstStyle/>
          <a:p>
            <a:pPr marL="12700">
              <a:lnSpc>
                <a:spcPts val="2195"/>
              </a:lnSpc>
              <a:spcBef>
                <a:spcPts val="109"/>
              </a:spcBef>
            </a:pPr>
            <a:r>
              <a:rPr sz="3000" b="1" baseline="2730" dirty="0">
                <a:solidFill>
                  <a:srgbClr val="41BAFE"/>
                </a:solidFill>
                <a:latin typeface="Calibri"/>
                <a:cs typeface="Calibri"/>
              </a:rPr>
              <a:t>A</a:t>
            </a:r>
            <a:r>
              <a:rPr lang="en-US" sz="3000" baseline="2730" dirty="0">
                <a:latin typeface="Calibri"/>
                <a:cs typeface="Calibri"/>
              </a:rPr>
              <a:t>g</a:t>
            </a:r>
            <a:r>
              <a:rPr sz="3000" baseline="2730" dirty="0">
                <a:latin typeface="Calibri"/>
                <a:cs typeface="Calibri"/>
              </a:rPr>
              <a:t>ile</a:t>
            </a:r>
            <a:endParaRPr sz="2000" dirty="0">
              <a:latin typeface="Calibri"/>
              <a:cs typeface="Calibri"/>
            </a:endParaRPr>
          </a:p>
        </p:txBody>
      </p:sp>
      <p:sp>
        <p:nvSpPr>
          <p:cNvPr id="55" name="object 55"/>
          <p:cNvSpPr txBox="1"/>
          <p:nvPr/>
        </p:nvSpPr>
        <p:spPr>
          <a:xfrm>
            <a:off x="8131216" y="1721529"/>
            <a:ext cx="609518" cy="279400"/>
          </a:xfrm>
          <a:prstGeom prst="rect">
            <a:avLst/>
          </a:prstGeom>
        </p:spPr>
        <p:txBody>
          <a:bodyPr wrap="square" lIns="0" tIns="0" rIns="0" bIns="0" rtlCol="0">
            <a:noAutofit/>
          </a:bodyPr>
          <a:lstStyle/>
          <a:p>
            <a:pPr marL="12700">
              <a:lnSpc>
                <a:spcPts val="2195"/>
              </a:lnSpc>
              <a:spcBef>
                <a:spcPts val="109"/>
              </a:spcBef>
            </a:pPr>
            <a:r>
              <a:rPr sz="3000" b="1" spc="0" baseline="2730" dirty="0">
                <a:solidFill>
                  <a:srgbClr val="41BAFE"/>
                </a:solidFill>
                <a:latin typeface="Calibri"/>
                <a:cs typeface="Calibri"/>
              </a:rPr>
              <a:t>D</a:t>
            </a:r>
            <a:r>
              <a:rPr sz="3000" spc="0" baseline="2730" dirty="0">
                <a:latin typeface="Calibri"/>
                <a:cs typeface="Calibri"/>
              </a:rPr>
              <a:t>eep</a:t>
            </a:r>
            <a:endParaRPr sz="2000">
              <a:latin typeface="Calibri"/>
              <a:cs typeface="Calibri"/>
            </a:endParaRPr>
          </a:p>
        </p:txBody>
      </p:sp>
      <p:sp>
        <p:nvSpPr>
          <p:cNvPr id="54" name="object 54"/>
          <p:cNvSpPr txBox="1"/>
          <p:nvPr/>
        </p:nvSpPr>
        <p:spPr>
          <a:xfrm>
            <a:off x="1177681" y="2287441"/>
            <a:ext cx="2212569" cy="254000"/>
          </a:xfrm>
          <a:prstGeom prst="rect">
            <a:avLst/>
          </a:prstGeom>
        </p:spPr>
        <p:txBody>
          <a:bodyPr wrap="square" lIns="0" tIns="0" rIns="0" bIns="0" rtlCol="0">
            <a:noAutofit/>
          </a:bodyPr>
          <a:lstStyle/>
          <a:p>
            <a:pPr marL="12700">
              <a:lnSpc>
                <a:spcPts val="1985"/>
              </a:lnSpc>
              <a:spcBef>
                <a:spcPts val="99"/>
              </a:spcBef>
            </a:pPr>
            <a:r>
              <a:rPr lang="en-US" sz="2700" spc="0" baseline="3034" dirty="0">
                <a:latin typeface="Calibri"/>
                <a:cs typeface="Calibri"/>
              </a:rPr>
              <a:t>Extract</a:t>
            </a:r>
            <a:r>
              <a:rPr sz="2700" spc="-72" baseline="3034" dirty="0">
                <a:latin typeface="Calibri"/>
                <a:cs typeface="Calibri"/>
              </a:rPr>
              <a:t> </a:t>
            </a:r>
            <a:r>
              <a:rPr sz="2700" spc="0" baseline="3034" dirty="0">
                <a:latin typeface="Calibri"/>
                <a:cs typeface="Calibri"/>
              </a:rPr>
              <a:t>all kinds of data</a:t>
            </a:r>
            <a:endParaRPr sz="1800" dirty="0">
              <a:latin typeface="Calibri"/>
              <a:cs typeface="Calibri"/>
            </a:endParaRPr>
          </a:p>
        </p:txBody>
      </p:sp>
      <p:sp>
        <p:nvSpPr>
          <p:cNvPr id="53" name="object 53"/>
          <p:cNvSpPr txBox="1"/>
          <p:nvPr/>
        </p:nvSpPr>
        <p:spPr>
          <a:xfrm>
            <a:off x="3685708" y="2287441"/>
            <a:ext cx="3272025" cy="254000"/>
          </a:xfrm>
          <a:prstGeom prst="rect">
            <a:avLst/>
          </a:prstGeom>
        </p:spPr>
        <p:txBody>
          <a:bodyPr wrap="square" lIns="0" tIns="0" rIns="0" bIns="0" rtlCol="0">
            <a:noAutofit/>
          </a:bodyPr>
          <a:lstStyle/>
          <a:p>
            <a:pPr marL="12700">
              <a:lnSpc>
                <a:spcPts val="1985"/>
              </a:lnSpc>
              <a:spcBef>
                <a:spcPts val="99"/>
              </a:spcBef>
            </a:pPr>
            <a:r>
              <a:rPr sz="2700" spc="0" baseline="3034" dirty="0">
                <a:latin typeface="Calibri"/>
                <a:cs typeface="Calibri"/>
              </a:rPr>
              <a:t>Flexible and elas</a:t>
            </a:r>
            <a:r>
              <a:rPr lang="en-US" sz="2700" spc="0" baseline="3034" dirty="0">
                <a:latin typeface="Calibri"/>
                <a:cs typeface="Calibri"/>
              </a:rPr>
              <a:t>ti</a:t>
            </a:r>
            <a:r>
              <a:rPr sz="2700" spc="0" baseline="3034" dirty="0">
                <a:latin typeface="Calibri"/>
                <a:cs typeface="Calibri"/>
              </a:rPr>
              <a:t>c</a:t>
            </a:r>
            <a:r>
              <a:rPr sz="2700" spc="91" baseline="3034" dirty="0">
                <a:latin typeface="Calibri"/>
                <a:cs typeface="Calibri"/>
              </a:rPr>
              <a:t> </a:t>
            </a:r>
            <a:r>
              <a:rPr sz="2700" spc="0" baseline="3034" dirty="0">
                <a:latin typeface="Calibri"/>
                <a:cs typeface="Calibri"/>
              </a:rPr>
              <a:t>data structures</a:t>
            </a:r>
            <a:endParaRPr sz="1800" dirty="0">
              <a:latin typeface="Calibri"/>
              <a:cs typeface="Calibri"/>
            </a:endParaRPr>
          </a:p>
        </p:txBody>
      </p:sp>
      <p:sp>
        <p:nvSpPr>
          <p:cNvPr id="52" name="object 52"/>
          <p:cNvSpPr txBox="1"/>
          <p:nvPr/>
        </p:nvSpPr>
        <p:spPr>
          <a:xfrm>
            <a:off x="7269359" y="2287441"/>
            <a:ext cx="2860716" cy="533400"/>
          </a:xfrm>
          <a:prstGeom prst="rect">
            <a:avLst/>
          </a:prstGeom>
        </p:spPr>
        <p:txBody>
          <a:bodyPr wrap="square" lIns="0" tIns="0" rIns="0" bIns="0" rtlCol="0">
            <a:noAutofit/>
          </a:bodyPr>
          <a:lstStyle/>
          <a:p>
            <a:pPr algn="ctr">
              <a:lnSpc>
                <a:spcPts val="1985"/>
              </a:lnSpc>
              <a:spcBef>
                <a:spcPts val="99"/>
              </a:spcBef>
            </a:pPr>
            <a:r>
              <a:rPr sz="2700" spc="0" baseline="3034" dirty="0">
                <a:latin typeface="Calibri"/>
                <a:cs typeface="Calibri"/>
              </a:rPr>
              <a:t>Rich data repository and</a:t>
            </a:r>
            <a:endParaRPr sz="1800" dirty="0">
              <a:latin typeface="Calibri"/>
              <a:cs typeface="Calibri"/>
            </a:endParaRPr>
          </a:p>
          <a:p>
            <a:pPr marL="252810" marR="269959" algn="ctr">
              <a:lnSpc>
                <a:spcPct val="101725"/>
              </a:lnSpc>
            </a:pPr>
            <a:r>
              <a:rPr sz="1800" dirty="0">
                <a:latin typeface="Calibri"/>
                <a:cs typeface="Calibri"/>
              </a:rPr>
              <a:t>al</a:t>
            </a:r>
            <a:r>
              <a:rPr lang="en-US" sz="1800" dirty="0">
                <a:latin typeface="Calibri"/>
                <a:cs typeface="Calibri"/>
              </a:rPr>
              <a:t>g</a:t>
            </a:r>
            <a:r>
              <a:rPr sz="1800" dirty="0">
                <a:latin typeface="Calibri"/>
                <a:cs typeface="Calibri"/>
              </a:rPr>
              <a:t>orithmic en</a:t>
            </a:r>
            <a:r>
              <a:rPr lang="en-US" sz="1800" dirty="0">
                <a:latin typeface="Calibri"/>
                <a:cs typeface="Calibri"/>
              </a:rPr>
              <a:t>g</a:t>
            </a:r>
            <a:r>
              <a:rPr sz="1800" dirty="0">
                <a:latin typeface="Calibri"/>
                <a:cs typeface="Calibri"/>
              </a:rPr>
              <a:t>ine</a:t>
            </a:r>
          </a:p>
        </p:txBody>
      </p:sp>
      <p:sp>
        <p:nvSpPr>
          <p:cNvPr id="51" name="object 51"/>
          <p:cNvSpPr txBox="1"/>
          <p:nvPr/>
        </p:nvSpPr>
        <p:spPr>
          <a:xfrm>
            <a:off x="4297617" y="3429623"/>
            <a:ext cx="684638" cy="203200"/>
          </a:xfrm>
          <a:prstGeom prst="rect">
            <a:avLst/>
          </a:prstGeom>
        </p:spPr>
        <p:txBody>
          <a:bodyPr wrap="square" lIns="0" tIns="0" rIns="0" bIns="0" rtlCol="0">
            <a:noAutofit/>
          </a:bodyPr>
          <a:lstStyle/>
          <a:p>
            <a:pPr marL="12700">
              <a:lnSpc>
                <a:spcPts val="1530"/>
              </a:lnSpc>
              <a:spcBef>
                <a:spcPts val="76"/>
              </a:spcBef>
            </a:pPr>
            <a:r>
              <a:rPr sz="1400" spc="0" dirty="0">
                <a:solidFill>
                  <a:srgbClr val="0C0C0C"/>
                </a:solidFill>
                <a:latin typeface="Arial"/>
                <a:cs typeface="Arial"/>
              </a:rPr>
              <a:t>Analyze</a:t>
            </a:r>
            <a:endParaRPr sz="1400">
              <a:latin typeface="Arial"/>
              <a:cs typeface="Arial"/>
            </a:endParaRPr>
          </a:p>
        </p:txBody>
      </p:sp>
      <p:sp>
        <p:nvSpPr>
          <p:cNvPr id="50" name="object 50"/>
          <p:cNvSpPr txBox="1"/>
          <p:nvPr/>
        </p:nvSpPr>
        <p:spPr>
          <a:xfrm>
            <a:off x="4440864" y="3632823"/>
            <a:ext cx="398262" cy="203200"/>
          </a:xfrm>
          <a:prstGeom prst="rect">
            <a:avLst/>
          </a:prstGeom>
        </p:spPr>
        <p:txBody>
          <a:bodyPr wrap="square" lIns="0" tIns="0" rIns="0" bIns="0" rtlCol="0">
            <a:noAutofit/>
          </a:bodyPr>
          <a:lstStyle/>
          <a:p>
            <a:pPr marL="12700">
              <a:lnSpc>
                <a:spcPts val="1530"/>
              </a:lnSpc>
              <a:spcBef>
                <a:spcPts val="76"/>
              </a:spcBef>
            </a:pPr>
            <a:r>
              <a:rPr sz="1400" spc="0" dirty="0">
                <a:solidFill>
                  <a:srgbClr val="0C0C0C"/>
                </a:solidFill>
                <a:latin typeface="Arial"/>
                <a:cs typeface="Arial"/>
              </a:rPr>
              <a:t>data</a:t>
            </a:r>
            <a:endParaRPr sz="1400">
              <a:latin typeface="Arial"/>
              <a:cs typeface="Arial"/>
            </a:endParaRPr>
          </a:p>
        </p:txBody>
      </p:sp>
      <p:sp>
        <p:nvSpPr>
          <p:cNvPr id="49" name="object 49"/>
          <p:cNvSpPr txBox="1"/>
          <p:nvPr/>
        </p:nvSpPr>
        <p:spPr>
          <a:xfrm>
            <a:off x="5588148" y="3946395"/>
            <a:ext cx="971039" cy="203200"/>
          </a:xfrm>
          <a:prstGeom prst="rect">
            <a:avLst/>
          </a:prstGeom>
        </p:spPr>
        <p:txBody>
          <a:bodyPr wrap="square" lIns="0" tIns="0" rIns="0" bIns="0" rtlCol="0">
            <a:noAutofit/>
          </a:bodyPr>
          <a:lstStyle/>
          <a:p>
            <a:pPr marL="12700">
              <a:lnSpc>
                <a:spcPts val="1530"/>
              </a:lnSpc>
              <a:spcBef>
                <a:spcPts val="76"/>
              </a:spcBef>
            </a:pPr>
            <a:r>
              <a:rPr sz="1400" spc="0" dirty="0">
                <a:solidFill>
                  <a:srgbClr val="0C0C0C"/>
                </a:solidFill>
                <a:latin typeface="Arial"/>
                <a:cs typeface="Arial"/>
              </a:rPr>
              <a:t>Restructure</a:t>
            </a:r>
            <a:endParaRPr sz="1400">
              <a:latin typeface="Arial"/>
              <a:cs typeface="Arial"/>
            </a:endParaRPr>
          </a:p>
        </p:txBody>
      </p:sp>
      <p:sp>
        <p:nvSpPr>
          <p:cNvPr id="48" name="object 48"/>
          <p:cNvSpPr txBox="1"/>
          <p:nvPr/>
        </p:nvSpPr>
        <p:spPr>
          <a:xfrm>
            <a:off x="5874599" y="4149595"/>
            <a:ext cx="398262" cy="203200"/>
          </a:xfrm>
          <a:prstGeom prst="rect">
            <a:avLst/>
          </a:prstGeom>
        </p:spPr>
        <p:txBody>
          <a:bodyPr wrap="square" lIns="0" tIns="0" rIns="0" bIns="0" rtlCol="0">
            <a:noAutofit/>
          </a:bodyPr>
          <a:lstStyle/>
          <a:p>
            <a:pPr marL="12700">
              <a:lnSpc>
                <a:spcPts val="1530"/>
              </a:lnSpc>
              <a:spcBef>
                <a:spcPts val="76"/>
              </a:spcBef>
            </a:pPr>
            <a:r>
              <a:rPr sz="1400" spc="0" dirty="0">
                <a:solidFill>
                  <a:srgbClr val="0C0C0C"/>
                </a:solidFill>
                <a:latin typeface="Arial"/>
                <a:cs typeface="Arial"/>
              </a:rPr>
              <a:t>data</a:t>
            </a:r>
            <a:endParaRPr sz="1400">
              <a:latin typeface="Arial"/>
              <a:cs typeface="Arial"/>
            </a:endParaRPr>
          </a:p>
        </p:txBody>
      </p:sp>
      <p:sp>
        <p:nvSpPr>
          <p:cNvPr id="47" name="object 47"/>
          <p:cNvSpPr txBox="1"/>
          <p:nvPr/>
        </p:nvSpPr>
        <p:spPr>
          <a:xfrm>
            <a:off x="8515711" y="4548224"/>
            <a:ext cx="601289" cy="158749"/>
          </a:xfrm>
          <a:prstGeom prst="rect">
            <a:avLst/>
          </a:prstGeom>
        </p:spPr>
        <p:txBody>
          <a:bodyPr wrap="square" lIns="0" tIns="0" rIns="0" bIns="0" rtlCol="0">
            <a:noAutofit/>
          </a:bodyPr>
          <a:lstStyle/>
          <a:p>
            <a:pPr marL="12700">
              <a:lnSpc>
                <a:spcPts val="1175"/>
              </a:lnSpc>
              <a:spcBef>
                <a:spcPts val="58"/>
              </a:spcBef>
            </a:pPr>
            <a:r>
              <a:rPr sz="1050" spc="0" dirty="0">
                <a:solidFill>
                  <a:srgbClr val="FEFFFE"/>
                </a:solidFill>
                <a:latin typeface="Arial"/>
                <a:cs typeface="Arial"/>
              </a:rPr>
              <a:t>why did it</a:t>
            </a:r>
            <a:endParaRPr sz="1050">
              <a:latin typeface="Arial"/>
              <a:cs typeface="Arial"/>
            </a:endParaRPr>
          </a:p>
        </p:txBody>
      </p:sp>
      <p:sp>
        <p:nvSpPr>
          <p:cNvPr id="46" name="object 46"/>
          <p:cNvSpPr txBox="1"/>
          <p:nvPr/>
        </p:nvSpPr>
        <p:spPr>
          <a:xfrm>
            <a:off x="2082712" y="4770643"/>
            <a:ext cx="842631" cy="203199"/>
          </a:xfrm>
          <a:prstGeom prst="rect">
            <a:avLst/>
          </a:prstGeom>
        </p:spPr>
        <p:txBody>
          <a:bodyPr wrap="square" lIns="0" tIns="0" rIns="0" bIns="0" rtlCol="0">
            <a:noAutofit/>
          </a:bodyPr>
          <a:lstStyle/>
          <a:p>
            <a:pPr marL="12700">
              <a:lnSpc>
                <a:spcPts val="1530"/>
              </a:lnSpc>
              <a:spcBef>
                <a:spcPts val="76"/>
              </a:spcBef>
            </a:pPr>
            <a:r>
              <a:rPr sz="1400" b="1" spc="0" dirty="0">
                <a:latin typeface="Arial"/>
                <a:cs typeface="Arial"/>
              </a:rPr>
              <a:t>Analytics</a:t>
            </a:r>
            <a:endParaRPr sz="1400">
              <a:latin typeface="Arial"/>
              <a:cs typeface="Arial"/>
            </a:endParaRPr>
          </a:p>
        </p:txBody>
      </p:sp>
      <p:sp>
        <p:nvSpPr>
          <p:cNvPr id="45" name="object 45"/>
          <p:cNvSpPr txBox="1"/>
          <p:nvPr/>
        </p:nvSpPr>
        <p:spPr>
          <a:xfrm>
            <a:off x="4141061" y="4804580"/>
            <a:ext cx="625618" cy="203200"/>
          </a:xfrm>
          <a:prstGeom prst="rect">
            <a:avLst/>
          </a:prstGeom>
        </p:spPr>
        <p:txBody>
          <a:bodyPr wrap="square" lIns="0" tIns="0" rIns="0" bIns="0" rtlCol="0">
            <a:noAutofit/>
          </a:bodyPr>
          <a:lstStyle/>
          <a:p>
            <a:pPr marL="12700">
              <a:lnSpc>
                <a:spcPts val="1530"/>
              </a:lnSpc>
              <a:spcBef>
                <a:spcPts val="76"/>
              </a:spcBef>
            </a:pPr>
            <a:r>
              <a:rPr sz="1400" spc="0" dirty="0">
                <a:solidFill>
                  <a:srgbClr val="0C0C0C"/>
                </a:solidFill>
                <a:latin typeface="Arial"/>
                <a:cs typeface="Arial"/>
              </a:rPr>
              <a:t>Repeat</a:t>
            </a:r>
            <a:endParaRPr sz="1400">
              <a:latin typeface="Arial"/>
              <a:cs typeface="Arial"/>
            </a:endParaRPr>
          </a:p>
        </p:txBody>
      </p:sp>
      <p:sp>
        <p:nvSpPr>
          <p:cNvPr id="44" name="object 44"/>
          <p:cNvSpPr txBox="1"/>
          <p:nvPr/>
        </p:nvSpPr>
        <p:spPr>
          <a:xfrm>
            <a:off x="7198248" y="5046223"/>
            <a:ext cx="354939" cy="152400"/>
          </a:xfrm>
          <a:prstGeom prst="rect">
            <a:avLst/>
          </a:prstGeom>
        </p:spPr>
        <p:txBody>
          <a:bodyPr wrap="square" lIns="0" tIns="0" rIns="0" bIns="0" rtlCol="0">
            <a:noAutofit/>
          </a:bodyPr>
          <a:lstStyle/>
          <a:p>
            <a:pPr marL="12700">
              <a:lnSpc>
                <a:spcPts val="1120"/>
              </a:lnSpc>
              <a:spcBef>
                <a:spcPts val="55"/>
              </a:spcBef>
            </a:pPr>
            <a:r>
              <a:rPr sz="1000" spc="0" dirty="0">
                <a:latin typeface="Arial"/>
                <a:cs typeface="Arial"/>
              </a:rPr>
              <a:t>Facts</a:t>
            </a:r>
            <a:endParaRPr sz="1000">
              <a:latin typeface="Arial"/>
              <a:cs typeface="Arial"/>
            </a:endParaRPr>
          </a:p>
        </p:txBody>
      </p:sp>
      <p:sp>
        <p:nvSpPr>
          <p:cNvPr id="43" name="object 43"/>
          <p:cNvSpPr txBox="1"/>
          <p:nvPr/>
        </p:nvSpPr>
        <p:spPr>
          <a:xfrm>
            <a:off x="8782979" y="5046223"/>
            <a:ext cx="369209" cy="152400"/>
          </a:xfrm>
          <a:prstGeom prst="rect">
            <a:avLst/>
          </a:prstGeom>
        </p:spPr>
        <p:txBody>
          <a:bodyPr wrap="square" lIns="0" tIns="0" rIns="0" bIns="0" rtlCol="0">
            <a:noAutofit/>
          </a:bodyPr>
          <a:lstStyle/>
          <a:p>
            <a:pPr marL="12700">
              <a:lnSpc>
                <a:spcPts val="1120"/>
              </a:lnSpc>
              <a:spcBef>
                <a:spcPts val="55"/>
              </a:spcBef>
            </a:pPr>
            <a:r>
              <a:rPr sz="1000" spc="0" dirty="0">
                <a:latin typeface="Arial"/>
                <a:cs typeface="Arial"/>
              </a:rPr>
              <a:t>Interp</a:t>
            </a:r>
            <a:endParaRPr sz="1000">
              <a:latin typeface="Arial"/>
              <a:cs typeface="Arial"/>
            </a:endParaRPr>
          </a:p>
        </p:txBody>
      </p:sp>
      <p:sp>
        <p:nvSpPr>
          <p:cNvPr id="42" name="object 42"/>
          <p:cNvSpPr txBox="1"/>
          <p:nvPr/>
        </p:nvSpPr>
        <p:spPr>
          <a:xfrm>
            <a:off x="1081579" y="6140515"/>
            <a:ext cx="5293816" cy="253999"/>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Source:  MAD Skills: New</a:t>
            </a:r>
            <a:r>
              <a:rPr sz="1800" spc="-100" dirty="0">
                <a:latin typeface="Arial"/>
                <a:cs typeface="Arial"/>
              </a:rPr>
              <a:t> </a:t>
            </a:r>
            <a:r>
              <a:rPr sz="1800" spc="0" dirty="0">
                <a:latin typeface="Arial"/>
                <a:cs typeface="Arial"/>
              </a:rPr>
              <a:t>Analysis Practices for Big</a:t>
            </a:r>
            <a:endParaRPr sz="1800" dirty="0">
              <a:latin typeface="Arial"/>
              <a:cs typeface="Arial"/>
            </a:endParaRPr>
          </a:p>
        </p:txBody>
      </p:sp>
      <p:sp>
        <p:nvSpPr>
          <p:cNvPr id="41" name="object 41"/>
          <p:cNvSpPr txBox="1"/>
          <p:nvPr/>
        </p:nvSpPr>
        <p:spPr>
          <a:xfrm>
            <a:off x="6379221" y="6140515"/>
            <a:ext cx="606096" cy="253999"/>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Data,</a:t>
            </a:r>
            <a:endParaRPr sz="1800" dirty="0">
              <a:latin typeface="Arial"/>
              <a:cs typeface="Arial"/>
            </a:endParaRPr>
          </a:p>
        </p:txBody>
      </p:sp>
      <p:sp>
        <p:nvSpPr>
          <p:cNvPr id="40" name="object 40"/>
          <p:cNvSpPr txBox="1"/>
          <p:nvPr/>
        </p:nvSpPr>
        <p:spPr>
          <a:xfrm>
            <a:off x="7052631" y="6140515"/>
            <a:ext cx="1266915" cy="253999"/>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March 2009</a:t>
            </a:r>
            <a:endParaRPr sz="1800">
              <a:latin typeface="Arial"/>
              <a:cs typeface="Arial"/>
            </a:endParaRPr>
          </a:p>
        </p:txBody>
      </p:sp>
      <p:sp>
        <p:nvSpPr>
          <p:cNvPr id="39" name="object 39"/>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8" name="object 38"/>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4-</a:t>
            </a:r>
            <a:endParaRPr sz="1000">
              <a:latin typeface="Calibri"/>
              <a:cs typeface="Calibri"/>
            </a:endParaRPr>
          </a:p>
        </p:txBody>
      </p:sp>
      <p:sp>
        <p:nvSpPr>
          <p:cNvPr id="37" name="object 37"/>
          <p:cNvSpPr txBox="1"/>
          <p:nvPr/>
        </p:nvSpPr>
        <p:spPr>
          <a:xfrm rot="4620000">
            <a:off x="3474059" y="4829374"/>
            <a:ext cx="307149" cy="102870"/>
          </a:xfrm>
          <a:prstGeom prst="rect">
            <a:avLst/>
          </a:prstGeom>
        </p:spPr>
        <p:txBody>
          <a:bodyPr wrap="square" lIns="0" tIns="0" rIns="0" bIns="0" rtlCol="0">
            <a:noAutofit/>
          </a:bodyPr>
          <a:lstStyle/>
          <a:p>
            <a:pPr>
              <a:lnSpc>
                <a:spcPts val="810"/>
              </a:lnSpc>
              <a:spcBef>
                <a:spcPts val="40"/>
              </a:spcBef>
            </a:pPr>
            <a:r>
              <a:rPr sz="800" spc="0" dirty="0">
                <a:latin typeface="Arial"/>
                <a:cs typeface="Arial"/>
              </a:rPr>
              <a:t>M</a:t>
            </a:r>
            <a:r>
              <a:rPr sz="800" spc="-9" dirty="0">
                <a:latin typeface="Arial"/>
                <a:cs typeface="Arial"/>
              </a:rPr>
              <a:t>ode</a:t>
            </a:r>
            <a:r>
              <a:rPr sz="800" spc="0" dirty="0">
                <a:latin typeface="Arial"/>
                <a:cs typeface="Arial"/>
              </a:rPr>
              <a:t>l</a:t>
            </a:r>
            <a:endParaRPr sz="800">
              <a:latin typeface="Arial"/>
              <a:cs typeface="Arial"/>
            </a:endParaRPr>
          </a:p>
        </p:txBody>
      </p:sp>
      <p:sp>
        <p:nvSpPr>
          <p:cNvPr id="36" name="object 36"/>
          <p:cNvSpPr txBox="1"/>
          <p:nvPr/>
        </p:nvSpPr>
        <p:spPr>
          <a:xfrm rot="4620000">
            <a:off x="3318845" y="4914533"/>
            <a:ext cx="422802" cy="102870"/>
          </a:xfrm>
          <a:prstGeom prst="rect">
            <a:avLst/>
          </a:prstGeom>
        </p:spPr>
        <p:txBody>
          <a:bodyPr wrap="square" lIns="0" tIns="0" rIns="0" bIns="0" rtlCol="0">
            <a:noAutofit/>
          </a:bodyPr>
          <a:lstStyle/>
          <a:p>
            <a:pPr>
              <a:lnSpc>
                <a:spcPts val="810"/>
              </a:lnSpc>
              <a:spcBef>
                <a:spcPts val="40"/>
              </a:spcBef>
            </a:pPr>
            <a:r>
              <a:rPr sz="800" spc="0" dirty="0">
                <a:latin typeface="Arial"/>
                <a:cs typeface="Arial"/>
              </a:rPr>
              <a:t>s</a:t>
            </a:r>
            <a:r>
              <a:rPr sz="800" spc="-9" dirty="0">
                <a:latin typeface="Arial"/>
                <a:cs typeface="Arial"/>
              </a:rPr>
              <a:t>ele</a:t>
            </a:r>
            <a:r>
              <a:rPr sz="800" spc="0" dirty="0">
                <a:latin typeface="Arial"/>
                <a:cs typeface="Arial"/>
              </a:rPr>
              <a:t>c</a:t>
            </a:r>
            <a:r>
              <a:rPr sz="800" spc="-9" dirty="0">
                <a:latin typeface="Arial"/>
                <a:cs typeface="Arial"/>
              </a:rPr>
              <a:t>tio</a:t>
            </a:r>
            <a:r>
              <a:rPr sz="1200" spc="0" baseline="-3623" dirty="0">
                <a:latin typeface="Arial"/>
                <a:cs typeface="Arial"/>
              </a:rPr>
              <a:t>n</a:t>
            </a:r>
            <a:endParaRPr sz="800">
              <a:latin typeface="Arial"/>
              <a:cs typeface="Arial"/>
            </a:endParaRPr>
          </a:p>
        </p:txBody>
      </p:sp>
      <p:sp>
        <p:nvSpPr>
          <p:cNvPr id="35" name="object 35"/>
          <p:cNvSpPr txBox="1"/>
          <p:nvPr/>
        </p:nvSpPr>
        <p:spPr>
          <a:xfrm rot="4620000">
            <a:off x="3238439" y="4881421"/>
            <a:ext cx="307149" cy="102870"/>
          </a:xfrm>
          <a:prstGeom prst="rect">
            <a:avLst/>
          </a:prstGeom>
        </p:spPr>
        <p:txBody>
          <a:bodyPr wrap="square" lIns="0" tIns="0" rIns="0" bIns="0" rtlCol="0">
            <a:noAutofit/>
          </a:bodyPr>
          <a:lstStyle/>
          <a:p>
            <a:pPr>
              <a:lnSpc>
                <a:spcPts val="810"/>
              </a:lnSpc>
              <a:spcBef>
                <a:spcPts val="40"/>
              </a:spcBef>
            </a:pPr>
            <a:r>
              <a:rPr sz="800" spc="0" dirty="0">
                <a:latin typeface="Arial"/>
                <a:cs typeface="Arial"/>
              </a:rPr>
              <a:t>M</a:t>
            </a:r>
            <a:r>
              <a:rPr sz="800" spc="-9" dirty="0">
                <a:latin typeface="Arial"/>
                <a:cs typeface="Arial"/>
              </a:rPr>
              <a:t>ode</a:t>
            </a:r>
            <a:r>
              <a:rPr sz="800" spc="0" dirty="0">
                <a:latin typeface="Arial"/>
                <a:cs typeface="Arial"/>
              </a:rPr>
              <a:t>l</a:t>
            </a:r>
            <a:endParaRPr sz="800">
              <a:latin typeface="Arial"/>
              <a:cs typeface="Arial"/>
            </a:endParaRPr>
          </a:p>
        </p:txBody>
      </p:sp>
      <p:sp>
        <p:nvSpPr>
          <p:cNvPr id="34" name="object 34"/>
          <p:cNvSpPr txBox="1"/>
          <p:nvPr/>
        </p:nvSpPr>
        <p:spPr>
          <a:xfrm rot="4620000">
            <a:off x="3119620" y="4917348"/>
            <a:ext cx="327484" cy="102235"/>
          </a:xfrm>
          <a:prstGeom prst="rect">
            <a:avLst/>
          </a:prstGeom>
        </p:spPr>
        <p:txBody>
          <a:bodyPr wrap="square" lIns="0" tIns="0" rIns="0" bIns="0" rtlCol="0">
            <a:noAutofit/>
          </a:bodyPr>
          <a:lstStyle/>
          <a:p>
            <a:pPr>
              <a:lnSpc>
                <a:spcPts val="805"/>
              </a:lnSpc>
              <a:spcBef>
                <a:spcPts val="40"/>
              </a:spcBef>
            </a:pPr>
            <a:r>
              <a:rPr sz="800" spc="-9" dirty="0">
                <a:latin typeface="Arial"/>
                <a:cs typeface="Arial"/>
              </a:rPr>
              <a:t>de</a:t>
            </a:r>
            <a:r>
              <a:rPr sz="800" spc="0" dirty="0">
                <a:latin typeface="Arial"/>
                <a:cs typeface="Arial"/>
              </a:rPr>
              <a:t>s</a:t>
            </a:r>
            <a:r>
              <a:rPr sz="800" spc="-9" dirty="0">
                <a:latin typeface="Arial"/>
                <a:cs typeface="Arial"/>
              </a:rPr>
              <a:t>ig</a:t>
            </a:r>
            <a:r>
              <a:rPr sz="800" spc="0" dirty="0">
                <a:latin typeface="Arial"/>
                <a:cs typeface="Arial"/>
              </a:rPr>
              <a:t>n</a:t>
            </a:r>
            <a:endParaRPr sz="800">
              <a:latin typeface="Arial"/>
              <a:cs typeface="Arial"/>
            </a:endParaRPr>
          </a:p>
        </p:txBody>
      </p:sp>
      <p:sp>
        <p:nvSpPr>
          <p:cNvPr id="33" name="object 33"/>
          <p:cNvSpPr txBox="1"/>
          <p:nvPr/>
        </p:nvSpPr>
        <p:spPr>
          <a:xfrm rot="16200000">
            <a:off x="6941961" y="4469163"/>
            <a:ext cx="327921" cy="142240"/>
          </a:xfrm>
          <a:prstGeom prst="rect">
            <a:avLst/>
          </a:prstGeom>
        </p:spPr>
        <p:txBody>
          <a:bodyPr wrap="square" lIns="0" tIns="0" rIns="0" bIns="0" rtlCol="0">
            <a:noAutofit/>
          </a:bodyPr>
          <a:lstStyle/>
          <a:p>
            <a:pPr marL="12700">
              <a:lnSpc>
                <a:spcPts val="1120"/>
              </a:lnSpc>
              <a:spcBef>
                <a:spcPts val="55"/>
              </a:spcBef>
            </a:pPr>
            <a:r>
              <a:rPr sz="1000" spc="0" dirty="0">
                <a:latin typeface="Arial"/>
                <a:cs typeface="Arial"/>
              </a:rPr>
              <a:t>Past</a:t>
            </a:r>
            <a:endParaRPr sz="1000">
              <a:latin typeface="Arial"/>
              <a:cs typeface="Arial"/>
            </a:endParaRPr>
          </a:p>
        </p:txBody>
      </p:sp>
      <p:sp>
        <p:nvSpPr>
          <p:cNvPr id="32" name="object 32"/>
          <p:cNvSpPr txBox="1"/>
          <p:nvPr/>
        </p:nvSpPr>
        <p:spPr>
          <a:xfrm rot="16200000">
            <a:off x="7044190" y="3676102"/>
            <a:ext cx="428266" cy="142240"/>
          </a:xfrm>
          <a:prstGeom prst="rect">
            <a:avLst/>
          </a:prstGeom>
        </p:spPr>
        <p:txBody>
          <a:bodyPr wrap="square" lIns="0" tIns="0" rIns="0" bIns="0" rtlCol="0">
            <a:noAutofit/>
          </a:bodyPr>
          <a:lstStyle/>
          <a:p>
            <a:pPr marL="12700">
              <a:lnSpc>
                <a:spcPts val="1120"/>
              </a:lnSpc>
              <a:spcBef>
                <a:spcPts val="55"/>
              </a:spcBef>
            </a:pPr>
            <a:r>
              <a:rPr sz="1000" spc="0" dirty="0">
                <a:latin typeface="Arial"/>
                <a:cs typeface="Arial"/>
              </a:rPr>
              <a:t>Future</a:t>
            </a:r>
            <a:endParaRPr sz="1000">
              <a:latin typeface="Arial"/>
              <a:cs typeface="Arial"/>
            </a:endParaRPr>
          </a:p>
        </p:txBody>
      </p:sp>
      <p:sp>
        <p:nvSpPr>
          <p:cNvPr id="31" name="object 31"/>
          <p:cNvSpPr txBox="1"/>
          <p:nvPr/>
        </p:nvSpPr>
        <p:spPr>
          <a:xfrm rot="16920000">
            <a:off x="1005510" y="5074552"/>
            <a:ext cx="238437" cy="102870"/>
          </a:xfrm>
          <a:prstGeom prst="rect">
            <a:avLst/>
          </a:prstGeom>
        </p:spPr>
        <p:txBody>
          <a:bodyPr wrap="square" lIns="0" tIns="0" rIns="0" bIns="0" rtlCol="0">
            <a:noAutofit/>
          </a:bodyPr>
          <a:lstStyle/>
          <a:p>
            <a:pPr>
              <a:lnSpc>
                <a:spcPts val="810"/>
              </a:lnSpc>
              <a:spcBef>
                <a:spcPts val="40"/>
              </a:spcBef>
            </a:pPr>
            <a:r>
              <a:rPr sz="800" spc="-14" dirty="0">
                <a:latin typeface="Arial"/>
                <a:cs typeface="Arial"/>
              </a:rPr>
              <a:t>Fa</a:t>
            </a:r>
            <a:r>
              <a:rPr sz="800" spc="0" dirty="0">
                <a:latin typeface="Arial"/>
                <a:cs typeface="Arial"/>
              </a:rPr>
              <a:t>st</a:t>
            </a:r>
            <a:endParaRPr sz="800">
              <a:latin typeface="Arial"/>
              <a:cs typeface="Arial"/>
            </a:endParaRPr>
          </a:p>
        </p:txBody>
      </p:sp>
      <p:sp>
        <p:nvSpPr>
          <p:cNvPr id="30" name="object 30"/>
          <p:cNvSpPr txBox="1"/>
          <p:nvPr/>
        </p:nvSpPr>
        <p:spPr>
          <a:xfrm rot="16920000">
            <a:off x="1103441" y="5075816"/>
            <a:ext cx="274555" cy="103505"/>
          </a:xfrm>
          <a:prstGeom prst="rect">
            <a:avLst/>
          </a:prstGeom>
        </p:spPr>
        <p:txBody>
          <a:bodyPr wrap="square" lIns="0" tIns="0" rIns="0" bIns="0" rtlCol="0">
            <a:noAutofit/>
          </a:bodyPr>
          <a:lstStyle/>
          <a:p>
            <a:pPr>
              <a:lnSpc>
                <a:spcPts val="815"/>
              </a:lnSpc>
              <a:spcBef>
                <a:spcPts val="40"/>
              </a:spcBef>
            </a:pPr>
            <a:r>
              <a:rPr sz="800" spc="0" dirty="0">
                <a:latin typeface="Arial"/>
                <a:cs typeface="Arial"/>
              </a:rPr>
              <a:t>E</a:t>
            </a:r>
            <a:r>
              <a:rPr sz="800" spc="-14" dirty="0">
                <a:latin typeface="Arial"/>
                <a:cs typeface="Arial"/>
              </a:rPr>
              <a:t>T</a:t>
            </a:r>
            <a:r>
              <a:rPr sz="800" spc="0" dirty="0">
                <a:latin typeface="Arial"/>
                <a:cs typeface="Arial"/>
              </a:rPr>
              <a:t>L</a:t>
            </a:r>
            <a:r>
              <a:rPr sz="800" spc="-39" dirty="0">
                <a:latin typeface="Arial"/>
                <a:cs typeface="Arial"/>
              </a:rPr>
              <a:t> </a:t>
            </a:r>
            <a:r>
              <a:rPr sz="800" spc="0" dirty="0">
                <a:latin typeface="Arial"/>
                <a:cs typeface="Arial"/>
              </a:rPr>
              <a:t>/</a:t>
            </a:r>
            <a:endParaRPr sz="800">
              <a:latin typeface="Arial"/>
              <a:cs typeface="Arial"/>
            </a:endParaRPr>
          </a:p>
        </p:txBody>
      </p:sp>
      <p:sp>
        <p:nvSpPr>
          <p:cNvPr id="29" name="object 29"/>
          <p:cNvSpPr txBox="1"/>
          <p:nvPr/>
        </p:nvSpPr>
        <p:spPr>
          <a:xfrm rot="16920000">
            <a:off x="1247300" y="5129657"/>
            <a:ext cx="223534" cy="103505"/>
          </a:xfrm>
          <a:prstGeom prst="rect">
            <a:avLst/>
          </a:prstGeom>
        </p:spPr>
        <p:txBody>
          <a:bodyPr wrap="square" lIns="0" tIns="0" rIns="0" bIns="0" rtlCol="0">
            <a:noAutofit/>
          </a:bodyPr>
          <a:lstStyle/>
          <a:p>
            <a:pPr>
              <a:lnSpc>
                <a:spcPts val="815"/>
              </a:lnSpc>
              <a:spcBef>
                <a:spcPts val="40"/>
              </a:spcBef>
            </a:pPr>
            <a:r>
              <a:rPr sz="800" spc="0" dirty="0">
                <a:latin typeface="Arial"/>
                <a:cs typeface="Arial"/>
              </a:rPr>
              <a:t>E</a:t>
            </a:r>
            <a:r>
              <a:rPr sz="800" spc="-69" dirty="0">
                <a:latin typeface="Arial"/>
                <a:cs typeface="Arial"/>
              </a:rPr>
              <a:t>L</a:t>
            </a:r>
            <a:r>
              <a:rPr sz="800" spc="0" dirty="0">
                <a:latin typeface="Arial"/>
                <a:cs typeface="Arial"/>
              </a:rPr>
              <a:t>T</a:t>
            </a:r>
            <a:endParaRPr sz="800">
              <a:latin typeface="Arial"/>
              <a:cs typeface="Arial"/>
            </a:endParaRPr>
          </a:p>
        </p:txBody>
      </p:sp>
      <p:sp>
        <p:nvSpPr>
          <p:cNvPr id="28" name="object 28"/>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1621562" y="5080256"/>
            <a:ext cx="1475812" cy="200054"/>
          </a:xfrm>
          <a:prstGeom prst="rect">
            <a:avLst/>
          </a:prstGeom>
        </p:spPr>
        <p:txBody>
          <a:bodyPr wrap="square" lIns="0" tIns="0" rIns="0" bIns="0" rtlCol="0">
            <a:noAutofit/>
          </a:bodyPr>
          <a:lstStyle/>
          <a:p>
            <a:pPr marL="54455">
              <a:lnSpc>
                <a:spcPts val="1530"/>
              </a:lnSpc>
              <a:spcBef>
                <a:spcPts val="121"/>
              </a:spcBef>
            </a:pPr>
            <a:r>
              <a:rPr sz="2100" b="1" spc="0" baseline="-2070" dirty="0">
                <a:latin typeface="Arial"/>
                <a:cs typeface="Arial"/>
              </a:rPr>
              <a:t>Data    </a:t>
            </a:r>
            <a:r>
              <a:rPr sz="2100" b="1" spc="34" baseline="-2070" dirty="0">
                <a:latin typeface="Arial"/>
                <a:cs typeface="Arial"/>
              </a:rPr>
              <a:t> </a:t>
            </a:r>
            <a:r>
              <a:rPr sz="1050" b="1" spc="0" baseline="16564" dirty="0">
                <a:latin typeface="Arial"/>
                <a:cs typeface="Arial"/>
              </a:rPr>
              <a:t>EDC PL</a:t>
            </a:r>
            <a:r>
              <a:rPr sz="1050" b="1" spc="-50" baseline="16564" dirty="0">
                <a:latin typeface="Arial"/>
                <a:cs typeface="Arial"/>
              </a:rPr>
              <a:t>A</a:t>
            </a:r>
            <a:r>
              <a:rPr sz="1050" b="1" spc="0" baseline="16564" dirty="0">
                <a:latin typeface="Arial"/>
                <a:cs typeface="Arial"/>
              </a:rPr>
              <a:t>TFORM</a:t>
            </a:r>
            <a:endParaRPr sz="700">
              <a:latin typeface="Arial"/>
              <a:cs typeface="Arial"/>
            </a:endParaRPr>
          </a:p>
        </p:txBody>
      </p:sp>
      <p:sp>
        <p:nvSpPr>
          <p:cNvPr id="26" name="object 26"/>
          <p:cNvSpPr txBox="1"/>
          <p:nvPr/>
        </p:nvSpPr>
        <p:spPr>
          <a:xfrm>
            <a:off x="3898437" y="4943161"/>
            <a:ext cx="2424953" cy="200056"/>
          </a:xfrm>
          <a:prstGeom prst="rect">
            <a:avLst/>
          </a:prstGeom>
        </p:spPr>
        <p:txBody>
          <a:bodyPr wrap="square" lIns="0" tIns="0" rIns="0" bIns="0" rtlCol="0">
            <a:noAutofit/>
          </a:bodyPr>
          <a:lstStyle/>
          <a:p>
            <a:pPr marL="25400">
              <a:lnSpc>
                <a:spcPts val="1000"/>
              </a:lnSpc>
            </a:pPr>
            <a:endParaRPr sz="1000"/>
          </a:p>
        </p:txBody>
      </p:sp>
      <p:sp>
        <p:nvSpPr>
          <p:cNvPr id="25" name="object 25"/>
          <p:cNvSpPr txBox="1"/>
          <p:nvPr/>
        </p:nvSpPr>
        <p:spPr>
          <a:xfrm>
            <a:off x="2544460" y="4645606"/>
            <a:ext cx="78658" cy="391075"/>
          </a:xfrm>
          <a:prstGeom prst="rect">
            <a:avLst/>
          </a:prstGeom>
        </p:spPr>
        <p:txBody>
          <a:bodyPr wrap="square" lIns="0" tIns="0" rIns="0" bIns="0" rtlCol="0">
            <a:noAutofit/>
          </a:bodyPr>
          <a:lstStyle/>
          <a:p>
            <a:pPr marL="25400">
              <a:lnSpc>
                <a:spcPts val="1000"/>
              </a:lnSpc>
            </a:pPr>
            <a:endParaRPr sz="1000"/>
          </a:p>
        </p:txBody>
      </p:sp>
      <p:sp>
        <p:nvSpPr>
          <p:cNvPr id="24" name="object 24"/>
          <p:cNvSpPr txBox="1"/>
          <p:nvPr/>
        </p:nvSpPr>
        <p:spPr>
          <a:xfrm>
            <a:off x="2623118" y="4645606"/>
            <a:ext cx="104023" cy="50566"/>
          </a:xfrm>
          <a:prstGeom prst="rect">
            <a:avLst/>
          </a:prstGeom>
        </p:spPr>
        <p:txBody>
          <a:bodyPr wrap="square" lIns="0" tIns="0" rIns="0" bIns="0" rtlCol="0">
            <a:noAutofit/>
          </a:bodyPr>
          <a:lstStyle/>
          <a:p>
            <a:endParaRPr/>
          </a:p>
        </p:txBody>
      </p:sp>
      <p:sp>
        <p:nvSpPr>
          <p:cNvPr id="23" name="object 23"/>
          <p:cNvSpPr txBox="1"/>
          <p:nvPr/>
        </p:nvSpPr>
        <p:spPr>
          <a:xfrm>
            <a:off x="2727142" y="4645606"/>
            <a:ext cx="147837" cy="391075"/>
          </a:xfrm>
          <a:prstGeom prst="rect">
            <a:avLst/>
          </a:prstGeom>
        </p:spPr>
        <p:txBody>
          <a:bodyPr wrap="square" lIns="0" tIns="0" rIns="0" bIns="0" rtlCol="0">
            <a:noAutofit/>
          </a:bodyPr>
          <a:lstStyle/>
          <a:p>
            <a:pPr marL="25400">
              <a:lnSpc>
                <a:spcPts val="1000"/>
              </a:lnSpc>
            </a:pPr>
            <a:endParaRPr sz="1000"/>
          </a:p>
        </p:txBody>
      </p:sp>
      <p:sp>
        <p:nvSpPr>
          <p:cNvPr id="22" name="object 22"/>
          <p:cNvSpPr txBox="1"/>
          <p:nvPr/>
        </p:nvSpPr>
        <p:spPr>
          <a:xfrm>
            <a:off x="2874979" y="4645606"/>
            <a:ext cx="159368" cy="161380"/>
          </a:xfrm>
          <a:prstGeom prst="rect">
            <a:avLst/>
          </a:prstGeom>
        </p:spPr>
        <p:txBody>
          <a:bodyPr wrap="square" lIns="0" tIns="0" rIns="0" bIns="0" rtlCol="0">
            <a:noAutofit/>
          </a:bodyPr>
          <a:lstStyle/>
          <a:p>
            <a:pPr marL="25400">
              <a:lnSpc>
                <a:spcPts val="1000"/>
              </a:lnSpc>
            </a:pPr>
            <a:endParaRPr sz="1000"/>
          </a:p>
        </p:txBody>
      </p:sp>
      <p:sp>
        <p:nvSpPr>
          <p:cNvPr id="21" name="object 21"/>
          <p:cNvSpPr txBox="1"/>
          <p:nvPr/>
        </p:nvSpPr>
        <p:spPr>
          <a:xfrm>
            <a:off x="2623118" y="4696172"/>
            <a:ext cx="104023" cy="340509"/>
          </a:xfrm>
          <a:prstGeom prst="rect">
            <a:avLst/>
          </a:prstGeom>
        </p:spPr>
        <p:txBody>
          <a:bodyPr wrap="square" lIns="0" tIns="0" rIns="0" bIns="0" rtlCol="0">
            <a:noAutofit/>
          </a:bodyPr>
          <a:lstStyle/>
          <a:p>
            <a:pPr marL="25400">
              <a:lnSpc>
                <a:spcPts val="1000"/>
              </a:lnSpc>
            </a:pPr>
            <a:endParaRPr sz="1000"/>
          </a:p>
        </p:txBody>
      </p:sp>
      <p:sp>
        <p:nvSpPr>
          <p:cNvPr id="20" name="object 20"/>
          <p:cNvSpPr txBox="1"/>
          <p:nvPr/>
        </p:nvSpPr>
        <p:spPr>
          <a:xfrm>
            <a:off x="2874979" y="4806986"/>
            <a:ext cx="159368" cy="229695"/>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1691253" y="4593427"/>
            <a:ext cx="117347" cy="443254"/>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2007426" y="4488531"/>
            <a:ext cx="176021" cy="548150"/>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2183448" y="4488531"/>
            <a:ext cx="253912" cy="157074"/>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2183448" y="4645606"/>
            <a:ext cx="253912" cy="391075"/>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8377560" y="4304644"/>
            <a:ext cx="852785" cy="637230"/>
          </a:xfrm>
          <a:prstGeom prst="rect">
            <a:avLst/>
          </a:prstGeom>
        </p:spPr>
        <p:txBody>
          <a:bodyPr wrap="square" lIns="0" tIns="0" rIns="0" bIns="0" rtlCol="0">
            <a:noAutofit/>
          </a:bodyPr>
          <a:lstStyle/>
          <a:p>
            <a:pPr>
              <a:lnSpc>
                <a:spcPts val="650"/>
              </a:lnSpc>
              <a:spcBef>
                <a:spcPts val="33"/>
              </a:spcBef>
            </a:pPr>
            <a:endParaRPr sz="650"/>
          </a:p>
          <a:p>
            <a:pPr marL="165632">
              <a:lnSpc>
                <a:spcPct val="95825"/>
              </a:lnSpc>
            </a:pPr>
            <a:r>
              <a:rPr sz="1050" spc="0" dirty="0">
                <a:solidFill>
                  <a:srgbClr val="FEFFFE"/>
                </a:solidFill>
                <a:latin typeface="Arial"/>
                <a:cs typeface="Arial"/>
              </a:rPr>
              <a:t>How and</a:t>
            </a:r>
            <a:endParaRPr sz="1050">
              <a:latin typeface="Arial"/>
              <a:cs typeface="Arial"/>
            </a:endParaRPr>
          </a:p>
          <a:p>
            <a:pPr marL="169213">
              <a:lnSpc>
                <a:spcPct val="95825"/>
              </a:lnSpc>
              <a:spcBef>
                <a:spcPts val="1292"/>
              </a:spcBef>
            </a:pPr>
            <a:r>
              <a:rPr sz="1050" spc="0" dirty="0">
                <a:solidFill>
                  <a:srgbClr val="FEFFFE"/>
                </a:solidFill>
                <a:latin typeface="Arial"/>
                <a:cs typeface="Arial"/>
              </a:rPr>
              <a:t>happen?</a:t>
            </a:r>
            <a:endParaRPr sz="1050">
              <a:latin typeface="Arial"/>
              <a:cs typeface="Arial"/>
            </a:endParaRPr>
          </a:p>
        </p:txBody>
      </p:sp>
      <p:sp>
        <p:nvSpPr>
          <p:cNvPr id="14" name="object 14"/>
          <p:cNvSpPr txBox="1"/>
          <p:nvPr/>
        </p:nvSpPr>
        <p:spPr>
          <a:xfrm>
            <a:off x="7361368" y="4304644"/>
            <a:ext cx="852785" cy="637230"/>
          </a:xfrm>
          <a:prstGeom prst="rect">
            <a:avLst/>
          </a:prstGeom>
        </p:spPr>
        <p:txBody>
          <a:bodyPr wrap="square" lIns="0" tIns="0" rIns="0" bIns="0" rtlCol="0">
            <a:noAutofit/>
          </a:bodyPr>
          <a:lstStyle/>
          <a:p>
            <a:pPr marL="105915" marR="101103" indent="-137" algn="ctr">
              <a:lnSpc>
                <a:spcPct val="97837"/>
              </a:lnSpc>
              <a:spcBef>
                <a:spcPts val="50"/>
              </a:spcBef>
            </a:pPr>
            <a:r>
              <a:rPr sz="1050" spc="0" dirty="0">
                <a:solidFill>
                  <a:srgbClr val="FEFFFE"/>
                </a:solidFill>
                <a:latin typeface="Arial"/>
                <a:cs typeface="Arial"/>
              </a:rPr>
              <a:t>What happened where and when?</a:t>
            </a:r>
            <a:endParaRPr sz="1050">
              <a:latin typeface="Arial"/>
              <a:cs typeface="Arial"/>
            </a:endParaRPr>
          </a:p>
        </p:txBody>
      </p:sp>
      <p:sp>
        <p:nvSpPr>
          <p:cNvPr id="13" name="object 13"/>
          <p:cNvSpPr txBox="1"/>
          <p:nvPr/>
        </p:nvSpPr>
        <p:spPr>
          <a:xfrm>
            <a:off x="5414573" y="4055078"/>
            <a:ext cx="129583" cy="799101"/>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5544157" y="4055078"/>
            <a:ext cx="171051" cy="103667"/>
          </a:xfrm>
          <a:prstGeom prst="rect">
            <a:avLst/>
          </a:prstGeom>
        </p:spPr>
        <p:txBody>
          <a:bodyPr wrap="square" lIns="0" tIns="0" rIns="0" bIns="0" rtlCol="0">
            <a:noAutofit/>
          </a:bodyPr>
          <a:lstStyle/>
          <a:p>
            <a:pPr marL="25400">
              <a:lnSpc>
                <a:spcPts val="800"/>
              </a:lnSpc>
              <a:spcBef>
                <a:spcPts val="16"/>
              </a:spcBef>
            </a:pPr>
            <a:endParaRPr sz="800"/>
          </a:p>
        </p:txBody>
      </p:sp>
      <p:sp>
        <p:nvSpPr>
          <p:cNvPr id="11" name="object 11"/>
          <p:cNvSpPr txBox="1"/>
          <p:nvPr/>
        </p:nvSpPr>
        <p:spPr>
          <a:xfrm>
            <a:off x="5715208" y="4055078"/>
            <a:ext cx="242754" cy="799101"/>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5957962" y="4055078"/>
            <a:ext cx="261759" cy="330008"/>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5544157" y="4158745"/>
            <a:ext cx="171051" cy="695434"/>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5957962" y="4385086"/>
            <a:ext cx="261759" cy="469093"/>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4012472" y="3947954"/>
            <a:ext cx="193512" cy="906224"/>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4532535" y="3733709"/>
            <a:ext cx="289404" cy="112047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821940" y="3733709"/>
            <a:ext cx="417260" cy="321368"/>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821940" y="4055078"/>
            <a:ext cx="417260" cy="799102"/>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8377560" y="3504007"/>
            <a:ext cx="852785" cy="637230"/>
          </a:xfrm>
          <a:prstGeom prst="rect">
            <a:avLst/>
          </a:prstGeom>
        </p:spPr>
        <p:txBody>
          <a:bodyPr wrap="square" lIns="0" tIns="0" rIns="0" bIns="0" rtlCol="0">
            <a:noAutofit/>
          </a:bodyPr>
          <a:lstStyle/>
          <a:p>
            <a:pPr>
              <a:lnSpc>
                <a:spcPts val="650"/>
              </a:lnSpc>
              <a:spcBef>
                <a:spcPts val="33"/>
              </a:spcBef>
            </a:pPr>
            <a:endParaRPr sz="650"/>
          </a:p>
          <a:p>
            <a:pPr marL="157875" marR="153077" indent="0" algn="ctr">
              <a:lnSpc>
                <a:spcPct val="99179"/>
              </a:lnSpc>
            </a:pPr>
            <a:r>
              <a:rPr sz="1050" spc="0" dirty="0">
                <a:solidFill>
                  <a:srgbClr val="FEFFFE"/>
                </a:solidFill>
                <a:latin typeface="Arial"/>
                <a:cs typeface="Arial"/>
              </a:rPr>
              <a:t>How can we do better?</a:t>
            </a:r>
            <a:endParaRPr sz="1050">
              <a:latin typeface="Arial"/>
              <a:cs typeface="Arial"/>
            </a:endParaRPr>
          </a:p>
        </p:txBody>
      </p:sp>
      <p:sp>
        <p:nvSpPr>
          <p:cNvPr id="2" name="object 2"/>
          <p:cNvSpPr txBox="1"/>
          <p:nvPr/>
        </p:nvSpPr>
        <p:spPr>
          <a:xfrm>
            <a:off x="7361368" y="3504007"/>
            <a:ext cx="852785" cy="637230"/>
          </a:xfrm>
          <a:prstGeom prst="rect">
            <a:avLst/>
          </a:prstGeom>
        </p:spPr>
        <p:txBody>
          <a:bodyPr wrap="square" lIns="0" tIns="0" rIns="0" bIns="0" rtlCol="0">
            <a:noAutofit/>
          </a:bodyPr>
          <a:lstStyle/>
          <a:p>
            <a:pPr>
              <a:lnSpc>
                <a:spcPts val="1300"/>
              </a:lnSpc>
              <a:spcBef>
                <a:spcPts val="38"/>
              </a:spcBef>
            </a:pPr>
            <a:endParaRPr sz="1300"/>
          </a:p>
          <a:p>
            <a:pPr marL="169213" marR="134483" indent="-7162">
              <a:lnSpc>
                <a:spcPts val="1200"/>
              </a:lnSpc>
              <a:spcBef>
                <a:spcPts val="60"/>
              </a:spcBef>
            </a:pPr>
            <a:r>
              <a:rPr sz="1050" spc="0" dirty="0">
                <a:solidFill>
                  <a:srgbClr val="FEFFFE"/>
                </a:solidFill>
                <a:latin typeface="Arial"/>
                <a:cs typeface="Arial"/>
              </a:rPr>
              <a:t>What will happen?</a:t>
            </a:r>
            <a:endParaRPr sz="105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6" name="object 6"/>
          <p:cNvSpPr/>
          <p:nvPr/>
        </p:nvSpPr>
        <p:spPr>
          <a:xfrm>
            <a:off x="774237" y="349134"/>
            <a:ext cx="9144001" cy="5867400"/>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5711077" y="1192415"/>
            <a:ext cx="2728961" cy="2730498"/>
          </a:xfrm>
          <a:prstGeom prst="rect">
            <a:avLst/>
          </a:prstGeom>
        </p:spPr>
        <p:txBody>
          <a:bodyPr wrap="square" lIns="0" tIns="0" rIns="0" bIns="0" rtlCol="0">
            <a:noAutofit/>
          </a:bodyPr>
          <a:lstStyle/>
          <a:p>
            <a:pPr marL="474253" marR="497499" algn="ctr">
              <a:lnSpc>
                <a:spcPts val="2195"/>
              </a:lnSpc>
              <a:spcBef>
                <a:spcPts val="109"/>
              </a:spcBef>
            </a:pPr>
            <a:r>
              <a:rPr sz="3000" spc="0" baseline="2730" dirty="0">
                <a:latin typeface="Calibri"/>
                <a:cs typeface="Calibri"/>
              </a:rPr>
              <a:t>“The pessimist –</a:t>
            </a:r>
            <a:endParaRPr sz="2000" dirty="0">
              <a:latin typeface="Calibri"/>
              <a:cs typeface="Calibri"/>
            </a:endParaRPr>
          </a:p>
          <a:p>
            <a:pPr algn="ctr">
              <a:lnSpc>
                <a:spcPct val="101725"/>
              </a:lnSpc>
              <a:spcBef>
                <a:spcPts val="145"/>
              </a:spcBef>
            </a:pPr>
            <a:r>
              <a:rPr sz="2000" spc="0" dirty="0">
                <a:latin typeface="Calibri"/>
                <a:cs typeface="Calibri"/>
              </a:rPr>
              <a:t>complains about the wind</a:t>
            </a:r>
            <a:endParaRPr sz="2000" dirty="0">
              <a:latin typeface="Calibri"/>
              <a:cs typeface="Calibri"/>
            </a:endParaRPr>
          </a:p>
          <a:p>
            <a:pPr marL="297271" marR="320476" indent="-77" algn="ctr">
              <a:lnSpc>
                <a:spcPts val="2441"/>
              </a:lnSpc>
              <a:spcBef>
                <a:spcPts val="355"/>
              </a:spcBef>
            </a:pPr>
            <a:r>
              <a:rPr sz="2000" spc="0" dirty="0">
                <a:latin typeface="Calibri"/>
                <a:cs typeface="Calibri"/>
              </a:rPr>
              <a:t>The op</a:t>
            </a:r>
            <a:r>
              <a:rPr lang="en-US" sz="2000" spc="0" dirty="0">
                <a:latin typeface="Calibri"/>
                <a:cs typeface="Calibri"/>
              </a:rPr>
              <a:t>ti</a:t>
            </a:r>
            <a:r>
              <a:rPr sz="2000" spc="0" dirty="0">
                <a:latin typeface="Calibri"/>
                <a:cs typeface="Calibri"/>
              </a:rPr>
              <a:t>mist</a:t>
            </a:r>
            <a:r>
              <a:rPr sz="2000" spc="101" dirty="0">
                <a:latin typeface="Calibri"/>
                <a:cs typeface="Calibri"/>
              </a:rPr>
              <a:t> </a:t>
            </a:r>
            <a:r>
              <a:rPr sz="2000" spc="0" dirty="0">
                <a:latin typeface="Calibri"/>
                <a:cs typeface="Calibri"/>
              </a:rPr>
              <a:t>– </a:t>
            </a:r>
            <a:endParaRPr sz="2000" dirty="0">
              <a:latin typeface="Calibri"/>
              <a:cs typeface="Calibri"/>
            </a:endParaRPr>
          </a:p>
          <a:p>
            <a:pPr marL="297271" marR="320476" algn="ctr">
              <a:lnSpc>
                <a:spcPts val="2441"/>
              </a:lnSpc>
              <a:spcBef>
                <a:spcPts val="307"/>
              </a:spcBef>
            </a:pPr>
            <a:r>
              <a:rPr sz="2000" spc="0" dirty="0">
                <a:latin typeface="Calibri"/>
                <a:cs typeface="Calibri"/>
              </a:rPr>
              <a:t>expects it to chan</a:t>
            </a:r>
            <a:r>
              <a:rPr lang="en-US" sz="2000" spc="0" dirty="0">
                <a:latin typeface="Calibri"/>
                <a:cs typeface="Calibri"/>
              </a:rPr>
              <a:t>g</a:t>
            </a:r>
            <a:r>
              <a:rPr sz="2000" spc="0" dirty="0">
                <a:latin typeface="Calibri"/>
                <a:cs typeface="Calibri"/>
              </a:rPr>
              <a:t>e </a:t>
            </a:r>
            <a:endParaRPr sz="2000" dirty="0">
              <a:latin typeface="Calibri"/>
              <a:cs typeface="Calibri"/>
            </a:endParaRPr>
          </a:p>
          <a:p>
            <a:pPr marL="297271" marR="320476" algn="ctr">
              <a:lnSpc>
                <a:spcPts val="2539"/>
              </a:lnSpc>
              <a:spcBef>
                <a:spcPts val="307"/>
              </a:spcBef>
            </a:pPr>
            <a:r>
              <a:rPr sz="2000" b="1" spc="0" dirty="0">
                <a:latin typeface="Calibri"/>
                <a:cs typeface="Calibri"/>
              </a:rPr>
              <a:t>The leader </a:t>
            </a:r>
            <a:r>
              <a:rPr sz="2000" i="1" spc="0" dirty="0">
                <a:latin typeface="Calibri"/>
                <a:cs typeface="Calibri"/>
              </a:rPr>
              <a:t>–</a:t>
            </a:r>
            <a:endParaRPr sz="2000" dirty="0">
              <a:latin typeface="Calibri"/>
              <a:cs typeface="Calibri"/>
            </a:endParaRPr>
          </a:p>
          <a:p>
            <a:pPr marL="500869" marR="524040" algn="ctr">
              <a:lnSpc>
                <a:spcPct val="101725"/>
              </a:lnSpc>
              <a:spcBef>
                <a:spcPts val="369"/>
              </a:spcBef>
            </a:pPr>
            <a:r>
              <a:rPr sz="2000" i="1" spc="0" dirty="0">
                <a:latin typeface="Calibri"/>
                <a:cs typeface="Calibri"/>
              </a:rPr>
              <a:t>adjusts the sails</a:t>
            </a:r>
            <a:endParaRPr sz="2000" dirty="0">
              <a:latin typeface="Calibri"/>
              <a:cs typeface="Calibri"/>
            </a:endParaRPr>
          </a:p>
          <a:p>
            <a:pPr marL="617500" marR="640778" algn="ctr">
              <a:lnSpc>
                <a:spcPct val="101725"/>
              </a:lnSpc>
              <a:spcBef>
                <a:spcPts val="254"/>
              </a:spcBef>
            </a:pPr>
            <a:r>
              <a:rPr sz="2000" i="1" spc="0" dirty="0">
                <a:latin typeface="Calibri"/>
                <a:cs typeface="Calibri"/>
              </a:rPr>
              <a:t>John Maxwell</a:t>
            </a:r>
            <a:endParaRPr sz="2000" dirty="0">
              <a:latin typeface="Calibri"/>
              <a:cs typeface="Calibri"/>
            </a:endParaRPr>
          </a:p>
          <a:p>
            <a:pPr marL="302046" marR="325262" algn="ctr">
              <a:lnSpc>
                <a:spcPct val="101725"/>
              </a:lnSpc>
              <a:spcBef>
                <a:spcPts val="355"/>
              </a:spcBef>
            </a:pPr>
            <a:r>
              <a:rPr sz="2000" i="1" spc="0" dirty="0">
                <a:latin typeface="Calibri"/>
                <a:cs typeface="Calibri"/>
              </a:rPr>
              <a:t>(Leadership Author)</a:t>
            </a:r>
            <a:endParaRPr sz="2000" dirty="0">
              <a:latin typeface="Calibri"/>
              <a:cs typeface="Calibri"/>
            </a:endParaRPr>
          </a:p>
        </p:txBody>
      </p:sp>
      <p:sp>
        <p:nvSpPr>
          <p:cNvPr id="4" name="object 4"/>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41</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5" name="object 15"/>
          <p:cNvSpPr/>
          <p:nvPr/>
        </p:nvSpPr>
        <p:spPr>
          <a:xfrm>
            <a:off x="8927637" y="501534"/>
            <a:ext cx="990600" cy="990600"/>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txBox="1"/>
          <p:nvPr/>
        </p:nvSpPr>
        <p:spPr>
          <a:xfrm>
            <a:off x="1157778" y="647727"/>
            <a:ext cx="3756124"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Check</a:t>
            </a:r>
            <a:r>
              <a:rPr sz="2800" spc="-50" dirty="0">
                <a:solidFill>
                  <a:srgbClr val="2C94DC"/>
                </a:solidFill>
                <a:latin typeface="Arial"/>
                <a:cs typeface="Arial"/>
              </a:rPr>
              <a:t> </a:t>
            </a:r>
            <a:r>
              <a:rPr sz="2800" spc="-254" dirty="0">
                <a:solidFill>
                  <a:srgbClr val="2C94DC"/>
                </a:solidFill>
                <a:latin typeface="Arial"/>
                <a:cs typeface="Arial"/>
              </a:rPr>
              <a:t>Y</a:t>
            </a:r>
            <a:r>
              <a:rPr sz="2800" spc="0" dirty="0">
                <a:solidFill>
                  <a:srgbClr val="2C94DC"/>
                </a:solidFill>
                <a:latin typeface="Arial"/>
                <a:cs typeface="Arial"/>
              </a:rPr>
              <a:t>our Knowledge</a:t>
            </a:r>
            <a:endParaRPr sz="2800">
              <a:latin typeface="Arial"/>
              <a:cs typeface="Arial"/>
            </a:endParaRPr>
          </a:p>
        </p:txBody>
      </p:sp>
      <p:sp>
        <p:nvSpPr>
          <p:cNvPr id="13" name="object 13"/>
          <p:cNvSpPr txBox="1"/>
          <p:nvPr/>
        </p:nvSpPr>
        <p:spPr>
          <a:xfrm>
            <a:off x="1157778" y="1151170"/>
            <a:ext cx="177829"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p:txBody>
      </p:sp>
      <p:sp>
        <p:nvSpPr>
          <p:cNvPr id="12" name="object 12"/>
          <p:cNvSpPr txBox="1"/>
          <p:nvPr/>
        </p:nvSpPr>
        <p:spPr>
          <a:xfrm>
            <a:off x="1389553" y="1200034"/>
            <a:ext cx="7582685" cy="279400"/>
          </a:xfrm>
          <a:prstGeom prst="rect">
            <a:avLst/>
          </a:prstGeom>
        </p:spPr>
        <p:txBody>
          <a:bodyPr wrap="square" lIns="0" tIns="0" rIns="0" bIns="0" rtlCol="0">
            <a:noAutofit/>
          </a:bodyPr>
          <a:lstStyle/>
          <a:p>
            <a:pPr marL="12700">
              <a:lnSpc>
                <a:spcPts val="2195"/>
              </a:lnSpc>
              <a:spcBef>
                <a:spcPts val="109"/>
              </a:spcBef>
            </a:pPr>
            <a:r>
              <a:rPr sz="3000" spc="0" baseline="2730" dirty="0">
                <a:solidFill>
                  <a:srgbClr val="474746"/>
                </a:solidFill>
                <a:latin typeface="Calibri"/>
                <a:cs typeface="Calibri"/>
              </a:rPr>
              <a:t>In which phase would you expect to invest most of your project </a:t>
            </a:r>
            <a:r>
              <a:rPr lang="en-US" sz="3000" spc="0" baseline="2730" dirty="0">
                <a:solidFill>
                  <a:srgbClr val="474746"/>
                </a:solidFill>
                <a:latin typeface="Calibri"/>
                <a:cs typeface="Calibri"/>
              </a:rPr>
              <a:t>ti</a:t>
            </a:r>
            <a:r>
              <a:rPr sz="3000" spc="0" baseline="2730" dirty="0">
                <a:solidFill>
                  <a:srgbClr val="474746"/>
                </a:solidFill>
                <a:latin typeface="Calibri"/>
                <a:cs typeface="Calibri"/>
              </a:rPr>
              <a:t>me</a:t>
            </a:r>
            <a:r>
              <a:rPr sz="3000" spc="101" baseline="2730" dirty="0">
                <a:solidFill>
                  <a:srgbClr val="474746"/>
                </a:solidFill>
                <a:latin typeface="Calibri"/>
                <a:cs typeface="Calibri"/>
              </a:rPr>
              <a:t> </a:t>
            </a:r>
            <a:r>
              <a:rPr sz="3000" spc="0" baseline="2730" dirty="0">
                <a:solidFill>
                  <a:srgbClr val="474746"/>
                </a:solidFill>
                <a:latin typeface="Calibri"/>
                <a:cs typeface="Calibri"/>
              </a:rPr>
              <a:t>and</a:t>
            </a:r>
            <a:endParaRPr sz="2000" dirty="0">
              <a:latin typeface="Calibri"/>
              <a:cs typeface="Calibri"/>
            </a:endParaRPr>
          </a:p>
        </p:txBody>
      </p:sp>
      <p:sp>
        <p:nvSpPr>
          <p:cNvPr id="11" name="object 11"/>
          <p:cNvSpPr txBox="1"/>
          <p:nvPr/>
        </p:nvSpPr>
        <p:spPr>
          <a:xfrm>
            <a:off x="1386377" y="1504834"/>
            <a:ext cx="5427517" cy="279400"/>
          </a:xfrm>
          <a:prstGeom prst="rect">
            <a:avLst/>
          </a:prstGeom>
        </p:spPr>
        <p:txBody>
          <a:bodyPr wrap="square" lIns="0" tIns="0" rIns="0" bIns="0" rtlCol="0">
            <a:noAutofit/>
          </a:bodyPr>
          <a:lstStyle/>
          <a:p>
            <a:pPr marL="12700">
              <a:lnSpc>
                <a:spcPts val="2195"/>
              </a:lnSpc>
              <a:spcBef>
                <a:spcPts val="109"/>
              </a:spcBef>
            </a:pPr>
            <a:r>
              <a:rPr sz="3000" spc="0" baseline="2730" dirty="0">
                <a:solidFill>
                  <a:srgbClr val="474746"/>
                </a:solidFill>
                <a:latin typeface="Calibri"/>
                <a:cs typeface="Calibri"/>
              </a:rPr>
              <a:t>why?  Where would expect to spend the least </a:t>
            </a:r>
            <a:r>
              <a:rPr lang="en-US" sz="3000" spc="0" baseline="2730" dirty="0">
                <a:solidFill>
                  <a:srgbClr val="474746"/>
                </a:solidFill>
                <a:latin typeface="Calibri"/>
                <a:cs typeface="Calibri"/>
              </a:rPr>
              <a:t>ti</a:t>
            </a:r>
            <a:r>
              <a:rPr sz="3000" spc="0" baseline="2730" dirty="0">
                <a:solidFill>
                  <a:srgbClr val="474746"/>
                </a:solidFill>
                <a:latin typeface="Calibri"/>
                <a:cs typeface="Calibri"/>
              </a:rPr>
              <a:t>me?</a:t>
            </a:r>
            <a:endParaRPr sz="2000" dirty="0">
              <a:latin typeface="Calibri"/>
              <a:cs typeface="Calibri"/>
            </a:endParaRPr>
          </a:p>
        </p:txBody>
      </p:sp>
      <p:sp>
        <p:nvSpPr>
          <p:cNvPr id="10" name="object 10"/>
          <p:cNvSpPr txBox="1"/>
          <p:nvPr/>
        </p:nvSpPr>
        <p:spPr>
          <a:xfrm>
            <a:off x="8777776" y="1625444"/>
            <a:ext cx="1020234" cy="152400"/>
          </a:xfrm>
          <a:prstGeom prst="rect">
            <a:avLst/>
          </a:prstGeom>
        </p:spPr>
        <p:txBody>
          <a:bodyPr wrap="square" lIns="0" tIns="0" rIns="0" bIns="0" rtlCol="0">
            <a:noAutofit/>
          </a:bodyPr>
          <a:lstStyle/>
          <a:p>
            <a:pPr marL="12700">
              <a:lnSpc>
                <a:spcPts val="1120"/>
              </a:lnSpc>
              <a:spcBef>
                <a:spcPts val="55"/>
              </a:spcBef>
            </a:pPr>
            <a:r>
              <a:rPr sz="1000" b="1" i="1" spc="-34" dirty="0">
                <a:latin typeface="Arial"/>
                <a:cs typeface="Arial"/>
              </a:rPr>
              <a:t>Y</a:t>
            </a:r>
            <a:r>
              <a:rPr sz="1000" b="1" i="1" spc="0" dirty="0">
                <a:latin typeface="Arial"/>
                <a:cs typeface="Arial"/>
              </a:rPr>
              <a:t>our Thoughts?</a:t>
            </a:r>
            <a:endParaRPr sz="1000">
              <a:latin typeface="Arial"/>
              <a:cs typeface="Arial"/>
            </a:endParaRPr>
          </a:p>
        </p:txBody>
      </p:sp>
      <p:sp>
        <p:nvSpPr>
          <p:cNvPr id="9" name="object 9"/>
          <p:cNvSpPr txBox="1"/>
          <p:nvPr/>
        </p:nvSpPr>
        <p:spPr>
          <a:xfrm>
            <a:off x="1157778" y="2177330"/>
            <a:ext cx="177829"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p:txBody>
      </p:sp>
      <p:sp>
        <p:nvSpPr>
          <p:cNvPr id="8" name="object 8"/>
          <p:cNvSpPr txBox="1"/>
          <p:nvPr/>
        </p:nvSpPr>
        <p:spPr>
          <a:xfrm>
            <a:off x="1386377" y="2226194"/>
            <a:ext cx="7957059" cy="891540"/>
          </a:xfrm>
          <a:prstGeom prst="rect">
            <a:avLst/>
          </a:prstGeom>
        </p:spPr>
        <p:txBody>
          <a:bodyPr wrap="square" lIns="0" tIns="0" rIns="0" bIns="0" rtlCol="0">
            <a:noAutofit/>
          </a:bodyPr>
          <a:lstStyle/>
          <a:p>
            <a:pPr marL="15875">
              <a:lnSpc>
                <a:spcPts val="2195"/>
              </a:lnSpc>
              <a:spcBef>
                <a:spcPts val="109"/>
              </a:spcBef>
            </a:pPr>
            <a:r>
              <a:rPr sz="3000" spc="0" baseline="2730" dirty="0">
                <a:solidFill>
                  <a:srgbClr val="474746"/>
                </a:solidFill>
                <a:latin typeface="Calibri"/>
                <a:cs typeface="Calibri"/>
              </a:rPr>
              <a:t>What are the beneﬁts of doin</a:t>
            </a:r>
            <a:r>
              <a:rPr lang="en-US" sz="3000" spc="0" baseline="2730" dirty="0">
                <a:solidFill>
                  <a:srgbClr val="474746"/>
                </a:solidFill>
                <a:latin typeface="Calibri"/>
                <a:cs typeface="Calibri"/>
              </a:rPr>
              <a:t>g </a:t>
            </a:r>
            <a:r>
              <a:rPr sz="3000" spc="0" baseline="2730" dirty="0">
                <a:solidFill>
                  <a:srgbClr val="474746"/>
                </a:solidFill>
                <a:latin typeface="Calibri"/>
                <a:cs typeface="Calibri"/>
              </a:rPr>
              <a:t>a pilot pro'ram before a </a:t>
            </a:r>
            <a:r>
              <a:rPr lang="en-US" sz="3000" spc="0" baseline="2730" dirty="0">
                <a:solidFill>
                  <a:srgbClr val="474746"/>
                </a:solidFill>
                <a:latin typeface="Calibri"/>
                <a:cs typeface="Calibri"/>
              </a:rPr>
              <a:t>full-scale</a:t>
            </a:r>
            <a:r>
              <a:rPr sz="3000" spc="0" baseline="2730" dirty="0">
                <a:solidFill>
                  <a:srgbClr val="474746"/>
                </a:solidFill>
                <a:latin typeface="Calibri"/>
                <a:cs typeface="Calibri"/>
              </a:rPr>
              <a:t> rollout of a</a:t>
            </a:r>
            <a:endParaRPr sz="2000" dirty="0">
              <a:latin typeface="Calibri"/>
              <a:cs typeface="Calibri"/>
            </a:endParaRPr>
          </a:p>
          <a:p>
            <a:pPr marL="12700" marR="382991">
              <a:lnSpc>
                <a:spcPct val="99995"/>
              </a:lnSpc>
            </a:pPr>
            <a:r>
              <a:rPr sz="2000" spc="0" dirty="0">
                <a:solidFill>
                  <a:srgbClr val="474746"/>
                </a:solidFill>
                <a:latin typeface="Calibri"/>
                <a:cs typeface="Calibri"/>
              </a:rPr>
              <a:t>new analy</a:t>
            </a:r>
            <a:r>
              <a:rPr lang="en-US" sz="2000" spc="0" dirty="0">
                <a:solidFill>
                  <a:srgbClr val="474746"/>
                </a:solidFill>
                <a:latin typeface="Calibri"/>
                <a:cs typeface="Calibri"/>
              </a:rPr>
              <a:t>ti</a:t>
            </a:r>
            <a:r>
              <a:rPr sz="2000" spc="0" dirty="0">
                <a:solidFill>
                  <a:srgbClr val="474746"/>
                </a:solidFill>
                <a:latin typeface="Calibri"/>
                <a:cs typeface="Calibri"/>
              </a:rPr>
              <a:t>cal</a:t>
            </a:r>
            <a:r>
              <a:rPr sz="2000" spc="101" dirty="0">
                <a:solidFill>
                  <a:srgbClr val="474746"/>
                </a:solidFill>
                <a:latin typeface="Calibri"/>
                <a:cs typeface="Calibri"/>
              </a:rPr>
              <a:t> </a:t>
            </a:r>
            <a:r>
              <a:rPr sz="2000" spc="0" dirty="0">
                <a:solidFill>
                  <a:srgbClr val="474746"/>
                </a:solidFill>
                <a:latin typeface="Calibri"/>
                <a:cs typeface="Calibri"/>
              </a:rPr>
              <a:t>methodolo</a:t>
            </a:r>
            <a:r>
              <a:rPr lang="en-US" sz="2000" spc="0" dirty="0">
                <a:solidFill>
                  <a:srgbClr val="474746"/>
                </a:solidFill>
                <a:latin typeface="Calibri"/>
                <a:cs typeface="Calibri"/>
              </a:rPr>
              <a:t>g</a:t>
            </a:r>
            <a:r>
              <a:rPr sz="2000" spc="0" dirty="0">
                <a:solidFill>
                  <a:srgbClr val="474746"/>
                </a:solidFill>
                <a:latin typeface="Calibri"/>
                <a:cs typeface="Calibri"/>
              </a:rPr>
              <a:t>y?  Discuss this in the context of the mini case study.</a:t>
            </a:r>
            <a:endParaRPr sz="2000" dirty="0">
              <a:latin typeface="Calibri"/>
              <a:cs typeface="Calibri"/>
            </a:endParaRPr>
          </a:p>
        </p:txBody>
      </p:sp>
      <p:sp>
        <p:nvSpPr>
          <p:cNvPr id="7" name="object 7"/>
          <p:cNvSpPr txBox="1"/>
          <p:nvPr/>
        </p:nvSpPr>
        <p:spPr>
          <a:xfrm>
            <a:off x="1157778" y="3523530"/>
            <a:ext cx="177829"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p:txBody>
      </p:sp>
      <p:sp>
        <p:nvSpPr>
          <p:cNvPr id="6" name="object 6"/>
          <p:cNvSpPr txBox="1"/>
          <p:nvPr/>
        </p:nvSpPr>
        <p:spPr>
          <a:xfrm>
            <a:off x="1386377" y="3572394"/>
            <a:ext cx="7807773" cy="2593340"/>
          </a:xfrm>
          <a:prstGeom prst="rect">
            <a:avLst/>
          </a:prstGeom>
        </p:spPr>
        <p:txBody>
          <a:bodyPr wrap="square" lIns="0" tIns="0" rIns="0" bIns="0" rtlCol="0">
            <a:noAutofit/>
          </a:bodyPr>
          <a:lstStyle/>
          <a:p>
            <a:pPr marL="15875" marR="33808">
              <a:lnSpc>
                <a:spcPts val="2195"/>
              </a:lnSpc>
              <a:spcBef>
                <a:spcPts val="109"/>
              </a:spcBef>
            </a:pPr>
            <a:r>
              <a:rPr sz="3000" spc="0" baseline="2730" dirty="0">
                <a:solidFill>
                  <a:srgbClr val="474746"/>
                </a:solidFill>
                <a:latin typeface="Calibri"/>
                <a:cs typeface="Calibri"/>
              </a:rPr>
              <a:t>What kinds of tools would be used in the followin</a:t>
            </a:r>
            <a:r>
              <a:rPr lang="en-US" sz="3000" spc="0" baseline="2730" dirty="0">
                <a:solidFill>
                  <a:srgbClr val="474746"/>
                </a:solidFill>
                <a:latin typeface="Calibri"/>
                <a:cs typeface="Calibri"/>
              </a:rPr>
              <a:t>g</a:t>
            </a:r>
            <a:r>
              <a:rPr sz="3000" spc="0" baseline="2730" dirty="0">
                <a:solidFill>
                  <a:srgbClr val="474746"/>
                </a:solidFill>
                <a:latin typeface="Calibri"/>
                <a:cs typeface="Calibri"/>
              </a:rPr>
              <a:t> phases, and for which</a:t>
            </a:r>
            <a:endParaRPr sz="2000" dirty="0">
              <a:latin typeface="Calibri"/>
              <a:cs typeface="Calibri"/>
            </a:endParaRPr>
          </a:p>
          <a:p>
            <a:pPr marL="12700" marR="33808">
              <a:lnSpc>
                <a:spcPts val="2420"/>
              </a:lnSpc>
              <a:spcBef>
                <a:spcPts val="11"/>
              </a:spcBef>
            </a:pPr>
            <a:r>
              <a:rPr sz="3000" spc="0" baseline="1365" dirty="0">
                <a:solidFill>
                  <a:srgbClr val="474746"/>
                </a:solidFill>
                <a:latin typeface="Calibri"/>
                <a:cs typeface="Calibri"/>
              </a:rPr>
              <a:t>kinds of use scenarios?</a:t>
            </a:r>
            <a:endParaRPr sz="2000" dirty="0">
              <a:latin typeface="Calibri"/>
              <a:cs typeface="Calibri"/>
            </a:endParaRPr>
          </a:p>
          <a:p>
            <a:pPr marL="114300" marR="33808">
              <a:lnSpc>
                <a:spcPts val="2880"/>
              </a:lnSpc>
              <a:spcBef>
                <a:spcPts val="23"/>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Phase 2:</a:t>
            </a:r>
            <a:r>
              <a:rPr sz="3000" spc="451" baseline="-1365" dirty="0">
                <a:solidFill>
                  <a:srgbClr val="474746"/>
                </a:solidFill>
                <a:latin typeface="Calibri"/>
                <a:cs typeface="Calibri"/>
              </a:rPr>
              <a:t> </a:t>
            </a:r>
            <a:r>
              <a:rPr sz="3000" spc="0" baseline="-1365" dirty="0">
                <a:solidFill>
                  <a:srgbClr val="474746"/>
                </a:solidFill>
                <a:latin typeface="Calibri"/>
                <a:cs typeface="Calibri"/>
              </a:rPr>
              <a:t>Data Prepara</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a:t>
            </a:r>
            <a:endParaRPr sz="2000" dirty="0">
              <a:latin typeface="Calibri"/>
              <a:cs typeface="Calibri"/>
            </a:endParaRPr>
          </a:p>
          <a:p>
            <a:pPr marL="114300" marR="33808">
              <a:lnSpc>
                <a:spcPts val="2900"/>
              </a:lnSpc>
              <a:spcBef>
                <a:spcPts val="1"/>
              </a:spcBef>
            </a:pPr>
            <a:r>
              <a:rPr sz="2700" spc="0" baseline="-1076" dirty="0">
                <a:solidFill>
                  <a:srgbClr val="FEC324"/>
                </a:solidFill>
                <a:latin typeface="Malgun Gothic"/>
                <a:cs typeface="Malgun Gothic"/>
              </a:rPr>
              <a:t>�</a:t>
            </a:r>
            <a:r>
              <a:rPr sz="2700" spc="254" baseline="-1076" dirty="0">
                <a:solidFill>
                  <a:srgbClr val="FEC324"/>
                </a:solidFill>
                <a:latin typeface="Malgun Gothic"/>
                <a:cs typeface="Malgun Gothic"/>
              </a:rPr>
              <a:t> </a:t>
            </a:r>
            <a:r>
              <a:rPr sz="3000" spc="0" baseline="-1365" dirty="0">
                <a:solidFill>
                  <a:srgbClr val="474746"/>
                </a:solidFill>
                <a:latin typeface="Calibri"/>
                <a:cs typeface="Calibri"/>
              </a:rPr>
              <a:t>Phase 4:</a:t>
            </a:r>
            <a:r>
              <a:rPr sz="3000" spc="451" baseline="-1365" dirty="0">
                <a:solidFill>
                  <a:srgbClr val="474746"/>
                </a:solidFill>
                <a:latin typeface="Calibri"/>
                <a:cs typeface="Calibri"/>
              </a:rPr>
              <a:t> </a:t>
            </a:r>
            <a:r>
              <a:rPr sz="3000" spc="0" baseline="-1365" dirty="0">
                <a:solidFill>
                  <a:srgbClr val="474746"/>
                </a:solidFill>
                <a:latin typeface="Calibri"/>
                <a:cs typeface="Calibri"/>
              </a:rPr>
              <a:t>Model Execu</a:t>
            </a:r>
            <a:r>
              <a:rPr lang="en-US" sz="3000" spc="0" baseline="-1365" dirty="0">
                <a:solidFill>
                  <a:srgbClr val="474746"/>
                </a:solidFill>
                <a:latin typeface="Calibri"/>
                <a:cs typeface="Calibri"/>
              </a:rPr>
              <a:t>ti</a:t>
            </a:r>
            <a:r>
              <a:rPr sz="3000" spc="0" baseline="-1365" dirty="0">
                <a:solidFill>
                  <a:srgbClr val="474746"/>
                </a:solidFill>
                <a:latin typeface="Calibri"/>
                <a:cs typeface="Calibri"/>
              </a:rPr>
              <a:t>on</a:t>
            </a:r>
            <a:endParaRPr sz="2000" dirty="0">
              <a:latin typeface="Calibri"/>
              <a:cs typeface="Calibri"/>
            </a:endParaRPr>
          </a:p>
          <a:p>
            <a:pPr marL="12700" indent="3175">
              <a:lnSpc>
                <a:spcPct val="100301"/>
              </a:lnSpc>
              <a:spcBef>
                <a:spcPts val="240"/>
              </a:spcBef>
            </a:pPr>
            <a:r>
              <a:rPr sz="2000" spc="0" dirty="0">
                <a:solidFill>
                  <a:srgbClr val="474746"/>
                </a:solidFill>
                <a:latin typeface="Calibri"/>
                <a:cs typeface="Calibri"/>
              </a:rPr>
              <a:t>Now that you have completed the analy</a:t>
            </a:r>
            <a:r>
              <a:rPr lang="en-US" sz="2000" spc="0" dirty="0">
                <a:solidFill>
                  <a:srgbClr val="474746"/>
                </a:solidFill>
                <a:latin typeface="Calibri"/>
                <a:cs typeface="Calibri"/>
              </a:rPr>
              <a:t>ti</a:t>
            </a:r>
            <a:r>
              <a:rPr sz="2000" spc="0" dirty="0">
                <a:solidFill>
                  <a:srgbClr val="474746"/>
                </a:solidFill>
                <a:latin typeface="Calibri"/>
                <a:cs typeface="Calibri"/>
              </a:rPr>
              <a:t>cal</a:t>
            </a:r>
            <a:r>
              <a:rPr sz="2000" spc="101" dirty="0">
                <a:solidFill>
                  <a:srgbClr val="474746"/>
                </a:solidFill>
                <a:latin typeface="Calibri"/>
                <a:cs typeface="Calibri"/>
              </a:rPr>
              <a:t> </a:t>
            </a:r>
            <a:r>
              <a:rPr sz="2000" spc="0" dirty="0">
                <a:solidFill>
                  <a:srgbClr val="474746"/>
                </a:solidFill>
                <a:latin typeface="Calibri"/>
                <a:cs typeface="Calibri"/>
              </a:rPr>
              <a:t>project at Yoyodyne, you have an opportunity to repurpose this approach for an online eCommerce company. What phases of the lifecycle do you need to focus on to iden</a:t>
            </a:r>
            <a:r>
              <a:rPr lang="en-US" sz="2000" spc="0" dirty="0">
                <a:solidFill>
                  <a:srgbClr val="474746"/>
                </a:solidFill>
                <a:latin typeface="Calibri"/>
                <a:cs typeface="Calibri"/>
              </a:rPr>
              <a:t>ti</a:t>
            </a:r>
            <a:r>
              <a:rPr sz="2000" spc="0" dirty="0">
                <a:solidFill>
                  <a:srgbClr val="474746"/>
                </a:solidFill>
                <a:latin typeface="Calibri"/>
                <a:cs typeface="Calibri"/>
              </a:rPr>
              <a:t>fy ways to do this?</a:t>
            </a:r>
            <a:endParaRPr sz="2000" dirty="0">
              <a:latin typeface="Calibri"/>
              <a:cs typeface="Calibri"/>
            </a:endParaRPr>
          </a:p>
        </p:txBody>
      </p:sp>
      <p:sp>
        <p:nvSpPr>
          <p:cNvPr id="5" name="object 5"/>
          <p:cNvSpPr txBox="1"/>
          <p:nvPr/>
        </p:nvSpPr>
        <p:spPr>
          <a:xfrm>
            <a:off x="1157778" y="4920530"/>
            <a:ext cx="177829"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92CF4F"/>
                </a:solidFill>
                <a:latin typeface="Arial"/>
                <a:cs typeface="Arial"/>
              </a:rPr>
              <a:t>•</a:t>
            </a:r>
            <a:endParaRPr sz="2400">
              <a:latin typeface="Arial"/>
              <a:cs typeface="Arial"/>
            </a:endParaRPr>
          </a:p>
        </p:txBody>
      </p:sp>
      <p:sp>
        <p:nvSpPr>
          <p:cNvPr id="4" name="object 4"/>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42</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5" name="object 15"/>
          <p:cNvSpPr/>
          <p:nvPr/>
        </p:nvSpPr>
        <p:spPr>
          <a:xfrm>
            <a:off x="1383837" y="730134"/>
            <a:ext cx="719374" cy="685800"/>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2145837" y="501534"/>
            <a:ext cx="959166" cy="914400"/>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p:nvPr/>
        </p:nvSpPr>
        <p:spPr>
          <a:xfrm>
            <a:off x="3136437" y="730134"/>
            <a:ext cx="719374" cy="685800"/>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3898437" y="730134"/>
            <a:ext cx="719374" cy="685800"/>
          </a:xfrm>
          <a:prstGeom prst="rect">
            <a:avLst/>
          </a:prstGeom>
          <a:blipFill>
            <a:blip r:embed="rId6" cstate="print"/>
            <a:stretch>
              <a:fillRect/>
            </a:stretch>
          </a:blipFill>
        </p:spPr>
        <p:txBody>
          <a:bodyPr wrap="square" lIns="0" tIns="0" rIns="0" bIns="0" rtlCol="0">
            <a:noAutofit/>
          </a:bodyPr>
          <a:lstStyle/>
          <a:p>
            <a:endParaRPr/>
          </a:p>
        </p:txBody>
      </p:sp>
      <p:sp>
        <p:nvSpPr>
          <p:cNvPr id="11" name="object 11"/>
          <p:cNvSpPr/>
          <p:nvPr/>
        </p:nvSpPr>
        <p:spPr>
          <a:xfrm>
            <a:off x="4660437" y="730134"/>
            <a:ext cx="719374" cy="685800"/>
          </a:xfrm>
          <a:prstGeom prst="rect">
            <a:avLst/>
          </a:prstGeom>
          <a:blipFill>
            <a:blip r:embed="rId7" cstate="print"/>
            <a:stretch>
              <a:fillRect/>
            </a:stretch>
          </a:blipFill>
        </p:spPr>
        <p:txBody>
          <a:bodyPr wrap="square" lIns="0" tIns="0" rIns="0" bIns="0" rtlCol="0">
            <a:noAutofit/>
          </a:bodyPr>
          <a:lstStyle/>
          <a:p>
            <a:endParaRPr/>
          </a:p>
        </p:txBody>
      </p:sp>
      <p:sp>
        <p:nvSpPr>
          <p:cNvPr id="10" name="object 10"/>
          <p:cNvSpPr/>
          <p:nvPr/>
        </p:nvSpPr>
        <p:spPr>
          <a:xfrm>
            <a:off x="5422437" y="730134"/>
            <a:ext cx="719374" cy="685800"/>
          </a:xfrm>
          <a:prstGeom prst="rect">
            <a:avLst/>
          </a:prstGeom>
          <a:blipFill>
            <a:blip r:embed="rId8" cstate="print"/>
            <a:stretch>
              <a:fillRect/>
            </a:stretch>
          </a:blipFill>
        </p:spPr>
        <p:txBody>
          <a:bodyPr wrap="square" lIns="0" tIns="0" rIns="0" bIns="0" rtlCol="0">
            <a:noAutofit/>
          </a:bodyPr>
          <a:lstStyle/>
          <a:p>
            <a:endParaRPr/>
          </a:p>
        </p:txBody>
      </p:sp>
      <p:sp>
        <p:nvSpPr>
          <p:cNvPr id="9" name="object 9"/>
          <p:cNvSpPr txBox="1"/>
          <p:nvPr/>
        </p:nvSpPr>
        <p:spPr>
          <a:xfrm>
            <a:off x="1538777" y="1603386"/>
            <a:ext cx="3012275" cy="381000"/>
          </a:xfrm>
          <a:prstGeom prst="rect">
            <a:avLst/>
          </a:prstGeom>
        </p:spPr>
        <p:txBody>
          <a:bodyPr wrap="square" lIns="0" tIns="0" rIns="0" bIns="0" rtlCol="0">
            <a:noAutofit/>
          </a:bodyPr>
          <a:lstStyle/>
          <a:p>
            <a:pPr marL="12700">
              <a:lnSpc>
                <a:spcPts val="3000"/>
              </a:lnSpc>
              <a:spcBef>
                <a:spcPts val="150"/>
              </a:spcBef>
            </a:pPr>
            <a:r>
              <a:rPr sz="4200" spc="0" baseline="1950" dirty="0">
                <a:solidFill>
                  <a:srgbClr val="2C94DC"/>
                </a:solidFill>
                <a:latin typeface="Calibri"/>
                <a:cs typeface="Calibri"/>
              </a:rPr>
              <a:t>Module 2: Summary</a:t>
            </a:r>
            <a:endParaRPr sz="2800">
              <a:latin typeface="Calibri"/>
              <a:cs typeface="Calibri"/>
            </a:endParaRPr>
          </a:p>
        </p:txBody>
      </p:sp>
      <p:sp>
        <p:nvSpPr>
          <p:cNvPr id="8" name="object 8"/>
          <p:cNvSpPr txBox="1"/>
          <p:nvPr/>
        </p:nvSpPr>
        <p:spPr>
          <a:xfrm>
            <a:off x="2224577" y="2876434"/>
            <a:ext cx="3622669" cy="279400"/>
          </a:xfrm>
          <a:prstGeom prst="rect">
            <a:avLst/>
          </a:prstGeom>
        </p:spPr>
        <p:txBody>
          <a:bodyPr wrap="square" lIns="0" tIns="0" rIns="0" bIns="0" rtlCol="0">
            <a:noAutofit/>
          </a:bodyPr>
          <a:lstStyle/>
          <a:p>
            <a:pPr marL="12700">
              <a:lnSpc>
                <a:spcPts val="2195"/>
              </a:lnSpc>
              <a:spcBef>
                <a:spcPts val="109"/>
              </a:spcBef>
            </a:pPr>
            <a:r>
              <a:rPr sz="3000" spc="0" baseline="2730" dirty="0">
                <a:solidFill>
                  <a:srgbClr val="474746"/>
                </a:solidFill>
                <a:latin typeface="Calibri"/>
                <a:cs typeface="Calibri"/>
              </a:rPr>
              <a:t>Key points covered in this module:</a:t>
            </a:r>
            <a:endParaRPr sz="2000">
              <a:latin typeface="Calibri"/>
              <a:cs typeface="Calibri"/>
            </a:endParaRPr>
          </a:p>
        </p:txBody>
      </p:sp>
      <p:sp>
        <p:nvSpPr>
          <p:cNvPr id="7" name="object 7"/>
          <p:cNvSpPr txBox="1"/>
          <p:nvPr/>
        </p:nvSpPr>
        <p:spPr>
          <a:xfrm>
            <a:off x="2453177" y="3213912"/>
            <a:ext cx="165127" cy="304800"/>
          </a:xfrm>
          <a:prstGeom prst="rect">
            <a:avLst/>
          </a:prstGeom>
        </p:spPr>
        <p:txBody>
          <a:bodyPr wrap="square" lIns="0" tIns="0" rIns="0" bIns="0" rtlCol="0">
            <a:noAutofit/>
          </a:bodyPr>
          <a:lstStyle/>
          <a:p>
            <a:pPr marL="12700">
              <a:lnSpc>
                <a:spcPts val="2350"/>
              </a:lnSpc>
              <a:spcBef>
                <a:spcPts val="117"/>
              </a:spcBef>
            </a:pPr>
            <a:r>
              <a:rPr sz="2200" spc="0" dirty="0">
                <a:solidFill>
                  <a:srgbClr val="92CF4F"/>
                </a:solidFill>
                <a:latin typeface="Arial"/>
                <a:cs typeface="Arial"/>
              </a:rPr>
              <a:t>•</a:t>
            </a:r>
            <a:endParaRPr sz="2200">
              <a:latin typeface="Arial"/>
              <a:cs typeface="Arial"/>
            </a:endParaRPr>
          </a:p>
        </p:txBody>
      </p:sp>
      <p:sp>
        <p:nvSpPr>
          <p:cNvPr id="6" name="object 6"/>
          <p:cNvSpPr txBox="1"/>
          <p:nvPr/>
        </p:nvSpPr>
        <p:spPr>
          <a:xfrm>
            <a:off x="2677015" y="3242194"/>
            <a:ext cx="5842745" cy="1615440"/>
          </a:xfrm>
          <a:prstGeom prst="rect">
            <a:avLst/>
          </a:prstGeom>
        </p:spPr>
        <p:txBody>
          <a:bodyPr wrap="square" lIns="0" tIns="0" rIns="0" bIns="0" rtlCol="0">
            <a:noAutofit/>
          </a:bodyPr>
          <a:lstStyle/>
          <a:p>
            <a:pPr marL="12700" marR="46508">
              <a:lnSpc>
                <a:spcPts val="2195"/>
              </a:lnSpc>
              <a:spcBef>
                <a:spcPts val="109"/>
              </a:spcBef>
            </a:pPr>
            <a:r>
              <a:rPr sz="3000" spc="0" baseline="2730" dirty="0">
                <a:latin typeface="Calibri"/>
                <a:cs typeface="Calibri"/>
              </a:rPr>
              <a:t>The Data </a:t>
            </a:r>
            <a:r>
              <a:rPr lang="en-US" sz="3000" spc="0" baseline="2730" dirty="0">
                <a:latin typeface="Calibri"/>
                <a:cs typeface="Calibri"/>
              </a:rPr>
              <a:t>analysis</a:t>
            </a:r>
            <a:r>
              <a:rPr sz="3000" spc="101" baseline="2730" dirty="0">
                <a:latin typeface="Calibri"/>
                <a:cs typeface="Calibri"/>
              </a:rPr>
              <a:t> </a:t>
            </a:r>
            <a:r>
              <a:rPr sz="3000" spc="0" baseline="2730" dirty="0">
                <a:latin typeface="Calibri"/>
                <a:cs typeface="Calibri"/>
              </a:rPr>
              <a:t>Lifecycle was applied to a case study</a:t>
            </a:r>
            <a:endParaRPr sz="2000" dirty="0">
              <a:latin typeface="Calibri"/>
              <a:cs typeface="Calibri"/>
            </a:endParaRPr>
          </a:p>
          <a:p>
            <a:pPr marL="17461" marR="46508">
              <a:lnSpc>
                <a:spcPts val="2320"/>
              </a:lnSpc>
              <a:spcBef>
                <a:spcPts val="6"/>
              </a:spcBef>
            </a:pPr>
            <a:r>
              <a:rPr sz="3000" spc="0" baseline="1365" dirty="0">
                <a:latin typeface="Calibri"/>
                <a:cs typeface="Calibri"/>
              </a:rPr>
              <a:t>scenario</a:t>
            </a:r>
            <a:endParaRPr sz="2000" dirty="0">
              <a:latin typeface="Calibri"/>
              <a:cs typeface="Calibri"/>
            </a:endParaRPr>
          </a:p>
          <a:p>
            <a:pPr marL="12700">
              <a:lnSpc>
                <a:spcPct val="101725"/>
              </a:lnSpc>
              <a:spcBef>
                <a:spcPts val="318"/>
              </a:spcBef>
            </a:pPr>
            <a:r>
              <a:rPr sz="2000" spc="0" dirty="0">
                <a:latin typeface="Calibri"/>
                <a:cs typeface="Calibri"/>
              </a:rPr>
              <a:t>A business problem was framed as an </a:t>
            </a:r>
            <a:r>
              <a:rPr lang="en-US" sz="2000" spc="0" dirty="0">
                <a:latin typeface="Calibri"/>
                <a:cs typeface="Calibri"/>
              </a:rPr>
              <a:t>analysis</a:t>
            </a:r>
            <a:r>
              <a:rPr sz="2000" spc="101" dirty="0">
                <a:latin typeface="Calibri"/>
                <a:cs typeface="Calibri"/>
              </a:rPr>
              <a:t> </a:t>
            </a:r>
            <a:r>
              <a:rPr sz="2000" spc="0" dirty="0">
                <a:latin typeface="Calibri"/>
                <a:cs typeface="Calibri"/>
              </a:rPr>
              <a:t>problem</a:t>
            </a:r>
            <a:endParaRPr sz="2000" dirty="0">
              <a:latin typeface="Calibri"/>
              <a:cs typeface="Calibri"/>
            </a:endParaRPr>
          </a:p>
          <a:p>
            <a:pPr marL="17461" marR="141851" indent="-4761">
              <a:lnSpc>
                <a:spcPts val="2420"/>
              </a:lnSpc>
              <a:spcBef>
                <a:spcPts val="546"/>
              </a:spcBef>
            </a:pPr>
            <a:r>
              <a:rPr sz="2000" spc="0" dirty="0">
                <a:latin typeface="Calibri"/>
                <a:cs typeface="Calibri"/>
              </a:rPr>
              <a:t>The four main deliverables in an </a:t>
            </a:r>
            <a:r>
              <a:rPr lang="en-US" sz="2000" spc="0" dirty="0">
                <a:latin typeface="Calibri"/>
                <a:cs typeface="Calibri"/>
              </a:rPr>
              <a:t>analysis</a:t>
            </a:r>
            <a:r>
              <a:rPr sz="2000" spc="101" dirty="0">
                <a:latin typeface="Calibri"/>
                <a:cs typeface="Calibri"/>
              </a:rPr>
              <a:t> </a:t>
            </a:r>
            <a:r>
              <a:rPr sz="2000" spc="0" dirty="0">
                <a:latin typeface="Calibri"/>
                <a:cs typeface="Calibri"/>
              </a:rPr>
              <a:t>project were iden</a:t>
            </a:r>
            <a:r>
              <a:rPr lang="en-US" sz="2000" spc="0" dirty="0">
                <a:latin typeface="Calibri"/>
                <a:cs typeface="Calibri"/>
              </a:rPr>
              <a:t>ti</a:t>
            </a:r>
            <a:r>
              <a:rPr sz="2000" spc="0" dirty="0">
                <a:latin typeface="Calibri"/>
                <a:cs typeface="Calibri"/>
              </a:rPr>
              <a:t>ﬁed</a:t>
            </a:r>
            <a:endParaRPr sz="2000" dirty="0">
              <a:latin typeface="Calibri"/>
              <a:cs typeface="Calibri"/>
            </a:endParaRPr>
          </a:p>
        </p:txBody>
      </p:sp>
      <p:sp>
        <p:nvSpPr>
          <p:cNvPr id="5" name="object 5"/>
          <p:cNvSpPr txBox="1"/>
          <p:nvPr/>
        </p:nvSpPr>
        <p:spPr>
          <a:xfrm>
            <a:off x="2453177" y="3874312"/>
            <a:ext cx="165127" cy="673100"/>
          </a:xfrm>
          <a:prstGeom prst="rect">
            <a:avLst/>
          </a:prstGeom>
        </p:spPr>
        <p:txBody>
          <a:bodyPr wrap="square" lIns="0" tIns="0" rIns="0" bIns="0" rtlCol="0">
            <a:noAutofit/>
          </a:bodyPr>
          <a:lstStyle/>
          <a:p>
            <a:pPr marL="12700">
              <a:lnSpc>
                <a:spcPts val="2350"/>
              </a:lnSpc>
              <a:spcBef>
                <a:spcPts val="117"/>
              </a:spcBef>
            </a:pPr>
            <a:r>
              <a:rPr sz="2200" spc="0" dirty="0">
                <a:solidFill>
                  <a:srgbClr val="92CF4F"/>
                </a:solidFill>
                <a:latin typeface="Arial"/>
                <a:cs typeface="Arial"/>
              </a:rPr>
              <a:t>•</a:t>
            </a:r>
            <a:endParaRPr sz="2200">
              <a:latin typeface="Arial"/>
              <a:cs typeface="Arial"/>
            </a:endParaRPr>
          </a:p>
          <a:p>
            <a:pPr marL="12700">
              <a:lnSpc>
                <a:spcPct val="95825"/>
              </a:lnSpc>
              <a:spcBef>
                <a:spcPts val="252"/>
              </a:spcBef>
            </a:pPr>
            <a:r>
              <a:rPr sz="2200" spc="0" dirty="0">
                <a:solidFill>
                  <a:srgbClr val="92CF4F"/>
                </a:solidFill>
                <a:latin typeface="Arial"/>
                <a:cs typeface="Arial"/>
              </a:rPr>
              <a:t>•</a:t>
            </a:r>
            <a:endParaRPr sz="2200">
              <a:latin typeface="Arial"/>
              <a:cs typeface="Arial"/>
            </a:endParaRPr>
          </a:p>
        </p:txBody>
      </p:sp>
      <p:sp>
        <p:nvSpPr>
          <p:cNvPr id="4" name="object 4"/>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43</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6" name="object 16"/>
          <p:cNvSpPr/>
          <p:nvPr/>
        </p:nvSpPr>
        <p:spPr>
          <a:xfrm>
            <a:off x="6108238" y="2025534"/>
            <a:ext cx="3505200" cy="3505200"/>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8927637" y="349134"/>
            <a:ext cx="990600" cy="990600"/>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txBox="1"/>
          <p:nvPr/>
        </p:nvSpPr>
        <p:spPr>
          <a:xfrm>
            <a:off x="1157778" y="678206"/>
            <a:ext cx="5100096"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How to</a:t>
            </a:r>
            <a:r>
              <a:rPr sz="2800" spc="-150" dirty="0">
                <a:solidFill>
                  <a:srgbClr val="2C94DC"/>
                </a:solidFill>
                <a:latin typeface="Arial"/>
                <a:cs typeface="Arial"/>
              </a:rPr>
              <a:t> </a:t>
            </a:r>
            <a:r>
              <a:rPr sz="2800" spc="0" dirty="0">
                <a:solidFill>
                  <a:srgbClr val="2C94DC"/>
                </a:solidFill>
                <a:latin typeface="Arial"/>
                <a:cs typeface="Arial"/>
              </a:rPr>
              <a:t>Approach</a:t>
            </a:r>
            <a:r>
              <a:rPr sz="2800" spc="-50" dirty="0">
                <a:solidFill>
                  <a:srgbClr val="2C94DC"/>
                </a:solidFill>
                <a:latin typeface="Arial"/>
                <a:cs typeface="Arial"/>
              </a:rPr>
              <a:t> </a:t>
            </a:r>
            <a:r>
              <a:rPr sz="2800" spc="-254" dirty="0">
                <a:solidFill>
                  <a:srgbClr val="2C94DC"/>
                </a:solidFill>
                <a:latin typeface="Arial"/>
                <a:cs typeface="Arial"/>
              </a:rPr>
              <a:t>Y</a:t>
            </a:r>
            <a:r>
              <a:rPr sz="2800" spc="0" dirty="0">
                <a:solidFill>
                  <a:srgbClr val="2C94DC"/>
                </a:solidFill>
                <a:latin typeface="Arial"/>
                <a:cs typeface="Arial"/>
              </a:rPr>
              <a:t>our</a:t>
            </a:r>
            <a:r>
              <a:rPr sz="2800" spc="-150" dirty="0">
                <a:solidFill>
                  <a:srgbClr val="2C94DC"/>
                </a:solidFill>
                <a:latin typeface="Arial"/>
                <a:cs typeface="Arial"/>
              </a:rPr>
              <a:t> </a:t>
            </a:r>
            <a:r>
              <a:rPr sz="2800" spc="0" dirty="0">
                <a:solidFill>
                  <a:srgbClr val="2C94DC"/>
                </a:solidFill>
                <a:latin typeface="Arial"/>
                <a:cs typeface="Arial"/>
              </a:rPr>
              <a:t>Analytics</a:t>
            </a:r>
            <a:endParaRPr sz="2800">
              <a:latin typeface="Arial"/>
              <a:cs typeface="Arial"/>
            </a:endParaRPr>
          </a:p>
        </p:txBody>
      </p:sp>
      <p:sp>
        <p:nvSpPr>
          <p:cNvPr id="13" name="object 13"/>
          <p:cNvSpPr txBox="1"/>
          <p:nvPr/>
        </p:nvSpPr>
        <p:spPr>
          <a:xfrm>
            <a:off x="6277920" y="678206"/>
            <a:ext cx="1580726"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Problems</a:t>
            </a:r>
            <a:endParaRPr sz="2800">
              <a:latin typeface="Arial"/>
              <a:cs typeface="Arial"/>
            </a:endParaRPr>
          </a:p>
        </p:txBody>
      </p:sp>
      <p:sp>
        <p:nvSpPr>
          <p:cNvPr id="12" name="object 12"/>
          <p:cNvSpPr txBox="1"/>
          <p:nvPr/>
        </p:nvSpPr>
        <p:spPr>
          <a:xfrm>
            <a:off x="8777776" y="1396844"/>
            <a:ext cx="1020234" cy="152400"/>
          </a:xfrm>
          <a:prstGeom prst="rect">
            <a:avLst/>
          </a:prstGeom>
        </p:spPr>
        <p:txBody>
          <a:bodyPr wrap="square" lIns="0" tIns="0" rIns="0" bIns="0" rtlCol="0">
            <a:noAutofit/>
          </a:bodyPr>
          <a:lstStyle/>
          <a:p>
            <a:pPr marL="12700">
              <a:lnSpc>
                <a:spcPts val="1120"/>
              </a:lnSpc>
              <a:spcBef>
                <a:spcPts val="55"/>
              </a:spcBef>
            </a:pPr>
            <a:r>
              <a:rPr sz="1000" b="1" i="1" spc="-34" dirty="0">
                <a:latin typeface="Arial"/>
                <a:cs typeface="Arial"/>
              </a:rPr>
              <a:t>Y</a:t>
            </a:r>
            <a:r>
              <a:rPr sz="1000" b="1" i="1" spc="0" dirty="0">
                <a:latin typeface="Arial"/>
                <a:cs typeface="Arial"/>
              </a:rPr>
              <a:t>our Thoughts?</a:t>
            </a:r>
            <a:endParaRPr sz="1000">
              <a:latin typeface="Arial"/>
              <a:cs typeface="Arial"/>
            </a:endParaRPr>
          </a:p>
        </p:txBody>
      </p:sp>
      <p:sp>
        <p:nvSpPr>
          <p:cNvPr id="11" name="object 11"/>
          <p:cNvSpPr txBox="1"/>
          <p:nvPr/>
        </p:nvSpPr>
        <p:spPr>
          <a:xfrm>
            <a:off x="1157778" y="1914573"/>
            <a:ext cx="4217038" cy="744436"/>
          </a:xfrm>
          <a:prstGeom prst="rect">
            <a:avLst/>
          </a:prstGeom>
        </p:spPr>
        <p:txBody>
          <a:bodyPr wrap="square" lIns="0" tIns="0" rIns="0" bIns="0" rtlCol="0">
            <a:noAutofit/>
          </a:bodyPr>
          <a:lstStyle/>
          <a:p>
            <a:pPr marL="241299" indent="-228599">
              <a:lnSpc>
                <a:spcPts val="2800"/>
              </a:lnSpc>
              <a:spcBef>
                <a:spcPts val="330"/>
              </a:spcBef>
            </a:pPr>
            <a:r>
              <a:rPr sz="2850" dirty="0">
                <a:solidFill>
                  <a:srgbClr val="92CF4F"/>
                </a:solidFill>
                <a:latin typeface="Arial"/>
                <a:cs typeface="Arial"/>
              </a:rPr>
              <a:t>•</a:t>
            </a:r>
            <a:r>
              <a:rPr sz="2850" dirty="0">
                <a:solidFill>
                  <a:srgbClr val="A1D562"/>
                </a:solidFill>
                <a:latin typeface="Arial"/>
                <a:cs typeface="Arial"/>
              </a:rPr>
              <a:t> </a:t>
            </a:r>
            <a:r>
              <a:rPr sz="2850" spc="-375" dirty="0">
                <a:solidFill>
                  <a:srgbClr val="A1D562"/>
                </a:solidFill>
                <a:latin typeface="Arial"/>
                <a:cs typeface="Arial"/>
              </a:rPr>
              <a:t> </a:t>
            </a:r>
            <a:r>
              <a:rPr sz="2400" spc="0" dirty="0">
                <a:solidFill>
                  <a:srgbClr val="474746"/>
                </a:solidFill>
                <a:latin typeface="Calibri"/>
                <a:cs typeface="Calibri"/>
              </a:rPr>
              <a:t>How do you currently approach your </a:t>
            </a:r>
            <a:r>
              <a:rPr lang="en-US" sz="2400" spc="0" dirty="0">
                <a:solidFill>
                  <a:srgbClr val="474746"/>
                </a:solidFill>
                <a:latin typeface="Calibri"/>
                <a:cs typeface="Calibri"/>
              </a:rPr>
              <a:t>analysis</a:t>
            </a:r>
            <a:r>
              <a:rPr sz="2400" spc="121" dirty="0">
                <a:solidFill>
                  <a:srgbClr val="474746"/>
                </a:solidFill>
                <a:latin typeface="Calibri"/>
                <a:cs typeface="Calibri"/>
              </a:rPr>
              <a:t> </a:t>
            </a:r>
            <a:r>
              <a:rPr sz="2400" spc="0" dirty="0">
                <a:solidFill>
                  <a:srgbClr val="474746"/>
                </a:solidFill>
                <a:latin typeface="Calibri"/>
                <a:cs typeface="Calibri"/>
              </a:rPr>
              <a:t>problems?</a:t>
            </a:r>
            <a:endParaRPr sz="2400" dirty="0">
              <a:latin typeface="Calibri"/>
              <a:cs typeface="Calibri"/>
            </a:endParaRPr>
          </a:p>
        </p:txBody>
      </p:sp>
      <p:sp>
        <p:nvSpPr>
          <p:cNvPr id="10" name="object 10"/>
          <p:cNvSpPr txBox="1"/>
          <p:nvPr/>
        </p:nvSpPr>
        <p:spPr>
          <a:xfrm>
            <a:off x="1157778" y="3156125"/>
            <a:ext cx="4289471" cy="747484"/>
          </a:xfrm>
          <a:prstGeom prst="rect">
            <a:avLst/>
          </a:prstGeom>
        </p:spPr>
        <p:txBody>
          <a:bodyPr wrap="square" lIns="0" tIns="0" rIns="0" bIns="0" rtlCol="0">
            <a:noAutofit/>
          </a:bodyPr>
          <a:lstStyle/>
          <a:p>
            <a:pPr marL="241299" indent="-228599">
              <a:lnSpc>
                <a:spcPts val="2820"/>
              </a:lnSpc>
              <a:spcBef>
                <a:spcPts val="316"/>
              </a:spcBef>
            </a:pPr>
            <a:r>
              <a:rPr sz="2850" dirty="0">
                <a:solidFill>
                  <a:srgbClr val="92CF4F"/>
                </a:solidFill>
                <a:latin typeface="Arial"/>
                <a:cs typeface="Arial"/>
              </a:rPr>
              <a:t>•</a:t>
            </a:r>
            <a:r>
              <a:rPr sz="2850" dirty="0">
                <a:solidFill>
                  <a:srgbClr val="A1D562"/>
                </a:solidFill>
                <a:latin typeface="Arial"/>
                <a:cs typeface="Arial"/>
              </a:rPr>
              <a:t> </a:t>
            </a:r>
            <a:r>
              <a:rPr sz="2850" spc="-375" dirty="0">
                <a:solidFill>
                  <a:srgbClr val="A1D562"/>
                </a:solidFill>
                <a:latin typeface="Arial"/>
                <a:cs typeface="Arial"/>
              </a:rPr>
              <a:t> </a:t>
            </a:r>
            <a:r>
              <a:rPr sz="2400" spc="0" dirty="0">
                <a:solidFill>
                  <a:srgbClr val="474746"/>
                </a:solidFill>
                <a:latin typeface="Calibri"/>
                <a:cs typeface="Calibri"/>
              </a:rPr>
              <a:t>Do you follow a methodology or some kind of framework?</a:t>
            </a:r>
            <a:endParaRPr sz="2400">
              <a:latin typeface="Calibri"/>
              <a:cs typeface="Calibri"/>
            </a:endParaRPr>
          </a:p>
        </p:txBody>
      </p:sp>
      <p:sp>
        <p:nvSpPr>
          <p:cNvPr id="9" name="object 9"/>
          <p:cNvSpPr txBox="1"/>
          <p:nvPr/>
        </p:nvSpPr>
        <p:spPr>
          <a:xfrm>
            <a:off x="1157778" y="4400725"/>
            <a:ext cx="1787538" cy="747484"/>
          </a:xfrm>
          <a:prstGeom prst="rect">
            <a:avLst/>
          </a:prstGeom>
        </p:spPr>
        <p:txBody>
          <a:bodyPr wrap="square" lIns="0" tIns="0" rIns="0" bIns="0" rtlCol="0">
            <a:noAutofit/>
          </a:bodyPr>
          <a:lstStyle/>
          <a:p>
            <a:pPr marL="241299" indent="-228599">
              <a:lnSpc>
                <a:spcPts val="2820"/>
              </a:lnSpc>
              <a:spcBef>
                <a:spcPts val="316"/>
              </a:spcBef>
            </a:pPr>
            <a:r>
              <a:rPr sz="2850" dirty="0">
                <a:solidFill>
                  <a:srgbClr val="92CF4F"/>
                </a:solidFill>
                <a:latin typeface="Arial"/>
                <a:cs typeface="Arial"/>
              </a:rPr>
              <a:t>•</a:t>
            </a:r>
            <a:r>
              <a:rPr sz="2850" dirty="0">
                <a:solidFill>
                  <a:srgbClr val="A1D562"/>
                </a:solidFill>
                <a:latin typeface="Arial"/>
                <a:cs typeface="Arial"/>
              </a:rPr>
              <a:t> </a:t>
            </a:r>
            <a:r>
              <a:rPr sz="2850" spc="-375" dirty="0">
                <a:solidFill>
                  <a:srgbClr val="A1D562"/>
                </a:solidFill>
                <a:latin typeface="Arial"/>
                <a:cs typeface="Arial"/>
              </a:rPr>
              <a:t> </a:t>
            </a:r>
            <a:r>
              <a:rPr sz="2400" spc="0" dirty="0">
                <a:solidFill>
                  <a:srgbClr val="474746"/>
                </a:solidFill>
                <a:latin typeface="Calibri"/>
                <a:cs typeface="Calibri"/>
              </a:rPr>
              <a:t>How do you project?</a:t>
            </a:r>
            <a:endParaRPr sz="2400">
              <a:latin typeface="Calibri"/>
              <a:cs typeface="Calibri"/>
            </a:endParaRPr>
          </a:p>
        </p:txBody>
      </p:sp>
      <p:sp>
        <p:nvSpPr>
          <p:cNvPr id="8" name="object 8"/>
          <p:cNvSpPr txBox="1"/>
          <p:nvPr/>
        </p:nvSpPr>
        <p:spPr>
          <a:xfrm>
            <a:off x="2944459" y="4459362"/>
            <a:ext cx="607352" cy="330200"/>
          </a:xfrm>
          <a:prstGeom prst="rect">
            <a:avLst/>
          </a:prstGeom>
        </p:spPr>
        <p:txBody>
          <a:bodyPr wrap="square" lIns="0" tIns="0" rIns="0" bIns="0" rtlCol="0">
            <a:noAutofit/>
          </a:bodyPr>
          <a:lstStyle/>
          <a:p>
            <a:pPr marL="12700">
              <a:lnSpc>
                <a:spcPts val="2600"/>
              </a:lnSpc>
              <a:spcBef>
                <a:spcPts val="130"/>
              </a:spcBef>
            </a:pPr>
            <a:r>
              <a:rPr sz="3600" spc="0" baseline="2275" dirty="0">
                <a:solidFill>
                  <a:srgbClr val="474746"/>
                </a:solidFill>
                <a:latin typeface="Calibri"/>
                <a:cs typeface="Calibri"/>
              </a:rPr>
              <a:t>plan</a:t>
            </a:r>
            <a:endParaRPr sz="2400">
              <a:latin typeface="Calibri"/>
              <a:cs typeface="Calibri"/>
            </a:endParaRPr>
          </a:p>
        </p:txBody>
      </p:sp>
      <p:sp>
        <p:nvSpPr>
          <p:cNvPr id="7" name="object 7"/>
          <p:cNvSpPr txBox="1"/>
          <p:nvPr/>
        </p:nvSpPr>
        <p:spPr>
          <a:xfrm>
            <a:off x="3549609" y="4459362"/>
            <a:ext cx="431129" cy="330200"/>
          </a:xfrm>
          <a:prstGeom prst="rect">
            <a:avLst/>
          </a:prstGeom>
        </p:spPr>
        <p:txBody>
          <a:bodyPr wrap="square" lIns="0" tIns="0" rIns="0" bIns="0" rtlCol="0">
            <a:noAutofit/>
          </a:bodyPr>
          <a:lstStyle/>
          <a:p>
            <a:pPr marL="12700">
              <a:lnSpc>
                <a:spcPts val="2600"/>
              </a:lnSpc>
              <a:spcBef>
                <a:spcPts val="130"/>
              </a:spcBef>
            </a:pPr>
            <a:r>
              <a:rPr sz="3600" spc="0" baseline="2275" dirty="0">
                <a:solidFill>
                  <a:srgbClr val="474746"/>
                </a:solidFill>
                <a:latin typeface="Calibri"/>
                <a:cs typeface="Calibri"/>
              </a:rPr>
              <a:t>for</a:t>
            </a:r>
            <a:endParaRPr sz="2400">
              <a:latin typeface="Calibri"/>
              <a:cs typeface="Calibri"/>
            </a:endParaRPr>
          </a:p>
        </p:txBody>
      </p:sp>
      <p:sp>
        <p:nvSpPr>
          <p:cNvPr id="6" name="object 6"/>
          <p:cNvSpPr txBox="1"/>
          <p:nvPr/>
        </p:nvSpPr>
        <p:spPr>
          <a:xfrm>
            <a:off x="3978524" y="4459362"/>
            <a:ext cx="377259" cy="330200"/>
          </a:xfrm>
          <a:prstGeom prst="rect">
            <a:avLst/>
          </a:prstGeom>
        </p:spPr>
        <p:txBody>
          <a:bodyPr wrap="square" lIns="0" tIns="0" rIns="0" bIns="0" rtlCol="0">
            <a:noAutofit/>
          </a:bodyPr>
          <a:lstStyle/>
          <a:p>
            <a:pPr marL="12700">
              <a:lnSpc>
                <a:spcPts val="2600"/>
              </a:lnSpc>
              <a:spcBef>
                <a:spcPts val="130"/>
              </a:spcBef>
            </a:pPr>
            <a:r>
              <a:rPr sz="3600" spc="0" baseline="2275" dirty="0">
                <a:solidFill>
                  <a:srgbClr val="474746"/>
                </a:solidFill>
                <a:latin typeface="Calibri"/>
                <a:cs typeface="Calibri"/>
              </a:rPr>
              <a:t>an</a:t>
            </a:r>
            <a:endParaRPr sz="2400">
              <a:latin typeface="Calibri"/>
              <a:cs typeface="Calibri"/>
            </a:endParaRPr>
          </a:p>
        </p:txBody>
      </p:sp>
      <p:sp>
        <p:nvSpPr>
          <p:cNvPr id="5" name="object 5"/>
          <p:cNvSpPr txBox="1"/>
          <p:nvPr/>
        </p:nvSpPr>
        <p:spPr>
          <a:xfrm>
            <a:off x="4353580" y="4459362"/>
            <a:ext cx="1029853" cy="330200"/>
          </a:xfrm>
          <a:prstGeom prst="rect">
            <a:avLst/>
          </a:prstGeom>
        </p:spPr>
        <p:txBody>
          <a:bodyPr wrap="square" lIns="0" tIns="0" rIns="0" bIns="0" rtlCol="0">
            <a:noAutofit/>
          </a:bodyPr>
          <a:lstStyle/>
          <a:p>
            <a:pPr marL="12700">
              <a:lnSpc>
                <a:spcPts val="2600"/>
              </a:lnSpc>
              <a:spcBef>
                <a:spcPts val="130"/>
              </a:spcBef>
            </a:pPr>
            <a:r>
              <a:rPr lang="en-US" sz="3600" baseline="2275" dirty="0">
                <a:solidFill>
                  <a:srgbClr val="474746"/>
                </a:solidFill>
                <a:latin typeface="Calibri"/>
                <a:cs typeface="Calibri"/>
              </a:rPr>
              <a:t>analysis</a:t>
            </a:r>
            <a:endParaRPr sz="2400" dirty="0">
              <a:latin typeface="Calibri"/>
              <a:cs typeface="Calibri"/>
            </a:endParaRPr>
          </a:p>
        </p:txBody>
      </p:sp>
      <p:sp>
        <p:nvSpPr>
          <p:cNvPr id="4" name="object 4"/>
          <p:cNvSpPr txBox="1"/>
          <p:nvPr/>
        </p:nvSpPr>
        <p:spPr>
          <a:xfrm>
            <a:off x="7830188" y="7024254"/>
            <a:ext cx="1804867"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754808" y="7024254"/>
            <a:ext cx="10881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4</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2" name="object 12"/>
          <p:cNvSpPr/>
          <p:nvPr/>
        </p:nvSpPr>
        <p:spPr>
          <a:xfrm>
            <a:off x="1155237" y="5606934"/>
            <a:ext cx="8381998" cy="457199"/>
          </a:xfrm>
          <a:custGeom>
            <a:avLst/>
            <a:gdLst/>
            <a:ahLst/>
            <a:cxnLst/>
            <a:rect l="l" t="t" r="r" b="b"/>
            <a:pathLst>
              <a:path w="8381998" h="457200">
                <a:moveTo>
                  <a:pt x="0" y="76202"/>
                </a:moveTo>
                <a:lnTo>
                  <a:pt x="0" y="380997"/>
                </a:lnTo>
                <a:lnTo>
                  <a:pt x="330" y="388138"/>
                </a:lnTo>
                <a:lnTo>
                  <a:pt x="15456" y="427013"/>
                </a:lnTo>
                <a:lnTo>
                  <a:pt x="48114" y="451856"/>
                </a:lnTo>
                <a:lnTo>
                  <a:pt x="76202" y="457199"/>
                </a:lnTo>
                <a:lnTo>
                  <a:pt x="8305797" y="457199"/>
                </a:lnTo>
                <a:lnTo>
                  <a:pt x="8351812" y="441743"/>
                </a:lnTo>
                <a:lnTo>
                  <a:pt x="8376655" y="409085"/>
                </a:lnTo>
                <a:lnTo>
                  <a:pt x="8381998" y="380997"/>
                </a:lnTo>
                <a:lnTo>
                  <a:pt x="8381998" y="76202"/>
                </a:lnTo>
                <a:lnTo>
                  <a:pt x="8366542" y="30187"/>
                </a:lnTo>
                <a:lnTo>
                  <a:pt x="8333884" y="5343"/>
                </a:lnTo>
                <a:lnTo>
                  <a:pt x="8305797" y="0"/>
                </a:lnTo>
                <a:lnTo>
                  <a:pt x="76202" y="0"/>
                </a:lnTo>
                <a:lnTo>
                  <a:pt x="30186" y="15457"/>
                </a:lnTo>
                <a:lnTo>
                  <a:pt x="5343" y="48114"/>
                </a:lnTo>
                <a:lnTo>
                  <a:pt x="0" y="76202"/>
                </a:lnTo>
                <a:close/>
              </a:path>
            </a:pathLst>
          </a:custGeom>
          <a:solidFill>
            <a:srgbClr val="FEFDD5"/>
          </a:solidFill>
        </p:spPr>
        <p:txBody>
          <a:bodyPr wrap="square" lIns="0" tIns="0" rIns="0" bIns="0" rtlCol="0">
            <a:noAutofit/>
          </a:bodyPr>
          <a:lstStyle/>
          <a:p>
            <a:endParaRPr/>
          </a:p>
        </p:txBody>
      </p:sp>
      <p:sp>
        <p:nvSpPr>
          <p:cNvPr id="13" name="object 13"/>
          <p:cNvSpPr/>
          <p:nvPr/>
        </p:nvSpPr>
        <p:spPr>
          <a:xfrm>
            <a:off x="1155237" y="5606934"/>
            <a:ext cx="8381993" cy="457199"/>
          </a:xfrm>
          <a:custGeom>
            <a:avLst/>
            <a:gdLst/>
            <a:ahLst/>
            <a:cxnLst/>
            <a:rect l="l" t="t" r="r" b="b"/>
            <a:pathLst>
              <a:path w="8381993" h="457199">
                <a:moveTo>
                  <a:pt x="0" y="76201"/>
                </a:moveTo>
                <a:lnTo>
                  <a:pt x="11637" y="35708"/>
                </a:lnTo>
                <a:lnTo>
                  <a:pt x="41928" y="8124"/>
                </a:lnTo>
                <a:lnTo>
                  <a:pt x="76201" y="0"/>
                </a:lnTo>
                <a:lnTo>
                  <a:pt x="8305791" y="0"/>
                </a:lnTo>
                <a:lnTo>
                  <a:pt x="8346285" y="11637"/>
                </a:lnTo>
                <a:lnTo>
                  <a:pt x="8373869" y="41928"/>
                </a:lnTo>
                <a:lnTo>
                  <a:pt x="8381993" y="76201"/>
                </a:lnTo>
                <a:lnTo>
                  <a:pt x="8381993" y="380997"/>
                </a:lnTo>
                <a:lnTo>
                  <a:pt x="8370356" y="421491"/>
                </a:lnTo>
                <a:lnTo>
                  <a:pt x="8340065" y="449075"/>
                </a:lnTo>
                <a:lnTo>
                  <a:pt x="8305791" y="457199"/>
                </a:lnTo>
                <a:lnTo>
                  <a:pt x="76201" y="457199"/>
                </a:lnTo>
                <a:lnTo>
                  <a:pt x="35708" y="445562"/>
                </a:lnTo>
                <a:lnTo>
                  <a:pt x="8124" y="415271"/>
                </a:lnTo>
                <a:lnTo>
                  <a:pt x="0" y="380997"/>
                </a:lnTo>
                <a:lnTo>
                  <a:pt x="0" y="76201"/>
                </a:lnTo>
                <a:close/>
              </a:path>
            </a:pathLst>
          </a:custGeom>
          <a:ln w="9524">
            <a:solidFill>
              <a:srgbClr val="E0E0E0"/>
            </a:solidFill>
          </a:ln>
        </p:spPr>
        <p:txBody>
          <a:bodyPr wrap="square" lIns="0" tIns="0" rIns="0" bIns="0" rtlCol="0">
            <a:noAutofit/>
          </a:bodyPr>
          <a:lstStyle/>
          <a:p>
            <a:endParaRPr/>
          </a:p>
        </p:txBody>
      </p:sp>
      <p:sp>
        <p:nvSpPr>
          <p:cNvPr id="11" name="object 11"/>
          <p:cNvSpPr txBox="1"/>
          <p:nvPr/>
        </p:nvSpPr>
        <p:spPr>
          <a:xfrm>
            <a:off x="1157778" y="678209"/>
            <a:ext cx="5310502" cy="380999"/>
          </a:xfrm>
          <a:prstGeom prst="rect">
            <a:avLst/>
          </a:prstGeom>
        </p:spPr>
        <p:txBody>
          <a:bodyPr wrap="square" lIns="0" tIns="0" rIns="0" bIns="0" rtlCol="0">
            <a:noAutofit/>
          </a:bodyPr>
          <a:lstStyle/>
          <a:p>
            <a:pPr marL="12700">
              <a:lnSpc>
                <a:spcPts val="2960"/>
              </a:lnSpc>
              <a:spcBef>
                <a:spcPts val="148"/>
              </a:spcBef>
            </a:pPr>
            <a:r>
              <a:rPr sz="2800" spc="-209" dirty="0">
                <a:solidFill>
                  <a:srgbClr val="2C94DC"/>
                </a:solidFill>
                <a:latin typeface="Arial"/>
                <a:cs typeface="Arial"/>
              </a:rPr>
              <a:t>V</a:t>
            </a:r>
            <a:r>
              <a:rPr sz="2800" spc="0" dirty="0">
                <a:solidFill>
                  <a:srgbClr val="2C94DC"/>
                </a:solidFill>
                <a:latin typeface="Arial"/>
                <a:cs typeface="Arial"/>
              </a:rPr>
              <a:t>alue of Using the Data</a:t>
            </a:r>
            <a:r>
              <a:rPr sz="2800" spc="-149" dirty="0">
                <a:solidFill>
                  <a:srgbClr val="2C94DC"/>
                </a:solidFill>
                <a:latin typeface="Arial"/>
                <a:cs typeface="Arial"/>
              </a:rPr>
              <a:t> </a:t>
            </a:r>
            <a:r>
              <a:rPr sz="2800" spc="0" dirty="0">
                <a:solidFill>
                  <a:srgbClr val="2C94DC"/>
                </a:solidFill>
                <a:latin typeface="Arial"/>
                <a:cs typeface="Arial"/>
              </a:rPr>
              <a:t>Analytics</a:t>
            </a:r>
            <a:endParaRPr sz="2800">
              <a:latin typeface="Arial"/>
              <a:cs typeface="Arial"/>
            </a:endParaRPr>
          </a:p>
        </p:txBody>
      </p:sp>
      <p:sp>
        <p:nvSpPr>
          <p:cNvPr id="10" name="object 10"/>
          <p:cNvSpPr txBox="1"/>
          <p:nvPr/>
        </p:nvSpPr>
        <p:spPr>
          <a:xfrm>
            <a:off x="6488326" y="678209"/>
            <a:ext cx="1462290" cy="380999"/>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Lifecycle</a:t>
            </a:r>
            <a:endParaRPr sz="2800">
              <a:latin typeface="Arial"/>
              <a:cs typeface="Arial"/>
            </a:endParaRPr>
          </a:p>
        </p:txBody>
      </p:sp>
      <p:sp>
        <p:nvSpPr>
          <p:cNvPr id="9" name="object 9"/>
          <p:cNvSpPr txBox="1"/>
          <p:nvPr/>
        </p:nvSpPr>
        <p:spPr>
          <a:xfrm>
            <a:off x="1157778" y="1609773"/>
            <a:ext cx="2291505" cy="405898"/>
          </a:xfrm>
          <a:prstGeom prst="rect">
            <a:avLst/>
          </a:prstGeom>
        </p:spPr>
        <p:txBody>
          <a:bodyPr wrap="square" lIns="0" tIns="0" rIns="0" bIns="0" rtlCol="0">
            <a:noAutofit/>
          </a:bodyPr>
          <a:lstStyle/>
          <a:p>
            <a:pPr marL="12700">
              <a:lnSpc>
                <a:spcPts val="3080"/>
              </a:lnSpc>
              <a:spcBef>
                <a:spcPts val="154"/>
              </a:spcBef>
            </a:pPr>
            <a:r>
              <a:rPr sz="4275" baseline="1017" dirty="0">
                <a:solidFill>
                  <a:srgbClr val="92CF4F"/>
                </a:solidFill>
                <a:latin typeface="Arial"/>
                <a:cs typeface="Arial"/>
              </a:rPr>
              <a:t>•</a:t>
            </a:r>
            <a:r>
              <a:rPr sz="4275" baseline="1017" dirty="0">
                <a:solidFill>
                  <a:srgbClr val="A1D562"/>
                </a:solidFill>
                <a:latin typeface="Arial"/>
                <a:cs typeface="Arial"/>
              </a:rPr>
              <a:t> </a:t>
            </a:r>
            <a:r>
              <a:rPr sz="4275" spc="-375" baseline="1017" dirty="0">
                <a:solidFill>
                  <a:srgbClr val="A1D562"/>
                </a:solidFill>
                <a:latin typeface="Arial"/>
                <a:cs typeface="Arial"/>
              </a:rPr>
              <a:t> </a:t>
            </a:r>
            <a:r>
              <a:rPr sz="3600" spc="0" baseline="1137" dirty="0">
                <a:solidFill>
                  <a:srgbClr val="474746"/>
                </a:solidFill>
                <a:latin typeface="Calibri"/>
                <a:cs typeface="Calibri"/>
              </a:rPr>
              <a:t>Fo</a:t>
            </a:r>
            <a:r>
              <a:rPr sz="3600" spc="-4" baseline="1137" dirty="0">
                <a:solidFill>
                  <a:srgbClr val="474746"/>
                </a:solidFill>
                <a:latin typeface="Calibri"/>
                <a:cs typeface="Calibri"/>
              </a:rPr>
              <a:t>c</a:t>
            </a:r>
            <a:r>
              <a:rPr sz="3600" spc="0" baseline="1137" dirty="0">
                <a:solidFill>
                  <a:srgbClr val="474746"/>
                </a:solidFill>
                <a:latin typeface="Calibri"/>
                <a:cs typeface="Calibri"/>
              </a:rPr>
              <a:t>us your </a:t>
            </a:r>
            <a:r>
              <a:rPr lang="en-US" sz="3600" spc="0" baseline="1137" dirty="0">
                <a:solidFill>
                  <a:srgbClr val="474746"/>
                </a:solidFill>
                <a:latin typeface="Calibri"/>
                <a:cs typeface="Calibri"/>
              </a:rPr>
              <a:t>ti</a:t>
            </a:r>
            <a:r>
              <a:rPr sz="3600" spc="0" baseline="1137" dirty="0">
                <a:solidFill>
                  <a:srgbClr val="474746"/>
                </a:solidFill>
                <a:latin typeface="Calibri"/>
                <a:cs typeface="Calibri"/>
              </a:rPr>
              <a:t>me</a:t>
            </a:r>
            <a:endParaRPr sz="2400" dirty="0">
              <a:latin typeface="Calibri"/>
              <a:cs typeface="Calibri"/>
            </a:endParaRPr>
          </a:p>
        </p:txBody>
      </p:sp>
      <p:sp>
        <p:nvSpPr>
          <p:cNvPr id="8" name="object 8"/>
          <p:cNvSpPr txBox="1"/>
          <p:nvPr/>
        </p:nvSpPr>
        <p:spPr>
          <a:xfrm>
            <a:off x="1157778" y="2483025"/>
            <a:ext cx="4139036" cy="405898"/>
          </a:xfrm>
          <a:prstGeom prst="rect">
            <a:avLst/>
          </a:prstGeom>
        </p:spPr>
        <p:txBody>
          <a:bodyPr wrap="square" lIns="0" tIns="0" rIns="0" bIns="0" rtlCol="0">
            <a:noAutofit/>
          </a:bodyPr>
          <a:lstStyle/>
          <a:p>
            <a:pPr marL="12700">
              <a:lnSpc>
                <a:spcPts val="3080"/>
              </a:lnSpc>
              <a:spcBef>
                <a:spcPts val="154"/>
              </a:spcBef>
            </a:pPr>
            <a:r>
              <a:rPr sz="4275" baseline="1017" dirty="0">
                <a:solidFill>
                  <a:srgbClr val="92CF4F"/>
                </a:solidFill>
                <a:latin typeface="Arial"/>
                <a:cs typeface="Arial"/>
              </a:rPr>
              <a:t>•</a:t>
            </a:r>
            <a:r>
              <a:rPr sz="4275" baseline="1017" dirty="0">
                <a:solidFill>
                  <a:srgbClr val="A1D562"/>
                </a:solidFill>
                <a:latin typeface="Arial"/>
                <a:cs typeface="Arial"/>
              </a:rPr>
              <a:t> </a:t>
            </a:r>
            <a:r>
              <a:rPr sz="4275" spc="-375" baseline="1017" dirty="0">
                <a:solidFill>
                  <a:srgbClr val="A1D562"/>
                </a:solidFill>
                <a:latin typeface="Arial"/>
                <a:cs typeface="Arial"/>
              </a:rPr>
              <a:t> </a:t>
            </a:r>
            <a:r>
              <a:rPr sz="3600" spc="0" baseline="1137" dirty="0">
                <a:solidFill>
                  <a:srgbClr val="474746"/>
                </a:solidFill>
                <a:latin typeface="Calibri"/>
                <a:cs typeface="Calibri"/>
              </a:rPr>
              <a:t>Ensure rigor and completeness</a:t>
            </a:r>
            <a:endParaRPr sz="2400">
              <a:latin typeface="Calibri"/>
              <a:cs typeface="Calibri"/>
            </a:endParaRPr>
          </a:p>
        </p:txBody>
      </p:sp>
      <p:sp>
        <p:nvSpPr>
          <p:cNvPr id="7" name="object 7"/>
          <p:cNvSpPr txBox="1"/>
          <p:nvPr/>
        </p:nvSpPr>
        <p:spPr>
          <a:xfrm>
            <a:off x="1157778" y="3359325"/>
            <a:ext cx="4810063" cy="1964652"/>
          </a:xfrm>
          <a:prstGeom prst="rect">
            <a:avLst/>
          </a:prstGeom>
        </p:spPr>
        <p:txBody>
          <a:bodyPr wrap="square" lIns="0" tIns="0" rIns="0" bIns="0" rtlCol="0">
            <a:noAutofit/>
          </a:bodyPr>
          <a:lstStyle/>
          <a:p>
            <a:pPr marL="241299" indent="-228599">
              <a:lnSpc>
                <a:spcPts val="2920"/>
              </a:lnSpc>
              <a:spcBef>
                <a:spcPts val="241"/>
              </a:spcBef>
            </a:pPr>
            <a:r>
              <a:rPr sz="2850" dirty="0">
                <a:solidFill>
                  <a:srgbClr val="92CF4F"/>
                </a:solidFill>
                <a:latin typeface="Arial"/>
                <a:cs typeface="Arial"/>
              </a:rPr>
              <a:t>•</a:t>
            </a:r>
            <a:r>
              <a:rPr sz="2850" dirty="0">
                <a:solidFill>
                  <a:srgbClr val="A1D562"/>
                </a:solidFill>
                <a:latin typeface="Arial"/>
                <a:cs typeface="Arial"/>
              </a:rPr>
              <a:t> </a:t>
            </a:r>
            <a:r>
              <a:rPr sz="2850" spc="-375" dirty="0">
                <a:solidFill>
                  <a:srgbClr val="A1D562"/>
                </a:solidFill>
                <a:latin typeface="Arial"/>
                <a:cs typeface="Arial"/>
              </a:rPr>
              <a:t> </a:t>
            </a:r>
            <a:r>
              <a:rPr sz="2400" spc="0" dirty="0">
                <a:solidFill>
                  <a:srgbClr val="474746"/>
                </a:solidFill>
                <a:latin typeface="Calibri"/>
                <a:cs typeface="Calibri"/>
              </a:rPr>
              <a:t>Enable be</a:t>
            </a:r>
            <a:r>
              <a:rPr lang="en-US" sz="2400" spc="0" dirty="0">
                <a:solidFill>
                  <a:srgbClr val="474746"/>
                </a:solidFill>
                <a:latin typeface="Calibri"/>
                <a:cs typeface="Calibri"/>
              </a:rPr>
              <a:t>tt</a:t>
            </a:r>
            <a:r>
              <a:rPr sz="2400" spc="0" dirty="0">
                <a:solidFill>
                  <a:srgbClr val="474746"/>
                </a:solidFill>
                <a:latin typeface="Calibri"/>
                <a:cs typeface="Calibri"/>
              </a:rPr>
              <a:t>er</a:t>
            </a:r>
            <a:r>
              <a:rPr sz="2400" spc="-96" dirty="0">
                <a:solidFill>
                  <a:srgbClr val="474746"/>
                </a:solidFill>
                <a:latin typeface="Calibri"/>
                <a:cs typeface="Calibri"/>
              </a:rPr>
              <a:t> </a:t>
            </a:r>
            <a:r>
              <a:rPr sz="2400" spc="0" dirty="0">
                <a:solidFill>
                  <a:srgbClr val="474746"/>
                </a:solidFill>
                <a:latin typeface="Calibri"/>
                <a:cs typeface="Calibri"/>
              </a:rPr>
              <a:t>transi</a:t>
            </a:r>
            <a:r>
              <a:rPr lang="en-US" sz="2400" spc="0" dirty="0">
                <a:solidFill>
                  <a:srgbClr val="474746"/>
                </a:solidFill>
                <a:latin typeface="Calibri"/>
                <a:cs typeface="Calibri"/>
              </a:rPr>
              <a:t>ti</a:t>
            </a:r>
            <a:r>
              <a:rPr sz="2400" spc="0" dirty="0">
                <a:solidFill>
                  <a:srgbClr val="474746"/>
                </a:solidFill>
                <a:latin typeface="Calibri"/>
                <a:cs typeface="Calibri"/>
              </a:rPr>
              <a:t>on</a:t>
            </a:r>
            <a:r>
              <a:rPr sz="2400" spc="121" dirty="0">
                <a:solidFill>
                  <a:srgbClr val="474746"/>
                </a:solidFill>
                <a:latin typeface="Calibri"/>
                <a:cs typeface="Calibri"/>
              </a:rPr>
              <a:t> </a:t>
            </a:r>
            <a:r>
              <a:rPr sz="2400" spc="0" dirty="0">
                <a:solidFill>
                  <a:srgbClr val="474746"/>
                </a:solidFill>
                <a:latin typeface="Calibri"/>
                <a:cs typeface="Calibri"/>
              </a:rPr>
              <a:t>to members analy</a:t>
            </a:r>
            <a:r>
              <a:rPr lang="en-US" sz="2400" spc="0" dirty="0">
                <a:solidFill>
                  <a:srgbClr val="474746"/>
                </a:solidFill>
                <a:latin typeface="Calibri"/>
                <a:cs typeface="Calibri"/>
              </a:rPr>
              <a:t>si</a:t>
            </a:r>
            <a:r>
              <a:rPr lang="en-US" sz="2400" dirty="0">
                <a:solidFill>
                  <a:srgbClr val="474746"/>
                </a:solidFill>
                <a:latin typeface="Calibri"/>
                <a:cs typeface="Calibri"/>
              </a:rPr>
              <a:t>s</a:t>
            </a:r>
            <a:r>
              <a:rPr sz="2400" spc="121" dirty="0">
                <a:solidFill>
                  <a:srgbClr val="474746"/>
                </a:solidFill>
                <a:latin typeface="Calibri"/>
                <a:cs typeface="Calibri"/>
              </a:rPr>
              <a:t> </a:t>
            </a:r>
            <a:r>
              <a:rPr sz="2400" spc="0" dirty="0">
                <a:solidFill>
                  <a:srgbClr val="474746"/>
                </a:solidFill>
                <a:latin typeface="Calibri"/>
                <a:cs typeface="Calibri"/>
              </a:rPr>
              <a:t>teams</a:t>
            </a:r>
            <a:endParaRPr sz="2400" dirty="0">
              <a:latin typeface="Calibri"/>
              <a:cs typeface="Calibri"/>
            </a:endParaRPr>
          </a:p>
          <a:p>
            <a:pPr marL="342899" marR="44374">
              <a:lnSpc>
                <a:spcPts val="3135"/>
              </a:lnSpc>
              <a:spcBef>
                <a:spcPts val="10"/>
              </a:spcBef>
            </a:pPr>
            <a:r>
              <a:rPr sz="1950" dirty="0">
                <a:solidFill>
                  <a:srgbClr val="FEC324"/>
                </a:solidFill>
                <a:latin typeface="Malgun Gothic"/>
                <a:cs typeface="Malgun Gothic"/>
              </a:rPr>
              <a:t>!</a:t>
            </a:r>
            <a:r>
              <a:rPr sz="2925" baseline="-1486" dirty="0">
                <a:solidFill>
                  <a:srgbClr val="FFCD2F"/>
                </a:solidFill>
                <a:latin typeface="Arial"/>
                <a:cs typeface="Arial"/>
              </a:rPr>
              <a:t> </a:t>
            </a:r>
            <a:r>
              <a:rPr sz="2925" spc="-109" baseline="-1486" dirty="0">
                <a:solidFill>
                  <a:srgbClr val="FFCD2F"/>
                </a:solidFill>
                <a:latin typeface="Arial"/>
                <a:cs typeface="Arial"/>
              </a:rPr>
              <a:t> </a:t>
            </a:r>
            <a:r>
              <a:rPr sz="3300" spc="0" baseline="-1241" dirty="0">
                <a:solidFill>
                  <a:srgbClr val="474746"/>
                </a:solidFill>
                <a:latin typeface="Calibri"/>
                <a:cs typeface="Calibri"/>
              </a:rPr>
              <a:t>Repeatable</a:t>
            </a:r>
            <a:endParaRPr sz="2200" dirty="0">
              <a:latin typeface="Calibri"/>
              <a:cs typeface="Calibri"/>
            </a:endParaRPr>
          </a:p>
          <a:p>
            <a:pPr marL="342899" marR="44374">
              <a:lnSpc>
                <a:spcPts val="3200"/>
              </a:lnSpc>
              <a:spcBef>
                <a:spcPts val="3"/>
              </a:spcBef>
            </a:pPr>
            <a:r>
              <a:rPr sz="1950" dirty="0">
                <a:solidFill>
                  <a:srgbClr val="FEC324"/>
                </a:solidFill>
                <a:latin typeface="Malgun Gothic"/>
                <a:cs typeface="Malgun Gothic"/>
              </a:rPr>
              <a:t>!</a:t>
            </a:r>
            <a:r>
              <a:rPr sz="2925" baseline="-1486" dirty="0">
                <a:solidFill>
                  <a:srgbClr val="FFCD2F"/>
                </a:solidFill>
                <a:latin typeface="Arial"/>
                <a:cs typeface="Arial"/>
              </a:rPr>
              <a:t> </a:t>
            </a:r>
            <a:r>
              <a:rPr sz="2925" spc="-109" baseline="-1486" dirty="0">
                <a:solidFill>
                  <a:srgbClr val="FFCD2F"/>
                </a:solidFill>
                <a:latin typeface="Arial"/>
                <a:cs typeface="Arial"/>
              </a:rPr>
              <a:t> </a:t>
            </a:r>
            <a:r>
              <a:rPr sz="3300" spc="0" baseline="-1241" dirty="0">
                <a:solidFill>
                  <a:srgbClr val="474746"/>
                </a:solidFill>
                <a:latin typeface="Calibri"/>
                <a:cs typeface="Calibri"/>
              </a:rPr>
              <a:t>Scale to addi</a:t>
            </a:r>
            <a:r>
              <a:rPr lang="en-US" sz="3300" spc="0" baseline="-1241" dirty="0">
                <a:solidFill>
                  <a:srgbClr val="474746"/>
                </a:solidFill>
                <a:latin typeface="Calibri"/>
                <a:cs typeface="Calibri"/>
              </a:rPr>
              <a:t>tional</a:t>
            </a:r>
            <a:r>
              <a:rPr sz="3300" spc="111" baseline="-1241" dirty="0">
                <a:solidFill>
                  <a:srgbClr val="474746"/>
                </a:solidFill>
                <a:latin typeface="Calibri"/>
                <a:cs typeface="Calibri"/>
              </a:rPr>
              <a:t> </a:t>
            </a:r>
            <a:r>
              <a:rPr sz="3300" spc="0" baseline="-1241" dirty="0">
                <a:solidFill>
                  <a:srgbClr val="474746"/>
                </a:solidFill>
                <a:latin typeface="Calibri"/>
                <a:cs typeface="Calibri"/>
              </a:rPr>
              <a:t>analysts</a:t>
            </a:r>
            <a:endParaRPr sz="2200" dirty="0">
              <a:latin typeface="Calibri"/>
              <a:cs typeface="Calibri"/>
            </a:endParaRPr>
          </a:p>
          <a:p>
            <a:pPr marL="342899" marR="44374">
              <a:lnSpc>
                <a:spcPts val="3195"/>
              </a:lnSpc>
            </a:pPr>
            <a:r>
              <a:rPr sz="1950" dirty="0">
                <a:solidFill>
                  <a:srgbClr val="FEC324"/>
                </a:solidFill>
                <a:latin typeface="Malgun Gothic"/>
                <a:cs typeface="Malgun Gothic"/>
              </a:rPr>
              <a:t>!</a:t>
            </a:r>
            <a:r>
              <a:rPr sz="2925" baseline="-1486" dirty="0">
                <a:solidFill>
                  <a:srgbClr val="FFCD2F"/>
                </a:solidFill>
                <a:latin typeface="Arial"/>
                <a:cs typeface="Arial"/>
              </a:rPr>
              <a:t> </a:t>
            </a:r>
            <a:r>
              <a:rPr sz="2925" spc="-109" baseline="-1486" dirty="0">
                <a:solidFill>
                  <a:srgbClr val="FFCD2F"/>
                </a:solidFill>
                <a:latin typeface="Arial"/>
                <a:cs typeface="Arial"/>
              </a:rPr>
              <a:t> </a:t>
            </a:r>
            <a:r>
              <a:rPr sz="3300" spc="0" baseline="-1241" dirty="0">
                <a:solidFill>
                  <a:srgbClr val="474746"/>
                </a:solidFill>
                <a:latin typeface="Calibri"/>
                <a:cs typeface="Calibri"/>
              </a:rPr>
              <a:t>Support validity of ﬁndings</a:t>
            </a:r>
            <a:endParaRPr sz="2200" dirty="0">
              <a:latin typeface="Calibri"/>
              <a:cs typeface="Calibri"/>
            </a:endParaRPr>
          </a:p>
        </p:txBody>
      </p:sp>
      <p:sp>
        <p:nvSpPr>
          <p:cNvPr id="6" name="object 6"/>
          <p:cNvSpPr txBox="1"/>
          <p:nvPr/>
        </p:nvSpPr>
        <p:spPr>
          <a:xfrm>
            <a:off x="5966978" y="3417963"/>
            <a:ext cx="3494522" cy="207888"/>
          </a:xfrm>
          <a:prstGeom prst="rect">
            <a:avLst/>
          </a:prstGeom>
        </p:spPr>
        <p:txBody>
          <a:bodyPr wrap="square" lIns="0" tIns="0" rIns="0" bIns="0" rtlCol="0">
            <a:noAutofit/>
          </a:bodyPr>
          <a:lstStyle/>
          <a:p>
            <a:pPr marL="12700">
              <a:lnSpc>
                <a:spcPts val="2600"/>
              </a:lnSpc>
              <a:spcBef>
                <a:spcPts val="130"/>
              </a:spcBef>
            </a:pPr>
            <a:r>
              <a:rPr sz="3600" spc="0" baseline="2275" dirty="0">
                <a:solidFill>
                  <a:srgbClr val="474746"/>
                </a:solidFill>
                <a:latin typeface="Calibri"/>
                <a:cs typeface="Calibri"/>
              </a:rPr>
              <a:t>of the cross-­‐func</a:t>
            </a:r>
            <a:r>
              <a:rPr lang="en-US" sz="3600" spc="0" baseline="2275" dirty="0">
                <a:solidFill>
                  <a:srgbClr val="474746"/>
                </a:solidFill>
                <a:latin typeface="Calibri"/>
                <a:cs typeface="Calibri"/>
              </a:rPr>
              <a:t>ti</a:t>
            </a:r>
            <a:r>
              <a:rPr sz="3600" spc="0" baseline="2275" dirty="0">
                <a:solidFill>
                  <a:srgbClr val="474746"/>
                </a:solidFill>
                <a:latin typeface="Calibri"/>
                <a:cs typeface="Calibri"/>
              </a:rPr>
              <a:t>onal</a:t>
            </a:r>
            <a:endParaRPr sz="2400" dirty="0">
              <a:latin typeface="Calibri"/>
              <a:cs typeface="Calibri"/>
            </a:endParaRPr>
          </a:p>
        </p:txBody>
      </p:sp>
      <p:sp>
        <p:nvSpPr>
          <p:cNvPr id="5" name="object 5"/>
          <p:cNvSpPr txBox="1"/>
          <p:nvPr/>
        </p:nvSpPr>
        <p:spPr>
          <a:xfrm>
            <a:off x="2179545" y="5766446"/>
            <a:ext cx="6424293" cy="253999"/>
          </a:xfrm>
          <a:prstGeom prst="rect">
            <a:avLst/>
          </a:prstGeom>
        </p:spPr>
        <p:txBody>
          <a:bodyPr wrap="square" lIns="0" tIns="0" rIns="0" bIns="0" rtlCol="0">
            <a:noAutofit/>
          </a:bodyPr>
          <a:lstStyle/>
          <a:p>
            <a:pPr marL="12700">
              <a:lnSpc>
                <a:spcPts val="1985"/>
              </a:lnSpc>
            </a:pPr>
            <a:r>
              <a:rPr sz="2700" b="1" i="1" baseline="3034" dirty="0">
                <a:solidFill>
                  <a:srgbClr val="474746"/>
                </a:solidFill>
                <a:latin typeface="Calibri"/>
                <a:cs typeface="Calibri"/>
              </a:rPr>
              <a:t>"A journey of a thousand miles begins with a single step" (Lao Tzu) </a:t>
            </a:r>
            <a:endParaRPr sz="1800">
              <a:latin typeface="Calibri"/>
              <a:cs typeface="Calibri"/>
            </a:endParaRPr>
          </a:p>
        </p:txBody>
      </p:sp>
      <p:sp>
        <p:nvSpPr>
          <p:cNvPr id="4" name="object 4"/>
          <p:cNvSpPr txBox="1"/>
          <p:nvPr/>
        </p:nvSpPr>
        <p:spPr>
          <a:xfrm>
            <a:off x="7830185" y="7024253"/>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754808" y="7039494"/>
            <a:ext cx="108818"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5</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5" name="object 15"/>
          <p:cNvSpPr/>
          <p:nvPr/>
        </p:nvSpPr>
        <p:spPr>
          <a:xfrm>
            <a:off x="5141191" y="1555729"/>
            <a:ext cx="4476207" cy="2501803"/>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5261314" y="1550968"/>
            <a:ext cx="4360859" cy="2511422"/>
          </a:xfrm>
          <a:custGeom>
            <a:avLst/>
            <a:gdLst/>
            <a:ahLst/>
            <a:cxnLst/>
            <a:rect l="l" t="t" r="r" b="b"/>
            <a:pathLst>
              <a:path w="4360859" h="2511422">
                <a:moveTo>
                  <a:pt x="0" y="0"/>
                </a:moveTo>
                <a:lnTo>
                  <a:pt x="4360859" y="0"/>
                </a:lnTo>
                <a:lnTo>
                  <a:pt x="4360859" y="2511422"/>
                </a:lnTo>
                <a:lnTo>
                  <a:pt x="0" y="2511422"/>
                </a:lnTo>
                <a:lnTo>
                  <a:pt x="0" y="0"/>
                </a:lnTo>
                <a:close/>
              </a:path>
            </a:pathLst>
          </a:custGeom>
          <a:ln w="9524">
            <a:solidFill>
              <a:srgbClr val="E0E0E0"/>
            </a:solidFill>
          </a:ln>
        </p:spPr>
        <p:txBody>
          <a:bodyPr wrap="square" lIns="0" tIns="0" rIns="0" bIns="0" rtlCol="0">
            <a:noAutofit/>
          </a:bodyPr>
          <a:lstStyle/>
          <a:p>
            <a:endParaRPr/>
          </a:p>
        </p:txBody>
      </p:sp>
      <p:sp>
        <p:nvSpPr>
          <p:cNvPr id="14" name="object 14"/>
          <p:cNvSpPr txBox="1"/>
          <p:nvPr/>
        </p:nvSpPr>
        <p:spPr>
          <a:xfrm>
            <a:off x="1386379" y="548668"/>
            <a:ext cx="4684096" cy="800099"/>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Need For a Process to Guide</a:t>
            </a:r>
            <a:endParaRPr sz="2800">
              <a:latin typeface="Arial"/>
              <a:cs typeface="Arial"/>
            </a:endParaRPr>
          </a:p>
          <a:p>
            <a:pPr marL="12700" marR="53339">
              <a:lnSpc>
                <a:spcPct val="95825"/>
              </a:lnSpc>
            </a:pPr>
            <a:r>
              <a:rPr sz="2800" spc="0" dirty="0">
                <a:solidFill>
                  <a:srgbClr val="2C94DC"/>
                </a:solidFill>
                <a:latin typeface="Arial"/>
                <a:cs typeface="Arial"/>
              </a:rPr>
              <a:t>Projects</a:t>
            </a:r>
            <a:endParaRPr sz="2800">
              <a:latin typeface="Arial"/>
              <a:cs typeface="Arial"/>
            </a:endParaRPr>
          </a:p>
        </p:txBody>
      </p:sp>
      <p:sp>
        <p:nvSpPr>
          <p:cNvPr id="13" name="object 13"/>
          <p:cNvSpPr txBox="1"/>
          <p:nvPr/>
        </p:nvSpPr>
        <p:spPr>
          <a:xfrm>
            <a:off x="6090538" y="548668"/>
            <a:ext cx="829892" cy="380999"/>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endParaRPr sz="2800">
              <a:latin typeface="Arial"/>
              <a:cs typeface="Arial"/>
            </a:endParaRPr>
          </a:p>
        </p:txBody>
      </p:sp>
      <p:sp>
        <p:nvSpPr>
          <p:cNvPr id="12" name="object 12"/>
          <p:cNvSpPr txBox="1"/>
          <p:nvPr/>
        </p:nvSpPr>
        <p:spPr>
          <a:xfrm>
            <a:off x="6940493" y="548668"/>
            <a:ext cx="1343876" cy="380999"/>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Science</a:t>
            </a:r>
            <a:endParaRPr sz="2800">
              <a:latin typeface="Arial"/>
              <a:cs typeface="Arial"/>
            </a:endParaRPr>
          </a:p>
        </p:txBody>
      </p:sp>
      <p:sp>
        <p:nvSpPr>
          <p:cNvPr id="11" name="object 11"/>
          <p:cNvSpPr txBox="1"/>
          <p:nvPr/>
        </p:nvSpPr>
        <p:spPr>
          <a:xfrm>
            <a:off x="1219696" y="1544661"/>
            <a:ext cx="409423" cy="394810"/>
          </a:xfrm>
          <a:prstGeom prst="rect">
            <a:avLst/>
          </a:prstGeom>
        </p:spPr>
        <p:txBody>
          <a:bodyPr wrap="square" lIns="0" tIns="0" rIns="0" bIns="0" rtlCol="0">
            <a:noAutofit/>
          </a:bodyPr>
          <a:lstStyle/>
          <a:p>
            <a:pPr marL="12700">
              <a:lnSpc>
                <a:spcPts val="3110"/>
              </a:lnSpc>
              <a:spcBef>
                <a:spcPts val="155"/>
              </a:spcBef>
            </a:pPr>
            <a:r>
              <a:rPr sz="4275" baseline="2874" dirty="0">
                <a:solidFill>
                  <a:srgbClr val="92CF4F"/>
                </a:solidFill>
                <a:latin typeface="Calibri"/>
                <a:cs typeface="Calibri"/>
              </a:rPr>
              <a:t>1.</a:t>
            </a:r>
            <a:r>
              <a:rPr sz="4275" baseline="3051" dirty="0">
                <a:solidFill>
                  <a:srgbClr val="A1D562"/>
                </a:solidFill>
                <a:latin typeface="Arial"/>
                <a:cs typeface="Arial"/>
              </a:rPr>
              <a:t> </a:t>
            </a:r>
            <a:endParaRPr sz="2850">
              <a:latin typeface="Arial"/>
              <a:cs typeface="Arial"/>
            </a:endParaRPr>
          </a:p>
        </p:txBody>
      </p:sp>
      <p:sp>
        <p:nvSpPr>
          <p:cNvPr id="10" name="object 10"/>
          <p:cNvSpPr txBox="1"/>
          <p:nvPr/>
        </p:nvSpPr>
        <p:spPr>
          <a:xfrm>
            <a:off x="1727695" y="1592210"/>
            <a:ext cx="3427239" cy="2705098"/>
          </a:xfrm>
          <a:prstGeom prst="rect">
            <a:avLst/>
          </a:prstGeom>
        </p:spPr>
        <p:txBody>
          <a:bodyPr wrap="square" lIns="0" tIns="0" rIns="0" bIns="0" rtlCol="0">
            <a:noAutofit/>
          </a:bodyPr>
          <a:lstStyle/>
          <a:p>
            <a:pPr marL="19049" marR="43110">
              <a:lnSpc>
                <a:spcPts val="2615"/>
              </a:lnSpc>
              <a:spcBef>
                <a:spcPts val="130"/>
              </a:spcBef>
            </a:pPr>
            <a:r>
              <a:rPr sz="3600" baseline="2275" dirty="0">
                <a:solidFill>
                  <a:srgbClr val="474746"/>
                </a:solidFill>
                <a:latin typeface="Calibri"/>
                <a:cs typeface="Calibri"/>
              </a:rPr>
              <a:t>Well-­‐deﬁned </a:t>
            </a:r>
            <a:r>
              <a:rPr sz="3600" spc="0" baseline="2275" dirty="0">
                <a:solidFill>
                  <a:srgbClr val="474746"/>
                </a:solidFill>
                <a:latin typeface="Calibri"/>
                <a:cs typeface="Calibri"/>
              </a:rPr>
              <a:t>proce</a:t>
            </a:r>
            <a:r>
              <a:rPr sz="3600" spc="4" baseline="2275" dirty="0">
                <a:solidFill>
                  <a:srgbClr val="474746"/>
                </a:solidFill>
                <a:latin typeface="Calibri"/>
                <a:cs typeface="Calibri"/>
              </a:rPr>
              <a:t>s</a:t>
            </a:r>
            <a:r>
              <a:rPr sz="3600" spc="0" baseline="2275" dirty="0">
                <a:solidFill>
                  <a:srgbClr val="474746"/>
                </a:solidFill>
                <a:latin typeface="Calibri"/>
                <a:cs typeface="Calibri"/>
              </a:rPr>
              <a:t>ses</a:t>
            </a:r>
            <a:endParaRPr sz="2400" dirty="0">
              <a:latin typeface="Calibri"/>
              <a:cs typeface="Calibri"/>
            </a:endParaRPr>
          </a:p>
          <a:p>
            <a:pPr marL="12700" marR="15314">
              <a:lnSpc>
                <a:spcPts val="2800"/>
              </a:lnSpc>
              <a:spcBef>
                <a:spcPts val="9"/>
              </a:spcBef>
            </a:pPr>
            <a:r>
              <a:rPr sz="3600" spc="0" baseline="2275" dirty="0">
                <a:solidFill>
                  <a:srgbClr val="474746"/>
                </a:solidFill>
                <a:latin typeface="Calibri"/>
                <a:cs typeface="Calibri"/>
              </a:rPr>
              <a:t>can help guide any analy</a:t>
            </a:r>
            <a:r>
              <a:rPr lang="en-US" sz="3600" spc="0" baseline="2275" dirty="0">
                <a:solidFill>
                  <a:srgbClr val="474746"/>
                </a:solidFill>
                <a:latin typeface="Calibri"/>
                <a:cs typeface="Calibri"/>
              </a:rPr>
              <a:t>sis</a:t>
            </a:r>
            <a:endParaRPr sz="2400" dirty="0">
              <a:latin typeface="Calibri"/>
              <a:cs typeface="Calibri"/>
            </a:endParaRPr>
          </a:p>
          <a:p>
            <a:pPr marL="12700" marR="43110">
              <a:lnSpc>
                <a:spcPts val="2900"/>
              </a:lnSpc>
              <a:spcBef>
                <a:spcPts val="5"/>
              </a:spcBef>
            </a:pPr>
            <a:r>
              <a:rPr sz="3600" spc="0" baseline="1137" dirty="0">
                <a:solidFill>
                  <a:srgbClr val="474746"/>
                </a:solidFill>
                <a:latin typeface="Calibri"/>
                <a:cs typeface="Calibri"/>
              </a:rPr>
              <a:t>project</a:t>
            </a:r>
            <a:endParaRPr sz="2400" dirty="0">
              <a:latin typeface="Calibri"/>
              <a:cs typeface="Calibri"/>
            </a:endParaRPr>
          </a:p>
          <a:p>
            <a:pPr marL="12700" indent="6349">
              <a:lnSpc>
                <a:spcPct val="99792"/>
              </a:lnSpc>
              <a:spcBef>
                <a:spcPts val="1344"/>
              </a:spcBef>
            </a:pPr>
            <a:r>
              <a:rPr sz="2400" spc="0" dirty="0">
                <a:solidFill>
                  <a:srgbClr val="474746"/>
                </a:solidFill>
                <a:latin typeface="Calibri"/>
                <a:cs typeface="Calibri"/>
              </a:rPr>
              <a:t>Focus of Data </a:t>
            </a:r>
            <a:r>
              <a:rPr lang="en-US" sz="2400" spc="0" dirty="0">
                <a:solidFill>
                  <a:srgbClr val="474746"/>
                </a:solidFill>
                <a:latin typeface="Calibri"/>
                <a:cs typeface="Calibri"/>
              </a:rPr>
              <a:t>analysis</a:t>
            </a:r>
            <a:r>
              <a:rPr sz="2400" spc="0" dirty="0">
                <a:solidFill>
                  <a:srgbClr val="474746"/>
                </a:solidFill>
                <a:latin typeface="Calibri"/>
                <a:cs typeface="Calibri"/>
              </a:rPr>
              <a:t> Lifecycle is on Data Science projects, not business intelligence</a:t>
            </a:r>
            <a:endParaRPr sz="2400" dirty="0">
              <a:latin typeface="Calibri"/>
              <a:cs typeface="Calibri"/>
            </a:endParaRPr>
          </a:p>
        </p:txBody>
      </p:sp>
      <p:sp>
        <p:nvSpPr>
          <p:cNvPr id="9" name="object 9"/>
          <p:cNvSpPr txBox="1"/>
          <p:nvPr/>
        </p:nvSpPr>
        <p:spPr>
          <a:xfrm>
            <a:off x="1219696" y="2824312"/>
            <a:ext cx="409423" cy="394810"/>
          </a:xfrm>
          <a:prstGeom prst="rect">
            <a:avLst/>
          </a:prstGeom>
        </p:spPr>
        <p:txBody>
          <a:bodyPr wrap="square" lIns="0" tIns="0" rIns="0" bIns="0" rtlCol="0">
            <a:noAutofit/>
          </a:bodyPr>
          <a:lstStyle/>
          <a:p>
            <a:pPr marL="12700">
              <a:lnSpc>
                <a:spcPts val="3110"/>
              </a:lnSpc>
              <a:spcBef>
                <a:spcPts val="155"/>
              </a:spcBef>
            </a:pPr>
            <a:r>
              <a:rPr sz="4275" baseline="2874" dirty="0">
                <a:solidFill>
                  <a:srgbClr val="92CF4F"/>
                </a:solidFill>
                <a:latin typeface="Calibri"/>
                <a:cs typeface="Calibri"/>
              </a:rPr>
              <a:t>2.</a:t>
            </a:r>
            <a:r>
              <a:rPr sz="4275" baseline="3051" dirty="0">
                <a:solidFill>
                  <a:srgbClr val="A1D562"/>
                </a:solidFill>
                <a:latin typeface="Arial"/>
                <a:cs typeface="Arial"/>
              </a:rPr>
              <a:t> </a:t>
            </a:r>
            <a:endParaRPr sz="2850">
              <a:latin typeface="Arial"/>
              <a:cs typeface="Arial"/>
            </a:endParaRPr>
          </a:p>
        </p:txBody>
      </p:sp>
      <p:sp>
        <p:nvSpPr>
          <p:cNvPr id="8" name="object 8"/>
          <p:cNvSpPr txBox="1"/>
          <p:nvPr/>
        </p:nvSpPr>
        <p:spPr>
          <a:xfrm>
            <a:off x="1219695" y="4478360"/>
            <a:ext cx="409423" cy="394810"/>
          </a:xfrm>
          <a:prstGeom prst="rect">
            <a:avLst/>
          </a:prstGeom>
        </p:spPr>
        <p:txBody>
          <a:bodyPr wrap="square" lIns="0" tIns="0" rIns="0" bIns="0" rtlCol="0">
            <a:noAutofit/>
          </a:bodyPr>
          <a:lstStyle/>
          <a:p>
            <a:pPr marL="12700">
              <a:lnSpc>
                <a:spcPts val="3110"/>
              </a:lnSpc>
              <a:spcBef>
                <a:spcPts val="155"/>
              </a:spcBef>
            </a:pPr>
            <a:r>
              <a:rPr sz="4275" baseline="2874" dirty="0">
                <a:solidFill>
                  <a:srgbClr val="92CF4F"/>
                </a:solidFill>
                <a:latin typeface="Calibri"/>
                <a:cs typeface="Calibri"/>
              </a:rPr>
              <a:t>3.</a:t>
            </a:r>
            <a:r>
              <a:rPr sz="4275" baseline="3051" dirty="0">
                <a:solidFill>
                  <a:srgbClr val="A1D562"/>
                </a:solidFill>
                <a:latin typeface="Arial"/>
                <a:cs typeface="Arial"/>
              </a:rPr>
              <a:t> </a:t>
            </a:r>
            <a:endParaRPr sz="2850">
              <a:latin typeface="Arial"/>
              <a:cs typeface="Arial"/>
            </a:endParaRPr>
          </a:p>
        </p:txBody>
      </p:sp>
      <p:sp>
        <p:nvSpPr>
          <p:cNvPr id="7" name="object 7"/>
          <p:cNvSpPr txBox="1"/>
          <p:nvPr/>
        </p:nvSpPr>
        <p:spPr>
          <a:xfrm>
            <a:off x="1664194" y="4525908"/>
            <a:ext cx="5689290" cy="1789682"/>
          </a:xfrm>
          <a:prstGeom prst="rect">
            <a:avLst/>
          </a:prstGeom>
        </p:spPr>
        <p:txBody>
          <a:bodyPr wrap="square" lIns="0" tIns="0" rIns="0" bIns="0" rtlCol="0">
            <a:noAutofit/>
          </a:bodyPr>
          <a:lstStyle/>
          <a:p>
            <a:pPr marL="82550">
              <a:lnSpc>
                <a:spcPts val="2615"/>
              </a:lnSpc>
              <a:spcBef>
                <a:spcPts val="130"/>
              </a:spcBef>
            </a:pPr>
            <a:r>
              <a:rPr sz="3600" spc="0" baseline="2275" dirty="0">
                <a:solidFill>
                  <a:srgbClr val="474746"/>
                </a:solidFill>
                <a:latin typeface="Calibri"/>
                <a:cs typeface="Calibri"/>
              </a:rPr>
              <a:t>Data Science projects tend to require a more</a:t>
            </a:r>
            <a:endParaRPr sz="2400">
              <a:latin typeface="Calibri"/>
              <a:cs typeface="Calibri"/>
            </a:endParaRPr>
          </a:p>
          <a:p>
            <a:pPr marL="76199" marR="45719">
              <a:lnSpc>
                <a:spcPts val="2800"/>
              </a:lnSpc>
              <a:spcBef>
                <a:spcPts val="9"/>
              </a:spcBef>
            </a:pPr>
            <a:r>
              <a:rPr sz="3600" spc="0" baseline="2275" dirty="0">
                <a:solidFill>
                  <a:srgbClr val="474746"/>
                </a:solidFill>
                <a:latin typeface="Calibri"/>
                <a:cs typeface="Calibri"/>
              </a:rPr>
              <a:t>approach, and diﬀer in a few ways</a:t>
            </a:r>
            <a:endParaRPr sz="2400">
              <a:latin typeface="Calibri"/>
              <a:cs typeface="Calibri"/>
            </a:endParaRPr>
          </a:p>
          <a:p>
            <a:pPr marL="12700" marR="45719">
              <a:lnSpc>
                <a:spcPts val="2875"/>
              </a:lnSpc>
              <a:spcBef>
                <a:spcPts val="3"/>
              </a:spcBef>
            </a:pPr>
            <a:r>
              <a:rPr sz="2700" baseline="-1076" dirty="0">
                <a:solidFill>
                  <a:srgbClr val="FEC324"/>
                </a:solidFill>
                <a:latin typeface="Malgun Gothic"/>
                <a:cs typeface="Malgun Gothic"/>
              </a:rPr>
              <a:t>!</a:t>
            </a:r>
            <a:r>
              <a:rPr sz="2700" baseline="-1610" dirty="0">
                <a:solidFill>
                  <a:srgbClr val="FFCD2F"/>
                </a:solidFill>
                <a:latin typeface="Arial"/>
                <a:cs typeface="Arial"/>
              </a:rPr>
              <a:t>    </a:t>
            </a:r>
            <a:r>
              <a:rPr sz="2700" spc="4" baseline="-1610" dirty="0">
                <a:solidFill>
                  <a:srgbClr val="FFCD2F"/>
                </a:solidFill>
                <a:latin typeface="Arial"/>
                <a:cs typeface="Arial"/>
              </a:rPr>
              <a:t> </a:t>
            </a:r>
            <a:r>
              <a:rPr sz="3000" spc="0" baseline="-1365" dirty="0">
                <a:solidFill>
                  <a:srgbClr val="474746"/>
                </a:solidFill>
                <a:latin typeface="Calibri"/>
                <a:cs typeface="Calibri"/>
              </a:rPr>
              <a:t>More due diligence in Discovery phase</a:t>
            </a:r>
            <a:endParaRPr sz="2000">
              <a:latin typeface="Calibri"/>
              <a:cs typeface="Calibri"/>
            </a:endParaRPr>
          </a:p>
          <a:p>
            <a:pPr marL="12700" marR="45719">
              <a:lnSpc>
                <a:spcPts val="2900"/>
              </a:lnSpc>
              <a:spcBef>
                <a:spcPts val="1"/>
              </a:spcBef>
            </a:pPr>
            <a:r>
              <a:rPr sz="2700" baseline="-1076" dirty="0">
                <a:solidFill>
                  <a:srgbClr val="FEC324"/>
                </a:solidFill>
                <a:latin typeface="Malgun Gothic"/>
                <a:cs typeface="Malgun Gothic"/>
              </a:rPr>
              <a:t>!</a:t>
            </a:r>
            <a:r>
              <a:rPr sz="2700" baseline="-1610" dirty="0">
                <a:solidFill>
                  <a:srgbClr val="FFCD2F"/>
                </a:solidFill>
                <a:latin typeface="Arial"/>
                <a:cs typeface="Arial"/>
              </a:rPr>
              <a:t>    </a:t>
            </a:r>
            <a:r>
              <a:rPr sz="2700" spc="4" baseline="-1610" dirty="0">
                <a:solidFill>
                  <a:srgbClr val="FFCD2F"/>
                </a:solidFill>
                <a:latin typeface="Arial"/>
                <a:cs typeface="Arial"/>
              </a:rPr>
              <a:t> </a:t>
            </a:r>
            <a:r>
              <a:rPr sz="3000" spc="0" baseline="-1365" dirty="0">
                <a:solidFill>
                  <a:srgbClr val="474746"/>
                </a:solidFill>
                <a:latin typeface="Calibri"/>
                <a:cs typeface="Calibri"/>
              </a:rPr>
              <a:t>More projects which lack shape or structure</a:t>
            </a:r>
            <a:endParaRPr sz="2000">
              <a:latin typeface="Calibri"/>
              <a:cs typeface="Calibri"/>
            </a:endParaRPr>
          </a:p>
          <a:p>
            <a:pPr marL="12700" marR="45719">
              <a:lnSpc>
                <a:spcPts val="2900"/>
              </a:lnSpc>
            </a:pPr>
            <a:r>
              <a:rPr sz="2700" baseline="-1076" dirty="0">
                <a:solidFill>
                  <a:srgbClr val="FEC324"/>
                </a:solidFill>
                <a:latin typeface="Malgun Gothic"/>
                <a:cs typeface="Malgun Gothic"/>
              </a:rPr>
              <a:t>!</a:t>
            </a:r>
            <a:r>
              <a:rPr sz="2700" baseline="-1610" dirty="0">
                <a:solidFill>
                  <a:srgbClr val="FFCD2F"/>
                </a:solidFill>
                <a:latin typeface="Arial"/>
                <a:cs typeface="Arial"/>
              </a:rPr>
              <a:t>    </a:t>
            </a:r>
            <a:r>
              <a:rPr sz="2700" spc="4" baseline="-1610" dirty="0">
                <a:solidFill>
                  <a:srgbClr val="FFCD2F"/>
                </a:solidFill>
                <a:latin typeface="Arial"/>
                <a:cs typeface="Arial"/>
              </a:rPr>
              <a:t> </a:t>
            </a:r>
            <a:r>
              <a:rPr sz="3000" spc="0" baseline="-1365" dirty="0">
                <a:solidFill>
                  <a:srgbClr val="474746"/>
                </a:solidFill>
                <a:latin typeface="Calibri"/>
                <a:cs typeface="Calibri"/>
              </a:rPr>
              <a:t>Less predictable data</a:t>
            </a:r>
            <a:endParaRPr sz="2000">
              <a:latin typeface="Calibri"/>
              <a:cs typeface="Calibri"/>
            </a:endParaRPr>
          </a:p>
        </p:txBody>
      </p:sp>
      <p:sp>
        <p:nvSpPr>
          <p:cNvPr id="6" name="object 6"/>
          <p:cNvSpPr txBox="1"/>
          <p:nvPr/>
        </p:nvSpPr>
        <p:spPr>
          <a:xfrm>
            <a:off x="7351292" y="4525908"/>
            <a:ext cx="1577428" cy="330199"/>
          </a:xfrm>
          <a:prstGeom prst="rect">
            <a:avLst/>
          </a:prstGeom>
        </p:spPr>
        <p:txBody>
          <a:bodyPr wrap="square" lIns="0" tIns="0" rIns="0" bIns="0" rtlCol="0">
            <a:noAutofit/>
          </a:bodyPr>
          <a:lstStyle/>
          <a:p>
            <a:pPr marL="12700">
              <a:lnSpc>
                <a:spcPts val="2600"/>
              </a:lnSpc>
              <a:spcBef>
                <a:spcPts val="130"/>
              </a:spcBef>
            </a:pPr>
            <a:r>
              <a:rPr sz="3600" baseline="2275" dirty="0">
                <a:solidFill>
                  <a:srgbClr val="474746"/>
                </a:solidFill>
                <a:latin typeface="Calibri"/>
                <a:cs typeface="Calibri"/>
              </a:rPr>
              <a:t>consulta</a:t>
            </a:r>
            <a:r>
              <a:rPr lang="en-US" sz="3600" baseline="2275" dirty="0">
                <a:solidFill>
                  <a:srgbClr val="474746"/>
                </a:solidFill>
                <a:latin typeface="Calibri"/>
                <a:cs typeface="Calibri"/>
              </a:rPr>
              <a:t>ti</a:t>
            </a:r>
            <a:r>
              <a:rPr sz="3600" baseline="2275" dirty="0">
                <a:solidFill>
                  <a:srgbClr val="474746"/>
                </a:solidFill>
                <a:latin typeface="Calibri"/>
                <a:cs typeface="Calibri"/>
              </a:rPr>
              <a:t>ve</a:t>
            </a:r>
            <a:endParaRPr sz="2400" dirty="0">
              <a:latin typeface="Calibri"/>
              <a:cs typeface="Calibri"/>
            </a:endParaRPr>
          </a:p>
        </p:txBody>
      </p:sp>
      <p:sp>
        <p:nvSpPr>
          <p:cNvPr id="5" name="object 5"/>
          <p:cNvSpPr txBox="1"/>
          <p:nvPr/>
        </p:nvSpPr>
        <p:spPr>
          <a:xfrm>
            <a:off x="7830187" y="7024251"/>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4" name="object 4"/>
          <p:cNvSpPr txBox="1"/>
          <p:nvPr/>
        </p:nvSpPr>
        <p:spPr>
          <a:xfrm>
            <a:off x="9754805" y="7024251"/>
            <a:ext cx="108818"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6</a:t>
            </a:r>
            <a:endParaRPr sz="1000">
              <a:latin typeface="Calibri"/>
              <a:cs typeface="Calibri"/>
            </a:endParaRPr>
          </a:p>
        </p:txBody>
      </p:sp>
      <p:sp>
        <p:nvSpPr>
          <p:cNvPr id="3" name="object 3"/>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5261314" y="1550968"/>
            <a:ext cx="4360859" cy="2511422"/>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71"/>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72" name="object 72"/>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43" name="object 43"/>
          <p:cNvSpPr/>
          <p:nvPr/>
        </p:nvSpPr>
        <p:spPr>
          <a:xfrm>
            <a:off x="1079038" y="1187334"/>
            <a:ext cx="1762912" cy="335279"/>
          </a:xfrm>
          <a:custGeom>
            <a:avLst/>
            <a:gdLst/>
            <a:ahLst/>
            <a:cxnLst/>
            <a:rect l="l" t="t" r="r" b="b"/>
            <a:pathLst>
              <a:path w="1762912" h="335279">
                <a:moveTo>
                  <a:pt x="0" y="0"/>
                </a:moveTo>
                <a:lnTo>
                  <a:pt x="0" y="335279"/>
                </a:lnTo>
                <a:lnTo>
                  <a:pt x="1762912" y="335279"/>
                </a:lnTo>
                <a:lnTo>
                  <a:pt x="1762912" y="0"/>
                </a:lnTo>
                <a:lnTo>
                  <a:pt x="0" y="0"/>
                </a:lnTo>
                <a:close/>
              </a:path>
            </a:pathLst>
          </a:custGeom>
          <a:solidFill>
            <a:srgbClr val="33A6E3"/>
          </a:solidFill>
        </p:spPr>
        <p:txBody>
          <a:bodyPr wrap="square" lIns="0" tIns="0" rIns="0" bIns="0" rtlCol="0">
            <a:noAutofit/>
          </a:bodyPr>
          <a:lstStyle/>
          <a:p>
            <a:endParaRPr/>
          </a:p>
        </p:txBody>
      </p:sp>
      <p:sp>
        <p:nvSpPr>
          <p:cNvPr id="44" name="object 44"/>
          <p:cNvSpPr/>
          <p:nvPr/>
        </p:nvSpPr>
        <p:spPr>
          <a:xfrm>
            <a:off x="2841950" y="1187334"/>
            <a:ext cx="6799802" cy="335279"/>
          </a:xfrm>
          <a:custGeom>
            <a:avLst/>
            <a:gdLst/>
            <a:ahLst/>
            <a:cxnLst/>
            <a:rect l="l" t="t" r="r" b="b"/>
            <a:pathLst>
              <a:path w="6799802" h="335279">
                <a:moveTo>
                  <a:pt x="0" y="0"/>
                </a:moveTo>
                <a:lnTo>
                  <a:pt x="0" y="335279"/>
                </a:lnTo>
                <a:lnTo>
                  <a:pt x="6799802" y="335279"/>
                </a:lnTo>
                <a:lnTo>
                  <a:pt x="6799802" y="0"/>
                </a:lnTo>
                <a:lnTo>
                  <a:pt x="0" y="0"/>
                </a:lnTo>
                <a:close/>
              </a:path>
            </a:pathLst>
          </a:custGeom>
          <a:solidFill>
            <a:srgbClr val="33A6E3"/>
          </a:solidFill>
        </p:spPr>
        <p:txBody>
          <a:bodyPr wrap="square" lIns="0" tIns="0" rIns="0" bIns="0" rtlCol="0">
            <a:noAutofit/>
          </a:bodyPr>
          <a:lstStyle/>
          <a:p>
            <a:endParaRPr/>
          </a:p>
        </p:txBody>
      </p:sp>
      <p:sp>
        <p:nvSpPr>
          <p:cNvPr id="45" name="object 45"/>
          <p:cNvSpPr/>
          <p:nvPr/>
        </p:nvSpPr>
        <p:spPr>
          <a:xfrm>
            <a:off x="1079038" y="1522614"/>
            <a:ext cx="1762912" cy="787862"/>
          </a:xfrm>
          <a:custGeom>
            <a:avLst/>
            <a:gdLst/>
            <a:ahLst/>
            <a:cxnLst/>
            <a:rect l="l" t="t" r="r" b="b"/>
            <a:pathLst>
              <a:path w="1762912" h="787862">
                <a:moveTo>
                  <a:pt x="0" y="0"/>
                </a:moveTo>
                <a:lnTo>
                  <a:pt x="0" y="787862"/>
                </a:lnTo>
                <a:lnTo>
                  <a:pt x="1762912" y="787862"/>
                </a:lnTo>
                <a:lnTo>
                  <a:pt x="1762912" y="0"/>
                </a:lnTo>
                <a:lnTo>
                  <a:pt x="0" y="0"/>
                </a:lnTo>
                <a:close/>
              </a:path>
            </a:pathLst>
          </a:custGeom>
          <a:solidFill>
            <a:srgbClr val="D6E3F4"/>
          </a:solidFill>
        </p:spPr>
        <p:txBody>
          <a:bodyPr wrap="square" lIns="0" tIns="0" rIns="0" bIns="0" rtlCol="0">
            <a:noAutofit/>
          </a:bodyPr>
          <a:lstStyle/>
          <a:p>
            <a:endParaRPr/>
          </a:p>
        </p:txBody>
      </p:sp>
      <p:sp>
        <p:nvSpPr>
          <p:cNvPr id="46" name="object 46"/>
          <p:cNvSpPr/>
          <p:nvPr/>
        </p:nvSpPr>
        <p:spPr>
          <a:xfrm>
            <a:off x="2841950" y="1522614"/>
            <a:ext cx="6799802" cy="787862"/>
          </a:xfrm>
          <a:custGeom>
            <a:avLst/>
            <a:gdLst/>
            <a:ahLst/>
            <a:cxnLst/>
            <a:rect l="l" t="t" r="r" b="b"/>
            <a:pathLst>
              <a:path w="6799802" h="787862">
                <a:moveTo>
                  <a:pt x="0" y="0"/>
                </a:moveTo>
                <a:lnTo>
                  <a:pt x="0" y="787862"/>
                </a:lnTo>
                <a:lnTo>
                  <a:pt x="6799802" y="787862"/>
                </a:lnTo>
                <a:lnTo>
                  <a:pt x="6799802" y="0"/>
                </a:lnTo>
                <a:lnTo>
                  <a:pt x="0" y="0"/>
                </a:lnTo>
                <a:close/>
              </a:path>
            </a:pathLst>
          </a:custGeom>
          <a:solidFill>
            <a:srgbClr val="D6E3F4"/>
          </a:solidFill>
        </p:spPr>
        <p:txBody>
          <a:bodyPr wrap="square" lIns="0" tIns="0" rIns="0" bIns="0" rtlCol="0">
            <a:noAutofit/>
          </a:bodyPr>
          <a:lstStyle/>
          <a:p>
            <a:endParaRPr/>
          </a:p>
        </p:txBody>
      </p:sp>
      <p:sp>
        <p:nvSpPr>
          <p:cNvPr id="47" name="object 47"/>
          <p:cNvSpPr/>
          <p:nvPr/>
        </p:nvSpPr>
        <p:spPr>
          <a:xfrm>
            <a:off x="1079038" y="2310476"/>
            <a:ext cx="1762912" cy="962941"/>
          </a:xfrm>
          <a:custGeom>
            <a:avLst/>
            <a:gdLst/>
            <a:ahLst/>
            <a:cxnLst/>
            <a:rect l="l" t="t" r="r" b="b"/>
            <a:pathLst>
              <a:path w="1762912" h="962941">
                <a:moveTo>
                  <a:pt x="0" y="0"/>
                </a:moveTo>
                <a:lnTo>
                  <a:pt x="0" y="962941"/>
                </a:lnTo>
                <a:lnTo>
                  <a:pt x="1762912" y="962941"/>
                </a:lnTo>
                <a:lnTo>
                  <a:pt x="1762912" y="0"/>
                </a:lnTo>
                <a:lnTo>
                  <a:pt x="0" y="0"/>
                </a:lnTo>
                <a:close/>
              </a:path>
            </a:pathLst>
          </a:custGeom>
          <a:solidFill>
            <a:srgbClr val="ECF2FA"/>
          </a:solidFill>
        </p:spPr>
        <p:txBody>
          <a:bodyPr wrap="square" lIns="0" tIns="0" rIns="0" bIns="0" rtlCol="0">
            <a:noAutofit/>
          </a:bodyPr>
          <a:lstStyle/>
          <a:p>
            <a:endParaRPr/>
          </a:p>
        </p:txBody>
      </p:sp>
      <p:sp>
        <p:nvSpPr>
          <p:cNvPr id="48" name="object 48"/>
          <p:cNvSpPr/>
          <p:nvPr/>
        </p:nvSpPr>
        <p:spPr>
          <a:xfrm>
            <a:off x="2841950" y="2310476"/>
            <a:ext cx="6799802" cy="962941"/>
          </a:xfrm>
          <a:custGeom>
            <a:avLst/>
            <a:gdLst/>
            <a:ahLst/>
            <a:cxnLst/>
            <a:rect l="l" t="t" r="r" b="b"/>
            <a:pathLst>
              <a:path w="6799802" h="962941">
                <a:moveTo>
                  <a:pt x="0" y="0"/>
                </a:moveTo>
                <a:lnTo>
                  <a:pt x="0" y="962941"/>
                </a:lnTo>
                <a:lnTo>
                  <a:pt x="6799802" y="962941"/>
                </a:lnTo>
                <a:lnTo>
                  <a:pt x="6799802" y="0"/>
                </a:lnTo>
                <a:lnTo>
                  <a:pt x="0" y="0"/>
                </a:lnTo>
                <a:close/>
              </a:path>
            </a:pathLst>
          </a:custGeom>
          <a:solidFill>
            <a:srgbClr val="ECF2FA"/>
          </a:solidFill>
        </p:spPr>
        <p:txBody>
          <a:bodyPr wrap="square" lIns="0" tIns="0" rIns="0" bIns="0" rtlCol="0">
            <a:noAutofit/>
          </a:bodyPr>
          <a:lstStyle/>
          <a:p>
            <a:endParaRPr/>
          </a:p>
        </p:txBody>
      </p:sp>
      <p:sp>
        <p:nvSpPr>
          <p:cNvPr id="49" name="object 49"/>
          <p:cNvSpPr/>
          <p:nvPr/>
        </p:nvSpPr>
        <p:spPr>
          <a:xfrm>
            <a:off x="1079038" y="3273418"/>
            <a:ext cx="1762912" cy="437701"/>
          </a:xfrm>
          <a:custGeom>
            <a:avLst/>
            <a:gdLst/>
            <a:ahLst/>
            <a:cxnLst/>
            <a:rect l="l" t="t" r="r" b="b"/>
            <a:pathLst>
              <a:path w="1762912" h="437701">
                <a:moveTo>
                  <a:pt x="0" y="0"/>
                </a:moveTo>
                <a:lnTo>
                  <a:pt x="0" y="437701"/>
                </a:lnTo>
                <a:lnTo>
                  <a:pt x="1762912" y="437701"/>
                </a:lnTo>
                <a:lnTo>
                  <a:pt x="1762912" y="0"/>
                </a:lnTo>
                <a:lnTo>
                  <a:pt x="0" y="0"/>
                </a:lnTo>
                <a:close/>
              </a:path>
            </a:pathLst>
          </a:custGeom>
          <a:solidFill>
            <a:srgbClr val="D6E3F4"/>
          </a:solidFill>
        </p:spPr>
        <p:txBody>
          <a:bodyPr wrap="square" lIns="0" tIns="0" rIns="0" bIns="0" rtlCol="0">
            <a:noAutofit/>
          </a:bodyPr>
          <a:lstStyle/>
          <a:p>
            <a:endParaRPr/>
          </a:p>
        </p:txBody>
      </p:sp>
      <p:sp>
        <p:nvSpPr>
          <p:cNvPr id="50" name="object 50"/>
          <p:cNvSpPr/>
          <p:nvPr/>
        </p:nvSpPr>
        <p:spPr>
          <a:xfrm>
            <a:off x="2841950" y="3273418"/>
            <a:ext cx="6799802" cy="437701"/>
          </a:xfrm>
          <a:custGeom>
            <a:avLst/>
            <a:gdLst/>
            <a:ahLst/>
            <a:cxnLst/>
            <a:rect l="l" t="t" r="r" b="b"/>
            <a:pathLst>
              <a:path w="6799802" h="437701">
                <a:moveTo>
                  <a:pt x="0" y="0"/>
                </a:moveTo>
                <a:lnTo>
                  <a:pt x="0" y="437701"/>
                </a:lnTo>
                <a:lnTo>
                  <a:pt x="6799802" y="437701"/>
                </a:lnTo>
                <a:lnTo>
                  <a:pt x="6799802" y="0"/>
                </a:lnTo>
                <a:lnTo>
                  <a:pt x="0" y="0"/>
                </a:lnTo>
                <a:close/>
              </a:path>
            </a:pathLst>
          </a:custGeom>
          <a:solidFill>
            <a:srgbClr val="D6E3F4"/>
          </a:solidFill>
        </p:spPr>
        <p:txBody>
          <a:bodyPr wrap="square" lIns="0" tIns="0" rIns="0" bIns="0" rtlCol="0">
            <a:noAutofit/>
          </a:bodyPr>
          <a:lstStyle/>
          <a:p>
            <a:endParaRPr/>
          </a:p>
        </p:txBody>
      </p:sp>
      <p:sp>
        <p:nvSpPr>
          <p:cNvPr id="51" name="object 51"/>
          <p:cNvSpPr/>
          <p:nvPr/>
        </p:nvSpPr>
        <p:spPr>
          <a:xfrm>
            <a:off x="1079038" y="3711120"/>
            <a:ext cx="1762912" cy="612782"/>
          </a:xfrm>
          <a:custGeom>
            <a:avLst/>
            <a:gdLst/>
            <a:ahLst/>
            <a:cxnLst/>
            <a:rect l="l" t="t" r="r" b="b"/>
            <a:pathLst>
              <a:path w="1762912" h="612782">
                <a:moveTo>
                  <a:pt x="0" y="0"/>
                </a:moveTo>
                <a:lnTo>
                  <a:pt x="0" y="612782"/>
                </a:lnTo>
                <a:lnTo>
                  <a:pt x="1762912" y="612782"/>
                </a:lnTo>
                <a:lnTo>
                  <a:pt x="1762912" y="0"/>
                </a:lnTo>
                <a:lnTo>
                  <a:pt x="0" y="0"/>
                </a:lnTo>
                <a:close/>
              </a:path>
            </a:pathLst>
          </a:custGeom>
          <a:solidFill>
            <a:srgbClr val="ECF2FA"/>
          </a:solidFill>
        </p:spPr>
        <p:txBody>
          <a:bodyPr wrap="square" lIns="0" tIns="0" rIns="0" bIns="0" rtlCol="0">
            <a:noAutofit/>
          </a:bodyPr>
          <a:lstStyle/>
          <a:p>
            <a:endParaRPr/>
          </a:p>
        </p:txBody>
      </p:sp>
      <p:sp>
        <p:nvSpPr>
          <p:cNvPr id="52" name="object 52"/>
          <p:cNvSpPr/>
          <p:nvPr/>
        </p:nvSpPr>
        <p:spPr>
          <a:xfrm>
            <a:off x="2841950" y="3711120"/>
            <a:ext cx="6799802" cy="612782"/>
          </a:xfrm>
          <a:custGeom>
            <a:avLst/>
            <a:gdLst/>
            <a:ahLst/>
            <a:cxnLst/>
            <a:rect l="l" t="t" r="r" b="b"/>
            <a:pathLst>
              <a:path w="6799802" h="612782">
                <a:moveTo>
                  <a:pt x="0" y="0"/>
                </a:moveTo>
                <a:lnTo>
                  <a:pt x="0" y="612782"/>
                </a:lnTo>
                <a:lnTo>
                  <a:pt x="6799802" y="612782"/>
                </a:lnTo>
                <a:lnTo>
                  <a:pt x="6799802" y="0"/>
                </a:lnTo>
                <a:lnTo>
                  <a:pt x="0" y="0"/>
                </a:lnTo>
                <a:close/>
              </a:path>
            </a:pathLst>
          </a:custGeom>
          <a:solidFill>
            <a:srgbClr val="ECF2FA"/>
          </a:solidFill>
        </p:spPr>
        <p:txBody>
          <a:bodyPr wrap="square" lIns="0" tIns="0" rIns="0" bIns="0" rtlCol="0">
            <a:noAutofit/>
          </a:bodyPr>
          <a:lstStyle/>
          <a:p>
            <a:endParaRPr/>
          </a:p>
        </p:txBody>
      </p:sp>
      <p:sp>
        <p:nvSpPr>
          <p:cNvPr id="53" name="object 53"/>
          <p:cNvSpPr/>
          <p:nvPr/>
        </p:nvSpPr>
        <p:spPr>
          <a:xfrm>
            <a:off x="1079038" y="4323902"/>
            <a:ext cx="1762912" cy="612781"/>
          </a:xfrm>
          <a:custGeom>
            <a:avLst/>
            <a:gdLst/>
            <a:ahLst/>
            <a:cxnLst/>
            <a:rect l="l" t="t" r="r" b="b"/>
            <a:pathLst>
              <a:path w="1762912" h="612781">
                <a:moveTo>
                  <a:pt x="0" y="0"/>
                </a:moveTo>
                <a:lnTo>
                  <a:pt x="0" y="612781"/>
                </a:lnTo>
                <a:lnTo>
                  <a:pt x="1762912" y="612781"/>
                </a:lnTo>
                <a:lnTo>
                  <a:pt x="1762912" y="0"/>
                </a:lnTo>
                <a:lnTo>
                  <a:pt x="0" y="0"/>
                </a:lnTo>
                <a:close/>
              </a:path>
            </a:pathLst>
          </a:custGeom>
          <a:solidFill>
            <a:srgbClr val="D6E3F4"/>
          </a:solidFill>
        </p:spPr>
        <p:txBody>
          <a:bodyPr wrap="square" lIns="0" tIns="0" rIns="0" bIns="0" rtlCol="0">
            <a:noAutofit/>
          </a:bodyPr>
          <a:lstStyle/>
          <a:p>
            <a:endParaRPr/>
          </a:p>
        </p:txBody>
      </p:sp>
      <p:sp>
        <p:nvSpPr>
          <p:cNvPr id="54" name="object 54"/>
          <p:cNvSpPr/>
          <p:nvPr/>
        </p:nvSpPr>
        <p:spPr>
          <a:xfrm>
            <a:off x="2841950" y="4323902"/>
            <a:ext cx="6799802" cy="612781"/>
          </a:xfrm>
          <a:custGeom>
            <a:avLst/>
            <a:gdLst/>
            <a:ahLst/>
            <a:cxnLst/>
            <a:rect l="l" t="t" r="r" b="b"/>
            <a:pathLst>
              <a:path w="6799802" h="612781">
                <a:moveTo>
                  <a:pt x="0" y="0"/>
                </a:moveTo>
                <a:lnTo>
                  <a:pt x="0" y="612781"/>
                </a:lnTo>
                <a:lnTo>
                  <a:pt x="6799802" y="612781"/>
                </a:lnTo>
                <a:lnTo>
                  <a:pt x="6799802" y="0"/>
                </a:lnTo>
                <a:lnTo>
                  <a:pt x="0" y="0"/>
                </a:lnTo>
                <a:close/>
              </a:path>
            </a:pathLst>
          </a:custGeom>
          <a:solidFill>
            <a:srgbClr val="D6E3F4"/>
          </a:solidFill>
        </p:spPr>
        <p:txBody>
          <a:bodyPr wrap="square" lIns="0" tIns="0" rIns="0" bIns="0" rtlCol="0">
            <a:noAutofit/>
          </a:bodyPr>
          <a:lstStyle/>
          <a:p>
            <a:endParaRPr/>
          </a:p>
        </p:txBody>
      </p:sp>
      <p:sp>
        <p:nvSpPr>
          <p:cNvPr id="55" name="object 55"/>
          <p:cNvSpPr/>
          <p:nvPr/>
        </p:nvSpPr>
        <p:spPr>
          <a:xfrm>
            <a:off x="1079038" y="4936684"/>
            <a:ext cx="1762912" cy="612781"/>
          </a:xfrm>
          <a:custGeom>
            <a:avLst/>
            <a:gdLst/>
            <a:ahLst/>
            <a:cxnLst/>
            <a:rect l="l" t="t" r="r" b="b"/>
            <a:pathLst>
              <a:path w="1762912" h="612781">
                <a:moveTo>
                  <a:pt x="0" y="0"/>
                </a:moveTo>
                <a:lnTo>
                  <a:pt x="0" y="612781"/>
                </a:lnTo>
                <a:lnTo>
                  <a:pt x="1762912" y="612781"/>
                </a:lnTo>
                <a:lnTo>
                  <a:pt x="1762912" y="0"/>
                </a:lnTo>
                <a:lnTo>
                  <a:pt x="0" y="0"/>
                </a:lnTo>
                <a:close/>
              </a:path>
            </a:pathLst>
          </a:custGeom>
          <a:solidFill>
            <a:srgbClr val="ECF2FA"/>
          </a:solidFill>
        </p:spPr>
        <p:txBody>
          <a:bodyPr wrap="square" lIns="0" tIns="0" rIns="0" bIns="0" rtlCol="0">
            <a:noAutofit/>
          </a:bodyPr>
          <a:lstStyle/>
          <a:p>
            <a:endParaRPr/>
          </a:p>
        </p:txBody>
      </p:sp>
      <p:sp>
        <p:nvSpPr>
          <p:cNvPr id="56" name="object 56"/>
          <p:cNvSpPr/>
          <p:nvPr/>
        </p:nvSpPr>
        <p:spPr>
          <a:xfrm>
            <a:off x="2841950" y="4936684"/>
            <a:ext cx="6799802" cy="612781"/>
          </a:xfrm>
          <a:custGeom>
            <a:avLst/>
            <a:gdLst/>
            <a:ahLst/>
            <a:cxnLst/>
            <a:rect l="l" t="t" r="r" b="b"/>
            <a:pathLst>
              <a:path w="6799802" h="612781">
                <a:moveTo>
                  <a:pt x="0" y="0"/>
                </a:moveTo>
                <a:lnTo>
                  <a:pt x="0" y="612781"/>
                </a:lnTo>
                <a:lnTo>
                  <a:pt x="6799802" y="612781"/>
                </a:lnTo>
                <a:lnTo>
                  <a:pt x="6799802" y="0"/>
                </a:lnTo>
                <a:lnTo>
                  <a:pt x="0" y="0"/>
                </a:lnTo>
                <a:close/>
              </a:path>
            </a:pathLst>
          </a:custGeom>
          <a:solidFill>
            <a:srgbClr val="ECF2FA"/>
          </a:solidFill>
        </p:spPr>
        <p:txBody>
          <a:bodyPr wrap="square" lIns="0" tIns="0" rIns="0" bIns="0" rtlCol="0">
            <a:noAutofit/>
          </a:bodyPr>
          <a:lstStyle/>
          <a:p>
            <a:endParaRPr/>
          </a:p>
        </p:txBody>
      </p:sp>
      <p:sp>
        <p:nvSpPr>
          <p:cNvPr id="57" name="object 57"/>
          <p:cNvSpPr/>
          <p:nvPr/>
        </p:nvSpPr>
        <p:spPr>
          <a:xfrm>
            <a:off x="1079038" y="5549465"/>
            <a:ext cx="1762912" cy="731519"/>
          </a:xfrm>
          <a:custGeom>
            <a:avLst/>
            <a:gdLst/>
            <a:ahLst/>
            <a:cxnLst/>
            <a:rect l="l" t="t" r="r" b="b"/>
            <a:pathLst>
              <a:path w="1762912" h="731520">
                <a:moveTo>
                  <a:pt x="0" y="0"/>
                </a:moveTo>
                <a:lnTo>
                  <a:pt x="0" y="731519"/>
                </a:lnTo>
                <a:lnTo>
                  <a:pt x="1762912" y="731519"/>
                </a:lnTo>
                <a:lnTo>
                  <a:pt x="1762912" y="0"/>
                </a:lnTo>
                <a:lnTo>
                  <a:pt x="0" y="0"/>
                </a:lnTo>
                <a:close/>
              </a:path>
            </a:pathLst>
          </a:custGeom>
          <a:solidFill>
            <a:srgbClr val="D6E3F4"/>
          </a:solidFill>
        </p:spPr>
        <p:txBody>
          <a:bodyPr wrap="square" lIns="0" tIns="0" rIns="0" bIns="0" rtlCol="0">
            <a:noAutofit/>
          </a:bodyPr>
          <a:lstStyle/>
          <a:p>
            <a:endParaRPr/>
          </a:p>
        </p:txBody>
      </p:sp>
      <p:sp>
        <p:nvSpPr>
          <p:cNvPr id="58" name="object 58"/>
          <p:cNvSpPr/>
          <p:nvPr/>
        </p:nvSpPr>
        <p:spPr>
          <a:xfrm>
            <a:off x="2841950" y="5549465"/>
            <a:ext cx="6799802" cy="731519"/>
          </a:xfrm>
          <a:custGeom>
            <a:avLst/>
            <a:gdLst/>
            <a:ahLst/>
            <a:cxnLst/>
            <a:rect l="l" t="t" r="r" b="b"/>
            <a:pathLst>
              <a:path w="6799802" h="731520">
                <a:moveTo>
                  <a:pt x="0" y="0"/>
                </a:moveTo>
                <a:lnTo>
                  <a:pt x="0" y="731519"/>
                </a:lnTo>
                <a:lnTo>
                  <a:pt x="6799802" y="731519"/>
                </a:lnTo>
                <a:lnTo>
                  <a:pt x="6799802" y="0"/>
                </a:lnTo>
                <a:lnTo>
                  <a:pt x="0" y="0"/>
                </a:lnTo>
                <a:close/>
              </a:path>
            </a:pathLst>
          </a:custGeom>
          <a:solidFill>
            <a:srgbClr val="D6E3F4"/>
          </a:solidFill>
        </p:spPr>
        <p:txBody>
          <a:bodyPr wrap="square" lIns="0" tIns="0" rIns="0" bIns="0" rtlCol="0">
            <a:noAutofit/>
          </a:bodyPr>
          <a:lstStyle/>
          <a:p>
            <a:endParaRPr/>
          </a:p>
        </p:txBody>
      </p:sp>
      <p:sp>
        <p:nvSpPr>
          <p:cNvPr id="59" name="object 59"/>
          <p:cNvSpPr/>
          <p:nvPr/>
        </p:nvSpPr>
        <p:spPr>
          <a:xfrm>
            <a:off x="2841951" y="1180984"/>
            <a:ext cx="0" cy="5106354"/>
          </a:xfrm>
          <a:custGeom>
            <a:avLst/>
            <a:gdLst/>
            <a:ahLst/>
            <a:cxnLst/>
            <a:rect l="l" t="t" r="r" b="b"/>
            <a:pathLst>
              <a:path h="5106354">
                <a:moveTo>
                  <a:pt x="0" y="0"/>
                </a:moveTo>
                <a:lnTo>
                  <a:pt x="0" y="5106354"/>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1072688" y="1522614"/>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61" name="object 61"/>
          <p:cNvSpPr/>
          <p:nvPr/>
        </p:nvSpPr>
        <p:spPr>
          <a:xfrm>
            <a:off x="1072688" y="2310477"/>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62" name="object 62"/>
          <p:cNvSpPr/>
          <p:nvPr/>
        </p:nvSpPr>
        <p:spPr>
          <a:xfrm>
            <a:off x="1072688" y="3273420"/>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1072688" y="3711121"/>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64" name="object 64"/>
          <p:cNvSpPr/>
          <p:nvPr/>
        </p:nvSpPr>
        <p:spPr>
          <a:xfrm>
            <a:off x="1072688" y="4323904"/>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65" name="object 65"/>
          <p:cNvSpPr/>
          <p:nvPr/>
        </p:nvSpPr>
        <p:spPr>
          <a:xfrm>
            <a:off x="1072688" y="4936686"/>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66" name="object 66"/>
          <p:cNvSpPr/>
          <p:nvPr/>
        </p:nvSpPr>
        <p:spPr>
          <a:xfrm>
            <a:off x="1072688" y="5549468"/>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67" name="object 67"/>
          <p:cNvSpPr/>
          <p:nvPr/>
        </p:nvSpPr>
        <p:spPr>
          <a:xfrm>
            <a:off x="1079038" y="1180984"/>
            <a:ext cx="0" cy="5106354"/>
          </a:xfrm>
          <a:custGeom>
            <a:avLst/>
            <a:gdLst/>
            <a:ahLst/>
            <a:cxnLst/>
            <a:rect l="l" t="t" r="r" b="b"/>
            <a:pathLst>
              <a:path h="5106354">
                <a:moveTo>
                  <a:pt x="0" y="0"/>
                </a:moveTo>
                <a:lnTo>
                  <a:pt x="0" y="5106354"/>
                </a:lnTo>
              </a:path>
            </a:pathLst>
          </a:custGeom>
          <a:ln w="12700">
            <a:solidFill>
              <a:srgbClr val="000000"/>
            </a:solidFill>
          </a:ln>
        </p:spPr>
        <p:txBody>
          <a:bodyPr wrap="square" lIns="0" tIns="0" rIns="0" bIns="0" rtlCol="0">
            <a:noAutofit/>
          </a:bodyPr>
          <a:lstStyle/>
          <a:p>
            <a:endParaRPr/>
          </a:p>
        </p:txBody>
      </p:sp>
      <p:sp>
        <p:nvSpPr>
          <p:cNvPr id="68" name="object 68"/>
          <p:cNvSpPr/>
          <p:nvPr/>
        </p:nvSpPr>
        <p:spPr>
          <a:xfrm>
            <a:off x="9641756" y="1180984"/>
            <a:ext cx="0" cy="5106354"/>
          </a:xfrm>
          <a:custGeom>
            <a:avLst/>
            <a:gdLst/>
            <a:ahLst/>
            <a:cxnLst/>
            <a:rect l="l" t="t" r="r" b="b"/>
            <a:pathLst>
              <a:path h="5106354">
                <a:moveTo>
                  <a:pt x="0" y="0"/>
                </a:moveTo>
                <a:lnTo>
                  <a:pt x="0" y="5106354"/>
                </a:lnTo>
              </a:path>
            </a:pathLst>
          </a:custGeom>
          <a:ln w="12700">
            <a:solidFill>
              <a:srgbClr val="000000"/>
            </a:solidFill>
          </a:ln>
        </p:spPr>
        <p:txBody>
          <a:bodyPr wrap="square" lIns="0" tIns="0" rIns="0" bIns="0" rtlCol="0">
            <a:noAutofit/>
          </a:bodyPr>
          <a:lstStyle/>
          <a:p>
            <a:endParaRPr/>
          </a:p>
        </p:txBody>
      </p:sp>
      <p:sp>
        <p:nvSpPr>
          <p:cNvPr id="69" name="object 69"/>
          <p:cNvSpPr/>
          <p:nvPr/>
        </p:nvSpPr>
        <p:spPr>
          <a:xfrm>
            <a:off x="1072688" y="1187334"/>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70" name="object 70"/>
          <p:cNvSpPr/>
          <p:nvPr/>
        </p:nvSpPr>
        <p:spPr>
          <a:xfrm>
            <a:off x="1072688" y="6280989"/>
            <a:ext cx="8575418" cy="0"/>
          </a:xfrm>
          <a:custGeom>
            <a:avLst/>
            <a:gdLst/>
            <a:ahLst/>
            <a:cxnLst/>
            <a:rect l="l" t="t" r="r" b="b"/>
            <a:pathLst>
              <a:path w="8575418">
                <a:moveTo>
                  <a:pt x="0" y="0"/>
                </a:moveTo>
                <a:lnTo>
                  <a:pt x="8575418" y="0"/>
                </a:lnTo>
              </a:path>
            </a:pathLst>
          </a:custGeom>
          <a:ln w="12700">
            <a:solidFill>
              <a:srgbClr val="000000"/>
            </a:solidFill>
          </a:ln>
        </p:spPr>
        <p:txBody>
          <a:bodyPr wrap="square" lIns="0" tIns="0" rIns="0" bIns="0" rtlCol="0">
            <a:noAutofit/>
          </a:bodyPr>
          <a:lstStyle/>
          <a:p>
            <a:endParaRPr/>
          </a:p>
        </p:txBody>
      </p:sp>
      <p:sp>
        <p:nvSpPr>
          <p:cNvPr id="26" name="object 26"/>
          <p:cNvSpPr/>
          <p:nvPr/>
        </p:nvSpPr>
        <p:spPr>
          <a:xfrm>
            <a:off x="9279739" y="512971"/>
            <a:ext cx="108496" cy="73472"/>
          </a:xfrm>
          <a:custGeom>
            <a:avLst/>
            <a:gdLst/>
            <a:ahLst/>
            <a:cxnLst/>
            <a:rect l="l" t="t" r="r" b="b"/>
            <a:pathLst>
              <a:path w="108496" h="73472">
                <a:moveTo>
                  <a:pt x="0" y="63080"/>
                </a:moveTo>
                <a:lnTo>
                  <a:pt x="7977" y="53504"/>
                </a:lnTo>
                <a:lnTo>
                  <a:pt x="16681" y="44423"/>
                </a:lnTo>
                <a:lnTo>
                  <a:pt x="26089" y="35857"/>
                </a:lnTo>
                <a:lnTo>
                  <a:pt x="36177" y="27826"/>
                </a:lnTo>
                <a:lnTo>
                  <a:pt x="46924" y="20350"/>
                </a:lnTo>
                <a:lnTo>
                  <a:pt x="48091" y="19598"/>
                </a:lnTo>
                <a:lnTo>
                  <a:pt x="35358" y="0"/>
                </a:lnTo>
                <a:lnTo>
                  <a:pt x="108496" y="2847"/>
                </a:lnTo>
                <a:lnTo>
                  <a:pt x="71747" y="56009"/>
                </a:lnTo>
                <a:lnTo>
                  <a:pt x="59011" y="36406"/>
                </a:lnTo>
                <a:lnTo>
                  <a:pt x="48239" y="43862"/>
                </a:lnTo>
                <a:lnTo>
                  <a:pt x="38211" y="51928"/>
                </a:lnTo>
                <a:lnTo>
                  <a:pt x="28955" y="60579"/>
                </a:lnTo>
                <a:lnTo>
                  <a:pt x="20498" y="69792"/>
                </a:lnTo>
                <a:lnTo>
                  <a:pt x="17470" y="73472"/>
                </a:lnTo>
                <a:lnTo>
                  <a:pt x="0" y="63080"/>
                </a:lnTo>
                <a:close/>
              </a:path>
            </a:pathLst>
          </a:custGeom>
          <a:ln w="38100">
            <a:solidFill>
              <a:srgbClr val="F4F4F4"/>
            </a:solidFill>
            <a:prstDash val="lgDash"/>
          </a:ln>
        </p:spPr>
        <p:txBody>
          <a:bodyPr wrap="square" lIns="0" tIns="0" rIns="0" bIns="0" rtlCol="0">
            <a:noAutofit/>
          </a:bodyPr>
          <a:lstStyle/>
          <a:p>
            <a:endParaRPr/>
          </a:p>
        </p:txBody>
      </p:sp>
      <p:sp>
        <p:nvSpPr>
          <p:cNvPr id="27" name="object 27"/>
          <p:cNvSpPr/>
          <p:nvPr/>
        </p:nvSpPr>
        <p:spPr>
          <a:xfrm>
            <a:off x="9199905" y="498220"/>
            <a:ext cx="564670" cy="430911"/>
          </a:xfrm>
          <a:custGeom>
            <a:avLst/>
            <a:gdLst/>
            <a:ahLst/>
            <a:cxnLst/>
            <a:rect l="l" t="t" r="r" b="b"/>
            <a:pathLst>
              <a:path w="564670" h="430911">
                <a:moveTo>
                  <a:pt x="29561" y="119476"/>
                </a:moveTo>
                <a:lnTo>
                  <a:pt x="16796" y="142250"/>
                </a:lnTo>
                <a:lnTo>
                  <a:pt x="7540" y="165994"/>
                </a:lnTo>
                <a:lnTo>
                  <a:pt x="1903" y="190474"/>
                </a:lnTo>
                <a:lnTo>
                  <a:pt x="0" y="215455"/>
                </a:lnTo>
                <a:lnTo>
                  <a:pt x="935" y="233126"/>
                </a:lnTo>
                <a:lnTo>
                  <a:pt x="8205" y="267232"/>
                </a:lnTo>
                <a:lnTo>
                  <a:pt x="22187" y="299320"/>
                </a:lnTo>
                <a:lnTo>
                  <a:pt x="42300" y="328948"/>
                </a:lnTo>
                <a:lnTo>
                  <a:pt x="67963" y="355671"/>
                </a:lnTo>
                <a:lnTo>
                  <a:pt x="82694" y="367805"/>
                </a:lnTo>
                <a:lnTo>
                  <a:pt x="98595" y="379047"/>
                </a:lnTo>
                <a:lnTo>
                  <a:pt x="115592" y="389340"/>
                </a:lnTo>
                <a:lnTo>
                  <a:pt x="133614" y="398631"/>
                </a:lnTo>
                <a:lnTo>
                  <a:pt x="152586" y="406862"/>
                </a:lnTo>
                <a:lnTo>
                  <a:pt x="172438" y="413979"/>
                </a:lnTo>
                <a:lnTo>
                  <a:pt x="193096" y="419927"/>
                </a:lnTo>
                <a:lnTo>
                  <a:pt x="214488" y="424649"/>
                </a:lnTo>
                <a:lnTo>
                  <a:pt x="236540" y="428091"/>
                </a:lnTo>
                <a:lnTo>
                  <a:pt x="259180" y="430197"/>
                </a:lnTo>
                <a:lnTo>
                  <a:pt x="282336" y="430911"/>
                </a:lnTo>
                <a:lnTo>
                  <a:pt x="305492" y="430197"/>
                </a:lnTo>
                <a:lnTo>
                  <a:pt x="328132" y="428091"/>
                </a:lnTo>
                <a:lnTo>
                  <a:pt x="350184" y="424649"/>
                </a:lnTo>
                <a:lnTo>
                  <a:pt x="371575" y="419927"/>
                </a:lnTo>
                <a:lnTo>
                  <a:pt x="392233" y="413979"/>
                </a:lnTo>
                <a:lnTo>
                  <a:pt x="412084" y="406862"/>
                </a:lnTo>
                <a:lnTo>
                  <a:pt x="431057" y="398630"/>
                </a:lnTo>
                <a:lnTo>
                  <a:pt x="449078" y="389340"/>
                </a:lnTo>
                <a:lnTo>
                  <a:pt x="466076" y="379047"/>
                </a:lnTo>
                <a:lnTo>
                  <a:pt x="481976" y="367805"/>
                </a:lnTo>
                <a:lnTo>
                  <a:pt x="496707" y="355671"/>
                </a:lnTo>
                <a:lnTo>
                  <a:pt x="522370" y="328948"/>
                </a:lnTo>
                <a:lnTo>
                  <a:pt x="542483" y="299320"/>
                </a:lnTo>
                <a:lnTo>
                  <a:pt x="556464" y="267231"/>
                </a:lnTo>
                <a:lnTo>
                  <a:pt x="563734" y="233126"/>
                </a:lnTo>
                <a:lnTo>
                  <a:pt x="564670" y="215455"/>
                </a:lnTo>
                <a:lnTo>
                  <a:pt x="563734" y="197784"/>
                </a:lnTo>
                <a:lnTo>
                  <a:pt x="556464" y="163679"/>
                </a:lnTo>
                <a:lnTo>
                  <a:pt x="542482" y="131590"/>
                </a:lnTo>
                <a:lnTo>
                  <a:pt x="522369" y="101962"/>
                </a:lnTo>
                <a:lnTo>
                  <a:pt x="496707" y="75239"/>
                </a:lnTo>
                <a:lnTo>
                  <a:pt x="481976" y="63105"/>
                </a:lnTo>
                <a:lnTo>
                  <a:pt x="466075" y="51863"/>
                </a:lnTo>
                <a:lnTo>
                  <a:pt x="449078" y="41570"/>
                </a:lnTo>
                <a:lnTo>
                  <a:pt x="431057" y="32280"/>
                </a:lnTo>
                <a:lnTo>
                  <a:pt x="412084" y="24048"/>
                </a:lnTo>
                <a:lnTo>
                  <a:pt x="392233" y="16931"/>
                </a:lnTo>
                <a:lnTo>
                  <a:pt x="371575" y="10984"/>
                </a:lnTo>
                <a:lnTo>
                  <a:pt x="350184" y="6261"/>
                </a:lnTo>
                <a:lnTo>
                  <a:pt x="328132" y="2819"/>
                </a:lnTo>
                <a:lnTo>
                  <a:pt x="305491" y="714"/>
                </a:lnTo>
                <a:lnTo>
                  <a:pt x="282336" y="0"/>
                </a:lnTo>
                <a:lnTo>
                  <a:pt x="282335" y="25495"/>
                </a:lnTo>
                <a:lnTo>
                  <a:pt x="288047" y="25542"/>
                </a:lnTo>
                <a:lnTo>
                  <a:pt x="301428" y="26020"/>
                </a:lnTo>
                <a:lnTo>
                  <a:pt x="327865" y="28503"/>
                </a:lnTo>
                <a:lnTo>
                  <a:pt x="353702" y="32976"/>
                </a:lnTo>
                <a:lnTo>
                  <a:pt x="378737" y="39384"/>
                </a:lnTo>
                <a:lnTo>
                  <a:pt x="402768" y="47673"/>
                </a:lnTo>
                <a:lnTo>
                  <a:pt x="425592" y="57789"/>
                </a:lnTo>
                <a:lnTo>
                  <a:pt x="447009" y="69678"/>
                </a:lnTo>
                <a:lnTo>
                  <a:pt x="462629" y="80150"/>
                </a:lnTo>
                <a:lnTo>
                  <a:pt x="476825" y="91341"/>
                </a:lnTo>
                <a:lnTo>
                  <a:pt x="489589" y="103183"/>
                </a:lnTo>
                <a:lnTo>
                  <a:pt x="510789" y="128541"/>
                </a:lnTo>
                <a:lnTo>
                  <a:pt x="526162" y="155674"/>
                </a:lnTo>
                <a:lnTo>
                  <a:pt x="535640" y="184031"/>
                </a:lnTo>
                <a:lnTo>
                  <a:pt x="539159" y="213060"/>
                </a:lnTo>
                <a:lnTo>
                  <a:pt x="538662" y="227655"/>
                </a:lnTo>
                <a:lnTo>
                  <a:pt x="533113" y="256661"/>
                </a:lnTo>
                <a:lnTo>
                  <a:pt x="521438" y="284962"/>
                </a:lnTo>
                <a:lnTo>
                  <a:pt x="503568" y="312008"/>
                </a:lnTo>
                <a:lnTo>
                  <a:pt x="479436" y="337248"/>
                </a:lnTo>
                <a:lnTo>
                  <a:pt x="465277" y="348800"/>
                </a:lnTo>
                <a:lnTo>
                  <a:pt x="450145" y="359299"/>
                </a:lnTo>
                <a:lnTo>
                  <a:pt x="434135" y="368740"/>
                </a:lnTo>
                <a:lnTo>
                  <a:pt x="417338" y="377115"/>
                </a:lnTo>
                <a:lnTo>
                  <a:pt x="399848" y="384419"/>
                </a:lnTo>
                <a:lnTo>
                  <a:pt x="381759" y="390646"/>
                </a:lnTo>
                <a:lnTo>
                  <a:pt x="363163" y="395789"/>
                </a:lnTo>
                <a:lnTo>
                  <a:pt x="344153" y="399842"/>
                </a:lnTo>
                <a:lnTo>
                  <a:pt x="324822" y="402799"/>
                </a:lnTo>
                <a:lnTo>
                  <a:pt x="305264" y="404655"/>
                </a:lnTo>
                <a:lnTo>
                  <a:pt x="285572" y="405401"/>
                </a:lnTo>
                <a:lnTo>
                  <a:pt x="265839" y="405034"/>
                </a:lnTo>
                <a:lnTo>
                  <a:pt x="246157" y="403546"/>
                </a:lnTo>
                <a:lnTo>
                  <a:pt x="226621" y="400930"/>
                </a:lnTo>
                <a:lnTo>
                  <a:pt x="207322" y="397182"/>
                </a:lnTo>
                <a:lnTo>
                  <a:pt x="188355" y="392295"/>
                </a:lnTo>
                <a:lnTo>
                  <a:pt x="169812" y="386263"/>
                </a:lnTo>
                <a:lnTo>
                  <a:pt x="151786" y="379078"/>
                </a:lnTo>
                <a:lnTo>
                  <a:pt x="134371" y="370737"/>
                </a:lnTo>
                <a:lnTo>
                  <a:pt x="117660" y="361231"/>
                </a:lnTo>
                <a:lnTo>
                  <a:pt x="102040" y="350759"/>
                </a:lnTo>
                <a:lnTo>
                  <a:pt x="87844" y="339568"/>
                </a:lnTo>
                <a:lnTo>
                  <a:pt x="75080" y="327726"/>
                </a:lnTo>
                <a:lnTo>
                  <a:pt x="53880" y="302368"/>
                </a:lnTo>
                <a:lnTo>
                  <a:pt x="38507" y="275235"/>
                </a:lnTo>
                <a:lnTo>
                  <a:pt x="29028" y="246878"/>
                </a:lnTo>
                <a:lnTo>
                  <a:pt x="25510" y="217849"/>
                </a:lnTo>
                <a:lnTo>
                  <a:pt x="26007" y="203254"/>
                </a:lnTo>
                <a:lnTo>
                  <a:pt x="31556" y="174248"/>
                </a:lnTo>
                <a:lnTo>
                  <a:pt x="43231" y="145947"/>
                </a:lnTo>
                <a:lnTo>
                  <a:pt x="61102" y="118901"/>
                </a:lnTo>
                <a:lnTo>
                  <a:pt x="85233" y="93661"/>
                </a:lnTo>
                <a:lnTo>
                  <a:pt x="102985" y="110101"/>
                </a:lnTo>
                <a:lnTo>
                  <a:pt x="112403" y="58089"/>
                </a:lnTo>
                <a:lnTo>
                  <a:pt x="48887" y="60003"/>
                </a:lnTo>
                <a:lnTo>
                  <a:pt x="66634" y="76438"/>
                </a:lnTo>
                <a:lnTo>
                  <a:pt x="65166" y="77775"/>
                </a:lnTo>
                <a:lnTo>
                  <a:pt x="55041" y="87646"/>
                </a:lnTo>
                <a:lnTo>
                  <a:pt x="45722" y="97906"/>
                </a:lnTo>
                <a:lnTo>
                  <a:pt x="37224" y="108526"/>
                </a:lnTo>
                <a:lnTo>
                  <a:pt x="29561" y="119476"/>
                </a:lnTo>
                <a:close/>
              </a:path>
            </a:pathLst>
          </a:custGeom>
          <a:solidFill>
            <a:srgbClr val="F4F4F4"/>
          </a:solidFill>
        </p:spPr>
        <p:txBody>
          <a:bodyPr wrap="square" lIns="0" tIns="0" rIns="0" bIns="0" rtlCol="0">
            <a:noAutofit/>
          </a:bodyPr>
          <a:lstStyle/>
          <a:p>
            <a:endParaRPr/>
          </a:p>
        </p:txBody>
      </p:sp>
      <p:sp>
        <p:nvSpPr>
          <p:cNvPr id="28" name="object 28"/>
          <p:cNvSpPr/>
          <p:nvPr/>
        </p:nvSpPr>
        <p:spPr>
          <a:xfrm>
            <a:off x="9394304" y="493313"/>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612822" y="740372"/>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612822" y="604251"/>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145647" y="740373"/>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145647" y="604251"/>
            <a:ext cx="158235" cy="82353"/>
          </a:xfrm>
          <a:custGeom>
            <a:avLst/>
            <a:gdLst/>
            <a:ahLst/>
            <a:cxnLst/>
            <a:rect l="l" t="t" r="r" b="b"/>
            <a:pathLst>
              <a:path w="158235" h="82353">
                <a:moveTo>
                  <a:pt x="0" y="13726"/>
                </a:moveTo>
                <a:lnTo>
                  <a:pt x="0" y="76207"/>
                </a:lnTo>
                <a:lnTo>
                  <a:pt x="6145" y="82353"/>
                </a:lnTo>
                <a:lnTo>
                  <a:pt x="152090" y="82353"/>
                </a:lnTo>
                <a:lnTo>
                  <a:pt x="158235" y="76207"/>
                </a:lnTo>
                <a:lnTo>
                  <a:pt x="158235" y="6145"/>
                </a:lnTo>
                <a:lnTo>
                  <a:pt x="152090" y="0"/>
                </a:lnTo>
                <a:lnTo>
                  <a:pt x="6145" y="0"/>
                </a:lnTo>
                <a:lnTo>
                  <a:pt x="0" y="6145"/>
                </a:lnTo>
                <a:lnTo>
                  <a:pt x="0" y="13726"/>
                </a:lnTo>
                <a:close/>
              </a:path>
            </a:pathLst>
          </a:custGeom>
          <a:solidFill>
            <a:srgbClr val="2185B9"/>
          </a:solidFill>
        </p:spPr>
        <p:txBody>
          <a:bodyPr wrap="square" lIns="0" tIns="0" rIns="0" bIns="0" rtlCol="0">
            <a:noAutofit/>
          </a:bodyPr>
          <a:lstStyle/>
          <a:p>
            <a:endParaRPr/>
          </a:p>
        </p:txBody>
      </p:sp>
      <p:sp>
        <p:nvSpPr>
          <p:cNvPr id="33" name="object 33"/>
          <p:cNvSpPr/>
          <p:nvPr/>
        </p:nvSpPr>
        <p:spPr>
          <a:xfrm>
            <a:off x="9394304" y="852671"/>
            <a:ext cx="158235" cy="82353"/>
          </a:xfrm>
          <a:custGeom>
            <a:avLst/>
            <a:gdLst/>
            <a:ahLst/>
            <a:cxnLst/>
            <a:rect l="l" t="t" r="r" b="b"/>
            <a:pathLst>
              <a:path w="158235" h="82353">
                <a:moveTo>
                  <a:pt x="0" y="13726"/>
                </a:moveTo>
                <a:lnTo>
                  <a:pt x="0" y="76207"/>
                </a:lnTo>
                <a:lnTo>
                  <a:pt x="6144" y="82353"/>
                </a:lnTo>
                <a:lnTo>
                  <a:pt x="152090" y="82353"/>
                </a:lnTo>
                <a:lnTo>
                  <a:pt x="158235" y="76207"/>
                </a:lnTo>
                <a:lnTo>
                  <a:pt x="158235" y="6145"/>
                </a:lnTo>
                <a:lnTo>
                  <a:pt x="152090" y="0"/>
                </a:lnTo>
                <a:lnTo>
                  <a:pt x="6144" y="0"/>
                </a:lnTo>
                <a:lnTo>
                  <a:pt x="0" y="6145"/>
                </a:lnTo>
                <a:lnTo>
                  <a:pt x="0" y="13726"/>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571374" y="523279"/>
            <a:ext cx="95728" cy="60240"/>
          </a:xfrm>
          <a:custGeom>
            <a:avLst/>
            <a:gdLst/>
            <a:ahLst/>
            <a:cxnLst/>
            <a:rect l="l" t="t" r="r" b="b"/>
            <a:pathLst>
              <a:path w="95728" h="60240">
                <a:moveTo>
                  <a:pt x="91471" y="48944"/>
                </a:moveTo>
                <a:lnTo>
                  <a:pt x="88979" y="35433"/>
                </a:lnTo>
                <a:lnTo>
                  <a:pt x="82804" y="24111"/>
                </a:lnTo>
                <a:lnTo>
                  <a:pt x="73419" y="14144"/>
                </a:lnTo>
                <a:lnTo>
                  <a:pt x="61323" y="6234"/>
                </a:lnTo>
                <a:lnTo>
                  <a:pt x="53087" y="2812"/>
                </a:lnTo>
                <a:lnTo>
                  <a:pt x="39917" y="0"/>
                </a:lnTo>
                <a:lnTo>
                  <a:pt x="27315" y="311"/>
                </a:lnTo>
                <a:lnTo>
                  <a:pt x="15989" y="3603"/>
                </a:lnTo>
                <a:lnTo>
                  <a:pt x="6648" y="9733"/>
                </a:lnTo>
                <a:lnTo>
                  <a:pt x="0" y="18560"/>
                </a:lnTo>
                <a:lnTo>
                  <a:pt x="9827" y="23475"/>
                </a:lnTo>
                <a:lnTo>
                  <a:pt x="12961" y="18925"/>
                </a:lnTo>
                <a:lnTo>
                  <a:pt x="23392" y="12378"/>
                </a:lnTo>
                <a:lnTo>
                  <a:pt x="37594" y="10773"/>
                </a:lnTo>
                <a:lnTo>
                  <a:pt x="40414" y="11063"/>
                </a:lnTo>
                <a:lnTo>
                  <a:pt x="54018" y="14932"/>
                </a:lnTo>
                <a:lnTo>
                  <a:pt x="65928" y="22175"/>
                </a:lnTo>
                <a:lnTo>
                  <a:pt x="74967" y="31893"/>
                </a:lnTo>
                <a:lnTo>
                  <a:pt x="79957" y="43184"/>
                </a:lnTo>
                <a:lnTo>
                  <a:pt x="76074" y="41241"/>
                </a:lnTo>
                <a:lnTo>
                  <a:pt x="83323" y="60240"/>
                </a:lnTo>
                <a:lnTo>
                  <a:pt x="95728" y="51073"/>
                </a:lnTo>
                <a:lnTo>
                  <a:pt x="91471" y="48944"/>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522312" y="578601"/>
            <a:ext cx="89269" cy="68140"/>
          </a:xfrm>
          <a:custGeom>
            <a:avLst/>
            <a:gdLst/>
            <a:ahLst/>
            <a:cxnLst/>
            <a:rect l="l" t="t" r="r" b="b"/>
            <a:pathLst>
              <a:path w="89269" h="68140">
                <a:moveTo>
                  <a:pt x="35370" y="49425"/>
                </a:moveTo>
                <a:lnTo>
                  <a:pt x="24776" y="40364"/>
                </a:lnTo>
                <a:lnTo>
                  <a:pt x="17414" y="29321"/>
                </a:lnTo>
                <a:lnTo>
                  <a:pt x="14301" y="17376"/>
                </a:lnTo>
                <a:lnTo>
                  <a:pt x="17821" y="19916"/>
                </a:lnTo>
                <a:lnTo>
                  <a:pt x="13716" y="0"/>
                </a:lnTo>
                <a:lnTo>
                  <a:pt x="0" y="7057"/>
                </a:lnTo>
                <a:lnTo>
                  <a:pt x="3859" y="9841"/>
                </a:lnTo>
                <a:lnTo>
                  <a:pt x="3431" y="13575"/>
                </a:lnTo>
                <a:lnTo>
                  <a:pt x="4526" y="25273"/>
                </a:lnTo>
                <a:lnTo>
                  <a:pt x="8998" y="36831"/>
                </a:lnTo>
                <a:lnTo>
                  <a:pt x="16519" y="47576"/>
                </a:lnTo>
                <a:lnTo>
                  <a:pt x="26762" y="56836"/>
                </a:lnTo>
                <a:lnTo>
                  <a:pt x="34157" y="61438"/>
                </a:lnTo>
                <a:lnTo>
                  <a:pt x="46738" y="66386"/>
                </a:lnTo>
                <a:lnTo>
                  <a:pt x="59268" y="68140"/>
                </a:lnTo>
                <a:lnTo>
                  <a:pt x="71020" y="66728"/>
                </a:lnTo>
                <a:lnTo>
                  <a:pt x="81263" y="62177"/>
                </a:lnTo>
                <a:lnTo>
                  <a:pt x="89269" y="54514"/>
                </a:lnTo>
                <a:lnTo>
                  <a:pt x="80359" y="48086"/>
                </a:lnTo>
                <a:lnTo>
                  <a:pt x="75800" y="52629"/>
                </a:lnTo>
                <a:lnTo>
                  <a:pt x="64679" y="56938"/>
                </a:lnTo>
                <a:lnTo>
                  <a:pt x="50913" y="56164"/>
                </a:lnTo>
                <a:lnTo>
                  <a:pt x="48177" y="55426"/>
                </a:lnTo>
                <a:lnTo>
                  <a:pt x="35370" y="49425"/>
                </a:lnTo>
                <a:close/>
              </a:path>
            </a:pathLst>
          </a:custGeom>
          <a:solidFill>
            <a:srgbClr val="E0E0E0"/>
          </a:solidFill>
        </p:spPr>
        <p:txBody>
          <a:bodyPr wrap="square" lIns="0" tIns="0" rIns="0" bIns="0" rtlCol="0">
            <a:noAutofit/>
          </a:bodyPr>
          <a:lstStyle/>
          <a:p>
            <a:endParaRPr/>
          </a:p>
        </p:txBody>
      </p:sp>
      <p:sp>
        <p:nvSpPr>
          <p:cNvPr id="36" name="object 36"/>
          <p:cNvSpPr/>
          <p:nvPr/>
        </p:nvSpPr>
        <p:spPr>
          <a:xfrm>
            <a:off x="9769785" y="672911"/>
            <a:ext cx="41971" cy="98397"/>
          </a:xfrm>
          <a:custGeom>
            <a:avLst/>
            <a:gdLst/>
            <a:ahLst/>
            <a:cxnLst/>
            <a:rect l="l" t="t" r="r" b="b"/>
            <a:pathLst>
              <a:path w="41971" h="98397">
                <a:moveTo>
                  <a:pt x="758" y="11032"/>
                </a:moveTo>
                <a:lnTo>
                  <a:pt x="6502" y="11452"/>
                </a:lnTo>
                <a:lnTo>
                  <a:pt x="17477" y="17145"/>
                </a:lnTo>
                <a:lnTo>
                  <a:pt x="26056" y="28514"/>
                </a:lnTo>
                <a:lnTo>
                  <a:pt x="28684" y="35008"/>
                </a:lnTo>
                <a:lnTo>
                  <a:pt x="30991" y="47736"/>
                </a:lnTo>
                <a:lnTo>
                  <a:pt x="30085" y="60370"/>
                </a:lnTo>
                <a:lnTo>
                  <a:pt x="26116" y="71760"/>
                </a:lnTo>
                <a:lnTo>
                  <a:pt x="19235" y="80755"/>
                </a:lnTo>
                <a:lnTo>
                  <a:pt x="18930" y="76332"/>
                </a:lnTo>
                <a:lnTo>
                  <a:pt x="6331" y="92138"/>
                </a:lnTo>
                <a:lnTo>
                  <a:pt x="20447" y="98397"/>
                </a:lnTo>
                <a:lnTo>
                  <a:pt x="20116" y="93581"/>
                </a:lnTo>
                <a:lnTo>
                  <a:pt x="22223" y="92292"/>
                </a:lnTo>
                <a:lnTo>
                  <a:pt x="31095" y="84100"/>
                </a:lnTo>
                <a:lnTo>
                  <a:pt x="37572" y="73187"/>
                </a:lnTo>
                <a:lnTo>
                  <a:pt x="41312" y="60297"/>
                </a:lnTo>
                <a:lnTo>
                  <a:pt x="41971" y="46174"/>
                </a:lnTo>
                <a:lnTo>
                  <a:pt x="41861" y="44804"/>
                </a:lnTo>
                <a:lnTo>
                  <a:pt x="38605" y="29909"/>
                </a:lnTo>
                <a:lnTo>
                  <a:pt x="32134" y="17259"/>
                </a:lnTo>
                <a:lnTo>
                  <a:pt x="23105" y="7576"/>
                </a:lnTo>
                <a:lnTo>
                  <a:pt x="12175" y="1582"/>
                </a:lnTo>
                <a:lnTo>
                  <a:pt x="0" y="0"/>
                </a:lnTo>
                <a:lnTo>
                  <a:pt x="758" y="11032"/>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9569389" y="675590"/>
            <a:ext cx="42442" cy="75138"/>
          </a:xfrm>
          <a:custGeom>
            <a:avLst/>
            <a:gdLst/>
            <a:ahLst/>
            <a:cxnLst/>
            <a:rect l="l" t="t" r="r" b="b"/>
            <a:pathLst>
              <a:path w="42442" h="75138">
                <a:moveTo>
                  <a:pt x="1163" y="29963"/>
                </a:moveTo>
                <a:lnTo>
                  <a:pt x="0" y="42776"/>
                </a:lnTo>
                <a:lnTo>
                  <a:pt x="996" y="48251"/>
                </a:lnTo>
                <a:lnTo>
                  <a:pt x="6669" y="59938"/>
                </a:lnTo>
                <a:lnTo>
                  <a:pt x="16145" y="68831"/>
                </a:lnTo>
                <a:lnTo>
                  <a:pt x="28408" y="74156"/>
                </a:lnTo>
                <a:lnTo>
                  <a:pt x="42442" y="75138"/>
                </a:lnTo>
                <a:lnTo>
                  <a:pt x="41416" y="64790"/>
                </a:lnTo>
                <a:lnTo>
                  <a:pt x="33719" y="64609"/>
                </a:lnTo>
                <a:lnTo>
                  <a:pt x="21669" y="60028"/>
                </a:lnTo>
                <a:lnTo>
                  <a:pt x="13159" y="50829"/>
                </a:lnTo>
                <a:lnTo>
                  <a:pt x="10987" y="45366"/>
                </a:lnTo>
                <a:lnTo>
                  <a:pt x="10891" y="33842"/>
                </a:lnTo>
                <a:lnTo>
                  <a:pt x="16186" y="23410"/>
                </a:lnTo>
                <a:lnTo>
                  <a:pt x="26236" y="15778"/>
                </a:lnTo>
                <a:lnTo>
                  <a:pt x="26725" y="20697"/>
                </a:lnTo>
                <a:lnTo>
                  <a:pt x="35761" y="7872"/>
                </a:lnTo>
                <a:lnTo>
                  <a:pt x="24671"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38" name="object 38"/>
          <p:cNvSpPr/>
          <p:nvPr/>
        </p:nvSpPr>
        <p:spPr>
          <a:xfrm>
            <a:off x="9313517" y="782526"/>
            <a:ext cx="111871" cy="67283"/>
          </a:xfrm>
          <a:custGeom>
            <a:avLst/>
            <a:gdLst/>
            <a:ahLst/>
            <a:cxnLst/>
            <a:rect l="l" t="t" r="r" b="b"/>
            <a:pathLst>
              <a:path w="111871" h="67283">
                <a:moveTo>
                  <a:pt x="6143" y="8851"/>
                </a:moveTo>
                <a:lnTo>
                  <a:pt x="0" y="16770"/>
                </a:lnTo>
                <a:lnTo>
                  <a:pt x="9827" y="21685"/>
                </a:lnTo>
                <a:lnTo>
                  <a:pt x="12346" y="18034"/>
                </a:lnTo>
                <a:lnTo>
                  <a:pt x="22603" y="12026"/>
                </a:lnTo>
                <a:lnTo>
                  <a:pt x="37525" y="10700"/>
                </a:lnTo>
                <a:lnTo>
                  <a:pt x="41804" y="11159"/>
                </a:lnTo>
                <a:lnTo>
                  <a:pt x="55042" y="14396"/>
                </a:lnTo>
                <a:lnTo>
                  <a:pt x="67770" y="20009"/>
                </a:lnTo>
                <a:lnTo>
                  <a:pt x="79204" y="27512"/>
                </a:lnTo>
                <a:lnTo>
                  <a:pt x="88559" y="36422"/>
                </a:lnTo>
                <a:lnTo>
                  <a:pt x="95050" y="46252"/>
                </a:lnTo>
                <a:lnTo>
                  <a:pt x="92217" y="44836"/>
                </a:lnTo>
                <a:lnTo>
                  <a:pt x="100981" y="67283"/>
                </a:lnTo>
                <a:lnTo>
                  <a:pt x="111871" y="54667"/>
                </a:lnTo>
                <a:lnTo>
                  <a:pt x="108224" y="52843"/>
                </a:lnTo>
                <a:lnTo>
                  <a:pt x="106664" y="46555"/>
                </a:lnTo>
                <a:lnTo>
                  <a:pt x="101433" y="35837"/>
                </a:lnTo>
                <a:lnTo>
                  <a:pt x="93333" y="25669"/>
                </a:lnTo>
                <a:lnTo>
                  <a:pt x="82771" y="16521"/>
                </a:lnTo>
                <a:lnTo>
                  <a:pt x="70152" y="8861"/>
                </a:lnTo>
                <a:lnTo>
                  <a:pt x="66619" y="7186"/>
                </a:lnTo>
                <a:lnTo>
                  <a:pt x="52527" y="2239"/>
                </a:lnTo>
                <a:lnTo>
                  <a:pt x="38842" y="0"/>
                </a:lnTo>
                <a:lnTo>
                  <a:pt x="26156" y="399"/>
                </a:lnTo>
                <a:lnTo>
                  <a:pt x="15059" y="3372"/>
                </a:lnTo>
                <a:lnTo>
                  <a:pt x="6143" y="8851"/>
                </a:lnTo>
                <a:close/>
              </a:path>
            </a:pathLst>
          </a:custGeom>
          <a:solidFill>
            <a:srgbClr val="E0E0E0"/>
          </a:solidFill>
        </p:spPr>
        <p:txBody>
          <a:bodyPr wrap="square" lIns="0" tIns="0" rIns="0" bIns="0" rtlCol="0">
            <a:noAutofit/>
          </a:bodyPr>
          <a:lstStyle/>
          <a:p>
            <a:endParaRPr/>
          </a:p>
        </p:txBody>
      </p:sp>
      <p:sp>
        <p:nvSpPr>
          <p:cNvPr id="39" name="object 39"/>
          <p:cNvSpPr/>
          <p:nvPr/>
        </p:nvSpPr>
        <p:spPr>
          <a:xfrm>
            <a:off x="9269693" y="828456"/>
            <a:ext cx="112664" cy="83918"/>
          </a:xfrm>
          <a:custGeom>
            <a:avLst/>
            <a:gdLst/>
            <a:ahLst/>
            <a:cxnLst/>
            <a:rect l="l" t="t" r="r" b="b"/>
            <a:pathLst>
              <a:path w="112664" h="83918">
                <a:moveTo>
                  <a:pt x="17820" y="25796"/>
                </a:moveTo>
                <a:lnTo>
                  <a:pt x="11826" y="0"/>
                </a:lnTo>
                <a:lnTo>
                  <a:pt x="0" y="12937"/>
                </a:lnTo>
                <a:lnTo>
                  <a:pt x="2887" y="15021"/>
                </a:lnTo>
                <a:lnTo>
                  <a:pt x="4706" y="24138"/>
                </a:lnTo>
                <a:lnTo>
                  <a:pt x="9427" y="35158"/>
                </a:lnTo>
                <a:lnTo>
                  <a:pt x="16663" y="46086"/>
                </a:lnTo>
                <a:lnTo>
                  <a:pt x="26122" y="56495"/>
                </a:lnTo>
                <a:lnTo>
                  <a:pt x="37514" y="65958"/>
                </a:lnTo>
                <a:lnTo>
                  <a:pt x="47341" y="72285"/>
                </a:lnTo>
                <a:lnTo>
                  <a:pt x="60602" y="78619"/>
                </a:lnTo>
                <a:lnTo>
                  <a:pt x="73584" y="82512"/>
                </a:lnTo>
                <a:lnTo>
                  <a:pt x="85784" y="83918"/>
                </a:lnTo>
                <a:lnTo>
                  <a:pt x="96700" y="82791"/>
                </a:lnTo>
                <a:lnTo>
                  <a:pt x="105827" y="79086"/>
                </a:lnTo>
                <a:lnTo>
                  <a:pt x="112664" y="72758"/>
                </a:lnTo>
                <a:lnTo>
                  <a:pt x="103752" y="66329"/>
                </a:lnTo>
                <a:lnTo>
                  <a:pt x="100711" y="69418"/>
                </a:lnTo>
                <a:lnTo>
                  <a:pt x="90015" y="73224"/>
                </a:lnTo>
                <a:lnTo>
                  <a:pt x="75308" y="72005"/>
                </a:lnTo>
                <a:lnTo>
                  <a:pt x="63225" y="68010"/>
                </a:lnTo>
                <a:lnTo>
                  <a:pt x="51132" y="61805"/>
                </a:lnTo>
                <a:lnTo>
                  <a:pt x="39792" y="53894"/>
                </a:lnTo>
                <a:lnTo>
                  <a:pt x="29778" y="44733"/>
                </a:lnTo>
                <a:lnTo>
                  <a:pt x="21658" y="34778"/>
                </a:lnTo>
                <a:lnTo>
                  <a:pt x="16002" y="24485"/>
                </a:lnTo>
                <a:lnTo>
                  <a:pt x="17820" y="25796"/>
                </a:lnTo>
                <a:close/>
              </a:path>
            </a:pathLst>
          </a:custGeom>
          <a:solidFill>
            <a:srgbClr val="E0E0E0"/>
          </a:solidFill>
        </p:spPr>
        <p:txBody>
          <a:bodyPr wrap="square" lIns="0" tIns="0" rIns="0" bIns="0" rtlCol="0">
            <a:noAutofit/>
          </a:bodyPr>
          <a:lstStyle/>
          <a:p>
            <a:endParaRPr/>
          </a:p>
        </p:txBody>
      </p:sp>
      <p:sp>
        <p:nvSpPr>
          <p:cNvPr id="40" name="object 40"/>
          <p:cNvSpPr/>
          <p:nvPr/>
        </p:nvSpPr>
        <p:spPr>
          <a:xfrm>
            <a:off x="9572260" y="826466"/>
            <a:ext cx="78164" cy="74414"/>
          </a:xfrm>
          <a:custGeom>
            <a:avLst/>
            <a:gdLst/>
            <a:ahLst/>
            <a:cxnLst/>
            <a:rect l="l" t="t" r="r" b="b"/>
            <a:pathLst>
              <a:path w="78164" h="74414">
                <a:moveTo>
                  <a:pt x="73287" y="0"/>
                </a:moveTo>
                <a:lnTo>
                  <a:pt x="66459" y="5807"/>
                </a:lnTo>
                <a:lnTo>
                  <a:pt x="66751" y="6164"/>
                </a:lnTo>
                <a:lnTo>
                  <a:pt x="69617" y="16398"/>
                </a:lnTo>
                <a:lnTo>
                  <a:pt x="65641" y="29843"/>
                </a:lnTo>
                <a:lnTo>
                  <a:pt x="61699" y="36362"/>
                </a:lnTo>
                <a:lnTo>
                  <a:pt x="52751" y="46714"/>
                </a:lnTo>
                <a:lnTo>
                  <a:pt x="41942" y="55309"/>
                </a:lnTo>
                <a:lnTo>
                  <a:pt x="30277" y="61408"/>
                </a:lnTo>
                <a:lnTo>
                  <a:pt x="18760" y="64273"/>
                </a:lnTo>
                <a:lnTo>
                  <a:pt x="20491" y="62801"/>
                </a:lnTo>
                <a:lnTo>
                  <a:pt x="0" y="62324"/>
                </a:lnTo>
                <a:lnTo>
                  <a:pt x="6833" y="74414"/>
                </a:lnTo>
                <a:lnTo>
                  <a:pt x="9235" y="72373"/>
                </a:lnTo>
                <a:lnTo>
                  <a:pt x="20019" y="72845"/>
                </a:lnTo>
                <a:lnTo>
                  <a:pt x="31761" y="70194"/>
                </a:lnTo>
                <a:lnTo>
                  <a:pt x="43747" y="64668"/>
                </a:lnTo>
                <a:lnTo>
                  <a:pt x="55260" y="56512"/>
                </a:lnTo>
                <a:lnTo>
                  <a:pt x="60458" y="51687"/>
                </a:lnTo>
                <a:lnTo>
                  <a:pt x="69395" y="40760"/>
                </a:lnTo>
                <a:lnTo>
                  <a:pt x="75372" y="29418"/>
                </a:lnTo>
                <a:lnTo>
                  <a:pt x="78164" y="18371"/>
                </a:lnTo>
                <a:lnTo>
                  <a:pt x="77545" y="8328"/>
                </a:lnTo>
                <a:lnTo>
                  <a:pt x="73287" y="0"/>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9529199" y="770582"/>
            <a:ext cx="73439" cy="81494"/>
          </a:xfrm>
          <a:custGeom>
            <a:avLst/>
            <a:gdLst/>
            <a:ahLst/>
            <a:cxnLst/>
            <a:rect l="l" t="t" r="r" b="b"/>
            <a:pathLst>
              <a:path w="73439" h="81494">
                <a:moveTo>
                  <a:pt x="13179" y="67864"/>
                </a:moveTo>
                <a:lnTo>
                  <a:pt x="10565" y="56328"/>
                </a:lnTo>
                <a:lnTo>
                  <a:pt x="13175" y="43022"/>
                </a:lnTo>
                <a:lnTo>
                  <a:pt x="14865" y="39186"/>
                </a:lnTo>
                <a:lnTo>
                  <a:pt x="22588" y="27933"/>
                </a:lnTo>
                <a:lnTo>
                  <a:pt x="32816" y="19265"/>
                </a:lnTo>
                <a:lnTo>
                  <a:pt x="44434" y="13961"/>
                </a:lnTo>
                <a:lnTo>
                  <a:pt x="56329" y="12801"/>
                </a:lnTo>
                <a:lnTo>
                  <a:pt x="53270" y="16010"/>
                </a:lnTo>
                <a:lnTo>
                  <a:pt x="73439" y="14641"/>
                </a:lnTo>
                <a:lnTo>
                  <a:pt x="68530" y="0"/>
                </a:lnTo>
                <a:lnTo>
                  <a:pt x="65199" y="3495"/>
                </a:lnTo>
                <a:lnTo>
                  <a:pt x="60491" y="2306"/>
                </a:lnTo>
                <a:lnTo>
                  <a:pt x="48938" y="1955"/>
                </a:lnTo>
                <a:lnTo>
                  <a:pt x="37136" y="4823"/>
                </a:lnTo>
                <a:lnTo>
                  <a:pt x="25756" y="10696"/>
                </a:lnTo>
                <a:lnTo>
                  <a:pt x="15467" y="19361"/>
                </a:lnTo>
                <a:lnTo>
                  <a:pt x="9449" y="26727"/>
                </a:lnTo>
                <a:lnTo>
                  <a:pt x="3182" y="38353"/>
                </a:lnTo>
                <a:lnTo>
                  <a:pt x="10" y="50341"/>
                </a:lnTo>
                <a:lnTo>
                  <a:pt x="0" y="61992"/>
                </a:lnTo>
                <a:lnTo>
                  <a:pt x="3214" y="72609"/>
                </a:lnTo>
                <a:lnTo>
                  <a:pt x="9718" y="81494"/>
                </a:lnTo>
                <a:lnTo>
                  <a:pt x="17347" y="73489"/>
                </a:lnTo>
                <a:lnTo>
                  <a:pt x="13179" y="67864"/>
                </a:lnTo>
                <a:close/>
              </a:path>
            </a:pathLst>
          </a:custGeom>
          <a:solidFill>
            <a:srgbClr val="E0E0E0"/>
          </a:solidFill>
        </p:spPr>
        <p:txBody>
          <a:bodyPr wrap="square" lIns="0" tIns="0" rIns="0" bIns="0" rtlCol="0">
            <a:noAutofit/>
          </a:bodyPr>
          <a:lstStyle/>
          <a:p>
            <a:endParaRPr/>
          </a:p>
        </p:txBody>
      </p:sp>
      <p:sp>
        <p:nvSpPr>
          <p:cNvPr id="42" name="object 42"/>
          <p:cNvSpPr/>
          <p:nvPr/>
        </p:nvSpPr>
        <p:spPr>
          <a:xfrm>
            <a:off x="9100674" y="675590"/>
            <a:ext cx="42443" cy="75138"/>
          </a:xfrm>
          <a:custGeom>
            <a:avLst/>
            <a:gdLst/>
            <a:ahLst/>
            <a:cxnLst/>
            <a:rect l="l" t="t" r="r" b="b"/>
            <a:pathLst>
              <a:path w="42443" h="75138">
                <a:moveTo>
                  <a:pt x="1163" y="29963"/>
                </a:moveTo>
                <a:lnTo>
                  <a:pt x="0" y="42776"/>
                </a:lnTo>
                <a:lnTo>
                  <a:pt x="996" y="48252"/>
                </a:lnTo>
                <a:lnTo>
                  <a:pt x="6669" y="59939"/>
                </a:lnTo>
                <a:lnTo>
                  <a:pt x="16145" y="68832"/>
                </a:lnTo>
                <a:lnTo>
                  <a:pt x="28408" y="74156"/>
                </a:lnTo>
                <a:lnTo>
                  <a:pt x="42443" y="75138"/>
                </a:lnTo>
                <a:lnTo>
                  <a:pt x="41416" y="64790"/>
                </a:lnTo>
                <a:lnTo>
                  <a:pt x="33719" y="64609"/>
                </a:lnTo>
                <a:lnTo>
                  <a:pt x="21669" y="60028"/>
                </a:lnTo>
                <a:lnTo>
                  <a:pt x="13159" y="50829"/>
                </a:lnTo>
                <a:lnTo>
                  <a:pt x="10987" y="45366"/>
                </a:lnTo>
                <a:lnTo>
                  <a:pt x="10891" y="33841"/>
                </a:lnTo>
                <a:lnTo>
                  <a:pt x="16187" y="23410"/>
                </a:lnTo>
                <a:lnTo>
                  <a:pt x="26238" y="15778"/>
                </a:lnTo>
                <a:lnTo>
                  <a:pt x="26725" y="20697"/>
                </a:lnTo>
                <a:lnTo>
                  <a:pt x="35761" y="7872"/>
                </a:lnTo>
                <a:lnTo>
                  <a:pt x="24671" y="0"/>
                </a:lnTo>
                <a:lnTo>
                  <a:pt x="25165" y="4986"/>
                </a:lnTo>
                <a:lnTo>
                  <a:pt x="16306" y="9476"/>
                </a:lnTo>
                <a:lnTo>
                  <a:pt x="6822" y="18528"/>
                </a:lnTo>
                <a:lnTo>
                  <a:pt x="1163" y="29963"/>
                </a:lnTo>
                <a:close/>
              </a:path>
            </a:pathLst>
          </a:custGeom>
          <a:solidFill>
            <a:srgbClr val="E0E0E0"/>
          </a:solidFill>
        </p:spPr>
        <p:txBody>
          <a:bodyPr wrap="square" lIns="0" tIns="0" rIns="0" bIns="0" rtlCol="0">
            <a:noAutofit/>
          </a:bodyPr>
          <a:lstStyle/>
          <a:p>
            <a:endParaRPr/>
          </a:p>
        </p:txBody>
      </p:sp>
      <p:sp>
        <p:nvSpPr>
          <p:cNvPr id="25" name="object 25"/>
          <p:cNvSpPr txBox="1"/>
          <p:nvPr/>
        </p:nvSpPr>
        <p:spPr>
          <a:xfrm>
            <a:off x="1157778" y="647727"/>
            <a:ext cx="691509"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Key</a:t>
            </a:r>
            <a:endParaRPr sz="2800">
              <a:latin typeface="Arial"/>
              <a:cs typeface="Arial"/>
            </a:endParaRPr>
          </a:p>
        </p:txBody>
      </p:sp>
      <p:sp>
        <p:nvSpPr>
          <p:cNvPr id="24" name="object 24"/>
          <p:cNvSpPr txBox="1"/>
          <p:nvPr/>
        </p:nvSpPr>
        <p:spPr>
          <a:xfrm>
            <a:off x="1869333" y="647727"/>
            <a:ext cx="987938"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Roles</a:t>
            </a:r>
            <a:endParaRPr sz="2800">
              <a:latin typeface="Arial"/>
              <a:cs typeface="Arial"/>
            </a:endParaRPr>
          </a:p>
        </p:txBody>
      </p:sp>
      <p:sp>
        <p:nvSpPr>
          <p:cNvPr id="23" name="object 23"/>
          <p:cNvSpPr txBox="1"/>
          <p:nvPr/>
        </p:nvSpPr>
        <p:spPr>
          <a:xfrm>
            <a:off x="2877317" y="647727"/>
            <a:ext cx="5138548"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for a Successful</a:t>
            </a:r>
            <a:r>
              <a:rPr sz="2800" spc="-150" dirty="0">
                <a:solidFill>
                  <a:srgbClr val="2C94DC"/>
                </a:solidFill>
                <a:latin typeface="Arial"/>
                <a:cs typeface="Arial"/>
              </a:rPr>
              <a:t> </a:t>
            </a:r>
            <a:r>
              <a:rPr sz="2800" spc="0" dirty="0">
                <a:solidFill>
                  <a:srgbClr val="2C94DC"/>
                </a:solidFill>
                <a:latin typeface="Arial"/>
                <a:cs typeface="Arial"/>
              </a:rPr>
              <a:t>Analytic Project</a:t>
            </a:r>
            <a:endParaRPr sz="2800">
              <a:latin typeface="Arial"/>
              <a:cs typeface="Arial"/>
            </a:endParaRPr>
          </a:p>
        </p:txBody>
      </p:sp>
      <p:sp>
        <p:nvSpPr>
          <p:cNvPr id="22" name="object 22"/>
          <p:cNvSpPr txBox="1"/>
          <p:nvPr/>
        </p:nvSpPr>
        <p:spPr>
          <a:xfrm>
            <a:off x="2920691" y="1927412"/>
            <a:ext cx="5290799" cy="203200"/>
          </a:xfrm>
          <a:prstGeom prst="rect">
            <a:avLst/>
          </a:prstGeom>
        </p:spPr>
        <p:txBody>
          <a:bodyPr wrap="square" lIns="0" tIns="0" rIns="0" bIns="0" rtlCol="0">
            <a:noAutofit/>
          </a:bodyPr>
          <a:lstStyle/>
          <a:p>
            <a:pPr marL="12700">
              <a:lnSpc>
                <a:spcPts val="1530"/>
              </a:lnSpc>
              <a:spcBef>
                <a:spcPts val="76"/>
              </a:spcBef>
            </a:pPr>
            <a:r>
              <a:rPr sz="1400" spc="0" dirty="0">
                <a:latin typeface="Arial"/>
                <a:cs typeface="Arial"/>
              </a:rPr>
              <a:t>team on value of end results and how these will be operationalized</a:t>
            </a:r>
            <a:endParaRPr sz="1400">
              <a:latin typeface="Arial"/>
              <a:cs typeface="Arial"/>
            </a:endParaRPr>
          </a:p>
        </p:txBody>
      </p:sp>
      <p:sp>
        <p:nvSpPr>
          <p:cNvPr id="21" name="object 21"/>
          <p:cNvSpPr txBox="1"/>
          <p:nvPr/>
        </p:nvSpPr>
        <p:spPr>
          <a:xfrm>
            <a:off x="2920691" y="4641162"/>
            <a:ext cx="4302417" cy="203200"/>
          </a:xfrm>
          <a:prstGeom prst="rect">
            <a:avLst/>
          </a:prstGeom>
        </p:spPr>
        <p:txBody>
          <a:bodyPr wrap="square" lIns="0" tIns="0" rIns="0" bIns="0" rtlCol="0">
            <a:noAutofit/>
          </a:bodyPr>
          <a:lstStyle/>
          <a:p>
            <a:pPr marL="12700">
              <a:lnSpc>
                <a:spcPts val="1530"/>
              </a:lnSpc>
              <a:spcBef>
                <a:spcPts val="76"/>
              </a:spcBef>
            </a:pPr>
            <a:r>
              <a:rPr sz="1400" spc="0" dirty="0">
                <a:latin typeface="Arial"/>
                <a:cs typeface="Arial"/>
              </a:rPr>
              <a:t>extraction and support data ingest to analytic sandbox</a:t>
            </a:r>
            <a:endParaRPr sz="1400">
              <a:latin typeface="Arial"/>
              <a:cs typeface="Arial"/>
            </a:endParaRPr>
          </a:p>
        </p:txBody>
      </p:sp>
      <p:sp>
        <p:nvSpPr>
          <p:cNvPr id="20" name="object 20"/>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19" name="object 19"/>
          <p:cNvSpPr txBox="1"/>
          <p:nvPr/>
        </p:nvSpPr>
        <p:spPr>
          <a:xfrm>
            <a:off x="9754808" y="7024254"/>
            <a:ext cx="108818"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7</a:t>
            </a:r>
            <a:endParaRPr sz="1000">
              <a:latin typeface="Calibri"/>
              <a:cs typeface="Calibri"/>
            </a:endParaRPr>
          </a:p>
        </p:txBody>
      </p:sp>
      <p:sp>
        <p:nvSpPr>
          <p:cNvPr id="18" name="object 18"/>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1079038" y="1187334"/>
            <a:ext cx="1762913" cy="335280"/>
          </a:xfrm>
          <a:prstGeom prst="rect">
            <a:avLst/>
          </a:prstGeom>
        </p:spPr>
        <p:txBody>
          <a:bodyPr wrap="square" lIns="0" tIns="0" rIns="0" bIns="0" rtlCol="0">
            <a:noAutofit/>
          </a:bodyPr>
          <a:lstStyle/>
          <a:p>
            <a:pPr marL="636290" marR="630247" algn="ctr">
              <a:lnSpc>
                <a:spcPct val="95825"/>
              </a:lnSpc>
              <a:spcBef>
                <a:spcPts val="459"/>
              </a:spcBef>
            </a:pPr>
            <a:r>
              <a:rPr sz="1600" b="1" spc="0" dirty="0">
                <a:solidFill>
                  <a:srgbClr val="FEFFFE"/>
                </a:solidFill>
                <a:latin typeface="Arial"/>
                <a:cs typeface="Arial"/>
              </a:rPr>
              <a:t>Role</a:t>
            </a:r>
            <a:endParaRPr sz="1600">
              <a:latin typeface="Arial"/>
              <a:cs typeface="Arial"/>
            </a:endParaRPr>
          </a:p>
        </p:txBody>
      </p:sp>
      <p:sp>
        <p:nvSpPr>
          <p:cNvPr id="16" name="object 16"/>
          <p:cNvSpPr txBox="1"/>
          <p:nvPr/>
        </p:nvSpPr>
        <p:spPr>
          <a:xfrm>
            <a:off x="2841951" y="1187334"/>
            <a:ext cx="6799805" cy="335280"/>
          </a:xfrm>
          <a:prstGeom prst="rect">
            <a:avLst/>
          </a:prstGeom>
        </p:spPr>
        <p:txBody>
          <a:bodyPr wrap="square" lIns="0" tIns="0" rIns="0" bIns="0" rtlCol="0">
            <a:noAutofit/>
          </a:bodyPr>
          <a:lstStyle/>
          <a:p>
            <a:pPr marL="2816127" marR="2809985" algn="ctr">
              <a:lnSpc>
                <a:spcPct val="95825"/>
              </a:lnSpc>
              <a:spcBef>
                <a:spcPts val="459"/>
              </a:spcBef>
            </a:pPr>
            <a:r>
              <a:rPr sz="1600" b="1" spc="0" dirty="0">
                <a:solidFill>
                  <a:srgbClr val="FEFFFE"/>
                </a:solidFill>
                <a:latin typeface="Arial"/>
                <a:cs typeface="Arial"/>
              </a:rPr>
              <a:t>Description</a:t>
            </a:r>
            <a:endParaRPr sz="1600">
              <a:latin typeface="Arial"/>
              <a:cs typeface="Arial"/>
            </a:endParaRPr>
          </a:p>
        </p:txBody>
      </p:sp>
      <p:sp>
        <p:nvSpPr>
          <p:cNvPr id="15" name="object 15"/>
          <p:cNvSpPr txBox="1"/>
          <p:nvPr/>
        </p:nvSpPr>
        <p:spPr>
          <a:xfrm>
            <a:off x="1079038" y="1522614"/>
            <a:ext cx="1762913" cy="787862"/>
          </a:xfrm>
          <a:prstGeom prst="rect">
            <a:avLst/>
          </a:prstGeom>
        </p:spPr>
        <p:txBody>
          <a:bodyPr wrap="square" lIns="0" tIns="0" rIns="0" bIns="0" rtlCol="0">
            <a:noAutofit/>
          </a:bodyPr>
          <a:lstStyle/>
          <a:p>
            <a:pPr>
              <a:lnSpc>
                <a:spcPts val="1000"/>
              </a:lnSpc>
            </a:pPr>
            <a:endParaRPr sz="1000"/>
          </a:p>
          <a:p>
            <a:pPr marL="91440">
              <a:lnSpc>
                <a:spcPct val="95825"/>
              </a:lnSpc>
              <a:spcBef>
                <a:spcPts val="1348"/>
              </a:spcBef>
            </a:pPr>
            <a:r>
              <a:rPr sz="1400" spc="0" dirty="0">
                <a:latin typeface="Arial"/>
                <a:cs typeface="Arial"/>
              </a:rPr>
              <a:t>Business User</a:t>
            </a:r>
            <a:endParaRPr sz="1400">
              <a:latin typeface="Arial"/>
              <a:cs typeface="Arial"/>
            </a:endParaRPr>
          </a:p>
        </p:txBody>
      </p:sp>
      <p:sp>
        <p:nvSpPr>
          <p:cNvPr id="14" name="object 14"/>
          <p:cNvSpPr txBox="1"/>
          <p:nvPr/>
        </p:nvSpPr>
        <p:spPr>
          <a:xfrm>
            <a:off x="2841951" y="1522614"/>
            <a:ext cx="6799805" cy="787862"/>
          </a:xfrm>
          <a:prstGeom prst="rect">
            <a:avLst/>
          </a:prstGeom>
        </p:spPr>
        <p:txBody>
          <a:bodyPr wrap="square" lIns="0" tIns="0" rIns="0" bIns="0" rtlCol="0">
            <a:noAutofit/>
          </a:bodyPr>
          <a:lstStyle/>
          <a:p>
            <a:pPr>
              <a:lnSpc>
                <a:spcPts val="500"/>
              </a:lnSpc>
              <a:spcBef>
                <a:spcPts val="8"/>
              </a:spcBef>
            </a:pPr>
            <a:endParaRPr sz="500"/>
          </a:p>
          <a:p>
            <a:pPr marL="91440">
              <a:lnSpc>
                <a:spcPct val="95825"/>
              </a:lnSpc>
              <a:spcBef>
                <a:spcPts val="1000"/>
              </a:spcBef>
            </a:pPr>
            <a:r>
              <a:rPr sz="1400" spc="0" dirty="0">
                <a:latin typeface="Arial"/>
                <a:cs typeface="Arial"/>
              </a:rPr>
              <a:t>Someone who benefits from the end results and can consult and advise project</a:t>
            </a:r>
            <a:endParaRPr sz="1400">
              <a:latin typeface="Arial"/>
              <a:cs typeface="Arial"/>
            </a:endParaRPr>
          </a:p>
        </p:txBody>
      </p:sp>
      <p:sp>
        <p:nvSpPr>
          <p:cNvPr id="13" name="object 13"/>
          <p:cNvSpPr txBox="1"/>
          <p:nvPr/>
        </p:nvSpPr>
        <p:spPr>
          <a:xfrm>
            <a:off x="1079038" y="2310477"/>
            <a:ext cx="1762913" cy="962943"/>
          </a:xfrm>
          <a:prstGeom prst="rect">
            <a:avLst/>
          </a:prstGeom>
        </p:spPr>
        <p:txBody>
          <a:bodyPr wrap="square" lIns="0" tIns="0" rIns="0" bIns="0" rtlCol="0">
            <a:noAutofit/>
          </a:bodyPr>
          <a:lstStyle/>
          <a:p>
            <a:pPr>
              <a:lnSpc>
                <a:spcPts val="1000"/>
              </a:lnSpc>
            </a:pPr>
            <a:endParaRPr sz="1000"/>
          </a:p>
          <a:p>
            <a:pPr marL="91440">
              <a:lnSpc>
                <a:spcPct val="95825"/>
              </a:lnSpc>
              <a:spcBef>
                <a:spcPts val="2037"/>
              </a:spcBef>
            </a:pPr>
            <a:r>
              <a:rPr sz="1400" spc="0" dirty="0">
                <a:latin typeface="Arial"/>
                <a:cs typeface="Arial"/>
              </a:rPr>
              <a:t>Project Sponsor</a:t>
            </a:r>
            <a:endParaRPr sz="1400">
              <a:latin typeface="Arial"/>
              <a:cs typeface="Arial"/>
            </a:endParaRPr>
          </a:p>
        </p:txBody>
      </p:sp>
      <p:sp>
        <p:nvSpPr>
          <p:cNvPr id="12" name="object 12"/>
          <p:cNvSpPr txBox="1"/>
          <p:nvPr/>
        </p:nvSpPr>
        <p:spPr>
          <a:xfrm>
            <a:off x="2841951" y="2310477"/>
            <a:ext cx="6799805" cy="962943"/>
          </a:xfrm>
          <a:prstGeom prst="rect">
            <a:avLst/>
          </a:prstGeom>
        </p:spPr>
        <p:txBody>
          <a:bodyPr wrap="square" lIns="0" tIns="0" rIns="0" bIns="0" rtlCol="0">
            <a:noAutofit/>
          </a:bodyPr>
          <a:lstStyle/>
          <a:p>
            <a:pPr>
              <a:lnSpc>
                <a:spcPts val="1300"/>
              </a:lnSpc>
              <a:spcBef>
                <a:spcPts val="57"/>
              </a:spcBef>
            </a:pPr>
            <a:endParaRPr sz="1300"/>
          </a:p>
          <a:p>
            <a:pPr marL="91440" marR="302291">
              <a:lnSpc>
                <a:spcPct val="98220"/>
              </a:lnSpc>
            </a:pPr>
            <a:r>
              <a:rPr sz="1400" spc="0" dirty="0">
                <a:latin typeface="Arial"/>
                <a:cs typeface="Arial"/>
              </a:rPr>
              <a:t>Person responsible for the genesis of the project, providing the impetus for the project and core business problem, generally provides the funding and will gauge the degree of value from the final outputs of the working team</a:t>
            </a:r>
            <a:endParaRPr sz="1400">
              <a:latin typeface="Arial"/>
              <a:cs typeface="Arial"/>
            </a:endParaRPr>
          </a:p>
        </p:txBody>
      </p:sp>
      <p:sp>
        <p:nvSpPr>
          <p:cNvPr id="11" name="object 11"/>
          <p:cNvSpPr txBox="1"/>
          <p:nvPr/>
        </p:nvSpPr>
        <p:spPr>
          <a:xfrm>
            <a:off x="1079038" y="3273420"/>
            <a:ext cx="1762913" cy="437701"/>
          </a:xfrm>
          <a:prstGeom prst="rect">
            <a:avLst/>
          </a:prstGeom>
        </p:spPr>
        <p:txBody>
          <a:bodyPr wrap="square" lIns="0" tIns="0" rIns="0" bIns="0" rtlCol="0">
            <a:noAutofit/>
          </a:bodyPr>
          <a:lstStyle/>
          <a:p>
            <a:pPr>
              <a:lnSpc>
                <a:spcPts val="950"/>
              </a:lnSpc>
              <a:spcBef>
                <a:spcPts val="20"/>
              </a:spcBef>
            </a:pPr>
            <a:endParaRPr sz="950"/>
          </a:p>
          <a:p>
            <a:pPr marL="91440">
              <a:lnSpc>
                <a:spcPct val="95825"/>
              </a:lnSpc>
            </a:pPr>
            <a:r>
              <a:rPr sz="1400" spc="0" dirty="0">
                <a:latin typeface="Arial"/>
                <a:cs typeface="Arial"/>
              </a:rPr>
              <a:t>Project Manager</a:t>
            </a:r>
            <a:endParaRPr sz="1400">
              <a:latin typeface="Arial"/>
              <a:cs typeface="Arial"/>
            </a:endParaRPr>
          </a:p>
        </p:txBody>
      </p:sp>
      <p:sp>
        <p:nvSpPr>
          <p:cNvPr id="10" name="object 10"/>
          <p:cNvSpPr txBox="1"/>
          <p:nvPr/>
        </p:nvSpPr>
        <p:spPr>
          <a:xfrm>
            <a:off x="2841951" y="3273420"/>
            <a:ext cx="6799805" cy="437701"/>
          </a:xfrm>
          <a:prstGeom prst="rect">
            <a:avLst/>
          </a:prstGeom>
        </p:spPr>
        <p:txBody>
          <a:bodyPr wrap="square" lIns="0" tIns="0" rIns="0" bIns="0" rtlCol="0">
            <a:noAutofit/>
          </a:bodyPr>
          <a:lstStyle/>
          <a:p>
            <a:pPr>
              <a:lnSpc>
                <a:spcPts val="950"/>
              </a:lnSpc>
              <a:spcBef>
                <a:spcPts val="20"/>
              </a:spcBef>
            </a:pPr>
            <a:endParaRPr sz="950"/>
          </a:p>
          <a:p>
            <a:pPr marL="91440">
              <a:lnSpc>
                <a:spcPct val="95825"/>
              </a:lnSpc>
            </a:pPr>
            <a:r>
              <a:rPr sz="1400" spc="0" dirty="0">
                <a:latin typeface="Arial"/>
                <a:cs typeface="Arial"/>
              </a:rPr>
              <a:t>Ensure key milestones and objectives are met on time and at expected qualit</a:t>
            </a:r>
            <a:r>
              <a:rPr sz="1400" spc="-104" dirty="0">
                <a:latin typeface="Arial"/>
                <a:cs typeface="Arial"/>
              </a:rPr>
              <a:t>y</a:t>
            </a:r>
            <a:r>
              <a:rPr sz="1400" spc="0" dirty="0">
                <a:latin typeface="Arial"/>
                <a:cs typeface="Arial"/>
              </a:rPr>
              <a:t>.</a:t>
            </a:r>
            <a:endParaRPr sz="1400">
              <a:latin typeface="Arial"/>
              <a:cs typeface="Arial"/>
            </a:endParaRPr>
          </a:p>
        </p:txBody>
      </p:sp>
      <p:sp>
        <p:nvSpPr>
          <p:cNvPr id="9" name="object 9"/>
          <p:cNvSpPr txBox="1"/>
          <p:nvPr/>
        </p:nvSpPr>
        <p:spPr>
          <a:xfrm>
            <a:off x="1079038" y="3711121"/>
            <a:ext cx="1762913" cy="612782"/>
          </a:xfrm>
          <a:prstGeom prst="rect">
            <a:avLst/>
          </a:prstGeom>
        </p:spPr>
        <p:txBody>
          <a:bodyPr wrap="square" lIns="0" tIns="0" rIns="0" bIns="0" rtlCol="0">
            <a:noAutofit/>
          </a:bodyPr>
          <a:lstStyle/>
          <a:p>
            <a:pPr>
              <a:lnSpc>
                <a:spcPts val="800"/>
              </a:lnSpc>
              <a:spcBef>
                <a:spcPts val="19"/>
              </a:spcBef>
            </a:pPr>
            <a:endParaRPr sz="800"/>
          </a:p>
          <a:p>
            <a:pPr marL="91440">
              <a:lnSpc>
                <a:spcPct val="95825"/>
              </a:lnSpc>
            </a:pPr>
            <a:r>
              <a:rPr sz="1400" spc="0" dirty="0">
                <a:latin typeface="Arial"/>
                <a:cs typeface="Arial"/>
              </a:rPr>
              <a:t>Business</a:t>
            </a:r>
            <a:endParaRPr sz="1400">
              <a:latin typeface="Arial"/>
              <a:cs typeface="Arial"/>
            </a:endParaRPr>
          </a:p>
          <a:p>
            <a:pPr marL="91440">
              <a:lnSpc>
                <a:spcPts val="1600"/>
              </a:lnSpc>
              <a:spcBef>
                <a:spcPts val="80"/>
              </a:spcBef>
            </a:pPr>
            <a:r>
              <a:rPr sz="1400" spc="0" dirty="0">
                <a:latin typeface="Arial"/>
                <a:cs typeface="Arial"/>
              </a:rPr>
              <a:t>Intelligence</a:t>
            </a:r>
            <a:r>
              <a:rPr sz="1400" spc="312" dirty="0">
                <a:latin typeface="Arial"/>
                <a:cs typeface="Arial"/>
              </a:rPr>
              <a:t> </a:t>
            </a:r>
            <a:r>
              <a:rPr sz="1400" spc="0" dirty="0">
                <a:latin typeface="Arial"/>
                <a:cs typeface="Arial"/>
              </a:rPr>
              <a:t>Analyst</a:t>
            </a:r>
            <a:endParaRPr sz="1400">
              <a:latin typeface="Arial"/>
              <a:cs typeface="Arial"/>
            </a:endParaRPr>
          </a:p>
        </p:txBody>
      </p:sp>
      <p:sp>
        <p:nvSpPr>
          <p:cNvPr id="8" name="object 8"/>
          <p:cNvSpPr txBox="1"/>
          <p:nvPr/>
        </p:nvSpPr>
        <p:spPr>
          <a:xfrm>
            <a:off x="2841951" y="3711121"/>
            <a:ext cx="6799805" cy="612782"/>
          </a:xfrm>
          <a:prstGeom prst="rect">
            <a:avLst/>
          </a:prstGeom>
        </p:spPr>
        <p:txBody>
          <a:bodyPr wrap="square" lIns="0" tIns="0" rIns="0" bIns="0" rtlCol="0">
            <a:noAutofit/>
          </a:bodyPr>
          <a:lstStyle/>
          <a:p>
            <a:pPr>
              <a:lnSpc>
                <a:spcPts val="850"/>
              </a:lnSpc>
              <a:spcBef>
                <a:spcPts val="2"/>
              </a:spcBef>
            </a:pPr>
            <a:endParaRPr sz="850"/>
          </a:p>
          <a:p>
            <a:pPr marL="91440" marR="204030">
              <a:lnSpc>
                <a:spcPts val="1600"/>
              </a:lnSpc>
              <a:spcBef>
                <a:spcPts val="80"/>
              </a:spcBef>
            </a:pPr>
            <a:r>
              <a:rPr sz="1400" spc="0" dirty="0">
                <a:latin typeface="Arial"/>
                <a:cs typeface="Arial"/>
              </a:rPr>
              <a:t>Business domain expertise with deep understanding of the data, KPIs, key metrics and business intelligence from a reporting perspective</a:t>
            </a:r>
            <a:endParaRPr sz="1400">
              <a:latin typeface="Arial"/>
              <a:cs typeface="Arial"/>
            </a:endParaRPr>
          </a:p>
        </p:txBody>
      </p:sp>
      <p:sp>
        <p:nvSpPr>
          <p:cNvPr id="7" name="object 7"/>
          <p:cNvSpPr txBox="1"/>
          <p:nvPr/>
        </p:nvSpPr>
        <p:spPr>
          <a:xfrm>
            <a:off x="1079038" y="4323904"/>
            <a:ext cx="1762913" cy="612782"/>
          </a:xfrm>
          <a:prstGeom prst="rect">
            <a:avLst/>
          </a:prstGeom>
        </p:spPr>
        <p:txBody>
          <a:bodyPr wrap="square" lIns="0" tIns="0" rIns="0" bIns="0" rtlCol="0">
            <a:noAutofit/>
          </a:bodyPr>
          <a:lstStyle/>
          <a:p>
            <a:pPr>
              <a:lnSpc>
                <a:spcPts val="650"/>
              </a:lnSpc>
              <a:spcBef>
                <a:spcPts val="9"/>
              </a:spcBef>
            </a:pPr>
            <a:endParaRPr sz="650"/>
          </a:p>
          <a:p>
            <a:pPr marL="91440">
              <a:lnSpc>
                <a:spcPct val="95825"/>
              </a:lnSpc>
              <a:spcBef>
                <a:spcPts val="1000"/>
              </a:spcBef>
            </a:pPr>
            <a:r>
              <a:rPr sz="1400" spc="0" dirty="0">
                <a:latin typeface="Arial"/>
                <a:cs typeface="Arial"/>
              </a:rPr>
              <a:t>Data Engineer</a:t>
            </a:r>
            <a:endParaRPr sz="1400">
              <a:latin typeface="Arial"/>
              <a:cs typeface="Arial"/>
            </a:endParaRPr>
          </a:p>
        </p:txBody>
      </p:sp>
      <p:sp>
        <p:nvSpPr>
          <p:cNvPr id="6" name="object 6"/>
          <p:cNvSpPr txBox="1"/>
          <p:nvPr/>
        </p:nvSpPr>
        <p:spPr>
          <a:xfrm>
            <a:off x="2841951" y="4323904"/>
            <a:ext cx="6799805" cy="612782"/>
          </a:xfrm>
          <a:prstGeom prst="rect">
            <a:avLst/>
          </a:prstGeom>
        </p:spPr>
        <p:txBody>
          <a:bodyPr wrap="square" lIns="0" tIns="0" rIns="0" bIns="0" rtlCol="0">
            <a:noAutofit/>
          </a:bodyPr>
          <a:lstStyle/>
          <a:p>
            <a:pPr>
              <a:lnSpc>
                <a:spcPts val="800"/>
              </a:lnSpc>
              <a:spcBef>
                <a:spcPts val="19"/>
              </a:spcBef>
            </a:pPr>
            <a:endParaRPr sz="800"/>
          </a:p>
          <a:p>
            <a:pPr marL="91440">
              <a:lnSpc>
                <a:spcPct val="95825"/>
              </a:lnSpc>
            </a:pPr>
            <a:r>
              <a:rPr sz="1400" spc="0" dirty="0">
                <a:latin typeface="Arial"/>
                <a:cs typeface="Arial"/>
              </a:rPr>
              <a:t>Deep technical skills to assist with tuning SQL</a:t>
            </a:r>
            <a:r>
              <a:rPr sz="1400" spc="-50" dirty="0">
                <a:latin typeface="Arial"/>
                <a:cs typeface="Arial"/>
              </a:rPr>
              <a:t> </a:t>
            </a:r>
            <a:r>
              <a:rPr sz="1400" spc="0" dirty="0">
                <a:latin typeface="Arial"/>
                <a:cs typeface="Arial"/>
              </a:rPr>
              <a:t>queries for data management,</a:t>
            </a:r>
            <a:endParaRPr sz="1400">
              <a:latin typeface="Arial"/>
              <a:cs typeface="Arial"/>
            </a:endParaRPr>
          </a:p>
        </p:txBody>
      </p:sp>
      <p:sp>
        <p:nvSpPr>
          <p:cNvPr id="5" name="object 5"/>
          <p:cNvSpPr txBox="1"/>
          <p:nvPr/>
        </p:nvSpPr>
        <p:spPr>
          <a:xfrm>
            <a:off x="1079038" y="4936686"/>
            <a:ext cx="1762913" cy="612782"/>
          </a:xfrm>
          <a:prstGeom prst="rect">
            <a:avLst/>
          </a:prstGeom>
        </p:spPr>
        <p:txBody>
          <a:bodyPr wrap="square" lIns="0" tIns="0" rIns="0" bIns="0" rtlCol="0">
            <a:noAutofit/>
          </a:bodyPr>
          <a:lstStyle/>
          <a:p>
            <a:pPr>
              <a:lnSpc>
                <a:spcPts val="800"/>
              </a:lnSpc>
              <a:spcBef>
                <a:spcPts val="19"/>
              </a:spcBef>
            </a:pPr>
            <a:endParaRPr sz="800"/>
          </a:p>
          <a:p>
            <a:pPr marL="91440">
              <a:lnSpc>
                <a:spcPct val="95825"/>
              </a:lnSpc>
            </a:pPr>
            <a:r>
              <a:rPr sz="1400" spc="0" dirty="0">
                <a:latin typeface="Arial"/>
                <a:cs typeface="Arial"/>
              </a:rPr>
              <a:t>Database</a:t>
            </a:r>
            <a:endParaRPr sz="1400">
              <a:latin typeface="Arial"/>
              <a:cs typeface="Arial"/>
            </a:endParaRPr>
          </a:p>
          <a:p>
            <a:pPr marL="91440">
              <a:lnSpc>
                <a:spcPts val="1600"/>
              </a:lnSpc>
              <a:spcBef>
                <a:spcPts val="80"/>
              </a:spcBef>
            </a:pPr>
            <a:r>
              <a:rPr sz="1400" spc="0" dirty="0">
                <a:latin typeface="Arial"/>
                <a:cs typeface="Arial"/>
              </a:rPr>
              <a:t>Administrator (DBA)</a:t>
            </a:r>
            <a:endParaRPr sz="1400">
              <a:latin typeface="Arial"/>
              <a:cs typeface="Arial"/>
            </a:endParaRPr>
          </a:p>
        </p:txBody>
      </p:sp>
      <p:sp>
        <p:nvSpPr>
          <p:cNvPr id="4" name="object 4"/>
          <p:cNvSpPr txBox="1"/>
          <p:nvPr/>
        </p:nvSpPr>
        <p:spPr>
          <a:xfrm>
            <a:off x="2841951" y="4936686"/>
            <a:ext cx="6799805" cy="612782"/>
          </a:xfrm>
          <a:prstGeom prst="rect">
            <a:avLst/>
          </a:prstGeom>
        </p:spPr>
        <p:txBody>
          <a:bodyPr wrap="square" lIns="0" tIns="0" rIns="0" bIns="0" rtlCol="0">
            <a:noAutofit/>
          </a:bodyPr>
          <a:lstStyle/>
          <a:p>
            <a:pPr>
              <a:lnSpc>
                <a:spcPts val="850"/>
              </a:lnSpc>
              <a:spcBef>
                <a:spcPts val="2"/>
              </a:spcBef>
            </a:pPr>
            <a:endParaRPr sz="850"/>
          </a:p>
          <a:p>
            <a:pPr marL="91440" marR="381679">
              <a:lnSpc>
                <a:spcPts val="1600"/>
              </a:lnSpc>
              <a:spcBef>
                <a:spcPts val="80"/>
              </a:spcBef>
            </a:pPr>
            <a:r>
              <a:rPr sz="1400" spc="0" dirty="0">
                <a:latin typeface="Arial"/>
                <a:cs typeface="Arial"/>
              </a:rPr>
              <a:t>Database</a:t>
            </a:r>
            <a:r>
              <a:rPr sz="1400" spc="-75" dirty="0">
                <a:latin typeface="Arial"/>
                <a:cs typeface="Arial"/>
              </a:rPr>
              <a:t> </a:t>
            </a:r>
            <a:r>
              <a:rPr sz="1400" spc="0" dirty="0">
                <a:latin typeface="Arial"/>
                <a:cs typeface="Arial"/>
              </a:rPr>
              <a:t>Administrator who provisions and configures database environment to support the analytical needs of the working team</a:t>
            </a:r>
            <a:endParaRPr sz="1400">
              <a:latin typeface="Arial"/>
              <a:cs typeface="Arial"/>
            </a:endParaRPr>
          </a:p>
        </p:txBody>
      </p:sp>
      <p:sp>
        <p:nvSpPr>
          <p:cNvPr id="3" name="object 3"/>
          <p:cNvSpPr txBox="1"/>
          <p:nvPr/>
        </p:nvSpPr>
        <p:spPr>
          <a:xfrm>
            <a:off x="1079038" y="5549468"/>
            <a:ext cx="1762913" cy="731520"/>
          </a:xfrm>
          <a:prstGeom prst="rect">
            <a:avLst/>
          </a:prstGeom>
        </p:spPr>
        <p:txBody>
          <a:bodyPr wrap="square" lIns="0" tIns="0" rIns="0" bIns="0" rtlCol="0">
            <a:noAutofit/>
          </a:bodyPr>
          <a:lstStyle/>
          <a:p>
            <a:pPr>
              <a:lnSpc>
                <a:spcPts val="1000"/>
              </a:lnSpc>
            </a:pPr>
            <a:endParaRPr sz="1000"/>
          </a:p>
          <a:p>
            <a:pPr marL="91440">
              <a:lnSpc>
                <a:spcPct val="95825"/>
              </a:lnSpc>
              <a:spcBef>
                <a:spcPts val="1126"/>
              </a:spcBef>
            </a:pPr>
            <a:r>
              <a:rPr sz="1400" spc="0" dirty="0">
                <a:latin typeface="Arial"/>
                <a:cs typeface="Arial"/>
              </a:rPr>
              <a:t>Data Scientist</a:t>
            </a:r>
            <a:endParaRPr sz="1400">
              <a:latin typeface="Arial"/>
              <a:cs typeface="Arial"/>
            </a:endParaRPr>
          </a:p>
        </p:txBody>
      </p:sp>
      <p:sp>
        <p:nvSpPr>
          <p:cNvPr id="2" name="object 2"/>
          <p:cNvSpPr txBox="1"/>
          <p:nvPr/>
        </p:nvSpPr>
        <p:spPr>
          <a:xfrm>
            <a:off x="2841951" y="5549468"/>
            <a:ext cx="6799805" cy="731520"/>
          </a:xfrm>
          <a:prstGeom prst="rect">
            <a:avLst/>
          </a:prstGeom>
        </p:spPr>
        <p:txBody>
          <a:bodyPr wrap="square" lIns="0" tIns="0" rIns="0" bIns="0" rtlCol="0">
            <a:noAutofit/>
          </a:bodyPr>
          <a:lstStyle/>
          <a:p>
            <a:pPr marL="91440" marR="203897">
              <a:lnSpc>
                <a:spcPct val="98220"/>
              </a:lnSpc>
              <a:spcBef>
                <a:spcPts val="445"/>
              </a:spcBef>
            </a:pPr>
            <a:r>
              <a:rPr sz="1400" spc="0" dirty="0">
                <a:latin typeface="Arial"/>
                <a:cs typeface="Arial"/>
              </a:rPr>
              <a:t>Provide subject matter expertise for analytical techniques, data modeling, applying valid analytical techniques to given business problems and ensuring overall analytical objectives are met</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58"/>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59" name="object 59"/>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19" name="object 19"/>
          <p:cNvSpPr/>
          <p:nvPr/>
        </p:nvSpPr>
        <p:spPr>
          <a:xfrm>
            <a:off x="3273642" y="1549731"/>
            <a:ext cx="1093122" cy="747439"/>
          </a:xfrm>
          <a:custGeom>
            <a:avLst/>
            <a:gdLst/>
            <a:ahLst/>
            <a:cxnLst/>
            <a:rect l="l" t="t" r="r" b="b"/>
            <a:pathLst>
              <a:path w="1093122" h="747439">
                <a:moveTo>
                  <a:pt x="0" y="641715"/>
                </a:moveTo>
                <a:lnTo>
                  <a:pt x="19795" y="616435"/>
                </a:lnTo>
                <a:lnTo>
                  <a:pt x="40075" y="591467"/>
                </a:lnTo>
                <a:lnTo>
                  <a:pt x="60835" y="566816"/>
                </a:lnTo>
                <a:lnTo>
                  <a:pt x="82073" y="542484"/>
                </a:lnTo>
                <a:lnTo>
                  <a:pt x="103785" y="518476"/>
                </a:lnTo>
                <a:lnTo>
                  <a:pt x="125966" y="494794"/>
                </a:lnTo>
                <a:lnTo>
                  <a:pt x="148613" y="471441"/>
                </a:lnTo>
                <a:lnTo>
                  <a:pt x="171722" y="448423"/>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7" y="0"/>
                </a:lnTo>
                <a:lnTo>
                  <a:pt x="1093122" y="26686"/>
                </a:lnTo>
                <a:lnTo>
                  <a:pt x="724548" y="570070"/>
                </a:lnTo>
                <a:lnTo>
                  <a:pt x="594941" y="370586"/>
                </a:lnTo>
                <a:lnTo>
                  <a:pt x="570616" y="386704"/>
                </a:lnTo>
                <a:lnTo>
                  <a:pt x="546639" y="403125"/>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3"/>
                </a:lnTo>
                <a:lnTo>
                  <a:pt x="230642" y="683948"/>
                </a:lnTo>
                <a:lnTo>
                  <a:pt x="212615" y="704854"/>
                </a:lnTo>
                <a:lnTo>
                  <a:pt x="194985" y="726019"/>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20" name="object 20"/>
          <p:cNvSpPr/>
          <p:nvPr/>
        </p:nvSpPr>
        <p:spPr>
          <a:xfrm>
            <a:off x="2467513" y="1389681"/>
            <a:ext cx="5707190" cy="4385852"/>
          </a:xfrm>
          <a:custGeom>
            <a:avLst/>
            <a:gdLst/>
            <a:ahLst/>
            <a:cxnLst/>
            <a:rect l="l" t="t" r="r" b="b"/>
            <a:pathLst>
              <a:path w="5707190" h="4385852">
                <a:moveTo>
                  <a:pt x="37348" y="2548631"/>
                </a:moveTo>
                <a:lnTo>
                  <a:pt x="82933" y="2719912"/>
                </a:lnTo>
                <a:lnTo>
                  <a:pt x="145478" y="2886061"/>
                </a:lnTo>
                <a:lnTo>
                  <a:pt x="224250" y="3046512"/>
                </a:lnTo>
                <a:lnTo>
                  <a:pt x="318513" y="3200702"/>
                </a:lnTo>
                <a:lnTo>
                  <a:pt x="427534" y="3348066"/>
                </a:lnTo>
                <a:lnTo>
                  <a:pt x="550579" y="3488040"/>
                </a:lnTo>
                <a:lnTo>
                  <a:pt x="686912" y="3620059"/>
                </a:lnTo>
                <a:lnTo>
                  <a:pt x="835799" y="3743559"/>
                </a:lnTo>
                <a:lnTo>
                  <a:pt x="996506" y="3857976"/>
                </a:lnTo>
                <a:lnTo>
                  <a:pt x="1168299" y="3962745"/>
                </a:lnTo>
                <a:lnTo>
                  <a:pt x="1350443" y="4057302"/>
                </a:lnTo>
                <a:lnTo>
                  <a:pt x="1542204" y="4141082"/>
                </a:lnTo>
                <a:lnTo>
                  <a:pt x="1742848" y="4213521"/>
                </a:lnTo>
                <a:lnTo>
                  <a:pt x="1951639" y="4274055"/>
                </a:lnTo>
                <a:lnTo>
                  <a:pt x="2167844" y="4322120"/>
                </a:lnTo>
                <a:lnTo>
                  <a:pt x="2390727" y="4357150"/>
                </a:lnTo>
                <a:lnTo>
                  <a:pt x="2619556" y="4378582"/>
                </a:lnTo>
                <a:lnTo>
                  <a:pt x="2853595" y="4385852"/>
                </a:lnTo>
                <a:lnTo>
                  <a:pt x="3087634" y="4378582"/>
                </a:lnTo>
                <a:lnTo>
                  <a:pt x="3316463" y="4357150"/>
                </a:lnTo>
                <a:lnTo>
                  <a:pt x="3539347" y="4322119"/>
                </a:lnTo>
                <a:lnTo>
                  <a:pt x="3755552" y="4274054"/>
                </a:lnTo>
                <a:lnTo>
                  <a:pt x="3964343" y="4213520"/>
                </a:lnTo>
                <a:lnTo>
                  <a:pt x="4164987" y="4141080"/>
                </a:lnTo>
                <a:lnTo>
                  <a:pt x="4356748" y="4057300"/>
                </a:lnTo>
                <a:lnTo>
                  <a:pt x="4538892" y="3962743"/>
                </a:lnTo>
                <a:lnTo>
                  <a:pt x="4710685" y="3857974"/>
                </a:lnTo>
                <a:lnTo>
                  <a:pt x="4871392" y="3743557"/>
                </a:lnTo>
                <a:lnTo>
                  <a:pt x="5020279" y="3620057"/>
                </a:lnTo>
                <a:lnTo>
                  <a:pt x="5156612" y="3488038"/>
                </a:lnTo>
                <a:lnTo>
                  <a:pt x="5279656" y="3348064"/>
                </a:lnTo>
                <a:lnTo>
                  <a:pt x="5388677" y="3200700"/>
                </a:lnTo>
                <a:lnTo>
                  <a:pt x="5482941" y="3046510"/>
                </a:lnTo>
                <a:lnTo>
                  <a:pt x="5561712" y="2886058"/>
                </a:lnTo>
                <a:lnTo>
                  <a:pt x="5624257" y="2719909"/>
                </a:lnTo>
                <a:lnTo>
                  <a:pt x="5669841" y="2548628"/>
                </a:lnTo>
                <a:lnTo>
                  <a:pt x="5697730" y="2372778"/>
                </a:lnTo>
                <a:lnTo>
                  <a:pt x="5707190" y="2192923"/>
                </a:lnTo>
                <a:lnTo>
                  <a:pt x="5697730" y="2013069"/>
                </a:lnTo>
                <a:lnTo>
                  <a:pt x="5669841" y="1837220"/>
                </a:lnTo>
                <a:lnTo>
                  <a:pt x="5624257" y="1665938"/>
                </a:lnTo>
                <a:lnTo>
                  <a:pt x="5561711" y="1499790"/>
                </a:lnTo>
                <a:lnTo>
                  <a:pt x="5482940" y="1339338"/>
                </a:lnTo>
                <a:lnTo>
                  <a:pt x="5388676" y="1185148"/>
                </a:lnTo>
                <a:lnTo>
                  <a:pt x="5279655" y="1037784"/>
                </a:lnTo>
                <a:lnTo>
                  <a:pt x="5156611" y="897811"/>
                </a:lnTo>
                <a:lnTo>
                  <a:pt x="5020278" y="765792"/>
                </a:lnTo>
                <a:lnTo>
                  <a:pt x="4871390" y="642292"/>
                </a:lnTo>
                <a:lnTo>
                  <a:pt x="4710683" y="527875"/>
                </a:lnTo>
                <a:lnTo>
                  <a:pt x="4538890" y="423106"/>
                </a:lnTo>
                <a:lnTo>
                  <a:pt x="4356746" y="328549"/>
                </a:lnTo>
                <a:lnTo>
                  <a:pt x="4164985" y="244769"/>
                </a:lnTo>
                <a:lnTo>
                  <a:pt x="3964341" y="172330"/>
                </a:lnTo>
                <a:lnTo>
                  <a:pt x="3755550" y="111796"/>
                </a:lnTo>
                <a:lnTo>
                  <a:pt x="3539345" y="63731"/>
                </a:lnTo>
                <a:lnTo>
                  <a:pt x="3316461" y="28701"/>
                </a:lnTo>
                <a:lnTo>
                  <a:pt x="3087632" y="7269"/>
                </a:lnTo>
                <a:lnTo>
                  <a:pt x="2853593" y="0"/>
                </a:lnTo>
                <a:lnTo>
                  <a:pt x="2853594" y="259494"/>
                </a:lnTo>
                <a:lnTo>
                  <a:pt x="2944124" y="260670"/>
                </a:lnTo>
                <a:lnTo>
                  <a:pt x="3034293" y="264188"/>
                </a:lnTo>
                <a:lnTo>
                  <a:pt x="3124025" y="270025"/>
                </a:lnTo>
                <a:lnTo>
                  <a:pt x="3213245" y="278162"/>
                </a:lnTo>
                <a:lnTo>
                  <a:pt x="3301877" y="288577"/>
                </a:lnTo>
                <a:lnTo>
                  <a:pt x="3389845" y="301252"/>
                </a:lnTo>
                <a:lnTo>
                  <a:pt x="3477073" y="316165"/>
                </a:lnTo>
                <a:lnTo>
                  <a:pt x="3563484" y="333296"/>
                </a:lnTo>
                <a:lnTo>
                  <a:pt x="3649004" y="352624"/>
                </a:lnTo>
                <a:lnTo>
                  <a:pt x="3733557" y="374130"/>
                </a:lnTo>
                <a:lnTo>
                  <a:pt x="3817066" y="397792"/>
                </a:lnTo>
                <a:lnTo>
                  <a:pt x="3899455" y="423591"/>
                </a:lnTo>
                <a:lnTo>
                  <a:pt x="3980650" y="451506"/>
                </a:lnTo>
                <a:lnTo>
                  <a:pt x="4060573" y="481516"/>
                </a:lnTo>
                <a:lnTo>
                  <a:pt x="4139149" y="513602"/>
                </a:lnTo>
                <a:lnTo>
                  <a:pt x="4216303" y="547743"/>
                </a:lnTo>
                <a:lnTo>
                  <a:pt x="4291957" y="583917"/>
                </a:lnTo>
                <a:lnTo>
                  <a:pt x="4366037" y="622106"/>
                </a:lnTo>
                <a:lnTo>
                  <a:pt x="4438467" y="662289"/>
                </a:lnTo>
                <a:lnTo>
                  <a:pt x="4509170" y="704445"/>
                </a:lnTo>
                <a:lnTo>
                  <a:pt x="4667476" y="810581"/>
                </a:lnTo>
                <a:lnTo>
                  <a:pt x="4811443" y="924077"/>
                </a:lnTo>
                <a:lnTo>
                  <a:pt x="4940983" y="1044232"/>
                </a:lnTo>
                <a:lnTo>
                  <a:pt x="5056008" y="1170346"/>
                </a:lnTo>
                <a:lnTo>
                  <a:pt x="5156431" y="1301719"/>
                </a:lnTo>
                <a:lnTo>
                  <a:pt x="5242163" y="1437649"/>
                </a:lnTo>
                <a:lnTo>
                  <a:pt x="5313117" y="1577436"/>
                </a:lnTo>
                <a:lnTo>
                  <a:pt x="5369205" y="1720379"/>
                </a:lnTo>
                <a:lnTo>
                  <a:pt x="5410339" y="1865778"/>
                </a:lnTo>
                <a:lnTo>
                  <a:pt x="5436431" y="2012932"/>
                </a:lnTo>
                <a:lnTo>
                  <a:pt x="5447392" y="2161140"/>
                </a:lnTo>
                <a:lnTo>
                  <a:pt x="5443136" y="2309702"/>
                </a:lnTo>
                <a:lnTo>
                  <a:pt x="5423575" y="2457917"/>
                </a:lnTo>
                <a:lnTo>
                  <a:pt x="5388620" y="2605085"/>
                </a:lnTo>
                <a:lnTo>
                  <a:pt x="5338183" y="2750504"/>
                </a:lnTo>
                <a:lnTo>
                  <a:pt x="5272177" y="2893475"/>
                </a:lnTo>
                <a:lnTo>
                  <a:pt x="5190513" y="3033296"/>
                </a:lnTo>
                <a:lnTo>
                  <a:pt x="5093105" y="3169267"/>
                </a:lnTo>
                <a:lnTo>
                  <a:pt x="4979863" y="3300687"/>
                </a:lnTo>
                <a:lnTo>
                  <a:pt x="4850700" y="3426856"/>
                </a:lnTo>
                <a:lnTo>
                  <a:pt x="4708297" y="3544844"/>
                </a:lnTo>
                <a:lnTo>
                  <a:pt x="4556019" y="3652145"/>
                </a:lnTo>
                <a:lnTo>
                  <a:pt x="4394805" y="3748694"/>
                </a:lnTo>
                <a:lnTo>
                  <a:pt x="4225597" y="3834424"/>
                </a:lnTo>
                <a:lnTo>
                  <a:pt x="4049333" y="3909271"/>
                </a:lnTo>
                <a:lnTo>
                  <a:pt x="3866955" y="3973169"/>
                </a:lnTo>
                <a:lnTo>
                  <a:pt x="3679402" y="4026053"/>
                </a:lnTo>
                <a:lnTo>
                  <a:pt x="3487613" y="4067856"/>
                </a:lnTo>
                <a:lnTo>
                  <a:pt x="3292531" y="4098514"/>
                </a:lnTo>
                <a:lnTo>
                  <a:pt x="3095093" y="4117960"/>
                </a:lnTo>
                <a:lnTo>
                  <a:pt x="2896241" y="4126130"/>
                </a:lnTo>
                <a:lnTo>
                  <a:pt x="2696914" y="4122958"/>
                </a:lnTo>
                <a:lnTo>
                  <a:pt x="2498053" y="4108379"/>
                </a:lnTo>
                <a:lnTo>
                  <a:pt x="2300597" y="4082326"/>
                </a:lnTo>
                <a:lnTo>
                  <a:pt x="2105486" y="4044735"/>
                </a:lnTo>
                <a:lnTo>
                  <a:pt x="1913661" y="3995539"/>
                </a:lnTo>
                <a:lnTo>
                  <a:pt x="1726062" y="3934674"/>
                </a:lnTo>
                <a:lnTo>
                  <a:pt x="1543629" y="3862073"/>
                </a:lnTo>
                <a:lnTo>
                  <a:pt x="1367301" y="3777672"/>
                </a:lnTo>
                <a:lnTo>
                  <a:pt x="1198019" y="3681405"/>
                </a:lnTo>
                <a:lnTo>
                  <a:pt x="1039714" y="3575269"/>
                </a:lnTo>
                <a:lnTo>
                  <a:pt x="895747" y="3461774"/>
                </a:lnTo>
                <a:lnTo>
                  <a:pt x="766207" y="3341618"/>
                </a:lnTo>
                <a:lnTo>
                  <a:pt x="651182" y="3215504"/>
                </a:lnTo>
                <a:lnTo>
                  <a:pt x="550759" y="3084132"/>
                </a:lnTo>
                <a:lnTo>
                  <a:pt x="465026" y="2948202"/>
                </a:lnTo>
                <a:lnTo>
                  <a:pt x="394072" y="2808415"/>
                </a:lnTo>
                <a:lnTo>
                  <a:pt x="337984" y="2665472"/>
                </a:lnTo>
                <a:lnTo>
                  <a:pt x="296851" y="2520073"/>
                </a:lnTo>
                <a:lnTo>
                  <a:pt x="270759" y="2372919"/>
                </a:lnTo>
                <a:lnTo>
                  <a:pt x="259797" y="2224711"/>
                </a:lnTo>
                <a:lnTo>
                  <a:pt x="264053" y="2076149"/>
                </a:lnTo>
                <a:lnTo>
                  <a:pt x="283615" y="1927934"/>
                </a:lnTo>
                <a:lnTo>
                  <a:pt x="318570" y="1780766"/>
                </a:lnTo>
                <a:lnTo>
                  <a:pt x="369007" y="1635347"/>
                </a:lnTo>
                <a:lnTo>
                  <a:pt x="435013" y="1492376"/>
                </a:lnTo>
                <a:lnTo>
                  <a:pt x="516676" y="1352555"/>
                </a:lnTo>
                <a:lnTo>
                  <a:pt x="614085" y="1216584"/>
                </a:lnTo>
                <a:lnTo>
                  <a:pt x="727327" y="1085164"/>
                </a:lnTo>
                <a:lnTo>
                  <a:pt x="856489" y="958995"/>
                </a:lnTo>
                <a:lnTo>
                  <a:pt x="1037184" y="1126328"/>
                </a:lnTo>
                <a:lnTo>
                  <a:pt x="1129057" y="595924"/>
                </a:lnTo>
                <a:lnTo>
                  <a:pt x="486574" y="616436"/>
                </a:lnTo>
                <a:lnTo>
                  <a:pt x="667208" y="783711"/>
                </a:lnTo>
                <a:lnTo>
                  <a:pt x="604027" y="843714"/>
                </a:lnTo>
                <a:lnTo>
                  <a:pt x="543797" y="905212"/>
                </a:lnTo>
                <a:lnTo>
                  <a:pt x="486551" y="968139"/>
                </a:lnTo>
                <a:lnTo>
                  <a:pt x="432320" y="1032429"/>
                </a:lnTo>
                <a:lnTo>
                  <a:pt x="381135" y="1098018"/>
                </a:lnTo>
                <a:lnTo>
                  <a:pt x="333027" y="1164838"/>
                </a:lnTo>
                <a:lnTo>
                  <a:pt x="288026" y="1232825"/>
                </a:lnTo>
                <a:lnTo>
                  <a:pt x="246165" y="1301913"/>
                </a:lnTo>
                <a:lnTo>
                  <a:pt x="207474" y="1372036"/>
                </a:lnTo>
                <a:lnTo>
                  <a:pt x="171984" y="1443129"/>
                </a:lnTo>
                <a:lnTo>
                  <a:pt x="139727" y="1515125"/>
                </a:lnTo>
                <a:lnTo>
                  <a:pt x="110733" y="1587960"/>
                </a:lnTo>
                <a:lnTo>
                  <a:pt x="85034" y="1661567"/>
                </a:lnTo>
                <a:lnTo>
                  <a:pt x="62660" y="1735880"/>
                </a:lnTo>
                <a:lnTo>
                  <a:pt x="43643" y="1810835"/>
                </a:lnTo>
                <a:lnTo>
                  <a:pt x="28015" y="1886365"/>
                </a:lnTo>
                <a:lnTo>
                  <a:pt x="15805" y="1962405"/>
                </a:lnTo>
                <a:lnTo>
                  <a:pt x="7045" y="2038889"/>
                </a:lnTo>
                <a:lnTo>
                  <a:pt x="1766" y="2115751"/>
                </a:lnTo>
                <a:lnTo>
                  <a:pt x="0" y="2192926"/>
                </a:lnTo>
                <a:lnTo>
                  <a:pt x="9459" y="2372780"/>
                </a:lnTo>
                <a:lnTo>
                  <a:pt x="37348" y="2548631"/>
                </a:lnTo>
                <a:close/>
              </a:path>
            </a:pathLst>
          </a:custGeom>
          <a:solidFill>
            <a:srgbClr val="E0E0E0"/>
          </a:solidFill>
        </p:spPr>
        <p:txBody>
          <a:bodyPr wrap="square" lIns="0" tIns="0" rIns="0" bIns="0" rtlCol="0">
            <a:noAutofit/>
          </a:bodyPr>
          <a:lstStyle/>
          <a:p>
            <a:endParaRPr/>
          </a:p>
        </p:txBody>
      </p:sp>
      <p:sp>
        <p:nvSpPr>
          <p:cNvPr id="21" name="object 21"/>
          <p:cNvSpPr/>
          <p:nvPr/>
        </p:nvSpPr>
        <p:spPr>
          <a:xfrm>
            <a:off x="4078546" y="1338350"/>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22" name="object 22"/>
          <p:cNvSpPr/>
          <p:nvPr/>
        </p:nvSpPr>
        <p:spPr>
          <a:xfrm>
            <a:off x="4431837" y="1339737"/>
            <a:ext cx="1600200" cy="838200"/>
          </a:xfrm>
          <a:custGeom>
            <a:avLst/>
            <a:gdLst/>
            <a:ahLst/>
            <a:cxnLst/>
            <a:rect l="l" t="t" r="r" b="b"/>
            <a:pathLst>
              <a:path w="1600200" h="838200">
                <a:moveTo>
                  <a:pt x="0" y="139703"/>
                </a:moveTo>
                <a:lnTo>
                  <a:pt x="0" y="698496"/>
                </a:lnTo>
                <a:lnTo>
                  <a:pt x="9235" y="748553"/>
                </a:lnTo>
                <a:lnTo>
                  <a:pt x="29743" y="784680"/>
                </a:lnTo>
                <a:lnTo>
                  <a:pt x="59699" y="813038"/>
                </a:lnTo>
                <a:lnTo>
                  <a:pt x="97039" y="831566"/>
                </a:lnTo>
                <a:lnTo>
                  <a:pt x="139702" y="838200"/>
                </a:lnTo>
                <a:lnTo>
                  <a:pt x="1460496" y="838199"/>
                </a:lnTo>
                <a:lnTo>
                  <a:pt x="1510553" y="828964"/>
                </a:lnTo>
                <a:lnTo>
                  <a:pt x="1546680" y="808456"/>
                </a:lnTo>
                <a:lnTo>
                  <a:pt x="1575038" y="778500"/>
                </a:lnTo>
                <a:lnTo>
                  <a:pt x="1593565" y="741159"/>
                </a:lnTo>
                <a:lnTo>
                  <a:pt x="1600200" y="698496"/>
                </a:lnTo>
                <a:lnTo>
                  <a:pt x="1600199" y="139702"/>
                </a:lnTo>
                <a:lnTo>
                  <a:pt x="1590964" y="89646"/>
                </a:lnTo>
                <a:lnTo>
                  <a:pt x="1570456" y="53520"/>
                </a:lnTo>
                <a:lnTo>
                  <a:pt x="1540500" y="25162"/>
                </a:lnTo>
                <a:lnTo>
                  <a:pt x="1503159" y="6634"/>
                </a:lnTo>
                <a:lnTo>
                  <a:pt x="1460496" y="0"/>
                </a:lnTo>
                <a:lnTo>
                  <a:pt x="139702" y="0"/>
                </a:lnTo>
                <a:lnTo>
                  <a:pt x="89647" y="9235"/>
                </a:lnTo>
                <a:lnTo>
                  <a:pt x="53520" y="29743"/>
                </a:lnTo>
                <a:lnTo>
                  <a:pt x="25162" y="59699"/>
                </a:lnTo>
                <a:lnTo>
                  <a:pt x="6634" y="97040"/>
                </a:lnTo>
                <a:lnTo>
                  <a:pt x="0" y="139703"/>
                </a:lnTo>
                <a:close/>
              </a:path>
            </a:pathLst>
          </a:custGeom>
          <a:solidFill>
            <a:srgbClr val="2185B9"/>
          </a:solidFill>
        </p:spPr>
        <p:txBody>
          <a:bodyPr wrap="square" lIns="0" tIns="0" rIns="0" bIns="0" rtlCol="0">
            <a:noAutofit/>
          </a:bodyPr>
          <a:lstStyle/>
          <a:p>
            <a:endParaRPr/>
          </a:p>
        </p:txBody>
      </p:sp>
      <p:sp>
        <p:nvSpPr>
          <p:cNvPr id="23" name="object 23"/>
          <p:cNvSpPr/>
          <p:nvPr/>
        </p:nvSpPr>
        <p:spPr>
          <a:xfrm>
            <a:off x="6289733" y="3852949"/>
            <a:ext cx="1916083" cy="1155469"/>
          </a:xfrm>
          <a:prstGeom prst="rect">
            <a:avLst/>
          </a:prstGeom>
          <a:blipFill>
            <a:blip r:embed="rId4" cstate="print"/>
            <a:stretch>
              <a:fillRect/>
            </a:stretch>
          </a:blipFill>
        </p:spPr>
        <p:txBody>
          <a:bodyPr wrap="square" lIns="0" tIns="0" rIns="0" bIns="0" rtlCol="0">
            <a:noAutofit/>
          </a:bodyPr>
          <a:lstStyle/>
          <a:p>
            <a:endParaRPr/>
          </a:p>
        </p:txBody>
      </p:sp>
      <p:sp>
        <p:nvSpPr>
          <p:cNvPr id="24" name="object 24"/>
          <p:cNvSpPr/>
          <p:nvPr/>
        </p:nvSpPr>
        <p:spPr>
          <a:xfrm>
            <a:off x="6641638" y="3854335"/>
            <a:ext cx="1600200" cy="838200"/>
          </a:xfrm>
          <a:custGeom>
            <a:avLst/>
            <a:gdLst/>
            <a:ahLst/>
            <a:cxnLst/>
            <a:rect l="l" t="t" r="r" b="b"/>
            <a:pathLst>
              <a:path w="1600200" h="838200">
                <a:moveTo>
                  <a:pt x="0" y="139704"/>
                </a:moveTo>
                <a:lnTo>
                  <a:pt x="0" y="698498"/>
                </a:lnTo>
                <a:lnTo>
                  <a:pt x="9235" y="748553"/>
                </a:lnTo>
                <a:lnTo>
                  <a:pt x="29742" y="784679"/>
                </a:lnTo>
                <a:lnTo>
                  <a:pt x="59698" y="813038"/>
                </a:lnTo>
                <a:lnTo>
                  <a:pt x="97039" y="831566"/>
                </a:lnTo>
                <a:lnTo>
                  <a:pt x="139702" y="838200"/>
                </a:lnTo>
                <a:lnTo>
                  <a:pt x="1460496" y="838199"/>
                </a:lnTo>
                <a:lnTo>
                  <a:pt x="1510553" y="828964"/>
                </a:lnTo>
                <a:lnTo>
                  <a:pt x="1546679" y="808456"/>
                </a:lnTo>
                <a:lnTo>
                  <a:pt x="1575038" y="778500"/>
                </a:lnTo>
                <a:lnTo>
                  <a:pt x="1593565" y="741160"/>
                </a:lnTo>
                <a:lnTo>
                  <a:pt x="1600200" y="698497"/>
                </a:lnTo>
                <a:lnTo>
                  <a:pt x="1600199" y="139703"/>
                </a:lnTo>
                <a:lnTo>
                  <a:pt x="1590964" y="89646"/>
                </a:lnTo>
                <a:lnTo>
                  <a:pt x="1570456" y="53520"/>
                </a:lnTo>
                <a:lnTo>
                  <a:pt x="1540500" y="25161"/>
                </a:lnTo>
                <a:lnTo>
                  <a:pt x="1503159" y="6634"/>
                </a:lnTo>
                <a:lnTo>
                  <a:pt x="1460496" y="0"/>
                </a:lnTo>
                <a:lnTo>
                  <a:pt x="139702" y="0"/>
                </a:lnTo>
                <a:lnTo>
                  <a:pt x="89646" y="9236"/>
                </a:lnTo>
                <a:lnTo>
                  <a:pt x="53519" y="29744"/>
                </a:lnTo>
                <a:lnTo>
                  <a:pt x="25161" y="59699"/>
                </a:lnTo>
                <a:lnTo>
                  <a:pt x="6634" y="97041"/>
                </a:lnTo>
                <a:lnTo>
                  <a:pt x="0" y="139704"/>
                </a:lnTo>
                <a:close/>
              </a:path>
            </a:pathLst>
          </a:custGeom>
          <a:solidFill>
            <a:srgbClr val="2185B9"/>
          </a:solidFill>
        </p:spPr>
        <p:txBody>
          <a:bodyPr wrap="square" lIns="0" tIns="0" rIns="0" bIns="0" rtlCol="0">
            <a:noAutofit/>
          </a:bodyPr>
          <a:lstStyle/>
          <a:p>
            <a:endParaRPr/>
          </a:p>
        </p:txBody>
      </p:sp>
      <p:sp>
        <p:nvSpPr>
          <p:cNvPr id="25" name="object 25"/>
          <p:cNvSpPr/>
          <p:nvPr/>
        </p:nvSpPr>
        <p:spPr>
          <a:xfrm>
            <a:off x="6289732" y="2468880"/>
            <a:ext cx="1916083" cy="1155469"/>
          </a:xfrm>
          <a:prstGeom prst="rect">
            <a:avLst/>
          </a:prstGeom>
          <a:blipFill>
            <a:blip r:embed="rId5" cstate="print"/>
            <a:stretch>
              <a:fillRect/>
            </a:stretch>
          </a:blipFill>
        </p:spPr>
        <p:txBody>
          <a:bodyPr wrap="square" lIns="0" tIns="0" rIns="0" bIns="0" rtlCol="0">
            <a:noAutofit/>
          </a:bodyPr>
          <a:lstStyle/>
          <a:p>
            <a:endParaRPr/>
          </a:p>
        </p:txBody>
      </p:sp>
      <p:sp>
        <p:nvSpPr>
          <p:cNvPr id="26" name="object 26"/>
          <p:cNvSpPr/>
          <p:nvPr/>
        </p:nvSpPr>
        <p:spPr>
          <a:xfrm>
            <a:off x="6641638" y="2468880"/>
            <a:ext cx="1600200" cy="838200"/>
          </a:xfrm>
          <a:custGeom>
            <a:avLst/>
            <a:gdLst/>
            <a:ahLst/>
            <a:cxnLst/>
            <a:rect l="l" t="t" r="r" b="b"/>
            <a:pathLst>
              <a:path w="1600200" h="838200">
                <a:moveTo>
                  <a:pt x="0" y="139703"/>
                </a:moveTo>
                <a:lnTo>
                  <a:pt x="0" y="698496"/>
                </a:lnTo>
                <a:lnTo>
                  <a:pt x="9235" y="748553"/>
                </a:lnTo>
                <a:lnTo>
                  <a:pt x="29743" y="784679"/>
                </a:lnTo>
                <a:lnTo>
                  <a:pt x="59698" y="813038"/>
                </a:lnTo>
                <a:lnTo>
                  <a:pt x="97039" y="831566"/>
                </a:lnTo>
                <a:lnTo>
                  <a:pt x="139702" y="838200"/>
                </a:lnTo>
                <a:lnTo>
                  <a:pt x="1460496" y="838199"/>
                </a:lnTo>
                <a:lnTo>
                  <a:pt x="1510553" y="828964"/>
                </a:lnTo>
                <a:lnTo>
                  <a:pt x="1546680" y="808456"/>
                </a:lnTo>
                <a:lnTo>
                  <a:pt x="1575038" y="778500"/>
                </a:lnTo>
                <a:lnTo>
                  <a:pt x="1593565" y="741159"/>
                </a:lnTo>
                <a:lnTo>
                  <a:pt x="1600200" y="698496"/>
                </a:lnTo>
                <a:lnTo>
                  <a:pt x="1600199" y="139702"/>
                </a:lnTo>
                <a:lnTo>
                  <a:pt x="1590964" y="89646"/>
                </a:lnTo>
                <a:lnTo>
                  <a:pt x="1570456" y="53520"/>
                </a:lnTo>
                <a:lnTo>
                  <a:pt x="1540500" y="25162"/>
                </a:lnTo>
                <a:lnTo>
                  <a:pt x="1503159" y="6634"/>
                </a:lnTo>
                <a:lnTo>
                  <a:pt x="1460496" y="0"/>
                </a:lnTo>
                <a:lnTo>
                  <a:pt x="139702" y="0"/>
                </a:lnTo>
                <a:lnTo>
                  <a:pt x="89646" y="9235"/>
                </a:lnTo>
                <a:lnTo>
                  <a:pt x="53520" y="29743"/>
                </a:lnTo>
                <a:lnTo>
                  <a:pt x="25161" y="59699"/>
                </a:lnTo>
                <a:lnTo>
                  <a:pt x="6634" y="97040"/>
                </a:lnTo>
                <a:lnTo>
                  <a:pt x="0" y="139703"/>
                </a:lnTo>
                <a:close/>
              </a:path>
            </a:pathLst>
          </a:custGeom>
          <a:solidFill>
            <a:srgbClr val="2185B9"/>
          </a:solidFill>
        </p:spPr>
        <p:txBody>
          <a:bodyPr wrap="square" lIns="0" tIns="0" rIns="0" bIns="0" rtlCol="0">
            <a:noAutofit/>
          </a:bodyPr>
          <a:lstStyle/>
          <a:p>
            <a:endParaRPr/>
          </a:p>
        </p:txBody>
      </p:sp>
      <p:sp>
        <p:nvSpPr>
          <p:cNvPr id="27" name="object 27"/>
          <p:cNvSpPr/>
          <p:nvPr/>
        </p:nvSpPr>
        <p:spPr>
          <a:xfrm>
            <a:off x="1563947" y="3852951"/>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28" name="object 28"/>
          <p:cNvSpPr/>
          <p:nvPr/>
        </p:nvSpPr>
        <p:spPr>
          <a:xfrm>
            <a:off x="1917239" y="3854337"/>
            <a:ext cx="1600200" cy="838200"/>
          </a:xfrm>
          <a:custGeom>
            <a:avLst/>
            <a:gdLst/>
            <a:ahLst/>
            <a:cxnLst/>
            <a:rect l="l" t="t" r="r" b="b"/>
            <a:pathLst>
              <a:path w="1600200" h="838200">
                <a:moveTo>
                  <a:pt x="0" y="139704"/>
                </a:moveTo>
                <a:lnTo>
                  <a:pt x="0" y="698498"/>
                </a:lnTo>
                <a:lnTo>
                  <a:pt x="9235" y="748554"/>
                </a:lnTo>
                <a:lnTo>
                  <a:pt x="29743" y="784680"/>
                </a:lnTo>
                <a:lnTo>
                  <a:pt x="59699" y="813038"/>
                </a:lnTo>
                <a:lnTo>
                  <a:pt x="97040" y="831566"/>
                </a:lnTo>
                <a:lnTo>
                  <a:pt x="139704" y="838200"/>
                </a:lnTo>
                <a:lnTo>
                  <a:pt x="1460497" y="838199"/>
                </a:lnTo>
                <a:lnTo>
                  <a:pt x="1510552" y="828964"/>
                </a:lnTo>
                <a:lnTo>
                  <a:pt x="1546679" y="808457"/>
                </a:lnTo>
                <a:lnTo>
                  <a:pt x="1575037" y="778501"/>
                </a:lnTo>
                <a:lnTo>
                  <a:pt x="1593565" y="741160"/>
                </a:lnTo>
                <a:lnTo>
                  <a:pt x="1600200" y="698497"/>
                </a:lnTo>
                <a:lnTo>
                  <a:pt x="1600199" y="139703"/>
                </a:lnTo>
                <a:lnTo>
                  <a:pt x="1590964" y="89647"/>
                </a:lnTo>
                <a:lnTo>
                  <a:pt x="1570456" y="53520"/>
                </a:lnTo>
                <a:lnTo>
                  <a:pt x="1540500" y="25162"/>
                </a:lnTo>
                <a:lnTo>
                  <a:pt x="1503160" y="6634"/>
                </a:lnTo>
                <a:lnTo>
                  <a:pt x="1460497" y="0"/>
                </a:lnTo>
                <a:lnTo>
                  <a:pt x="139703" y="0"/>
                </a:lnTo>
                <a:lnTo>
                  <a:pt x="89646" y="9236"/>
                </a:lnTo>
                <a:lnTo>
                  <a:pt x="53520" y="29744"/>
                </a:lnTo>
                <a:lnTo>
                  <a:pt x="25161" y="59700"/>
                </a:lnTo>
                <a:lnTo>
                  <a:pt x="6634" y="97041"/>
                </a:lnTo>
                <a:lnTo>
                  <a:pt x="0" y="139704"/>
                </a:lnTo>
                <a:close/>
              </a:path>
            </a:pathLst>
          </a:custGeom>
          <a:solidFill>
            <a:srgbClr val="2185B9"/>
          </a:solidFill>
        </p:spPr>
        <p:txBody>
          <a:bodyPr wrap="square" lIns="0" tIns="0" rIns="0" bIns="0" rtlCol="0">
            <a:noAutofit/>
          </a:bodyPr>
          <a:lstStyle/>
          <a:p>
            <a:endParaRPr/>
          </a:p>
        </p:txBody>
      </p:sp>
      <p:sp>
        <p:nvSpPr>
          <p:cNvPr id="29" name="object 29"/>
          <p:cNvSpPr/>
          <p:nvPr/>
        </p:nvSpPr>
        <p:spPr>
          <a:xfrm>
            <a:off x="1563947" y="2468883"/>
            <a:ext cx="1916083" cy="1155469"/>
          </a:xfrm>
          <a:prstGeom prst="rect">
            <a:avLst/>
          </a:prstGeom>
          <a:blipFill>
            <a:blip r:embed="rId6" cstate="print"/>
            <a:stretch>
              <a:fillRect/>
            </a:stretch>
          </a:blipFill>
        </p:spPr>
        <p:txBody>
          <a:bodyPr wrap="square" lIns="0" tIns="0" rIns="0" bIns="0" rtlCol="0">
            <a:noAutofit/>
          </a:bodyPr>
          <a:lstStyle/>
          <a:p>
            <a:endParaRPr/>
          </a:p>
        </p:txBody>
      </p:sp>
      <p:sp>
        <p:nvSpPr>
          <p:cNvPr id="30" name="object 30"/>
          <p:cNvSpPr/>
          <p:nvPr/>
        </p:nvSpPr>
        <p:spPr>
          <a:xfrm>
            <a:off x="1917238" y="2468883"/>
            <a:ext cx="1600200" cy="838200"/>
          </a:xfrm>
          <a:custGeom>
            <a:avLst/>
            <a:gdLst/>
            <a:ahLst/>
            <a:cxnLst/>
            <a:rect l="l" t="t" r="r" b="b"/>
            <a:pathLst>
              <a:path w="1600200" h="838200">
                <a:moveTo>
                  <a:pt x="0" y="139703"/>
                </a:moveTo>
                <a:lnTo>
                  <a:pt x="0" y="698496"/>
                </a:lnTo>
                <a:lnTo>
                  <a:pt x="9235" y="748554"/>
                </a:lnTo>
                <a:lnTo>
                  <a:pt x="29743" y="784680"/>
                </a:lnTo>
                <a:lnTo>
                  <a:pt x="59699" y="813038"/>
                </a:lnTo>
                <a:lnTo>
                  <a:pt x="97040" y="831566"/>
                </a:lnTo>
                <a:lnTo>
                  <a:pt x="139704" y="838200"/>
                </a:lnTo>
                <a:lnTo>
                  <a:pt x="1460497" y="838199"/>
                </a:lnTo>
                <a:lnTo>
                  <a:pt x="1510553" y="828964"/>
                </a:lnTo>
                <a:lnTo>
                  <a:pt x="1546679" y="808456"/>
                </a:lnTo>
                <a:lnTo>
                  <a:pt x="1575038" y="778500"/>
                </a:lnTo>
                <a:lnTo>
                  <a:pt x="1593565" y="741159"/>
                </a:lnTo>
                <a:lnTo>
                  <a:pt x="1600200" y="698496"/>
                </a:lnTo>
                <a:lnTo>
                  <a:pt x="1600199" y="139702"/>
                </a:lnTo>
                <a:lnTo>
                  <a:pt x="1590964" y="89647"/>
                </a:lnTo>
                <a:lnTo>
                  <a:pt x="1570457" y="53520"/>
                </a:lnTo>
                <a:lnTo>
                  <a:pt x="1540501" y="25162"/>
                </a:lnTo>
                <a:lnTo>
                  <a:pt x="1503160" y="6634"/>
                </a:lnTo>
                <a:lnTo>
                  <a:pt x="1460497" y="0"/>
                </a:lnTo>
                <a:lnTo>
                  <a:pt x="139703" y="0"/>
                </a:lnTo>
                <a:lnTo>
                  <a:pt x="89647" y="9236"/>
                </a:lnTo>
                <a:lnTo>
                  <a:pt x="53520" y="29743"/>
                </a:lnTo>
                <a:lnTo>
                  <a:pt x="25162" y="59699"/>
                </a:lnTo>
                <a:lnTo>
                  <a:pt x="6634" y="97040"/>
                </a:lnTo>
                <a:lnTo>
                  <a:pt x="0" y="139703"/>
                </a:lnTo>
                <a:close/>
              </a:path>
            </a:pathLst>
          </a:custGeom>
          <a:solidFill>
            <a:srgbClr val="2185B9"/>
          </a:solidFill>
        </p:spPr>
        <p:txBody>
          <a:bodyPr wrap="square" lIns="0" tIns="0" rIns="0" bIns="0" rtlCol="0">
            <a:noAutofit/>
          </a:bodyPr>
          <a:lstStyle/>
          <a:p>
            <a:endParaRPr/>
          </a:p>
        </p:txBody>
      </p:sp>
      <p:sp>
        <p:nvSpPr>
          <p:cNvPr id="31" name="object 31"/>
          <p:cNvSpPr/>
          <p:nvPr/>
        </p:nvSpPr>
        <p:spPr>
          <a:xfrm>
            <a:off x="4078548" y="4995950"/>
            <a:ext cx="1916083" cy="1155469"/>
          </a:xfrm>
          <a:prstGeom prst="rect">
            <a:avLst/>
          </a:prstGeom>
          <a:blipFill>
            <a:blip r:embed="rId3" cstate="print"/>
            <a:stretch>
              <a:fillRect/>
            </a:stretch>
          </a:blipFill>
        </p:spPr>
        <p:txBody>
          <a:bodyPr wrap="square" lIns="0" tIns="0" rIns="0" bIns="0" rtlCol="0">
            <a:noAutofit/>
          </a:bodyPr>
          <a:lstStyle/>
          <a:p>
            <a:endParaRPr/>
          </a:p>
        </p:txBody>
      </p:sp>
      <p:sp>
        <p:nvSpPr>
          <p:cNvPr id="32" name="object 32"/>
          <p:cNvSpPr/>
          <p:nvPr/>
        </p:nvSpPr>
        <p:spPr>
          <a:xfrm>
            <a:off x="4431839" y="4997336"/>
            <a:ext cx="1600200" cy="838200"/>
          </a:xfrm>
          <a:custGeom>
            <a:avLst/>
            <a:gdLst/>
            <a:ahLst/>
            <a:cxnLst/>
            <a:rect l="l" t="t" r="r" b="b"/>
            <a:pathLst>
              <a:path w="1600200" h="838200">
                <a:moveTo>
                  <a:pt x="0" y="139704"/>
                </a:moveTo>
                <a:lnTo>
                  <a:pt x="0" y="698498"/>
                </a:lnTo>
                <a:lnTo>
                  <a:pt x="9235" y="748553"/>
                </a:lnTo>
                <a:lnTo>
                  <a:pt x="29743" y="784679"/>
                </a:lnTo>
                <a:lnTo>
                  <a:pt x="59698" y="813038"/>
                </a:lnTo>
                <a:lnTo>
                  <a:pt x="97039" y="831566"/>
                </a:lnTo>
                <a:lnTo>
                  <a:pt x="139702" y="838200"/>
                </a:lnTo>
                <a:lnTo>
                  <a:pt x="1460496" y="838199"/>
                </a:lnTo>
                <a:lnTo>
                  <a:pt x="1510553" y="828964"/>
                </a:lnTo>
                <a:lnTo>
                  <a:pt x="1546679" y="808456"/>
                </a:lnTo>
                <a:lnTo>
                  <a:pt x="1575038" y="778500"/>
                </a:lnTo>
                <a:lnTo>
                  <a:pt x="1593565" y="741160"/>
                </a:lnTo>
                <a:lnTo>
                  <a:pt x="1600200" y="698497"/>
                </a:lnTo>
                <a:lnTo>
                  <a:pt x="1600199" y="139703"/>
                </a:lnTo>
                <a:lnTo>
                  <a:pt x="1590964" y="89646"/>
                </a:lnTo>
                <a:lnTo>
                  <a:pt x="1570456" y="53520"/>
                </a:lnTo>
                <a:lnTo>
                  <a:pt x="1540500" y="25161"/>
                </a:lnTo>
                <a:lnTo>
                  <a:pt x="1503159" y="6634"/>
                </a:lnTo>
                <a:lnTo>
                  <a:pt x="1460496" y="0"/>
                </a:lnTo>
                <a:lnTo>
                  <a:pt x="139702" y="0"/>
                </a:lnTo>
                <a:lnTo>
                  <a:pt x="89646" y="9236"/>
                </a:lnTo>
                <a:lnTo>
                  <a:pt x="53520" y="29744"/>
                </a:lnTo>
                <a:lnTo>
                  <a:pt x="25162" y="59699"/>
                </a:lnTo>
                <a:lnTo>
                  <a:pt x="6634" y="97041"/>
                </a:lnTo>
                <a:lnTo>
                  <a:pt x="0" y="139704"/>
                </a:lnTo>
                <a:close/>
              </a:path>
            </a:pathLst>
          </a:custGeom>
          <a:solidFill>
            <a:srgbClr val="2185B9"/>
          </a:solidFill>
        </p:spPr>
        <p:txBody>
          <a:bodyPr wrap="square" lIns="0" tIns="0" rIns="0" bIns="0" rtlCol="0">
            <a:noAutofit/>
          </a:bodyPr>
          <a:lstStyle/>
          <a:p>
            <a:endParaRPr/>
          </a:p>
        </p:txBody>
      </p:sp>
      <p:sp>
        <p:nvSpPr>
          <p:cNvPr id="33" name="object 33"/>
          <p:cNvSpPr/>
          <p:nvPr/>
        </p:nvSpPr>
        <p:spPr>
          <a:xfrm>
            <a:off x="6222807" y="1643149"/>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8"/>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3" y="0"/>
                </a:lnTo>
                <a:lnTo>
                  <a:pt x="323865" y="859"/>
                </a:lnTo>
                <a:lnTo>
                  <a:pt x="288658" y="4158"/>
                </a:lnTo>
                <a:lnTo>
                  <a:pt x="254412" y="9863"/>
                </a:lnTo>
                <a:lnTo>
                  <a:pt x="221288" y="17942"/>
                </a:lnTo>
                <a:lnTo>
                  <a:pt x="189445" y="28363"/>
                </a:lnTo>
                <a:lnTo>
                  <a:pt x="159043" y="41091"/>
                </a:lnTo>
                <a:lnTo>
                  <a:pt x="130241" y="56096"/>
                </a:lnTo>
                <a:lnTo>
                  <a:pt x="103201" y="73344"/>
                </a:lnTo>
                <a:lnTo>
                  <a:pt x="78080"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2"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1"/>
                </a:lnTo>
                <a:lnTo>
                  <a:pt x="720411" y="277431"/>
                </a:lnTo>
                <a:lnTo>
                  <a:pt x="738510" y="298775"/>
                </a:lnTo>
                <a:lnTo>
                  <a:pt x="754933" y="320929"/>
                </a:lnTo>
                <a:lnTo>
                  <a:pt x="769571" y="343808"/>
                </a:lnTo>
                <a:lnTo>
                  <a:pt x="782314" y="367327"/>
                </a:lnTo>
                <a:lnTo>
                  <a:pt x="793052" y="391403"/>
                </a:lnTo>
                <a:lnTo>
                  <a:pt x="801676" y="415949"/>
                </a:lnTo>
                <a:lnTo>
                  <a:pt x="808076" y="440883"/>
                </a:lnTo>
                <a:lnTo>
                  <a:pt x="768263" y="420967"/>
                </a:lnTo>
                <a:lnTo>
                  <a:pt x="841667" y="613113"/>
                </a:lnTo>
                <a:lnTo>
                  <a:pt x="968307" y="521035"/>
                </a:lnTo>
                <a:lnTo>
                  <a:pt x="924807" y="499276"/>
                </a:lnTo>
                <a:close/>
              </a:path>
            </a:pathLst>
          </a:custGeom>
          <a:solidFill>
            <a:srgbClr val="B8DDF3"/>
          </a:solidFill>
        </p:spPr>
        <p:txBody>
          <a:bodyPr wrap="square" lIns="0" tIns="0" rIns="0" bIns="0" rtlCol="0">
            <a:noAutofit/>
          </a:bodyPr>
          <a:lstStyle/>
          <a:p>
            <a:endParaRPr/>
          </a:p>
        </p:txBody>
      </p:sp>
      <p:sp>
        <p:nvSpPr>
          <p:cNvPr id="34" name="object 34"/>
          <p:cNvSpPr/>
          <p:nvPr/>
        </p:nvSpPr>
        <p:spPr>
          <a:xfrm>
            <a:off x="5725865" y="2209908"/>
            <a:ext cx="902953" cy="689822"/>
          </a:xfrm>
          <a:custGeom>
            <a:avLst/>
            <a:gdLst/>
            <a:ahLst/>
            <a:cxnLst/>
            <a:rect l="l" t="t" r="r" b="b"/>
            <a:pathLst>
              <a:path w="902953" h="689822">
                <a:moveTo>
                  <a:pt x="139777" y="0"/>
                </a:moveTo>
                <a:lnTo>
                  <a:pt x="0" y="70556"/>
                </a:lnTo>
                <a:lnTo>
                  <a:pt x="39443" y="99015"/>
                </a:lnTo>
                <a:lnTo>
                  <a:pt x="35950"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7"/>
                </a:lnTo>
                <a:lnTo>
                  <a:pt x="199401" y="517555"/>
                </a:lnTo>
                <a:lnTo>
                  <a:pt x="221618"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5" y="681855"/>
                </a:lnTo>
                <a:lnTo>
                  <a:pt x="721736" y="674172"/>
                </a:lnTo>
                <a:lnTo>
                  <a:pt x="752572" y="663985"/>
                </a:lnTo>
                <a:lnTo>
                  <a:pt x="782031" y="651301"/>
                </a:lnTo>
                <a:lnTo>
                  <a:pt x="809949" y="636127"/>
                </a:lnTo>
                <a:lnTo>
                  <a:pt x="836163" y="618470"/>
                </a:lnTo>
                <a:lnTo>
                  <a:pt x="860510" y="598337"/>
                </a:lnTo>
                <a:lnTo>
                  <a:pt x="882828" y="575733"/>
                </a:lnTo>
                <a:lnTo>
                  <a:pt x="902953" y="550666"/>
                </a:lnTo>
                <a:lnTo>
                  <a:pt x="812259" y="485225"/>
                </a:lnTo>
                <a:lnTo>
                  <a:pt x="803050" y="497042"/>
                </a:lnTo>
                <a:lnTo>
                  <a:pt x="793040" y="508106"/>
                </a:lnTo>
                <a:lnTo>
                  <a:pt x="770740" y="527937"/>
                </a:lnTo>
                <a:lnTo>
                  <a:pt x="745621" y="544647"/>
                </a:lnTo>
                <a:lnTo>
                  <a:pt x="717940" y="558165"/>
                </a:lnTo>
                <a:lnTo>
                  <a:pt x="687959" y="568417"/>
                </a:lnTo>
                <a:lnTo>
                  <a:pt x="655937" y="575332"/>
                </a:lnTo>
                <a:lnTo>
                  <a:pt x="622134" y="578839"/>
                </a:lnTo>
                <a:lnTo>
                  <a:pt x="604646" y="579291"/>
                </a:lnTo>
                <a:lnTo>
                  <a:pt x="586810" y="578865"/>
                </a:lnTo>
                <a:lnTo>
                  <a:pt x="550224" y="575338"/>
                </a:lnTo>
                <a:lnTo>
                  <a:pt x="512637" y="568186"/>
                </a:lnTo>
                <a:lnTo>
                  <a:pt x="483606" y="560306"/>
                </a:lnTo>
                <a:lnTo>
                  <a:pt x="455130" y="550581"/>
                </a:lnTo>
                <a:lnTo>
                  <a:pt x="427304" y="539113"/>
                </a:lnTo>
                <a:lnTo>
                  <a:pt x="400222" y="526003"/>
                </a:lnTo>
                <a:lnTo>
                  <a:pt x="373980" y="511352"/>
                </a:lnTo>
                <a:lnTo>
                  <a:pt x="348670" y="495260"/>
                </a:lnTo>
                <a:lnTo>
                  <a:pt x="324389" y="477830"/>
                </a:lnTo>
                <a:lnTo>
                  <a:pt x="301230" y="459162"/>
                </a:lnTo>
                <a:lnTo>
                  <a:pt x="279288" y="439357"/>
                </a:lnTo>
                <a:lnTo>
                  <a:pt x="258658" y="418516"/>
                </a:lnTo>
                <a:lnTo>
                  <a:pt x="239433" y="396741"/>
                </a:lnTo>
                <a:lnTo>
                  <a:pt x="221710" y="374133"/>
                </a:lnTo>
                <a:lnTo>
                  <a:pt x="205581" y="350791"/>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B8DDF3"/>
          </a:solidFill>
        </p:spPr>
        <p:txBody>
          <a:bodyPr wrap="square" lIns="0" tIns="0" rIns="0" bIns="0" rtlCol="0">
            <a:noAutofit/>
          </a:bodyPr>
          <a:lstStyle/>
          <a:p>
            <a:endParaRPr/>
          </a:p>
        </p:txBody>
      </p:sp>
      <p:sp>
        <p:nvSpPr>
          <p:cNvPr id="35" name="object 35"/>
          <p:cNvSpPr/>
          <p:nvPr/>
        </p:nvSpPr>
        <p:spPr>
          <a:xfrm>
            <a:off x="8228713" y="3166787"/>
            <a:ext cx="426060" cy="1001805"/>
          </a:xfrm>
          <a:custGeom>
            <a:avLst/>
            <a:gdLst/>
            <a:ahLst/>
            <a:cxnLst/>
            <a:rect l="l" t="t" r="r" b="b"/>
            <a:pathLst>
              <a:path w="426060" h="1001805">
                <a:moveTo>
                  <a:pt x="259943" y="740613"/>
                </a:moveTo>
                <a:lnTo>
                  <a:pt x="246148" y="763531"/>
                </a:lnTo>
                <a:lnTo>
                  <a:pt x="230856" y="785005"/>
                </a:lnTo>
                <a:lnTo>
                  <a:pt x="214086" y="804896"/>
                </a:lnTo>
                <a:lnTo>
                  <a:pt x="195853" y="823067"/>
                </a:lnTo>
                <a:lnTo>
                  <a:pt x="192801" y="778655"/>
                </a:lnTo>
                <a:lnTo>
                  <a:pt x="64516" y="939437"/>
                </a:lnTo>
                <a:lnTo>
                  <a:pt x="208135" y="1001805"/>
                </a:lnTo>
                <a:lnTo>
                  <a:pt x="204800" y="953281"/>
                </a:lnTo>
                <a:lnTo>
                  <a:pt x="226337" y="939917"/>
                </a:lnTo>
                <a:lnTo>
                  <a:pt x="266624" y="908603"/>
                </a:lnTo>
                <a:lnTo>
                  <a:pt x="302985" y="871640"/>
                </a:lnTo>
                <a:lnTo>
                  <a:pt x="335164" y="829591"/>
                </a:lnTo>
                <a:lnTo>
                  <a:pt x="362903" y="783016"/>
                </a:lnTo>
                <a:lnTo>
                  <a:pt x="385948" y="732478"/>
                </a:lnTo>
                <a:lnTo>
                  <a:pt x="404042" y="678537"/>
                </a:lnTo>
                <a:lnTo>
                  <a:pt x="416929" y="621755"/>
                </a:lnTo>
                <a:lnTo>
                  <a:pt x="424354" y="562694"/>
                </a:lnTo>
                <a:lnTo>
                  <a:pt x="426060" y="501914"/>
                </a:lnTo>
                <a:lnTo>
                  <a:pt x="424689" y="471055"/>
                </a:lnTo>
                <a:lnTo>
                  <a:pt x="420592" y="430354"/>
                </a:lnTo>
                <a:lnTo>
                  <a:pt x="414035" y="390735"/>
                </a:lnTo>
                <a:lnTo>
                  <a:pt x="405127" y="352319"/>
                </a:lnTo>
                <a:lnTo>
                  <a:pt x="393979" y="315226"/>
                </a:lnTo>
                <a:lnTo>
                  <a:pt x="380698" y="279577"/>
                </a:lnTo>
                <a:lnTo>
                  <a:pt x="365395" y="245495"/>
                </a:lnTo>
                <a:lnTo>
                  <a:pt x="348179" y="213099"/>
                </a:lnTo>
                <a:lnTo>
                  <a:pt x="329159" y="182511"/>
                </a:lnTo>
                <a:lnTo>
                  <a:pt x="308445" y="153852"/>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7"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7"/>
                </a:lnTo>
                <a:lnTo>
                  <a:pt x="307968" y="432423"/>
                </a:lnTo>
                <a:lnTo>
                  <a:pt x="311776" y="462172"/>
                </a:lnTo>
                <a:lnTo>
                  <a:pt x="313898" y="491987"/>
                </a:lnTo>
                <a:lnTo>
                  <a:pt x="314350" y="521730"/>
                </a:lnTo>
                <a:lnTo>
                  <a:pt x="313150" y="551263"/>
                </a:lnTo>
                <a:lnTo>
                  <a:pt x="310316" y="580451"/>
                </a:lnTo>
                <a:lnTo>
                  <a:pt x="305863" y="609155"/>
                </a:lnTo>
                <a:lnTo>
                  <a:pt x="299811" y="637238"/>
                </a:lnTo>
                <a:lnTo>
                  <a:pt x="292175" y="664562"/>
                </a:lnTo>
                <a:lnTo>
                  <a:pt x="282974" y="690991"/>
                </a:lnTo>
                <a:lnTo>
                  <a:pt x="272224" y="716388"/>
                </a:lnTo>
                <a:lnTo>
                  <a:pt x="259943" y="740613"/>
                </a:lnTo>
                <a:close/>
              </a:path>
            </a:pathLst>
          </a:custGeom>
          <a:solidFill>
            <a:srgbClr val="B8DDF3"/>
          </a:solidFill>
        </p:spPr>
        <p:txBody>
          <a:bodyPr wrap="square" lIns="0" tIns="0" rIns="0" bIns="0" rtlCol="0">
            <a:noAutofit/>
          </a:bodyPr>
          <a:lstStyle/>
          <a:p>
            <a:endParaRPr/>
          </a:p>
        </p:txBody>
      </p:sp>
      <p:sp>
        <p:nvSpPr>
          <p:cNvPr id="36" name="object 36"/>
          <p:cNvSpPr/>
          <p:nvPr/>
        </p:nvSpPr>
        <p:spPr>
          <a:xfrm>
            <a:off x="6201168" y="3195192"/>
            <a:ext cx="430693" cy="766519"/>
          </a:xfrm>
          <a:custGeom>
            <a:avLst/>
            <a:gdLst/>
            <a:ahLst/>
            <a:cxnLst/>
            <a:rect l="l" t="t" r="r" b="b"/>
            <a:pathLst>
              <a:path w="430693" h="766519">
                <a:moveTo>
                  <a:pt x="2078" y="361043"/>
                </a:moveTo>
                <a:lnTo>
                  <a:pt x="180" y="385413"/>
                </a:lnTo>
                <a:lnTo>
                  <a:pt x="0" y="410046"/>
                </a:lnTo>
                <a:lnTo>
                  <a:pt x="1579" y="434876"/>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2"/>
                </a:lnTo>
                <a:lnTo>
                  <a:pt x="398380" y="766519"/>
                </a:lnTo>
                <a:lnTo>
                  <a:pt x="430693" y="764544"/>
                </a:lnTo>
                <a:lnTo>
                  <a:pt x="420232" y="659217"/>
                </a:lnTo>
                <a:lnTo>
                  <a:pt x="402500" y="660476"/>
                </a:lnTo>
                <a:lnTo>
                  <a:pt x="384892" y="660736"/>
                </a:lnTo>
                <a:lnTo>
                  <a:pt x="367450" y="660017"/>
                </a:lnTo>
                <a:lnTo>
                  <a:pt x="350213" y="658339"/>
                </a:lnTo>
                <a:lnTo>
                  <a:pt x="333223" y="655722"/>
                </a:lnTo>
                <a:lnTo>
                  <a:pt x="316521" y="652188"/>
                </a:lnTo>
                <a:lnTo>
                  <a:pt x="300147" y="647755"/>
                </a:lnTo>
                <a:lnTo>
                  <a:pt x="284143"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9"/>
                </a:lnTo>
                <a:lnTo>
                  <a:pt x="120782" y="315708"/>
                </a:lnTo>
                <a:lnTo>
                  <a:pt x="128639" y="296577"/>
                </a:lnTo>
                <a:lnTo>
                  <a:pt x="138063" y="278008"/>
                </a:lnTo>
                <a:lnTo>
                  <a:pt x="149022" y="260092"/>
                </a:lnTo>
                <a:lnTo>
                  <a:pt x="161480"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3" y="50686"/>
                </a:lnTo>
                <a:lnTo>
                  <a:pt x="230500" y="60527"/>
                </a:lnTo>
                <a:lnTo>
                  <a:pt x="207035" y="71749"/>
                </a:lnTo>
                <a:lnTo>
                  <a:pt x="184594" y="84285"/>
                </a:lnTo>
                <a:lnTo>
                  <a:pt x="163218" y="98071"/>
                </a:lnTo>
                <a:lnTo>
                  <a:pt x="142952" y="113040"/>
                </a:lnTo>
                <a:lnTo>
                  <a:pt x="123838" y="129127"/>
                </a:lnTo>
                <a:lnTo>
                  <a:pt x="105921" y="146265"/>
                </a:lnTo>
                <a:lnTo>
                  <a:pt x="89243" y="164390"/>
                </a:lnTo>
                <a:lnTo>
                  <a:pt x="73849" y="183436"/>
                </a:lnTo>
                <a:lnTo>
                  <a:pt x="59780" y="203336"/>
                </a:lnTo>
                <a:lnTo>
                  <a:pt x="47081" y="224025"/>
                </a:lnTo>
                <a:lnTo>
                  <a:pt x="35795" y="245437"/>
                </a:lnTo>
                <a:lnTo>
                  <a:pt x="25965" y="267506"/>
                </a:lnTo>
                <a:lnTo>
                  <a:pt x="17636" y="290167"/>
                </a:lnTo>
                <a:lnTo>
                  <a:pt x="10849" y="313354"/>
                </a:lnTo>
                <a:lnTo>
                  <a:pt x="5648" y="337001"/>
                </a:lnTo>
                <a:lnTo>
                  <a:pt x="2078" y="361043"/>
                </a:lnTo>
                <a:close/>
              </a:path>
            </a:pathLst>
          </a:custGeom>
          <a:solidFill>
            <a:srgbClr val="B8DDF3"/>
          </a:solidFill>
        </p:spPr>
        <p:txBody>
          <a:bodyPr wrap="square" lIns="0" tIns="0" rIns="0" bIns="0" rtlCol="0">
            <a:noAutofit/>
          </a:bodyPr>
          <a:lstStyle/>
          <a:p>
            <a:endParaRPr/>
          </a:p>
        </p:txBody>
      </p:sp>
      <p:sp>
        <p:nvSpPr>
          <p:cNvPr id="37" name="object 37"/>
          <p:cNvSpPr/>
          <p:nvPr/>
        </p:nvSpPr>
        <p:spPr>
          <a:xfrm>
            <a:off x="3615188" y="4283019"/>
            <a:ext cx="1131920" cy="683294"/>
          </a:xfrm>
          <a:custGeom>
            <a:avLst/>
            <a:gdLst/>
            <a:ahLst/>
            <a:cxnLst/>
            <a:rect l="l" t="t" r="r" b="b"/>
            <a:pathLst>
              <a:path w="1131920" h="683294">
                <a:moveTo>
                  <a:pt x="1094483" y="537661"/>
                </a:moveTo>
                <a:lnTo>
                  <a:pt x="1083260" y="487160"/>
                </a:lnTo>
                <a:lnTo>
                  <a:pt x="1064938" y="436717"/>
                </a:lnTo>
                <a:lnTo>
                  <a:pt x="1039910" y="386793"/>
                </a:lnTo>
                <a:lnTo>
                  <a:pt x="1008575" y="337849"/>
                </a:lnTo>
                <a:lnTo>
                  <a:pt x="971326" y="290345"/>
                </a:lnTo>
                <a:lnTo>
                  <a:pt x="928561" y="244742"/>
                </a:lnTo>
                <a:lnTo>
                  <a:pt x="880674" y="201500"/>
                </a:lnTo>
                <a:lnTo>
                  <a:pt x="828062" y="161080"/>
                </a:lnTo>
                <a:lnTo>
                  <a:pt x="771120" y="123942"/>
                </a:lnTo>
                <a:lnTo>
                  <a:pt x="710244" y="90547"/>
                </a:lnTo>
                <a:lnTo>
                  <a:pt x="665775" y="69753"/>
                </a:lnTo>
                <a:lnTo>
                  <a:pt x="621153" y="51709"/>
                </a:lnTo>
                <a:lnTo>
                  <a:pt x="576559" y="36393"/>
                </a:lnTo>
                <a:lnTo>
                  <a:pt x="532176" y="23784"/>
                </a:lnTo>
                <a:lnTo>
                  <a:pt x="488188" y="13862"/>
                </a:lnTo>
                <a:lnTo>
                  <a:pt x="444778" y="6605"/>
                </a:lnTo>
                <a:lnTo>
                  <a:pt x="402127" y="1991"/>
                </a:lnTo>
                <a:lnTo>
                  <a:pt x="360419" y="0"/>
                </a:lnTo>
                <a:lnTo>
                  <a:pt x="319837" y="609"/>
                </a:lnTo>
                <a:lnTo>
                  <a:pt x="280563" y="3800"/>
                </a:lnTo>
                <a:lnTo>
                  <a:pt x="242780" y="9548"/>
                </a:lnTo>
                <a:lnTo>
                  <a:pt x="206672" y="17835"/>
                </a:lnTo>
                <a:lnTo>
                  <a:pt x="140207" y="41936"/>
                </a:lnTo>
                <a:lnTo>
                  <a:pt x="82632" y="75934"/>
                </a:lnTo>
                <a:lnTo>
                  <a:pt x="35409" y="119658"/>
                </a:lnTo>
                <a:lnTo>
                  <a:pt x="0" y="172938"/>
                </a:lnTo>
                <a:lnTo>
                  <a:pt x="100023" y="222973"/>
                </a:lnTo>
                <a:lnTo>
                  <a:pt x="106537" y="211205"/>
                </a:lnTo>
                <a:lnTo>
                  <a:pt x="113998" y="200026"/>
                </a:lnTo>
                <a:lnTo>
                  <a:pt x="141819" y="170114"/>
                </a:lnTo>
                <a:lnTo>
                  <a:pt x="164651" y="153291"/>
                </a:lnTo>
                <a:lnTo>
                  <a:pt x="190682" y="139056"/>
                </a:lnTo>
                <a:lnTo>
                  <a:pt x="219715" y="127486"/>
                </a:lnTo>
                <a:lnTo>
                  <a:pt x="251552" y="118660"/>
                </a:lnTo>
                <a:lnTo>
                  <a:pt x="285998" y="112656"/>
                </a:lnTo>
                <a:lnTo>
                  <a:pt x="322855" y="109553"/>
                </a:lnTo>
                <a:lnTo>
                  <a:pt x="342126" y="109114"/>
                </a:lnTo>
                <a:lnTo>
                  <a:pt x="361926" y="109429"/>
                </a:lnTo>
                <a:lnTo>
                  <a:pt x="417686" y="114095"/>
                </a:lnTo>
                <a:lnTo>
                  <a:pt x="453351" y="119759"/>
                </a:lnTo>
                <a:lnTo>
                  <a:pt x="489076" y="127405"/>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3"/>
                </a:lnTo>
                <a:lnTo>
                  <a:pt x="931876" y="456319"/>
                </a:lnTo>
                <a:lnTo>
                  <a:pt x="1020236" y="683294"/>
                </a:lnTo>
                <a:lnTo>
                  <a:pt x="1131920" y="556388"/>
                </a:lnTo>
                <a:lnTo>
                  <a:pt x="1094483" y="537661"/>
                </a:lnTo>
                <a:close/>
              </a:path>
            </a:pathLst>
          </a:custGeom>
          <a:solidFill>
            <a:srgbClr val="B8DDF3"/>
          </a:solidFill>
        </p:spPr>
        <p:txBody>
          <a:bodyPr wrap="square" lIns="0" tIns="0" rIns="0" bIns="0" rtlCol="0">
            <a:noAutofit/>
          </a:bodyPr>
          <a:lstStyle/>
          <a:p>
            <a:endParaRPr/>
          </a:p>
        </p:txBody>
      </p:sp>
      <p:sp>
        <p:nvSpPr>
          <p:cNvPr id="38" name="object 38"/>
          <p:cNvSpPr/>
          <p:nvPr/>
        </p:nvSpPr>
        <p:spPr>
          <a:xfrm>
            <a:off x="3170620" y="4753564"/>
            <a:ext cx="1140109" cy="849311"/>
          </a:xfrm>
          <a:custGeom>
            <a:avLst/>
            <a:gdLst/>
            <a:ahLst/>
            <a:cxnLst/>
            <a:rect l="l" t="t" r="r" b="b"/>
            <a:pathLst>
              <a:path w="1140109" h="849311">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89"/>
                </a:lnTo>
                <a:lnTo>
                  <a:pt x="293198" y="599975"/>
                </a:lnTo>
                <a:lnTo>
                  <a:pt x="349334" y="646500"/>
                </a:lnTo>
                <a:lnTo>
                  <a:pt x="378967" y="668645"/>
                </a:lnTo>
                <a:lnTo>
                  <a:pt x="423366" y="699082"/>
                </a:lnTo>
                <a:lnTo>
                  <a:pt x="468274" y="726767"/>
                </a:lnTo>
                <a:lnTo>
                  <a:pt x="513493" y="751685"/>
                </a:lnTo>
                <a:lnTo>
                  <a:pt x="558829" y="773816"/>
                </a:lnTo>
                <a:lnTo>
                  <a:pt x="604084" y="793146"/>
                </a:lnTo>
                <a:lnTo>
                  <a:pt x="649063" y="809656"/>
                </a:lnTo>
                <a:lnTo>
                  <a:pt x="693571" y="823329"/>
                </a:lnTo>
                <a:lnTo>
                  <a:pt x="737411" y="834148"/>
                </a:lnTo>
                <a:lnTo>
                  <a:pt x="780387" y="842096"/>
                </a:lnTo>
                <a:lnTo>
                  <a:pt x="822304" y="847156"/>
                </a:lnTo>
                <a:lnTo>
                  <a:pt x="862966" y="849311"/>
                </a:lnTo>
                <a:lnTo>
                  <a:pt x="902176" y="848544"/>
                </a:lnTo>
                <a:lnTo>
                  <a:pt x="939739" y="844838"/>
                </a:lnTo>
                <a:lnTo>
                  <a:pt x="1009141" y="828538"/>
                </a:lnTo>
                <a:lnTo>
                  <a:pt x="1069604" y="800275"/>
                </a:lnTo>
                <a:lnTo>
                  <a:pt x="1119560" y="759913"/>
                </a:lnTo>
                <a:lnTo>
                  <a:pt x="1140109" y="735151"/>
                </a:lnTo>
                <a:lnTo>
                  <a:pt x="1049415" y="669712"/>
                </a:lnTo>
                <a:lnTo>
                  <a:pt x="1041596" y="679604"/>
                </a:lnTo>
                <a:lnTo>
                  <a:pt x="1032941" y="688789"/>
                </a:lnTo>
                <a:lnTo>
                  <a:pt x="1002171" y="712052"/>
                </a:lnTo>
                <a:lnTo>
                  <a:pt x="977878" y="723940"/>
                </a:lnTo>
                <a:lnTo>
                  <a:pt x="950768" y="732890"/>
                </a:lnTo>
                <a:lnTo>
                  <a:pt x="921019" y="738866"/>
                </a:lnTo>
                <a:lnTo>
                  <a:pt x="888809" y="741833"/>
                </a:lnTo>
                <a:lnTo>
                  <a:pt x="871836" y="742176"/>
                </a:lnTo>
                <a:lnTo>
                  <a:pt x="854315" y="741754"/>
                </a:lnTo>
                <a:lnTo>
                  <a:pt x="817716" y="738594"/>
                </a:lnTo>
                <a:lnTo>
                  <a:pt x="779188" y="732318"/>
                </a:lnTo>
                <a:lnTo>
                  <a:pt x="722193" y="718195"/>
                </a:lnTo>
                <a:lnTo>
                  <a:pt x="684967" y="706147"/>
                </a:lnTo>
                <a:lnTo>
                  <a:pt x="647732" y="691981"/>
                </a:lnTo>
                <a:lnTo>
                  <a:pt x="610641" y="675818"/>
                </a:lnTo>
                <a:lnTo>
                  <a:pt x="573849" y="657785"/>
                </a:lnTo>
                <a:lnTo>
                  <a:pt x="537508" y="638003"/>
                </a:lnTo>
                <a:lnTo>
                  <a:pt x="501773" y="616598"/>
                </a:lnTo>
                <a:lnTo>
                  <a:pt x="466796" y="593693"/>
                </a:lnTo>
                <a:lnTo>
                  <a:pt x="432733" y="569411"/>
                </a:lnTo>
                <a:lnTo>
                  <a:pt x="399735" y="543878"/>
                </a:lnTo>
                <a:lnTo>
                  <a:pt x="367958" y="517215"/>
                </a:lnTo>
                <a:lnTo>
                  <a:pt x="337555" y="489548"/>
                </a:lnTo>
                <a:lnTo>
                  <a:pt x="308679" y="461000"/>
                </a:lnTo>
                <a:lnTo>
                  <a:pt x="281483" y="431694"/>
                </a:lnTo>
                <a:lnTo>
                  <a:pt x="256123" y="401756"/>
                </a:lnTo>
                <a:lnTo>
                  <a:pt x="232751" y="371308"/>
                </a:lnTo>
                <a:lnTo>
                  <a:pt x="211520" y="340474"/>
                </a:lnTo>
                <a:close/>
              </a:path>
            </a:pathLst>
          </a:custGeom>
          <a:solidFill>
            <a:srgbClr val="B8DDF3"/>
          </a:solidFill>
        </p:spPr>
        <p:txBody>
          <a:bodyPr wrap="square" lIns="0" tIns="0" rIns="0" bIns="0" rtlCol="0">
            <a:noAutofit/>
          </a:bodyPr>
          <a:lstStyle/>
          <a:p>
            <a:endParaRPr/>
          </a:p>
        </p:txBody>
      </p:sp>
      <p:sp>
        <p:nvSpPr>
          <p:cNvPr id="39" name="object 39"/>
          <p:cNvSpPr/>
          <p:nvPr/>
        </p:nvSpPr>
        <p:spPr>
          <a:xfrm>
            <a:off x="6231902" y="4732934"/>
            <a:ext cx="792269" cy="752985"/>
          </a:xfrm>
          <a:custGeom>
            <a:avLst/>
            <a:gdLst/>
            <a:ahLst/>
            <a:cxnLst/>
            <a:rect l="l" t="t" r="r" b="b"/>
            <a:pathLst>
              <a:path w="792269" h="752985">
                <a:moveTo>
                  <a:pt x="671689" y="456288"/>
                </a:moveTo>
                <a:lnTo>
                  <a:pt x="694339" y="425455"/>
                </a:lnTo>
                <a:lnTo>
                  <a:pt x="714760" y="394243"/>
                </a:lnTo>
                <a:lnTo>
                  <a:pt x="732904" y="362800"/>
                </a:lnTo>
                <a:lnTo>
                  <a:pt x="748726" y="331271"/>
                </a:lnTo>
                <a:lnTo>
                  <a:pt x="762178" y="299806"/>
                </a:lnTo>
                <a:lnTo>
                  <a:pt x="773214" y="268550"/>
                </a:lnTo>
                <a:lnTo>
                  <a:pt x="781788" y="237653"/>
                </a:lnTo>
                <a:lnTo>
                  <a:pt x="787852" y="207261"/>
                </a:lnTo>
                <a:lnTo>
                  <a:pt x="791362" y="177521"/>
                </a:lnTo>
                <a:lnTo>
                  <a:pt x="792269" y="148581"/>
                </a:lnTo>
                <a:lnTo>
                  <a:pt x="790528" y="120589"/>
                </a:lnTo>
                <a:lnTo>
                  <a:pt x="786093" y="93691"/>
                </a:lnTo>
                <a:lnTo>
                  <a:pt x="778915" y="68036"/>
                </a:lnTo>
                <a:lnTo>
                  <a:pt x="768950" y="43771"/>
                </a:lnTo>
                <a:lnTo>
                  <a:pt x="756150" y="21043"/>
                </a:lnTo>
                <a:lnTo>
                  <a:pt x="740469" y="0"/>
                </a:lnTo>
                <a:lnTo>
                  <a:pt x="670968" y="59102"/>
                </a:lnTo>
                <a:lnTo>
                  <a:pt x="677526" y="67516"/>
                </a:lnTo>
                <a:lnTo>
                  <a:pt x="683347" y="76455"/>
                </a:lnTo>
                <a:lnTo>
                  <a:pt x="692784" y="95831"/>
                </a:lnTo>
                <a:lnTo>
                  <a:pt x="699284" y="117067"/>
                </a:lnTo>
                <a:lnTo>
                  <a:pt x="702852" y="140002"/>
                </a:lnTo>
                <a:lnTo>
                  <a:pt x="703539" y="152056"/>
                </a:lnTo>
                <a:lnTo>
                  <a:pt x="703494" y="164475"/>
                </a:lnTo>
                <a:lnTo>
                  <a:pt x="701215" y="190323"/>
                </a:lnTo>
                <a:lnTo>
                  <a:pt x="696021" y="217385"/>
                </a:lnTo>
                <a:lnTo>
                  <a:pt x="687916" y="245500"/>
                </a:lnTo>
                <a:lnTo>
                  <a:pt x="676905"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7" y="634711"/>
                </a:lnTo>
                <a:lnTo>
                  <a:pt x="241477" y="641813"/>
                </a:lnTo>
                <a:lnTo>
                  <a:pt x="215006" y="646981"/>
                </a:lnTo>
                <a:lnTo>
                  <a:pt x="189026" y="650124"/>
                </a:lnTo>
                <a:lnTo>
                  <a:pt x="207072" y="634779"/>
                </a:lnTo>
                <a:lnTo>
                  <a:pt x="0" y="629684"/>
                </a:lnTo>
                <a:lnTo>
                  <a:pt x="68069" y="752985"/>
                </a:lnTo>
                <a:lnTo>
                  <a:pt x="92748" y="731999"/>
                </a:lnTo>
                <a:lnTo>
                  <a:pt x="113515" y="735753"/>
                </a:lnTo>
                <a:lnTo>
                  <a:pt x="134903" y="738156"/>
                </a:lnTo>
                <a:lnTo>
                  <a:pt x="156856" y="739226"/>
                </a:lnTo>
                <a:lnTo>
                  <a:pt x="179313" y="738985"/>
                </a:lnTo>
                <a:lnTo>
                  <a:pt x="202217" y="737451"/>
                </a:lnTo>
                <a:lnTo>
                  <a:pt x="225509" y="734644"/>
                </a:lnTo>
                <a:lnTo>
                  <a:pt x="249132" y="730585"/>
                </a:lnTo>
                <a:lnTo>
                  <a:pt x="273026" y="725293"/>
                </a:lnTo>
                <a:lnTo>
                  <a:pt x="297134" y="718788"/>
                </a:lnTo>
                <a:lnTo>
                  <a:pt x="321397" y="711091"/>
                </a:lnTo>
                <a:lnTo>
                  <a:pt x="345756" y="702220"/>
                </a:lnTo>
                <a:lnTo>
                  <a:pt x="370154" y="692196"/>
                </a:lnTo>
                <a:lnTo>
                  <a:pt x="394532" y="681038"/>
                </a:lnTo>
                <a:lnTo>
                  <a:pt x="418832" y="668768"/>
                </a:lnTo>
                <a:lnTo>
                  <a:pt x="442995" y="655403"/>
                </a:lnTo>
                <a:lnTo>
                  <a:pt x="466963" y="640965"/>
                </a:lnTo>
                <a:lnTo>
                  <a:pt x="490678" y="625473"/>
                </a:lnTo>
                <a:lnTo>
                  <a:pt x="514082" y="608948"/>
                </a:lnTo>
                <a:lnTo>
                  <a:pt x="537115" y="591408"/>
                </a:lnTo>
                <a:lnTo>
                  <a:pt x="559720" y="572874"/>
                </a:lnTo>
                <a:lnTo>
                  <a:pt x="590825" y="545033"/>
                </a:lnTo>
                <a:lnTo>
                  <a:pt x="619885" y="516224"/>
                </a:lnTo>
                <a:lnTo>
                  <a:pt x="646855" y="486593"/>
                </a:lnTo>
                <a:lnTo>
                  <a:pt x="671689" y="456288"/>
                </a:lnTo>
                <a:close/>
              </a:path>
            </a:pathLst>
          </a:custGeom>
          <a:solidFill>
            <a:srgbClr val="B8DDF3"/>
          </a:solidFill>
        </p:spPr>
        <p:txBody>
          <a:bodyPr wrap="square" lIns="0" tIns="0" rIns="0" bIns="0" rtlCol="0">
            <a:noAutofit/>
          </a:bodyPr>
          <a:lstStyle/>
          <a:p>
            <a:endParaRPr/>
          </a:p>
        </p:txBody>
      </p:sp>
      <p:sp>
        <p:nvSpPr>
          <p:cNvPr id="40" name="object 40"/>
          <p:cNvSpPr/>
          <p:nvPr/>
        </p:nvSpPr>
        <p:spPr>
          <a:xfrm>
            <a:off x="5790207" y="4162239"/>
            <a:ext cx="750909" cy="829300"/>
          </a:xfrm>
          <a:custGeom>
            <a:avLst/>
            <a:gdLst/>
            <a:ahLst/>
            <a:cxnLst/>
            <a:rect l="l" t="t" r="r" b="b"/>
            <a:pathLst>
              <a:path w="750909" h="829300">
                <a:moveTo>
                  <a:pt x="101604" y="829300"/>
                </a:moveTo>
                <a:lnTo>
                  <a:pt x="178767" y="748343"/>
                </a:lnTo>
                <a:lnTo>
                  <a:pt x="168312" y="737614"/>
                </a:lnTo>
                <a:lnTo>
                  <a:pt x="158712" y="726193"/>
                </a:lnTo>
                <a:lnTo>
                  <a:pt x="142096" y="701405"/>
                </a:lnTo>
                <a:lnTo>
                  <a:pt x="128956" y="674246"/>
                </a:lnTo>
                <a:lnTo>
                  <a:pt x="119327" y="644986"/>
                </a:lnTo>
                <a:lnTo>
                  <a:pt x="113246" y="613889"/>
                </a:lnTo>
                <a:lnTo>
                  <a:pt x="110748" y="581224"/>
                </a:lnTo>
                <a:lnTo>
                  <a:pt x="110854" y="564387"/>
                </a:lnTo>
                <a:lnTo>
                  <a:pt x="113798" y="529871"/>
                </a:lnTo>
                <a:lnTo>
                  <a:pt x="120416" y="494454"/>
                </a:lnTo>
                <a:lnTo>
                  <a:pt x="130743" y="458404"/>
                </a:lnTo>
                <a:lnTo>
                  <a:pt x="149063" y="412535"/>
                </a:lnTo>
                <a:lnTo>
                  <a:pt x="162568" y="385646"/>
                </a:lnTo>
                <a:lnTo>
                  <a:pt x="177713" y="359637"/>
                </a:lnTo>
                <a:lnTo>
                  <a:pt x="194383" y="334590"/>
                </a:lnTo>
                <a:lnTo>
                  <a:pt x="212466" y="310582"/>
                </a:lnTo>
                <a:lnTo>
                  <a:pt x="231848" y="287696"/>
                </a:lnTo>
                <a:lnTo>
                  <a:pt x="252418" y="266009"/>
                </a:lnTo>
                <a:lnTo>
                  <a:pt x="274061" y="245603"/>
                </a:lnTo>
                <a:lnTo>
                  <a:pt x="296665" y="226557"/>
                </a:lnTo>
                <a:lnTo>
                  <a:pt x="320117" y="208952"/>
                </a:lnTo>
                <a:lnTo>
                  <a:pt x="344304" y="192866"/>
                </a:lnTo>
                <a:lnTo>
                  <a:pt x="369112" y="178381"/>
                </a:lnTo>
                <a:lnTo>
                  <a:pt x="394429" y="165575"/>
                </a:lnTo>
                <a:lnTo>
                  <a:pt x="420142" y="154529"/>
                </a:lnTo>
                <a:lnTo>
                  <a:pt x="446137" y="145323"/>
                </a:lnTo>
                <a:lnTo>
                  <a:pt x="472303" y="138037"/>
                </a:lnTo>
                <a:lnTo>
                  <a:pt x="498525" y="132750"/>
                </a:lnTo>
                <a:lnTo>
                  <a:pt x="524690" y="129543"/>
                </a:lnTo>
                <a:lnTo>
                  <a:pt x="550687" y="128495"/>
                </a:lnTo>
                <a:lnTo>
                  <a:pt x="576401" y="129687"/>
                </a:lnTo>
                <a:lnTo>
                  <a:pt x="545687" y="161911"/>
                </a:lnTo>
                <a:lnTo>
                  <a:pt x="750909" y="148071"/>
                </a:lnTo>
                <a:lnTo>
                  <a:pt x="700011" y="0"/>
                </a:lnTo>
                <a:lnTo>
                  <a:pt x="666453" y="35208"/>
                </a:lnTo>
                <a:lnTo>
                  <a:pt x="642057" y="28334"/>
                </a:lnTo>
                <a:lnTo>
                  <a:pt x="617135" y="23185"/>
                </a:lnTo>
                <a:lnTo>
                  <a:pt x="591760" y="19737"/>
                </a:lnTo>
                <a:lnTo>
                  <a:pt x="566006" y="17966"/>
                </a:lnTo>
                <a:lnTo>
                  <a:pt x="539945" y="17849"/>
                </a:lnTo>
                <a:lnTo>
                  <a:pt x="513652" y="19362"/>
                </a:lnTo>
                <a:lnTo>
                  <a:pt x="487199" y="22480"/>
                </a:lnTo>
                <a:lnTo>
                  <a:pt x="460661" y="27182"/>
                </a:lnTo>
                <a:lnTo>
                  <a:pt x="434110" y="33441"/>
                </a:lnTo>
                <a:lnTo>
                  <a:pt x="407620" y="41236"/>
                </a:lnTo>
                <a:lnTo>
                  <a:pt x="381263" y="50542"/>
                </a:lnTo>
                <a:lnTo>
                  <a:pt x="355115" y="61335"/>
                </a:lnTo>
                <a:lnTo>
                  <a:pt x="329247" y="73592"/>
                </a:lnTo>
                <a:lnTo>
                  <a:pt x="303734" y="87289"/>
                </a:lnTo>
                <a:lnTo>
                  <a:pt x="278648" y="102401"/>
                </a:lnTo>
                <a:lnTo>
                  <a:pt x="254063" y="118907"/>
                </a:lnTo>
                <a:lnTo>
                  <a:pt x="230053" y="136781"/>
                </a:lnTo>
                <a:lnTo>
                  <a:pt x="206690" y="156000"/>
                </a:lnTo>
                <a:lnTo>
                  <a:pt x="184049" y="176540"/>
                </a:lnTo>
                <a:lnTo>
                  <a:pt x="162202" y="198378"/>
                </a:lnTo>
                <a:lnTo>
                  <a:pt x="134933" y="228868"/>
                </a:lnTo>
                <a:lnTo>
                  <a:pt x="110121" y="260445"/>
                </a:lnTo>
                <a:lnTo>
                  <a:pt x="87783" y="292944"/>
                </a:lnTo>
                <a:lnTo>
                  <a:pt x="67934" y="326203"/>
                </a:lnTo>
                <a:lnTo>
                  <a:pt x="50590" y="360061"/>
                </a:lnTo>
                <a:lnTo>
                  <a:pt x="35767" y="394355"/>
                </a:lnTo>
                <a:lnTo>
                  <a:pt x="23479" y="428922"/>
                </a:lnTo>
                <a:lnTo>
                  <a:pt x="13743" y="463600"/>
                </a:lnTo>
                <a:lnTo>
                  <a:pt x="6574" y="498227"/>
                </a:lnTo>
                <a:lnTo>
                  <a:pt x="1988" y="532641"/>
                </a:lnTo>
                <a:lnTo>
                  <a:pt x="0" y="566678"/>
                </a:lnTo>
                <a:lnTo>
                  <a:pt x="625" y="600177"/>
                </a:lnTo>
                <a:lnTo>
                  <a:pt x="3881" y="632975"/>
                </a:lnTo>
                <a:lnTo>
                  <a:pt x="9781" y="664910"/>
                </a:lnTo>
                <a:lnTo>
                  <a:pt x="18342" y="695819"/>
                </a:lnTo>
                <a:lnTo>
                  <a:pt x="29580" y="725540"/>
                </a:lnTo>
                <a:lnTo>
                  <a:pt x="43509" y="753912"/>
                </a:lnTo>
                <a:lnTo>
                  <a:pt x="60146" y="780770"/>
                </a:lnTo>
                <a:lnTo>
                  <a:pt x="79506" y="805954"/>
                </a:lnTo>
                <a:lnTo>
                  <a:pt x="101604" y="829300"/>
                </a:lnTo>
                <a:close/>
              </a:path>
            </a:pathLst>
          </a:custGeom>
          <a:solidFill>
            <a:srgbClr val="B8DDF3"/>
          </a:solidFill>
        </p:spPr>
        <p:txBody>
          <a:bodyPr wrap="square" lIns="0" tIns="0" rIns="0" bIns="0" rtlCol="0">
            <a:noAutofit/>
          </a:bodyPr>
          <a:lstStyle/>
          <a:p>
            <a:endParaRPr/>
          </a:p>
        </p:txBody>
      </p:sp>
      <p:sp>
        <p:nvSpPr>
          <p:cNvPr id="41" name="object 41"/>
          <p:cNvSpPr/>
          <p:nvPr/>
        </p:nvSpPr>
        <p:spPr>
          <a:xfrm>
            <a:off x="1461190" y="3195193"/>
            <a:ext cx="430693" cy="766521"/>
          </a:xfrm>
          <a:custGeom>
            <a:avLst/>
            <a:gdLst/>
            <a:ahLst/>
            <a:cxnLst/>
            <a:rect l="l" t="t" r="r" b="b"/>
            <a:pathLst>
              <a:path w="430693" h="766521">
                <a:moveTo>
                  <a:pt x="2078" y="361043"/>
                </a:moveTo>
                <a:lnTo>
                  <a:pt x="180" y="385413"/>
                </a:lnTo>
                <a:lnTo>
                  <a:pt x="0" y="410046"/>
                </a:lnTo>
                <a:lnTo>
                  <a:pt x="1579" y="434876"/>
                </a:lnTo>
                <a:lnTo>
                  <a:pt x="5883" y="464982"/>
                </a:lnTo>
                <a:lnTo>
                  <a:pt x="12655" y="494163"/>
                </a:lnTo>
                <a:lnTo>
                  <a:pt x="21784" y="522334"/>
                </a:lnTo>
                <a:lnTo>
                  <a:pt x="33161" y="549411"/>
                </a:lnTo>
                <a:lnTo>
                  <a:pt x="46675" y="575308"/>
                </a:lnTo>
                <a:lnTo>
                  <a:pt x="62215" y="599941"/>
                </a:lnTo>
                <a:lnTo>
                  <a:pt x="79671" y="623226"/>
                </a:lnTo>
                <a:lnTo>
                  <a:pt x="98932" y="645076"/>
                </a:lnTo>
                <a:lnTo>
                  <a:pt x="119888" y="665407"/>
                </a:lnTo>
                <a:lnTo>
                  <a:pt x="142429" y="684135"/>
                </a:lnTo>
                <a:lnTo>
                  <a:pt x="166444" y="701174"/>
                </a:lnTo>
                <a:lnTo>
                  <a:pt x="191823" y="716440"/>
                </a:lnTo>
                <a:lnTo>
                  <a:pt x="218455" y="729847"/>
                </a:lnTo>
                <a:lnTo>
                  <a:pt x="246229" y="741312"/>
                </a:lnTo>
                <a:lnTo>
                  <a:pt x="275036" y="750749"/>
                </a:lnTo>
                <a:lnTo>
                  <a:pt x="304766" y="758073"/>
                </a:lnTo>
                <a:lnTo>
                  <a:pt x="335306" y="763200"/>
                </a:lnTo>
                <a:lnTo>
                  <a:pt x="366548" y="766044"/>
                </a:lnTo>
                <a:lnTo>
                  <a:pt x="398380" y="766521"/>
                </a:lnTo>
                <a:lnTo>
                  <a:pt x="430693" y="764546"/>
                </a:lnTo>
                <a:lnTo>
                  <a:pt x="420232" y="659217"/>
                </a:lnTo>
                <a:lnTo>
                  <a:pt x="402500" y="660476"/>
                </a:lnTo>
                <a:lnTo>
                  <a:pt x="384892" y="660736"/>
                </a:lnTo>
                <a:lnTo>
                  <a:pt x="367450" y="660017"/>
                </a:lnTo>
                <a:lnTo>
                  <a:pt x="350213" y="658339"/>
                </a:lnTo>
                <a:lnTo>
                  <a:pt x="333223" y="655722"/>
                </a:lnTo>
                <a:lnTo>
                  <a:pt x="316521" y="652188"/>
                </a:lnTo>
                <a:lnTo>
                  <a:pt x="300147" y="647755"/>
                </a:lnTo>
                <a:lnTo>
                  <a:pt x="284142" y="642445"/>
                </a:lnTo>
                <a:lnTo>
                  <a:pt x="268548" y="636278"/>
                </a:lnTo>
                <a:lnTo>
                  <a:pt x="253405" y="629274"/>
                </a:lnTo>
                <a:lnTo>
                  <a:pt x="224637"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2"/>
                </a:lnTo>
                <a:lnTo>
                  <a:pt x="109904" y="355287"/>
                </a:lnTo>
                <a:lnTo>
                  <a:pt x="114525" y="335309"/>
                </a:lnTo>
                <a:lnTo>
                  <a:pt x="120781" y="315709"/>
                </a:lnTo>
                <a:lnTo>
                  <a:pt x="128638" y="296578"/>
                </a:lnTo>
                <a:lnTo>
                  <a:pt x="138062" y="278009"/>
                </a:lnTo>
                <a:lnTo>
                  <a:pt x="149021" y="260093"/>
                </a:lnTo>
                <a:lnTo>
                  <a:pt x="161479" y="242923"/>
                </a:lnTo>
                <a:lnTo>
                  <a:pt x="175405" y="226590"/>
                </a:lnTo>
                <a:lnTo>
                  <a:pt x="190765" y="211185"/>
                </a:lnTo>
                <a:lnTo>
                  <a:pt x="207524" y="196802"/>
                </a:lnTo>
                <a:lnTo>
                  <a:pt x="225650" y="183532"/>
                </a:lnTo>
                <a:lnTo>
                  <a:pt x="245109" y="171467"/>
                </a:lnTo>
                <a:lnTo>
                  <a:pt x="265868" y="160698"/>
                </a:lnTo>
                <a:lnTo>
                  <a:pt x="270830" y="210658"/>
                </a:lnTo>
                <a:lnTo>
                  <a:pt x="362695" y="79908"/>
                </a:lnTo>
                <a:lnTo>
                  <a:pt x="249908" y="0"/>
                </a:lnTo>
                <a:lnTo>
                  <a:pt x="254944" y="50686"/>
                </a:lnTo>
                <a:lnTo>
                  <a:pt x="230500" y="60527"/>
                </a:lnTo>
                <a:lnTo>
                  <a:pt x="207035" y="71749"/>
                </a:lnTo>
                <a:lnTo>
                  <a:pt x="184594" y="84285"/>
                </a:lnTo>
                <a:lnTo>
                  <a:pt x="163218" y="98071"/>
                </a:lnTo>
                <a:lnTo>
                  <a:pt x="142952" y="113040"/>
                </a:lnTo>
                <a:lnTo>
                  <a:pt x="123838" y="129127"/>
                </a:lnTo>
                <a:lnTo>
                  <a:pt x="105921" y="146265"/>
                </a:lnTo>
                <a:lnTo>
                  <a:pt x="89243" y="164390"/>
                </a:lnTo>
                <a:lnTo>
                  <a:pt x="73848" y="183436"/>
                </a:lnTo>
                <a:lnTo>
                  <a:pt x="59780" y="203336"/>
                </a:lnTo>
                <a:lnTo>
                  <a:pt x="47081" y="224025"/>
                </a:lnTo>
                <a:lnTo>
                  <a:pt x="35795" y="245437"/>
                </a:lnTo>
                <a:lnTo>
                  <a:pt x="25965" y="267506"/>
                </a:lnTo>
                <a:lnTo>
                  <a:pt x="17635" y="290167"/>
                </a:lnTo>
                <a:lnTo>
                  <a:pt x="10848" y="313354"/>
                </a:lnTo>
                <a:lnTo>
                  <a:pt x="5648" y="337001"/>
                </a:lnTo>
                <a:lnTo>
                  <a:pt x="2078" y="361043"/>
                </a:lnTo>
                <a:close/>
              </a:path>
            </a:pathLst>
          </a:custGeom>
          <a:solidFill>
            <a:srgbClr val="B8DDF3"/>
          </a:solidFill>
        </p:spPr>
        <p:txBody>
          <a:bodyPr wrap="square" lIns="0" tIns="0" rIns="0" bIns="0" rtlCol="0">
            <a:noAutofit/>
          </a:bodyPr>
          <a:lstStyle/>
          <a:p>
            <a:endParaRPr/>
          </a:p>
        </p:txBody>
      </p:sp>
      <p:sp>
        <p:nvSpPr>
          <p:cNvPr id="42" name="object 42"/>
          <p:cNvSpPr/>
          <p:nvPr/>
        </p:nvSpPr>
        <p:spPr>
          <a:xfrm>
            <a:off x="6580405" y="653936"/>
            <a:ext cx="2396341" cy="1100213"/>
          </a:xfrm>
          <a:custGeom>
            <a:avLst/>
            <a:gdLst/>
            <a:ahLst/>
            <a:cxnLst/>
            <a:rect l="l" t="t" r="r" b="b"/>
            <a:pathLst>
              <a:path w="2396341" h="1100213">
                <a:moveTo>
                  <a:pt x="2396341" y="536803"/>
                </a:moveTo>
                <a:lnTo>
                  <a:pt x="2396336" y="152199"/>
                </a:lnTo>
                <a:lnTo>
                  <a:pt x="2389954" y="109433"/>
                </a:lnTo>
                <a:lnTo>
                  <a:pt x="2372615" y="71393"/>
                </a:lnTo>
                <a:lnTo>
                  <a:pt x="2346033" y="39790"/>
                </a:lnTo>
                <a:lnTo>
                  <a:pt x="2311917" y="16335"/>
                </a:lnTo>
                <a:lnTo>
                  <a:pt x="2271980" y="2740"/>
                </a:lnTo>
                <a:lnTo>
                  <a:pt x="2242967" y="0"/>
                </a:lnTo>
                <a:lnTo>
                  <a:pt x="152198" y="5"/>
                </a:lnTo>
                <a:lnTo>
                  <a:pt x="109432" y="6388"/>
                </a:lnTo>
                <a:lnTo>
                  <a:pt x="71392" y="23727"/>
                </a:lnTo>
                <a:lnTo>
                  <a:pt x="39789" y="50310"/>
                </a:lnTo>
                <a:lnTo>
                  <a:pt x="16335" y="84426"/>
                </a:lnTo>
                <a:lnTo>
                  <a:pt x="2740" y="124362"/>
                </a:lnTo>
                <a:lnTo>
                  <a:pt x="0" y="153376"/>
                </a:lnTo>
                <a:lnTo>
                  <a:pt x="4" y="768037"/>
                </a:lnTo>
                <a:lnTo>
                  <a:pt x="6387" y="810802"/>
                </a:lnTo>
                <a:lnTo>
                  <a:pt x="23726" y="848842"/>
                </a:lnTo>
                <a:lnTo>
                  <a:pt x="50309" y="880445"/>
                </a:lnTo>
                <a:lnTo>
                  <a:pt x="84425" y="903900"/>
                </a:lnTo>
                <a:lnTo>
                  <a:pt x="124362" y="917495"/>
                </a:lnTo>
                <a:lnTo>
                  <a:pt x="153375" y="920235"/>
                </a:lnTo>
                <a:lnTo>
                  <a:pt x="399389" y="920235"/>
                </a:lnTo>
                <a:lnTo>
                  <a:pt x="375291" y="1100213"/>
                </a:lnTo>
                <a:lnTo>
                  <a:pt x="998475" y="920234"/>
                </a:lnTo>
                <a:lnTo>
                  <a:pt x="2244143" y="920229"/>
                </a:lnTo>
                <a:lnTo>
                  <a:pt x="2258818" y="919425"/>
                </a:lnTo>
                <a:lnTo>
                  <a:pt x="2273094" y="917276"/>
                </a:lnTo>
                <a:lnTo>
                  <a:pt x="2286909" y="913846"/>
                </a:lnTo>
                <a:lnTo>
                  <a:pt x="2300198" y="909200"/>
                </a:lnTo>
                <a:lnTo>
                  <a:pt x="2312899" y="903399"/>
                </a:lnTo>
                <a:lnTo>
                  <a:pt x="2324949" y="896508"/>
                </a:lnTo>
                <a:lnTo>
                  <a:pt x="2336283" y="888589"/>
                </a:lnTo>
                <a:lnTo>
                  <a:pt x="2346838" y="879707"/>
                </a:lnTo>
                <a:lnTo>
                  <a:pt x="2356552" y="869925"/>
                </a:lnTo>
                <a:lnTo>
                  <a:pt x="2365360" y="859305"/>
                </a:lnTo>
                <a:lnTo>
                  <a:pt x="2373199" y="847912"/>
                </a:lnTo>
                <a:lnTo>
                  <a:pt x="2380006" y="835809"/>
                </a:lnTo>
                <a:lnTo>
                  <a:pt x="2385718" y="823059"/>
                </a:lnTo>
                <a:lnTo>
                  <a:pt x="2390270" y="809726"/>
                </a:lnTo>
                <a:lnTo>
                  <a:pt x="2393601" y="795872"/>
                </a:lnTo>
                <a:lnTo>
                  <a:pt x="2395646" y="781562"/>
                </a:lnTo>
                <a:lnTo>
                  <a:pt x="2396341" y="766858"/>
                </a:lnTo>
                <a:lnTo>
                  <a:pt x="2396341" y="536803"/>
                </a:lnTo>
                <a:close/>
              </a:path>
            </a:pathLst>
          </a:custGeom>
          <a:solidFill>
            <a:srgbClr val="D0E9CD"/>
          </a:solidFill>
        </p:spPr>
        <p:txBody>
          <a:bodyPr wrap="square" lIns="0" tIns="0" rIns="0" bIns="0" rtlCol="0">
            <a:noAutofit/>
          </a:bodyPr>
          <a:lstStyle/>
          <a:p>
            <a:endParaRPr/>
          </a:p>
        </p:txBody>
      </p:sp>
      <p:sp>
        <p:nvSpPr>
          <p:cNvPr id="43" name="object 43"/>
          <p:cNvSpPr/>
          <p:nvPr/>
        </p:nvSpPr>
        <p:spPr>
          <a:xfrm>
            <a:off x="8345148" y="1858199"/>
            <a:ext cx="1442208" cy="1370192"/>
          </a:xfrm>
          <a:custGeom>
            <a:avLst/>
            <a:gdLst/>
            <a:ahLst/>
            <a:cxnLst/>
            <a:rect l="l" t="t" r="r" b="b"/>
            <a:pathLst>
              <a:path w="1442208" h="1370192">
                <a:moveTo>
                  <a:pt x="658" y="1008351"/>
                </a:moveTo>
                <a:lnTo>
                  <a:pt x="2597" y="1024262"/>
                </a:lnTo>
                <a:lnTo>
                  <a:pt x="5767" y="1039760"/>
                </a:lnTo>
                <a:lnTo>
                  <a:pt x="10115" y="1054793"/>
                </a:lnTo>
                <a:lnTo>
                  <a:pt x="15593" y="1069311"/>
                </a:lnTo>
                <a:lnTo>
                  <a:pt x="22147" y="1083263"/>
                </a:lnTo>
                <a:lnTo>
                  <a:pt x="29728" y="1096597"/>
                </a:lnTo>
                <a:lnTo>
                  <a:pt x="38283" y="1109262"/>
                </a:lnTo>
                <a:lnTo>
                  <a:pt x="47763" y="1121207"/>
                </a:lnTo>
                <a:lnTo>
                  <a:pt x="58116" y="1132382"/>
                </a:lnTo>
                <a:lnTo>
                  <a:pt x="69290" y="1142734"/>
                </a:lnTo>
                <a:lnTo>
                  <a:pt x="81235" y="1152214"/>
                </a:lnTo>
                <a:lnTo>
                  <a:pt x="93901" y="1160770"/>
                </a:lnTo>
                <a:lnTo>
                  <a:pt x="107234" y="1168351"/>
                </a:lnTo>
                <a:lnTo>
                  <a:pt x="121186" y="1174905"/>
                </a:lnTo>
                <a:lnTo>
                  <a:pt x="135704" y="1180382"/>
                </a:lnTo>
                <a:lnTo>
                  <a:pt x="150737" y="1184731"/>
                </a:lnTo>
                <a:lnTo>
                  <a:pt x="166235" y="1187901"/>
                </a:lnTo>
                <a:lnTo>
                  <a:pt x="182146" y="1189840"/>
                </a:lnTo>
                <a:lnTo>
                  <a:pt x="198420" y="1190498"/>
                </a:lnTo>
                <a:lnTo>
                  <a:pt x="240368" y="1190498"/>
                </a:lnTo>
                <a:lnTo>
                  <a:pt x="218234" y="1370192"/>
                </a:lnTo>
                <a:lnTo>
                  <a:pt x="600920" y="1190498"/>
                </a:lnTo>
                <a:lnTo>
                  <a:pt x="1243787" y="1190497"/>
                </a:lnTo>
                <a:lnTo>
                  <a:pt x="1260061" y="1189840"/>
                </a:lnTo>
                <a:lnTo>
                  <a:pt x="1306503" y="1180382"/>
                </a:lnTo>
                <a:lnTo>
                  <a:pt x="1348307" y="1160769"/>
                </a:lnTo>
                <a:lnTo>
                  <a:pt x="1384092" y="1132381"/>
                </a:lnTo>
                <a:lnTo>
                  <a:pt x="1412480" y="1096596"/>
                </a:lnTo>
                <a:lnTo>
                  <a:pt x="1432092" y="1054793"/>
                </a:lnTo>
                <a:lnTo>
                  <a:pt x="1441550" y="1008350"/>
                </a:lnTo>
                <a:lnTo>
                  <a:pt x="1442208" y="992076"/>
                </a:lnTo>
                <a:lnTo>
                  <a:pt x="1442208" y="198419"/>
                </a:lnTo>
                <a:lnTo>
                  <a:pt x="1436441" y="150736"/>
                </a:lnTo>
                <a:lnTo>
                  <a:pt x="1420060" y="107234"/>
                </a:lnTo>
                <a:lnTo>
                  <a:pt x="1394444" y="69290"/>
                </a:lnTo>
                <a:lnTo>
                  <a:pt x="1360971" y="38283"/>
                </a:lnTo>
                <a:lnTo>
                  <a:pt x="1321021" y="15592"/>
                </a:lnTo>
                <a:lnTo>
                  <a:pt x="1275971" y="2596"/>
                </a:lnTo>
                <a:lnTo>
                  <a:pt x="1243787" y="0"/>
                </a:lnTo>
                <a:lnTo>
                  <a:pt x="198419" y="0"/>
                </a:lnTo>
                <a:lnTo>
                  <a:pt x="150736" y="5767"/>
                </a:lnTo>
                <a:lnTo>
                  <a:pt x="107234" y="22147"/>
                </a:lnTo>
                <a:lnTo>
                  <a:pt x="69290" y="47763"/>
                </a:lnTo>
                <a:lnTo>
                  <a:pt x="38283" y="81236"/>
                </a:lnTo>
                <a:lnTo>
                  <a:pt x="15592" y="121186"/>
                </a:lnTo>
                <a:lnTo>
                  <a:pt x="2596" y="166235"/>
                </a:lnTo>
                <a:lnTo>
                  <a:pt x="0" y="198420"/>
                </a:lnTo>
                <a:lnTo>
                  <a:pt x="0" y="992077"/>
                </a:lnTo>
                <a:lnTo>
                  <a:pt x="658" y="1008351"/>
                </a:lnTo>
                <a:close/>
              </a:path>
            </a:pathLst>
          </a:custGeom>
          <a:solidFill>
            <a:srgbClr val="D0E9CD"/>
          </a:solidFill>
        </p:spPr>
        <p:txBody>
          <a:bodyPr wrap="square" lIns="0" tIns="0" rIns="0" bIns="0" rtlCol="0">
            <a:noAutofit/>
          </a:bodyPr>
          <a:lstStyle/>
          <a:p>
            <a:endParaRPr/>
          </a:p>
        </p:txBody>
      </p:sp>
      <p:sp>
        <p:nvSpPr>
          <p:cNvPr id="44" name="object 44"/>
          <p:cNvSpPr/>
          <p:nvPr/>
        </p:nvSpPr>
        <p:spPr>
          <a:xfrm>
            <a:off x="6842448" y="5104776"/>
            <a:ext cx="2389991" cy="1056930"/>
          </a:xfrm>
          <a:custGeom>
            <a:avLst/>
            <a:gdLst/>
            <a:ahLst/>
            <a:cxnLst/>
            <a:rect l="l" t="t" r="r" b="b"/>
            <a:pathLst>
              <a:path w="2389991" h="1056930">
                <a:moveTo>
                  <a:pt x="2389991" y="440387"/>
                </a:moveTo>
                <a:lnTo>
                  <a:pt x="2389991" y="176157"/>
                </a:lnTo>
                <a:lnTo>
                  <a:pt x="2382329" y="124610"/>
                </a:lnTo>
                <a:lnTo>
                  <a:pt x="2365394" y="86322"/>
                </a:lnTo>
                <a:lnTo>
                  <a:pt x="2340253" y="53481"/>
                </a:lnTo>
                <a:lnTo>
                  <a:pt x="2308202" y="27383"/>
                </a:lnTo>
                <a:lnTo>
                  <a:pt x="2270538" y="9325"/>
                </a:lnTo>
                <a:lnTo>
                  <a:pt x="2228560" y="606"/>
                </a:lnTo>
                <a:lnTo>
                  <a:pt x="2213833" y="0"/>
                </a:lnTo>
                <a:lnTo>
                  <a:pt x="415968" y="0"/>
                </a:lnTo>
                <a:lnTo>
                  <a:pt x="364420" y="7662"/>
                </a:lnTo>
                <a:lnTo>
                  <a:pt x="326132" y="24597"/>
                </a:lnTo>
                <a:lnTo>
                  <a:pt x="293290" y="49739"/>
                </a:lnTo>
                <a:lnTo>
                  <a:pt x="267192" y="81790"/>
                </a:lnTo>
                <a:lnTo>
                  <a:pt x="249135" y="119453"/>
                </a:lnTo>
                <a:lnTo>
                  <a:pt x="240417" y="161431"/>
                </a:lnTo>
                <a:lnTo>
                  <a:pt x="239810" y="176158"/>
                </a:lnTo>
                <a:lnTo>
                  <a:pt x="0" y="257058"/>
                </a:lnTo>
                <a:lnTo>
                  <a:pt x="239810" y="440388"/>
                </a:lnTo>
                <a:lnTo>
                  <a:pt x="239810" y="880772"/>
                </a:lnTo>
                <a:lnTo>
                  <a:pt x="247472" y="932319"/>
                </a:lnTo>
                <a:lnTo>
                  <a:pt x="264407" y="970607"/>
                </a:lnTo>
                <a:lnTo>
                  <a:pt x="289548" y="1003449"/>
                </a:lnTo>
                <a:lnTo>
                  <a:pt x="321599" y="1029547"/>
                </a:lnTo>
                <a:lnTo>
                  <a:pt x="359262" y="1047604"/>
                </a:lnTo>
                <a:lnTo>
                  <a:pt x="401241" y="1056323"/>
                </a:lnTo>
                <a:lnTo>
                  <a:pt x="415968" y="1056930"/>
                </a:lnTo>
                <a:lnTo>
                  <a:pt x="2213833" y="1056929"/>
                </a:lnTo>
                <a:lnTo>
                  <a:pt x="2265381" y="1049267"/>
                </a:lnTo>
                <a:lnTo>
                  <a:pt x="2303669" y="1032332"/>
                </a:lnTo>
                <a:lnTo>
                  <a:pt x="2336511" y="1007191"/>
                </a:lnTo>
                <a:lnTo>
                  <a:pt x="2362608" y="975139"/>
                </a:lnTo>
                <a:lnTo>
                  <a:pt x="2380666" y="937476"/>
                </a:lnTo>
                <a:lnTo>
                  <a:pt x="2389384" y="895498"/>
                </a:lnTo>
                <a:lnTo>
                  <a:pt x="2389991" y="880771"/>
                </a:lnTo>
                <a:lnTo>
                  <a:pt x="2389991" y="440387"/>
                </a:lnTo>
                <a:close/>
              </a:path>
            </a:pathLst>
          </a:custGeom>
          <a:solidFill>
            <a:srgbClr val="D0E9CD"/>
          </a:solidFill>
        </p:spPr>
        <p:txBody>
          <a:bodyPr wrap="square" lIns="0" tIns="0" rIns="0" bIns="0" rtlCol="0">
            <a:noAutofit/>
          </a:bodyPr>
          <a:lstStyle/>
          <a:p>
            <a:endParaRPr/>
          </a:p>
        </p:txBody>
      </p:sp>
      <p:sp>
        <p:nvSpPr>
          <p:cNvPr id="45" name="object 45"/>
          <p:cNvSpPr/>
          <p:nvPr/>
        </p:nvSpPr>
        <p:spPr>
          <a:xfrm>
            <a:off x="1861635" y="5362929"/>
            <a:ext cx="1943098" cy="838652"/>
          </a:xfrm>
          <a:custGeom>
            <a:avLst/>
            <a:gdLst/>
            <a:ahLst/>
            <a:cxnLst/>
            <a:rect l="l" t="t" r="r" b="b"/>
            <a:pathLst>
              <a:path w="1943098" h="838652">
                <a:moveTo>
                  <a:pt x="624" y="744356"/>
                </a:moveTo>
                <a:lnTo>
                  <a:pt x="13474" y="784518"/>
                </a:lnTo>
                <a:lnTo>
                  <a:pt x="40207" y="815843"/>
                </a:lnTo>
                <a:lnTo>
                  <a:pt x="77231" y="834737"/>
                </a:lnTo>
                <a:lnTo>
                  <a:pt x="105856" y="838652"/>
                </a:lnTo>
                <a:lnTo>
                  <a:pt x="1837243" y="838651"/>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2" y="203531"/>
                </a:lnTo>
                <a:lnTo>
                  <a:pt x="1619248" y="203531"/>
                </a:lnTo>
                <a:lnTo>
                  <a:pt x="1622779" y="0"/>
                </a:lnTo>
                <a:lnTo>
                  <a:pt x="1133474" y="203531"/>
                </a:lnTo>
                <a:lnTo>
                  <a:pt x="105855" y="203532"/>
                </a:lnTo>
                <a:lnTo>
                  <a:pt x="94295" y="204156"/>
                </a:lnTo>
                <a:lnTo>
                  <a:pt x="66716" y="211003"/>
                </a:lnTo>
                <a:lnTo>
                  <a:pt x="42532" y="224552"/>
                </a:lnTo>
                <a:lnTo>
                  <a:pt x="22809" y="243739"/>
                </a:lnTo>
                <a:lnTo>
                  <a:pt x="8610" y="267500"/>
                </a:lnTo>
                <a:lnTo>
                  <a:pt x="1001" y="294770"/>
                </a:lnTo>
                <a:lnTo>
                  <a:pt x="0" y="309388"/>
                </a:lnTo>
                <a:lnTo>
                  <a:pt x="0" y="732797"/>
                </a:lnTo>
                <a:lnTo>
                  <a:pt x="624" y="744356"/>
                </a:lnTo>
                <a:close/>
              </a:path>
            </a:pathLst>
          </a:custGeom>
          <a:solidFill>
            <a:srgbClr val="D0E9CD"/>
          </a:solidFill>
        </p:spPr>
        <p:txBody>
          <a:bodyPr wrap="square" lIns="0" tIns="0" rIns="0" bIns="0" rtlCol="0">
            <a:noAutofit/>
          </a:bodyPr>
          <a:lstStyle/>
          <a:p>
            <a:endParaRPr/>
          </a:p>
        </p:txBody>
      </p:sp>
      <p:sp>
        <p:nvSpPr>
          <p:cNvPr id="46" name="object 46"/>
          <p:cNvSpPr/>
          <p:nvPr/>
        </p:nvSpPr>
        <p:spPr>
          <a:xfrm>
            <a:off x="4483473" y="1263538"/>
            <a:ext cx="279399" cy="279399"/>
          </a:xfrm>
          <a:custGeom>
            <a:avLst/>
            <a:gdLst/>
            <a:ahLst/>
            <a:cxnLst/>
            <a:rect l="l" t="t" r="r" b="b"/>
            <a:pathLst>
              <a:path w="279399" h="279399">
                <a:moveTo>
                  <a:pt x="0" y="139700"/>
                </a:moveTo>
                <a:lnTo>
                  <a:pt x="237" y="147919"/>
                </a:lnTo>
                <a:lnTo>
                  <a:pt x="1830" y="162370"/>
                </a:lnTo>
                <a:lnTo>
                  <a:pt x="4854" y="176339"/>
                </a:lnTo>
                <a:lnTo>
                  <a:pt x="9233" y="189751"/>
                </a:lnTo>
                <a:lnTo>
                  <a:pt x="14892" y="202529"/>
                </a:lnTo>
                <a:lnTo>
                  <a:pt x="21753" y="214597"/>
                </a:lnTo>
                <a:lnTo>
                  <a:pt x="29740" y="225878"/>
                </a:lnTo>
                <a:lnTo>
                  <a:pt x="38778" y="236296"/>
                </a:lnTo>
                <a:lnTo>
                  <a:pt x="48788" y="245774"/>
                </a:lnTo>
                <a:lnTo>
                  <a:pt x="59696" y="254237"/>
                </a:lnTo>
                <a:lnTo>
                  <a:pt x="71424" y="261607"/>
                </a:lnTo>
                <a:lnTo>
                  <a:pt x="83896" y="267809"/>
                </a:lnTo>
                <a:lnTo>
                  <a:pt x="97036" y="272765"/>
                </a:lnTo>
                <a:lnTo>
                  <a:pt x="110768" y="276400"/>
                </a:lnTo>
                <a:lnTo>
                  <a:pt x="125014" y="278637"/>
                </a:lnTo>
                <a:lnTo>
                  <a:pt x="139700" y="279399"/>
                </a:lnTo>
                <a:lnTo>
                  <a:pt x="147919" y="279162"/>
                </a:lnTo>
                <a:lnTo>
                  <a:pt x="162370" y="277569"/>
                </a:lnTo>
                <a:lnTo>
                  <a:pt x="176340" y="274545"/>
                </a:lnTo>
                <a:lnTo>
                  <a:pt x="189752" y="270166"/>
                </a:lnTo>
                <a:lnTo>
                  <a:pt x="202530" y="264507"/>
                </a:lnTo>
                <a:lnTo>
                  <a:pt x="214597" y="257646"/>
                </a:lnTo>
                <a:lnTo>
                  <a:pt x="225878" y="249659"/>
                </a:lnTo>
                <a:lnTo>
                  <a:pt x="236296" y="240621"/>
                </a:lnTo>
                <a:lnTo>
                  <a:pt x="245775" y="230611"/>
                </a:lnTo>
                <a:lnTo>
                  <a:pt x="254237" y="219703"/>
                </a:lnTo>
                <a:lnTo>
                  <a:pt x="261607" y="207975"/>
                </a:lnTo>
                <a:lnTo>
                  <a:pt x="267809" y="195503"/>
                </a:lnTo>
                <a:lnTo>
                  <a:pt x="272765" y="182363"/>
                </a:lnTo>
                <a:lnTo>
                  <a:pt x="276400" y="168631"/>
                </a:lnTo>
                <a:lnTo>
                  <a:pt x="278637" y="154384"/>
                </a:lnTo>
                <a:lnTo>
                  <a:pt x="279399" y="139699"/>
                </a:lnTo>
                <a:lnTo>
                  <a:pt x="279162" y="131480"/>
                </a:lnTo>
                <a:lnTo>
                  <a:pt x="277569" y="117029"/>
                </a:lnTo>
                <a:lnTo>
                  <a:pt x="274545" y="103059"/>
                </a:lnTo>
                <a:lnTo>
                  <a:pt x="270166" y="89647"/>
                </a:lnTo>
                <a:lnTo>
                  <a:pt x="264507" y="76869"/>
                </a:lnTo>
                <a:lnTo>
                  <a:pt x="257646" y="64802"/>
                </a:lnTo>
                <a:lnTo>
                  <a:pt x="249659" y="53521"/>
                </a:lnTo>
                <a:lnTo>
                  <a:pt x="240622" y="43103"/>
                </a:lnTo>
                <a:lnTo>
                  <a:pt x="230611" y="33624"/>
                </a:lnTo>
                <a:lnTo>
                  <a:pt x="219704" y="25162"/>
                </a:lnTo>
                <a:lnTo>
                  <a:pt x="207976" y="17792"/>
                </a:lnTo>
                <a:lnTo>
                  <a:pt x="195503" y="11590"/>
                </a:lnTo>
                <a:lnTo>
                  <a:pt x="182363" y="6634"/>
                </a:lnTo>
                <a:lnTo>
                  <a:pt x="168631" y="2999"/>
                </a:lnTo>
                <a:lnTo>
                  <a:pt x="154385" y="762"/>
                </a:lnTo>
                <a:lnTo>
                  <a:pt x="139699" y="0"/>
                </a:lnTo>
                <a:lnTo>
                  <a:pt x="131480" y="237"/>
                </a:lnTo>
                <a:lnTo>
                  <a:pt x="117029" y="1830"/>
                </a:lnTo>
                <a:lnTo>
                  <a:pt x="103060" y="4854"/>
                </a:lnTo>
                <a:lnTo>
                  <a:pt x="89648" y="9233"/>
                </a:lnTo>
                <a:lnTo>
                  <a:pt x="76870" y="14892"/>
                </a:lnTo>
                <a:lnTo>
                  <a:pt x="64802" y="21753"/>
                </a:lnTo>
                <a:lnTo>
                  <a:pt x="53521" y="29740"/>
                </a:lnTo>
                <a:lnTo>
                  <a:pt x="43103" y="38777"/>
                </a:lnTo>
                <a:lnTo>
                  <a:pt x="33625" y="48788"/>
                </a:lnTo>
                <a:lnTo>
                  <a:pt x="25162" y="59695"/>
                </a:lnTo>
                <a:lnTo>
                  <a:pt x="17792" y="71423"/>
                </a:lnTo>
                <a:lnTo>
                  <a:pt x="11590" y="83896"/>
                </a:lnTo>
                <a:lnTo>
                  <a:pt x="6634" y="97036"/>
                </a:lnTo>
                <a:lnTo>
                  <a:pt x="2999" y="110768"/>
                </a:lnTo>
                <a:lnTo>
                  <a:pt x="762" y="125014"/>
                </a:lnTo>
                <a:lnTo>
                  <a:pt x="0" y="139700"/>
                </a:lnTo>
                <a:close/>
              </a:path>
            </a:pathLst>
          </a:custGeom>
          <a:solidFill>
            <a:srgbClr val="FFF4DB"/>
          </a:solidFill>
        </p:spPr>
        <p:txBody>
          <a:bodyPr wrap="square" lIns="0" tIns="0" rIns="0" bIns="0" rtlCol="0">
            <a:noAutofit/>
          </a:bodyPr>
          <a:lstStyle/>
          <a:p>
            <a:endParaRPr/>
          </a:p>
        </p:txBody>
      </p:sp>
      <p:sp>
        <p:nvSpPr>
          <p:cNvPr id="47" name="object 47"/>
          <p:cNvSpPr/>
          <p:nvPr/>
        </p:nvSpPr>
        <p:spPr>
          <a:xfrm>
            <a:off x="4483473" y="1263538"/>
            <a:ext cx="279399" cy="279399"/>
          </a:xfrm>
          <a:custGeom>
            <a:avLst/>
            <a:gdLst/>
            <a:ahLst/>
            <a:cxnLst/>
            <a:rect l="l" t="t" r="r" b="b"/>
            <a:pathLst>
              <a:path w="279399" h="279399">
                <a:moveTo>
                  <a:pt x="0" y="139699"/>
                </a:moveTo>
                <a:lnTo>
                  <a:pt x="762" y="125014"/>
                </a:lnTo>
                <a:lnTo>
                  <a:pt x="2999" y="110768"/>
                </a:lnTo>
                <a:lnTo>
                  <a:pt x="6634" y="97036"/>
                </a:lnTo>
                <a:lnTo>
                  <a:pt x="11590" y="83896"/>
                </a:lnTo>
                <a:lnTo>
                  <a:pt x="17792" y="71424"/>
                </a:lnTo>
                <a:lnTo>
                  <a:pt x="25162" y="59695"/>
                </a:lnTo>
                <a:lnTo>
                  <a:pt x="33625" y="48788"/>
                </a:lnTo>
                <a:lnTo>
                  <a:pt x="43103" y="38777"/>
                </a:lnTo>
                <a:lnTo>
                  <a:pt x="53521" y="29740"/>
                </a:lnTo>
                <a:lnTo>
                  <a:pt x="64802" y="21753"/>
                </a:lnTo>
                <a:lnTo>
                  <a:pt x="76870" y="14892"/>
                </a:lnTo>
                <a:lnTo>
                  <a:pt x="89648" y="9233"/>
                </a:lnTo>
                <a:lnTo>
                  <a:pt x="103060" y="4854"/>
                </a:lnTo>
                <a:lnTo>
                  <a:pt x="117029" y="1830"/>
                </a:lnTo>
                <a:lnTo>
                  <a:pt x="131480" y="237"/>
                </a:lnTo>
                <a:lnTo>
                  <a:pt x="139699" y="0"/>
                </a:lnTo>
                <a:lnTo>
                  <a:pt x="154384" y="762"/>
                </a:lnTo>
                <a:lnTo>
                  <a:pt x="168631" y="2999"/>
                </a:lnTo>
                <a:lnTo>
                  <a:pt x="182363" y="6634"/>
                </a:lnTo>
                <a:lnTo>
                  <a:pt x="195503" y="11590"/>
                </a:lnTo>
                <a:lnTo>
                  <a:pt x="207975" y="17792"/>
                </a:lnTo>
                <a:lnTo>
                  <a:pt x="219703" y="25162"/>
                </a:lnTo>
                <a:lnTo>
                  <a:pt x="230611" y="33625"/>
                </a:lnTo>
                <a:lnTo>
                  <a:pt x="240621" y="43103"/>
                </a:lnTo>
                <a:lnTo>
                  <a:pt x="249659" y="53521"/>
                </a:lnTo>
                <a:lnTo>
                  <a:pt x="257646" y="64802"/>
                </a:lnTo>
                <a:lnTo>
                  <a:pt x="264507" y="76870"/>
                </a:lnTo>
                <a:lnTo>
                  <a:pt x="270166" y="89648"/>
                </a:lnTo>
                <a:lnTo>
                  <a:pt x="274545" y="103060"/>
                </a:lnTo>
                <a:lnTo>
                  <a:pt x="277569" y="117029"/>
                </a:lnTo>
                <a:lnTo>
                  <a:pt x="279161" y="131480"/>
                </a:lnTo>
                <a:lnTo>
                  <a:pt x="279399" y="139699"/>
                </a:lnTo>
                <a:lnTo>
                  <a:pt x="278637" y="154384"/>
                </a:lnTo>
                <a:lnTo>
                  <a:pt x="276400" y="168631"/>
                </a:lnTo>
                <a:lnTo>
                  <a:pt x="272765" y="182363"/>
                </a:lnTo>
                <a:lnTo>
                  <a:pt x="267808" y="195503"/>
                </a:lnTo>
                <a:lnTo>
                  <a:pt x="261607" y="207975"/>
                </a:lnTo>
                <a:lnTo>
                  <a:pt x="254237" y="219703"/>
                </a:lnTo>
                <a:lnTo>
                  <a:pt x="245774" y="230611"/>
                </a:lnTo>
                <a:lnTo>
                  <a:pt x="236296" y="240621"/>
                </a:lnTo>
                <a:lnTo>
                  <a:pt x="225878" y="249659"/>
                </a:lnTo>
                <a:lnTo>
                  <a:pt x="214597" y="257646"/>
                </a:lnTo>
                <a:lnTo>
                  <a:pt x="202529" y="264507"/>
                </a:lnTo>
                <a:lnTo>
                  <a:pt x="189751" y="270166"/>
                </a:lnTo>
                <a:lnTo>
                  <a:pt x="176339" y="274545"/>
                </a:lnTo>
                <a:lnTo>
                  <a:pt x="162370" y="277569"/>
                </a:lnTo>
                <a:lnTo>
                  <a:pt x="147919" y="279161"/>
                </a:lnTo>
                <a:lnTo>
                  <a:pt x="139699" y="279399"/>
                </a:lnTo>
                <a:lnTo>
                  <a:pt x="125014" y="278637"/>
                </a:lnTo>
                <a:lnTo>
                  <a:pt x="110768" y="276400"/>
                </a:lnTo>
                <a:lnTo>
                  <a:pt x="97036" y="272765"/>
                </a:lnTo>
                <a:lnTo>
                  <a:pt x="83896" y="267808"/>
                </a:lnTo>
                <a:lnTo>
                  <a:pt x="71424" y="261607"/>
                </a:lnTo>
                <a:lnTo>
                  <a:pt x="59695" y="254237"/>
                </a:lnTo>
                <a:lnTo>
                  <a:pt x="48788" y="245774"/>
                </a:lnTo>
                <a:lnTo>
                  <a:pt x="38777" y="236296"/>
                </a:lnTo>
                <a:lnTo>
                  <a:pt x="29740" y="225878"/>
                </a:lnTo>
                <a:lnTo>
                  <a:pt x="21753" y="214597"/>
                </a:lnTo>
                <a:lnTo>
                  <a:pt x="14892" y="202529"/>
                </a:lnTo>
                <a:lnTo>
                  <a:pt x="9233" y="189751"/>
                </a:lnTo>
                <a:lnTo>
                  <a:pt x="4854" y="176339"/>
                </a:lnTo>
                <a:lnTo>
                  <a:pt x="1830" y="162369"/>
                </a:lnTo>
                <a:lnTo>
                  <a:pt x="237" y="147919"/>
                </a:lnTo>
                <a:lnTo>
                  <a:pt x="0" y="139699"/>
                </a:lnTo>
                <a:close/>
              </a:path>
            </a:pathLst>
          </a:custGeom>
          <a:ln w="25399">
            <a:solidFill>
              <a:srgbClr val="727272"/>
            </a:solidFill>
          </a:ln>
        </p:spPr>
        <p:txBody>
          <a:bodyPr wrap="square" lIns="0" tIns="0" rIns="0" bIns="0" rtlCol="0">
            <a:noAutofit/>
          </a:bodyPr>
          <a:lstStyle/>
          <a:p>
            <a:endParaRPr/>
          </a:p>
        </p:txBody>
      </p:sp>
      <p:sp>
        <p:nvSpPr>
          <p:cNvPr id="48" name="object 48"/>
          <p:cNvSpPr/>
          <p:nvPr/>
        </p:nvSpPr>
        <p:spPr>
          <a:xfrm>
            <a:off x="6755937" y="2416493"/>
            <a:ext cx="279399" cy="280988"/>
          </a:xfrm>
          <a:custGeom>
            <a:avLst/>
            <a:gdLst/>
            <a:ahLst/>
            <a:cxnLst/>
            <a:rect l="l" t="t" r="r" b="b"/>
            <a:pathLst>
              <a:path w="279399" h="280988">
                <a:moveTo>
                  <a:pt x="0" y="140495"/>
                </a:moveTo>
                <a:lnTo>
                  <a:pt x="275" y="149388"/>
                </a:lnTo>
                <a:lnTo>
                  <a:pt x="1923" y="163861"/>
                </a:lnTo>
                <a:lnTo>
                  <a:pt x="4992" y="177850"/>
                </a:lnTo>
                <a:lnTo>
                  <a:pt x="9405" y="191279"/>
                </a:lnTo>
                <a:lnTo>
                  <a:pt x="15088" y="204071"/>
                </a:lnTo>
                <a:lnTo>
                  <a:pt x="21964" y="216150"/>
                </a:lnTo>
                <a:lnTo>
                  <a:pt x="29958" y="227441"/>
                </a:lnTo>
                <a:lnTo>
                  <a:pt x="38994" y="237867"/>
                </a:lnTo>
                <a:lnTo>
                  <a:pt x="48996" y="247351"/>
                </a:lnTo>
                <a:lnTo>
                  <a:pt x="59888" y="255818"/>
                </a:lnTo>
                <a:lnTo>
                  <a:pt x="71595" y="263191"/>
                </a:lnTo>
                <a:lnTo>
                  <a:pt x="84041" y="269395"/>
                </a:lnTo>
                <a:lnTo>
                  <a:pt x="97150" y="274353"/>
                </a:lnTo>
                <a:lnTo>
                  <a:pt x="110847" y="277988"/>
                </a:lnTo>
                <a:lnTo>
                  <a:pt x="125055" y="280225"/>
                </a:lnTo>
                <a:lnTo>
                  <a:pt x="139699" y="280988"/>
                </a:lnTo>
                <a:lnTo>
                  <a:pt x="148543" y="280711"/>
                </a:lnTo>
                <a:lnTo>
                  <a:pt x="162934" y="279054"/>
                </a:lnTo>
                <a:lnTo>
                  <a:pt x="176844" y="275968"/>
                </a:lnTo>
                <a:lnTo>
                  <a:pt x="190197" y="271529"/>
                </a:lnTo>
                <a:lnTo>
                  <a:pt x="202917" y="265814"/>
                </a:lnTo>
                <a:lnTo>
                  <a:pt x="214928" y="258898"/>
                </a:lnTo>
                <a:lnTo>
                  <a:pt x="226155" y="250859"/>
                </a:lnTo>
                <a:lnTo>
                  <a:pt x="236522" y="241772"/>
                </a:lnTo>
                <a:lnTo>
                  <a:pt x="245952" y="231713"/>
                </a:lnTo>
                <a:lnTo>
                  <a:pt x="254372" y="220759"/>
                </a:lnTo>
                <a:lnTo>
                  <a:pt x="261703" y="208985"/>
                </a:lnTo>
                <a:lnTo>
                  <a:pt x="267872" y="196468"/>
                </a:lnTo>
                <a:lnTo>
                  <a:pt x="272802" y="183285"/>
                </a:lnTo>
                <a:lnTo>
                  <a:pt x="276416" y="169510"/>
                </a:lnTo>
                <a:lnTo>
                  <a:pt x="278641" y="155222"/>
                </a:lnTo>
                <a:lnTo>
                  <a:pt x="279399" y="140494"/>
                </a:lnTo>
                <a:lnTo>
                  <a:pt x="279124" y="131600"/>
                </a:lnTo>
                <a:lnTo>
                  <a:pt x="277476" y="117127"/>
                </a:lnTo>
                <a:lnTo>
                  <a:pt x="274407" y="103138"/>
                </a:lnTo>
                <a:lnTo>
                  <a:pt x="269993" y="89709"/>
                </a:lnTo>
                <a:lnTo>
                  <a:pt x="264310" y="76917"/>
                </a:lnTo>
                <a:lnTo>
                  <a:pt x="257434" y="64837"/>
                </a:lnTo>
                <a:lnTo>
                  <a:pt x="249440" y="53546"/>
                </a:lnTo>
                <a:lnTo>
                  <a:pt x="240404" y="43121"/>
                </a:lnTo>
                <a:lnTo>
                  <a:pt x="230402" y="33636"/>
                </a:lnTo>
                <a:lnTo>
                  <a:pt x="219510" y="25169"/>
                </a:lnTo>
                <a:lnTo>
                  <a:pt x="207803" y="17796"/>
                </a:lnTo>
                <a:lnTo>
                  <a:pt x="195357" y="11592"/>
                </a:lnTo>
                <a:lnTo>
                  <a:pt x="182248" y="6635"/>
                </a:lnTo>
                <a:lnTo>
                  <a:pt x="168551" y="2999"/>
                </a:lnTo>
                <a:lnTo>
                  <a:pt x="154343" y="762"/>
                </a:lnTo>
                <a:lnTo>
                  <a:pt x="139699" y="0"/>
                </a:lnTo>
                <a:lnTo>
                  <a:pt x="130855" y="277"/>
                </a:lnTo>
                <a:lnTo>
                  <a:pt x="116464" y="1934"/>
                </a:lnTo>
                <a:lnTo>
                  <a:pt x="102554" y="5020"/>
                </a:lnTo>
                <a:lnTo>
                  <a:pt x="89201" y="9459"/>
                </a:lnTo>
                <a:lnTo>
                  <a:pt x="76481" y="15174"/>
                </a:lnTo>
                <a:lnTo>
                  <a:pt x="64470" y="22090"/>
                </a:lnTo>
                <a:lnTo>
                  <a:pt x="53243" y="30129"/>
                </a:lnTo>
                <a:lnTo>
                  <a:pt x="42876" y="39216"/>
                </a:lnTo>
                <a:lnTo>
                  <a:pt x="33446" y="49275"/>
                </a:lnTo>
                <a:lnTo>
                  <a:pt x="25027" y="60230"/>
                </a:lnTo>
                <a:lnTo>
                  <a:pt x="17695" y="72003"/>
                </a:lnTo>
                <a:lnTo>
                  <a:pt x="11527" y="84520"/>
                </a:lnTo>
                <a:lnTo>
                  <a:pt x="6597" y="97704"/>
                </a:lnTo>
                <a:lnTo>
                  <a:pt x="2982" y="111478"/>
                </a:lnTo>
                <a:lnTo>
                  <a:pt x="758" y="125767"/>
                </a:lnTo>
                <a:lnTo>
                  <a:pt x="0" y="140495"/>
                </a:lnTo>
                <a:close/>
              </a:path>
            </a:pathLst>
          </a:custGeom>
          <a:solidFill>
            <a:srgbClr val="FFF4DB"/>
          </a:solidFill>
        </p:spPr>
        <p:txBody>
          <a:bodyPr wrap="square" lIns="0" tIns="0" rIns="0" bIns="0" rtlCol="0">
            <a:noAutofit/>
          </a:bodyPr>
          <a:lstStyle/>
          <a:p>
            <a:endParaRPr/>
          </a:p>
        </p:txBody>
      </p:sp>
      <p:sp>
        <p:nvSpPr>
          <p:cNvPr id="49" name="object 49"/>
          <p:cNvSpPr/>
          <p:nvPr/>
        </p:nvSpPr>
        <p:spPr>
          <a:xfrm>
            <a:off x="6755936" y="2416493"/>
            <a:ext cx="279399" cy="280987"/>
          </a:xfrm>
          <a:custGeom>
            <a:avLst/>
            <a:gdLst/>
            <a:ahLst/>
            <a:cxnLst/>
            <a:rect l="l" t="t" r="r" b="b"/>
            <a:pathLst>
              <a:path w="279399" h="280987">
                <a:moveTo>
                  <a:pt x="0" y="140494"/>
                </a:moveTo>
                <a:lnTo>
                  <a:pt x="758" y="125766"/>
                </a:lnTo>
                <a:lnTo>
                  <a:pt x="2982" y="111477"/>
                </a:lnTo>
                <a:lnTo>
                  <a:pt x="6597" y="97703"/>
                </a:lnTo>
                <a:lnTo>
                  <a:pt x="11527" y="84519"/>
                </a:lnTo>
                <a:lnTo>
                  <a:pt x="17695" y="72003"/>
                </a:lnTo>
                <a:lnTo>
                  <a:pt x="25027" y="60229"/>
                </a:lnTo>
                <a:lnTo>
                  <a:pt x="33446" y="49275"/>
                </a:lnTo>
                <a:lnTo>
                  <a:pt x="42877" y="39216"/>
                </a:lnTo>
                <a:lnTo>
                  <a:pt x="53244" y="30129"/>
                </a:lnTo>
                <a:lnTo>
                  <a:pt x="64471" y="22089"/>
                </a:lnTo>
                <a:lnTo>
                  <a:pt x="76482" y="15174"/>
                </a:lnTo>
                <a:lnTo>
                  <a:pt x="89202" y="9459"/>
                </a:lnTo>
                <a:lnTo>
                  <a:pt x="102555" y="5020"/>
                </a:lnTo>
                <a:lnTo>
                  <a:pt x="116465" y="1934"/>
                </a:lnTo>
                <a:lnTo>
                  <a:pt x="130856" y="276"/>
                </a:lnTo>
                <a:lnTo>
                  <a:pt x="139699" y="0"/>
                </a:lnTo>
                <a:lnTo>
                  <a:pt x="154343" y="762"/>
                </a:lnTo>
                <a:lnTo>
                  <a:pt x="168551" y="2999"/>
                </a:lnTo>
                <a:lnTo>
                  <a:pt x="182248" y="6635"/>
                </a:lnTo>
                <a:lnTo>
                  <a:pt x="195357" y="11592"/>
                </a:lnTo>
                <a:lnTo>
                  <a:pt x="207803" y="17796"/>
                </a:lnTo>
                <a:lnTo>
                  <a:pt x="219510" y="25169"/>
                </a:lnTo>
                <a:lnTo>
                  <a:pt x="230403" y="33636"/>
                </a:lnTo>
                <a:lnTo>
                  <a:pt x="240405" y="43121"/>
                </a:lnTo>
                <a:lnTo>
                  <a:pt x="249440" y="53546"/>
                </a:lnTo>
                <a:lnTo>
                  <a:pt x="257434" y="64837"/>
                </a:lnTo>
                <a:lnTo>
                  <a:pt x="264311" y="76917"/>
                </a:lnTo>
                <a:lnTo>
                  <a:pt x="269993" y="89709"/>
                </a:lnTo>
                <a:lnTo>
                  <a:pt x="274407" y="103138"/>
                </a:lnTo>
                <a:lnTo>
                  <a:pt x="277476" y="117127"/>
                </a:lnTo>
                <a:lnTo>
                  <a:pt x="279124" y="131600"/>
                </a:lnTo>
                <a:lnTo>
                  <a:pt x="279399" y="140493"/>
                </a:lnTo>
                <a:lnTo>
                  <a:pt x="278641" y="155221"/>
                </a:lnTo>
                <a:lnTo>
                  <a:pt x="276416" y="169510"/>
                </a:lnTo>
                <a:lnTo>
                  <a:pt x="272801" y="183284"/>
                </a:lnTo>
                <a:lnTo>
                  <a:pt x="267872" y="196468"/>
                </a:lnTo>
                <a:lnTo>
                  <a:pt x="261703" y="208984"/>
                </a:lnTo>
                <a:lnTo>
                  <a:pt x="254371" y="220758"/>
                </a:lnTo>
                <a:lnTo>
                  <a:pt x="245952" y="231712"/>
                </a:lnTo>
                <a:lnTo>
                  <a:pt x="236521" y="241771"/>
                </a:lnTo>
                <a:lnTo>
                  <a:pt x="226155" y="250858"/>
                </a:lnTo>
                <a:lnTo>
                  <a:pt x="214928" y="258897"/>
                </a:lnTo>
                <a:lnTo>
                  <a:pt x="202917" y="265813"/>
                </a:lnTo>
                <a:lnTo>
                  <a:pt x="190197" y="271528"/>
                </a:lnTo>
                <a:lnTo>
                  <a:pt x="176844" y="275967"/>
                </a:lnTo>
                <a:lnTo>
                  <a:pt x="162934" y="279053"/>
                </a:lnTo>
                <a:lnTo>
                  <a:pt x="148542" y="280710"/>
                </a:lnTo>
                <a:lnTo>
                  <a:pt x="139699" y="280987"/>
                </a:lnTo>
                <a:lnTo>
                  <a:pt x="125055" y="280224"/>
                </a:lnTo>
                <a:lnTo>
                  <a:pt x="110847" y="277987"/>
                </a:lnTo>
                <a:lnTo>
                  <a:pt x="97151" y="274352"/>
                </a:lnTo>
                <a:lnTo>
                  <a:pt x="84041" y="269394"/>
                </a:lnTo>
                <a:lnTo>
                  <a:pt x="71595" y="263190"/>
                </a:lnTo>
                <a:lnTo>
                  <a:pt x="59888" y="255817"/>
                </a:lnTo>
                <a:lnTo>
                  <a:pt x="48996" y="247350"/>
                </a:lnTo>
                <a:lnTo>
                  <a:pt x="38994" y="237866"/>
                </a:lnTo>
                <a:lnTo>
                  <a:pt x="29958" y="227440"/>
                </a:lnTo>
                <a:lnTo>
                  <a:pt x="21964" y="216149"/>
                </a:lnTo>
                <a:lnTo>
                  <a:pt x="15088" y="204070"/>
                </a:lnTo>
                <a:lnTo>
                  <a:pt x="9405" y="191278"/>
                </a:lnTo>
                <a:lnTo>
                  <a:pt x="4992" y="177849"/>
                </a:lnTo>
                <a:lnTo>
                  <a:pt x="1923" y="163860"/>
                </a:lnTo>
                <a:lnTo>
                  <a:pt x="275" y="149387"/>
                </a:lnTo>
                <a:lnTo>
                  <a:pt x="0" y="140494"/>
                </a:lnTo>
                <a:close/>
              </a:path>
            </a:pathLst>
          </a:custGeom>
          <a:ln w="25399">
            <a:solidFill>
              <a:srgbClr val="727272"/>
            </a:solidFill>
          </a:ln>
        </p:spPr>
        <p:txBody>
          <a:bodyPr wrap="square" lIns="0" tIns="0" rIns="0" bIns="0" rtlCol="0">
            <a:noAutofit/>
          </a:bodyPr>
          <a:lstStyle/>
          <a:p>
            <a:endParaRPr/>
          </a:p>
        </p:txBody>
      </p:sp>
      <p:sp>
        <p:nvSpPr>
          <p:cNvPr id="50" name="object 50"/>
          <p:cNvSpPr/>
          <p:nvPr/>
        </p:nvSpPr>
        <p:spPr>
          <a:xfrm>
            <a:off x="6751175" y="3778133"/>
            <a:ext cx="280987" cy="279399"/>
          </a:xfrm>
          <a:custGeom>
            <a:avLst/>
            <a:gdLst/>
            <a:ahLst/>
            <a:cxnLst/>
            <a:rect l="l" t="t" r="r" b="b"/>
            <a:pathLst>
              <a:path w="280987" h="279399">
                <a:moveTo>
                  <a:pt x="0" y="139699"/>
                </a:moveTo>
                <a:lnTo>
                  <a:pt x="276" y="148543"/>
                </a:lnTo>
                <a:lnTo>
                  <a:pt x="1934" y="162934"/>
                </a:lnTo>
                <a:lnTo>
                  <a:pt x="5020" y="176844"/>
                </a:lnTo>
                <a:lnTo>
                  <a:pt x="9459" y="190197"/>
                </a:lnTo>
                <a:lnTo>
                  <a:pt x="15174" y="202917"/>
                </a:lnTo>
                <a:lnTo>
                  <a:pt x="22089" y="214928"/>
                </a:lnTo>
                <a:lnTo>
                  <a:pt x="30128" y="226155"/>
                </a:lnTo>
                <a:lnTo>
                  <a:pt x="39215" y="236522"/>
                </a:lnTo>
                <a:lnTo>
                  <a:pt x="49274" y="245953"/>
                </a:lnTo>
                <a:lnTo>
                  <a:pt x="60228" y="254372"/>
                </a:lnTo>
                <a:lnTo>
                  <a:pt x="72002" y="261703"/>
                </a:lnTo>
                <a:lnTo>
                  <a:pt x="84519" y="267872"/>
                </a:lnTo>
                <a:lnTo>
                  <a:pt x="97702" y="272801"/>
                </a:lnTo>
                <a:lnTo>
                  <a:pt x="111477" y="276416"/>
                </a:lnTo>
                <a:lnTo>
                  <a:pt x="125766" y="278641"/>
                </a:lnTo>
                <a:lnTo>
                  <a:pt x="140493" y="279399"/>
                </a:lnTo>
                <a:lnTo>
                  <a:pt x="149386" y="279124"/>
                </a:lnTo>
                <a:lnTo>
                  <a:pt x="163860" y="277476"/>
                </a:lnTo>
                <a:lnTo>
                  <a:pt x="177848" y="274407"/>
                </a:lnTo>
                <a:lnTo>
                  <a:pt x="191277" y="269994"/>
                </a:lnTo>
                <a:lnTo>
                  <a:pt x="204069" y="264311"/>
                </a:lnTo>
                <a:lnTo>
                  <a:pt x="216149" y="257435"/>
                </a:lnTo>
                <a:lnTo>
                  <a:pt x="227440" y="249441"/>
                </a:lnTo>
                <a:lnTo>
                  <a:pt x="237865" y="240405"/>
                </a:lnTo>
                <a:lnTo>
                  <a:pt x="247350" y="230403"/>
                </a:lnTo>
                <a:lnTo>
                  <a:pt x="255817" y="219511"/>
                </a:lnTo>
                <a:lnTo>
                  <a:pt x="263190" y="207804"/>
                </a:lnTo>
                <a:lnTo>
                  <a:pt x="269394" y="195358"/>
                </a:lnTo>
                <a:lnTo>
                  <a:pt x="274351" y="182248"/>
                </a:lnTo>
                <a:lnTo>
                  <a:pt x="277987" y="168552"/>
                </a:lnTo>
                <a:lnTo>
                  <a:pt x="280224" y="154343"/>
                </a:lnTo>
                <a:lnTo>
                  <a:pt x="280987" y="139699"/>
                </a:lnTo>
                <a:lnTo>
                  <a:pt x="280710" y="130856"/>
                </a:lnTo>
                <a:lnTo>
                  <a:pt x="279052" y="116465"/>
                </a:lnTo>
                <a:lnTo>
                  <a:pt x="275966" y="102555"/>
                </a:lnTo>
                <a:lnTo>
                  <a:pt x="271527" y="89202"/>
                </a:lnTo>
                <a:lnTo>
                  <a:pt x="265812" y="76482"/>
                </a:lnTo>
                <a:lnTo>
                  <a:pt x="258897" y="64471"/>
                </a:lnTo>
                <a:lnTo>
                  <a:pt x="250858" y="53244"/>
                </a:lnTo>
                <a:lnTo>
                  <a:pt x="241770" y="42877"/>
                </a:lnTo>
                <a:lnTo>
                  <a:pt x="231712" y="33447"/>
                </a:lnTo>
                <a:lnTo>
                  <a:pt x="220757" y="25027"/>
                </a:lnTo>
                <a:lnTo>
                  <a:pt x="208984" y="17696"/>
                </a:lnTo>
                <a:lnTo>
                  <a:pt x="196467" y="11527"/>
                </a:lnTo>
                <a:lnTo>
                  <a:pt x="183283" y="6597"/>
                </a:lnTo>
                <a:lnTo>
                  <a:pt x="169509" y="2982"/>
                </a:lnTo>
                <a:lnTo>
                  <a:pt x="155220" y="758"/>
                </a:lnTo>
                <a:lnTo>
                  <a:pt x="140493" y="0"/>
                </a:lnTo>
                <a:lnTo>
                  <a:pt x="131600" y="275"/>
                </a:lnTo>
                <a:lnTo>
                  <a:pt x="117126" y="1923"/>
                </a:lnTo>
                <a:lnTo>
                  <a:pt x="103137" y="4992"/>
                </a:lnTo>
                <a:lnTo>
                  <a:pt x="89709" y="9405"/>
                </a:lnTo>
                <a:lnTo>
                  <a:pt x="76916" y="15088"/>
                </a:lnTo>
                <a:lnTo>
                  <a:pt x="64837" y="21964"/>
                </a:lnTo>
                <a:lnTo>
                  <a:pt x="53546" y="29958"/>
                </a:lnTo>
                <a:lnTo>
                  <a:pt x="43121" y="38994"/>
                </a:lnTo>
                <a:lnTo>
                  <a:pt x="33636" y="48996"/>
                </a:lnTo>
                <a:lnTo>
                  <a:pt x="25169" y="59889"/>
                </a:lnTo>
                <a:lnTo>
                  <a:pt x="17796" y="71596"/>
                </a:lnTo>
                <a:lnTo>
                  <a:pt x="11592" y="84042"/>
                </a:lnTo>
                <a:lnTo>
                  <a:pt x="6635" y="97151"/>
                </a:lnTo>
                <a:lnTo>
                  <a:pt x="2999" y="110847"/>
                </a:lnTo>
                <a:lnTo>
                  <a:pt x="762" y="125055"/>
                </a:lnTo>
                <a:lnTo>
                  <a:pt x="0" y="139699"/>
                </a:lnTo>
                <a:close/>
              </a:path>
            </a:pathLst>
          </a:custGeom>
          <a:solidFill>
            <a:srgbClr val="FFF4DB"/>
          </a:solidFill>
        </p:spPr>
        <p:txBody>
          <a:bodyPr wrap="square" lIns="0" tIns="0" rIns="0" bIns="0" rtlCol="0">
            <a:noAutofit/>
          </a:bodyPr>
          <a:lstStyle/>
          <a:p>
            <a:endParaRPr/>
          </a:p>
        </p:txBody>
      </p:sp>
      <p:sp>
        <p:nvSpPr>
          <p:cNvPr id="51" name="object 51"/>
          <p:cNvSpPr/>
          <p:nvPr/>
        </p:nvSpPr>
        <p:spPr>
          <a:xfrm>
            <a:off x="6751175" y="3778133"/>
            <a:ext cx="280987" cy="279399"/>
          </a:xfrm>
          <a:custGeom>
            <a:avLst/>
            <a:gdLst/>
            <a:ahLst/>
            <a:cxnLst/>
            <a:rect l="l" t="t" r="r" b="b"/>
            <a:pathLst>
              <a:path w="280987" h="279399">
                <a:moveTo>
                  <a:pt x="0" y="139699"/>
                </a:moveTo>
                <a:lnTo>
                  <a:pt x="762" y="125055"/>
                </a:lnTo>
                <a:lnTo>
                  <a:pt x="2999" y="110847"/>
                </a:lnTo>
                <a:lnTo>
                  <a:pt x="6635" y="97151"/>
                </a:lnTo>
                <a:lnTo>
                  <a:pt x="11593" y="84041"/>
                </a:lnTo>
                <a:lnTo>
                  <a:pt x="17796" y="71595"/>
                </a:lnTo>
                <a:lnTo>
                  <a:pt x="25170" y="59888"/>
                </a:lnTo>
                <a:lnTo>
                  <a:pt x="33637" y="48996"/>
                </a:lnTo>
                <a:lnTo>
                  <a:pt x="43121" y="38994"/>
                </a:lnTo>
                <a:lnTo>
                  <a:pt x="53547" y="29958"/>
                </a:lnTo>
                <a:lnTo>
                  <a:pt x="64837" y="21964"/>
                </a:lnTo>
                <a:lnTo>
                  <a:pt x="76917" y="15088"/>
                </a:lnTo>
                <a:lnTo>
                  <a:pt x="89709" y="9405"/>
                </a:lnTo>
                <a:lnTo>
                  <a:pt x="103138" y="4992"/>
                </a:lnTo>
                <a:lnTo>
                  <a:pt x="117127" y="1923"/>
                </a:lnTo>
                <a:lnTo>
                  <a:pt x="131600" y="275"/>
                </a:lnTo>
                <a:lnTo>
                  <a:pt x="140493" y="0"/>
                </a:lnTo>
                <a:lnTo>
                  <a:pt x="155220" y="758"/>
                </a:lnTo>
                <a:lnTo>
                  <a:pt x="169509" y="2982"/>
                </a:lnTo>
                <a:lnTo>
                  <a:pt x="183284" y="6597"/>
                </a:lnTo>
                <a:lnTo>
                  <a:pt x="196467" y="11527"/>
                </a:lnTo>
                <a:lnTo>
                  <a:pt x="208984" y="17695"/>
                </a:lnTo>
                <a:lnTo>
                  <a:pt x="220758" y="25027"/>
                </a:lnTo>
                <a:lnTo>
                  <a:pt x="231712" y="33446"/>
                </a:lnTo>
                <a:lnTo>
                  <a:pt x="241771" y="42877"/>
                </a:lnTo>
                <a:lnTo>
                  <a:pt x="250858" y="53244"/>
                </a:lnTo>
                <a:lnTo>
                  <a:pt x="258897" y="64470"/>
                </a:lnTo>
                <a:lnTo>
                  <a:pt x="265813" y="76482"/>
                </a:lnTo>
                <a:lnTo>
                  <a:pt x="271528" y="89202"/>
                </a:lnTo>
                <a:lnTo>
                  <a:pt x="275967" y="102554"/>
                </a:lnTo>
                <a:lnTo>
                  <a:pt x="279053" y="116464"/>
                </a:lnTo>
                <a:lnTo>
                  <a:pt x="280710" y="130856"/>
                </a:lnTo>
                <a:lnTo>
                  <a:pt x="280987" y="139699"/>
                </a:lnTo>
                <a:lnTo>
                  <a:pt x="280225" y="154343"/>
                </a:lnTo>
                <a:lnTo>
                  <a:pt x="277988" y="168551"/>
                </a:lnTo>
                <a:lnTo>
                  <a:pt x="274352" y="182248"/>
                </a:lnTo>
                <a:lnTo>
                  <a:pt x="269394" y="195357"/>
                </a:lnTo>
                <a:lnTo>
                  <a:pt x="263191" y="207803"/>
                </a:lnTo>
                <a:lnTo>
                  <a:pt x="255817" y="219510"/>
                </a:lnTo>
                <a:lnTo>
                  <a:pt x="247350" y="230402"/>
                </a:lnTo>
                <a:lnTo>
                  <a:pt x="237866" y="240404"/>
                </a:lnTo>
                <a:lnTo>
                  <a:pt x="227440" y="249440"/>
                </a:lnTo>
                <a:lnTo>
                  <a:pt x="216150" y="257434"/>
                </a:lnTo>
                <a:lnTo>
                  <a:pt x="204070" y="264310"/>
                </a:lnTo>
                <a:lnTo>
                  <a:pt x="191278" y="269993"/>
                </a:lnTo>
                <a:lnTo>
                  <a:pt x="177849" y="274407"/>
                </a:lnTo>
                <a:lnTo>
                  <a:pt x="163860" y="277476"/>
                </a:lnTo>
                <a:lnTo>
                  <a:pt x="149387" y="279124"/>
                </a:lnTo>
                <a:lnTo>
                  <a:pt x="140493" y="279399"/>
                </a:lnTo>
                <a:lnTo>
                  <a:pt x="125766" y="278641"/>
                </a:lnTo>
                <a:lnTo>
                  <a:pt x="111477" y="276416"/>
                </a:lnTo>
                <a:lnTo>
                  <a:pt x="97703" y="272801"/>
                </a:lnTo>
                <a:lnTo>
                  <a:pt x="84519" y="267872"/>
                </a:lnTo>
                <a:lnTo>
                  <a:pt x="72002" y="261703"/>
                </a:lnTo>
                <a:lnTo>
                  <a:pt x="60229" y="254371"/>
                </a:lnTo>
                <a:lnTo>
                  <a:pt x="49274" y="245952"/>
                </a:lnTo>
                <a:lnTo>
                  <a:pt x="39216" y="236521"/>
                </a:lnTo>
                <a:lnTo>
                  <a:pt x="30128" y="226155"/>
                </a:lnTo>
                <a:lnTo>
                  <a:pt x="22089" y="214928"/>
                </a:lnTo>
                <a:lnTo>
                  <a:pt x="15174" y="202916"/>
                </a:lnTo>
                <a:lnTo>
                  <a:pt x="9459" y="190196"/>
                </a:lnTo>
                <a:lnTo>
                  <a:pt x="5020" y="176844"/>
                </a:lnTo>
                <a:lnTo>
                  <a:pt x="1934" y="162934"/>
                </a:lnTo>
                <a:lnTo>
                  <a:pt x="276" y="148542"/>
                </a:lnTo>
                <a:lnTo>
                  <a:pt x="0" y="139699"/>
                </a:lnTo>
                <a:close/>
              </a:path>
            </a:pathLst>
          </a:custGeom>
          <a:ln w="25399">
            <a:solidFill>
              <a:srgbClr val="727272"/>
            </a:solidFill>
          </a:ln>
        </p:spPr>
        <p:txBody>
          <a:bodyPr wrap="square" lIns="0" tIns="0" rIns="0" bIns="0" rtlCol="0">
            <a:noAutofit/>
          </a:bodyPr>
          <a:lstStyle/>
          <a:p>
            <a:endParaRPr/>
          </a:p>
        </p:txBody>
      </p:sp>
      <p:sp>
        <p:nvSpPr>
          <p:cNvPr id="52" name="object 52"/>
          <p:cNvSpPr/>
          <p:nvPr/>
        </p:nvSpPr>
        <p:spPr>
          <a:xfrm>
            <a:off x="4483477" y="4921133"/>
            <a:ext cx="280987" cy="280988"/>
          </a:xfrm>
          <a:custGeom>
            <a:avLst/>
            <a:gdLst/>
            <a:ahLst/>
            <a:cxnLst/>
            <a:rect l="l" t="t" r="r" b="b"/>
            <a:pathLst>
              <a:path w="280987" h="280988">
                <a:moveTo>
                  <a:pt x="0" y="140493"/>
                </a:moveTo>
                <a:lnTo>
                  <a:pt x="317" y="150009"/>
                </a:lnTo>
                <a:lnTo>
                  <a:pt x="2029" y="164423"/>
                </a:lnTo>
                <a:lnTo>
                  <a:pt x="5160" y="178352"/>
                </a:lnTo>
                <a:lnTo>
                  <a:pt x="9632" y="191722"/>
                </a:lnTo>
                <a:lnTo>
                  <a:pt x="15371" y="204456"/>
                </a:lnTo>
                <a:lnTo>
                  <a:pt x="22301" y="216480"/>
                </a:lnTo>
                <a:lnTo>
                  <a:pt x="30347" y="227717"/>
                </a:lnTo>
                <a:lnTo>
                  <a:pt x="39433" y="238091"/>
                </a:lnTo>
                <a:lnTo>
                  <a:pt x="49483" y="247528"/>
                </a:lnTo>
                <a:lnTo>
                  <a:pt x="60422" y="255952"/>
                </a:lnTo>
                <a:lnTo>
                  <a:pt x="72174" y="263287"/>
                </a:lnTo>
                <a:lnTo>
                  <a:pt x="84665" y="269458"/>
                </a:lnTo>
                <a:lnTo>
                  <a:pt x="97817" y="274389"/>
                </a:lnTo>
                <a:lnTo>
                  <a:pt x="111556" y="278005"/>
                </a:lnTo>
                <a:lnTo>
                  <a:pt x="125807" y="280229"/>
                </a:lnTo>
                <a:lnTo>
                  <a:pt x="140493" y="280988"/>
                </a:lnTo>
                <a:lnTo>
                  <a:pt x="150009" y="280671"/>
                </a:lnTo>
                <a:lnTo>
                  <a:pt x="164423" y="278958"/>
                </a:lnTo>
                <a:lnTo>
                  <a:pt x="178352" y="275828"/>
                </a:lnTo>
                <a:lnTo>
                  <a:pt x="191722" y="271355"/>
                </a:lnTo>
                <a:lnTo>
                  <a:pt x="204456" y="265616"/>
                </a:lnTo>
                <a:lnTo>
                  <a:pt x="216479" y="258686"/>
                </a:lnTo>
                <a:lnTo>
                  <a:pt x="227716" y="250640"/>
                </a:lnTo>
                <a:lnTo>
                  <a:pt x="238091" y="241555"/>
                </a:lnTo>
                <a:lnTo>
                  <a:pt x="247527" y="231504"/>
                </a:lnTo>
                <a:lnTo>
                  <a:pt x="255951" y="220565"/>
                </a:lnTo>
                <a:lnTo>
                  <a:pt x="263286" y="208813"/>
                </a:lnTo>
                <a:lnTo>
                  <a:pt x="269457" y="196322"/>
                </a:lnTo>
                <a:lnTo>
                  <a:pt x="274388" y="183169"/>
                </a:lnTo>
                <a:lnTo>
                  <a:pt x="278003" y="169430"/>
                </a:lnTo>
                <a:lnTo>
                  <a:pt x="280228" y="155179"/>
                </a:lnTo>
                <a:lnTo>
                  <a:pt x="280987" y="140493"/>
                </a:lnTo>
                <a:lnTo>
                  <a:pt x="280669" y="130979"/>
                </a:lnTo>
                <a:lnTo>
                  <a:pt x="278957" y="116565"/>
                </a:lnTo>
                <a:lnTo>
                  <a:pt x="275827" y="102635"/>
                </a:lnTo>
                <a:lnTo>
                  <a:pt x="271355" y="89265"/>
                </a:lnTo>
                <a:lnTo>
                  <a:pt x="265616" y="76531"/>
                </a:lnTo>
                <a:lnTo>
                  <a:pt x="258685" y="64508"/>
                </a:lnTo>
                <a:lnTo>
                  <a:pt x="250640" y="53271"/>
                </a:lnTo>
                <a:lnTo>
                  <a:pt x="241554" y="42896"/>
                </a:lnTo>
                <a:lnTo>
                  <a:pt x="231504" y="33459"/>
                </a:lnTo>
                <a:lnTo>
                  <a:pt x="220565" y="25036"/>
                </a:lnTo>
                <a:lnTo>
                  <a:pt x="208813" y="17700"/>
                </a:lnTo>
                <a:lnTo>
                  <a:pt x="196322" y="11530"/>
                </a:lnTo>
                <a:lnTo>
                  <a:pt x="183170" y="6598"/>
                </a:lnTo>
                <a:lnTo>
                  <a:pt x="169430" y="2983"/>
                </a:lnTo>
                <a:lnTo>
                  <a:pt x="155179" y="758"/>
                </a:lnTo>
                <a:lnTo>
                  <a:pt x="140493" y="0"/>
                </a:lnTo>
                <a:lnTo>
                  <a:pt x="130979" y="317"/>
                </a:lnTo>
                <a:lnTo>
                  <a:pt x="116565" y="2029"/>
                </a:lnTo>
                <a:lnTo>
                  <a:pt x="102635" y="5159"/>
                </a:lnTo>
                <a:lnTo>
                  <a:pt x="89265" y="9632"/>
                </a:lnTo>
                <a:lnTo>
                  <a:pt x="76531" y="15371"/>
                </a:lnTo>
                <a:lnTo>
                  <a:pt x="64508" y="22301"/>
                </a:lnTo>
                <a:lnTo>
                  <a:pt x="53271" y="30347"/>
                </a:lnTo>
                <a:lnTo>
                  <a:pt x="42896" y="39432"/>
                </a:lnTo>
                <a:lnTo>
                  <a:pt x="33459" y="49483"/>
                </a:lnTo>
                <a:lnTo>
                  <a:pt x="25036" y="60422"/>
                </a:lnTo>
                <a:lnTo>
                  <a:pt x="17700" y="72174"/>
                </a:lnTo>
                <a:lnTo>
                  <a:pt x="11530" y="84664"/>
                </a:lnTo>
                <a:lnTo>
                  <a:pt x="6598" y="97817"/>
                </a:lnTo>
                <a:lnTo>
                  <a:pt x="2983" y="111556"/>
                </a:lnTo>
                <a:lnTo>
                  <a:pt x="758" y="125807"/>
                </a:lnTo>
                <a:lnTo>
                  <a:pt x="0" y="140493"/>
                </a:lnTo>
                <a:close/>
              </a:path>
            </a:pathLst>
          </a:custGeom>
          <a:solidFill>
            <a:srgbClr val="FFF4DB"/>
          </a:solidFill>
        </p:spPr>
        <p:txBody>
          <a:bodyPr wrap="square" lIns="0" tIns="0" rIns="0" bIns="0" rtlCol="0">
            <a:noAutofit/>
          </a:bodyPr>
          <a:lstStyle/>
          <a:p>
            <a:endParaRPr/>
          </a:p>
        </p:txBody>
      </p:sp>
      <p:sp>
        <p:nvSpPr>
          <p:cNvPr id="53" name="object 53"/>
          <p:cNvSpPr/>
          <p:nvPr/>
        </p:nvSpPr>
        <p:spPr>
          <a:xfrm>
            <a:off x="4483477" y="4921133"/>
            <a:ext cx="280987" cy="280987"/>
          </a:xfrm>
          <a:custGeom>
            <a:avLst/>
            <a:gdLst/>
            <a:ahLst/>
            <a:cxnLst/>
            <a:rect l="l" t="t" r="r" b="b"/>
            <a:pathLst>
              <a:path w="280987" h="280987">
                <a:moveTo>
                  <a:pt x="0" y="140493"/>
                </a:moveTo>
                <a:lnTo>
                  <a:pt x="758" y="125807"/>
                </a:lnTo>
                <a:lnTo>
                  <a:pt x="2983" y="111556"/>
                </a:lnTo>
                <a:lnTo>
                  <a:pt x="6598" y="97817"/>
                </a:lnTo>
                <a:lnTo>
                  <a:pt x="11529" y="84664"/>
                </a:lnTo>
                <a:lnTo>
                  <a:pt x="17700" y="72174"/>
                </a:lnTo>
                <a:lnTo>
                  <a:pt x="25035" y="60421"/>
                </a:lnTo>
                <a:lnTo>
                  <a:pt x="33459" y="49482"/>
                </a:lnTo>
                <a:lnTo>
                  <a:pt x="42896" y="39432"/>
                </a:lnTo>
                <a:lnTo>
                  <a:pt x="53271" y="30347"/>
                </a:lnTo>
                <a:lnTo>
                  <a:pt x="64507" y="22301"/>
                </a:lnTo>
                <a:lnTo>
                  <a:pt x="76531" y="15371"/>
                </a:lnTo>
                <a:lnTo>
                  <a:pt x="89265" y="9632"/>
                </a:lnTo>
                <a:lnTo>
                  <a:pt x="102635" y="5159"/>
                </a:lnTo>
                <a:lnTo>
                  <a:pt x="116564" y="2029"/>
                </a:lnTo>
                <a:lnTo>
                  <a:pt x="130978" y="317"/>
                </a:lnTo>
                <a:lnTo>
                  <a:pt x="140493" y="0"/>
                </a:lnTo>
                <a:lnTo>
                  <a:pt x="155180" y="758"/>
                </a:lnTo>
                <a:lnTo>
                  <a:pt x="169430" y="2983"/>
                </a:lnTo>
                <a:lnTo>
                  <a:pt x="183170" y="6598"/>
                </a:lnTo>
                <a:lnTo>
                  <a:pt x="196322" y="11529"/>
                </a:lnTo>
                <a:lnTo>
                  <a:pt x="208813" y="17700"/>
                </a:lnTo>
                <a:lnTo>
                  <a:pt x="220565" y="25035"/>
                </a:lnTo>
                <a:lnTo>
                  <a:pt x="231504" y="33459"/>
                </a:lnTo>
                <a:lnTo>
                  <a:pt x="241554" y="42896"/>
                </a:lnTo>
                <a:lnTo>
                  <a:pt x="250640" y="53271"/>
                </a:lnTo>
                <a:lnTo>
                  <a:pt x="258686" y="64507"/>
                </a:lnTo>
                <a:lnTo>
                  <a:pt x="265616" y="76531"/>
                </a:lnTo>
                <a:lnTo>
                  <a:pt x="271355" y="89265"/>
                </a:lnTo>
                <a:lnTo>
                  <a:pt x="275827" y="102635"/>
                </a:lnTo>
                <a:lnTo>
                  <a:pt x="278957" y="116564"/>
                </a:lnTo>
                <a:lnTo>
                  <a:pt x="280670" y="130979"/>
                </a:lnTo>
                <a:lnTo>
                  <a:pt x="280987" y="140493"/>
                </a:lnTo>
                <a:lnTo>
                  <a:pt x="280228" y="155179"/>
                </a:lnTo>
                <a:lnTo>
                  <a:pt x="278004" y="169430"/>
                </a:lnTo>
                <a:lnTo>
                  <a:pt x="274388" y="183169"/>
                </a:lnTo>
                <a:lnTo>
                  <a:pt x="269457" y="196322"/>
                </a:lnTo>
                <a:lnTo>
                  <a:pt x="263286" y="208812"/>
                </a:lnTo>
                <a:lnTo>
                  <a:pt x="255951" y="220565"/>
                </a:lnTo>
                <a:lnTo>
                  <a:pt x="247527" y="231504"/>
                </a:lnTo>
                <a:lnTo>
                  <a:pt x="238090" y="241554"/>
                </a:lnTo>
                <a:lnTo>
                  <a:pt x="227716" y="250640"/>
                </a:lnTo>
                <a:lnTo>
                  <a:pt x="216479" y="258686"/>
                </a:lnTo>
                <a:lnTo>
                  <a:pt x="204456" y="265616"/>
                </a:lnTo>
                <a:lnTo>
                  <a:pt x="191721" y="271355"/>
                </a:lnTo>
                <a:lnTo>
                  <a:pt x="178352" y="275827"/>
                </a:lnTo>
                <a:lnTo>
                  <a:pt x="164422" y="278957"/>
                </a:lnTo>
                <a:lnTo>
                  <a:pt x="150008" y="280670"/>
                </a:lnTo>
                <a:lnTo>
                  <a:pt x="140493" y="280987"/>
                </a:lnTo>
                <a:lnTo>
                  <a:pt x="125807" y="280228"/>
                </a:lnTo>
                <a:lnTo>
                  <a:pt x="111556" y="278004"/>
                </a:lnTo>
                <a:lnTo>
                  <a:pt x="97817" y="274388"/>
                </a:lnTo>
                <a:lnTo>
                  <a:pt x="84664" y="269457"/>
                </a:lnTo>
                <a:lnTo>
                  <a:pt x="72174" y="263286"/>
                </a:lnTo>
                <a:lnTo>
                  <a:pt x="60422" y="255951"/>
                </a:lnTo>
                <a:lnTo>
                  <a:pt x="49482" y="247527"/>
                </a:lnTo>
                <a:lnTo>
                  <a:pt x="39432" y="238090"/>
                </a:lnTo>
                <a:lnTo>
                  <a:pt x="30347" y="227716"/>
                </a:lnTo>
                <a:lnTo>
                  <a:pt x="22301" y="216479"/>
                </a:lnTo>
                <a:lnTo>
                  <a:pt x="15371" y="204456"/>
                </a:lnTo>
                <a:lnTo>
                  <a:pt x="9632" y="191722"/>
                </a:lnTo>
                <a:lnTo>
                  <a:pt x="5159" y="178352"/>
                </a:lnTo>
                <a:lnTo>
                  <a:pt x="2029" y="164422"/>
                </a:lnTo>
                <a:lnTo>
                  <a:pt x="317" y="150008"/>
                </a:lnTo>
                <a:lnTo>
                  <a:pt x="0" y="140493"/>
                </a:lnTo>
                <a:close/>
              </a:path>
            </a:pathLst>
          </a:custGeom>
          <a:ln w="25399">
            <a:solidFill>
              <a:srgbClr val="727272"/>
            </a:solidFill>
          </a:ln>
        </p:spPr>
        <p:txBody>
          <a:bodyPr wrap="square" lIns="0" tIns="0" rIns="0" bIns="0" rtlCol="0">
            <a:noAutofit/>
          </a:bodyPr>
          <a:lstStyle/>
          <a:p>
            <a:endParaRPr/>
          </a:p>
        </p:txBody>
      </p:sp>
      <p:sp>
        <p:nvSpPr>
          <p:cNvPr id="54" name="object 54"/>
          <p:cNvSpPr/>
          <p:nvPr/>
        </p:nvSpPr>
        <p:spPr>
          <a:xfrm>
            <a:off x="1998209" y="2430353"/>
            <a:ext cx="279399" cy="280986"/>
          </a:xfrm>
          <a:custGeom>
            <a:avLst/>
            <a:gdLst/>
            <a:ahLst/>
            <a:cxnLst/>
            <a:rect l="l" t="t" r="r" b="b"/>
            <a:pathLst>
              <a:path w="279399" h="280986">
                <a:moveTo>
                  <a:pt x="0" y="140493"/>
                </a:moveTo>
                <a:lnTo>
                  <a:pt x="275" y="149386"/>
                </a:lnTo>
                <a:lnTo>
                  <a:pt x="1923" y="163859"/>
                </a:lnTo>
                <a:lnTo>
                  <a:pt x="4991" y="177848"/>
                </a:lnTo>
                <a:lnTo>
                  <a:pt x="9405" y="191277"/>
                </a:lnTo>
                <a:lnTo>
                  <a:pt x="15088" y="204069"/>
                </a:lnTo>
                <a:lnTo>
                  <a:pt x="21964" y="216148"/>
                </a:lnTo>
                <a:lnTo>
                  <a:pt x="29958" y="227439"/>
                </a:lnTo>
                <a:lnTo>
                  <a:pt x="38994" y="237865"/>
                </a:lnTo>
                <a:lnTo>
                  <a:pt x="48996" y="247349"/>
                </a:lnTo>
                <a:lnTo>
                  <a:pt x="59888" y="255816"/>
                </a:lnTo>
                <a:lnTo>
                  <a:pt x="71595" y="263190"/>
                </a:lnTo>
                <a:lnTo>
                  <a:pt x="84041" y="269393"/>
                </a:lnTo>
                <a:lnTo>
                  <a:pt x="97150" y="274351"/>
                </a:lnTo>
                <a:lnTo>
                  <a:pt x="110847" y="277987"/>
                </a:lnTo>
                <a:lnTo>
                  <a:pt x="125055" y="280224"/>
                </a:lnTo>
                <a:lnTo>
                  <a:pt x="139699" y="280986"/>
                </a:lnTo>
                <a:lnTo>
                  <a:pt x="148542" y="280709"/>
                </a:lnTo>
                <a:lnTo>
                  <a:pt x="162933" y="279052"/>
                </a:lnTo>
                <a:lnTo>
                  <a:pt x="176843" y="275966"/>
                </a:lnTo>
                <a:lnTo>
                  <a:pt x="190196" y="271527"/>
                </a:lnTo>
                <a:lnTo>
                  <a:pt x="202916" y="265812"/>
                </a:lnTo>
                <a:lnTo>
                  <a:pt x="214927" y="258897"/>
                </a:lnTo>
                <a:lnTo>
                  <a:pt x="226154" y="250857"/>
                </a:lnTo>
                <a:lnTo>
                  <a:pt x="236521" y="241770"/>
                </a:lnTo>
                <a:lnTo>
                  <a:pt x="245952" y="231711"/>
                </a:lnTo>
                <a:lnTo>
                  <a:pt x="254371" y="220757"/>
                </a:lnTo>
                <a:lnTo>
                  <a:pt x="261703" y="208983"/>
                </a:lnTo>
                <a:lnTo>
                  <a:pt x="267871" y="196467"/>
                </a:lnTo>
                <a:lnTo>
                  <a:pt x="272801" y="183283"/>
                </a:lnTo>
                <a:lnTo>
                  <a:pt x="276416" y="169509"/>
                </a:lnTo>
                <a:lnTo>
                  <a:pt x="278641" y="155220"/>
                </a:lnTo>
                <a:lnTo>
                  <a:pt x="279399" y="140493"/>
                </a:lnTo>
                <a:lnTo>
                  <a:pt x="279124" y="131600"/>
                </a:lnTo>
                <a:lnTo>
                  <a:pt x="277476" y="117126"/>
                </a:lnTo>
                <a:lnTo>
                  <a:pt x="274407" y="103137"/>
                </a:lnTo>
                <a:lnTo>
                  <a:pt x="269993" y="89709"/>
                </a:lnTo>
                <a:lnTo>
                  <a:pt x="264310" y="76916"/>
                </a:lnTo>
                <a:lnTo>
                  <a:pt x="257434" y="64837"/>
                </a:lnTo>
                <a:lnTo>
                  <a:pt x="249440" y="53546"/>
                </a:lnTo>
                <a:lnTo>
                  <a:pt x="240404" y="43121"/>
                </a:lnTo>
                <a:lnTo>
                  <a:pt x="230402" y="33636"/>
                </a:lnTo>
                <a:lnTo>
                  <a:pt x="219510" y="25169"/>
                </a:lnTo>
                <a:lnTo>
                  <a:pt x="207803" y="17796"/>
                </a:lnTo>
                <a:lnTo>
                  <a:pt x="195357" y="11592"/>
                </a:lnTo>
                <a:lnTo>
                  <a:pt x="182248" y="6635"/>
                </a:lnTo>
                <a:lnTo>
                  <a:pt x="168551" y="2999"/>
                </a:lnTo>
                <a:lnTo>
                  <a:pt x="154343" y="762"/>
                </a:lnTo>
                <a:lnTo>
                  <a:pt x="139699" y="0"/>
                </a:lnTo>
                <a:lnTo>
                  <a:pt x="130856" y="276"/>
                </a:lnTo>
                <a:lnTo>
                  <a:pt x="116465" y="1934"/>
                </a:lnTo>
                <a:lnTo>
                  <a:pt x="102555" y="5020"/>
                </a:lnTo>
                <a:lnTo>
                  <a:pt x="89202" y="9459"/>
                </a:lnTo>
                <a:lnTo>
                  <a:pt x="76482" y="15174"/>
                </a:lnTo>
                <a:lnTo>
                  <a:pt x="64470" y="22089"/>
                </a:lnTo>
                <a:lnTo>
                  <a:pt x="53244" y="30128"/>
                </a:lnTo>
                <a:lnTo>
                  <a:pt x="42877" y="39215"/>
                </a:lnTo>
                <a:lnTo>
                  <a:pt x="33446" y="49274"/>
                </a:lnTo>
                <a:lnTo>
                  <a:pt x="25027" y="60228"/>
                </a:lnTo>
                <a:lnTo>
                  <a:pt x="17695" y="72002"/>
                </a:lnTo>
                <a:lnTo>
                  <a:pt x="11527" y="84519"/>
                </a:lnTo>
                <a:lnTo>
                  <a:pt x="6597" y="97702"/>
                </a:lnTo>
                <a:lnTo>
                  <a:pt x="2982" y="111477"/>
                </a:lnTo>
                <a:lnTo>
                  <a:pt x="758" y="125766"/>
                </a:lnTo>
                <a:lnTo>
                  <a:pt x="0" y="140493"/>
                </a:lnTo>
                <a:close/>
              </a:path>
            </a:pathLst>
          </a:custGeom>
          <a:solidFill>
            <a:srgbClr val="FFF4DB"/>
          </a:solidFill>
        </p:spPr>
        <p:txBody>
          <a:bodyPr wrap="square" lIns="0" tIns="0" rIns="0" bIns="0" rtlCol="0">
            <a:noAutofit/>
          </a:bodyPr>
          <a:lstStyle/>
          <a:p>
            <a:endParaRPr/>
          </a:p>
        </p:txBody>
      </p:sp>
      <p:sp>
        <p:nvSpPr>
          <p:cNvPr id="55" name="object 55"/>
          <p:cNvSpPr/>
          <p:nvPr/>
        </p:nvSpPr>
        <p:spPr>
          <a:xfrm>
            <a:off x="1998209" y="2430353"/>
            <a:ext cx="279399" cy="280987"/>
          </a:xfrm>
          <a:custGeom>
            <a:avLst/>
            <a:gdLst/>
            <a:ahLst/>
            <a:cxnLst/>
            <a:rect l="l" t="t" r="r" b="b"/>
            <a:pathLst>
              <a:path w="279399" h="280987">
                <a:moveTo>
                  <a:pt x="0" y="140493"/>
                </a:moveTo>
                <a:lnTo>
                  <a:pt x="758" y="125766"/>
                </a:lnTo>
                <a:lnTo>
                  <a:pt x="2982" y="111477"/>
                </a:lnTo>
                <a:lnTo>
                  <a:pt x="6597" y="97703"/>
                </a:lnTo>
                <a:lnTo>
                  <a:pt x="11527" y="84519"/>
                </a:lnTo>
                <a:lnTo>
                  <a:pt x="17695" y="72002"/>
                </a:lnTo>
                <a:lnTo>
                  <a:pt x="25027" y="60229"/>
                </a:lnTo>
                <a:lnTo>
                  <a:pt x="33446" y="49274"/>
                </a:lnTo>
                <a:lnTo>
                  <a:pt x="42877" y="39216"/>
                </a:lnTo>
                <a:lnTo>
                  <a:pt x="53244" y="30128"/>
                </a:lnTo>
                <a:lnTo>
                  <a:pt x="64471" y="22089"/>
                </a:lnTo>
                <a:lnTo>
                  <a:pt x="76482" y="15174"/>
                </a:lnTo>
                <a:lnTo>
                  <a:pt x="89202" y="9459"/>
                </a:lnTo>
                <a:lnTo>
                  <a:pt x="102555" y="5020"/>
                </a:lnTo>
                <a:lnTo>
                  <a:pt x="116465" y="1934"/>
                </a:lnTo>
                <a:lnTo>
                  <a:pt x="130856" y="276"/>
                </a:lnTo>
                <a:lnTo>
                  <a:pt x="139699" y="0"/>
                </a:lnTo>
                <a:lnTo>
                  <a:pt x="154343" y="762"/>
                </a:lnTo>
                <a:lnTo>
                  <a:pt x="168551" y="2999"/>
                </a:lnTo>
                <a:lnTo>
                  <a:pt x="182248" y="6635"/>
                </a:lnTo>
                <a:lnTo>
                  <a:pt x="195357" y="11592"/>
                </a:lnTo>
                <a:lnTo>
                  <a:pt x="207803" y="17796"/>
                </a:lnTo>
                <a:lnTo>
                  <a:pt x="219510" y="25169"/>
                </a:lnTo>
                <a:lnTo>
                  <a:pt x="230402" y="33636"/>
                </a:lnTo>
                <a:lnTo>
                  <a:pt x="240404" y="43121"/>
                </a:lnTo>
                <a:lnTo>
                  <a:pt x="249440" y="53546"/>
                </a:lnTo>
                <a:lnTo>
                  <a:pt x="257434" y="64837"/>
                </a:lnTo>
                <a:lnTo>
                  <a:pt x="264310" y="76917"/>
                </a:lnTo>
                <a:lnTo>
                  <a:pt x="269993" y="89709"/>
                </a:lnTo>
                <a:lnTo>
                  <a:pt x="274407" y="103138"/>
                </a:lnTo>
                <a:lnTo>
                  <a:pt x="277475" y="117127"/>
                </a:lnTo>
                <a:lnTo>
                  <a:pt x="279123" y="131600"/>
                </a:lnTo>
                <a:lnTo>
                  <a:pt x="279399" y="140493"/>
                </a:lnTo>
                <a:lnTo>
                  <a:pt x="278640" y="155221"/>
                </a:lnTo>
                <a:lnTo>
                  <a:pt x="276416" y="169509"/>
                </a:lnTo>
                <a:lnTo>
                  <a:pt x="272801" y="183284"/>
                </a:lnTo>
                <a:lnTo>
                  <a:pt x="267871" y="196467"/>
                </a:lnTo>
                <a:lnTo>
                  <a:pt x="261703" y="208984"/>
                </a:lnTo>
                <a:lnTo>
                  <a:pt x="254371" y="220758"/>
                </a:lnTo>
                <a:lnTo>
                  <a:pt x="245952" y="231712"/>
                </a:lnTo>
                <a:lnTo>
                  <a:pt x="236521" y="241771"/>
                </a:lnTo>
                <a:lnTo>
                  <a:pt x="226154" y="250858"/>
                </a:lnTo>
                <a:lnTo>
                  <a:pt x="214927" y="258897"/>
                </a:lnTo>
                <a:lnTo>
                  <a:pt x="202916" y="265813"/>
                </a:lnTo>
                <a:lnTo>
                  <a:pt x="190196" y="271528"/>
                </a:lnTo>
                <a:lnTo>
                  <a:pt x="176843" y="275966"/>
                </a:lnTo>
                <a:lnTo>
                  <a:pt x="162933" y="279052"/>
                </a:lnTo>
                <a:lnTo>
                  <a:pt x="148542" y="280710"/>
                </a:lnTo>
                <a:lnTo>
                  <a:pt x="139699" y="280987"/>
                </a:lnTo>
                <a:lnTo>
                  <a:pt x="125055" y="280224"/>
                </a:lnTo>
                <a:lnTo>
                  <a:pt x="110847" y="277987"/>
                </a:lnTo>
                <a:lnTo>
                  <a:pt x="97150" y="274351"/>
                </a:lnTo>
                <a:lnTo>
                  <a:pt x="84041" y="269394"/>
                </a:lnTo>
                <a:lnTo>
                  <a:pt x="71595" y="263190"/>
                </a:lnTo>
                <a:lnTo>
                  <a:pt x="59888" y="255817"/>
                </a:lnTo>
                <a:lnTo>
                  <a:pt x="48996" y="247350"/>
                </a:lnTo>
                <a:lnTo>
                  <a:pt x="38994" y="237865"/>
                </a:lnTo>
                <a:lnTo>
                  <a:pt x="29958" y="227440"/>
                </a:lnTo>
                <a:lnTo>
                  <a:pt x="21964" y="216149"/>
                </a:lnTo>
                <a:lnTo>
                  <a:pt x="15088" y="204069"/>
                </a:lnTo>
                <a:lnTo>
                  <a:pt x="9405" y="191277"/>
                </a:lnTo>
                <a:lnTo>
                  <a:pt x="4991" y="177848"/>
                </a:lnTo>
                <a:lnTo>
                  <a:pt x="1923" y="163859"/>
                </a:lnTo>
                <a:lnTo>
                  <a:pt x="275" y="149386"/>
                </a:lnTo>
                <a:lnTo>
                  <a:pt x="0" y="140493"/>
                </a:lnTo>
                <a:close/>
              </a:path>
            </a:pathLst>
          </a:custGeom>
          <a:ln w="25399">
            <a:solidFill>
              <a:srgbClr val="727272"/>
            </a:solidFill>
          </a:ln>
        </p:spPr>
        <p:txBody>
          <a:bodyPr wrap="square" lIns="0" tIns="0" rIns="0" bIns="0" rtlCol="0">
            <a:noAutofit/>
          </a:bodyPr>
          <a:lstStyle/>
          <a:p>
            <a:endParaRPr/>
          </a:p>
        </p:txBody>
      </p:sp>
      <p:sp>
        <p:nvSpPr>
          <p:cNvPr id="56" name="object 56"/>
          <p:cNvSpPr/>
          <p:nvPr/>
        </p:nvSpPr>
        <p:spPr>
          <a:xfrm>
            <a:off x="1993446" y="3803536"/>
            <a:ext cx="280988" cy="279399"/>
          </a:xfrm>
          <a:custGeom>
            <a:avLst/>
            <a:gdLst/>
            <a:ahLst/>
            <a:cxnLst/>
            <a:rect l="l" t="t" r="r" b="b"/>
            <a:pathLst>
              <a:path w="280988" h="279399">
                <a:moveTo>
                  <a:pt x="0" y="139699"/>
                </a:moveTo>
                <a:lnTo>
                  <a:pt x="276" y="148542"/>
                </a:lnTo>
                <a:lnTo>
                  <a:pt x="1934" y="162934"/>
                </a:lnTo>
                <a:lnTo>
                  <a:pt x="5020" y="176844"/>
                </a:lnTo>
                <a:lnTo>
                  <a:pt x="9459" y="190197"/>
                </a:lnTo>
                <a:lnTo>
                  <a:pt x="15174" y="202916"/>
                </a:lnTo>
                <a:lnTo>
                  <a:pt x="22089" y="214928"/>
                </a:lnTo>
                <a:lnTo>
                  <a:pt x="30128" y="226155"/>
                </a:lnTo>
                <a:lnTo>
                  <a:pt x="39216" y="236521"/>
                </a:lnTo>
                <a:lnTo>
                  <a:pt x="49274" y="245952"/>
                </a:lnTo>
                <a:lnTo>
                  <a:pt x="60229" y="254371"/>
                </a:lnTo>
                <a:lnTo>
                  <a:pt x="72002" y="261703"/>
                </a:lnTo>
                <a:lnTo>
                  <a:pt x="84519" y="267871"/>
                </a:lnTo>
                <a:lnTo>
                  <a:pt x="97703" y="272801"/>
                </a:lnTo>
                <a:lnTo>
                  <a:pt x="111477" y="276416"/>
                </a:lnTo>
                <a:lnTo>
                  <a:pt x="125766" y="278640"/>
                </a:lnTo>
                <a:lnTo>
                  <a:pt x="140493" y="279399"/>
                </a:lnTo>
                <a:lnTo>
                  <a:pt x="149387" y="279123"/>
                </a:lnTo>
                <a:lnTo>
                  <a:pt x="163860" y="277475"/>
                </a:lnTo>
                <a:lnTo>
                  <a:pt x="177849" y="274407"/>
                </a:lnTo>
                <a:lnTo>
                  <a:pt x="191278" y="269993"/>
                </a:lnTo>
                <a:lnTo>
                  <a:pt x="204070" y="264310"/>
                </a:lnTo>
                <a:lnTo>
                  <a:pt x="216150" y="257434"/>
                </a:lnTo>
                <a:lnTo>
                  <a:pt x="227440" y="249440"/>
                </a:lnTo>
                <a:lnTo>
                  <a:pt x="237866" y="240404"/>
                </a:lnTo>
                <a:lnTo>
                  <a:pt x="247351" y="230402"/>
                </a:lnTo>
                <a:lnTo>
                  <a:pt x="255818" y="219510"/>
                </a:lnTo>
                <a:lnTo>
                  <a:pt x="263191" y="207803"/>
                </a:lnTo>
                <a:lnTo>
                  <a:pt x="269395" y="195357"/>
                </a:lnTo>
                <a:lnTo>
                  <a:pt x="274352" y="182248"/>
                </a:lnTo>
                <a:lnTo>
                  <a:pt x="277988" y="168551"/>
                </a:lnTo>
                <a:lnTo>
                  <a:pt x="280225" y="154343"/>
                </a:lnTo>
                <a:lnTo>
                  <a:pt x="280988" y="139699"/>
                </a:lnTo>
                <a:lnTo>
                  <a:pt x="280711" y="130855"/>
                </a:lnTo>
                <a:lnTo>
                  <a:pt x="279053" y="116464"/>
                </a:lnTo>
                <a:lnTo>
                  <a:pt x="275967" y="102554"/>
                </a:lnTo>
                <a:lnTo>
                  <a:pt x="271528" y="89202"/>
                </a:lnTo>
                <a:lnTo>
                  <a:pt x="265813" y="76482"/>
                </a:lnTo>
                <a:lnTo>
                  <a:pt x="258898" y="64471"/>
                </a:lnTo>
                <a:lnTo>
                  <a:pt x="250858" y="53244"/>
                </a:lnTo>
                <a:lnTo>
                  <a:pt x="241771" y="42877"/>
                </a:lnTo>
                <a:lnTo>
                  <a:pt x="231712" y="33446"/>
                </a:lnTo>
                <a:lnTo>
                  <a:pt x="220758" y="25027"/>
                </a:lnTo>
                <a:lnTo>
                  <a:pt x="208984" y="17695"/>
                </a:lnTo>
                <a:lnTo>
                  <a:pt x="196467" y="11527"/>
                </a:lnTo>
                <a:lnTo>
                  <a:pt x="183284" y="6597"/>
                </a:lnTo>
                <a:lnTo>
                  <a:pt x="169509" y="2982"/>
                </a:lnTo>
                <a:lnTo>
                  <a:pt x="155220" y="758"/>
                </a:lnTo>
                <a:lnTo>
                  <a:pt x="140493" y="0"/>
                </a:lnTo>
                <a:lnTo>
                  <a:pt x="131600" y="275"/>
                </a:lnTo>
                <a:lnTo>
                  <a:pt x="117127" y="1923"/>
                </a:lnTo>
                <a:lnTo>
                  <a:pt x="103138" y="4992"/>
                </a:lnTo>
                <a:lnTo>
                  <a:pt x="89709" y="9405"/>
                </a:lnTo>
                <a:lnTo>
                  <a:pt x="76917" y="15088"/>
                </a:lnTo>
                <a:lnTo>
                  <a:pt x="64837" y="21964"/>
                </a:lnTo>
                <a:lnTo>
                  <a:pt x="53547" y="29958"/>
                </a:lnTo>
                <a:lnTo>
                  <a:pt x="43121" y="38994"/>
                </a:lnTo>
                <a:lnTo>
                  <a:pt x="33637" y="48996"/>
                </a:lnTo>
                <a:lnTo>
                  <a:pt x="25170" y="59888"/>
                </a:lnTo>
                <a:lnTo>
                  <a:pt x="17796" y="71596"/>
                </a:lnTo>
                <a:lnTo>
                  <a:pt x="11593" y="84041"/>
                </a:lnTo>
                <a:lnTo>
                  <a:pt x="6635" y="97151"/>
                </a:lnTo>
                <a:lnTo>
                  <a:pt x="2999" y="110847"/>
                </a:lnTo>
                <a:lnTo>
                  <a:pt x="762" y="125055"/>
                </a:lnTo>
                <a:lnTo>
                  <a:pt x="0" y="139699"/>
                </a:lnTo>
                <a:close/>
              </a:path>
            </a:pathLst>
          </a:custGeom>
          <a:solidFill>
            <a:srgbClr val="FFF4DB"/>
          </a:solidFill>
        </p:spPr>
        <p:txBody>
          <a:bodyPr wrap="square" lIns="0" tIns="0" rIns="0" bIns="0" rtlCol="0">
            <a:noAutofit/>
          </a:bodyPr>
          <a:lstStyle/>
          <a:p>
            <a:endParaRPr/>
          </a:p>
        </p:txBody>
      </p:sp>
      <p:sp>
        <p:nvSpPr>
          <p:cNvPr id="57" name="object 57"/>
          <p:cNvSpPr/>
          <p:nvPr/>
        </p:nvSpPr>
        <p:spPr>
          <a:xfrm>
            <a:off x="1993446" y="3803536"/>
            <a:ext cx="280987" cy="279399"/>
          </a:xfrm>
          <a:custGeom>
            <a:avLst/>
            <a:gdLst/>
            <a:ahLst/>
            <a:cxnLst/>
            <a:rect l="l" t="t" r="r" b="b"/>
            <a:pathLst>
              <a:path w="280987" h="279399">
                <a:moveTo>
                  <a:pt x="0" y="139699"/>
                </a:moveTo>
                <a:lnTo>
                  <a:pt x="762" y="125055"/>
                </a:lnTo>
                <a:lnTo>
                  <a:pt x="2999" y="110847"/>
                </a:lnTo>
                <a:lnTo>
                  <a:pt x="6635" y="97150"/>
                </a:lnTo>
                <a:lnTo>
                  <a:pt x="11592" y="84041"/>
                </a:lnTo>
                <a:lnTo>
                  <a:pt x="17796" y="71595"/>
                </a:lnTo>
                <a:lnTo>
                  <a:pt x="25169" y="59888"/>
                </a:lnTo>
                <a:lnTo>
                  <a:pt x="33636" y="48996"/>
                </a:lnTo>
                <a:lnTo>
                  <a:pt x="43121" y="38994"/>
                </a:lnTo>
                <a:lnTo>
                  <a:pt x="53546" y="29958"/>
                </a:lnTo>
                <a:lnTo>
                  <a:pt x="64837" y="21964"/>
                </a:lnTo>
                <a:lnTo>
                  <a:pt x="76917" y="15088"/>
                </a:lnTo>
                <a:lnTo>
                  <a:pt x="89709" y="9405"/>
                </a:lnTo>
                <a:lnTo>
                  <a:pt x="103138" y="4991"/>
                </a:lnTo>
                <a:lnTo>
                  <a:pt x="117127" y="1923"/>
                </a:lnTo>
                <a:lnTo>
                  <a:pt x="131600" y="275"/>
                </a:lnTo>
                <a:lnTo>
                  <a:pt x="140493" y="0"/>
                </a:lnTo>
                <a:lnTo>
                  <a:pt x="155220" y="758"/>
                </a:lnTo>
                <a:lnTo>
                  <a:pt x="169509" y="2982"/>
                </a:lnTo>
                <a:lnTo>
                  <a:pt x="183284" y="6597"/>
                </a:lnTo>
                <a:lnTo>
                  <a:pt x="196467" y="11527"/>
                </a:lnTo>
                <a:lnTo>
                  <a:pt x="208984" y="17695"/>
                </a:lnTo>
                <a:lnTo>
                  <a:pt x="220757" y="25027"/>
                </a:lnTo>
                <a:lnTo>
                  <a:pt x="231712" y="33446"/>
                </a:lnTo>
                <a:lnTo>
                  <a:pt x="241771" y="42877"/>
                </a:lnTo>
                <a:lnTo>
                  <a:pt x="250858" y="53244"/>
                </a:lnTo>
                <a:lnTo>
                  <a:pt x="258897" y="64471"/>
                </a:lnTo>
                <a:lnTo>
                  <a:pt x="265812" y="76482"/>
                </a:lnTo>
                <a:lnTo>
                  <a:pt x="271527" y="89202"/>
                </a:lnTo>
                <a:lnTo>
                  <a:pt x="275966" y="102555"/>
                </a:lnTo>
                <a:lnTo>
                  <a:pt x="279052" y="116465"/>
                </a:lnTo>
                <a:lnTo>
                  <a:pt x="280710" y="130856"/>
                </a:lnTo>
                <a:lnTo>
                  <a:pt x="280987" y="139699"/>
                </a:lnTo>
                <a:lnTo>
                  <a:pt x="280224" y="154343"/>
                </a:lnTo>
                <a:lnTo>
                  <a:pt x="277987" y="168551"/>
                </a:lnTo>
                <a:lnTo>
                  <a:pt x="274351" y="182248"/>
                </a:lnTo>
                <a:lnTo>
                  <a:pt x="269394" y="195357"/>
                </a:lnTo>
                <a:lnTo>
                  <a:pt x="263190" y="207803"/>
                </a:lnTo>
                <a:lnTo>
                  <a:pt x="255817" y="219510"/>
                </a:lnTo>
                <a:lnTo>
                  <a:pt x="247350" y="230402"/>
                </a:lnTo>
                <a:lnTo>
                  <a:pt x="237865" y="240404"/>
                </a:lnTo>
                <a:lnTo>
                  <a:pt x="227440" y="249440"/>
                </a:lnTo>
                <a:lnTo>
                  <a:pt x="216149" y="257434"/>
                </a:lnTo>
                <a:lnTo>
                  <a:pt x="204069" y="264310"/>
                </a:lnTo>
                <a:lnTo>
                  <a:pt x="191277" y="269993"/>
                </a:lnTo>
                <a:lnTo>
                  <a:pt x="177848" y="274407"/>
                </a:lnTo>
                <a:lnTo>
                  <a:pt x="163859" y="277475"/>
                </a:lnTo>
                <a:lnTo>
                  <a:pt x="149386" y="279123"/>
                </a:lnTo>
                <a:lnTo>
                  <a:pt x="140493" y="279399"/>
                </a:lnTo>
                <a:lnTo>
                  <a:pt x="125766" y="278640"/>
                </a:lnTo>
                <a:lnTo>
                  <a:pt x="111477" y="276416"/>
                </a:lnTo>
                <a:lnTo>
                  <a:pt x="97702" y="272801"/>
                </a:lnTo>
                <a:lnTo>
                  <a:pt x="84519" y="267871"/>
                </a:lnTo>
                <a:lnTo>
                  <a:pt x="72002" y="261703"/>
                </a:lnTo>
                <a:lnTo>
                  <a:pt x="60229" y="254371"/>
                </a:lnTo>
                <a:lnTo>
                  <a:pt x="49274" y="245952"/>
                </a:lnTo>
                <a:lnTo>
                  <a:pt x="39215" y="236521"/>
                </a:lnTo>
                <a:lnTo>
                  <a:pt x="30128" y="226154"/>
                </a:lnTo>
                <a:lnTo>
                  <a:pt x="22089" y="214927"/>
                </a:lnTo>
                <a:lnTo>
                  <a:pt x="15174" y="202916"/>
                </a:lnTo>
                <a:lnTo>
                  <a:pt x="9459" y="190196"/>
                </a:lnTo>
                <a:lnTo>
                  <a:pt x="5020" y="176843"/>
                </a:lnTo>
                <a:lnTo>
                  <a:pt x="1934" y="162933"/>
                </a:lnTo>
                <a:lnTo>
                  <a:pt x="276" y="148542"/>
                </a:lnTo>
                <a:lnTo>
                  <a:pt x="0" y="139699"/>
                </a:lnTo>
                <a:close/>
              </a:path>
            </a:pathLst>
          </a:custGeom>
          <a:ln w="25399">
            <a:solidFill>
              <a:srgbClr val="727272"/>
            </a:solidFill>
          </a:ln>
        </p:spPr>
        <p:txBody>
          <a:bodyPr wrap="square" lIns="0" tIns="0" rIns="0" bIns="0" rtlCol="0">
            <a:noAutofit/>
          </a:bodyPr>
          <a:lstStyle/>
          <a:p>
            <a:endParaRPr/>
          </a:p>
        </p:txBody>
      </p:sp>
      <p:sp>
        <p:nvSpPr>
          <p:cNvPr id="18" name="object 18"/>
          <p:cNvSpPr txBox="1"/>
          <p:nvPr/>
        </p:nvSpPr>
        <p:spPr>
          <a:xfrm>
            <a:off x="1157777" y="647731"/>
            <a:ext cx="2332070" cy="381001"/>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a:t>
            </a:r>
            <a:endParaRPr sz="2800">
              <a:latin typeface="Arial"/>
              <a:cs typeface="Arial"/>
            </a:endParaRPr>
          </a:p>
        </p:txBody>
      </p:sp>
      <p:sp>
        <p:nvSpPr>
          <p:cNvPr id="17" name="object 17"/>
          <p:cNvSpPr txBox="1"/>
          <p:nvPr/>
        </p:nvSpPr>
        <p:spPr>
          <a:xfrm>
            <a:off x="3509893" y="647730"/>
            <a:ext cx="1462291" cy="858076"/>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Lifecycle</a:t>
            </a:r>
            <a:endParaRPr sz="2800">
              <a:latin typeface="Arial"/>
              <a:cs typeface="Arial"/>
            </a:endParaRPr>
          </a:p>
          <a:p>
            <a:pPr marR="271597" algn="r">
              <a:lnSpc>
                <a:spcPct val="95825"/>
              </a:lnSpc>
              <a:spcBef>
                <a:spcPts val="2193"/>
              </a:spcBef>
            </a:pPr>
            <a:r>
              <a:rPr sz="1200" b="1" spc="0" dirty="0">
                <a:solidFill>
                  <a:srgbClr val="5E5E5E"/>
                </a:solidFill>
                <a:latin typeface="Arial"/>
                <a:cs typeface="Arial"/>
              </a:rPr>
              <a:t>1</a:t>
            </a:r>
            <a:endParaRPr sz="1200">
              <a:latin typeface="Arial"/>
              <a:cs typeface="Arial"/>
            </a:endParaRPr>
          </a:p>
        </p:txBody>
      </p:sp>
      <p:sp>
        <p:nvSpPr>
          <p:cNvPr id="16" name="object 16"/>
          <p:cNvSpPr txBox="1"/>
          <p:nvPr/>
        </p:nvSpPr>
        <p:spPr>
          <a:xfrm>
            <a:off x="6725734" y="708359"/>
            <a:ext cx="2113629" cy="838200"/>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2F302F"/>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2F302F"/>
                </a:solidFill>
                <a:latin typeface="Arial"/>
                <a:cs typeface="Arial"/>
              </a:rPr>
              <a:t>information to draft an</a:t>
            </a:r>
            <a:endParaRPr sz="1400">
              <a:latin typeface="Arial"/>
              <a:cs typeface="Arial"/>
            </a:endParaRPr>
          </a:p>
          <a:p>
            <a:pPr indent="0" algn="ctr">
              <a:lnSpc>
                <a:spcPts val="1609"/>
              </a:lnSpc>
              <a:spcBef>
                <a:spcPts val="9"/>
              </a:spcBef>
            </a:pPr>
            <a:r>
              <a:rPr sz="1400" spc="0" dirty="0">
                <a:solidFill>
                  <a:srgbClr val="2F302F"/>
                </a:solidFill>
                <a:latin typeface="Arial"/>
                <a:cs typeface="Arial"/>
              </a:rPr>
              <a:t>analytic plan and share for peer review?</a:t>
            </a:r>
            <a:endParaRPr sz="1400">
              <a:latin typeface="Arial"/>
              <a:cs typeface="Arial"/>
            </a:endParaRPr>
          </a:p>
        </p:txBody>
      </p:sp>
      <p:sp>
        <p:nvSpPr>
          <p:cNvPr id="15" name="object 15"/>
          <p:cNvSpPr txBox="1"/>
          <p:nvPr/>
        </p:nvSpPr>
        <p:spPr>
          <a:xfrm>
            <a:off x="4758140" y="1650552"/>
            <a:ext cx="1063200" cy="254000"/>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Discovery</a:t>
            </a:r>
            <a:endParaRPr sz="1800">
              <a:latin typeface="Arial"/>
              <a:cs typeface="Arial"/>
            </a:endParaRPr>
          </a:p>
        </p:txBody>
      </p:sp>
      <p:sp>
        <p:nvSpPr>
          <p:cNvPr id="14" name="object 14"/>
          <p:cNvSpPr txBox="1"/>
          <p:nvPr/>
        </p:nvSpPr>
        <p:spPr>
          <a:xfrm>
            <a:off x="8503137" y="1941074"/>
            <a:ext cx="1135150" cy="1054100"/>
          </a:xfrm>
          <a:prstGeom prst="rect">
            <a:avLst/>
          </a:prstGeom>
        </p:spPr>
        <p:txBody>
          <a:bodyPr wrap="square" lIns="0" tIns="0" rIns="0" bIns="0" rtlCol="0">
            <a:noAutofit/>
          </a:bodyPr>
          <a:lstStyle/>
          <a:p>
            <a:pPr marL="159689" marR="162343" algn="ctr">
              <a:lnSpc>
                <a:spcPts val="1530"/>
              </a:lnSpc>
              <a:spcBef>
                <a:spcPts val="76"/>
              </a:spcBef>
            </a:pPr>
            <a:r>
              <a:rPr sz="1400" spc="0" dirty="0">
                <a:solidFill>
                  <a:srgbClr val="2F302F"/>
                </a:solidFill>
                <a:latin typeface="Arial"/>
                <a:cs typeface="Arial"/>
              </a:rPr>
              <a:t>Do I have</a:t>
            </a:r>
            <a:endParaRPr sz="1400">
              <a:latin typeface="Arial"/>
              <a:cs typeface="Arial"/>
            </a:endParaRPr>
          </a:p>
          <a:p>
            <a:pPr marL="21087" marR="23496" algn="ctr">
              <a:lnSpc>
                <a:spcPts val="1600"/>
              </a:lnSpc>
              <a:spcBef>
                <a:spcPts val="3"/>
              </a:spcBef>
            </a:pPr>
            <a:r>
              <a:rPr sz="1400" spc="0" dirty="0">
                <a:solidFill>
                  <a:srgbClr val="2F302F"/>
                </a:solidFill>
                <a:latin typeface="Arial"/>
                <a:cs typeface="Arial"/>
              </a:rPr>
              <a:t>enough good</a:t>
            </a:r>
            <a:endParaRPr sz="1400">
              <a:latin typeface="Arial"/>
              <a:cs typeface="Arial"/>
            </a:endParaRPr>
          </a:p>
          <a:p>
            <a:pPr algn="ctr">
              <a:lnSpc>
                <a:spcPts val="1609"/>
              </a:lnSpc>
              <a:spcBef>
                <a:spcPts val="9"/>
              </a:spcBef>
            </a:pPr>
            <a:r>
              <a:rPr sz="1400" spc="0" dirty="0">
                <a:solidFill>
                  <a:srgbClr val="2F302F"/>
                </a:solidFill>
                <a:latin typeface="Arial"/>
                <a:cs typeface="Arial"/>
              </a:rPr>
              <a:t>quality data to start building the model?</a:t>
            </a:r>
            <a:endParaRPr sz="1400">
              <a:latin typeface="Arial"/>
              <a:cs typeface="Arial"/>
            </a:endParaRPr>
          </a:p>
        </p:txBody>
      </p:sp>
      <p:sp>
        <p:nvSpPr>
          <p:cNvPr id="13" name="object 13"/>
          <p:cNvSpPr txBox="1"/>
          <p:nvPr/>
        </p:nvSpPr>
        <p:spPr>
          <a:xfrm>
            <a:off x="6875593" y="2481754"/>
            <a:ext cx="1130329" cy="551942"/>
          </a:xfrm>
          <a:prstGeom prst="rect">
            <a:avLst/>
          </a:prstGeom>
        </p:spPr>
        <p:txBody>
          <a:bodyPr wrap="square" lIns="0" tIns="0" rIns="0" bIns="0" rtlCol="0">
            <a:noAutofit/>
          </a:bodyPr>
          <a:lstStyle/>
          <a:p>
            <a:pPr marL="12700" marR="34290">
              <a:lnSpc>
                <a:spcPts val="1325"/>
              </a:lnSpc>
              <a:spcBef>
                <a:spcPts val="66"/>
              </a:spcBef>
            </a:pPr>
            <a:r>
              <a:rPr sz="1200" b="1" spc="0" dirty="0">
                <a:solidFill>
                  <a:srgbClr val="5E5E5E"/>
                </a:solidFill>
                <a:latin typeface="Arial"/>
                <a:cs typeface="Arial"/>
              </a:rPr>
              <a:t>2</a:t>
            </a:r>
            <a:endParaRPr sz="1200">
              <a:latin typeface="Arial"/>
              <a:cs typeface="Arial"/>
            </a:endParaRPr>
          </a:p>
          <a:p>
            <a:pPr marL="54055">
              <a:lnSpc>
                <a:spcPct val="95825"/>
              </a:lnSpc>
              <a:spcBef>
                <a:spcPts val="823"/>
              </a:spcBef>
            </a:pPr>
            <a:r>
              <a:rPr sz="1800" spc="0" dirty="0">
                <a:solidFill>
                  <a:srgbClr val="FEFFFE"/>
                </a:solidFill>
                <a:latin typeface="Arial"/>
                <a:cs typeface="Arial"/>
              </a:rPr>
              <a:t>Data Prep</a:t>
            </a:r>
            <a:endParaRPr sz="1800">
              <a:latin typeface="Arial"/>
              <a:cs typeface="Arial"/>
            </a:endParaRPr>
          </a:p>
        </p:txBody>
      </p:sp>
      <p:sp>
        <p:nvSpPr>
          <p:cNvPr id="12" name="object 12"/>
          <p:cNvSpPr txBox="1"/>
          <p:nvPr/>
        </p:nvSpPr>
        <p:spPr>
          <a:xfrm>
            <a:off x="1932044" y="2495614"/>
            <a:ext cx="1533829" cy="538085"/>
          </a:xfrm>
          <a:prstGeom prst="rect">
            <a:avLst/>
          </a:prstGeom>
        </p:spPr>
        <p:txBody>
          <a:bodyPr wrap="square" lIns="0" tIns="0" rIns="0" bIns="0" rtlCol="0">
            <a:noAutofit/>
          </a:bodyPr>
          <a:lstStyle/>
          <a:p>
            <a:pPr marL="198521" marR="34290">
              <a:lnSpc>
                <a:spcPts val="1325"/>
              </a:lnSpc>
              <a:spcBef>
                <a:spcPts val="66"/>
              </a:spcBef>
            </a:pPr>
            <a:r>
              <a:rPr sz="1200" b="1" spc="0" dirty="0">
                <a:solidFill>
                  <a:srgbClr val="5E5E5E"/>
                </a:solidFill>
                <a:latin typeface="Arial"/>
                <a:cs typeface="Arial"/>
              </a:rPr>
              <a:t>6</a:t>
            </a:r>
            <a:endParaRPr sz="1200">
              <a:latin typeface="Arial"/>
              <a:cs typeface="Arial"/>
            </a:endParaRPr>
          </a:p>
          <a:p>
            <a:pPr marL="12700">
              <a:lnSpc>
                <a:spcPct val="95825"/>
              </a:lnSpc>
              <a:spcBef>
                <a:spcPts val="714"/>
              </a:spcBef>
            </a:pPr>
            <a:r>
              <a:rPr sz="1800" spc="0" dirty="0">
                <a:solidFill>
                  <a:srgbClr val="FEFFFE"/>
                </a:solidFill>
                <a:latin typeface="Arial"/>
                <a:cs typeface="Arial"/>
              </a:rPr>
              <a:t>Operationalize</a:t>
            </a:r>
            <a:endParaRPr sz="1800">
              <a:latin typeface="Arial"/>
              <a:cs typeface="Arial"/>
            </a:endParaRPr>
          </a:p>
        </p:txBody>
      </p:sp>
      <p:sp>
        <p:nvSpPr>
          <p:cNvPr id="11" name="object 11"/>
          <p:cNvSpPr txBox="1"/>
          <p:nvPr/>
        </p:nvSpPr>
        <p:spPr>
          <a:xfrm>
            <a:off x="6871064" y="3842601"/>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3</a:t>
            </a:r>
            <a:endParaRPr sz="1200">
              <a:latin typeface="Arial"/>
              <a:cs typeface="Arial"/>
            </a:endParaRPr>
          </a:p>
        </p:txBody>
      </p:sp>
      <p:sp>
        <p:nvSpPr>
          <p:cNvPr id="10" name="object 10"/>
          <p:cNvSpPr txBox="1"/>
          <p:nvPr/>
        </p:nvSpPr>
        <p:spPr>
          <a:xfrm>
            <a:off x="2002068" y="3868003"/>
            <a:ext cx="1455383" cy="735816"/>
          </a:xfrm>
          <a:prstGeom prst="rect">
            <a:avLst/>
          </a:prstGeom>
        </p:spPr>
        <p:txBody>
          <a:bodyPr wrap="square" lIns="0" tIns="0" rIns="0" bIns="0" rtlCol="0">
            <a:noAutofit/>
          </a:bodyPr>
          <a:lstStyle/>
          <a:p>
            <a:pPr marL="123967" marR="19715">
              <a:lnSpc>
                <a:spcPts val="1325"/>
              </a:lnSpc>
              <a:spcBef>
                <a:spcPts val="66"/>
              </a:spcBef>
            </a:pPr>
            <a:r>
              <a:rPr sz="1200" b="1" spc="0" dirty="0">
                <a:solidFill>
                  <a:srgbClr val="5E5E5E"/>
                </a:solidFill>
                <a:latin typeface="Arial"/>
                <a:cs typeface="Arial"/>
              </a:rPr>
              <a:t>5</a:t>
            </a:r>
            <a:endParaRPr sz="1200">
              <a:latin typeface="Arial"/>
              <a:cs typeface="Arial"/>
            </a:endParaRPr>
          </a:p>
          <a:p>
            <a:pPr algn="ctr">
              <a:lnSpc>
                <a:spcPct val="95825"/>
              </a:lnSpc>
              <a:spcBef>
                <a:spcPts val="168"/>
              </a:spcBef>
            </a:pPr>
            <a:r>
              <a:rPr sz="1800" spc="0" dirty="0">
                <a:solidFill>
                  <a:srgbClr val="FEFFFE"/>
                </a:solidFill>
                <a:latin typeface="Arial"/>
                <a:cs typeface="Arial"/>
              </a:rPr>
              <a:t>Communicate</a:t>
            </a:r>
            <a:endParaRPr sz="1800">
              <a:latin typeface="Arial"/>
              <a:cs typeface="Arial"/>
            </a:endParaRPr>
          </a:p>
          <a:p>
            <a:pPr marL="306835" marR="326568" algn="ctr">
              <a:lnSpc>
                <a:spcPct val="95825"/>
              </a:lnSpc>
              <a:spcBef>
                <a:spcPts val="30"/>
              </a:spcBef>
            </a:pPr>
            <a:r>
              <a:rPr sz="1800" spc="0" dirty="0">
                <a:solidFill>
                  <a:srgbClr val="FEFFFE"/>
                </a:solidFill>
                <a:latin typeface="Arial"/>
                <a:cs typeface="Arial"/>
              </a:rPr>
              <a:t>Results</a:t>
            </a:r>
            <a:endParaRPr sz="1800">
              <a:latin typeface="Arial"/>
              <a:cs typeface="Arial"/>
            </a:endParaRPr>
          </a:p>
        </p:txBody>
      </p:sp>
      <p:sp>
        <p:nvSpPr>
          <p:cNvPr id="9" name="object 9"/>
          <p:cNvSpPr txBox="1"/>
          <p:nvPr/>
        </p:nvSpPr>
        <p:spPr>
          <a:xfrm>
            <a:off x="6990670" y="4026651"/>
            <a:ext cx="932336" cy="520700"/>
          </a:xfrm>
          <a:prstGeom prst="rect">
            <a:avLst/>
          </a:prstGeom>
        </p:spPr>
        <p:txBody>
          <a:bodyPr wrap="square" lIns="0" tIns="0" rIns="0" bIns="0" rtlCol="0">
            <a:noAutofit/>
          </a:bodyPr>
          <a:lstStyle/>
          <a:p>
            <a:pPr marL="116409" marR="133583" algn="ctr">
              <a:lnSpc>
                <a:spcPts val="1939"/>
              </a:lnSpc>
              <a:spcBef>
                <a:spcPts val="97"/>
              </a:spcBef>
            </a:pPr>
            <a:r>
              <a:rPr sz="1800" spc="0" dirty="0">
                <a:solidFill>
                  <a:srgbClr val="FEFFFE"/>
                </a:solidFill>
                <a:latin typeface="Arial"/>
                <a:cs typeface="Arial"/>
              </a:rPr>
              <a:t>Model</a:t>
            </a:r>
            <a:endParaRPr sz="1800">
              <a:latin typeface="Arial"/>
              <a:cs typeface="Arial"/>
            </a:endParaRPr>
          </a:p>
          <a:p>
            <a:pPr algn="ctr">
              <a:lnSpc>
                <a:spcPct val="95825"/>
              </a:lnSpc>
            </a:pPr>
            <a:r>
              <a:rPr sz="1800" spc="0" dirty="0">
                <a:solidFill>
                  <a:srgbClr val="FEFFFE"/>
                </a:solidFill>
                <a:latin typeface="Arial"/>
                <a:cs typeface="Arial"/>
              </a:rPr>
              <a:t>Planning</a:t>
            </a:r>
            <a:endParaRPr sz="1800">
              <a:latin typeface="Arial"/>
              <a:cs typeface="Arial"/>
            </a:endParaRPr>
          </a:p>
        </p:txBody>
      </p:sp>
      <p:sp>
        <p:nvSpPr>
          <p:cNvPr id="8" name="object 8"/>
          <p:cNvSpPr txBox="1"/>
          <p:nvPr/>
        </p:nvSpPr>
        <p:spPr>
          <a:xfrm>
            <a:off x="4603367" y="4986394"/>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4</a:t>
            </a:r>
            <a:endParaRPr sz="1200">
              <a:latin typeface="Arial"/>
              <a:cs typeface="Arial"/>
            </a:endParaRPr>
          </a:p>
        </p:txBody>
      </p:sp>
      <p:sp>
        <p:nvSpPr>
          <p:cNvPr id="7" name="object 7"/>
          <p:cNvSpPr txBox="1"/>
          <p:nvPr/>
        </p:nvSpPr>
        <p:spPr>
          <a:xfrm>
            <a:off x="4853188" y="5169652"/>
            <a:ext cx="855984" cy="520700"/>
          </a:xfrm>
          <a:prstGeom prst="rect">
            <a:avLst/>
          </a:prstGeom>
        </p:spPr>
        <p:txBody>
          <a:bodyPr wrap="square" lIns="0" tIns="0" rIns="0" bIns="0" rtlCol="0">
            <a:noAutofit/>
          </a:bodyPr>
          <a:lstStyle/>
          <a:p>
            <a:pPr marL="78235" marR="95405" algn="ctr">
              <a:lnSpc>
                <a:spcPts val="1939"/>
              </a:lnSpc>
              <a:spcBef>
                <a:spcPts val="97"/>
              </a:spcBef>
            </a:pPr>
            <a:r>
              <a:rPr sz="1800" spc="0" dirty="0">
                <a:solidFill>
                  <a:srgbClr val="FEFFFE"/>
                </a:solidFill>
                <a:latin typeface="Arial"/>
                <a:cs typeface="Arial"/>
              </a:rPr>
              <a:t>Model</a:t>
            </a:r>
            <a:endParaRPr sz="1800">
              <a:latin typeface="Arial"/>
              <a:cs typeface="Arial"/>
            </a:endParaRPr>
          </a:p>
          <a:p>
            <a:pPr algn="ctr">
              <a:lnSpc>
                <a:spcPct val="95825"/>
              </a:lnSpc>
            </a:pPr>
            <a:r>
              <a:rPr sz="1800" spc="0" dirty="0">
                <a:solidFill>
                  <a:srgbClr val="FEFFFE"/>
                </a:solidFill>
                <a:latin typeface="Arial"/>
                <a:cs typeface="Arial"/>
              </a:rPr>
              <a:t>Building</a:t>
            </a:r>
            <a:endParaRPr sz="1800">
              <a:latin typeface="Arial"/>
              <a:cs typeface="Arial"/>
            </a:endParaRPr>
          </a:p>
        </p:txBody>
      </p:sp>
      <p:sp>
        <p:nvSpPr>
          <p:cNvPr id="6" name="object 6"/>
          <p:cNvSpPr txBox="1"/>
          <p:nvPr/>
        </p:nvSpPr>
        <p:spPr>
          <a:xfrm>
            <a:off x="7218477" y="5227547"/>
            <a:ext cx="1897095" cy="838200"/>
          </a:xfrm>
          <a:prstGeom prst="rect">
            <a:avLst/>
          </a:prstGeom>
        </p:spPr>
        <p:txBody>
          <a:bodyPr wrap="square" lIns="0" tIns="0" rIns="0" bIns="0" rtlCol="0">
            <a:noAutofit/>
          </a:bodyPr>
          <a:lstStyle/>
          <a:p>
            <a:pPr marL="45917" marR="59236" algn="ctr">
              <a:lnSpc>
                <a:spcPts val="1530"/>
              </a:lnSpc>
              <a:spcBef>
                <a:spcPts val="76"/>
              </a:spcBef>
            </a:pPr>
            <a:r>
              <a:rPr sz="1400" spc="0" dirty="0">
                <a:solidFill>
                  <a:srgbClr val="2F302F"/>
                </a:solidFill>
                <a:latin typeface="Arial"/>
                <a:cs typeface="Arial"/>
              </a:rPr>
              <a:t>Do I have a good idea</a:t>
            </a:r>
            <a:endParaRPr sz="1400">
              <a:latin typeface="Arial"/>
              <a:cs typeface="Arial"/>
            </a:endParaRPr>
          </a:p>
          <a:p>
            <a:pPr algn="ctr">
              <a:lnSpc>
                <a:spcPts val="1600"/>
              </a:lnSpc>
              <a:spcBef>
                <a:spcPts val="3"/>
              </a:spcBef>
            </a:pPr>
            <a:r>
              <a:rPr sz="1400" spc="0" dirty="0">
                <a:solidFill>
                  <a:srgbClr val="2F302F"/>
                </a:solidFill>
                <a:latin typeface="Arial"/>
                <a:cs typeface="Arial"/>
              </a:rPr>
              <a:t>about the type of model</a:t>
            </a:r>
            <a:endParaRPr sz="1400">
              <a:latin typeface="Arial"/>
              <a:cs typeface="Arial"/>
            </a:endParaRPr>
          </a:p>
          <a:p>
            <a:pPr marL="22239" marR="35614" indent="0" algn="ctr">
              <a:lnSpc>
                <a:spcPts val="1609"/>
              </a:lnSpc>
              <a:spcBef>
                <a:spcPts val="9"/>
              </a:spcBef>
            </a:pPr>
            <a:r>
              <a:rPr sz="1400" spc="0" dirty="0">
                <a:solidFill>
                  <a:srgbClr val="2F302F"/>
                </a:solidFill>
                <a:latin typeface="Arial"/>
                <a:cs typeface="Arial"/>
              </a:rPr>
              <a:t>to try?  Can I refine the analytic plan?</a:t>
            </a:r>
            <a:endParaRPr sz="1400">
              <a:latin typeface="Arial"/>
              <a:cs typeface="Arial"/>
            </a:endParaRPr>
          </a:p>
        </p:txBody>
      </p:sp>
      <p:sp>
        <p:nvSpPr>
          <p:cNvPr id="5" name="object 5"/>
          <p:cNvSpPr txBox="1"/>
          <p:nvPr/>
        </p:nvSpPr>
        <p:spPr>
          <a:xfrm>
            <a:off x="2067031" y="5585006"/>
            <a:ext cx="1550858" cy="622300"/>
          </a:xfrm>
          <a:prstGeom prst="rect">
            <a:avLst/>
          </a:prstGeom>
        </p:spPr>
        <p:txBody>
          <a:bodyPr wrap="square" lIns="0" tIns="0" rIns="0" bIns="0" rtlCol="0">
            <a:noAutofit/>
          </a:bodyPr>
          <a:lstStyle/>
          <a:p>
            <a:pPr algn="ctr">
              <a:lnSpc>
                <a:spcPts val="1530"/>
              </a:lnSpc>
              <a:spcBef>
                <a:spcPts val="76"/>
              </a:spcBef>
            </a:pPr>
            <a:r>
              <a:rPr sz="1400" spc="0" dirty="0">
                <a:solidFill>
                  <a:srgbClr val="2F302F"/>
                </a:solidFill>
                <a:latin typeface="Arial"/>
                <a:cs typeface="Arial"/>
              </a:rPr>
              <a:t>Is the model robust</a:t>
            </a:r>
            <a:endParaRPr sz="1400">
              <a:latin typeface="Arial"/>
              <a:cs typeface="Arial"/>
            </a:endParaRPr>
          </a:p>
          <a:p>
            <a:pPr marL="1337" marR="14643" algn="ctr">
              <a:lnSpc>
                <a:spcPts val="1600"/>
              </a:lnSpc>
              <a:spcBef>
                <a:spcPts val="3"/>
              </a:spcBef>
            </a:pPr>
            <a:r>
              <a:rPr sz="1400" spc="0" dirty="0">
                <a:solidFill>
                  <a:srgbClr val="2F302F"/>
                </a:solidFill>
                <a:latin typeface="Arial"/>
                <a:cs typeface="Arial"/>
              </a:rPr>
              <a:t>enough?  Have we</a:t>
            </a:r>
            <a:endParaRPr sz="1400">
              <a:latin typeface="Arial"/>
              <a:cs typeface="Arial"/>
            </a:endParaRPr>
          </a:p>
          <a:p>
            <a:pPr marL="154654" marR="167995" algn="ctr">
              <a:lnSpc>
                <a:spcPct val="95825"/>
              </a:lnSpc>
              <a:spcBef>
                <a:spcPts val="9"/>
              </a:spcBef>
            </a:pPr>
            <a:r>
              <a:rPr sz="1400" spc="0" dirty="0">
                <a:solidFill>
                  <a:srgbClr val="2F302F"/>
                </a:solidFill>
                <a:latin typeface="Arial"/>
                <a:cs typeface="Arial"/>
              </a:rPr>
              <a:t>failed for sure?</a:t>
            </a:r>
            <a:endParaRPr sz="1400">
              <a:latin typeface="Arial"/>
              <a:cs typeface="Arial"/>
            </a:endParaRPr>
          </a:p>
        </p:txBody>
      </p:sp>
      <p:sp>
        <p:nvSpPr>
          <p:cNvPr id="4" name="object 4"/>
          <p:cNvSpPr txBox="1"/>
          <p:nvPr/>
        </p:nvSpPr>
        <p:spPr>
          <a:xfrm>
            <a:off x="7830191" y="7024254"/>
            <a:ext cx="180486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3" name="object 3"/>
          <p:cNvSpPr txBox="1"/>
          <p:nvPr/>
        </p:nvSpPr>
        <p:spPr>
          <a:xfrm>
            <a:off x="9754810" y="7024254"/>
            <a:ext cx="108818" cy="152400"/>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8</a:t>
            </a:r>
            <a:endParaRPr sz="1000">
              <a:latin typeface="Calibri"/>
              <a:cs typeface="Calibri"/>
            </a:endParaRPr>
          </a:p>
        </p:txBody>
      </p:sp>
      <p:sp>
        <p:nvSpPr>
          <p:cNvPr id="2" name="object 2"/>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txBox="1"/>
          <p:nvPr/>
        </p:nvSpPr>
        <p:spPr>
          <a:xfrm>
            <a:off x="1177979" y="2372874"/>
            <a:ext cx="8609376" cy="3045172"/>
          </a:xfrm>
          <a:prstGeom prst="rect">
            <a:avLst/>
          </a:prstGeom>
        </p:spPr>
        <p:txBody>
          <a:bodyPr wrap="square" lIns="0" tIns="0" rIns="0" bIns="0" rtlCol="0">
            <a:noAutofit/>
          </a:bodyPr>
          <a:lstStyle/>
          <a:p>
            <a:pPr marR="164401" algn="r">
              <a:lnSpc>
                <a:spcPts val="1430"/>
              </a:lnSpc>
              <a:spcBef>
                <a:spcPts val="71"/>
              </a:spcBef>
            </a:pPr>
            <a:r>
              <a:rPr sz="1400" spc="0" dirty="0">
                <a:solidFill>
                  <a:srgbClr val="FEFFFE"/>
                </a:solidFill>
                <a:latin typeface="Arial"/>
                <a:cs typeface="Arial"/>
              </a:rPr>
              <a:t>quality data to</a:t>
            </a:r>
            <a:endParaRPr sz="1400">
              <a:latin typeface="Arial"/>
              <a:cs typeface="Arial"/>
            </a:endParaRPr>
          </a:p>
          <a:p>
            <a:pPr marR="213879" algn="r">
              <a:lnSpc>
                <a:spcPct val="95825"/>
              </a:lnSpc>
              <a:spcBef>
                <a:spcPts val="18"/>
              </a:spcBef>
            </a:pPr>
            <a:r>
              <a:rPr sz="1400" spc="0" dirty="0">
                <a:solidFill>
                  <a:srgbClr val="FEFFFE"/>
                </a:solidFill>
                <a:latin typeface="Arial"/>
                <a:cs typeface="Arial"/>
              </a:rPr>
              <a:t>start building</a:t>
            </a:r>
            <a:endParaRPr sz="1400">
              <a:latin typeface="Arial"/>
              <a:cs typeface="Arial"/>
            </a:endParaRPr>
          </a:p>
          <a:p>
            <a:pPr marL="766764">
              <a:lnSpc>
                <a:spcPts val="2010"/>
              </a:lnSpc>
              <a:spcBef>
                <a:spcPts val="100"/>
              </a:spcBef>
            </a:pPr>
            <a:r>
              <a:rPr sz="1800" spc="0" dirty="0">
                <a:solidFill>
                  <a:srgbClr val="FEFFFE"/>
                </a:solidFill>
                <a:latin typeface="Arial"/>
                <a:cs typeface="Arial"/>
              </a:rPr>
              <a:t>Operationalize                                                      </a:t>
            </a:r>
            <a:r>
              <a:rPr sz="1800" spc="219" dirty="0">
                <a:solidFill>
                  <a:srgbClr val="FEFFFE"/>
                </a:solidFill>
                <a:latin typeface="Arial"/>
                <a:cs typeface="Arial"/>
              </a:rPr>
              <a:t> </a:t>
            </a:r>
            <a:r>
              <a:rPr sz="1800" spc="0" dirty="0">
                <a:solidFill>
                  <a:srgbClr val="FEFFFE"/>
                </a:solidFill>
                <a:latin typeface="Arial"/>
                <a:cs typeface="Arial"/>
              </a:rPr>
              <a:t>Data Prep         </a:t>
            </a:r>
            <a:r>
              <a:rPr sz="1800" spc="293" dirty="0">
                <a:solidFill>
                  <a:srgbClr val="FEFFFE"/>
                </a:solidFill>
                <a:latin typeface="Arial"/>
                <a:cs typeface="Arial"/>
              </a:rPr>
              <a:t> </a:t>
            </a:r>
            <a:r>
              <a:rPr sz="2100" spc="0" baseline="8282" dirty="0">
                <a:solidFill>
                  <a:srgbClr val="FEFFFE"/>
                </a:solidFill>
                <a:latin typeface="Arial"/>
                <a:cs typeface="Arial"/>
              </a:rPr>
              <a:t>the model?</a:t>
            </a:r>
            <a:endParaRPr sz="1400">
              <a:latin typeface="Arial"/>
              <a:cs typeface="Arial"/>
            </a:endParaRPr>
          </a:p>
          <a:p>
            <a:pPr marL="836788">
              <a:lnSpc>
                <a:spcPct val="95825"/>
              </a:lnSpc>
              <a:spcBef>
                <a:spcPts val="7648"/>
              </a:spcBef>
            </a:pPr>
            <a:r>
              <a:rPr sz="1800" spc="0" dirty="0">
                <a:solidFill>
                  <a:srgbClr val="FEFFFE"/>
                </a:solidFill>
                <a:latin typeface="Arial"/>
                <a:cs typeface="Arial"/>
              </a:rPr>
              <a:t>Communicate                                                         </a:t>
            </a:r>
            <a:r>
              <a:rPr sz="1800" spc="308" dirty="0">
                <a:solidFill>
                  <a:srgbClr val="FEFFFE"/>
                </a:solidFill>
                <a:latin typeface="Arial"/>
                <a:cs typeface="Arial"/>
              </a:rPr>
              <a:t> </a:t>
            </a:r>
            <a:r>
              <a:rPr sz="1800" spc="0" dirty="0">
                <a:solidFill>
                  <a:srgbClr val="FEFFFE"/>
                </a:solidFill>
                <a:latin typeface="Arial"/>
                <a:cs typeface="Arial"/>
              </a:rPr>
              <a:t>Model</a:t>
            </a:r>
            <a:endParaRPr sz="1800">
              <a:latin typeface="Arial"/>
              <a:cs typeface="Arial"/>
            </a:endParaRPr>
          </a:p>
          <a:p>
            <a:pPr marL="1160768">
              <a:lnSpc>
                <a:spcPct val="95825"/>
              </a:lnSpc>
              <a:spcBef>
                <a:spcPts val="30"/>
              </a:spcBef>
            </a:pPr>
            <a:r>
              <a:rPr sz="1800" spc="0" dirty="0">
                <a:solidFill>
                  <a:srgbClr val="FEFFFE"/>
                </a:solidFill>
                <a:latin typeface="Arial"/>
                <a:cs typeface="Arial"/>
              </a:rPr>
              <a:t>Results                                                            </a:t>
            </a:r>
            <a:r>
              <a:rPr sz="1800" spc="313" dirty="0">
                <a:solidFill>
                  <a:srgbClr val="FEFFFE"/>
                </a:solidFill>
                <a:latin typeface="Arial"/>
                <a:cs typeface="Arial"/>
              </a:rPr>
              <a:t> </a:t>
            </a:r>
            <a:r>
              <a:rPr sz="1800" spc="0" dirty="0">
                <a:solidFill>
                  <a:srgbClr val="FEFFFE"/>
                </a:solidFill>
                <a:latin typeface="Arial"/>
                <a:cs typeface="Arial"/>
              </a:rPr>
              <a:t>Planning</a:t>
            </a:r>
            <a:endParaRPr sz="1800">
              <a:latin typeface="Arial"/>
              <a:cs typeface="Arial"/>
            </a:endParaRPr>
          </a:p>
          <a:p>
            <a:pPr marL="3783287">
              <a:lnSpc>
                <a:spcPts val="2105"/>
              </a:lnSpc>
              <a:spcBef>
                <a:spcPts val="4917"/>
              </a:spcBef>
            </a:pPr>
            <a:r>
              <a:rPr sz="1800" spc="0" dirty="0">
                <a:solidFill>
                  <a:srgbClr val="FEFFFE"/>
                </a:solidFill>
                <a:latin typeface="Arial"/>
                <a:cs typeface="Arial"/>
              </a:rPr>
              <a:t>Model                         </a:t>
            </a:r>
            <a:r>
              <a:rPr sz="1800" spc="473" dirty="0">
                <a:solidFill>
                  <a:srgbClr val="FEFFFE"/>
                </a:solidFill>
                <a:latin typeface="Arial"/>
                <a:cs typeface="Arial"/>
              </a:rPr>
              <a:t> </a:t>
            </a:r>
            <a:r>
              <a:rPr sz="2100" spc="0" baseline="-6211" dirty="0">
                <a:solidFill>
                  <a:srgbClr val="FEFFFE"/>
                </a:solidFill>
                <a:latin typeface="Arial"/>
                <a:cs typeface="Arial"/>
              </a:rPr>
              <a:t>Do I have a good idea</a:t>
            </a:r>
            <a:endParaRPr sz="1400">
              <a:latin typeface="Arial"/>
              <a:cs typeface="Arial"/>
            </a:endParaRPr>
          </a:p>
        </p:txBody>
      </p:sp>
      <p:sp>
        <p:nvSpPr>
          <p:cNvPr id="68" name="object 68"/>
          <p:cNvSpPr/>
          <p:nvPr/>
        </p:nvSpPr>
        <p:spPr>
          <a:xfrm>
            <a:off x="8503757" y="6560003"/>
            <a:ext cx="1118025" cy="421089"/>
          </a:xfrm>
          <a:prstGeom prst="rect">
            <a:avLst/>
          </a:prstGeom>
          <a:blipFill>
            <a:blip r:embed="rId2" cstate="print"/>
            <a:stretch>
              <a:fillRect/>
            </a:stretch>
          </a:blipFill>
        </p:spPr>
        <p:txBody>
          <a:bodyPr wrap="square" lIns="0" tIns="0" rIns="0" bIns="0" rtlCol="0">
            <a:noAutofit/>
          </a:bodyPr>
          <a:lstStyle/>
          <a:p>
            <a:endParaRPr/>
          </a:p>
        </p:txBody>
      </p:sp>
      <p:sp>
        <p:nvSpPr>
          <p:cNvPr id="69" name="object 69"/>
          <p:cNvSpPr/>
          <p:nvPr/>
        </p:nvSpPr>
        <p:spPr>
          <a:xfrm>
            <a:off x="774238" y="6451884"/>
            <a:ext cx="9143998" cy="514350"/>
          </a:xfrm>
          <a:custGeom>
            <a:avLst/>
            <a:gdLst/>
            <a:ahLst/>
            <a:cxnLst/>
            <a:rect l="l" t="t" r="r" b="b"/>
            <a:pathLst>
              <a:path w="9143998" h="514350">
                <a:moveTo>
                  <a:pt x="0" y="0"/>
                </a:moveTo>
                <a:lnTo>
                  <a:pt x="0" y="514350"/>
                </a:lnTo>
                <a:lnTo>
                  <a:pt x="9143998" y="514350"/>
                </a:lnTo>
                <a:lnTo>
                  <a:pt x="9143998" y="0"/>
                </a:lnTo>
                <a:lnTo>
                  <a:pt x="0" y="0"/>
                </a:lnTo>
                <a:close/>
              </a:path>
            </a:pathLst>
          </a:custGeom>
          <a:solidFill>
            <a:srgbClr val="33A6E3"/>
          </a:solidFill>
        </p:spPr>
        <p:txBody>
          <a:bodyPr wrap="square" lIns="0" tIns="0" rIns="0" bIns="0" rtlCol="0">
            <a:noAutofit/>
          </a:bodyPr>
          <a:lstStyle/>
          <a:p>
            <a:endParaRPr/>
          </a:p>
        </p:txBody>
      </p:sp>
      <p:sp>
        <p:nvSpPr>
          <p:cNvPr id="36" name="object 36"/>
          <p:cNvSpPr/>
          <p:nvPr/>
        </p:nvSpPr>
        <p:spPr>
          <a:xfrm>
            <a:off x="2467512" y="1389679"/>
            <a:ext cx="5707190" cy="4385852"/>
          </a:xfrm>
          <a:custGeom>
            <a:avLst/>
            <a:gdLst/>
            <a:ahLst/>
            <a:cxnLst/>
            <a:rect l="l" t="t" r="r" b="b"/>
            <a:pathLst>
              <a:path w="5707190" h="4385852">
                <a:moveTo>
                  <a:pt x="996365" y="1164310"/>
                </a:moveTo>
                <a:lnTo>
                  <a:pt x="1441368" y="428707"/>
                </a:lnTo>
                <a:lnTo>
                  <a:pt x="527395" y="578451"/>
                </a:lnTo>
                <a:lnTo>
                  <a:pt x="681385" y="770823"/>
                </a:lnTo>
                <a:lnTo>
                  <a:pt x="616904" y="831130"/>
                </a:lnTo>
                <a:lnTo>
                  <a:pt x="555429" y="892979"/>
                </a:lnTo>
                <a:lnTo>
                  <a:pt x="496993" y="956304"/>
                </a:lnTo>
                <a:lnTo>
                  <a:pt x="441629" y="1021037"/>
                </a:lnTo>
                <a:lnTo>
                  <a:pt x="389368" y="1087110"/>
                </a:lnTo>
                <a:lnTo>
                  <a:pt x="340243" y="1154456"/>
                </a:lnTo>
                <a:lnTo>
                  <a:pt x="294288" y="1223006"/>
                </a:lnTo>
                <a:lnTo>
                  <a:pt x="251533" y="1292692"/>
                </a:lnTo>
                <a:lnTo>
                  <a:pt x="212013" y="1363448"/>
                </a:lnTo>
                <a:lnTo>
                  <a:pt x="175758" y="1435205"/>
                </a:lnTo>
                <a:lnTo>
                  <a:pt x="142803" y="1507895"/>
                </a:lnTo>
                <a:lnTo>
                  <a:pt x="113178" y="1581450"/>
                </a:lnTo>
                <a:lnTo>
                  <a:pt x="86917" y="1655804"/>
                </a:lnTo>
                <a:lnTo>
                  <a:pt x="64052" y="1730888"/>
                </a:lnTo>
                <a:lnTo>
                  <a:pt x="44616" y="1806634"/>
                </a:lnTo>
                <a:lnTo>
                  <a:pt x="28640" y="1882974"/>
                </a:lnTo>
                <a:lnTo>
                  <a:pt x="16159" y="1959841"/>
                </a:lnTo>
                <a:lnTo>
                  <a:pt x="7203" y="2037167"/>
                </a:lnTo>
                <a:lnTo>
                  <a:pt x="1806" y="2114884"/>
                </a:lnTo>
                <a:lnTo>
                  <a:pt x="0" y="2192925"/>
                </a:lnTo>
                <a:lnTo>
                  <a:pt x="9459" y="2372779"/>
                </a:lnTo>
                <a:lnTo>
                  <a:pt x="37348" y="2548629"/>
                </a:lnTo>
                <a:lnTo>
                  <a:pt x="82933" y="2719911"/>
                </a:lnTo>
                <a:lnTo>
                  <a:pt x="145478" y="2886060"/>
                </a:lnTo>
                <a:lnTo>
                  <a:pt x="224249" y="3046511"/>
                </a:lnTo>
                <a:lnTo>
                  <a:pt x="318513" y="3200701"/>
                </a:lnTo>
                <a:lnTo>
                  <a:pt x="427534" y="3348065"/>
                </a:lnTo>
                <a:lnTo>
                  <a:pt x="550578" y="3488039"/>
                </a:lnTo>
                <a:lnTo>
                  <a:pt x="686911" y="3620058"/>
                </a:lnTo>
                <a:lnTo>
                  <a:pt x="835798" y="3743558"/>
                </a:lnTo>
                <a:lnTo>
                  <a:pt x="996506" y="3857975"/>
                </a:lnTo>
                <a:lnTo>
                  <a:pt x="1168298" y="3962744"/>
                </a:lnTo>
                <a:lnTo>
                  <a:pt x="1350443" y="4057301"/>
                </a:lnTo>
                <a:lnTo>
                  <a:pt x="1542203" y="4141081"/>
                </a:lnTo>
                <a:lnTo>
                  <a:pt x="1742847" y="4213521"/>
                </a:lnTo>
                <a:lnTo>
                  <a:pt x="1951638" y="4274055"/>
                </a:lnTo>
                <a:lnTo>
                  <a:pt x="2167843" y="4322120"/>
                </a:lnTo>
                <a:lnTo>
                  <a:pt x="2390726" y="4357150"/>
                </a:lnTo>
                <a:lnTo>
                  <a:pt x="2619555" y="4378582"/>
                </a:lnTo>
                <a:lnTo>
                  <a:pt x="2853594" y="4385852"/>
                </a:lnTo>
                <a:lnTo>
                  <a:pt x="3087633" y="4378582"/>
                </a:lnTo>
                <a:lnTo>
                  <a:pt x="3316462" y="4357150"/>
                </a:lnTo>
                <a:lnTo>
                  <a:pt x="3539346" y="4322120"/>
                </a:lnTo>
                <a:lnTo>
                  <a:pt x="3755551" y="4274055"/>
                </a:lnTo>
                <a:lnTo>
                  <a:pt x="3964343" y="4213521"/>
                </a:lnTo>
                <a:lnTo>
                  <a:pt x="4164986" y="4141081"/>
                </a:lnTo>
                <a:lnTo>
                  <a:pt x="4356747" y="4057301"/>
                </a:lnTo>
                <a:lnTo>
                  <a:pt x="4538891" y="3962744"/>
                </a:lnTo>
                <a:lnTo>
                  <a:pt x="4710684" y="3857975"/>
                </a:lnTo>
                <a:lnTo>
                  <a:pt x="4871391" y="3743558"/>
                </a:lnTo>
                <a:lnTo>
                  <a:pt x="5020279" y="3620058"/>
                </a:lnTo>
                <a:lnTo>
                  <a:pt x="5156612" y="3488039"/>
                </a:lnTo>
                <a:lnTo>
                  <a:pt x="5279656" y="3348065"/>
                </a:lnTo>
                <a:lnTo>
                  <a:pt x="5388677" y="3200701"/>
                </a:lnTo>
                <a:lnTo>
                  <a:pt x="5482941" y="3046511"/>
                </a:lnTo>
                <a:lnTo>
                  <a:pt x="5561712" y="2886060"/>
                </a:lnTo>
                <a:lnTo>
                  <a:pt x="5624257" y="2719911"/>
                </a:lnTo>
                <a:lnTo>
                  <a:pt x="5669842" y="2548629"/>
                </a:lnTo>
                <a:lnTo>
                  <a:pt x="5697731" y="2372779"/>
                </a:lnTo>
                <a:lnTo>
                  <a:pt x="5707190" y="2192925"/>
                </a:lnTo>
                <a:lnTo>
                  <a:pt x="5697731" y="2013071"/>
                </a:lnTo>
                <a:lnTo>
                  <a:pt x="5669842" y="1837221"/>
                </a:lnTo>
                <a:lnTo>
                  <a:pt x="5624257" y="1665940"/>
                </a:lnTo>
                <a:lnTo>
                  <a:pt x="5561712" y="1499791"/>
                </a:lnTo>
                <a:lnTo>
                  <a:pt x="5482941" y="1339340"/>
                </a:lnTo>
                <a:lnTo>
                  <a:pt x="5388677" y="1185150"/>
                </a:lnTo>
                <a:lnTo>
                  <a:pt x="5279656" y="1037786"/>
                </a:lnTo>
                <a:lnTo>
                  <a:pt x="5156612" y="897812"/>
                </a:lnTo>
                <a:lnTo>
                  <a:pt x="5020279" y="765793"/>
                </a:lnTo>
                <a:lnTo>
                  <a:pt x="4871391" y="642293"/>
                </a:lnTo>
                <a:lnTo>
                  <a:pt x="4710684" y="527876"/>
                </a:lnTo>
                <a:lnTo>
                  <a:pt x="4538891" y="423107"/>
                </a:lnTo>
                <a:lnTo>
                  <a:pt x="4356747" y="328550"/>
                </a:lnTo>
                <a:lnTo>
                  <a:pt x="4164986" y="244770"/>
                </a:lnTo>
                <a:lnTo>
                  <a:pt x="3964343" y="172331"/>
                </a:lnTo>
                <a:lnTo>
                  <a:pt x="3755551" y="111796"/>
                </a:lnTo>
                <a:lnTo>
                  <a:pt x="3539346" y="63732"/>
                </a:lnTo>
                <a:lnTo>
                  <a:pt x="3316462" y="28701"/>
                </a:lnTo>
                <a:lnTo>
                  <a:pt x="3087633" y="7269"/>
                </a:lnTo>
                <a:lnTo>
                  <a:pt x="2853594" y="0"/>
                </a:lnTo>
                <a:lnTo>
                  <a:pt x="2853596" y="259494"/>
                </a:lnTo>
                <a:lnTo>
                  <a:pt x="2942981" y="260641"/>
                </a:lnTo>
                <a:lnTo>
                  <a:pt x="3032019" y="264070"/>
                </a:lnTo>
                <a:lnTo>
                  <a:pt x="3120636" y="269762"/>
                </a:lnTo>
                <a:lnTo>
                  <a:pt x="3208760" y="277697"/>
                </a:lnTo>
                <a:lnTo>
                  <a:pt x="3296318" y="287855"/>
                </a:lnTo>
                <a:lnTo>
                  <a:pt x="3383236" y="300218"/>
                </a:lnTo>
                <a:lnTo>
                  <a:pt x="3469440" y="314766"/>
                </a:lnTo>
                <a:lnTo>
                  <a:pt x="3554859" y="331479"/>
                </a:lnTo>
                <a:lnTo>
                  <a:pt x="3639418" y="350338"/>
                </a:lnTo>
                <a:lnTo>
                  <a:pt x="3723044" y="371323"/>
                </a:lnTo>
                <a:lnTo>
                  <a:pt x="3805665" y="394416"/>
                </a:lnTo>
                <a:lnTo>
                  <a:pt x="3887206" y="419597"/>
                </a:lnTo>
                <a:lnTo>
                  <a:pt x="3967596" y="446846"/>
                </a:lnTo>
                <a:lnTo>
                  <a:pt x="4046760" y="476145"/>
                </a:lnTo>
                <a:lnTo>
                  <a:pt x="4124626" y="507472"/>
                </a:lnTo>
                <a:lnTo>
                  <a:pt x="4201120" y="540810"/>
                </a:lnTo>
                <a:lnTo>
                  <a:pt x="4276169" y="576139"/>
                </a:lnTo>
                <a:lnTo>
                  <a:pt x="4349700" y="613440"/>
                </a:lnTo>
                <a:lnTo>
                  <a:pt x="4421639" y="652692"/>
                </a:lnTo>
                <a:lnTo>
                  <a:pt x="4491915" y="693877"/>
                </a:lnTo>
                <a:lnTo>
                  <a:pt x="4651440" y="798993"/>
                </a:lnTo>
                <a:lnTo>
                  <a:pt x="4796713" y="911560"/>
                </a:lnTo>
                <a:lnTo>
                  <a:pt x="4927636" y="1030880"/>
                </a:lnTo>
                <a:lnTo>
                  <a:pt x="5044114" y="1156251"/>
                </a:lnTo>
                <a:lnTo>
                  <a:pt x="5146051" y="1286974"/>
                </a:lnTo>
                <a:lnTo>
                  <a:pt x="5233350" y="1422349"/>
                </a:lnTo>
                <a:lnTo>
                  <a:pt x="5305917" y="1561676"/>
                </a:lnTo>
                <a:lnTo>
                  <a:pt x="5363654" y="1704254"/>
                </a:lnTo>
                <a:lnTo>
                  <a:pt x="5406466" y="1849383"/>
                </a:lnTo>
                <a:lnTo>
                  <a:pt x="5434256" y="1996364"/>
                </a:lnTo>
                <a:lnTo>
                  <a:pt x="5446930" y="2144496"/>
                </a:lnTo>
                <a:lnTo>
                  <a:pt x="5444390" y="2293080"/>
                </a:lnTo>
                <a:lnTo>
                  <a:pt x="5426542" y="2441415"/>
                </a:lnTo>
                <a:lnTo>
                  <a:pt x="5393288" y="2588802"/>
                </a:lnTo>
                <a:lnTo>
                  <a:pt x="5344533" y="2734539"/>
                </a:lnTo>
                <a:lnTo>
                  <a:pt x="5280181" y="2877928"/>
                </a:lnTo>
                <a:lnTo>
                  <a:pt x="5200136" y="3018268"/>
                </a:lnTo>
                <a:lnTo>
                  <a:pt x="5104301" y="3154859"/>
                </a:lnTo>
                <a:lnTo>
                  <a:pt x="4992582" y="3287001"/>
                </a:lnTo>
                <a:lnTo>
                  <a:pt x="4864882" y="3413994"/>
                </a:lnTo>
                <a:lnTo>
                  <a:pt x="4723847" y="3532892"/>
                </a:lnTo>
                <a:lnTo>
                  <a:pt x="4572814" y="3641166"/>
                </a:lnTo>
                <a:lnTo>
                  <a:pt x="4412721" y="3738746"/>
                </a:lnTo>
                <a:lnTo>
                  <a:pt x="4244509" y="3825559"/>
                </a:lnTo>
                <a:lnTo>
                  <a:pt x="4069117" y="3901534"/>
                </a:lnTo>
                <a:lnTo>
                  <a:pt x="3887484" y="3966600"/>
                </a:lnTo>
                <a:lnTo>
                  <a:pt x="3700548" y="4020685"/>
                </a:lnTo>
                <a:lnTo>
                  <a:pt x="3509250" y="4063718"/>
                </a:lnTo>
                <a:lnTo>
                  <a:pt x="3314529" y="4095626"/>
                </a:lnTo>
                <a:lnTo>
                  <a:pt x="3117323" y="4116339"/>
                </a:lnTo>
                <a:lnTo>
                  <a:pt x="2918573" y="4125785"/>
                </a:lnTo>
                <a:lnTo>
                  <a:pt x="2719217" y="4123892"/>
                </a:lnTo>
                <a:lnTo>
                  <a:pt x="2520194" y="4110589"/>
                </a:lnTo>
                <a:lnTo>
                  <a:pt x="2322445" y="4085804"/>
                </a:lnTo>
                <a:lnTo>
                  <a:pt x="2126907" y="4049466"/>
                </a:lnTo>
                <a:lnTo>
                  <a:pt x="1934521" y="4001504"/>
                </a:lnTo>
                <a:lnTo>
                  <a:pt x="1746226" y="3941844"/>
                </a:lnTo>
                <a:lnTo>
                  <a:pt x="1562960" y="3870417"/>
                </a:lnTo>
                <a:lnTo>
                  <a:pt x="1385664" y="3787151"/>
                </a:lnTo>
                <a:lnTo>
                  <a:pt x="1215276" y="3691973"/>
                </a:lnTo>
                <a:lnTo>
                  <a:pt x="1055751" y="3586857"/>
                </a:lnTo>
                <a:lnTo>
                  <a:pt x="910478" y="3474290"/>
                </a:lnTo>
                <a:lnTo>
                  <a:pt x="779555" y="3354970"/>
                </a:lnTo>
                <a:lnTo>
                  <a:pt x="663077" y="3229599"/>
                </a:lnTo>
                <a:lnTo>
                  <a:pt x="561140" y="3098876"/>
                </a:lnTo>
                <a:lnTo>
                  <a:pt x="473841" y="2963501"/>
                </a:lnTo>
                <a:lnTo>
                  <a:pt x="401274" y="2824174"/>
                </a:lnTo>
                <a:lnTo>
                  <a:pt x="343537" y="2681596"/>
                </a:lnTo>
                <a:lnTo>
                  <a:pt x="300725" y="2536467"/>
                </a:lnTo>
                <a:lnTo>
                  <a:pt x="272935" y="2389486"/>
                </a:lnTo>
                <a:lnTo>
                  <a:pt x="260261" y="2241354"/>
                </a:lnTo>
                <a:lnTo>
                  <a:pt x="262801" y="2092770"/>
                </a:lnTo>
                <a:lnTo>
                  <a:pt x="280649" y="1944435"/>
                </a:lnTo>
                <a:lnTo>
                  <a:pt x="313903" y="1797048"/>
                </a:lnTo>
                <a:lnTo>
                  <a:pt x="362658" y="1651311"/>
                </a:lnTo>
                <a:lnTo>
                  <a:pt x="427010" y="1507922"/>
                </a:lnTo>
                <a:lnTo>
                  <a:pt x="507055" y="1367582"/>
                </a:lnTo>
                <a:lnTo>
                  <a:pt x="602890" y="1230991"/>
                </a:lnTo>
                <a:lnTo>
                  <a:pt x="714609" y="1098849"/>
                </a:lnTo>
                <a:lnTo>
                  <a:pt x="842309" y="971856"/>
                </a:lnTo>
                <a:lnTo>
                  <a:pt x="996365" y="1164310"/>
                </a:lnTo>
                <a:close/>
              </a:path>
            </a:pathLst>
          </a:custGeom>
          <a:solidFill>
            <a:srgbClr val="E0E0E0"/>
          </a:solidFill>
        </p:spPr>
        <p:txBody>
          <a:bodyPr wrap="square" lIns="0" tIns="0" rIns="0" bIns="0" rtlCol="0">
            <a:noAutofit/>
          </a:bodyPr>
          <a:lstStyle/>
          <a:p>
            <a:endParaRPr/>
          </a:p>
        </p:txBody>
      </p:sp>
      <p:sp>
        <p:nvSpPr>
          <p:cNvPr id="37" name="object 37"/>
          <p:cNvSpPr/>
          <p:nvPr/>
        </p:nvSpPr>
        <p:spPr>
          <a:xfrm>
            <a:off x="4078546" y="13383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38" name="object 38"/>
          <p:cNvSpPr/>
          <p:nvPr/>
        </p:nvSpPr>
        <p:spPr>
          <a:xfrm>
            <a:off x="4431837" y="1339735"/>
            <a:ext cx="1600200" cy="838199"/>
          </a:xfrm>
          <a:custGeom>
            <a:avLst/>
            <a:gdLst/>
            <a:ahLst/>
            <a:cxnLst/>
            <a:rect l="l" t="t" r="r" b="b"/>
            <a:pathLst>
              <a:path w="1600200" h="838199">
                <a:moveTo>
                  <a:pt x="0" y="139702"/>
                </a:moveTo>
                <a:lnTo>
                  <a:pt x="0" y="698496"/>
                </a:lnTo>
                <a:lnTo>
                  <a:pt x="238" y="706721"/>
                </a:lnTo>
                <a:lnTo>
                  <a:pt x="9235" y="748552"/>
                </a:lnTo>
                <a:lnTo>
                  <a:pt x="29743"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7" y="9235"/>
                </a:lnTo>
                <a:lnTo>
                  <a:pt x="53520" y="29742"/>
                </a:lnTo>
                <a:lnTo>
                  <a:pt x="25162" y="59698"/>
                </a:lnTo>
                <a:lnTo>
                  <a:pt x="6634" y="97039"/>
                </a:lnTo>
                <a:lnTo>
                  <a:pt x="0" y="139702"/>
                </a:lnTo>
                <a:close/>
              </a:path>
            </a:pathLst>
          </a:custGeom>
          <a:solidFill>
            <a:srgbClr val="2185B9"/>
          </a:solidFill>
        </p:spPr>
        <p:txBody>
          <a:bodyPr wrap="square" lIns="0" tIns="0" rIns="0" bIns="0" rtlCol="0">
            <a:noAutofit/>
          </a:bodyPr>
          <a:lstStyle/>
          <a:p>
            <a:endParaRPr/>
          </a:p>
        </p:txBody>
      </p:sp>
      <p:sp>
        <p:nvSpPr>
          <p:cNvPr id="39" name="object 39"/>
          <p:cNvSpPr/>
          <p:nvPr/>
        </p:nvSpPr>
        <p:spPr>
          <a:xfrm>
            <a:off x="6289732" y="3852948"/>
            <a:ext cx="1916083" cy="1155468"/>
          </a:xfrm>
          <a:prstGeom prst="rect">
            <a:avLst/>
          </a:prstGeom>
          <a:blipFill>
            <a:blip r:embed="rId4" cstate="print"/>
            <a:stretch>
              <a:fillRect/>
            </a:stretch>
          </a:blipFill>
        </p:spPr>
        <p:txBody>
          <a:bodyPr wrap="square" lIns="0" tIns="0" rIns="0" bIns="0" rtlCol="0">
            <a:noAutofit/>
          </a:bodyPr>
          <a:lstStyle/>
          <a:p>
            <a:endParaRPr/>
          </a:p>
        </p:txBody>
      </p:sp>
      <p:sp>
        <p:nvSpPr>
          <p:cNvPr id="40" name="object 40"/>
          <p:cNvSpPr/>
          <p:nvPr/>
        </p:nvSpPr>
        <p:spPr>
          <a:xfrm>
            <a:off x="6641637" y="3854334"/>
            <a:ext cx="1600200" cy="838199"/>
          </a:xfrm>
          <a:custGeom>
            <a:avLst/>
            <a:gdLst/>
            <a:ahLst/>
            <a:cxnLst/>
            <a:rect l="l" t="t" r="r" b="b"/>
            <a:pathLst>
              <a:path w="1600200" h="838199">
                <a:moveTo>
                  <a:pt x="0" y="139703"/>
                </a:moveTo>
                <a:lnTo>
                  <a:pt x="0" y="698497"/>
                </a:lnTo>
                <a:lnTo>
                  <a:pt x="238" y="706721"/>
                </a:lnTo>
                <a:lnTo>
                  <a:pt x="9234" y="748552"/>
                </a:lnTo>
                <a:lnTo>
                  <a:pt x="29742" y="784679"/>
                </a:lnTo>
                <a:lnTo>
                  <a:pt x="59698" y="813037"/>
                </a:lnTo>
                <a:lnTo>
                  <a:pt x="97038"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19"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1" name="object 41"/>
          <p:cNvSpPr/>
          <p:nvPr/>
        </p:nvSpPr>
        <p:spPr>
          <a:xfrm>
            <a:off x="6289732" y="2468879"/>
            <a:ext cx="1916083" cy="1155468"/>
          </a:xfrm>
          <a:prstGeom prst="rect">
            <a:avLst/>
          </a:prstGeom>
          <a:blipFill>
            <a:blip r:embed="rId5" cstate="print"/>
            <a:stretch>
              <a:fillRect/>
            </a:stretch>
          </a:blipFill>
        </p:spPr>
        <p:txBody>
          <a:bodyPr wrap="square" lIns="0" tIns="0" rIns="0" bIns="0" rtlCol="0">
            <a:noAutofit/>
          </a:bodyPr>
          <a:lstStyle/>
          <a:p>
            <a:endParaRPr/>
          </a:p>
        </p:txBody>
      </p:sp>
      <p:sp>
        <p:nvSpPr>
          <p:cNvPr id="42" name="object 42"/>
          <p:cNvSpPr/>
          <p:nvPr/>
        </p:nvSpPr>
        <p:spPr>
          <a:xfrm>
            <a:off x="6641637" y="2468880"/>
            <a:ext cx="1600200" cy="838199"/>
          </a:xfrm>
          <a:custGeom>
            <a:avLst/>
            <a:gdLst/>
            <a:ahLst/>
            <a:cxnLst/>
            <a:rect l="l" t="t" r="r" b="b"/>
            <a:pathLst>
              <a:path w="1600200" h="838199">
                <a:moveTo>
                  <a:pt x="0" y="139702"/>
                </a:moveTo>
                <a:lnTo>
                  <a:pt x="0" y="698496"/>
                </a:lnTo>
                <a:lnTo>
                  <a:pt x="238" y="706721"/>
                </a:lnTo>
                <a:lnTo>
                  <a:pt x="9235" y="748552"/>
                </a:lnTo>
                <a:lnTo>
                  <a:pt x="29742" y="784679"/>
                </a:lnTo>
                <a:lnTo>
                  <a:pt x="59698" y="813037"/>
                </a:lnTo>
                <a:lnTo>
                  <a:pt x="97039" y="831565"/>
                </a:lnTo>
                <a:lnTo>
                  <a:pt x="139702" y="838199"/>
                </a:lnTo>
                <a:lnTo>
                  <a:pt x="1460496" y="838199"/>
                </a:lnTo>
                <a:lnTo>
                  <a:pt x="1510553" y="828964"/>
                </a:lnTo>
                <a:lnTo>
                  <a:pt x="1546679" y="808456"/>
                </a:lnTo>
                <a:lnTo>
                  <a:pt x="1575038" y="778500"/>
                </a:lnTo>
                <a:lnTo>
                  <a:pt x="1593565" y="741159"/>
                </a:lnTo>
                <a:lnTo>
                  <a:pt x="1600200" y="698496"/>
                </a:lnTo>
                <a:lnTo>
                  <a:pt x="1600200" y="139702"/>
                </a:lnTo>
                <a:lnTo>
                  <a:pt x="1590964" y="89646"/>
                </a:lnTo>
                <a:lnTo>
                  <a:pt x="1570456" y="53520"/>
                </a:lnTo>
                <a:lnTo>
                  <a:pt x="1540500" y="25162"/>
                </a:lnTo>
                <a:lnTo>
                  <a:pt x="1503159" y="6634"/>
                </a:lnTo>
                <a:lnTo>
                  <a:pt x="1460496" y="0"/>
                </a:lnTo>
                <a:lnTo>
                  <a:pt x="139702" y="0"/>
                </a:lnTo>
                <a:lnTo>
                  <a:pt x="89646" y="9235"/>
                </a:lnTo>
                <a:lnTo>
                  <a:pt x="53520" y="29742"/>
                </a:lnTo>
                <a:lnTo>
                  <a:pt x="25161"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3" name="object 43"/>
          <p:cNvSpPr/>
          <p:nvPr/>
        </p:nvSpPr>
        <p:spPr>
          <a:xfrm>
            <a:off x="1563946" y="3852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4" name="object 44"/>
          <p:cNvSpPr/>
          <p:nvPr/>
        </p:nvSpPr>
        <p:spPr>
          <a:xfrm>
            <a:off x="1917237" y="3854334"/>
            <a:ext cx="1600200" cy="838199"/>
          </a:xfrm>
          <a:custGeom>
            <a:avLst/>
            <a:gdLst/>
            <a:ahLst/>
            <a:cxnLst/>
            <a:rect l="l" t="t" r="r" b="b"/>
            <a:pathLst>
              <a:path w="1600200" h="838199">
                <a:moveTo>
                  <a:pt x="0" y="139703"/>
                </a:moveTo>
                <a:lnTo>
                  <a:pt x="0" y="698497"/>
                </a:lnTo>
                <a:lnTo>
                  <a:pt x="238" y="706722"/>
                </a:lnTo>
                <a:lnTo>
                  <a:pt x="9235" y="748553"/>
                </a:lnTo>
                <a:lnTo>
                  <a:pt x="29743" y="784679"/>
                </a:lnTo>
                <a:lnTo>
                  <a:pt x="59699" y="813037"/>
                </a:lnTo>
                <a:lnTo>
                  <a:pt x="97040" y="831565"/>
                </a:lnTo>
                <a:lnTo>
                  <a:pt x="139703" y="838199"/>
                </a:lnTo>
                <a:lnTo>
                  <a:pt x="1460497" y="838199"/>
                </a:lnTo>
                <a:lnTo>
                  <a:pt x="1510552" y="828964"/>
                </a:lnTo>
                <a:lnTo>
                  <a:pt x="1546679" y="808457"/>
                </a:lnTo>
                <a:lnTo>
                  <a:pt x="1575037" y="778501"/>
                </a:lnTo>
                <a:lnTo>
                  <a:pt x="1593565" y="741160"/>
                </a:lnTo>
                <a:lnTo>
                  <a:pt x="1600200" y="698497"/>
                </a:lnTo>
                <a:lnTo>
                  <a:pt x="1600200" y="139703"/>
                </a:lnTo>
                <a:lnTo>
                  <a:pt x="1590964" y="89647"/>
                </a:lnTo>
                <a:lnTo>
                  <a:pt x="1570456" y="53520"/>
                </a:lnTo>
                <a:lnTo>
                  <a:pt x="1540501" y="25162"/>
                </a:lnTo>
                <a:lnTo>
                  <a:pt x="1503160" y="6634"/>
                </a:lnTo>
                <a:lnTo>
                  <a:pt x="1460497" y="0"/>
                </a:lnTo>
                <a:lnTo>
                  <a:pt x="139703" y="0"/>
                </a:lnTo>
                <a:lnTo>
                  <a:pt x="89646" y="9235"/>
                </a:lnTo>
                <a:lnTo>
                  <a:pt x="53520" y="29743"/>
                </a:lnTo>
                <a:lnTo>
                  <a:pt x="25161"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5" name="object 45"/>
          <p:cNvSpPr/>
          <p:nvPr/>
        </p:nvSpPr>
        <p:spPr>
          <a:xfrm>
            <a:off x="1563946" y="2468879"/>
            <a:ext cx="1916083" cy="1155468"/>
          </a:xfrm>
          <a:prstGeom prst="rect">
            <a:avLst/>
          </a:prstGeom>
          <a:blipFill>
            <a:blip r:embed="rId6" cstate="print"/>
            <a:stretch>
              <a:fillRect/>
            </a:stretch>
          </a:blipFill>
        </p:spPr>
        <p:txBody>
          <a:bodyPr wrap="square" lIns="0" tIns="0" rIns="0" bIns="0" rtlCol="0">
            <a:noAutofit/>
          </a:bodyPr>
          <a:lstStyle/>
          <a:p>
            <a:endParaRPr/>
          </a:p>
        </p:txBody>
      </p:sp>
      <p:sp>
        <p:nvSpPr>
          <p:cNvPr id="46" name="object 46"/>
          <p:cNvSpPr/>
          <p:nvPr/>
        </p:nvSpPr>
        <p:spPr>
          <a:xfrm>
            <a:off x="1917237" y="2468880"/>
            <a:ext cx="1600200" cy="838199"/>
          </a:xfrm>
          <a:custGeom>
            <a:avLst/>
            <a:gdLst/>
            <a:ahLst/>
            <a:cxnLst/>
            <a:rect l="l" t="t" r="r" b="b"/>
            <a:pathLst>
              <a:path w="1600200" h="838199">
                <a:moveTo>
                  <a:pt x="0" y="139702"/>
                </a:moveTo>
                <a:lnTo>
                  <a:pt x="0" y="698496"/>
                </a:lnTo>
                <a:lnTo>
                  <a:pt x="238" y="706722"/>
                </a:lnTo>
                <a:lnTo>
                  <a:pt x="9235" y="748553"/>
                </a:lnTo>
                <a:lnTo>
                  <a:pt x="29743" y="784679"/>
                </a:lnTo>
                <a:lnTo>
                  <a:pt x="59699" y="813038"/>
                </a:lnTo>
                <a:lnTo>
                  <a:pt x="97040" y="831565"/>
                </a:lnTo>
                <a:lnTo>
                  <a:pt x="139703" y="838199"/>
                </a:lnTo>
                <a:lnTo>
                  <a:pt x="1460497" y="838199"/>
                </a:lnTo>
                <a:lnTo>
                  <a:pt x="1510553" y="828964"/>
                </a:lnTo>
                <a:lnTo>
                  <a:pt x="1546679" y="808456"/>
                </a:lnTo>
                <a:lnTo>
                  <a:pt x="1575037" y="778500"/>
                </a:lnTo>
                <a:lnTo>
                  <a:pt x="1593565" y="741159"/>
                </a:lnTo>
                <a:lnTo>
                  <a:pt x="1600200" y="698496"/>
                </a:lnTo>
                <a:lnTo>
                  <a:pt x="1600200" y="139702"/>
                </a:lnTo>
                <a:lnTo>
                  <a:pt x="1590964" y="89647"/>
                </a:lnTo>
                <a:lnTo>
                  <a:pt x="1570457" y="53520"/>
                </a:lnTo>
                <a:lnTo>
                  <a:pt x="1540501" y="25162"/>
                </a:lnTo>
                <a:lnTo>
                  <a:pt x="1503160" y="6634"/>
                </a:lnTo>
                <a:lnTo>
                  <a:pt x="1460497" y="0"/>
                </a:lnTo>
                <a:lnTo>
                  <a:pt x="139703" y="0"/>
                </a:lnTo>
                <a:lnTo>
                  <a:pt x="89647" y="9235"/>
                </a:lnTo>
                <a:lnTo>
                  <a:pt x="53520" y="29743"/>
                </a:lnTo>
                <a:lnTo>
                  <a:pt x="25162" y="59698"/>
                </a:lnTo>
                <a:lnTo>
                  <a:pt x="6634" y="97039"/>
                </a:lnTo>
                <a:lnTo>
                  <a:pt x="0" y="139702"/>
                </a:lnTo>
                <a:close/>
              </a:path>
            </a:pathLst>
          </a:custGeom>
          <a:solidFill>
            <a:srgbClr val="E0E0E0"/>
          </a:solidFill>
        </p:spPr>
        <p:txBody>
          <a:bodyPr wrap="square" lIns="0" tIns="0" rIns="0" bIns="0" rtlCol="0">
            <a:noAutofit/>
          </a:bodyPr>
          <a:lstStyle/>
          <a:p>
            <a:endParaRPr/>
          </a:p>
        </p:txBody>
      </p:sp>
      <p:sp>
        <p:nvSpPr>
          <p:cNvPr id="47" name="object 47"/>
          <p:cNvSpPr/>
          <p:nvPr/>
        </p:nvSpPr>
        <p:spPr>
          <a:xfrm>
            <a:off x="4078546" y="4995948"/>
            <a:ext cx="1916083" cy="1155468"/>
          </a:xfrm>
          <a:prstGeom prst="rect">
            <a:avLst/>
          </a:prstGeom>
          <a:blipFill>
            <a:blip r:embed="rId3" cstate="print"/>
            <a:stretch>
              <a:fillRect/>
            </a:stretch>
          </a:blipFill>
        </p:spPr>
        <p:txBody>
          <a:bodyPr wrap="square" lIns="0" tIns="0" rIns="0" bIns="0" rtlCol="0">
            <a:noAutofit/>
          </a:bodyPr>
          <a:lstStyle/>
          <a:p>
            <a:endParaRPr/>
          </a:p>
        </p:txBody>
      </p:sp>
      <p:sp>
        <p:nvSpPr>
          <p:cNvPr id="48" name="object 48"/>
          <p:cNvSpPr/>
          <p:nvPr/>
        </p:nvSpPr>
        <p:spPr>
          <a:xfrm>
            <a:off x="4431837" y="4997334"/>
            <a:ext cx="1600200" cy="838199"/>
          </a:xfrm>
          <a:custGeom>
            <a:avLst/>
            <a:gdLst/>
            <a:ahLst/>
            <a:cxnLst/>
            <a:rect l="l" t="t" r="r" b="b"/>
            <a:pathLst>
              <a:path w="1600200" h="838199">
                <a:moveTo>
                  <a:pt x="0" y="139703"/>
                </a:moveTo>
                <a:lnTo>
                  <a:pt x="0" y="698497"/>
                </a:lnTo>
                <a:lnTo>
                  <a:pt x="238" y="706721"/>
                </a:lnTo>
                <a:lnTo>
                  <a:pt x="9235" y="748552"/>
                </a:lnTo>
                <a:lnTo>
                  <a:pt x="29742" y="784679"/>
                </a:lnTo>
                <a:lnTo>
                  <a:pt x="59698" y="813037"/>
                </a:lnTo>
                <a:lnTo>
                  <a:pt x="97039" y="831565"/>
                </a:lnTo>
                <a:lnTo>
                  <a:pt x="139702" y="838199"/>
                </a:lnTo>
                <a:lnTo>
                  <a:pt x="1460496" y="838199"/>
                </a:lnTo>
                <a:lnTo>
                  <a:pt x="1510552" y="828964"/>
                </a:lnTo>
                <a:lnTo>
                  <a:pt x="1546679" y="808456"/>
                </a:lnTo>
                <a:lnTo>
                  <a:pt x="1575037" y="778501"/>
                </a:lnTo>
                <a:lnTo>
                  <a:pt x="1593565" y="741160"/>
                </a:lnTo>
                <a:lnTo>
                  <a:pt x="1600200" y="698497"/>
                </a:lnTo>
                <a:lnTo>
                  <a:pt x="1600200" y="139703"/>
                </a:lnTo>
                <a:lnTo>
                  <a:pt x="1590964" y="89646"/>
                </a:lnTo>
                <a:lnTo>
                  <a:pt x="1570456" y="53520"/>
                </a:lnTo>
                <a:lnTo>
                  <a:pt x="1540500" y="25161"/>
                </a:lnTo>
                <a:lnTo>
                  <a:pt x="1503159" y="6634"/>
                </a:lnTo>
                <a:lnTo>
                  <a:pt x="1460496" y="0"/>
                </a:lnTo>
                <a:lnTo>
                  <a:pt x="139702" y="0"/>
                </a:lnTo>
                <a:lnTo>
                  <a:pt x="89646" y="9235"/>
                </a:lnTo>
                <a:lnTo>
                  <a:pt x="53520" y="29743"/>
                </a:lnTo>
                <a:lnTo>
                  <a:pt x="25162" y="59699"/>
                </a:lnTo>
                <a:lnTo>
                  <a:pt x="6634" y="97040"/>
                </a:lnTo>
                <a:lnTo>
                  <a:pt x="0" y="139703"/>
                </a:lnTo>
                <a:close/>
              </a:path>
            </a:pathLst>
          </a:custGeom>
          <a:solidFill>
            <a:srgbClr val="E0E0E0"/>
          </a:solidFill>
        </p:spPr>
        <p:txBody>
          <a:bodyPr wrap="square" lIns="0" tIns="0" rIns="0" bIns="0" rtlCol="0">
            <a:noAutofit/>
          </a:bodyPr>
          <a:lstStyle/>
          <a:p>
            <a:endParaRPr/>
          </a:p>
        </p:txBody>
      </p:sp>
      <p:sp>
        <p:nvSpPr>
          <p:cNvPr id="49" name="object 49"/>
          <p:cNvSpPr/>
          <p:nvPr/>
        </p:nvSpPr>
        <p:spPr>
          <a:xfrm>
            <a:off x="4584237" y="5374714"/>
            <a:ext cx="1371600" cy="364884"/>
          </a:xfrm>
          <a:custGeom>
            <a:avLst/>
            <a:gdLst/>
            <a:ahLst/>
            <a:cxnLst/>
            <a:rect l="l" t="t" r="r" b="b"/>
            <a:pathLst>
              <a:path w="1371600" h="364884">
                <a:moveTo>
                  <a:pt x="0" y="364884"/>
                </a:moveTo>
                <a:lnTo>
                  <a:pt x="1371600" y="364884"/>
                </a:lnTo>
                <a:lnTo>
                  <a:pt x="1371600" y="0"/>
                </a:lnTo>
                <a:lnTo>
                  <a:pt x="0" y="0"/>
                </a:lnTo>
                <a:lnTo>
                  <a:pt x="0" y="364884"/>
                </a:lnTo>
                <a:close/>
              </a:path>
            </a:pathLst>
          </a:custGeom>
          <a:solidFill>
            <a:srgbClr val="E0E0E0"/>
          </a:solidFill>
        </p:spPr>
        <p:txBody>
          <a:bodyPr wrap="square" lIns="0" tIns="0" rIns="0" bIns="0" rtlCol="0">
            <a:noAutofit/>
          </a:bodyPr>
          <a:lstStyle/>
          <a:p>
            <a:endParaRPr/>
          </a:p>
        </p:txBody>
      </p:sp>
      <p:sp>
        <p:nvSpPr>
          <p:cNvPr id="50" name="object 50"/>
          <p:cNvSpPr/>
          <p:nvPr/>
        </p:nvSpPr>
        <p:spPr>
          <a:xfrm>
            <a:off x="6222807" y="1643148"/>
            <a:ext cx="968307" cy="613113"/>
          </a:xfrm>
          <a:custGeom>
            <a:avLst/>
            <a:gdLst/>
            <a:ahLst/>
            <a:cxnLst/>
            <a:rect l="l" t="t" r="r" b="b"/>
            <a:pathLst>
              <a:path w="968307" h="613113">
                <a:moveTo>
                  <a:pt x="924807" y="499276"/>
                </a:moveTo>
                <a:lnTo>
                  <a:pt x="921842" y="448600"/>
                </a:lnTo>
                <a:lnTo>
                  <a:pt x="911840" y="398188"/>
                </a:lnTo>
                <a:lnTo>
                  <a:pt x="895155" y="348544"/>
                </a:lnTo>
                <a:lnTo>
                  <a:pt x="872142" y="300175"/>
                </a:lnTo>
                <a:lnTo>
                  <a:pt x="843153" y="253586"/>
                </a:lnTo>
                <a:lnTo>
                  <a:pt x="808542" y="209282"/>
                </a:lnTo>
                <a:lnTo>
                  <a:pt x="768664" y="167769"/>
                </a:lnTo>
                <a:lnTo>
                  <a:pt x="723872" y="129552"/>
                </a:lnTo>
                <a:lnTo>
                  <a:pt x="674519" y="95137"/>
                </a:lnTo>
                <a:lnTo>
                  <a:pt x="620960" y="65029"/>
                </a:lnTo>
                <a:lnTo>
                  <a:pt x="583813" y="47898"/>
                </a:lnTo>
                <a:lnTo>
                  <a:pt x="546350" y="33435"/>
                </a:lnTo>
                <a:lnTo>
                  <a:pt x="508730" y="21608"/>
                </a:lnTo>
                <a:lnTo>
                  <a:pt x="471112" y="12384"/>
                </a:lnTo>
                <a:lnTo>
                  <a:pt x="433657" y="5729"/>
                </a:lnTo>
                <a:lnTo>
                  <a:pt x="396524" y="1612"/>
                </a:lnTo>
                <a:lnTo>
                  <a:pt x="359874" y="0"/>
                </a:lnTo>
                <a:lnTo>
                  <a:pt x="323865" y="859"/>
                </a:lnTo>
                <a:lnTo>
                  <a:pt x="288658" y="4158"/>
                </a:lnTo>
                <a:lnTo>
                  <a:pt x="254412" y="9863"/>
                </a:lnTo>
                <a:lnTo>
                  <a:pt x="221288" y="17942"/>
                </a:lnTo>
                <a:lnTo>
                  <a:pt x="189445" y="28362"/>
                </a:lnTo>
                <a:lnTo>
                  <a:pt x="159043" y="41091"/>
                </a:lnTo>
                <a:lnTo>
                  <a:pt x="130242" y="56096"/>
                </a:lnTo>
                <a:lnTo>
                  <a:pt x="103201" y="73344"/>
                </a:lnTo>
                <a:lnTo>
                  <a:pt x="78081" y="92802"/>
                </a:lnTo>
                <a:lnTo>
                  <a:pt x="55040" y="114437"/>
                </a:lnTo>
                <a:lnTo>
                  <a:pt x="34240" y="138218"/>
                </a:lnTo>
                <a:lnTo>
                  <a:pt x="15840" y="164111"/>
                </a:lnTo>
                <a:lnTo>
                  <a:pt x="0" y="192084"/>
                </a:lnTo>
                <a:lnTo>
                  <a:pt x="100021" y="242118"/>
                </a:lnTo>
                <a:lnTo>
                  <a:pt x="107213" y="228976"/>
                </a:lnTo>
                <a:lnTo>
                  <a:pt x="115318" y="216449"/>
                </a:lnTo>
                <a:lnTo>
                  <a:pt x="134145" y="193296"/>
                </a:lnTo>
                <a:lnTo>
                  <a:pt x="156257" y="172770"/>
                </a:lnTo>
                <a:lnTo>
                  <a:pt x="181409" y="154985"/>
                </a:lnTo>
                <a:lnTo>
                  <a:pt x="209356" y="140053"/>
                </a:lnTo>
                <a:lnTo>
                  <a:pt x="239853" y="128088"/>
                </a:lnTo>
                <a:lnTo>
                  <a:pt x="272654" y="119201"/>
                </a:lnTo>
                <a:lnTo>
                  <a:pt x="307517" y="113505"/>
                </a:lnTo>
                <a:lnTo>
                  <a:pt x="344194" y="111114"/>
                </a:lnTo>
                <a:lnTo>
                  <a:pt x="363137" y="111193"/>
                </a:lnTo>
                <a:lnTo>
                  <a:pt x="412362" y="115258"/>
                </a:lnTo>
                <a:lnTo>
                  <a:pt x="442029" y="120286"/>
                </a:lnTo>
                <a:lnTo>
                  <a:pt x="471335" y="127139"/>
                </a:lnTo>
                <a:lnTo>
                  <a:pt x="500170" y="135733"/>
                </a:lnTo>
                <a:lnTo>
                  <a:pt x="528424" y="145982"/>
                </a:lnTo>
                <a:lnTo>
                  <a:pt x="555988" y="157802"/>
                </a:lnTo>
                <a:lnTo>
                  <a:pt x="582752" y="171109"/>
                </a:lnTo>
                <a:lnTo>
                  <a:pt x="608607" y="185818"/>
                </a:lnTo>
                <a:lnTo>
                  <a:pt x="633444" y="201845"/>
                </a:lnTo>
                <a:lnTo>
                  <a:pt x="657152" y="219104"/>
                </a:lnTo>
                <a:lnTo>
                  <a:pt x="679622" y="237511"/>
                </a:lnTo>
                <a:lnTo>
                  <a:pt x="700745" y="256982"/>
                </a:lnTo>
                <a:lnTo>
                  <a:pt x="720411" y="277431"/>
                </a:lnTo>
                <a:lnTo>
                  <a:pt x="738510" y="298775"/>
                </a:lnTo>
                <a:lnTo>
                  <a:pt x="754933" y="320929"/>
                </a:lnTo>
                <a:lnTo>
                  <a:pt x="769571" y="343808"/>
                </a:lnTo>
                <a:lnTo>
                  <a:pt x="782314" y="367328"/>
                </a:lnTo>
                <a:lnTo>
                  <a:pt x="793052" y="391403"/>
                </a:lnTo>
                <a:lnTo>
                  <a:pt x="801676" y="415950"/>
                </a:lnTo>
                <a:lnTo>
                  <a:pt x="808076" y="440883"/>
                </a:lnTo>
                <a:lnTo>
                  <a:pt x="768263" y="420967"/>
                </a:lnTo>
                <a:lnTo>
                  <a:pt x="841667" y="613113"/>
                </a:lnTo>
                <a:lnTo>
                  <a:pt x="968307" y="521035"/>
                </a:lnTo>
                <a:lnTo>
                  <a:pt x="924807" y="499276"/>
                </a:lnTo>
                <a:close/>
              </a:path>
            </a:pathLst>
          </a:custGeom>
          <a:solidFill>
            <a:srgbClr val="E0E0E0"/>
          </a:solidFill>
        </p:spPr>
        <p:txBody>
          <a:bodyPr wrap="square" lIns="0" tIns="0" rIns="0" bIns="0" rtlCol="0">
            <a:noAutofit/>
          </a:bodyPr>
          <a:lstStyle/>
          <a:p>
            <a:endParaRPr/>
          </a:p>
        </p:txBody>
      </p:sp>
      <p:sp>
        <p:nvSpPr>
          <p:cNvPr id="51" name="object 51"/>
          <p:cNvSpPr/>
          <p:nvPr/>
        </p:nvSpPr>
        <p:spPr>
          <a:xfrm>
            <a:off x="5725865" y="2209906"/>
            <a:ext cx="902953" cy="689822"/>
          </a:xfrm>
          <a:custGeom>
            <a:avLst/>
            <a:gdLst/>
            <a:ahLst/>
            <a:cxnLst/>
            <a:rect l="l" t="t" r="r" b="b"/>
            <a:pathLst>
              <a:path w="902953" h="689822">
                <a:moveTo>
                  <a:pt x="139777" y="0"/>
                </a:moveTo>
                <a:lnTo>
                  <a:pt x="0" y="70556"/>
                </a:lnTo>
                <a:lnTo>
                  <a:pt x="39443" y="99015"/>
                </a:lnTo>
                <a:lnTo>
                  <a:pt x="35949" y="124119"/>
                </a:lnTo>
                <a:lnTo>
                  <a:pt x="34236" y="149510"/>
                </a:lnTo>
                <a:lnTo>
                  <a:pt x="34270" y="175118"/>
                </a:lnTo>
                <a:lnTo>
                  <a:pt x="36017" y="200874"/>
                </a:lnTo>
                <a:lnTo>
                  <a:pt x="44517" y="252552"/>
                </a:lnTo>
                <a:lnTo>
                  <a:pt x="59468" y="303988"/>
                </a:lnTo>
                <a:lnTo>
                  <a:pt x="80603" y="354626"/>
                </a:lnTo>
                <a:lnTo>
                  <a:pt x="107653" y="403911"/>
                </a:lnTo>
                <a:lnTo>
                  <a:pt x="140351" y="451287"/>
                </a:lnTo>
                <a:lnTo>
                  <a:pt x="158734" y="474085"/>
                </a:lnTo>
                <a:lnTo>
                  <a:pt x="178429" y="496198"/>
                </a:lnTo>
                <a:lnTo>
                  <a:pt x="199401" y="517555"/>
                </a:lnTo>
                <a:lnTo>
                  <a:pt x="221617" y="538088"/>
                </a:lnTo>
                <a:lnTo>
                  <a:pt x="245045" y="557726"/>
                </a:lnTo>
                <a:lnTo>
                  <a:pt x="269650" y="576402"/>
                </a:lnTo>
                <a:lnTo>
                  <a:pt x="303565" y="599273"/>
                </a:lnTo>
                <a:lnTo>
                  <a:pt x="338221" y="619561"/>
                </a:lnTo>
                <a:lnTo>
                  <a:pt x="373455" y="637274"/>
                </a:lnTo>
                <a:lnTo>
                  <a:pt x="409104" y="652417"/>
                </a:lnTo>
                <a:lnTo>
                  <a:pt x="445006" y="664997"/>
                </a:lnTo>
                <a:lnTo>
                  <a:pt x="480996" y="675021"/>
                </a:lnTo>
                <a:lnTo>
                  <a:pt x="516913" y="682495"/>
                </a:lnTo>
                <a:lnTo>
                  <a:pt x="552593" y="687427"/>
                </a:lnTo>
                <a:lnTo>
                  <a:pt x="587873" y="689822"/>
                </a:lnTo>
                <a:lnTo>
                  <a:pt x="622590" y="689687"/>
                </a:lnTo>
                <a:lnTo>
                  <a:pt x="656582" y="687030"/>
                </a:lnTo>
                <a:lnTo>
                  <a:pt x="689684" y="681856"/>
                </a:lnTo>
                <a:lnTo>
                  <a:pt x="721736" y="674172"/>
                </a:lnTo>
                <a:lnTo>
                  <a:pt x="752572" y="663985"/>
                </a:lnTo>
                <a:lnTo>
                  <a:pt x="782030" y="651301"/>
                </a:lnTo>
                <a:lnTo>
                  <a:pt x="809948" y="636128"/>
                </a:lnTo>
                <a:lnTo>
                  <a:pt x="836162" y="618471"/>
                </a:lnTo>
                <a:lnTo>
                  <a:pt x="860510" y="598337"/>
                </a:lnTo>
                <a:lnTo>
                  <a:pt x="882828" y="575734"/>
                </a:lnTo>
                <a:lnTo>
                  <a:pt x="902953" y="550666"/>
                </a:lnTo>
                <a:lnTo>
                  <a:pt x="812259" y="485226"/>
                </a:lnTo>
                <a:lnTo>
                  <a:pt x="803050" y="497043"/>
                </a:lnTo>
                <a:lnTo>
                  <a:pt x="793039" y="508106"/>
                </a:lnTo>
                <a:lnTo>
                  <a:pt x="770740" y="527938"/>
                </a:lnTo>
                <a:lnTo>
                  <a:pt x="745621" y="544648"/>
                </a:lnTo>
                <a:lnTo>
                  <a:pt x="717940" y="558165"/>
                </a:lnTo>
                <a:lnTo>
                  <a:pt x="687959" y="568417"/>
                </a:lnTo>
                <a:lnTo>
                  <a:pt x="655937" y="575333"/>
                </a:lnTo>
                <a:lnTo>
                  <a:pt x="622134" y="578839"/>
                </a:lnTo>
                <a:lnTo>
                  <a:pt x="604646" y="579292"/>
                </a:lnTo>
                <a:lnTo>
                  <a:pt x="586810" y="578865"/>
                </a:lnTo>
                <a:lnTo>
                  <a:pt x="550224" y="575338"/>
                </a:lnTo>
                <a:lnTo>
                  <a:pt x="512636" y="568186"/>
                </a:lnTo>
                <a:lnTo>
                  <a:pt x="483605" y="560306"/>
                </a:lnTo>
                <a:lnTo>
                  <a:pt x="455130" y="550581"/>
                </a:lnTo>
                <a:lnTo>
                  <a:pt x="427304" y="539113"/>
                </a:lnTo>
                <a:lnTo>
                  <a:pt x="400222" y="526003"/>
                </a:lnTo>
                <a:lnTo>
                  <a:pt x="373979" y="511352"/>
                </a:lnTo>
                <a:lnTo>
                  <a:pt x="348670" y="495261"/>
                </a:lnTo>
                <a:lnTo>
                  <a:pt x="324389" y="477830"/>
                </a:lnTo>
                <a:lnTo>
                  <a:pt x="301230" y="459162"/>
                </a:lnTo>
                <a:lnTo>
                  <a:pt x="279288" y="439357"/>
                </a:lnTo>
                <a:lnTo>
                  <a:pt x="258657" y="418517"/>
                </a:lnTo>
                <a:lnTo>
                  <a:pt x="239433" y="396741"/>
                </a:lnTo>
                <a:lnTo>
                  <a:pt x="221709" y="374133"/>
                </a:lnTo>
                <a:lnTo>
                  <a:pt x="205581" y="350792"/>
                </a:lnTo>
                <a:lnTo>
                  <a:pt x="191142" y="326819"/>
                </a:lnTo>
                <a:lnTo>
                  <a:pt x="178488" y="302316"/>
                </a:lnTo>
                <a:lnTo>
                  <a:pt x="167712" y="277385"/>
                </a:lnTo>
                <a:lnTo>
                  <a:pt x="158909" y="252125"/>
                </a:lnTo>
                <a:lnTo>
                  <a:pt x="152175" y="226638"/>
                </a:lnTo>
                <a:lnTo>
                  <a:pt x="147603" y="201025"/>
                </a:lnTo>
                <a:lnTo>
                  <a:pt x="145288" y="175388"/>
                </a:lnTo>
                <a:lnTo>
                  <a:pt x="181387" y="201435"/>
                </a:lnTo>
                <a:lnTo>
                  <a:pt x="139777" y="0"/>
                </a:lnTo>
                <a:close/>
              </a:path>
            </a:pathLst>
          </a:custGeom>
          <a:solidFill>
            <a:srgbClr val="E0E0E0"/>
          </a:solidFill>
        </p:spPr>
        <p:txBody>
          <a:bodyPr wrap="square" lIns="0" tIns="0" rIns="0" bIns="0" rtlCol="0">
            <a:noAutofit/>
          </a:bodyPr>
          <a:lstStyle/>
          <a:p>
            <a:endParaRPr/>
          </a:p>
        </p:txBody>
      </p:sp>
      <p:sp>
        <p:nvSpPr>
          <p:cNvPr id="52" name="object 52"/>
          <p:cNvSpPr/>
          <p:nvPr/>
        </p:nvSpPr>
        <p:spPr>
          <a:xfrm>
            <a:off x="8228712" y="3166787"/>
            <a:ext cx="426060" cy="1001806"/>
          </a:xfrm>
          <a:custGeom>
            <a:avLst/>
            <a:gdLst/>
            <a:ahLst/>
            <a:cxnLst/>
            <a:rect l="l" t="t" r="r" b="b"/>
            <a:pathLst>
              <a:path w="426060" h="1001806">
                <a:moveTo>
                  <a:pt x="259942" y="740613"/>
                </a:moveTo>
                <a:lnTo>
                  <a:pt x="246148" y="763532"/>
                </a:lnTo>
                <a:lnTo>
                  <a:pt x="230856" y="785005"/>
                </a:lnTo>
                <a:lnTo>
                  <a:pt x="214085" y="804896"/>
                </a:lnTo>
                <a:lnTo>
                  <a:pt x="195853" y="823067"/>
                </a:lnTo>
                <a:lnTo>
                  <a:pt x="192801" y="778655"/>
                </a:lnTo>
                <a:lnTo>
                  <a:pt x="64516" y="939437"/>
                </a:lnTo>
                <a:lnTo>
                  <a:pt x="208135" y="1001806"/>
                </a:lnTo>
                <a:lnTo>
                  <a:pt x="204800" y="953281"/>
                </a:lnTo>
                <a:lnTo>
                  <a:pt x="226336" y="939917"/>
                </a:lnTo>
                <a:lnTo>
                  <a:pt x="266624" y="908603"/>
                </a:lnTo>
                <a:lnTo>
                  <a:pt x="302985" y="871640"/>
                </a:lnTo>
                <a:lnTo>
                  <a:pt x="335163" y="829591"/>
                </a:lnTo>
                <a:lnTo>
                  <a:pt x="362903" y="783016"/>
                </a:lnTo>
                <a:lnTo>
                  <a:pt x="385948" y="732478"/>
                </a:lnTo>
                <a:lnTo>
                  <a:pt x="404042" y="678537"/>
                </a:lnTo>
                <a:lnTo>
                  <a:pt x="416929" y="621756"/>
                </a:lnTo>
                <a:lnTo>
                  <a:pt x="424354" y="562694"/>
                </a:lnTo>
                <a:lnTo>
                  <a:pt x="426060" y="501914"/>
                </a:lnTo>
                <a:lnTo>
                  <a:pt x="424689" y="471055"/>
                </a:lnTo>
                <a:lnTo>
                  <a:pt x="420591" y="430354"/>
                </a:lnTo>
                <a:lnTo>
                  <a:pt x="414034" y="390735"/>
                </a:lnTo>
                <a:lnTo>
                  <a:pt x="405127" y="352319"/>
                </a:lnTo>
                <a:lnTo>
                  <a:pt x="393979" y="315226"/>
                </a:lnTo>
                <a:lnTo>
                  <a:pt x="380698" y="279578"/>
                </a:lnTo>
                <a:lnTo>
                  <a:pt x="365395" y="245495"/>
                </a:lnTo>
                <a:lnTo>
                  <a:pt x="348179" y="213099"/>
                </a:lnTo>
                <a:lnTo>
                  <a:pt x="329159" y="182511"/>
                </a:lnTo>
                <a:lnTo>
                  <a:pt x="308445" y="153853"/>
                </a:lnTo>
                <a:lnTo>
                  <a:pt x="286145" y="127244"/>
                </a:lnTo>
                <a:lnTo>
                  <a:pt x="262369" y="102806"/>
                </a:lnTo>
                <a:lnTo>
                  <a:pt x="237226" y="80661"/>
                </a:lnTo>
                <a:lnTo>
                  <a:pt x="210826" y="60929"/>
                </a:lnTo>
                <a:lnTo>
                  <a:pt x="183278" y="43732"/>
                </a:lnTo>
                <a:lnTo>
                  <a:pt x="154691" y="29190"/>
                </a:lnTo>
                <a:lnTo>
                  <a:pt x="125175" y="17425"/>
                </a:lnTo>
                <a:lnTo>
                  <a:pt x="94838" y="8557"/>
                </a:lnTo>
                <a:lnTo>
                  <a:pt x="63790" y="2708"/>
                </a:lnTo>
                <a:lnTo>
                  <a:pt x="32141" y="0"/>
                </a:lnTo>
                <a:lnTo>
                  <a:pt x="0" y="552"/>
                </a:lnTo>
                <a:lnTo>
                  <a:pt x="7666" y="112126"/>
                </a:lnTo>
                <a:lnTo>
                  <a:pt x="22640" y="111652"/>
                </a:lnTo>
                <a:lnTo>
                  <a:pt x="37547" y="112276"/>
                </a:lnTo>
                <a:lnTo>
                  <a:pt x="67053" y="116743"/>
                </a:lnTo>
                <a:lnTo>
                  <a:pt x="95962" y="125374"/>
                </a:lnTo>
                <a:lnTo>
                  <a:pt x="124053" y="138016"/>
                </a:lnTo>
                <a:lnTo>
                  <a:pt x="151104" y="154514"/>
                </a:lnTo>
                <a:lnTo>
                  <a:pt x="176895" y="174715"/>
                </a:lnTo>
                <a:lnTo>
                  <a:pt x="201203" y="198465"/>
                </a:lnTo>
                <a:lnTo>
                  <a:pt x="223807" y="225610"/>
                </a:lnTo>
                <a:lnTo>
                  <a:pt x="244487" y="255996"/>
                </a:lnTo>
                <a:lnTo>
                  <a:pt x="263019" y="289470"/>
                </a:lnTo>
                <a:lnTo>
                  <a:pt x="275521" y="316831"/>
                </a:lnTo>
                <a:lnTo>
                  <a:pt x="286249" y="344944"/>
                </a:lnTo>
                <a:lnTo>
                  <a:pt x="295221" y="373672"/>
                </a:lnTo>
                <a:lnTo>
                  <a:pt x="302455" y="402878"/>
                </a:lnTo>
                <a:lnTo>
                  <a:pt x="307968" y="432423"/>
                </a:lnTo>
                <a:lnTo>
                  <a:pt x="311776" y="462172"/>
                </a:lnTo>
                <a:lnTo>
                  <a:pt x="313898" y="491987"/>
                </a:lnTo>
                <a:lnTo>
                  <a:pt x="314350" y="521730"/>
                </a:lnTo>
                <a:lnTo>
                  <a:pt x="313150" y="551264"/>
                </a:lnTo>
                <a:lnTo>
                  <a:pt x="310315" y="580451"/>
                </a:lnTo>
                <a:lnTo>
                  <a:pt x="305863" y="609155"/>
                </a:lnTo>
                <a:lnTo>
                  <a:pt x="299810" y="637238"/>
                </a:lnTo>
                <a:lnTo>
                  <a:pt x="292175" y="664563"/>
                </a:lnTo>
                <a:lnTo>
                  <a:pt x="282973" y="690992"/>
                </a:lnTo>
                <a:lnTo>
                  <a:pt x="272223" y="716388"/>
                </a:lnTo>
                <a:lnTo>
                  <a:pt x="259942" y="740613"/>
                </a:lnTo>
                <a:close/>
              </a:path>
            </a:pathLst>
          </a:custGeom>
          <a:solidFill>
            <a:srgbClr val="E0E0E0"/>
          </a:solidFill>
        </p:spPr>
        <p:txBody>
          <a:bodyPr wrap="square" lIns="0" tIns="0" rIns="0" bIns="0" rtlCol="0">
            <a:noAutofit/>
          </a:bodyPr>
          <a:lstStyle/>
          <a:p>
            <a:endParaRPr/>
          </a:p>
        </p:txBody>
      </p:sp>
      <p:sp>
        <p:nvSpPr>
          <p:cNvPr id="53" name="object 53"/>
          <p:cNvSpPr/>
          <p:nvPr/>
        </p:nvSpPr>
        <p:spPr>
          <a:xfrm>
            <a:off x="6201167" y="3195190"/>
            <a:ext cx="430693" cy="766520"/>
          </a:xfrm>
          <a:custGeom>
            <a:avLst/>
            <a:gdLst/>
            <a:ahLst/>
            <a:cxnLst/>
            <a:rect l="l" t="t" r="r" b="b"/>
            <a:pathLst>
              <a:path w="430693" h="766520">
                <a:moveTo>
                  <a:pt x="2078" y="361043"/>
                </a:moveTo>
                <a:lnTo>
                  <a:pt x="180" y="385413"/>
                </a:lnTo>
                <a:lnTo>
                  <a:pt x="0" y="410046"/>
                </a:lnTo>
                <a:lnTo>
                  <a:pt x="1579" y="434875"/>
                </a:lnTo>
                <a:lnTo>
                  <a:pt x="5883" y="464981"/>
                </a:lnTo>
                <a:lnTo>
                  <a:pt x="12655" y="494162"/>
                </a:lnTo>
                <a:lnTo>
                  <a:pt x="21784" y="522334"/>
                </a:lnTo>
                <a:lnTo>
                  <a:pt x="33161" y="549410"/>
                </a:lnTo>
                <a:lnTo>
                  <a:pt x="46675" y="575308"/>
                </a:lnTo>
                <a:lnTo>
                  <a:pt x="62215" y="599941"/>
                </a:lnTo>
                <a:lnTo>
                  <a:pt x="79671" y="623225"/>
                </a:lnTo>
                <a:lnTo>
                  <a:pt x="98932" y="645075"/>
                </a:lnTo>
                <a:lnTo>
                  <a:pt x="119888" y="665406"/>
                </a:lnTo>
                <a:lnTo>
                  <a:pt x="142429" y="684133"/>
                </a:lnTo>
                <a:lnTo>
                  <a:pt x="166444" y="701173"/>
                </a:lnTo>
                <a:lnTo>
                  <a:pt x="191823" y="716438"/>
                </a:lnTo>
                <a:lnTo>
                  <a:pt x="218455" y="729846"/>
                </a:lnTo>
                <a:lnTo>
                  <a:pt x="246230" y="741311"/>
                </a:lnTo>
                <a:lnTo>
                  <a:pt x="275037" y="750748"/>
                </a:lnTo>
                <a:lnTo>
                  <a:pt x="304766" y="758072"/>
                </a:lnTo>
                <a:lnTo>
                  <a:pt x="335306" y="763198"/>
                </a:lnTo>
                <a:lnTo>
                  <a:pt x="366548" y="766043"/>
                </a:lnTo>
                <a:lnTo>
                  <a:pt x="398380" y="766520"/>
                </a:lnTo>
                <a:lnTo>
                  <a:pt x="430693" y="764545"/>
                </a:lnTo>
                <a:lnTo>
                  <a:pt x="420232" y="659217"/>
                </a:lnTo>
                <a:lnTo>
                  <a:pt x="402500" y="660477"/>
                </a:lnTo>
                <a:lnTo>
                  <a:pt x="384892" y="660736"/>
                </a:lnTo>
                <a:lnTo>
                  <a:pt x="367450" y="660017"/>
                </a:lnTo>
                <a:lnTo>
                  <a:pt x="350213" y="658339"/>
                </a:lnTo>
                <a:lnTo>
                  <a:pt x="333223" y="655722"/>
                </a:lnTo>
                <a:lnTo>
                  <a:pt x="316521" y="652188"/>
                </a:lnTo>
                <a:lnTo>
                  <a:pt x="300147" y="647755"/>
                </a:lnTo>
                <a:lnTo>
                  <a:pt x="284142" y="642445"/>
                </a:lnTo>
                <a:lnTo>
                  <a:pt x="268548" y="636278"/>
                </a:lnTo>
                <a:lnTo>
                  <a:pt x="253406" y="629274"/>
                </a:lnTo>
                <a:lnTo>
                  <a:pt x="224637" y="612838"/>
                </a:lnTo>
                <a:lnTo>
                  <a:pt x="198164" y="593298"/>
                </a:lnTo>
                <a:lnTo>
                  <a:pt x="174314" y="570819"/>
                </a:lnTo>
                <a:lnTo>
                  <a:pt x="153413" y="545562"/>
                </a:lnTo>
                <a:lnTo>
                  <a:pt x="135790" y="517691"/>
                </a:lnTo>
                <a:lnTo>
                  <a:pt x="126131" y="497997"/>
                </a:lnTo>
                <a:lnTo>
                  <a:pt x="118374" y="477947"/>
                </a:lnTo>
                <a:lnTo>
                  <a:pt x="112486" y="457631"/>
                </a:lnTo>
                <a:lnTo>
                  <a:pt x="108433" y="437141"/>
                </a:lnTo>
                <a:lnTo>
                  <a:pt x="106182" y="416570"/>
                </a:lnTo>
                <a:lnTo>
                  <a:pt x="105699" y="396010"/>
                </a:lnTo>
                <a:lnTo>
                  <a:pt x="106951" y="375551"/>
                </a:lnTo>
                <a:lnTo>
                  <a:pt x="109905" y="355287"/>
                </a:lnTo>
                <a:lnTo>
                  <a:pt x="114526" y="335308"/>
                </a:lnTo>
                <a:lnTo>
                  <a:pt x="120782" y="315708"/>
                </a:lnTo>
                <a:lnTo>
                  <a:pt x="128639" y="296577"/>
                </a:lnTo>
                <a:lnTo>
                  <a:pt x="138063" y="278008"/>
                </a:lnTo>
                <a:lnTo>
                  <a:pt x="149022" y="260092"/>
                </a:lnTo>
                <a:lnTo>
                  <a:pt x="161481" y="242922"/>
                </a:lnTo>
                <a:lnTo>
                  <a:pt x="175406" y="226589"/>
                </a:lnTo>
                <a:lnTo>
                  <a:pt x="190766" y="211185"/>
                </a:lnTo>
                <a:lnTo>
                  <a:pt x="207525" y="196802"/>
                </a:lnTo>
                <a:lnTo>
                  <a:pt x="225651" y="183532"/>
                </a:lnTo>
                <a:lnTo>
                  <a:pt x="245110" y="171466"/>
                </a:lnTo>
                <a:lnTo>
                  <a:pt x="265869" y="160698"/>
                </a:lnTo>
                <a:lnTo>
                  <a:pt x="270831" y="210657"/>
                </a:lnTo>
                <a:lnTo>
                  <a:pt x="362697" y="79907"/>
                </a:lnTo>
                <a:lnTo>
                  <a:pt x="249909" y="0"/>
                </a:lnTo>
                <a:lnTo>
                  <a:pt x="254944" y="50686"/>
                </a:lnTo>
                <a:lnTo>
                  <a:pt x="230500" y="60527"/>
                </a:lnTo>
                <a:lnTo>
                  <a:pt x="207035" y="71749"/>
                </a:lnTo>
                <a:lnTo>
                  <a:pt x="184594" y="84285"/>
                </a:lnTo>
                <a:lnTo>
                  <a:pt x="163218" y="98071"/>
                </a:lnTo>
                <a:lnTo>
                  <a:pt x="142952" y="113040"/>
                </a:lnTo>
                <a:lnTo>
                  <a:pt x="123839" y="129126"/>
                </a:lnTo>
                <a:lnTo>
                  <a:pt x="105921" y="146265"/>
                </a:lnTo>
                <a:lnTo>
                  <a:pt x="89244" y="164390"/>
                </a:lnTo>
                <a:lnTo>
                  <a:pt x="73849" y="183436"/>
                </a:lnTo>
                <a:lnTo>
                  <a:pt x="59780" y="203336"/>
                </a:lnTo>
                <a:lnTo>
                  <a:pt x="47081" y="224024"/>
                </a:lnTo>
                <a:lnTo>
                  <a:pt x="35795" y="245437"/>
                </a:lnTo>
                <a:lnTo>
                  <a:pt x="25966" y="267506"/>
                </a:lnTo>
                <a:lnTo>
                  <a:pt x="17636" y="290167"/>
                </a:lnTo>
                <a:lnTo>
                  <a:pt x="10849"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4" name="object 54"/>
          <p:cNvSpPr/>
          <p:nvPr/>
        </p:nvSpPr>
        <p:spPr>
          <a:xfrm>
            <a:off x="3615187" y="4283016"/>
            <a:ext cx="1131920" cy="683294"/>
          </a:xfrm>
          <a:custGeom>
            <a:avLst/>
            <a:gdLst/>
            <a:ahLst/>
            <a:cxnLst/>
            <a:rect l="l" t="t" r="r" b="b"/>
            <a:pathLst>
              <a:path w="1131920" h="683294">
                <a:moveTo>
                  <a:pt x="1094483" y="537662"/>
                </a:moveTo>
                <a:lnTo>
                  <a:pt x="1083260" y="487160"/>
                </a:lnTo>
                <a:lnTo>
                  <a:pt x="1064937" y="436717"/>
                </a:lnTo>
                <a:lnTo>
                  <a:pt x="1039910" y="386794"/>
                </a:lnTo>
                <a:lnTo>
                  <a:pt x="1008575" y="337850"/>
                </a:lnTo>
                <a:lnTo>
                  <a:pt x="971326" y="290346"/>
                </a:lnTo>
                <a:lnTo>
                  <a:pt x="928561" y="244743"/>
                </a:lnTo>
                <a:lnTo>
                  <a:pt x="880674" y="201501"/>
                </a:lnTo>
                <a:lnTo>
                  <a:pt x="828062" y="161080"/>
                </a:lnTo>
                <a:lnTo>
                  <a:pt x="771120" y="123942"/>
                </a:lnTo>
                <a:lnTo>
                  <a:pt x="710244" y="90547"/>
                </a:lnTo>
                <a:lnTo>
                  <a:pt x="665776" y="69753"/>
                </a:lnTo>
                <a:lnTo>
                  <a:pt x="621153" y="51709"/>
                </a:lnTo>
                <a:lnTo>
                  <a:pt x="576559" y="36393"/>
                </a:lnTo>
                <a:lnTo>
                  <a:pt x="532176" y="23784"/>
                </a:lnTo>
                <a:lnTo>
                  <a:pt x="488188" y="13862"/>
                </a:lnTo>
                <a:lnTo>
                  <a:pt x="444778" y="6605"/>
                </a:lnTo>
                <a:lnTo>
                  <a:pt x="402127" y="1991"/>
                </a:lnTo>
                <a:lnTo>
                  <a:pt x="360419" y="0"/>
                </a:lnTo>
                <a:lnTo>
                  <a:pt x="319837" y="609"/>
                </a:lnTo>
                <a:lnTo>
                  <a:pt x="280563" y="3799"/>
                </a:lnTo>
                <a:lnTo>
                  <a:pt x="242780" y="9548"/>
                </a:lnTo>
                <a:lnTo>
                  <a:pt x="206672" y="17835"/>
                </a:lnTo>
                <a:lnTo>
                  <a:pt x="140207" y="41936"/>
                </a:lnTo>
                <a:lnTo>
                  <a:pt x="82632" y="75934"/>
                </a:lnTo>
                <a:lnTo>
                  <a:pt x="35409" y="119657"/>
                </a:lnTo>
                <a:lnTo>
                  <a:pt x="0" y="172938"/>
                </a:lnTo>
                <a:lnTo>
                  <a:pt x="100023" y="222972"/>
                </a:lnTo>
                <a:lnTo>
                  <a:pt x="106537" y="211205"/>
                </a:lnTo>
                <a:lnTo>
                  <a:pt x="113998" y="200026"/>
                </a:lnTo>
                <a:lnTo>
                  <a:pt x="141819" y="170113"/>
                </a:lnTo>
                <a:lnTo>
                  <a:pt x="164651" y="153291"/>
                </a:lnTo>
                <a:lnTo>
                  <a:pt x="190682" y="139056"/>
                </a:lnTo>
                <a:lnTo>
                  <a:pt x="219715" y="127486"/>
                </a:lnTo>
                <a:lnTo>
                  <a:pt x="251553" y="118660"/>
                </a:lnTo>
                <a:lnTo>
                  <a:pt x="285998" y="112656"/>
                </a:lnTo>
                <a:lnTo>
                  <a:pt x="322855" y="109553"/>
                </a:lnTo>
                <a:lnTo>
                  <a:pt x="342126" y="109114"/>
                </a:lnTo>
                <a:lnTo>
                  <a:pt x="361926" y="109429"/>
                </a:lnTo>
                <a:lnTo>
                  <a:pt x="417686" y="114095"/>
                </a:lnTo>
                <a:lnTo>
                  <a:pt x="453351" y="119759"/>
                </a:lnTo>
                <a:lnTo>
                  <a:pt x="489076" y="127406"/>
                </a:lnTo>
                <a:lnTo>
                  <a:pt x="524713" y="136943"/>
                </a:lnTo>
                <a:lnTo>
                  <a:pt x="560112" y="148279"/>
                </a:lnTo>
                <a:lnTo>
                  <a:pt x="595124" y="161321"/>
                </a:lnTo>
                <a:lnTo>
                  <a:pt x="629601" y="175975"/>
                </a:lnTo>
                <a:lnTo>
                  <a:pt x="663393" y="192149"/>
                </a:lnTo>
                <a:lnTo>
                  <a:pt x="696351" y="209750"/>
                </a:lnTo>
                <a:lnTo>
                  <a:pt x="728327" y="228685"/>
                </a:lnTo>
                <a:lnTo>
                  <a:pt x="759171" y="248862"/>
                </a:lnTo>
                <a:lnTo>
                  <a:pt x="788734" y="270188"/>
                </a:lnTo>
                <a:lnTo>
                  <a:pt x="816867" y="292569"/>
                </a:lnTo>
                <a:lnTo>
                  <a:pt x="843422" y="315914"/>
                </a:lnTo>
                <a:lnTo>
                  <a:pt x="868248" y="340129"/>
                </a:lnTo>
                <a:lnTo>
                  <a:pt x="891198" y="365122"/>
                </a:lnTo>
                <a:lnTo>
                  <a:pt x="912122" y="390799"/>
                </a:lnTo>
                <a:lnTo>
                  <a:pt x="930871" y="417069"/>
                </a:lnTo>
                <a:lnTo>
                  <a:pt x="947296" y="443838"/>
                </a:lnTo>
                <a:lnTo>
                  <a:pt x="961249" y="471014"/>
                </a:lnTo>
                <a:lnTo>
                  <a:pt x="931876" y="456320"/>
                </a:lnTo>
                <a:lnTo>
                  <a:pt x="1020236" y="683294"/>
                </a:lnTo>
                <a:lnTo>
                  <a:pt x="1131920" y="556388"/>
                </a:lnTo>
                <a:lnTo>
                  <a:pt x="1094483" y="537662"/>
                </a:lnTo>
                <a:close/>
              </a:path>
            </a:pathLst>
          </a:custGeom>
          <a:solidFill>
            <a:srgbClr val="E0E0E0"/>
          </a:solidFill>
        </p:spPr>
        <p:txBody>
          <a:bodyPr wrap="square" lIns="0" tIns="0" rIns="0" bIns="0" rtlCol="0">
            <a:noAutofit/>
          </a:bodyPr>
          <a:lstStyle/>
          <a:p>
            <a:endParaRPr/>
          </a:p>
        </p:txBody>
      </p:sp>
      <p:sp>
        <p:nvSpPr>
          <p:cNvPr id="55" name="object 55"/>
          <p:cNvSpPr/>
          <p:nvPr/>
        </p:nvSpPr>
        <p:spPr>
          <a:xfrm>
            <a:off x="3170618" y="4753561"/>
            <a:ext cx="1140109" cy="849312"/>
          </a:xfrm>
          <a:custGeom>
            <a:avLst/>
            <a:gdLst/>
            <a:ahLst/>
            <a:cxnLst/>
            <a:rect l="l" t="t" r="r" b="b"/>
            <a:pathLst>
              <a:path w="1140109" h="849312">
                <a:moveTo>
                  <a:pt x="211520" y="340474"/>
                </a:moveTo>
                <a:lnTo>
                  <a:pt x="192586" y="309378"/>
                </a:lnTo>
                <a:lnTo>
                  <a:pt x="176100" y="278144"/>
                </a:lnTo>
                <a:lnTo>
                  <a:pt x="162218" y="246896"/>
                </a:lnTo>
                <a:lnTo>
                  <a:pt x="181389" y="260729"/>
                </a:lnTo>
                <a:lnTo>
                  <a:pt x="121254" y="0"/>
                </a:lnTo>
                <a:lnTo>
                  <a:pt x="0" y="129849"/>
                </a:lnTo>
                <a:lnTo>
                  <a:pt x="29768" y="151328"/>
                </a:lnTo>
                <a:lnTo>
                  <a:pt x="32661" y="177367"/>
                </a:lnTo>
                <a:lnTo>
                  <a:pt x="43761" y="230449"/>
                </a:lnTo>
                <a:lnTo>
                  <a:pt x="61667" y="284453"/>
                </a:lnTo>
                <a:lnTo>
                  <a:pt x="86042" y="338882"/>
                </a:lnTo>
                <a:lnTo>
                  <a:pt x="116550" y="393238"/>
                </a:lnTo>
                <a:lnTo>
                  <a:pt x="152856" y="447023"/>
                </a:lnTo>
                <a:lnTo>
                  <a:pt x="194623" y="499739"/>
                </a:lnTo>
                <a:lnTo>
                  <a:pt x="241516" y="550890"/>
                </a:lnTo>
                <a:lnTo>
                  <a:pt x="293198" y="599976"/>
                </a:lnTo>
                <a:lnTo>
                  <a:pt x="349333" y="646500"/>
                </a:lnTo>
                <a:lnTo>
                  <a:pt x="378966" y="668646"/>
                </a:lnTo>
                <a:lnTo>
                  <a:pt x="423366" y="699082"/>
                </a:lnTo>
                <a:lnTo>
                  <a:pt x="468274" y="726768"/>
                </a:lnTo>
                <a:lnTo>
                  <a:pt x="513493" y="751685"/>
                </a:lnTo>
                <a:lnTo>
                  <a:pt x="558828" y="773817"/>
                </a:lnTo>
                <a:lnTo>
                  <a:pt x="604083" y="793146"/>
                </a:lnTo>
                <a:lnTo>
                  <a:pt x="649063" y="809656"/>
                </a:lnTo>
                <a:lnTo>
                  <a:pt x="693570" y="823329"/>
                </a:lnTo>
                <a:lnTo>
                  <a:pt x="737410" y="834148"/>
                </a:lnTo>
                <a:lnTo>
                  <a:pt x="780387" y="842097"/>
                </a:lnTo>
                <a:lnTo>
                  <a:pt x="822304" y="847157"/>
                </a:lnTo>
                <a:lnTo>
                  <a:pt x="862965" y="849312"/>
                </a:lnTo>
                <a:lnTo>
                  <a:pt x="902176" y="848545"/>
                </a:lnTo>
                <a:lnTo>
                  <a:pt x="939739" y="844838"/>
                </a:lnTo>
                <a:lnTo>
                  <a:pt x="1009141" y="828538"/>
                </a:lnTo>
                <a:lnTo>
                  <a:pt x="1069604" y="800276"/>
                </a:lnTo>
                <a:lnTo>
                  <a:pt x="1119560" y="759913"/>
                </a:lnTo>
                <a:lnTo>
                  <a:pt x="1140109" y="735152"/>
                </a:lnTo>
                <a:lnTo>
                  <a:pt x="1049415" y="669712"/>
                </a:lnTo>
                <a:lnTo>
                  <a:pt x="1041596" y="679605"/>
                </a:lnTo>
                <a:lnTo>
                  <a:pt x="1032940" y="688790"/>
                </a:lnTo>
                <a:lnTo>
                  <a:pt x="1002171" y="712053"/>
                </a:lnTo>
                <a:lnTo>
                  <a:pt x="977877" y="723941"/>
                </a:lnTo>
                <a:lnTo>
                  <a:pt x="950767" y="732890"/>
                </a:lnTo>
                <a:lnTo>
                  <a:pt x="921019" y="738867"/>
                </a:lnTo>
                <a:lnTo>
                  <a:pt x="888808" y="741833"/>
                </a:lnTo>
                <a:lnTo>
                  <a:pt x="871836" y="742177"/>
                </a:lnTo>
                <a:lnTo>
                  <a:pt x="854315" y="741754"/>
                </a:lnTo>
                <a:lnTo>
                  <a:pt x="817715" y="738595"/>
                </a:lnTo>
                <a:lnTo>
                  <a:pt x="779188" y="732318"/>
                </a:lnTo>
                <a:lnTo>
                  <a:pt x="722193" y="718196"/>
                </a:lnTo>
                <a:lnTo>
                  <a:pt x="684967" y="706148"/>
                </a:lnTo>
                <a:lnTo>
                  <a:pt x="647732" y="691981"/>
                </a:lnTo>
                <a:lnTo>
                  <a:pt x="610641" y="675819"/>
                </a:lnTo>
                <a:lnTo>
                  <a:pt x="573849" y="657785"/>
                </a:lnTo>
                <a:lnTo>
                  <a:pt x="537508" y="638004"/>
                </a:lnTo>
                <a:lnTo>
                  <a:pt x="501772" y="616598"/>
                </a:lnTo>
                <a:lnTo>
                  <a:pt x="466796" y="593693"/>
                </a:lnTo>
                <a:lnTo>
                  <a:pt x="432732" y="569412"/>
                </a:lnTo>
                <a:lnTo>
                  <a:pt x="399735" y="543878"/>
                </a:lnTo>
                <a:lnTo>
                  <a:pt x="367958" y="517215"/>
                </a:lnTo>
                <a:lnTo>
                  <a:pt x="337555" y="489548"/>
                </a:lnTo>
                <a:lnTo>
                  <a:pt x="308678" y="461000"/>
                </a:lnTo>
                <a:lnTo>
                  <a:pt x="281483" y="431694"/>
                </a:lnTo>
                <a:lnTo>
                  <a:pt x="256123" y="401756"/>
                </a:lnTo>
                <a:lnTo>
                  <a:pt x="232751" y="371308"/>
                </a:lnTo>
                <a:lnTo>
                  <a:pt x="211520" y="340474"/>
                </a:lnTo>
                <a:close/>
              </a:path>
            </a:pathLst>
          </a:custGeom>
          <a:solidFill>
            <a:srgbClr val="E0E0E0"/>
          </a:solidFill>
        </p:spPr>
        <p:txBody>
          <a:bodyPr wrap="square" lIns="0" tIns="0" rIns="0" bIns="0" rtlCol="0">
            <a:noAutofit/>
          </a:bodyPr>
          <a:lstStyle/>
          <a:p>
            <a:endParaRPr/>
          </a:p>
        </p:txBody>
      </p:sp>
      <p:sp>
        <p:nvSpPr>
          <p:cNvPr id="56" name="object 56"/>
          <p:cNvSpPr/>
          <p:nvPr/>
        </p:nvSpPr>
        <p:spPr>
          <a:xfrm>
            <a:off x="6231900" y="4732933"/>
            <a:ext cx="792270" cy="752985"/>
          </a:xfrm>
          <a:custGeom>
            <a:avLst/>
            <a:gdLst/>
            <a:ahLst/>
            <a:cxnLst/>
            <a:rect l="l" t="t" r="r" b="b"/>
            <a:pathLst>
              <a:path w="792270" h="752985">
                <a:moveTo>
                  <a:pt x="671689" y="456287"/>
                </a:moveTo>
                <a:lnTo>
                  <a:pt x="694340" y="425455"/>
                </a:lnTo>
                <a:lnTo>
                  <a:pt x="714760" y="394243"/>
                </a:lnTo>
                <a:lnTo>
                  <a:pt x="732904" y="362800"/>
                </a:lnTo>
                <a:lnTo>
                  <a:pt x="748726" y="331271"/>
                </a:lnTo>
                <a:lnTo>
                  <a:pt x="762178" y="299806"/>
                </a:lnTo>
                <a:lnTo>
                  <a:pt x="773214" y="268551"/>
                </a:lnTo>
                <a:lnTo>
                  <a:pt x="781788" y="237653"/>
                </a:lnTo>
                <a:lnTo>
                  <a:pt x="787853" y="207261"/>
                </a:lnTo>
                <a:lnTo>
                  <a:pt x="791362" y="177521"/>
                </a:lnTo>
                <a:lnTo>
                  <a:pt x="792270" y="148581"/>
                </a:lnTo>
                <a:lnTo>
                  <a:pt x="790529" y="120589"/>
                </a:lnTo>
                <a:lnTo>
                  <a:pt x="786093" y="93692"/>
                </a:lnTo>
                <a:lnTo>
                  <a:pt x="778916" y="68036"/>
                </a:lnTo>
                <a:lnTo>
                  <a:pt x="768950" y="43771"/>
                </a:lnTo>
                <a:lnTo>
                  <a:pt x="756150" y="21043"/>
                </a:lnTo>
                <a:lnTo>
                  <a:pt x="740469" y="0"/>
                </a:lnTo>
                <a:lnTo>
                  <a:pt x="670968" y="59101"/>
                </a:lnTo>
                <a:lnTo>
                  <a:pt x="677526" y="67516"/>
                </a:lnTo>
                <a:lnTo>
                  <a:pt x="683347" y="76455"/>
                </a:lnTo>
                <a:lnTo>
                  <a:pt x="692784" y="95831"/>
                </a:lnTo>
                <a:lnTo>
                  <a:pt x="699284" y="117067"/>
                </a:lnTo>
                <a:lnTo>
                  <a:pt x="702852" y="140002"/>
                </a:lnTo>
                <a:lnTo>
                  <a:pt x="703539" y="152056"/>
                </a:lnTo>
                <a:lnTo>
                  <a:pt x="703495" y="164475"/>
                </a:lnTo>
                <a:lnTo>
                  <a:pt x="701216" y="190323"/>
                </a:lnTo>
                <a:lnTo>
                  <a:pt x="696021" y="217385"/>
                </a:lnTo>
                <a:lnTo>
                  <a:pt x="687916" y="245500"/>
                </a:lnTo>
                <a:lnTo>
                  <a:pt x="676906" y="274506"/>
                </a:lnTo>
                <a:lnTo>
                  <a:pt x="662995" y="304241"/>
                </a:lnTo>
                <a:lnTo>
                  <a:pt x="648530" y="330611"/>
                </a:lnTo>
                <a:lnTo>
                  <a:pt x="632362" y="356561"/>
                </a:lnTo>
                <a:lnTo>
                  <a:pt x="614611" y="382000"/>
                </a:lnTo>
                <a:lnTo>
                  <a:pt x="595401" y="406840"/>
                </a:lnTo>
                <a:lnTo>
                  <a:pt x="574852" y="430991"/>
                </a:lnTo>
                <a:lnTo>
                  <a:pt x="553088" y="454365"/>
                </a:lnTo>
                <a:lnTo>
                  <a:pt x="530230" y="476872"/>
                </a:lnTo>
                <a:lnTo>
                  <a:pt x="506400" y="498424"/>
                </a:lnTo>
                <a:lnTo>
                  <a:pt x="481720" y="518932"/>
                </a:lnTo>
                <a:lnTo>
                  <a:pt x="456312" y="538306"/>
                </a:lnTo>
                <a:lnTo>
                  <a:pt x="430298" y="556458"/>
                </a:lnTo>
                <a:lnTo>
                  <a:pt x="403800" y="573298"/>
                </a:lnTo>
                <a:lnTo>
                  <a:pt x="376939" y="588738"/>
                </a:lnTo>
                <a:lnTo>
                  <a:pt x="349839" y="602688"/>
                </a:lnTo>
                <a:lnTo>
                  <a:pt x="322621" y="615060"/>
                </a:lnTo>
                <a:lnTo>
                  <a:pt x="295406" y="625764"/>
                </a:lnTo>
                <a:lnTo>
                  <a:pt x="268318" y="634711"/>
                </a:lnTo>
                <a:lnTo>
                  <a:pt x="241477" y="641813"/>
                </a:lnTo>
                <a:lnTo>
                  <a:pt x="215006" y="646980"/>
                </a:lnTo>
                <a:lnTo>
                  <a:pt x="189026" y="650124"/>
                </a:lnTo>
                <a:lnTo>
                  <a:pt x="207072" y="634779"/>
                </a:lnTo>
                <a:lnTo>
                  <a:pt x="0" y="629683"/>
                </a:lnTo>
                <a:lnTo>
                  <a:pt x="68069" y="752985"/>
                </a:lnTo>
                <a:lnTo>
                  <a:pt x="92748" y="731998"/>
                </a:lnTo>
                <a:lnTo>
                  <a:pt x="113515" y="735753"/>
                </a:lnTo>
                <a:lnTo>
                  <a:pt x="134903" y="738156"/>
                </a:lnTo>
                <a:lnTo>
                  <a:pt x="156856" y="739226"/>
                </a:lnTo>
                <a:lnTo>
                  <a:pt x="179313" y="738985"/>
                </a:lnTo>
                <a:lnTo>
                  <a:pt x="202217" y="737450"/>
                </a:lnTo>
                <a:lnTo>
                  <a:pt x="225509" y="734644"/>
                </a:lnTo>
                <a:lnTo>
                  <a:pt x="249132" y="730585"/>
                </a:lnTo>
                <a:lnTo>
                  <a:pt x="273026" y="725293"/>
                </a:lnTo>
                <a:lnTo>
                  <a:pt x="297134" y="718788"/>
                </a:lnTo>
                <a:lnTo>
                  <a:pt x="321397" y="711090"/>
                </a:lnTo>
                <a:lnTo>
                  <a:pt x="345756" y="702220"/>
                </a:lnTo>
                <a:lnTo>
                  <a:pt x="370154" y="692196"/>
                </a:lnTo>
                <a:lnTo>
                  <a:pt x="394532" y="681038"/>
                </a:lnTo>
                <a:lnTo>
                  <a:pt x="418832" y="668768"/>
                </a:lnTo>
                <a:lnTo>
                  <a:pt x="442995" y="655403"/>
                </a:lnTo>
                <a:lnTo>
                  <a:pt x="466963" y="640965"/>
                </a:lnTo>
                <a:lnTo>
                  <a:pt x="490678" y="625473"/>
                </a:lnTo>
                <a:lnTo>
                  <a:pt x="514082" y="608947"/>
                </a:lnTo>
                <a:lnTo>
                  <a:pt x="537115" y="591408"/>
                </a:lnTo>
                <a:lnTo>
                  <a:pt x="559720" y="572874"/>
                </a:lnTo>
                <a:lnTo>
                  <a:pt x="590825" y="545033"/>
                </a:lnTo>
                <a:lnTo>
                  <a:pt x="619885" y="516224"/>
                </a:lnTo>
                <a:lnTo>
                  <a:pt x="646856" y="486593"/>
                </a:lnTo>
                <a:lnTo>
                  <a:pt x="671689" y="456287"/>
                </a:lnTo>
                <a:close/>
              </a:path>
            </a:pathLst>
          </a:custGeom>
          <a:solidFill>
            <a:srgbClr val="E0E0E0"/>
          </a:solidFill>
        </p:spPr>
        <p:txBody>
          <a:bodyPr wrap="square" lIns="0" tIns="0" rIns="0" bIns="0" rtlCol="0">
            <a:noAutofit/>
          </a:bodyPr>
          <a:lstStyle/>
          <a:p>
            <a:endParaRPr/>
          </a:p>
        </p:txBody>
      </p:sp>
      <p:sp>
        <p:nvSpPr>
          <p:cNvPr id="57" name="object 57"/>
          <p:cNvSpPr/>
          <p:nvPr/>
        </p:nvSpPr>
        <p:spPr>
          <a:xfrm>
            <a:off x="5790206" y="4162238"/>
            <a:ext cx="750910" cy="829299"/>
          </a:xfrm>
          <a:custGeom>
            <a:avLst/>
            <a:gdLst/>
            <a:ahLst/>
            <a:cxnLst/>
            <a:rect l="l" t="t" r="r" b="b"/>
            <a:pathLst>
              <a:path w="750910" h="829299">
                <a:moveTo>
                  <a:pt x="101604" y="829299"/>
                </a:moveTo>
                <a:lnTo>
                  <a:pt x="178767" y="748343"/>
                </a:lnTo>
                <a:lnTo>
                  <a:pt x="168312" y="737614"/>
                </a:lnTo>
                <a:lnTo>
                  <a:pt x="158712" y="726192"/>
                </a:lnTo>
                <a:lnTo>
                  <a:pt x="142096" y="701404"/>
                </a:lnTo>
                <a:lnTo>
                  <a:pt x="128956" y="674246"/>
                </a:lnTo>
                <a:lnTo>
                  <a:pt x="119327" y="644985"/>
                </a:lnTo>
                <a:lnTo>
                  <a:pt x="113246" y="613889"/>
                </a:lnTo>
                <a:lnTo>
                  <a:pt x="110748" y="581224"/>
                </a:lnTo>
                <a:lnTo>
                  <a:pt x="110854" y="564387"/>
                </a:lnTo>
                <a:lnTo>
                  <a:pt x="113798" y="529870"/>
                </a:lnTo>
                <a:lnTo>
                  <a:pt x="120416" y="494454"/>
                </a:lnTo>
                <a:lnTo>
                  <a:pt x="130743" y="458404"/>
                </a:lnTo>
                <a:lnTo>
                  <a:pt x="149063" y="412535"/>
                </a:lnTo>
                <a:lnTo>
                  <a:pt x="162568" y="385646"/>
                </a:lnTo>
                <a:lnTo>
                  <a:pt x="177713" y="359637"/>
                </a:lnTo>
                <a:lnTo>
                  <a:pt x="194383" y="334589"/>
                </a:lnTo>
                <a:lnTo>
                  <a:pt x="212466" y="310582"/>
                </a:lnTo>
                <a:lnTo>
                  <a:pt x="231849" y="287695"/>
                </a:lnTo>
                <a:lnTo>
                  <a:pt x="252418" y="266009"/>
                </a:lnTo>
                <a:lnTo>
                  <a:pt x="274061" y="245603"/>
                </a:lnTo>
                <a:lnTo>
                  <a:pt x="296665" y="226557"/>
                </a:lnTo>
                <a:lnTo>
                  <a:pt x="320117" y="208951"/>
                </a:lnTo>
                <a:lnTo>
                  <a:pt x="344304" y="192866"/>
                </a:lnTo>
                <a:lnTo>
                  <a:pt x="369112" y="178380"/>
                </a:lnTo>
                <a:lnTo>
                  <a:pt x="394429" y="165575"/>
                </a:lnTo>
                <a:lnTo>
                  <a:pt x="420142" y="154529"/>
                </a:lnTo>
                <a:lnTo>
                  <a:pt x="446138" y="145323"/>
                </a:lnTo>
                <a:lnTo>
                  <a:pt x="472303" y="138037"/>
                </a:lnTo>
                <a:lnTo>
                  <a:pt x="498525" y="132750"/>
                </a:lnTo>
                <a:lnTo>
                  <a:pt x="524691" y="129543"/>
                </a:lnTo>
                <a:lnTo>
                  <a:pt x="550687" y="128495"/>
                </a:lnTo>
                <a:lnTo>
                  <a:pt x="576401" y="129687"/>
                </a:lnTo>
                <a:lnTo>
                  <a:pt x="545688" y="161911"/>
                </a:lnTo>
                <a:lnTo>
                  <a:pt x="750910" y="148071"/>
                </a:lnTo>
                <a:lnTo>
                  <a:pt x="700012" y="0"/>
                </a:lnTo>
                <a:lnTo>
                  <a:pt x="666453" y="35208"/>
                </a:lnTo>
                <a:lnTo>
                  <a:pt x="642057" y="28334"/>
                </a:lnTo>
                <a:lnTo>
                  <a:pt x="617135" y="23185"/>
                </a:lnTo>
                <a:lnTo>
                  <a:pt x="591760" y="19737"/>
                </a:lnTo>
                <a:lnTo>
                  <a:pt x="566006" y="17966"/>
                </a:lnTo>
                <a:lnTo>
                  <a:pt x="539945" y="17849"/>
                </a:lnTo>
                <a:lnTo>
                  <a:pt x="513652" y="19362"/>
                </a:lnTo>
                <a:lnTo>
                  <a:pt x="487200" y="22480"/>
                </a:lnTo>
                <a:lnTo>
                  <a:pt x="460661" y="27182"/>
                </a:lnTo>
                <a:lnTo>
                  <a:pt x="434110" y="33441"/>
                </a:lnTo>
                <a:lnTo>
                  <a:pt x="407620" y="41236"/>
                </a:lnTo>
                <a:lnTo>
                  <a:pt x="381264" y="50542"/>
                </a:lnTo>
                <a:lnTo>
                  <a:pt x="355115" y="61335"/>
                </a:lnTo>
                <a:lnTo>
                  <a:pt x="329247" y="73592"/>
                </a:lnTo>
                <a:lnTo>
                  <a:pt x="303734" y="87288"/>
                </a:lnTo>
                <a:lnTo>
                  <a:pt x="278648" y="102401"/>
                </a:lnTo>
                <a:lnTo>
                  <a:pt x="254063" y="118907"/>
                </a:lnTo>
                <a:lnTo>
                  <a:pt x="230053" y="136781"/>
                </a:lnTo>
                <a:lnTo>
                  <a:pt x="206691" y="156000"/>
                </a:lnTo>
                <a:lnTo>
                  <a:pt x="184049" y="176540"/>
                </a:lnTo>
                <a:lnTo>
                  <a:pt x="162202" y="198377"/>
                </a:lnTo>
                <a:lnTo>
                  <a:pt x="134933" y="228868"/>
                </a:lnTo>
                <a:lnTo>
                  <a:pt x="110121" y="260444"/>
                </a:lnTo>
                <a:lnTo>
                  <a:pt x="87783" y="292943"/>
                </a:lnTo>
                <a:lnTo>
                  <a:pt x="67935" y="326203"/>
                </a:lnTo>
                <a:lnTo>
                  <a:pt x="50591" y="360061"/>
                </a:lnTo>
                <a:lnTo>
                  <a:pt x="35767" y="394355"/>
                </a:lnTo>
                <a:lnTo>
                  <a:pt x="23479" y="428922"/>
                </a:lnTo>
                <a:lnTo>
                  <a:pt x="13743" y="463600"/>
                </a:lnTo>
                <a:lnTo>
                  <a:pt x="6574" y="498227"/>
                </a:lnTo>
                <a:lnTo>
                  <a:pt x="1988" y="532640"/>
                </a:lnTo>
                <a:lnTo>
                  <a:pt x="0" y="566677"/>
                </a:lnTo>
                <a:lnTo>
                  <a:pt x="625" y="600176"/>
                </a:lnTo>
                <a:lnTo>
                  <a:pt x="3881" y="632974"/>
                </a:lnTo>
                <a:lnTo>
                  <a:pt x="9781" y="664909"/>
                </a:lnTo>
                <a:lnTo>
                  <a:pt x="18342" y="695819"/>
                </a:lnTo>
                <a:lnTo>
                  <a:pt x="29580" y="725540"/>
                </a:lnTo>
                <a:lnTo>
                  <a:pt x="43509" y="753911"/>
                </a:lnTo>
                <a:lnTo>
                  <a:pt x="60146" y="780770"/>
                </a:lnTo>
                <a:lnTo>
                  <a:pt x="79506" y="805953"/>
                </a:lnTo>
                <a:lnTo>
                  <a:pt x="101604" y="829299"/>
                </a:lnTo>
                <a:close/>
              </a:path>
            </a:pathLst>
          </a:custGeom>
          <a:solidFill>
            <a:srgbClr val="E0E0E0"/>
          </a:solidFill>
        </p:spPr>
        <p:txBody>
          <a:bodyPr wrap="square" lIns="0" tIns="0" rIns="0" bIns="0" rtlCol="0">
            <a:noAutofit/>
          </a:bodyPr>
          <a:lstStyle/>
          <a:p>
            <a:endParaRPr/>
          </a:p>
        </p:txBody>
      </p:sp>
      <p:sp>
        <p:nvSpPr>
          <p:cNvPr id="58" name="object 58"/>
          <p:cNvSpPr/>
          <p:nvPr/>
        </p:nvSpPr>
        <p:spPr>
          <a:xfrm>
            <a:off x="1461189" y="3195189"/>
            <a:ext cx="430693" cy="766521"/>
          </a:xfrm>
          <a:custGeom>
            <a:avLst/>
            <a:gdLst/>
            <a:ahLst/>
            <a:cxnLst/>
            <a:rect l="l" t="t" r="r" b="b"/>
            <a:pathLst>
              <a:path w="430693" h="766521">
                <a:moveTo>
                  <a:pt x="2078" y="361043"/>
                </a:moveTo>
                <a:lnTo>
                  <a:pt x="180" y="385413"/>
                </a:lnTo>
                <a:lnTo>
                  <a:pt x="0" y="410046"/>
                </a:lnTo>
                <a:lnTo>
                  <a:pt x="1579" y="434875"/>
                </a:lnTo>
                <a:lnTo>
                  <a:pt x="5883" y="464981"/>
                </a:lnTo>
                <a:lnTo>
                  <a:pt x="12655" y="494163"/>
                </a:lnTo>
                <a:lnTo>
                  <a:pt x="21784" y="522334"/>
                </a:lnTo>
                <a:lnTo>
                  <a:pt x="33161" y="549411"/>
                </a:lnTo>
                <a:lnTo>
                  <a:pt x="46675" y="575308"/>
                </a:lnTo>
                <a:lnTo>
                  <a:pt x="62215" y="599941"/>
                </a:lnTo>
                <a:lnTo>
                  <a:pt x="79671" y="623225"/>
                </a:lnTo>
                <a:lnTo>
                  <a:pt x="98932" y="645076"/>
                </a:lnTo>
                <a:lnTo>
                  <a:pt x="119888" y="665407"/>
                </a:lnTo>
                <a:lnTo>
                  <a:pt x="142429" y="684135"/>
                </a:lnTo>
                <a:lnTo>
                  <a:pt x="166444" y="701174"/>
                </a:lnTo>
                <a:lnTo>
                  <a:pt x="191822" y="716440"/>
                </a:lnTo>
                <a:lnTo>
                  <a:pt x="218454" y="729847"/>
                </a:lnTo>
                <a:lnTo>
                  <a:pt x="246229" y="741312"/>
                </a:lnTo>
                <a:lnTo>
                  <a:pt x="275036" y="750749"/>
                </a:lnTo>
                <a:lnTo>
                  <a:pt x="304765" y="758073"/>
                </a:lnTo>
                <a:lnTo>
                  <a:pt x="335306" y="763200"/>
                </a:lnTo>
                <a:lnTo>
                  <a:pt x="366548" y="766044"/>
                </a:lnTo>
                <a:lnTo>
                  <a:pt x="398380" y="766521"/>
                </a:lnTo>
                <a:lnTo>
                  <a:pt x="430693" y="764546"/>
                </a:lnTo>
                <a:lnTo>
                  <a:pt x="420232" y="659217"/>
                </a:lnTo>
                <a:lnTo>
                  <a:pt x="402500" y="660477"/>
                </a:lnTo>
                <a:lnTo>
                  <a:pt x="384892" y="660736"/>
                </a:lnTo>
                <a:lnTo>
                  <a:pt x="367450" y="660017"/>
                </a:lnTo>
                <a:lnTo>
                  <a:pt x="350213" y="658339"/>
                </a:lnTo>
                <a:lnTo>
                  <a:pt x="333223" y="655722"/>
                </a:lnTo>
                <a:lnTo>
                  <a:pt x="316520" y="652188"/>
                </a:lnTo>
                <a:lnTo>
                  <a:pt x="300147" y="647755"/>
                </a:lnTo>
                <a:lnTo>
                  <a:pt x="284142" y="642445"/>
                </a:lnTo>
                <a:lnTo>
                  <a:pt x="268548" y="636278"/>
                </a:lnTo>
                <a:lnTo>
                  <a:pt x="253405" y="629274"/>
                </a:lnTo>
                <a:lnTo>
                  <a:pt x="224636" y="612838"/>
                </a:lnTo>
                <a:lnTo>
                  <a:pt x="198163" y="593298"/>
                </a:lnTo>
                <a:lnTo>
                  <a:pt x="174313" y="570819"/>
                </a:lnTo>
                <a:lnTo>
                  <a:pt x="153412" y="545562"/>
                </a:lnTo>
                <a:lnTo>
                  <a:pt x="135789" y="517691"/>
                </a:lnTo>
                <a:lnTo>
                  <a:pt x="126129" y="497997"/>
                </a:lnTo>
                <a:lnTo>
                  <a:pt x="118373" y="477947"/>
                </a:lnTo>
                <a:lnTo>
                  <a:pt x="112485" y="457631"/>
                </a:lnTo>
                <a:lnTo>
                  <a:pt x="108432" y="437141"/>
                </a:lnTo>
                <a:lnTo>
                  <a:pt x="106181" y="416570"/>
                </a:lnTo>
                <a:lnTo>
                  <a:pt x="105698" y="396010"/>
                </a:lnTo>
                <a:lnTo>
                  <a:pt x="106950" y="375551"/>
                </a:lnTo>
                <a:lnTo>
                  <a:pt x="109904" y="355287"/>
                </a:lnTo>
                <a:lnTo>
                  <a:pt x="114525" y="335309"/>
                </a:lnTo>
                <a:lnTo>
                  <a:pt x="120781" y="315708"/>
                </a:lnTo>
                <a:lnTo>
                  <a:pt x="128638" y="296578"/>
                </a:lnTo>
                <a:lnTo>
                  <a:pt x="138062" y="278009"/>
                </a:lnTo>
                <a:lnTo>
                  <a:pt x="149021" y="260093"/>
                </a:lnTo>
                <a:lnTo>
                  <a:pt x="161479" y="242923"/>
                </a:lnTo>
                <a:lnTo>
                  <a:pt x="175405" y="226589"/>
                </a:lnTo>
                <a:lnTo>
                  <a:pt x="190765" y="211185"/>
                </a:lnTo>
                <a:lnTo>
                  <a:pt x="207524" y="196802"/>
                </a:lnTo>
                <a:lnTo>
                  <a:pt x="225650" y="183532"/>
                </a:lnTo>
                <a:lnTo>
                  <a:pt x="245109" y="171467"/>
                </a:lnTo>
                <a:lnTo>
                  <a:pt x="265868" y="160698"/>
                </a:lnTo>
                <a:lnTo>
                  <a:pt x="270830" y="210658"/>
                </a:lnTo>
                <a:lnTo>
                  <a:pt x="362696" y="79908"/>
                </a:lnTo>
                <a:lnTo>
                  <a:pt x="249908" y="0"/>
                </a:lnTo>
                <a:lnTo>
                  <a:pt x="254944" y="50686"/>
                </a:lnTo>
                <a:lnTo>
                  <a:pt x="230500" y="60527"/>
                </a:lnTo>
                <a:lnTo>
                  <a:pt x="207036" y="71749"/>
                </a:lnTo>
                <a:lnTo>
                  <a:pt x="184594" y="84285"/>
                </a:lnTo>
                <a:lnTo>
                  <a:pt x="163218" y="98071"/>
                </a:lnTo>
                <a:lnTo>
                  <a:pt x="142952" y="113040"/>
                </a:lnTo>
                <a:lnTo>
                  <a:pt x="123838" y="129126"/>
                </a:lnTo>
                <a:lnTo>
                  <a:pt x="105921" y="146265"/>
                </a:lnTo>
                <a:lnTo>
                  <a:pt x="89243" y="164390"/>
                </a:lnTo>
                <a:lnTo>
                  <a:pt x="73848" y="183436"/>
                </a:lnTo>
                <a:lnTo>
                  <a:pt x="59780" y="203336"/>
                </a:lnTo>
                <a:lnTo>
                  <a:pt x="47081" y="224024"/>
                </a:lnTo>
                <a:lnTo>
                  <a:pt x="35795" y="245437"/>
                </a:lnTo>
                <a:lnTo>
                  <a:pt x="25965" y="267506"/>
                </a:lnTo>
                <a:lnTo>
                  <a:pt x="17635" y="290167"/>
                </a:lnTo>
                <a:lnTo>
                  <a:pt x="10848" y="313354"/>
                </a:lnTo>
                <a:lnTo>
                  <a:pt x="5648" y="337001"/>
                </a:lnTo>
                <a:lnTo>
                  <a:pt x="2078" y="361043"/>
                </a:lnTo>
                <a:close/>
              </a:path>
            </a:pathLst>
          </a:custGeom>
          <a:solidFill>
            <a:srgbClr val="E0E0E0"/>
          </a:solidFill>
        </p:spPr>
        <p:txBody>
          <a:bodyPr wrap="square" lIns="0" tIns="0" rIns="0" bIns="0" rtlCol="0">
            <a:noAutofit/>
          </a:bodyPr>
          <a:lstStyle/>
          <a:p>
            <a:endParaRPr/>
          </a:p>
        </p:txBody>
      </p:sp>
      <p:sp>
        <p:nvSpPr>
          <p:cNvPr id="59" name="object 59"/>
          <p:cNvSpPr/>
          <p:nvPr/>
        </p:nvSpPr>
        <p:spPr>
          <a:xfrm>
            <a:off x="6580406" y="653935"/>
            <a:ext cx="2396341" cy="1100212"/>
          </a:xfrm>
          <a:custGeom>
            <a:avLst/>
            <a:gdLst/>
            <a:ahLst/>
            <a:cxnLst/>
            <a:rect l="l" t="t" r="r" b="b"/>
            <a:pathLst>
              <a:path w="2396341" h="1100212">
                <a:moveTo>
                  <a:pt x="2396341" y="536803"/>
                </a:moveTo>
                <a:lnTo>
                  <a:pt x="2396337" y="152199"/>
                </a:lnTo>
                <a:lnTo>
                  <a:pt x="2389954" y="109433"/>
                </a:lnTo>
                <a:lnTo>
                  <a:pt x="2372615" y="71393"/>
                </a:lnTo>
                <a:lnTo>
                  <a:pt x="2346033" y="39790"/>
                </a:lnTo>
                <a:lnTo>
                  <a:pt x="2311917" y="16335"/>
                </a:lnTo>
                <a:lnTo>
                  <a:pt x="2271981" y="2740"/>
                </a:lnTo>
                <a:lnTo>
                  <a:pt x="2242967" y="0"/>
                </a:lnTo>
                <a:lnTo>
                  <a:pt x="152198" y="4"/>
                </a:lnTo>
                <a:lnTo>
                  <a:pt x="109432" y="6387"/>
                </a:lnTo>
                <a:lnTo>
                  <a:pt x="71392" y="23726"/>
                </a:lnTo>
                <a:lnTo>
                  <a:pt x="39789" y="50309"/>
                </a:lnTo>
                <a:lnTo>
                  <a:pt x="16335" y="84424"/>
                </a:lnTo>
                <a:lnTo>
                  <a:pt x="2740" y="124361"/>
                </a:lnTo>
                <a:lnTo>
                  <a:pt x="0" y="153375"/>
                </a:lnTo>
                <a:lnTo>
                  <a:pt x="4" y="768036"/>
                </a:lnTo>
                <a:lnTo>
                  <a:pt x="6387" y="810801"/>
                </a:lnTo>
                <a:lnTo>
                  <a:pt x="23726" y="848841"/>
                </a:lnTo>
                <a:lnTo>
                  <a:pt x="50309" y="880444"/>
                </a:lnTo>
                <a:lnTo>
                  <a:pt x="84424" y="903899"/>
                </a:lnTo>
                <a:lnTo>
                  <a:pt x="124361" y="917493"/>
                </a:lnTo>
                <a:lnTo>
                  <a:pt x="153375" y="920234"/>
                </a:lnTo>
                <a:lnTo>
                  <a:pt x="399389" y="920234"/>
                </a:lnTo>
                <a:lnTo>
                  <a:pt x="375291" y="1100212"/>
                </a:lnTo>
                <a:lnTo>
                  <a:pt x="998475" y="920234"/>
                </a:lnTo>
                <a:lnTo>
                  <a:pt x="2244143" y="920229"/>
                </a:lnTo>
                <a:lnTo>
                  <a:pt x="2258818" y="919425"/>
                </a:lnTo>
                <a:lnTo>
                  <a:pt x="2273094" y="917276"/>
                </a:lnTo>
                <a:lnTo>
                  <a:pt x="2286908" y="913847"/>
                </a:lnTo>
                <a:lnTo>
                  <a:pt x="2300198" y="909200"/>
                </a:lnTo>
                <a:lnTo>
                  <a:pt x="2312899" y="903399"/>
                </a:lnTo>
                <a:lnTo>
                  <a:pt x="2324948" y="896508"/>
                </a:lnTo>
                <a:lnTo>
                  <a:pt x="2336282" y="888590"/>
                </a:lnTo>
                <a:lnTo>
                  <a:pt x="2346838" y="879707"/>
                </a:lnTo>
                <a:lnTo>
                  <a:pt x="2356551" y="869925"/>
                </a:lnTo>
                <a:lnTo>
                  <a:pt x="2365359" y="859306"/>
                </a:lnTo>
                <a:lnTo>
                  <a:pt x="2373199" y="847912"/>
                </a:lnTo>
                <a:lnTo>
                  <a:pt x="2380006" y="835809"/>
                </a:lnTo>
                <a:lnTo>
                  <a:pt x="2385718" y="823059"/>
                </a:lnTo>
                <a:lnTo>
                  <a:pt x="2390270" y="809726"/>
                </a:lnTo>
                <a:lnTo>
                  <a:pt x="2393601" y="795872"/>
                </a:lnTo>
                <a:lnTo>
                  <a:pt x="2395645" y="781562"/>
                </a:lnTo>
                <a:lnTo>
                  <a:pt x="2396341" y="766859"/>
                </a:lnTo>
                <a:lnTo>
                  <a:pt x="2396341" y="536803"/>
                </a:lnTo>
                <a:close/>
              </a:path>
            </a:pathLst>
          </a:custGeom>
          <a:solidFill>
            <a:srgbClr val="D0E9CD"/>
          </a:solidFill>
        </p:spPr>
        <p:txBody>
          <a:bodyPr wrap="square" lIns="0" tIns="0" rIns="0" bIns="0" rtlCol="0">
            <a:noAutofit/>
          </a:bodyPr>
          <a:lstStyle/>
          <a:p>
            <a:endParaRPr/>
          </a:p>
        </p:txBody>
      </p:sp>
      <p:sp>
        <p:nvSpPr>
          <p:cNvPr id="60" name="object 60"/>
          <p:cNvSpPr/>
          <p:nvPr/>
        </p:nvSpPr>
        <p:spPr>
          <a:xfrm>
            <a:off x="8345148" y="1858199"/>
            <a:ext cx="1442208" cy="1370191"/>
          </a:xfrm>
          <a:custGeom>
            <a:avLst/>
            <a:gdLst/>
            <a:ahLst/>
            <a:cxnLst/>
            <a:rect l="l" t="t" r="r" b="b"/>
            <a:pathLst>
              <a:path w="1442208" h="1370191">
                <a:moveTo>
                  <a:pt x="657" y="1008350"/>
                </a:moveTo>
                <a:lnTo>
                  <a:pt x="2596" y="1024261"/>
                </a:lnTo>
                <a:lnTo>
                  <a:pt x="5766" y="1039759"/>
                </a:lnTo>
                <a:lnTo>
                  <a:pt x="10115" y="1054793"/>
                </a:lnTo>
                <a:lnTo>
                  <a:pt x="15592" y="1069311"/>
                </a:lnTo>
                <a:lnTo>
                  <a:pt x="22147" y="1083262"/>
                </a:lnTo>
                <a:lnTo>
                  <a:pt x="29727" y="1096596"/>
                </a:lnTo>
                <a:lnTo>
                  <a:pt x="38283" y="1109261"/>
                </a:lnTo>
                <a:lnTo>
                  <a:pt x="47763" y="1121207"/>
                </a:lnTo>
                <a:lnTo>
                  <a:pt x="58115" y="1132381"/>
                </a:lnTo>
                <a:lnTo>
                  <a:pt x="69290" y="1142734"/>
                </a:lnTo>
                <a:lnTo>
                  <a:pt x="81235" y="1152214"/>
                </a:lnTo>
                <a:lnTo>
                  <a:pt x="93900" y="1160769"/>
                </a:lnTo>
                <a:lnTo>
                  <a:pt x="107234" y="1168350"/>
                </a:lnTo>
                <a:lnTo>
                  <a:pt x="121185" y="1174905"/>
                </a:lnTo>
                <a:lnTo>
                  <a:pt x="135703" y="1180382"/>
                </a:lnTo>
                <a:lnTo>
                  <a:pt x="150737" y="1184731"/>
                </a:lnTo>
                <a:lnTo>
                  <a:pt x="166234" y="1187900"/>
                </a:lnTo>
                <a:lnTo>
                  <a:pt x="182146" y="1189840"/>
                </a:lnTo>
                <a:lnTo>
                  <a:pt x="198419" y="1190497"/>
                </a:lnTo>
                <a:lnTo>
                  <a:pt x="240367" y="1190497"/>
                </a:lnTo>
                <a:lnTo>
                  <a:pt x="218234" y="1370191"/>
                </a:lnTo>
                <a:lnTo>
                  <a:pt x="600919" y="1190497"/>
                </a:lnTo>
                <a:lnTo>
                  <a:pt x="1243787" y="1190497"/>
                </a:lnTo>
                <a:lnTo>
                  <a:pt x="1260060" y="1189840"/>
                </a:lnTo>
                <a:lnTo>
                  <a:pt x="1306503" y="1180382"/>
                </a:lnTo>
                <a:lnTo>
                  <a:pt x="1348306" y="1160769"/>
                </a:lnTo>
                <a:lnTo>
                  <a:pt x="1384091" y="1132381"/>
                </a:lnTo>
                <a:lnTo>
                  <a:pt x="1412480" y="1096596"/>
                </a:lnTo>
                <a:lnTo>
                  <a:pt x="1432092" y="1054793"/>
                </a:lnTo>
                <a:lnTo>
                  <a:pt x="1441550" y="1008350"/>
                </a:lnTo>
                <a:lnTo>
                  <a:pt x="1442208" y="992076"/>
                </a:lnTo>
                <a:lnTo>
                  <a:pt x="1442208" y="198419"/>
                </a:lnTo>
                <a:lnTo>
                  <a:pt x="1436441" y="150737"/>
                </a:lnTo>
                <a:lnTo>
                  <a:pt x="1420060" y="107234"/>
                </a:lnTo>
                <a:lnTo>
                  <a:pt x="1394444" y="69290"/>
                </a:lnTo>
                <a:lnTo>
                  <a:pt x="1360971" y="38283"/>
                </a:lnTo>
                <a:lnTo>
                  <a:pt x="1321021" y="15592"/>
                </a:lnTo>
                <a:lnTo>
                  <a:pt x="1275972" y="2596"/>
                </a:lnTo>
                <a:lnTo>
                  <a:pt x="1243787" y="0"/>
                </a:lnTo>
                <a:lnTo>
                  <a:pt x="198419" y="0"/>
                </a:lnTo>
                <a:lnTo>
                  <a:pt x="150737" y="5766"/>
                </a:lnTo>
                <a:lnTo>
                  <a:pt x="107234" y="22147"/>
                </a:lnTo>
                <a:lnTo>
                  <a:pt x="69290" y="47763"/>
                </a:lnTo>
                <a:lnTo>
                  <a:pt x="38283" y="81235"/>
                </a:lnTo>
                <a:lnTo>
                  <a:pt x="15592" y="121185"/>
                </a:lnTo>
                <a:lnTo>
                  <a:pt x="2596" y="166234"/>
                </a:lnTo>
                <a:lnTo>
                  <a:pt x="0" y="198419"/>
                </a:lnTo>
                <a:lnTo>
                  <a:pt x="0" y="992076"/>
                </a:lnTo>
                <a:lnTo>
                  <a:pt x="657" y="1008350"/>
                </a:lnTo>
                <a:close/>
              </a:path>
            </a:pathLst>
          </a:custGeom>
          <a:solidFill>
            <a:srgbClr val="E0E0E0"/>
          </a:solidFill>
        </p:spPr>
        <p:txBody>
          <a:bodyPr wrap="square" lIns="0" tIns="0" rIns="0" bIns="0" rtlCol="0">
            <a:noAutofit/>
          </a:bodyPr>
          <a:lstStyle/>
          <a:p>
            <a:endParaRPr/>
          </a:p>
        </p:txBody>
      </p:sp>
      <p:sp>
        <p:nvSpPr>
          <p:cNvPr id="61" name="object 61"/>
          <p:cNvSpPr/>
          <p:nvPr/>
        </p:nvSpPr>
        <p:spPr>
          <a:xfrm>
            <a:off x="6842446" y="5104776"/>
            <a:ext cx="2389991" cy="1056929"/>
          </a:xfrm>
          <a:custGeom>
            <a:avLst/>
            <a:gdLst/>
            <a:ahLst/>
            <a:cxnLst/>
            <a:rect l="l" t="t" r="r" b="b"/>
            <a:pathLst>
              <a:path w="2389991" h="1056929">
                <a:moveTo>
                  <a:pt x="2389991" y="440387"/>
                </a:moveTo>
                <a:lnTo>
                  <a:pt x="2389991" y="176157"/>
                </a:lnTo>
                <a:lnTo>
                  <a:pt x="2389759" y="167046"/>
                </a:lnTo>
                <a:lnTo>
                  <a:pt x="2382329" y="124610"/>
                </a:lnTo>
                <a:lnTo>
                  <a:pt x="2365395" y="86322"/>
                </a:lnTo>
                <a:lnTo>
                  <a:pt x="2340253" y="53481"/>
                </a:lnTo>
                <a:lnTo>
                  <a:pt x="2308202" y="27383"/>
                </a:lnTo>
                <a:lnTo>
                  <a:pt x="2270539" y="9325"/>
                </a:lnTo>
                <a:lnTo>
                  <a:pt x="2228561" y="606"/>
                </a:lnTo>
                <a:lnTo>
                  <a:pt x="2213833" y="0"/>
                </a:lnTo>
                <a:lnTo>
                  <a:pt x="415968" y="0"/>
                </a:lnTo>
                <a:lnTo>
                  <a:pt x="364420" y="7661"/>
                </a:lnTo>
                <a:lnTo>
                  <a:pt x="326132" y="24596"/>
                </a:lnTo>
                <a:lnTo>
                  <a:pt x="293291" y="49738"/>
                </a:lnTo>
                <a:lnTo>
                  <a:pt x="267193" y="81789"/>
                </a:lnTo>
                <a:lnTo>
                  <a:pt x="249136" y="119452"/>
                </a:lnTo>
                <a:lnTo>
                  <a:pt x="240417" y="161430"/>
                </a:lnTo>
                <a:lnTo>
                  <a:pt x="239810" y="176157"/>
                </a:lnTo>
                <a:lnTo>
                  <a:pt x="0" y="257056"/>
                </a:lnTo>
                <a:lnTo>
                  <a:pt x="239810" y="440387"/>
                </a:lnTo>
                <a:lnTo>
                  <a:pt x="239810" y="880771"/>
                </a:lnTo>
                <a:lnTo>
                  <a:pt x="247472" y="932318"/>
                </a:lnTo>
                <a:lnTo>
                  <a:pt x="264406" y="970606"/>
                </a:lnTo>
                <a:lnTo>
                  <a:pt x="289548" y="1003448"/>
                </a:lnTo>
                <a:lnTo>
                  <a:pt x="321599" y="1029546"/>
                </a:lnTo>
                <a:lnTo>
                  <a:pt x="359262" y="1047603"/>
                </a:lnTo>
                <a:lnTo>
                  <a:pt x="401240" y="1056322"/>
                </a:lnTo>
                <a:lnTo>
                  <a:pt x="415968" y="1056929"/>
                </a:lnTo>
                <a:lnTo>
                  <a:pt x="2213833" y="1056929"/>
                </a:lnTo>
                <a:lnTo>
                  <a:pt x="2265381" y="1049267"/>
                </a:lnTo>
                <a:lnTo>
                  <a:pt x="2303669" y="1032332"/>
                </a:lnTo>
                <a:lnTo>
                  <a:pt x="2336510" y="1007191"/>
                </a:lnTo>
                <a:lnTo>
                  <a:pt x="2362608" y="975140"/>
                </a:lnTo>
                <a:lnTo>
                  <a:pt x="2380665" y="937476"/>
                </a:lnTo>
                <a:lnTo>
                  <a:pt x="2389384" y="895498"/>
                </a:lnTo>
                <a:lnTo>
                  <a:pt x="2389991" y="880771"/>
                </a:lnTo>
                <a:lnTo>
                  <a:pt x="2389991" y="440387"/>
                </a:lnTo>
                <a:close/>
              </a:path>
            </a:pathLst>
          </a:custGeom>
          <a:solidFill>
            <a:srgbClr val="E0E0E0"/>
          </a:solidFill>
        </p:spPr>
        <p:txBody>
          <a:bodyPr wrap="square" lIns="0" tIns="0" rIns="0" bIns="0" rtlCol="0">
            <a:noAutofit/>
          </a:bodyPr>
          <a:lstStyle/>
          <a:p>
            <a:endParaRPr/>
          </a:p>
        </p:txBody>
      </p:sp>
      <p:sp>
        <p:nvSpPr>
          <p:cNvPr id="62" name="object 62"/>
          <p:cNvSpPr/>
          <p:nvPr/>
        </p:nvSpPr>
        <p:spPr>
          <a:xfrm>
            <a:off x="1861633" y="5362926"/>
            <a:ext cx="1943098" cy="838652"/>
          </a:xfrm>
          <a:custGeom>
            <a:avLst/>
            <a:gdLst/>
            <a:ahLst/>
            <a:cxnLst/>
            <a:rect l="l" t="t" r="r" b="b"/>
            <a:pathLst>
              <a:path w="1943098" h="838652">
                <a:moveTo>
                  <a:pt x="623" y="744355"/>
                </a:moveTo>
                <a:lnTo>
                  <a:pt x="13474" y="784518"/>
                </a:lnTo>
                <a:lnTo>
                  <a:pt x="40207" y="815842"/>
                </a:lnTo>
                <a:lnTo>
                  <a:pt x="77230" y="834736"/>
                </a:lnTo>
                <a:lnTo>
                  <a:pt x="105855" y="838652"/>
                </a:lnTo>
                <a:lnTo>
                  <a:pt x="1837243" y="838652"/>
                </a:lnTo>
                <a:lnTo>
                  <a:pt x="1876382" y="831180"/>
                </a:lnTo>
                <a:lnTo>
                  <a:pt x="1911052" y="808675"/>
                </a:lnTo>
                <a:lnTo>
                  <a:pt x="1934488" y="774683"/>
                </a:lnTo>
                <a:lnTo>
                  <a:pt x="1943098" y="732796"/>
                </a:lnTo>
                <a:lnTo>
                  <a:pt x="1943098" y="309387"/>
                </a:lnTo>
                <a:lnTo>
                  <a:pt x="1935627" y="270247"/>
                </a:lnTo>
                <a:lnTo>
                  <a:pt x="1913122" y="235578"/>
                </a:lnTo>
                <a:lnTo>
                  <a:pt x="1879130" y="212141"/>
                </a:lnTo>
                <a:lnTo>
                  <a:pt x="1837243" y="203531"/>
                </a:lnTo>
                <a:lnTo>
                  <a:pt x="1619248" y="203531"/>
                </a:lnTo>
                <a:lnTo>
                  <a:pt x="1622779" y="0"/>
                </a:lnTo>
                <a:lnTo>
                  <a:pt x="1133475" y="203531"/>
                </a:lnTo>
                <a:lnTo>
                  <a:pt x="105855" y="203531"/>
                </a:lnTo>
                <a:lnTo>
                  <a:pt x="94295" y="204155"/>
                </a:lnTo>
                <a:lnTo>
                  <a:pt x="66716" y="211002"/>
                </a:lnTo>
                <a:lnTo>
                  <a:pt x="42532" y="224551"/>
                </a:lnTo>
                <a:lnTo>
                  <a:pt x="22809" y="243739"/>
                </a:lnTo>
                <a:lnTo>
                  <a:pt x="8610" y="267499"/>
                </a:lnTo>
                <a:lnTo>
                  <a:pt x="1001" y="294769"/>
                </a:lnTo>
                <a:lnTo>
                  <a:pt x="0" y="309387"/>
                </a:lnTo>
                <a:lnTo>
                  <a:pt x="0" y="732796"/>
                </a:lnTo>
                <a:lnTo>
                  <a:pt x="623" y="744355"/>
                </a:lnTo>
                <a:close/>
              </a:path>
            </a:pathLst>
          </a:custGeom>
          <a:solidFill>
            <a:srgbClr val="E0E0E0"/>
          </a:solidFill>
        </p:spPr>
        <p:txBody>
          <a:bodyPr wrap="square" lIns="0" tIns="0" rIns="0" bIns="0" rtlCol="0">
            <a:noAutofit/>
          </a:bodyPr>
          <a:lstStyle/>
          <a:p>
            <a:endParaRPr/>
          </a:p>
        </p:txBody>
      </p:sp>
      <p:sp>
        <p:nvSpPr>
          <p:cNvPr id="63" name="object 63"/>
          <p:cNvSpPr/>
          <p:nvPr/>
        </p:nvSpPr>
        <p:spPr>
          <a:xfrm>
            <a:off x="1177979" y="2389282"/>
            <a:ext cx="8609376" cy="2985432"/>
          </a:xfrm>
          <a:custGeom>
            <a:avLst/>
            <a:gdLst/>
            <a:ahLst/>
            <a:cxnLst/>
            <a:rect l="l" t="t" r="r" b="b"/>
            <a:pathLst>
              <a:path w="8609376" h="2985432">
                <a:moveTo>
                  <a:pt x="0" y="0"/>
                </a:moveTo>
                <a:lnTo>
                  <a:pt x="0" y="2985432"/>
                </a:lnTo>
                <a:lnTo>
                  <a:pt x="8609376" y="2985432"/>
                </a:lnTo>
                <a:lnTo>
                  <a:pt x="8609376" y="0"/>
                </a:lnTo>
                <a:lnTo>
                  <a:pt x="0" y="0"/>
                </a:lnTo>
                <a:close/>
              </a:path>
            </a:pathLst>
          </a:custGeom>
          <a:solidFill>
            <a:srgbClr val="FEFDD5"/>
          </a:solidFill>
        </p:spPr>
        <p:txBody>
          <a:bodyPr wrap="square" lIns="0" tIns="0" rIns="0" bIns="0" rtlCol="0">
            <a:noAutofit/>
          </a:bodyPr>
          <a:lstStyle/>
          <a:p>
            <a:endParaRPr/>
          </a:p>
        </p:txBody>
      </p:sp>
      <p:sp>
        <p:nvSpPr>
          <p:cNvPr id="64" name="object 64"/>
          <p:cNvSpPr/>
          <p:nvPr/>
        </p:nvSpPr>
        <p:spPr>
          <a:xfrm>
            <a:off x="1177979" y="2389282"/>
            <a:ext cx="8609372" cy="2985430"/>
          </a:xfrm>
          <a:custGeom>
            <a:avLst/>
            <a:gdLst/>
            <a:ahLst/>
            <a:cxnLst/>
            <a:rect l="l" t="t" r="r" b="b"/>
            <a:pathLst>
              <a:path w="8609372" h="2985430">
                <a:moveTo>
                  <a:pt x="0" y="0"/>
                </a:moveTo>
                <a:lnTo>
                  <a:pt x="8609372" y="0"/>
                </a:lnTo>
                <a:lnTo>
                  <a:pt x="8609372" y="2985430"/>
                </a:lnTo>
                <a:lnTo>
                  <a:pt x="0" y="2985430"/>
                </a:lnTo>
                <a:lnTo>
                  <a:pt x="0" y="0"/>
                </a:lnTo>
                <a:close/>
              </a:path>
            </a:pathLst>
          </a:custGeom>
          <a:ln w="9524">
            <a:solidFill>
              <a:srgbClr val="33A6E3"/>
            </a:solidFill>
            <a:prstDash val="lgDash"/>
          </a:ln>
        </p:spPr>
        <p:txBody>
          <a:bodyPr wrap="square" lIns="0" tIns="0" rIns="0" bIns="0" rtlCol="0">
            <a:noAutofit/>
          </a:bodyPr>
          <a:lstStyle/>
          <a:p>
            <a:endParaRPr/>
          </a:p>
        </p:txBody>
      </p:sp>
      <p:sp>
        <p:nvSpPr>
          <p:cNvPr id="65" name="object 65"/>
          <p:cNvSpPr/>
          <p:nvPr/>
        </p:nvSpPr>
        <p:spPr>
          <a:xfrm>
            <a:off x="3273641" y="1549731"/>
            <a:ext cx="1093122" cy="747439"/>
          </a:xfrm>
          <a:custGeom>
            <a:avLst/>
            <a:gdLst/>
            <a:ahLst/>
            <a:cxnLst/>
            <a:rect l="l" t="t" r="r" b="b"/>
            <a:pathLst>
              <a:path w="1093122" h="747439">
                <a:moveTo>
                  <a:pt x="0" y="641715"/>
                </a:moveTo>
                <a:lnTo>
                  <a:pt x="19795" y="616434"/>
                </a:lnTo>
                <a:lnTo>
                  <a:pt x="40075" y="591467"/>
                </a:lnTo>
                <a:lnTo>
                  <a:pt x="60835" y="566816"/>
                </a:lnTo>
                <a:lnTo>
                  <a:pt x="82073" y="542484"/>
                </a:lnTo>
                <a:lnTo>
                  <a:pt x="103785" y="518475"/>
                </a:lnTo>
                <a:lnTo>
                  <a:pt x="125966" y="494793"/>
                </a:lnTo>
                <a:lnTo>
                  <a:pt x="148613" y="471441"/>
                </a:lnTo>
                <a:lnTo>
                  <a:pt x="171722" y="448422"/>
                </a:lnTo>
                <a:lnTo>
                  <a:pt x="195290" y="425740"/>
                </a:lnTo>
                <a:lnTo>
                  <a:pt x="219313" y="403398"/>
                </a:lnTo>
                <a:lnTo>
                  <a:pt x="243787" y="381400"/>
                </a:lnTo>
                <a:lnTo>
                  <a:pt x="268708" y="359748"/>
                </a:lnTo>
                <a:lnTo>
                  <a:pt x="294073" y="338447"/>
                </a:lnTo>
                <a:lnTo>
                  <a:pt x="319878" y="317499"/>
                </a:lnTo>
                <a:lnTo>
                  <a:pt x="346119" y="296908"/>
                </a:lnTo>
                <a:lnTo>
                  <a:pt x="372793" y="276678"/>
                </a:lnTo>
                <a:lnTo>
                  <a:pt x="399896" y="256812"/>
                </a:lnTo>
                <a:lnTo>
                  <a:pt x="427424" y="237313"/>
                </a:lnTo>
                <a:lnTo>
                  <a:pt x="455373" y="218185"/>
                </a:lnTo>
                <a:lnTo>
                  <a:pt x="483740" y="199430"/>
                </a:lnTo>
                <a:lnTo>
                  <a:pt x="354166" y="0"/>
                </a:lnTo>
                <a:lnTo>
                  <a:pt x="1093122" y="26686"/>
                </a:lnTo>
                <a:lnTo>
                  <a:pt x="724547" y="570070"/>
                </a:lnTo>
                <a:lnTo>
                  <a:pt x="594941" y="370585"/>
                </a:lnTo>
                <a:lnTo>
                  <a:pt x="570616" y="386704"/>
                </a:lnTo>
                <a:lnTo>
                  <a:pt x="546639" y="403124"/>
                </a:lnTo>
                <a:lnTo>
                  <a:pt x="523012" y="419845"/>
                </a:lnTo>
                <a:lnTo>
                  <a:pt x="499739" y="436862"/>
                </a:lnTo>
                <a:lnTo>
                  <a:pt x="476822" y="454174"/>
                </a:lnTo>
                <a:lnTo>
                  <a:pt x="454264" y="471777"/>
                </a:lnTo>
                <a:lnTo>
                  <a:pt x="432068" y="489670"/>
                </a:lnTo>
                <a:lnTo>
                  <a:pt x="410237" y="507850"/>
                </a:lnTo>
                <a:lnTo>
                  <a:pt x="388773" y="526314"/>
                </a:lnTo>
                <a:lnTo>
                  <a:pt x="367680" y="545059"/>
                </a:lnTo>
                <a:lnTo>
                  <a:pt x="346961" y="564084"/>
                </a:lnTo>
                <a:lnTo>
                  <a:pt x="326617" y="583385"/>
                </a:lnTo>
                <a:lnTo>
                  <a:pt x="306653" y="602960"/>
                </a:lnTo>
                <a:lnTo>
                  <a:pt x="287070" y="622806"/>
                </a:lnTo>
                <a:lnTo>
                  <a:pt x="267872" y="642921"/>
                </a:lnTo>
                <a:lnTo>
                  <a:pt x="249062" y="663302"/>
                </a:lnTo>
                <a:lnTo>
                  <a:pt x="230642" y="683947"/>
                </a:lnTo>
                <a:lnTo>
                  <a:pt x="212615" y="704854"/>
                </a:lnTo>
                <a:lnTo>
                  <a:pt x="194985" y="726018"/>
                </a:lnTo>
                <a:lnTo>
                  <a:pt x="177753" y="747439"/>
                </a:lnTo>
                <a:lnTo>
                  <a:pt x="0" y="641715"/>
                </a:lnTo>
                <a:close/>
              </a:path>
            </a:pathLst>
          </a:custGeom>
          <a:ln w="38099">
            <a:solidFill>
              <a:srgbClr val="E0E0E0"/>
            </a:solidFill>
            <a:prstDash val="lgDash"/>
          </a:ln>
        </p:spPr>
        <p:txBody>
          <a:bodyPr wrap="square" lIns="0" tIns="0" rIns="0" bIns="0" rtlCol="0">
            <a:noAutofit/>
          </a:bodyPr>
          <a:lstStyle/>
          <a:p>
            <a:endParaRPr/>
          </a:p>
        </p:txBody>
      </p:sp>
      <p:sp>
        <p:nvSpPr>
          <p:cNvPr id="66" name="object 66"/>
          <p:cNvSpPr/>
          <p:nvPr/>
        </p:nvSpPr>
        <p:spPr>
          <a:xfrm>
            <a:off x="4483471" y="1263538"/>
            <a:ext cx="279399" cy="279399"/>
          </a:xfrm>
          <a:custGeom>
            <a:avLst/>
            <a:gdLst/>
            <a:ahLst/>
            <a:cxnLst/>
            <a:rect l="l" t="t" r="r" b="b"/>
            <a:pathLst>
              <a:path w="279399" h="279399">
                <a:moveTo>
                  <a:pt x="0" y="139699"/>
                </a:moveTo>
                <a:lnTo>
                  <a:pt x="237" y="147919"/>
                </a:lnTo>
                <a:lnTo>
                  <a:pt x="1830" y="162369"/>
                </a:lnTo>
                <a:lnTo>
                  <a:pt x="4854" y="176339"/>
                </a:lnTo>
                <a:lnTo>
                  <a:pt x="9233" y="189751"/>
                </a:lnTo>
                <a:lnTo>
                  <a:pt x="14892" y="202529"/>
                </a:lnTo>
                <a:lnTo>
                  <a:pt x="21753" y="214597"/>
                </a:lnTo>
                <a:lnTo>
                  <a:pt x="29740" y="225878"/>
                </a:lnTo>
                <a:lnTo>
                  <a:pt x="38778" y="236296"/>
                </a:lnTo>
                <a:lnTo>
                  <a:pt x="48788" y="245774"/>
                </a:lnTo>
                <a:lnTo>
                  <a:pt x="59696" y="254237"/>
                </a:lnTo>
                <a:lnTo>
                  <a:pt x="71424" y="261607"/>
                </a:lnTo>
                <a:lnTo>
                  <a:pt x="83896" y="267808"/>
                </a:lnTo>
                <a:lnTo>
                  <a:pt x="97036" y="272765"/>
                </a:lnTo>
                <a:lnTo>
                  <a:pt x="110768" y="276400"/>
                </a:lnTo>
                <a:lnTo>
                  <a:pt x="125014" y="278637"/>
                </a:lnTo>
                <a:lnTo>
                  <a:pt x="139699" y="279399"/>
                </a:lnTo>
                <a:lnTo>
                  <a:pt x="147919" y="279162"/>
                </a:lnTo>
                <a:lnTo>
                  <a:pt x="162370" y="277569"/>
                </a:lnTo>
                <a:lnTo>
                  <a:pt x="176339" y="274545"/>
                </a:lnTo>
                <a:lnTo>
                  <a:pt x="189751" y="270166"/>
                </a:lnTo>
                <a:lnTo>
                  <a:pt x="202529" y="264507"/>
                </a:lnTo>
                <a:lnTo>
                  <a:pt x="214597" y="257646"/>
                </a:lnTo>
                <a:lnTo>
                  <a:pt x="225878" y="249658"/>
                </a:lnTo>
                <a:lnTo>
                  <a:pt x="236296" y="240621"/>
                </a:lnTo>
                <a:lnTo>
                  <a:pt x="245775" y="230611"/>
                </a:lnTo>
                <a:lnTo>
                  <a:pt x="254237" y="219703"/>
                </a:lnTo>
                <a:lnTo>
                  <a:pt x="261607" y="207975"/>
                </a:lnTo>
                <a:lnTo>
                  <a:pt x="267809" y="195503"/>
                </a:lnTo>
                <a:lnTo>
                  <a:pt x="272765" y="182362"/>
                </a:lnTo>
                <a:lnTo>
                  <a:pt x="276400" y="168631"/>
                </a:lnTo>
                <a:lnTo>
                  <a:pt x="278637" y="154384"/>
                </a:lnTo>
                <a:lnTo>
                  <a:pt x="279399" y="139699"/>
                </a:lnTo>
                <a:lnTo>
                  <a:pt x="279162" y="131480"/>
                </a:lnTo>
                <a:lnTo>
                  <a:pt x="277569" y="117029"/>
                </a:lnTo>
                <a:lnTo>
                  <a:pt x="274545" y="103059"/>
                </a:lnTo>
                <a:lnTo>
                  <a:pt x="270166" y="89647"/>
                </a:lnTo>
                <a:lnTo>
                  <a:pt x="264507" y="76869"/>
                </a:lnTo>
                <a:lnTo>
                  <a:pt x="257646" y="64802"/>
                </a:lnTo>
                <a:lnTo>
                  <a:pt x="249659" y="53521"/>
                </a:lnTo>
                <a:lnTo>
                  <a:pt x="240622" y="43103"/>
                </a:lnTo>
                <a:lnTo>
                  <a:pt x="230611" y="33624"/>
                </a:lnTo>
                <a:lnTo>
                  <a:pt x="219704" y="25162"/>
                </a:lnTo>
                <a:lnTo>
                  <a:pt x="207976" y="17792"/>
                </a:lnTo>
                <a:lnTo>
                  <a:pt x="195503" y="11590"/>
                </a:lnTo>
                <a:lnTo>
                  <a:pt x="182363" y="6634"/>
                </a:lnTo>
                <a:lnTo>
                  <a:pt x="168631" y="2999"/>
                </a:lnTo>
                <a:lnTo>
                  <a:pt x="154385" y="762"/>
                </a:lnTo>
                <a:lnTo>
                  <a:pt x="139699" y="0"/>
                </a:lnTo>
                <a:lnTo>
                  <a:pt x="131480" y="237"/>
                </a:lnTo>
                <a:lnTo>
                  <a:pt x="117029" y="1830"/>
                </a:lnTo>
                <a:lnTo>
                  <a:pt x="103060" y="4854"/>
                </a:lnTo>
                <a:lnTo>
                  <a:pt x="89648" y="9233"/>
                </a:lnTo>
                <a:lnTo>
                  <a:pt x="76870" y="14892"/>
                </a:lnTo>
                <a:lnTo>
                  <a:pt x="64802" y="21753"/>
                </a:lnTo>
                <a:lnTo>
                  <a:pt x="53521" y="29740"/>
                </a:lnTo>
                <a:lnTo>
                  <a:pt x="43103" y="38777"/>
                </a:lnTo>
                <a:lnTo>
                  <a:pt x="33625" y="48788"/>
                </a:lnTo>
                <a:lnTo>
                  <a:pt x="25162" y="59695"/>
                </a:lnTo>
                <a:lnTo>
                  <a:pt x="17792" y="71423"/>
                </a:lnTo>
                <a:lnTo>
                  <a:pt x="11590" y="83896"/>
                </a:lnTo>
                <a:lnTo>
                  <a:pt x="6634" y="97036"/>
                </a:lnTo>
                <a:lnTo>
                  <a:pt x="2999" y="110768"/>
                </a:lnTo>
                <a:lnTo>
                  <a:pt x="762" y="125014"/>
                </a:lnTo>
                <a:lnTo>
                  <a:pt x="0" y="139699"/>
                </a:lnTo>
                <a:close/>
              </a:path>
            </a:pathLst>
          </a:custGeom>
          <a:solidFill>
            <a:srgbClr val="FFF4DB"/>
          </a:solidFill>
        </p:spPr>
        <p:txBody>
          <a:bodyPr wrap="square" lIns="0" tIns="0" rIns="0" bIns="0" rtlCol="0">
            <a:noAutofit/>
          </a:bodyPr>
          <a:lstStyle/>
          <a:p>
            <a:endParaRPr/>
          </a:p>
        </p:txBody>
      </p:sp>
      <p:sp>
        <p:nvSpPr>
          <p:cNvPr id="67" name="object 67"/>
          <p:cNvSpPr/>
          <p:nvPr/>
        </p:nvSpPr>
        <p:spPr>
          <a:xfrm>
            <a:off x="4483471" y="1263539"/>
            <a:ext cx="279399" cy="279399"/>
          </a:xfrm>
          <a:custGeom>
            <a:avLst/>
            <a:gdLst/>
            <a:ahLst/>
            <a:cxnLst/>
            <a:rect l="l" t="t" r="r" b="b"/>
            <a:pathLst>
              <a:path w="279399" h="279399">
                <a:moveTo>
                  <a:pt x="0" y="139699"/>
                </a:moveTo>
                <a:lnTo>
                  <a:pt x="762" y="125014"/>
                </a:lnTo>
                <a:lnTo>
                  <a:pt x="2999" y="110768"/>
                </a:lnTo>
                <a:lnTo>
                  <a:pt x="6634" y="97036"/>
                </a:lnTo>
                <a:lnTo>
                  <a:pt x="11590" y="83896"/>
                </a:lnTo>
                <a:lnTo>
                  <a:pt x="17792" y="71424"/>
                </a:lnTo>
                <a:lnTo>
                  <a:pt x="25162" y="59695"/>
                </a:lnTo>
                <a:lnTo>
                  <a:pt x="33625" y="48788"/>
                </a:lnTo>
                <a:lnTo>
                  <a:pt x="43103" y="38777"/>
                </a:lnTo>
                <a:lnTo>
                  <a:pt x="53521" y="29740"/>
                </a:lnTo>
                <a:lnTo>
                  <a:pt x="64802" y="21753"/>
                </a:lnTo>
                <a:lnTo>
                  <a:pt x="76870" y="14892"/>
                </a:lnTo>
                <a:lnTo>
                  <a:pt x="89648" y="9233"/>
                </a:lnTo>
                <a:lnTo>
                  <a:pt x="103060" y="4854"/>
                </a:lnTo>
                <a:lnTo>
                  <a:pt x="117029" y="1830"/>
                </a:lnTo>
                <a:lnTo>
                  <a:pt x="131480" y="237"/>
                </a:lnTo>
                <a:lnTo>
                  <a:pt x="139699" y="0"/>
                </a:lnTo>
                <a:lnTo>
                  <a:pt x="154384" y="762"/>
                </a:lnTo>
                <a:lnTo>
                  <a:pt x="168631" y="2999"/>
                </a:lnTo>
                <a:lnTo>
                  <a:pt x="182363" y="6634"/>
                </a:lnTo>
                <a:lnTo>
                  <a:pt x="195503" y="11590"/>
                </a:lnTo>
                <a:lnTo>
                  <a:pt x="207975" y="17792"/>
                </a:lnTo>
                <a:lnTo>
                  <a:pt x="219703" y="25162"/>
                </a:lnTo>
                <a:lnTo>
                  <a:pt x="230611" y="33625"/>
                </a:lnTo>
                <a:lnTo>
                  <a:pt x="240621" y="43103"/>
                </a:lnTo>
                <a:lnTo>
                  <a:pt x="249658" y="53521"/>
                </a:lnTo>
                <a:lnTo>
                  <a:pt x="257646" y="64802"/>
                </a:lnTo>
                <a:lnTo>
                  <a:pt x="264507" y="76870"/>
                </a:lnTo>
                <a:lnTo>
                  <a:pt x="270165" y="89648"/>
                </a:lnTo>
                <a:lnTo>
                  <a:pt x="274545" y="103060"/>
                </a:lnTo>
                <a:lnTo>
                  <a:pt x="277569" y="117029"/>
                </a:lnTo>
                <a:lnTo>
                  <a:pt x="279161" y="131480"/>
                </a:lnTo>
                <a:lnTo>
                  <a:pt x="279399" y="139699"/>
                </a:lnTo>
                <a:lnTo>
                  <a:pt x="278637" y="154384"/>
                </a:lnTo>
                <a:lnTo>
                  <a:pt x="276400" y="168631"/>
                </a:lnTo>
                <a:lnTo>
                  <a:pt x="272765" y="182363"/>
                </a:lnTo>
                <a:lnTo>
                  <a:pt x="267808" y="195503"/>
                </a:lnTo>
                <a:lnTo>
                  <a:pt x="261607" y="207975"/>
                </a:lnTo>
                <a:lnTo>
                  <a:pt x="254237" y="219703"/>
                </a:lnTo>
                <a:lnTo>
                  <a:pt x="245774" y="230611"/>
                </a:lnTo>
                <a:lnTo>
                  <a:pt x="236296" y="240621"/>
                </a:lnTo>
                <a:lnTo>
                  <a:pt x="225878" y="249658"/>
                </a:lnTo>
                <a:lnTo>
                  <a:pt x="214597" y="257646"/>
                </a:lnTo>
                <a:lnTo>
                  <a:pt x="202529" y="264507"/>
                </a:lnTo>
                <a:lnTo>
                  <a:pt x="189751" y="270165"/>
                </a:lnTo>
                <a:lnTo>
                  <a:pt x="176339" y="274545"/>
                </a:lnTo>
                <a:lnTo>
                  <a:pt x="162369" y="277569"/>
                </a:lnTo>
                <a:lnTo>
                  <a:pt x="147919" y="279161"/>
                </a:lnTo>
                <a:lnTo>
                  <a:pt x="139699" y="279399"/>
                </a:lnTo>
                <a:lnTo>
                  <a:pt x="125014" y="278637"/>
                </a:lnTo>
                <a:lnTo>
                  <a:pt x="110768" y="276400"/>
                </a:lnTo>
                <a:lnTo>
                  <a:pt x="97036" y="272765"/>
                </a:lnTo>
                <a:lnTo>
                  <a:pt x="83896" y="267808"/>
                </a:lnTo>
                <a:lnTo>
                  <a:pt x="71424" y="261607"/>
                </a:lnTo>
                <a:lnTo>
                  <a:pt x="59695" y="254237"/>
                </a:lnTo>
                <a:lnTo>
                  <a:pt x="48788" y="245774"/>
                </a:lnTo>
                <a:lnTo>
                  <a:pt x="38777" y="236296"/>
                </a:lnTo>
                <a:lnTo>
                  <a:pt x="29740" y="225878"/>
                </a:lnTo>
                <a:lnTo>
                  <a:pt x="21753" y="214597"/>
                </a:lnTo>
                <a:lnTo>
                  <a:pt x="14892" y="202529"/>
                </a:lnTo>
                <a:lnTo>
                  <a:pt x="9233" y="189751"/>
                </a:lnTo>
                <a:lnTo>
                  <a:pt x="4854" y="176339"/>
                </a:lnTo>
                <a:lnTo>
                  <a:pt x="1830" y="162369"/>
                </a:lnTo>
                <a:lnTo>
                  <a:pt x="237" y="147919"/>
                </a:lnTo>
                <a:lnTo>
                  <a:pt x="0" y="139699"/>
                </a:lnTo>
                <a:close/>
              </a:path>
            </a:pathLst>
          </a:custGeom>
          <a:ln w="25399">
            <a:solidFill>
              <a:srgbClr val="727272"/>
            </a:solidFill>
          </a:ln>
        </p:spPr>
        <p:txBody>
          <a:bodyPr wrap="square" lIns="0" tIns="0" rIns="0" bIns="0" rtlCol="0">
            <a:noAutofit/>
          </a:bodyPr>
          <a:lstStyle/>
          <a:p>
            <a:endParaRPr/>
          </a:p>
        </p:txBody>
      </p:sp>
      <p:sp>
        <p:nvSpPr>
          <p:cNvPr id="19" name="object 19"/>
          <p:cNvSpPr/>
          <p:nvPr/>
        </p:nvSpPr>
        <p:spPr>
          <a:xfrm>
            <a:off x="9264613" y="541656"/>
            <a:ext cx="108146" cy="73946"/>
          </a:xfrm>
          <a:custGeom>
            <a:avLst/>
            <a:gdLst/>
            <a:ahLst/>
            <a:cxnLst/>
            <a:rect l="l" t="t" r="r" b="b"/>
            <a:pathLst>
              <a:path w="108146" h="73946">
                <a:moveTo>
                  <a:pt x="0" y="63486"/>
                </a:moveTo>
                <a:lnTo>
                  <a:pt x="7943" y="53868"/>
                </a:lnTo>
                <a:lnTo>
                  <a:pt x="16606" y="44739"/>
                </a:lnTo>
                <a:lnTo>
                  <a:pt x="25966" y="36121"/>
                </a:lnTo>
                <a:lnTo>
                  <a:pt x="36000" y="28033"/>
                </a:lnTo>
                <a:lnTo>
                  <a:pt x="46688" y="20496"/>
                </a:lnTo>
                <a:lnTo>
                  <a:pt x="47858" y="19730"/>
                </a:lnTo>
                <a:lnTo>
                  <a:pt x="35039" y="0"/>
                </a:lnTo>
                <a:lnTo>
                  <a:pt x="108146" y="2640"/>
                </a:lnTo>
                <a:lnTo>
                  <a:pt x="71682" y="56398"/>
                </a:lnTo>
                <a:lnTo>
                  <a:pt x="58859" y="36663"/>
                </a:lnTo>
                <a:lnTo>
                  <a:pt x="48151" y="44187"/>
                </a:lnTo>
                <a:lnTo>
                  <a:pt x="38182" y="52315"/>
                </a:lnTo>
                <a:lnTo>
                  <a:pt x="28978" y="61024"/>
                </a:lnTo>
                <a:lnTo>
                  <a:pt x="20565" y="70289"/>
                </a:lnTo>
                <a:lnTo>
                  <a:pt x="17585" y="73946"/>
                </a:lnTo>
                <a:lnTo>
                  <a:pt x="0" y="63486"/>
                </a:lnTo>
                <a:close/>
              </a:path>
            </a:pathLst>
          </a:custGeom>
          <a:ln w="38099">
            <a:solidFill>
              <a:srgbClr val="F4F4F4"/>
            </a:solidFill>
            <a:prstDash val="lgDash"/>
          </a:ln>
        </p:spPr>
        <p:txBody>
          <a:bodyPr wrap="square" lIns="0" tIns="0" rIns="0" bIns="0" rtlCol="0">
            <a:noAutofit/>
          </a:bodyPr>
          <a:lstStyle/>
          <a:p>
            <a:endParaRPr/>
          </a:p>
        </p:txBody>
      </p:sp>
      <p:sp>
        <p:nvSpPr>
          <p:cNvPr id="20" name="object 20"/>
          <p:cNvSpPr/>
          <p:nvPr/>
        </p:nvSpPr>
        <p:spPr>
          <a:xfrm>
            <a:off x="9184859" y="525823"/>
            <a:ext cx="564636" cy="433908"/>
          </a:xfrm>
          <a:custGeom>
            <a:avLst/>
            <a:gdLst/>
            <a:ahLst/>
            <a:cxnLst/>
            <a:rect l="l" t="t" r="r" b="b"/>
            <a:pathLst>
              <a:path w="564636" h="433908">
                <a:moveTo>
                  <a:pt x="22186" y="301402"/>
                </a:moveTo>
                <a:lnTo>
                  <a:pt x="42298" y="331236"/>
                </a:lnTo>
                <a:lnTo>
                  <a:pt x="54471" y="345084"/>
                </a:lnTo>
                <a:lnTo>
                  <a:pt x="67959" y="358145"/>
                </a:lnTo>
                <a:lnTo>
                  <a:pt x="82689" y="370364"/>
                </a:lnTo>
                <a:lnTo>
                  <a:pt x="98589" y="381684"/>
                </a:lnTo>
                <a:lnTo>
                  <a:pt x="115585" y="392049"/>
                </a:lnTo>
                <a:lnTo>
                  <a:pt x="133605" y="401404"/>
                </a:lnTo>
                <a:lnTo>
                  <a:pt x="152577" y="409692"/>
                </a:lnTo>
                <a:lnTo>
                  <a:pt x="172427" y="416859"/>
                </a:lnTo>
                <a:lnTo>
                  <a:pt x="193084" y="422848"/>
                </a:lnTo>
                <a:lnTo>
                  <a:pt x="214474" y="427603"/>
                </a:lnTo>
                <a:lnTo>
                  <a:pt x="236525" y="431069"/>
                </a:lnTo>
                <a:lnTo>
                  <a:pt x="259164" y="433189"/>
                </a:lnTo>
                <a:lnTo>
                  <a:pt x="282318" y="433908"/>
                </a:lnTo>
                <a:lnTo>
                  <a:pt x="305472" y="433189"/>
                </a:lnTo>
                <a:lnTo>
                  <a:pt x="328111" y="431069"/>
                </a:lnTo>
                <a:lnTo>
                  <a:pt x="350162" y="427603"/>
                </a:lnTo>
                <a:lnTo>
                  <a:pt x="371552" y="422848"/>
                </a:lnTo>
                <a:lnTo>
                  <a:pt x="392209" y="416859"/>
                </a:lnTo>
                <a:lnTo>
                  <a:pt x="412059" y="409692"/>
                </a:lnTo>
                <a:lnTo>
                  <a:pt x="431031" y="401403"/>
                </a:lnTo>
                <a:lnTo>
                  <a:pt x="449051" y="392048"/>
                </a:lnTo>
                <a:lnTo>
                  <a:pt x="466048" y="381683"/>
                </a:lnTo>
                <a:lnTo>
                  <a:pt x="481947" y="370363"/>
                </a:lnTo>
                <a:lnTo>
                  <a:pt x="496677" y="358145"/>
                </a:lnTo>
                <a:lnTo>
                  <a:pt x="510165" y="345084"/>
                </a:lnTo>
                <a:lnTo>
                  <a:pt x="522338" y="331236"/>
                </a:lnTo>
                <a:lnTo>
                  <a:pt x="533124" y="316656"/>
                </a:lnTo>
                <a:lnTo>
                  <a:pt x="550243" y="285527"/>
                </a:lnTo>
                <a:lnTo>
                  <a:pt x="560941" y="252144"/>
                </a:lnTo>
                <a:lnTo>
                  <a:pt x="564636" y="216953"/>
                </a:lnTo>
                <a:lnTo>
                  <a:pt x="563700" y="199159"/>
                </a:lnTo>
                <a:lnTo>
                  <a:pt x="556431" y="164816"/>
                </a:lnTo>
                <a:lnTo>
                  <a:pt x="542450" y="132505"/>
                </a:lnTo>
                <a:lnTo>
                  <a:pt x="522338" y="102671"/>
                </a:lnTo>
                <a:lnTo>
                  <a:pt x="510165" y="88823"/>
                </a:lnTo>
                <a:lnTo>
                  <a:pt x="496677" y="75762"/>
                </a:lnTo>
                <a:lnTo>
                  <a:pt x="481947" y="63544"/>
                </a:lnTo>
                <a:lnTo>
                  <a:pt x="466047" y="52224"/>
                </a:lnTo>
                <a:lnTo>
                  <a:pt x="449051" y="41859"/>
                </a:lnTo>
                <a:lnTo>
                  <a:pt x="431031" y="32504"/>
                </a:lnTo>
                <a:lnTo>
                  <a:pt x="412059" y="24215"/>
                </a:lnTo>
                <a:lnTo>
                  <a:pt x="392209" y="17049"/>
                </a:lnTo>
                <a:lnTo>
                  <a:pt x="371552" y="11060"/>
                </a:lnTo>
                <a:lnTo>
                  <a:pt x="350162" y="6305"/>
                </a:lnTo>
                <a:lnTo>
                  <a:pt x="328111" y="2839"/>
                </a:lnTo>
                <a:lnTo>
                  <a:pt x="305472" y="719"/>
                </a:lnTo>
                <a:lnTo>
                  <a:pt x="282317" y="0"/>
                </a:lnTo>
                <a:lnTo>
                  <a:pt x="282319" y="25671"/>
                </a:lnTo>
                <a:lnTo>
                  <a:pt x="287080" y="25704"/>
                </a:lnTo>
                <a:lnTo>
                  <a:pt x="300452" y="26149"/>
                </a:lnTo>
                <a:lnTo>
                  <a:pt x="326878" y="28576"/>
                </a:lnTo>
                <a:lnTo>
                  <a:pt x="352714" y="33008"/>
                </a:lnTo>
                <a:lnTo>
                  <a:pt x="377756" y="39389"/>
                </a:lnTo>
                <a:lnTo>
                  <a:pt x="401805" y="47667"/>
                </a:lnTo>
                <a:lnTo>
                  <a:pt x="424656" y="57786"/>
                </a:lnTo>
                <a:lnTo>
                  <a:pt x="446110" y="69692"/>
                </a:lnTo>
                <a:lnTo>
                  <a:pt x="461772" y="80192"/>
                </a:lnTo>
                <a:lnTo>
                  <a:pt x="476016" y="91421"/>
                </a:lnTo>
                <a:lnTo>
                  <a:pt x="488832" y="103309"/>
                </a:lnTo>
                <a:lnTo>
                  <a:pt x="510147" y="128783"/>
                </a:lnTo>
                <a:lnTo>
                  <a:pt x="525649" y="156061"/>
                </a:lnTo>
                <a:lnTo>
                  <a:pt x="535267" y="184588"/>
                </a:lnTo>
                <a:lnTo>
                  <a:pt x="538933" y="213809"/>
                </a:lnTo>
                <a:lnTo>
                  <a:pt x="538512" y="228507"/>
                </a:lnTo>
                <a:lnTo>
                  <a:pt x="533118" y="257730"/>
                </a:lnTo>
                <a:lnTo>
                  <a:pt x="521598" y="286262"/>
                </a:lnTo>
                <a:lnTo>
                  <a:pt x="503881" y="313547"/>
                </a:lnTo>
                <a:lnTo>
                  <a:pt x="492678" y="326549"/>
                </a:lnTo>
                <a:lnTo>
                  <a:pt x="479899" y="339032"/>
                </a:lnTo>
                <a:lnTo>
                  <a:pt x="465811" y="350705"/>
                </a:lnTo>
                <a:lnTo>
                  <a:pt x="450745" y="361320"/>
                </a:lnTo>
                <a:lnTo>
                  <a:pt x="434796" y="370872"/>
                </a:lnTo>
                <a:lnTo>
                  <a:pt x="418055" y="379354"/>
                </a:lnTo>
                <a:lnTo>
                  <a:pt x="400617" y="386759"/>
                </a:lnTo>
                <a:lnTo>
                  <a:pt x="382574" y="393080"/>
                </a:lnTo>
                <a:lnTo>
                  <a:pt x="364018" y="398312"/>
                </a:lnTo>
                <a:lnTo>
                  <a:pt x="345044" y="402448"/>
                </a:lnTo>
                <a:lnTo>
                  <a:pt x="325744" y="405481"/>
                </a:lnTo>
                <a:lnTo>
                  <a:pt x="306211" y="407405"/>
                </a:lnTo>
                <a:lnTo>
                  <a:pt x="286537" y="408213"/>
                </a:lnTo>
                <a:lnTo>
                  <a:pt x="266817" y="407899"/>
                </a:lnTo>
                <a:lnTo>
                  <a:pt x="247143" y="406456"/>
                </a:lnTo>
                <a:lnTo>
                  <a:pt x="227608" y="403879"/>
                </a:lnTo>
                <a:lnTo>
                  <a:pt x="208305" y="400160"/>
                </a:lnTo>
                <a:lnTo>
                  <a:pt x="189327" y="395293"/>
                </a:lnTo>
                <a:lnTo>
                  <a:pt x="170767" y="389271"/>
                </a:lnTo>
                <a:lnTo>
                  <a:pt x="152719" y="382089"/>
                </a:lnTo>
                <a:lnTo>
                  <a:pt x="135274" y="373739"/>
                </a:lnTo>
                <a:lnTo>
                  <a:pt x="118526" y="364215"/>
                </a:lnTo>
                <a:lnTo>
                  <a:pt x="102864" y="353715"/>
                </a:lnTo>
                <a:lnTo>
                  <a:pt x="88621" y="342486"/>
                </a:lnTo>
                <a:lnTo>
                  <a:pt x="75805" y="330598"/>
                </a:lnTo>
                <a:lnTo>
                  <a:pt x="54490" y="305124"/>
                </a:lnTo>
                <a:lnTo>
                  <a:pt x="38989" y="277846"/>
                </a:lnTo>
                <a:lnTo>
                  <a:pt x="29370" y="249320"/>
                </a:lnTo>
                <a:lnTo>
                  <a:pt x="25704" y="220098"/>
                </a:lnTo>
                <a:lnTo>
                  <a:pt x="26125" y="205400"/>
                </a:lnTo>
                <a:lnTo>
                  <a:pt x="31519" y="176177"/>
                </a:lnTo>
                <a:lnTo>
                  <a:pt x="43039" y="147646"/>
                </a:lnTo>
                <a:lnTo>
                  <a:pt x="60755" y="120360"/>
                </a:lnTo>
                <a:lnTo>
                  <a:pt x="71959" y="107359"/>
                </a:lnTo>
                <a:lnTo>
                  <a:pt x="84737" y="94876"/>
                </a:lnTo>
                <a:lnTo>
                  <a:pt x="102614" y="111431"/>
                </a:lnTo>
                <a:lnTo>
                  <a:pt x="111703" y="58956"/>
                </a:lnTo>
                <a:lnTo>
                  <a:pt x="48140" y="60985"/>
                </a:lnTo>
                <a:lnTo>
                  <a:pt x="66010" y="77534"/>
                </a:lnTo>
                <a:lnTo>
                  <a:pt x="64479" y="78950"/>
                </a:lnTo>
                <a:lnTo>
                  <a:pt x="54457" y="88862"/>
                </a:lnTo>
                <a:lnTo>
                  <a:pt x="45234" y="99161"/>
                </a:lnTo>
                <a:lnTo>
                  <a:pt x="36825" y="109815"/>
                </a:lnTo>
                <a:lnTo>
                  <a:pt x="29243" y="120797"/>
                </a:lnTo>
                <a:lnTo>
                  <a:pt x="22501" y="132077"/>
                </a:lnTo>
                <a:lnTo>
                  <a:pt x="16614" y="143626"/>
                </a:lnTo>
                <a:lnTo>
                  <a:pt x="11594" y="155416"/>
                </a:lnTo>
                <a:lnTo>
                  <a:pt x="7457" y="167417"/>
                </a:lnTo>
                <a:lnTo>
                  <a:pt x="4215" y="179600"/>
                </a:lnTo>
                <a:lnTo>
                  <a:pt x="1882" y="191937"/>
                </a:lnTo>
                <a:lnTo>
                  <a:pt x="472" y="204397"/>
                </a:lnTo>
                <a:lnTo>
                  <a:pt x="0" y="216954"/>
                </a:lnTo>
                <a:lnTo>
                  <a:pt x="935" y="234747"/>
                </a:lnTo>
                <a:lnTo>
                  <a:pt x="3695" y="252145"/>
                </a:lnTo>
                <a:lnTo>
                  <a:pt x="8205" y="269090"/>
                </a:lnTo>
                <a:lnTo>
                  <a:pt x="14392" y="285528"/>
                </a:lnTo>
                <a:lnTo>
                  <a:pt x="22186" y="301402"/>
                </a:lnTo>
                <a:close/>
              </a:path>
            </a:pathLst>
          </a:custGeom>
          <a:solidFill>
            <a:srgbClr val="F4F4F4"/>
          </a:solidFill>
        </p:spPr>
        <p:txBody>
          <a:bodyPr wrap="square" lIns="0" tIns="0" rIns="0" bIns="0" rtlCol="0">
            <a:noAutofit/>
          </a:bodyPr>
          <a:lstStyle/>
          <a:p>
            <a:endParaRPr/>
          </a:p>
        </p:txBody>
      </p:sp>
      <p:sp>
        <p:nvSpPr>
          <p:cNvPr id="21" name="object 21"/>
          <p:cNvSpPr/>
          <p:nvPr/>
        </p:nvSpPr>
        <p:spPr>
          <a:xfrm>
            <a:off x="9379197" y="520880"/>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7"/>
                </a:lnTo>
                <a:lnTo>
                  <a:pt x="152126" y="0"/>
                </a:lnTo>
                <a:lnTo>
                  <a:pt x="6188" y="0"/>
                </a:lnTo>
                <a:lnTo>
                  <a:pt x="0" y="6187"/>
                </a:lnTo>
                <a:lnTo>
                  <a:pt x="0" y="13821"/>
                </a:lnTo>
                <a:close/>
              </a:path>
            </a:pathLst>
          </a:custGeom>
          <a:solidFill>
            <a:srgbClr val="2185B9"/>
          </a:solidFill>
        </p:spPr>
        <p:txBody>
          <a:bodyPr wrap="square" lIns="0" tIns="0" rIns="0" bIns="0" rtlCol="0">
            <a:noAutofit/>
          </a:bodyPr>
          <a:lstStyle/>
          <a:p>
            <a:endParaRPr/>
          </a:p>
        </p:txBody>
      </p:sp>
      <p:sp>
        <p:nvSpPr>
          <p:cNvPr id="22" name="object 22"/>
          <p:cNvSpPr/>
          <p:nvPr/>
        </p:nvSpPr>
        <p:spPr>
          <a:xfrm>
            <a:off x="9597822" y="769660"/>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3" name="object 23"/>
          <p:cNvSpPr/>
          <p:nvPr/>
        </p:nvSpPr>
        <p:spPr>
          <a:xfrm>
            <a:off x="9597822" y="632590"/>
            <a:ext cx="158314" cy="82925"/>
          </a:xfrm>
          <a:custGeom>
            <a:avLst/>
            <a:gdLst/>
            <a:ahLst/>
            <a:cxnLst/>
            <a:rect l="l" t="t" r="r" b="b"/>
            <a:pathLst>
              <a:path w="158314" h="82925">
                <a:moveTo>
                  <a:pt x="0" y="13821"/>
                </a:moveTo>
                <a:lnTo>
                  <a:pt x="0" y="76738"/>
                </a:lnTo>
                <a:lnTo>
                  <a:pt x="6188" y="82925"/>
                </a:lnTo>
                <a:lnTo>
                  <a:pt x="152126" y="82925"/>
                </a:lnTo>
                <a:lnTo>
                  <a:pt x="158314" y="76738"/>
                </a:lnTo>
                <a:lnTo>
                  <a:pt x="158314" y="6188"/>
                </a:lnTo>
                <a:lnTo>
                  <a:pt x="152126" y="0"/>
                </a:lnTo>
                <a:lnTo>
                  <a:pt x="6188"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4" name="object 24"/>
          <p:cNvSpPr/>
          <p:nvPr/>
        </p:nvSpPr>
        <p:spPr>
          <a:xfrm>
            <a:off x="9130420" y="769661"/>
            <a:ext cx="158313" cy="82925"/>
          </a:xfrm>
          <a:custGeom>
            <a:avLst/>
            <a:gdLst/>
            <a:ahLst/>
            <a:cxnLst/>
            <a:rect l="l" t="t" r="r" b="b"/>
            <a:pathLst>
              <a:path w="158313" h="82925">
                <a:moveTo>
                  <a:pt x="0" y="13820"/>
                </a:moveTo>
                <a:lnTo>
                  <a:pt x="0" y="76737"/>
                </a:lnTo>
                <a:lnTo>
                  <a:pt x="6187" y="82925"/>
                </a:lnTo>
                <a:lnTo>
                  <a:pt x="152125" y="82925"/>
                </a:lnTo>
                <a:lnTo>
                  <a:pt x="158313" y="76737"/>
                </a:lnTo>
                <a:lnTo>
                  <a:pt x="158312" y="6187"/>
                </a:lnTo>
                <a:lnTo>
                  <a:pt x="152125" y="0"/>
                </a:lnTo>
                <a:lnTo>
                  <a:pt x="6187"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5" name="object 25"/>
          <p:cNvSpPr/>
          <p:nvPr/>
        </p:nvSpPr>
        <p:spPr>
          <a:xfrm>
            <a:off x="9130420" y="632591"/>
            <a:ext cx="158313" cy="82925"/>
          </a:xfrm>
          <a:custGeom>
            <a:avLst/>
            <a:gdLst/>
            <a:ahLst/>
            <a:cxnLst/>
            <a:rect l="l" t="t" r="r" b="b"/>
            <a:pathLst>
              <a:path w="158313" h="82925">
                <a:moveTo>
                  <a:pt x="0" y="13821"/>
                </a:moveTo>
                <a:lnTo>
                  <a:pt x="0" y="76738"/>
                </a:lnTo>
                <a:lnTo>
                  <a:pt x="6187" y="82925"/>
                </a:lnTo>
                <a:lnTo>
                  <a:pt x="152125" y="82925"/>
                </a:lnTo>
                <a:lnTo>
                  <a:pt x="158313" y="76738"/>
                </a:lnTo>
                <a:lnTo>
                  <a:pt x="158312" y="6188"/>
                </a:lnTo>
                <a:lnTo>
                  <a:pt x="152125" y="0"/>
                </a:lnTo>
                <a:lnTo>
                  <a:pt x="6187" y="0"/>
                </a:lnTo>
                <a:lnTo>
                  <a:pt x="0" y="6188"/>
                </a:lnTo>
                <a:lnTo>
                  <a:pt x="0" y="13821"/>
                </a:lnTo>
                <a:close/>
              </a:path>
            </a:pathLst>
          </a:custGeom>
          <a:solidFill>
            <a:srgbClr val="E0E0E0"/>
          </a:solidFill>
        </p:spPr>
        <p:txBody>
          <a:bodyPr wrap="square" lIns="0" tIns="0" rIns="0" bIns="0" rtlCol="0">
            <a:noAutofit/>
          </a:bodyPr>
          <a:lstStyle/>
          <a:p>
            <a:endParaRPr/>
          </a:p>
        </p:txBody>
      </p:sp>
      <p:sp>
        <p:nvSpPr>
          <p:cNvPr id="26" name="object 26"/>
          <p:cNvSpPr/>
          <p:nvPr/>
        </p:nvSpPr>
        <p:spPr>
          <a:xfrm>
            <a:off x="9379198" y="882741"/>
            <a:ext cx="158314" cy="82925"/>
          </a:xfrm>
          <a:custGeom>
            <a:avLst/>
            <a:gdLst/>
            <a:ahLst/>
            <a:cxnLst/>
            <a:rect l="l" t="t" r="r" b="b"/>
            <a:pathLst>
              <a:path w="158314" h="82925">
                <a:moveTo>
                  <a:pt x="0" y="13820"/>
                </a:moveTo>
                <a:lnTo>
                  <a:pt x="0" y="76737"/>
                </a:lnTo>
                <a:lnTo>
                  <a:pt x="6188" y="82925"/>
                </a:lnTo>
                <a:lnTo>
                  <a:pt x="152126" y="82925"/>
                </a:lnTo>
                <a:lnTo>
                  <a:pt x="158314" y="76737"/>
                </a:lnTo>
                <a:lnTo>
                  <a:pt x="158314" y="6187"/>
                </a:lnTo>
                <a:lnTo>
                  <a:pt x="152126" y="0"/>
                </a:lnTo>
                <a:lnTo>
                  <a:pt x="6188" y="0"/>
                </a:lnTo>
                <a:lnTo>
                  <a:pt x="0" y="6187"/>
                </a:lnTo>
                <a:lnTo>
                  <a:pt x="0" y="13820"/>
                </a:lnTo>
                <a:close/>
              </a:path>
            </a:pathLst>
          </a:custGeom>
          <a:solidFill>
            <a:srgbClr val="E0E0E0"/>
          </a:solidFill>
        </p:spPr>
        <p:txBody>
          <a:bodyPr wrap="square" lIns="0" tIns="0" rIns="0" bIns="0" rtlCol="0">
            <a:noAutofit/>
          </a:bodyPr>
          <a:lstStyle/>
          <a:p>
            <a:endParaRPr/>
          </a:p>
        </p:txBody>
      </p:sp>
      <p:sp>
        <p:nvSpPr>
          <p:cNvPr id="27" name="object 27"/>
          <p:cNvSpPr/>
          <p:nvPr/>
        </p:nvSpPr>
        <p:spPr>
          <a:xfrm>
            <a:off x="9556384" y="551112"/>
            <a:ext cx="95799" cy="60443"/>
          </a:xfrm>
          <a:custGeom>
            <a:avLst/>
            <a:gdLst/>
            <a:ahLst/>
            <a:cxnLst/>
            <a:rect l="l" t="t" r="r" b="b"/>
            <a:pathLst>
              <a:path w="95799" h="60443">
                <a:moveTo>
                  <a:pt x="91495" y="49182"/>
                </a:moveTo>
                <a:lnTo>
                  <a:pt x="89000" y="35395"/>
                </a:lnTo>
                <a:lnTo>
                  <a:pt x="82842" y="24071"/>
                </a:lnTo>
                <a:lnTo>
                  <a:pt x="73490" y="14113"/>
                </a:lnTo>
                <a:lnTo>
                  <a:pt x="61433" y="6221"/>
                </a:lnTo>
                <a:lnTo>
                  <a:pt x="52998" y="2737"/>
                </a:lnTo>
                <a:lnTo>
                  <a:pt x="39862" y="0"/>
                </a:lnTo>
                <a:lnTo>
                  <a:pt x="27292" y="380"/>
                </a:lnTo>
                <a:lnTo>
                  <a:pt x="15989" y="3734"/>
                </a:lnTo>
                <a:lnTo>
                  <a:pt x="6657" y="9919"/>
                </a:lnTo>
                <a:lnTo>
                  <a:pt x="0" y="18790"/>
                </a:lnTo>
                <a:lnTo>
                  <a:pt x="9895" y="23740"/>
                </a:lnTo>
                <a:lnTo>
                  <a:pt x="13178" y="19010"/>
                </a:lnTo>
                <a:lnTo>
                  <a:pt x="23657" y="12482"/>
                </a:lnTo>
                <a:lnTo>
                  <a:pt x="37837" y="10880"/>
                </a:lnTo>
                <a:lnTo>
                  <a:pt x="40516" y="11151"/>
                </a:lnTo>
                <a:lnTo>
                  <a:pt x="54138" y="15006"/>
                </a:lnTo>
                <a:lnTo>
                  <a:pt x="66037" y="22273"/>
                </a:lnTo>
                <a:lnTo>
                  <a:pt x="75032" y="32043"/>
                </a:lnTo>
                <a:lnTo>
                  <a:pt x="79946" y="43405"/>
                </a:lnTo>
                <a:lnTo>
                  <a:pt x="76008" y="41434"/>
                </a:lnTo>
                <a:lnTo>
                  <a:pt x="83270" y="60443"/>
                </a:lnTo>
                <a:lnTo>
                  <a:pt x="95799" y="51334"/>
                </a:lnTo>
                <a:lnTo>
                  <a:pt x="91495" y="49182"/>
                </a:lnTo>
                <a:close/>
              </a:path>
            </a:pathLst>
          </a:custGeom>
          <a:solidFill>
            <a:srgbClr val="E0E0E0"/>
          </a:solidFill>
        </p:spPr>
        <p:txBody>
          <a:bodyPr wrap="square" lIns="0" tIns="0" rIns="0" bIns="0" rtlCol="0">
            <a:noAutofit/>
          </a:bodyPr>
          <a:lstStyle/>
          <a:p>
            <a:endParaRPr/>
          </a:p>
        </p:txBody>
      </p:sp>
      <p:sp>
        <p:nvSpPr>
          <p:cNvPr id="28" name="object 28"/>
          <p:cNvSpPr/>
          <p:nvPr/>
        </p:nvSpPr>
        <p:spPr>
          <a:xfrm>
            <a:off x="9507221" y="606970"/>
            <a:ext cx="89333" cy="68270"/>
          </a:xfrm>
          <a:custGeom>
            <a:avLst/>
            <a:gdLst/>
            <a:ahLst/>
            <a:cxnLst/>
            <a:rect l="l" t="t" r="r" b="b"/>
            <a:pathLst>
              <a:path w="89333" h="68270">
                <a:moveTo>
                  <a:pt x="35288" y="49524"/>
                </a:moveTo>
                <a:lnTo>
                  <a:pt x="24711" y="40441"/>
                </a:lnTo>
                <a:lnTo>
                  <a:pt x="17400" y="29354"/>
                </a:lnTo>
                <a:lnTo>
                  <a:pt x="14373" y="17351"/>
                </a:lnTo>
                <a:lnTo>
                  <a:pt x="17945" y="19928"/>
                </a:lnTo>
                <a:lnTo>
                  <a:pt x="13829" y="0"/>
                </a:lnTo>
                <a:lnTo>
                  <a:pt x="0" y="6981"/>
                </a:lnTo>
                <a:lnTo>
                  <a:pt x="3902" y="9795"/>
                </a:lnTo>
                <a:lnTo>
                  <a:pt x="3435" y="13770"/>
                </a:lnTo>
                <a:lnTo>
                  <a:pt x="4521" y="25486"/>
                </a:lnTo>
                <a:lnTo>
                  <a:pt x="8973" y="37047"/>
                </a:lnTo>
                <a:lnTo>
                  <a:pt x="16466" y="47783"/>
                </a:lnTo>
                <a:lnTo>
                  <a:pt x="26678" y="57025"/>
                </a:lnTo>
                <a:lnTo>
                  <a:pt x="34276" y="61729"/>
                </a:lnTo>
                <a:lnTo>
                  <a:pt x="46832" y="66593"/>
                </a:lnTo>
                <a:lnTo>
                  <a:pt x="59338" y="68270"/>
                </a:lnTo>
                <a:lnTo>
                  <a:pt x="71073" y="66790"/>
                </a:lnTo>
                <a:lnTo>
                  <a:pt x="81312" y="62183"/>
                </a:lnTo>
                <a:lnTo>
                  <a:pt x="89333" y="54479"/>
                </a:lnTo>
                <a:lnTo>
                  <a:pt x="80360" y="48005"/>
                </a:lnTo>
                <a:lnTo>
                  <a:pt x="75618" y="52701"/>
                </a:lnTo>
                <a:lnTo>
                  <a:pt x="64460" y="56986"/>
                </a:lnTo>
                <a:lnTo>
                  <a:pt x="50717" y="56213"/>
                </a:lnTo>
                <a:lnTo>
                  <a:pt x="48115" y="55516"/>
                </a:lnTo>
                <a:lnTo>
                  <a:pt x="35288" y="49524"/>
                </a:lnTo>
                <a:close/>
              </a:path>
            </a:pathLst>
          </a:custGeom>
          <a:solidFill>
            <a:srgbClr val="E0E0E0"/>
          </a:solidFill>
        </p:spPr>
        <p:txBody>
          <a:bodyPr wrap="square" lIns="0" tIns="0" rIns="0" bIns="0" rtlCol="0">
            <a:noAutofit/>
          </a:bodyPr>
          <a:lstStyle/>
          <a:p>
            <a:endParaRPr/>
          </a:p>
        </p:txBody>
      </p:sp>
      <p:sp>
        <p:nvSpPr>
          <p:cNvPr id="29" name="object 29"/>
          <p:cNvSpPr/>
          <p:nvPr/>
        </p:nvSpPr>
        <p:spPr>
          <a:xfrm>
            <a:off x="9754837" y="701691"/>
            <a:ext cx="42016" cy="99058"/>
          </a:xfrm>
          <a:custGeom>
            <a:avLst/>
            <a:gdLst/>
            <a:ahLst/>
            <a:cxnLst/>
            <a:rect l="l" t="t" r="r" b="b"/>
            <a:pathLst>
              <a:path w="42016" h="99058">
                <a:moveTo>
                  <a:pt x="759" y="11038"/>
                </a:moveTo>
                <a:lnTo>
                  <a:pt x="6490" y="11463"/>
                </a:lnTo>
                <a:lnTo>
                  <a:pt x="17439" y="17177"/>
                </a:lnTo>
                <a:lnTo>
                  <a:pt x="26022" y="28585"/>
                </a:lnTo>
                <a:lnTo>
                  <a:pt x="28803" y="35541"/>
                </a:lnTo>
                <a:lnTo>
                  <a:pt x="31041" y="48294"/>
                </a:lnTo>
                <a:lnTo>
                  <a:pt x="30121" y="60939"/>
                </a:lnTo>
                <a:lnTo>
                  <a:pt x="26185" y="72344"/>
                </a:lnTo>
                <a:lnTo>
                  <a:pt x="19377" y="81375"/>
                </a:lnTo>
                <a:lnTo>
                  <a:pt x="19075" y="76980"/>
                </a:lnTo>
                <a:lnTo>
                  <a:pt x="6384" y="92887"/>
                </a:lnTo>
                <a:lnTo>
                  <a:pt x="20593" y="99058"/>
                </a:lnTo>
                <a:lnTo>
                  <a:pt x="20261" y="94258"/>
                </a:lnTo>
                <a:lnTo>
                  <a:pt x="22529" y="92843"/>
                </a:lnTo>
                <a:lnTo>
                  <a:pt x="31298" y="84575"/>
                </a:lnTo>
                <a:lnTo>
                  <a:pt x="37693" y="73613"/>
                </a:lnTo>
                <a:lnTo>
                  <a:pt x="41378" y="60692"/>
                </a:lnTo>
                <a:lnTo>
                  <a:pt x="42016" y="46549"/>
                </a:lnTo>
                <a:lnTo>
                  <a:pt x="41870" y="44783"/>
                </a:lnTo>
                <a:lnTo>
                  <a:pt x="38543" y="29887"/>
                </a:lnTo>
                <a:lnTo>
                  <a:pt x="32045" y="17242"/>
                </a:lnTo>
                <a:lnTo>
                  <a:pt x="23023" y="7568"/>
                </a:lnTo>
                <a:lnTo>
                  <a:pt x="12125" y="1581"/>
                </a:lnTo>
                <a:lnTo>
                  <a:pt x="0" y="0"/>
                </a:lnTo>
                <a:lnTo>
                  <a:pt x="759" y="11038"/>
                </a:lnTo>
                <a:close/>
              </a:path>
            </a:pathLst>
          </a:custGeom>
          <a:solidFill>
            <a:srgbClr val="E0E0E0"/>
          </a:solidFill>
        </p:spPr>
        <p:txBody>
          <a:bodyPr wrap="square" lIns="0" tIns="0" rIns="0" bIns="0" rtlCol="0">
            <a:noAutofit/>
          </a:bodyPr>
          <a:lstStyle/>
          <a:p>
            <a:endParaRPr/>
          </a:p>
        </p:txBody>
      </p:sp>
      <p:sp>
        <p:nvSpPr>
          <p:cNvPr id="30" name="object 30"/>
          <p:cNvSpPr/>
          <p:nvPr/>
        </p:nvSpPr>
        <p:spPr>
          <a:xfrm>
            <a:off x="9554402" y="704448"/>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6"/>
                </a:lnTo>
                <a:lnTo>
                  <a:pt x="6740" y="18698"/>
                </a:lnTo>
                <a:lnTo>
                  <a:pt x="1139" y="30173"/>
                </a:lnTo>
                <a:lnTo>
                  <a:pt x="0" y="43023"/>
                </a:lnTo>
                <a:lnTo>
                  <a:pt x="1043" y="48697"/>
                </a:lnTo>
                <a:lnTo>
                  <a:pt x="6751" y="60406"/>
                </a:lnTo>
                <a:lnTo>
                  <a:pt x="16227" y="69315"/>
                </a:lnTo>
                <a:lnTo>
                  <a:pt x="28463"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31" name="object 31"/>
          <p:cNvSpPr/>
          <p:nvPr/>
        </p:nvSpPr>
        <p:spPr>
          <a:xfrm>
            <a:off x="9298404" y="812199"/>
            <a:ext cx="111984" cy="67472"/>
          </a:xfrm>
          <a:custGeom>
            <a:avLst/>
            <a:gdLst/>
            <a:ahLst/>
            <a:cxnLst/>
            <a:rect l="l" t="t" r="r" b="b"/>
            <a:pathLst>
              <a:path w="111984" h="67472">
                <a:moveTo>
                  <a:pt x="6153" y="9020"/>
                </a:moveTo>
                <a:lnTo>
                  <a:pt x="0" y="16982"/>
                </a:lnTo>
                <a:lnTo>
                  <a:pt x="9895" y="21930"/>
                </a:lnTo>
                <a:lnTo>
                  <a:pt x="12572" y="18094"/>
                </a:lnTo>
                <a:lnTo>
                  <a:pt x="22901" y="12119"/>
                </a:lnTo>
                <a:lnTo>
                  <a:pt x="37815" y="10804"/>
                </a:lnTo>
                <a:lnTo>
                  <a:pt x="41956" y="11244"/>
                </a:lnTo>
                <a:lnTo>
                  <a:pt x="55218" y="14473"/>
                </a:lnTo>
                <a:lnTo>
                  <a:pt x="67949" y="20100"/>
                </a:lnTo>
                <a:lnTo>
                  <a:pt x="79364" y="27634"/>
                </a:lnTo>
                <a:lnTo>
                  <a:pt x="88676" y="36588"/>
                </a:lnTo>
                <a:lnTo>
                  <a:pt x="95100" y="46470"/>
                </a:lnTo>
                <a:lnTo>
                  <a:pt x="92194" y="45017"/>
                </a:lnTo>
                <a:lnTo>
                  <a:pt x="100935" y="67472"/>
                </a:lnTo>
                <a:lnTo>
                  <a:pt x="111984" y="54917"/>
                </a:lnTo>
                <a:lnTo>
                  <a:pt x="108280" y="53065"/>
                </a:lnTo>
                <a:lnTo>
                  <a:pt x="106714" y="46618"/>
                </a:lnTo>
                <a:lnTo>
                  <a:pt x="101506" y="35860"/>
                </a:lnTo>
                <a:lnTo>
                  <a:pt x="93426" y="25662"/>
                </a:lnTo>
                <a:lnTo>
                  <a:pt x="82878" y="16496"/>
                </a:lnTo>
                <a:lnTo>
                  <a:pt x="70266" y="8830"/>
                </a:lnTo>
                <a:lnTo>
                  <a:pt x="66508" y="7055"/>
                </a:lnTo>
                <a:lnTo>
                  <a:pt x="52451" y="2175"/>
                </a:lnTo>
                <a:lnTo>
                  <a:pt x="38799" y="0"/>
                </a:lnTo>
                <a:lnTo>
                  <a:pt x="26140" y="461"/>
                </a:lnTo>
                <a:lnTo>
                  <a:pt x="15062" y="3490"/>
                </a:lnTo>
                <a:lnTo>
                  <a:pt x="6153" y="9020"/>
                </a:lnTo>
                <a:close/>
              </a:path>
            </a:pathLst>
          </a:custGeom>
          <a:solidFill>
            <a:srgbClr val="E0E0E0"/>
          </a:solidFill>
        </p:spPr>
        <p:txBody>
          <a:bodyPr wrap="square" lIns="0" tIns="0" rIns="0" bIns="0" rtlCol="0">
            <a:noAutofit/>
          </a:bodyPr>
          <a:lstStyle/>
          <a:p>
            <a:endParaRPr/>
          </a:p>
        </p:txBody>
      </p:sp>
      <p:sp>
        <p:nvSpPr>
          <p:cNvPr id="32" name="object 32"/>
          <p:cNvSpPr/>
          <p:nvPr/>
        </p:nvSpPr>
        <p:spPr>
          <a:xfrm>
            <a:off x="9254420" y="858625"/>
            <a:ext cx="112796" cy="84030"/>
          </a:xfrm>
          <a:custGeom>
            <a:avLst/>
            <a:gdLst/>
            <a:ahLst/>
            <a:cxnLst/>
            <a:rect l="l" t="t" r="r" b="b"/>
            <a:pathLst>
              <a:path w="112796" h="84030">
                <a:moveTo>
                  <a:pt x="17946" y="25793"/>
                </a:moveTo>
                <a:lnTo>
                  <a:pt x="11996" y="0"/>
                </a:lnTo>
                <a:lnTo>
                  <a:pt x="0" y="12846"/>
                </a:lnTo>
                <a:lnTo>
                  <a:pt x="2946" y="14970"/>
                </a:lnTo>
                <a:lnTo>
                  <a:pt x="4749" y="24250"/>
                </a:lnTo>
                <a:lnTo>
                  <a:pt x="9444" y="35302"/>
                </a:lnTo>
                <a:lnTo>
                  <a:pt x="16659" y="46255"/>
                </a:lnTo>
                <a:lnTo>
                  <a:pt x="26106" y="56681"/>
                </a:lnTo>
                <a:lnTo>
                  <a:pt x="37494" y="66150"/>
                </a:lnTo>
                <a:lnTo>
                  <a:pt x="47454" y="72547"/>
                </a:lnTo>
                <a:lnTo>
                  <a:pt x="60702" y="78833"/>
                </a:lnTo>
                <a:lnTo>
                  <a:pt x="73676" y="82676"/>
                </a:lnTo>
                <a:lnTo>
                  <a:pt x="85874" y="84030"/>
                </a:lnTo>
                <a:lnTo>
                  <a:pt x="96794" y="82853"/>
                </a:lnTo>
                <a:lnTo>
                  <a:pt x="105935" y="79101"/>
                </a:lnTo>
                <a:lnTo>
                  <a:pt x="112796" y="72730"/>
                </a:lnTo>
                <a:lnTo>
                  <a:pt x="103823" y="66256"/>
                </a:lnTo>
                <a:lnTo>
                  <a:pt x="100585" y="69504"/>
                </a:lnTo>
                <a:lnTo>
                  <a:pt x="89819" y="73258"/>
                </a:lnTo>
                <a:lnTo>
                  <a:pt x="75117" y="72024"/>
                </a:lnTo>
                <a:lnTo>
                  <a:pt x="63133" y="68064"/>
                </a:lnTo>
                <a:lnTo>
                  <a:pt x="51025" y="61852"/>
                </a:lnTo>
                <a:lnTo>
                  <a:pt x="39692" y="53922"/>
                </a:lnTo>
                <a:lnTo>
                  <a:pt x="29704" y="44735"/>
                </a:lnTo>
                <a:lnTo>
                  <a:pt x="21633" y="34749"/>
                </a:lnTo>
                <a:lnTo>
                  <a:pt x="16048" y="24425"/>
                </a:lnTo>
                <a:lnTo>
                  <a:pt x="17946" y="25793"/>
                </a:lnTo>
                <a:close/>
              </a:path>
            </a:pathLst>
          </a:custGeom>
          <a:solidFill>
            <a:srgbClr val="E0E0E0"/>
          </a:solidFill>
        </p:spPr>
        <p:txBody>
          <a:bodyPr wrap="square" lIns="0" tIns="0" rIns="0" bIns="0" rtlCol="0">
            <a:noAutofit/>
          </a:bodyPr>
          <a:lstStyle/>
          <a:p>
            <a:endParaRPr/>
          </a:p>
        </p:txBody>
      </p:sp>
      <p:sp>
        <p:nvSpPr>
          <p:cNvPr id="33" name="object 33"/>
          <p:cNvSpPr/>
          <p:nvPr/>
        </p:nvSpPr>
        <p:spPr>
          <a:xfrm>
            <a:off x="9557286" y="856583"/>
            <a:ext cx="78217" cy="74495"/>
          </a:xfrm>
          <a:custGeom>
            <a:avLst/>
            <a:gdLst/>
            <a:ahLst/>
            <a:cxnLst/>
            <a:rect l="l" t="t" r="r" b="b"/>
            <a:pathLst>
              <a:path w="78217" h="74495">
                <a:moveTo>
                  <a:pt x="73257" y="0"/>
                </a:moveTo>
                <a:lnTo>
                  <a:pt x="66382" y="5847"/>
                </a:lnTo>
                <a:lnTo>
                  <a:pt x="66789" y="6351"/>
                </a:lnTo>
                <a:lnTo>
                  <a:pt x="69583" y="16655"/>
                </a:lnTo>
                <a:lnTo>
                  <a:pt x="65592" y="30098"/>
                </a:lnTo>
                <a:lnTo>
                  <a:pt x="61706" y="36534"/>
                </a:lnTo>
                <a:lnTo>
                  <a:pt x="52749" y="46900"/>
                </a:lnTo>
                <a:lnTo>
                  <a:pt x="41922" y="55478"/>
                </a:lnTo>
                <a:lnTo>
                  <a:pt x="30236" y="61531"/>
                </a:lnTo>
                <a:lnTo>
                  <a:pt x="18702" y="64319"/>
                </a:lnTo>
                <a:lnTo>
                  <a:pt x="20486" y="62801"/>
                </a:lnTo>
                <a:lnTo>
                  <a:pt x="0" y="62297"/>
                </a:lnTo>
                <a:lnTo>
                  <a:pt x="6734" y="74495"/>
                </a:lnTo>
                <a:lnTo>
                  <a:pt x="9331" y="72452"/>
                </a:lnTo>
                <a:lnTo>
                  <a:pt x="20138" y="72945"/>
                </a:lnTo>
                <a:lnTo>
                  <a:pt x="31889" y="70318"/>
                </a:lnTo>
                <a:lnTo>
                  <a:pt x="43872" y="64814"/>
                </a:lnTo>
                <a:lnTo>
                  <a:pt x="55374" y="56676"/>
                </a:lnTo>
                <a:lnTo>
                  <a:pt x="60674" y="51744"/>
                </a:lnTo>
                <a:lnTo>
                  <a:pt x="69555" y="40818"/>
                </a:lnTo>
                <a:lnTo>
                  <a:pt x="75477" y="29473"/>
                </a:lnTo>
                <a:lnTo>
                  <a:pt x="78217" y="18417"/>
                </a:lnTo>
                <a:lnTo>
                  <a:pt x="77551" y="8357"/>
                </a:lnTo>
                <a:lnTo>
                  <a:pt x="73257" y="0"/>
                </a:lnTo>
                <a:close/>
              </a:path>
            </a:pathLst>
          </a:custGeom>
          <a:solidFill>
            <a:srgbClr val="E0E0E0"/>
          </a:solidFill>
        </p:spPr>
        <p:txBody>
          <a:bodyPr wrap="square" lIns="0" tIns="0" rIns="0" bIns="0" rtlCol="0">
            <a:noAutofit/>
          </a:bodyPr>
          <a:lstStyle/>
          <a:p>
            <a:endParaRPr/>
          </a:p>
        </p:txBody>
      </p:sp>
      <p:sp>
        <p:nvSpPr>
          <p:cNvPr id="34" name="object 34"/>
          <p:cNvSpPr/>
          <p:nvPr/>
        </p:nvSpPr>
        <p:spPr>
          <a:xfrm>
            <a:off x="9513971" y="800121"/>
            <a:ext cx="73907" cy="82047"/>
          </a:xfrm>
          <a:custGeom>
            <a:avLst/>
            <a:gdLst/>
            <a:ahLst/>
            <a:cxnLst/>
            <a:rect l="l" t="t" r="r" b="b"/>
            <a:pathLst>
              <a:path w="73907" h="82047">
                <a:moveTo>
                  <a:pt x="13152" y="68424"/>
                </a:moveTo>
                <a:lnTo>
                  <a:pt x="10566" y="56889"/>
                </a:lnTo>
                <a:lnTo>
                  <a:pt x="13200" y="43553"/>
                </a:lnTo>
                <a:lnTo>
                  <a:pt x="15068" y="39358"/>
                </a:lnTo>
                <a:lnTo>
                  <a:pt x="22866" y="28117"/>
                </a:lnTo>
                <a:lnTo>
                  <a:pt x="33127" y="19430"/>
                </a:lnTo>
                <a:lnTo>
                  <a:pt x="44751" y="14076"/>
                </a:lnTo>
                <a:lnTo>
                  <a:pt x="56641" y="12830"/>
                </a:lnTo>
                <a:lnTo>
                  <a:pt x="53604" y="16018"/>
                </a:lnTo>
                <a:lnTo>
                  <a:pt x="73907" y="14649"/>
                </a:lnTo>
                <a:lnTo>
                  <a:pt x="68871" y="0"/>
                </a:lnTo>
                <a:lnTo>
                  <a:pt x="65552" y="3483"/>
                </a:lnTo>
                <a:lnTo>
                  <a:pt x="60689" y="2297"/>
                </a:lnTo>
                <a:lnTo>
                  <a:pt x="49141" y="2048"/>
                </a:lnTo>
                <a:lnTo>
                  <a:pt x="37345" y="4997"/>
                </a:lnTo>
                <a:lnTo>
                  <a:pt x="25966" y="10928"/>
                </a:lnTo>
                <a:lnTo>
                  <a:pt x="15665" y="19627"/>
                </a:lnTo>
                <a:lnTo>
                  <a:pt x="9393" y="27341"/>
                </a:lnTo>
                <a:lnTo>
                  <a:pt x="3164" y="38996"/>
                </a:lnTo>
                <a:lnTo>
                  <a:pt x="10" y="50983"/>
                </a:lnTo>
                <a:lnTo>
                  <a:pt x="0" y="62613"/>
                </a:lnTo>
                <a:lnTo>
                  <a:pt x="3197" y="73198"/>
                </a:lnTo>
                <a:lnTo>
                  <a:pt x="9669" y="82047"/>
                </a:lnTo>
                <a:lnTo>
                  <a:pt x="17302" y="74037"/>
                </a:lnTo>
                <a:lnTo>
                  <a:pt x="13152" y="68424"/>
                </a:lnTo>
                <a:close/>
              </a:path>
            </a:pathLst>
          </a:custGeom>
          <a:solidFill>
            <a:srgbClr val="E0E0E0"/>
          </a:solidFill>
        </p:spPr>
        <p:txBody>
          <a:bodyPr wrap="square" lIns="0" tIns="0" rIns="0" bIns="0" rtlCol="0">
            <a:noAutofit/>
          </a:bodyPr>
          <a:lstStyle/>
          <a:p>
            <a:endParaRPr/>
          </a:p>
        </p:txBody>
      </p:sp>
      <p:sp>
        <p:nvSpPr>
          <p:cNvPr id="35" name="object 35"/>
          <p:cNvSpPr/>
          <p:nvPr/>
        </p:nvSpPr>
        <p:spPr>
          <a:xfrm>
            <a:off x="9085457" y="704449"/>
            <a:ext cx="42453" cy="75638"/>
          </a:xfrm>
          <a:custGeom>
            <a:avLst/>
            <a:gdLst/>
            <a:ahLst/>
            <a:cxnLst/>
            <a:rect l="l" t="t" r="r" b="b"/>
            <a:pathLst>
              <a:path w="42453" h="75638">
                <a:moveTo>
                  <a:pt x="13277" y="51217"/>
                </a:moveTo>
                <a:lnTo>
                  <a:pt x="11057" y="45615"/>
                </a:lnTo>
                <a:lnTo>
                  <a:pt x="10949" y="34050"/>
                </a:lnTo>
                <a:lnTo>
                  <a:pt x="16186" y="23576"/>
                </a:lnTo>
                <a:lnTo>
                  <a:pt x="26146" y="15899"/>
                </a:lnTo>
                <a:lnTo>
                  <a:pt x="26636" y="20840"/>
                </a:lnTo>
                <a:lnTo>
                  <a:pt x="35726" y="7905"/>
                </a:lnTo>
                <a:lnTo>
                  <a:pt x="24568" y="0"/>
                </a:lnTo>
                <a:lnTo>
                  <a:pt x="25065" y="5013"/>
                </a:lnTo>
                <a:lnTo>
                  <a:pt x="16143" y="9596"/>
                </a:lnTo>
                <a:lnTo>
                  <a:pt x="6740" y="18698"/>
                </a:lnTo>
                <a:lnTo>
                  <a:pt x="1139" y="30173"/>
                </a:lnTo>
                <a:lnTo>
                  <a:pt x="0" y="43023"/>
                </a:lnTo>
                <a:lnTo>
                  <a:pt x="1043" y="48697"/>
                </a:lnTo>
                <a:lnTo>
                  <a:pt x="6751" y="60406"/>
                </a:lnTo>
                <a:lnTo>
                  <a:pt x="16227" y="69315"/>
                </a:lnTo>
                <a:lnTo>
                  <a:pt x="28463" y="74650"/>
                </a:lnTo>
                <a:lnTo>
                  <a:pt x="42453" y="75638"/>
                </a:lnTo>
                <a:lnTo>
                  <a:pt x="41418" y="65219"/>
                </a:lnTo>
                <a:lnTo>
                  <a:pt x="33838" y="65043"/>
                </a:lnTo>
                <a:lnTo>
                  <a:pt x="21803" y="60456"/>
                </a:lnTo>
                <a:lnTo>
                  <a:pt x="13277" y="51217"/>
                </a:lnTo>
                <a:close/>
              </a:path>
            </a:pathLst>
          </a:custGeom>
          <a:solidFill>
            <a:srgbClr val="E0E0E0"/>
          </a:solidFill>
        </p:spPr>
        <p:txBody>
          <a:bodyPr wrap="square" lIns="0" tIns="0" rIns="0" bIns="0" rtlCol="0">
            <a:noAutofit/>
          </a:bodyPr>
          <a:lstStyle/>
          <a:p>
            <a:endParaRPr/>
          </a:p>
        </p:txBody>
      </p:sp>
      <p:sp>
        <p:nvSpPr>
          <p:cNvPr id="18" name="object 18"/>
          <p:cNvSpPr txBox="1"/>
          <p:nvPr/>
        </p:nvSpPr>
        <p:spPr>
          <a:xfrm>
            <a:off x="1157778" y="434367"/>
            <a:ext cx="381440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Data</a:t>
            </a:r>
            <a:r>
              <a:rPr sz="2800" spc="-150" dirty="0">
                <a:solidFill>
                  <a:srgbClr val="2C94DC"/>
                </a:solidFill>
                <a:latin typeface="Arial"/>
                <a:cs typeface="Arial"/>
              </a:rPr>
              <a:t> </a:t>
            </a:r>
            <a:r>
              <a:rPr sz="2800" spc="0" dirty="0">
                <a:solidFill>
                  <a:srgbClr val="2C94DC"/>
                </a:solidFill>
                <a:latin typeface="Arial"/>
                <a:cs typeface="Arial"/>
              </a:rPr>
              <a:t>Analytics Lifecycle</a:t>
            </a:r>
            <a:endParaRPr sz="2800">
              <a:latin typeface="Arial"/>
              <a:cs typeface="Arial"/>
            </a:endParaRPr>
          </a:p>
        </p:txBody>
      </p:sp>
      <p:sp>
        <p:nvSpPr>
          <p:cNvPr id="17" name="object 17"/>
          <p:cNvSpPr txBox="1"/>
          <p:nvPr/>
        </p:nvSpPr>
        <p:spPr>
          <a:xfrm>
            <a:off x="6725735" y="708359"/>
            <a:ext cx="2113629" cy="838199"/>
          </a:xfrm>
          <a:prstGeom prst="rect">
            <a:avLst/>
          </a:prstGeom>
        </p:spPr>
        <p:txBody>
          <a:bodyPr wrap="square" lIns="0" tIns="0" rIns="0" bIns="0" rtlCol="0">
            <a:noAutofit/>
          </a:bodyPr>
          <a:lstStyle/>
          <a:p>
            <a:pPr marL="327549" marR="330216" algn="ctr">
              <a:lnSpc>
                <a:spcPts val="1530"/>
              </a:lnSpc>
              <a:spcBef>
                <a:spcPts val="76"/>
              </a:spcBef>
            </a:pPr>
            <a:r>
              <a:rPr sz="1400" spc="0" dirty="0">
                <a:solidFill>
                  <a:srgbClr val="2F302F"/>
                </a:solidFill>
                <a:latin typeface="Arial"/>
                <a:cs typeface="Arial"/>
              </a:rPr>
              <a:t>Do I have enough</a:t>
            </a:r>
            <a:endParaRPr sz="1400">
              <a:latin typeface="Arial"/>
              <a:cs typeface="Arial"/>
            </a:endParaRPr>
          </a:p>
          <a:p>
            <a:pPr marL="164638" marR="167326" algn="ctr">
              <a:lnSpc>
                <a:spcPts val="1600"/>
              </a:lnSpc>
              <a:spcBef>
                <a:spcPts val="3"/>
              </a:spcBef>
            </a:pPr>
            <a:r>
              <a:rPr sz="1400" spc="0" dirty="0">
                <a:solidFill>
                  <a:srgbClr val="2F302F"/>
                </a:solidFill>
                <a:latin typeface="Arial"/>
                <a:cs typeface="Arial"/>
              </a:rPr>
              <a:t>information to draft an</a:t>
            </a:r>
            <a:endParaRPr sz="1400">
              <a:latin typeface="Arial"/>
              <a:cs typeface="Arial"/>
            </a:endParaRPr>
          </a:p>
          <a:p>
            <a:pPr algn="ctr">
              <a:lnSpc>
                <a:spcPts val="1609"/>
              </a:lnSpc>
              <a:spcBef>
                <a:spcPts val="9"/>
              </a:spcBef>
            </a:pPr>
            <a:r>
              <a:rPr sz="1400" spc="0" dirty="0">
                <a:solidFill>
                  <a:srgbClr val="2F302F"/>
                </a:solidFill>
                <a:latin typeface="Arial"/>
                <a:cs typeface="Arial"/>
              </a:rPr>
              <a:t>analytic plan and share for peer review?</a:t>
            </a:r>
            <a:endParaRPr sz="1400">
              <a:latin typeface="Arial"/>
              <a:cs typeface="Arial"/>
            </a:endParaRPr>
          </a:p>
        </p:txBody>
      </p:sp>
      <p:sp>
        <p:nvSpPr>
          <p:cNvPr id="16" name="object 16"/>
          <p:cNvSpPr txBox="1"/>
          <p:nvPr/>
        </p:nvSpPr>
        <p:spPr>
          <a:xfrm>
            <a:off x="1157778" y="853467"/>
            <a:ext cx="1087062"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Phase</a:t>
            </a:r>
            <a:endParaRPr sz="2800">
              <a:latin typeface="Arial"/>
              <a:cs typeface="Arial"/>
            </a:endParaRPr>
          </a:p>
        </p:txBody>
      </p:sp>
      <p:sp>
        <p:nvSpPr>
          <p:cNvPr id="15" name="object 15"/>
          <p:cNvSpPr txBox="1"/>
          <p:nvPr/>
        </p:nvSpPr>
        <p:spPr>
          <a:xfrm>
            <a:off x="2264903" y="853467"/>
            <a:ext cx="37532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1:</a:t>
            </a:r>
            <a:endParaRPr sz="2800">
              <a:latin typeface="Arial"/>
              <a:cs typeface="Arial"/>
            </a:endParaRPr>
          </a:p>
        </p:txBody>
      </p:sp>
      <p:sp>
        <p:nvSpPr>
          <p:cNvPr id="14" name="object 14"/>
          <p:cNvSpPr txBox="1"/>
          <p:nvPr/>
        </p:nvSpPr>
        <p:spPr>
          <a:xfrm>
            <a:off x="2759044" y="853467"/>
            <a:ext cx="1639755"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2C94DC"/>
                </a:solidFill>
                <a:latin typeface="Arial"/>
                <a:cs typeface="Arial"/>
              </a:rPr>
              <a:t>Discovery</a:t>
            </a:r>
            <a:endParaRPr sz="2800">
              <a:latin typeface="Arial"/>
              <a:cs typeface="Arial"/>
            </a:endParaRPr>
          </a:p>
        </p:txBody>
      </p:sp>
      <p:sp>
        <p:nvSpPr>
          <p:cNvPr id="13" name="object 13"/>
          <p:cNvSpPr txBox="1"/>
          <p:nvPr/>
        </p:nvSpPr>
        <p:spPr>
          <a:xfrm>
            <a:off x="4603128" y="1328006"/>
            <a:ext cx="133017" cy="177799"/>
          </a:xfrm>
          <a:prstGeom prst="rect">
            <a:avLst/>
          </a:prstGeom>
        </p:spPr>
        <p:txBody>
          <a:bodyPr wrap="square" lIns="0" tIns="0" rIns="0" bIns="0" rtlCol="0">
            <a:noAutofit/>
          </a:bodyPr>
          <a:lstStyle/>
          <a:p>
            <a:pPr marL="12700">
              <a:lnSpc>
                <a:spcPts val="1325"/>
              </a:lnSpc>
              <a:spcBef>
                <a:spcPts val="66"/>
              </a:spcBef>
            </a:pPr>
            <a:r>
              <a:rPr sz="1200" b="1" spc="0" dirty="0">
                <a:solidFill>
                  <a:srgbClr val="5E5E5E"/>
                </a:solidFill>
                <a:latin typeface="Arial"/>
                <a:cs typeface="Arial"/>
              </a:rPr>
              <a:t>1</a:t>
            </a:r>
            <a:endParaRPr sz="1200">
              <a:latin typeface="Arial"/>
              <a:cs typeface="Arial"/>
            </a:endParaRPr>
          </a:p>
        </p:txBody>
      </p:sp>
      <p:sp>
        <p:nvSpPr>
          <p:cNvPr id="12" name="object 12"/>
          <p:cNvSpPr txBox="1"/>
          <p:nvPr/>
        </p:nvSpPr>
        <p:spPr>
          <a:xfrm>
            <a:off x="4758141" y="1650550"/>
            <a:ext cx="1063200" cy="253999"/>
          </a:xfrm>
          <a:prstGeom prst="rect">
            <a:avLst/>
          </a:prstGeom>
        </p:spPr>
        <p:txBody>
          <a:bodyPr wrap="square" lIns="0" tIns="0" rIns="0" bIns="0" rtlCol="0">
            <a:noAutofit/>
          </a:bodyPr>
          <a:lstStyle/>
          <a:p>
            <a:pPr marL="12700">
              <a:lnSpc>
                <a:spcPts val="1939"/>
              </a:lnSpc>
              <a:spcBef>
                <a:spcPts val="97"/>
              </a:spcBef>
            </a:pPr>
            <a:r>
              <a:rPr sz="1800" spc="0" dirty="0">
                <a:solidFill>
                  <a:srgbClr val="FEFFFE"/>
                </a:solidFill>
                <a:latin typeface="Arial"/>
                <a:cs typeface="Arial"/>
              </a:rPr>
              <a:t>Discovery</a:t>
            </a:r>
            <a:endParaRPr sz="1800">
              <a:latin typeface="Arial"/>
              <a:cs typeface="Arial"/>
            </a:endParaRPr>
          </a:p>
        </p:txBody>
      </p:sp>
      <p:sp>
        <p:nvSpPr>
          <p:cNvPr id="11" name="object 11"/>
          <p:cNvSpPr txBox="1"/>
          <p:nvPr/>
        </p:nvSpPr>
        <p:spPr>
          <a:xfrm>
            <a:off x="8537560" y="1941074"/>
            <a:ext cx="1077230" cy="406399"/>
          </a:xfrm>
          <a:prstGeom prst="rect">
            <a:avLst/>
          </a:prstGeom>
        </p:spPr>
        <p:txBody>
          <a:bodyPr wrap="square" lIns="0" tIns="0" rIns="0" bIns="0" rtlCol="0">
            <a:noAutofit/>
          </a:bodyPr>
          <a:lstStyle/>
          <a:p>
            <a:pPr marL="125267" marR="138846" algn="ctr">
              <a:lnSpc>
                <a:spcPts val="1530"/>
              </a:lnSpc>
              <a:spcBef>
                <a:spcPts val="76"/>
              </a:spcBef>
            </a:pPr>
            <a:r>
              <a:rPr sz="1400" spc="0" dirty="0">
                <a:solidFill>
                  <a:srgbClr val="FEFFFE"/>
                </a:solidFill>
                <a:latin typeface="Arial"/>
                <a:cs typeface="Arial"/>
              </a:rPr>
              <a:t>Do I have</a:t>
            </a:r>
            <a:endParaRPr sz="1400">
              <a:latin typeface="Arial"/>
              <a:cs typeface="Arial"/>
            </a:endParaRPr>
          </a:p>
          <a:p>
            <a:pPr algn="ctr">
              <a:lnSpc>
                <a:spcPts val="1600"/>
              </a:lnSpc>
              <a:spcBef>
                <a:spcPts val="3"/>
              </a:spcBef>
            </a:pPr>
            <a:r>
              <a:rPr sz="1400" spc="0" dirty="0">
                <a:solidFill>
                  <a:srgbClr val="FEFFFE"/>
                </a:solidFill>
                <a:latin typeface="Arial"/>
                <a:cs typeface="Arial"/>
              </a:rPr>
              <a:t>enough good</a:t>
            </a:r>
            <a:endParaRPr sz="1400">
              <a:latin typeface="Arial"/>
              <a:cs typeface="Arial"/>
            </a:endParaRPr>
          </a:p>
        </p:txBody>
      </p:sp>
      <p:sp>
        <p:nvSpPr>
          <p:cNvPr id="10" name="object 10"/>
          <p:cNvSpPr txBox="1"/>
          <p:nvPr/>
        </p:nvSpPr>
        <p:spPr>
          <a:xfrm>
            <a:off x="7243348" y="5646647"/>
            <a:ext cx="1847308" cy="419099"/>
          </a:xfrm>
          <a:prstGeom prst="rect">
            <a:avLst/>
          </a:prstGeom>
        </p:spPr>
        <p:txBody>
          <a:bodyPr wrap="square" lIns="0" tIns="0" rIns="0" bIns="0" rtlCol="0">
            <a:noAutofit/>
          </a:bodyPr>
          <a:lstStyle/>
          <a:p>
            <a:pPr algn="ctr">
              <a:lnSpc>
                <a:spcPts val="1530"/>
              </a:lnSpc>
              <a:spcBef>
                <a:spcPts val="76"/>
              </a:spcBef>
            </a:pPr>
            <a:r>
              <a:rPr sz="1400" spc="0" dirty="0">
                <a:solidFill>
                  <a:srgbClr val="FEFFFE"/>
                </a:solidFill>
                <a:latin typeface="Arial"/>
                <a:cs typeface="Arial"/>
              </a:rPr>
              <a:t>to try?  Can I refine the</a:t>
            </a:r>
            <a:endParaRPr sz="1400">
              <a:latin typeface="Arial"/>
              <a:cs typeface="Arial"/>
            </a:endParaRPr>
          </a:p>
          <a:p>
            <a:pPr marL="347300" marR="360592" algn="ctr">
              <a:lnSpc>
                <a:spcPct val="95825"/>
              </a:lnSpc>
              <a:spcBef>
                <a:spcPts val="13"/>
              </a:spcBef>
            </a:pPr>
            <a:r>
              <a:rPr sz="1400" spc="0" dirty="0">
                <a:solidFill>
                  <a:srgbClr val="FEFFFE"/>
                </a:solidFill>
                <a:latin typeface="Arial"/>
                <a:cs typeface="Arial"/>
              </a:rPr>
              <a:t>analytic plan?</a:t>
            </a:r>
            <a:endParaRPr sz="1400">
              <a:latin typeface="Arial"/>
              <a:cs typeface="Arial"/>
            </a:endParaRPr>
          </a:p>
        </p:txBody>
      </p:sp>
      <p:sp>
        <p:nvSpPr>
          <p:cNvPr id="9" name="object 9"/>
          <p:cNvSpPr txBox="1"/>
          <p:nvPr/>
        </p:nvSpPr>
        <p:spPr>
          <a:xfrm>
            <a:off x="2081701" y="5788204"/>
            <a:ext cx="1521543" cy="419099"/>
          </a:xfrm>
          <a:prstGeom prst="rect">
            <a:avLst/>
          </a:prstGeom>
        </p:spPr>
        <p:txBody>
          <a:bodyPr wrap="square" lIns="0" tIns="0" rIns="0" bIns="0" rtlCol="0">
            <a:noAutofit/>
          </a:bodyPr>
          <a:lstStyle/>
          <a:p>
            <a:pPr algn="ctr">
              <a:lnSpc>
                <a:spcPts val="1530"/>
              </a:lnSpc>
              <a:spcBef>
                <a:spcPts val="76"/>
              </a:spcBef>
            </a:pPr>
            <a:r>
              <a:rPr sz="1400" spc="0" dirty="0">
                <a:solidFill>
                  <a:srgbClr val="FEFFFE"/>
                </a:solidFill>
                <a:latin typeface="Arial"/>
                <a:cs typeface="Arial"/>
              </a:rPr>
              <a:t>enough?  Have we</a:t>
            </a:r>
            <a:endParaRPr sz="1400">
              <a:latin typeface="Arial"/>
              <a:cs typeface="Arial"/>
            </a:endParaRPr>
          </a:p>
          <a:p>
            <a:pPr marL="139982" marR="153351" algn="ctr">
              <a:lnSpc>
                <a:spcPct val="95825"/>
              </a:lnSpc>
              <a:spcBef>
                <a:spcPts val="13"/>
              </a:spcBef>
            </a:pPr>
            <a:r>
              <a:rPr sz="1400" spc="0" dirty="0">
                <a:solidFill>
                  <a:srgbClr val="FEFFFE"/>
                </a:solidFill>
                <a:latin typeface="Arial"/>
                <a:cs typeface="Arial"/>
              </a:rPr>
              <a:t>failed for sure?</a:t>
            </a:r>
            <a:endParaRPr sz="1400">
              <a:latin typeface="Arial"/>
              <a:cs typeface="Arial"/>
            </a:endParaRPr>
          </a:p>
        </p:txBody>
      </p:sp>
      <p:sp>
        <p:nvSpPr>
          <p:cNvPr id="8" name="object 8"/>
          <p:cNvSpPr txBox="1"/>
          <p:nvPr/>
        </p:nvSpPr>
        <p:spPr>
          <a:xfrm>
            <a:off x="7830188" y="7024254"/>
            <a:ext cx="1804867"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Module 2: Data </a:t>
            </a:r>
            <a:r>
              <a:rPr lang="en-US" sz="1500" spc="0" baseline="2730" dirty="0">
                <a:solidFill>
                  <a:srgbClr val="3F403F"/>
                </a:solidFill>
                <a:latin typeface="Calibri"/>
                <a:cs typeface="Calibri"/>
              </a:rPr>
              <a:t>analysis</a:t>
            </a:r>
            <a:r>
              <a:rPr sz="1500" spc="50" baseline="2730" dirty="0">
                <a:solidFill>
                  <a:srgbClr val="3F403F"/>
                </a:solidFill>
                <a:latin typeface="Calibri"/>
                <a:cs typeface="Calibri"/>
              </a:rPr>
              <a:t> </a:t>
            </a:r>
            <a:r>
              <a:rPr sz="1500" spc="0" baseline="2730" dirty="0">
                <a:solidFill>
                  <a:srgbClr val="3F403F"/>
                </a:solidFill>
                <a:latin typeface="Calibri"/>
                <a:cs typeface="Calibri"/>
              </a:rPr>
              <a:t>Lifecycle</a:t>
            </a:r>
            <a:endParaRPr sz="1000" dirty="0">
              <a:latin typeface="Calibri"/>
              <a:cs typeface="Calibri"/>
            </a:endParaRPr>
          </a:p>
        </p:txBody>
      </p:sp>
      <p:sp>
        <p:nvSpPr>
          <p:cNvPr id="7" name="object 7"/>
          <p:cNvSpPr txBox="1"/>
          <p:nvPr/>
        </p:nvSpPr>
        <p:spPr>
          <a:xfrm>
            <a:off x="9690440" y="7024254"/>
            <a:ext cx="173135" cy="152399"/>
          </a:xfrm>
          <a:prstGeom prst="rect">
            <a:avLst/>
          </a:prstGeom>
        </p:spPr>
        <p:txBody>
          <a:bodyPr wrap="square" lIns="0" tIns="0" rIns="0" bIns="0" rtlCol="0">
            <a:noAutofit/>
          </a:bodyPr>
          <a:lstStyle/>
          <a:p>
            <a:pPr marL="12700">
              <a:lnSpc>
                <a:spcPts val="1150"/>
              </a:lnSpc>
              <a:spcBef>
                <a:spcPts val="57"/>
              </a:spcBef>
            </a:pPr>
            <a:r>
              <a:rPr sz="1500" spc="0" baseline="2730" dirty="0">
                <a:solidFill>
                  <a:srgbClr val="3F403F"/>
                </a:solidFill>
                <a:latin typeface="Calibri"/>
                <a:cs typeface="Calibri"/>
              </a:rPr>
              <a:t>11</a:t>
            </a:r>
            <a:endParaRPr sz="1000">
              <a:latin typeface="Calibri"/>
              <a:cs typeface="Calibri"/>
            </a:endParaRPr>
          </a:p>
        </p:txBody>
      </p:sp>
      <p:sp>
        <p:nvSpPr>
          <p:cNvPr id="6" name="object 6"/>
          <p:cNvSpPr txBox="1"/>
          <p:nvPr/>
        </p:nvSpPr>
        <p:spPr>
          <a:xfrm>
            <a:off x="774238" y="6451884"/>
            <a:ext cx="9143998" cy="51435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177979" y="2389282"/>
            <a:ext cx="8609372" cy="2985430"/>
          </a:xfrm>
          <a:prstGeom prst="rect">
            <a:avLst/>
          </a:prstGeom>
        </p:spPr>
        <p:txBody>
          <a:bodyPr wrap="square" lIns="0" tIns="0" rIns="0" bIns="0" rtlCol="0">
            <a:noAutofit/>
          </a:bodyPr>
          <a:lstStyle/>
          <a:p>
            <a:pPr marL="91439">
              <a:lnSpc>
                <a:spcPct val="100000"/>
              </a:lnSpc>
              <a:spcBef>
                <a:spcPts val="105"/>
              </a:spcBef>
            </a:pPr>
            <a:r>
              <a:rPr sz="2400" dirty="0">
                <a:solidFill>
                  <a:srgbClr val="92CF4F"/>
                </a:solidFill>
                <a:latin typeface="Arial"/>
                <a:cs typeface="Arial"/>
              </a:rPr>
              <a:t>•</a:t>
            </a:r>
            <a:r>
              <a:rPr sz="2400" dirty="0">
                <a:solidFill>
                  <a:srgbClr val="A1D562"/>
                </a:solidFill>
                <a:latin typeface="Arial"/>
                <a:cs typeface="Arial"/>
              </a:rPr>
              <a:t> </a:t>
            </a:r>
            <a:r>
              <a:rPr sz="2400" spc="-14" dirty="0">
                <a:solidFill>
                  <a:srgbClr val="A1D562"/>
                </a:solidFill>
                <a:latin typeface="Arial"/>
                <a:cs typeface="Arial"/>
              </a:rPr>
              <a:t> </a:t>
            </a:r>
            <a:r>
              <a:rPr sz="2000" b="1" spc="0" dirty="0">
                <a:solidFill>
                  <a:srgbClr val="474746"/>
                </a:solidFill>
                <a:latin typeface="Calibri"/>
                <a:cs typeface="Calibri"/>
              </a:rPr>
              <a:t>Learn th</a:t>
            </a:r>
            <a:r>
              <a:rPr sz="2000" b="1" spc="4" dirty="0">
                <a:solidFill>
                  <a:srgbClr val="474746"/>
                </a:solidFill>
                <a:latin typeface="Calibri"/>
                <a:cs typeface="Calibri"/>
              </a:rPr>
              <a:t>e</a:t>
            </a:r>
            <a:r>
              <a:rPr sz="2000" b="1" spc="0" dirty="0">
                <a:solidFill>
                  <a:srgbClr val="474746"/>
                </a:solidFill>
                <a:latin typeface="Calibri"/>
                <a:cs typeface="Calibri"/>
              </a:rPr>
              <a:t> Busin</a:t>
            </a:r>
            <a:r>
              <a:rPr sz="2000" b="1" spc="4" dirty="0">
                <a:solidFill>
                  <a:srgbClr val="474746"/>
                </a:solidFill>
                <a:latin typeface="Calibri"/>
                <a:cs typeface="Calibri"/>
              </a:rPr>
              <a:t>e</a:t>
            </a:r>
            <a:r>
              <a:rPr sz="2000" b="1" spc="0" dirty="0">
                <a:solidFill>
                  <a:srgbClr val="474746"/>
                </a:solidFill>
                <a:latin typeface="Calibri"/>
                <a:cs typeface="Calibri"/>
              </a:rPr>
              <a:t>ss Domain   </a:t>
            </a:r>
            <a:endParaRPr sz="2000" dirty="0">
              <a:latin typeface="Calibri"/>
              <a:cs typeface="Calibri"/>
            </a:endParaRPr>
          </a:p>
          <a:p>
            <a:pPr marL="421640">
              <a:lnSpc>
                <a:spcPts val="2580"/>
              </a:lnSpc>
              <a:spcBef>
                <a:spcPts val="129"/>
              </a:spcBef>
            </a:pPr>
            <a:r>
              <a:rPr sz="2400" spc="0" baseline="-1211" dirty="0">
                <a:solidFill>
                  <a:srgbClr val="FEC324"/>
                </a:solidFill>
                <a:latin typeface="Malgun Gothic"/>
                <a:cs typeface="Malgun Gothic"/>
              </a:rPr>
              <a:t>!</a:t>
            </a:r>
            <a:r>
              <a:rPr sz="2400" spc="0" baseline="-1811" dirty="0">
                <a:solidFill>
                  <a:srgbClr val="FFCD2F"/>
                </a:solidFill>
                <a:latin typeface="Arial"/>
                <a:cs typeface="Arial"/>
              </a:rPr>
              <a:t> </a:t>
            </a:r>
            <a:r>
              <a:rPr sz="2400" spc="181" baseline="-1811" dirty="0">
                <a:solidFill>
                  <a:srgbClr val="FFCD2F"/>
                </a:solidFill>
                <a:latin typeface="Arial"/>
                <a:cs typeface="Arial"/>
              </a:rPr>
              <a:t> </a:t>
            </a:r>
            <a:r>
              <a:rPr sz="2700" spc="0" baseline="-1517" dirty="0">
                <a:solidFill>
                  <a:srgbClr val="474746"/>
                </a:solidFill>
                <a:latin typeface="Calibri"/>
                <a:cs typeface="Calibri"/>
              </a:rPr>
              <a:t>Determine amount of domain knowledge needed to orient you to the data and</a:t>
            </a:r>
            <a:endParaRPr sz="1800" dirty="0">
              <a:latin typeface="Calibri"/>
              <a:cs typeface="Calibri"/>
            </a:endParaRPr>
          </a:p>
          <a:p>
            <a:pPr marL="764540">
              <a:lnSpc>
                <a:spcPts val="2070"/>
              </a:lnSpc>
            </a:pPr>
            <a:r>
              <a:rPr sz="2700" spc="0" baseline="1517" dirty="0">
                <a:solidFill>
                  <a:srgbClr val="474746"/>
                </a:solidFill>
                <a:latin typeface="Calibri"/>
                <a:cs typeface="Calibri"/>
              </a:rPr>
              <a:t>interpret results downstream</a:t>
            </a:r>
            <a:endParaRPr sz="1800" dirty="0">
              <a:latin typeface="Calibri"/>
              <a:cs typeface="Calibri"/>
            </a:endParaRPr>
          </a:p>
          <a:p>
            <a:pPr marL="421640">
              <a:lnSpc>
                <a:spcPts val="2630"/>
              </a:lnSpc>
              <a:spcBef>
                <a:spcPts val="28"/>
              </a:spcBef>
            </a:pPr>
            <a:r>
              <a:rPr sz="2400" spc="0" baseline="-1211" dirty="0">
                <a:solidFill>
                  <a:srgbClr val="FEC324"/>
                </a:solidFill>
                <a:latin typeface="Malgun Gothic"/>
                <a:cs typeface="Malgun Gothic"/>
              </a:rPr>
              <a:t>!</a:t>
            </a:r>
            <a:r>
              <a:rPr sz="2400" spc="0" baseline="-1811" dirty="0">
                <a:solidFill>
                  <a:srgbClr val="FFCD2F"/>
                </a:solidFill>
                <a:latin typeface="Arial"/>
                <a:cs typeface="Arial"/>
              </a:rPr>
              <a:t> </a:t>
            </a:r>
            <a:r>
              <a:rPr sz="2400" spc="181" baseline="-1811" dirty="0">
                <a:solidFill>
                  <a:srgbClr val="FFCD2F"/>
                </a:solidFill>
                <a:latin typeface="Arial"/>
                <a:cs typeface="Arial"/>
              </a:rPr>
              <a:t> </a:t>
            </a:r>
            <a:r>
              <a:rPr sz="2700" spc="0" baseline="-1517" dirty="0">
                <a:solidFill>
                  <a:srgbClr val="474746"/>
                </a:solidFill>
                <a:latin typeface="Calibri"/>
                <a:cs typeface="Calibri"/>
              </a:rPr>
              <a:t>Determine the general analy</a:t>
            </a:r>
            <a:r>
              <a:rPr lang="en-US" sz="2700" spc="0" baseline="-1517" dirty="0">
                <a:solidFill>
                  <a:srgbClr val="474746"/>
                </a:solidFill>
                <a:latin typeface="Calibri"/>
                <a:cs typeface="Calibri"/>
              </a:rPr>
              <a:t>sis</a:t>
            </a:r>
            <a:r>
              <a:rPr sz="2700" spc="91" baseline="-1517" dirty="0">
                <a:solidFill>
                  <a:srgbClr val="474746"/>
                </a:solidFill>
                <a:latin typeface="Calibri"/>
                <a:cs typeface="Calibri"/>
              </a:rPr>
              <a:t> </a:t>
            </a:r>
            <a:r>
              <a:rPr sz="2700" spc="0" baseline="-1517" dirty="0">
                <a:solidFill>
                  <a:srgbClr val="474746"/>
                </a:solidFill>
                <a:latin typeface="Calibri"/>
                <a:cs typeface="Calibri"/>
              </a:rPr>
              <a:t>problem type (such as clustering, classiﬁca</a:t>
            </a:r>
            <a:r>
              <a:rPr lang="en-US" sz="2700" spc="0" baseline="-1517" dirty="0">
                <a:solidFill>
                  <a:srgbClr val="474746"/>
                </a:solidFill>
                <a:latin typeface="Calibri"/>
                <a:cs typeface="Calibri"/>
              </a:rPr>
              <a:t>ti</a:t>
            </a:r>
            <a:r>
              <a:rPr sz="2700" spc="0" baseline="-1517" dirty="0">
                <a:solidFill>
                  <a:srgbClr val="474746"/>
                </a:solidFill>
                <a:latin typeface="Calibri"/>
                <a:cs typeface="Calibri"/>
              </a:rPr>
              <a:t>on)</a:t>
            </a:r>
            <a:endParaRPr sz="1800" dirty="0">
              <a:latin typeface="Calibri"/>
              <a:cs typeface="Calibri"/>
            </a:endParaRPr>
          </a:p>
          <a:p>
            <a:pPr marL="421640">
              <a:lnSpc>
                <a:spcPts val="2600"/>
              </a:lnSpc>
            </a:pPr>
            <a:r>
              <a:rPr sz="2400" spc="0" baseline="-1211" dirty="0">
                <a:solidFill>
                  <a:srgbClr val="FEC324"/>
                </a:solidFill>
                <a:latin typeface="Malgun Gothic"/>
                <a:cs typeface="Malgun Gothic"/>
              </a:rPr>
              <a:t>!</a:t>
            </a:r>
            <a:r>
              <a:rPr sz="2400" spc="0" baseline="-1811" dirty="0">
                <a:solidFill>
                  <a:srgbClr val="FFCD2F"/>
                </a:solidFill>
                <a:latin typeface="Arial"/>
                <a:cs typeface="Arial"/>
              </a:rPr>
              <a:t> </a:t>
            </a:r>
            <a:r>
              <a:rPr sz="2400" spc="181" baseline="-1811" dirty="0">
                <a:solidFill>
                  <a:srgbClr val="FFCD2F"/>
                </a:solidFill>
                <a:latin typeface="Arial"/>
                <a:cs typeface="Arial"/>
              </a:rPr>
              <a:t> </a:t>
            </a:r>
            <a:r>
              <a:rPr sz="2700" spc="0" baseline="-1517" dirty="0">
                <a:solidFill>
                  <a:srgbClr val="474746"/>
                </a:solidFill>
                <a:latin typeface="Calibri"/>
                <a:cs typeface="Calibri"/>
              </a:rPr>
              <a:t>If you don’t know, then conduct ini</a:t>
            </a:r>
            <a:r>
              <a:rPr lang="en-US" sz="2700" spc="0" baseline="-1517" dirty="0">
                <a:solidFill>
                  <a:srgbClr val="474746"/>
                </a:solidFill>
                <a:latin typeface="Calibri"/>
                <a:cs typeface="Calibri"/>
              </a:rPr>
              <a:t>ti</a:t>
            </a:r>
            <a:r>
              <a:rPr sz="2700" spc="0" baseline="-1517" dirty="0">
                <a:solidFill>
                  <a:srgbClr val="474746"/>
                </a:solidFill>
                <a:latin typeface="Calibri"/>
                <a:cs typeface="Calibri"/>
              </a:rPr>
              <a:t>al</a:t>
            </a:r>
            <a:r>
              <a:rPr sz="2700" spc="91" baseline="-1517" dirty="0">
                <a:solidFill>
                  <a:srgbClr val="474746"/>
                </a:solidFill>
                <a:latin typeface="Calibri"/>
                <a:cs typeface="Calibri"/>
              </a:rPr>
              <a:t> </a:t>
            </a:r>
            <a:r>
              <a:rPr sz="2700" spc="0" baseline="-1517" dirty="0">
                <a:solidFill>
                  <a:srgbClr val="474746"/>
                </a:solidFill>
                <a:latin typeface="Calibri"/>
                <a:cs typeface="Calibri"/>
              </a:rPr>
              <a:t>research to learn about the domain area</a:t>
            </a:r>
            <a:endParaRPr sz="1800" dirty="0">
              <a:latin typeface="Calibri"/>
              <a:cs typeface="Calibri"/>
            </a:endParaRPr>
          </a:p>
          <a:p>
            <a:pPr marL="764540">
              <a:lnSpc>
                <a:spcPts val="2170"/>
              </a:lnSpc>
            </a:pPr>
            <a:r>
              <a:rPr sz="2700" spc="0" baseline="1517" dirty="0">
                <a:solidFill>
                  <a:srgbClr val="474746"/>
                </a:solidFill>
                <a:latin typeface="Calibri"/>
                <a:cs typeface="Calibri"/>
              </a:rPr>
              <a:t>you’ll be analyzing</a:t>
            </a:r>
            <a:endParaRPr sz="1800" dirty="0">
              <a:latin typeface="Calibri"/>
              <a:cs typeface="Calibri"/>
            </a:endParaRPr>
          </a:p>
          <a:p>
            <a:pPr marL="91439">
              <a:lnSpc>
                <a:spcPct val="100000"/>
              </a:lnSpc>
            </a:pPr>
            <a:r>
              <a:rPr sz="2400" dirty="0">
                <a:solidFill>
                  <a:srgbClr val="92CF4F"/>
                </a:solidFill>
                <a:latin typeface="Arial"/>
                <a:cs typeface="Arial"/>
              </a:rPr>
              <a:t>•</a:t>
            </a:r>
            <a:r>
              <a:rPr sz="2400" dirty="0">
                <a:solidFill>
                  <a:srgbClr val="A1D562"/>
                </a:solidFill>
                <a:latin typeface="Arial"/>
                <a:cs typeface="Arial"/>
              </a:rPr>
              <a:t> </a:t>
            </a:r>
            <a:r>
              <a:rPr sz="2400" spc="-14" dirty="0">
                <a:solidFill>
                  <a:srgbClr val="A1D562"/>
                </a:solidFill>
                <a:latin typeface="Arial"/>
                <a:cs typeface="Arial"/>
              </a:rPr>
              <a:t> </a:t>
            </a:r>
            <a:r>
              <a:rPr sz="2000" b="1" spc="0" dirty="0">
                <a:solidFill>
                  <a:srgbClr val="474746"/>
                </a:solidFill>
                <a:latin typeface="Calibri"/>
                <a:cs typeface="Calibri"/>
              </a:rPr>
              <a:t>Learn from the past </a:t>
            </a:r>
            <a:endParaRPr sz="2000" dirty="0">
              <a:latin typeface="Calibri"/>
              <a:cs typeface="Calibri"/>
            </a:endParaRPr>
          </a:p>
          <a:p>
            <a:pPr marL="421640">
              <a:lnSpc>
                <a:spcPts val="2600"/>
              </a:lnSpc>
              <a:spcBef>
                <a:spcPts val="130"/>
              </a:spcBef>
            </a:pPr>
            <a:r>
              <a:rPr sz="2400" spc="0" baseline="-1211" dirty="0">
                <a:solidFill>
                  <a:srgbClr val="FEC324"/>
                </a:solidFill>
                <a:latin typeface="Malgun Gothic"/>
                <a:cs typeface="Malgun Gothic"/>
              </a:rPr>
              <a:t>!</a:t>
            </a:r>
            <a:r>
              <a:rPr sz="2400" spc="0" baseline="-1811" dirty="0">
                <a:solidFill>
                  <a:srgbClr val="FFCD2F"/>
                </a:solidFill>
                <a:latin typeface="Arial"/>
                <a:cs typeface="Arial"/>
              </a:rPr>
              <a:t> </a:t>
            </a:r>
            <a:r>
              <a:rPr sz="2400" spc="181" baseline="-1811" dirty="0">
                <a:solidFill>
                  <a:srgbClr val="FFCD2F"/>
                </a:solidFill>
                <a:latin typeface="Arial"/>
                <a:cs typeface="Arial"/>
              </a:rPr>
              <a:t> </a:t>
            </a:r>
            <a:r>
              <a:rPr sz="2700" spc="0" baseline="-1517" dirty="0">
                <a:solidFill>
                  <a:srgbClr val="474746"/>
                </a:solidFill>
                <a:latin typeface="Calibri"/>
                <a:cs typeface="Calibri"/>
              </a:rPr>
              <a:t>Have there been previous a</a:t>
            </a:r>
            <a:r>
              <a:rPr lang="en-US" sz="2700" spc="0" baseline="-1517" dirty="0">
                <a:solidFill>
                  <a:srgbClr val="474746"/>
                </a:solidFill>
                <a:latin typeface="Calibri"/>
                <a:cs typeface="Calibri"/>
              </a:rPr>
              <a:t>tt</a:t>
            </a:r>
            <a:r>
              <a:rPr sz="2700" spc="0" baseline="-1517" dirty="0">
                <a:solidFill>
                  <a:srgbClr val="474746"/>
                </a:solidFill>
                <a:latin typeface="Calibri"/>
                <a:cs typeface="Calibri"/>
              </a:rPr>
              <a:t>empts</a:t>
            </a:r>
            <a:r>
              <a:rPr sz="2700" spc="-82" baseline="-1517" dirty="0">
                <a:solidFill>
                  <a:srgbClr val="474746"/>
                </a:solidFill>
                <a:latin typeface="Calibri"/>
                <a:cs typeface="Calibri"/>
              </a:rPr>
              <a:t> </a:t>
            </a:r>
            <a:r>
              <a:rPr sz="2700" spc="0" baseline="-1517" dirty="0">
                <a:solidFill>
                  <a:srgbClr val="474746"/>
                </a:solidFill>
                <a:latin typeface="Calibri"/>
                <a:cs typeface="Calibri"/>
              </a:rPr>
              <a:t>in the organiza</a:t>
            </a:r>
            <a:r>
              <a:rPr lang="en-US" sz="2700" spc="0" baseline="-1517" dirty="0">
                <a:solidFill>
                  <a:srgbClr val="474746"/>
                </a:solidFill>
                <a:latin typeface="Calibri"/>
                <a:cs typeface="Calibri"/>
              </a:rPr>
              <a:t>ti</a:t>
            </a:r>
            <a:r>
              <a:rPr sz="2700" spc="0" baseline="-1517" dirty="0">
                <a:solidFill>
                  <a:srgbClr val="474746"/>
                </a:solidFill>
                <a:latin typeface="Calibri"/>
                <a:cs typeface="Calibri"/>
              </a:rPr>
              <a:t>on to solve this problem?</a:t>
            </a:r>
            <a:endParaRPr sz="1800" dirty="0">
              <a:latin typeface="Calibri"/>
              <a:cs typeface="Calibri"/>
            </a:endParaRPr>
          </a:p>
          <a:p>
            <a:pPr marL="421640">
              <a:lnSpc>
                <a:spcPts val="2600"/>
              </a:lnSpc>
            </a:pPr>
            <a:r>
              <a:rPr sz="2400" spc="0" baseline="-1211" dirty="0">
                <a:solidFill>
                  <a:srgbClr val="FEC324"/>
                </a:solidFill>
                <a:latin typeface="Malgun Gothic"/>
                <a:cs typeface="Malgun Gothic"/>
              </a:rPr>
              <a:t>!</a:t>
            </a:r>
            <a:r>
              <a:rPr sz="2400" spc="0" baseline="-1811" dirty="0">
                <a:solidFill>
                  <a:srgbClr val="FFCD2F"/>
                </a:solidFill>
                <a:latin typeface="Arial"/>
                <a:cs typeface="Arial"/>
              </a:rPr>
              <a:t> </a:t>
            </a:r>
            <a:r>
              <a:rPr sz="2400" spc="181" baseline="-1811" dirty="0">
                <a:solidFill>
                  <a:srgbClr val="FFCD2F"/>
                </a:solidFill>
                <a:latin typeface="Arial"/>
                <a:cs typeface="Arial"/>
              </a:rPr>
              <a:t> </a:t>
            </a:r>
            <a:r>
              <a:rPr sz="2700" spc="0" baseline="-1517" dirty="0">
                <a:solidFill>
                  <a:srgbClr val="474746"/>
                </a:solidFill>
                <a:latin typeface="Calibri"/>
                <a:cs typeface="Calibri"/>
              </a:rPr>
              <a:t>If so, why did they fail? Why are we trying again?</a:t>
            </a:r>
            <a:r>
              <a:rPr sz="2700" spc="384" baseline="-1517" dirty="0">
                <a:solidFill>
                  <a:srgbClr val="474746"/>
                </a:solidFill>
                <a:latin typeface="Calibri"/>
                <a:cs typeface="Calibri"/>
              </a:rPr>
              <a:t> </a:t>
            </a:r>
            <a:r>
              <a:rPr sz="2700" spc="0" baseline="-1517" dirty="0">
                <a:solidFill>
                  <a:srgbClr val="474746"/>
                </a:solidFill>
                <a:latin typeface="Calibri"/>
                <a:cs typeface="Calibri"/>
              </a:rPr>
              <a:t>How have things changed?</a:t>
            </a:r>
            <a:endParaRPr sz="1800" dirty="0">
              <a:latin typeface="Calibri"/>
              <a:cs typeface="Calibri"/>
            </a:endParaRPr>
          </a:p>
        </p:txBody>
      </p:sp>
      <p:sp>
        <p:nvSpPr>
          <p:cNvPr id="4" name="object 4"/>
          <p:cNvSpPr txBox="1"/>
          <p:nvPr/>
        </p:nvSpPr>
        <p:spPr>
          <a:xfrm>
            <a:off x="1177979" y="5374713"/>
            <a:ext cx="3406258" cy="364886"/>
          </a:xfrm>
          <a:prstGeom prst="rect">
            <a:avLst/>
          </a:prstGeom>
        </p:spPr>
        <p:txBody>
          <a:bodyPr wrap="square" lIns="0" tIns="0" rIns="0" bIns="0" rtlCol="0">
            <a:noAutofit/>
          </a:bodyPr>
          <a:lstStyle/>
          <a:p>
            <a:pPr>
              <a:lnSpc>
                <a:spcPts val="550"/>
              </a:lnSpc>
              <a:spcBef>
                <a:spcPts val="27"/>
              </a:spcBef>
            </a:pPr>
            <a:endParaRPr sz="550"/>
          </a:p>
          <a:p>
            <a:pPr marL="901750">
              <a:lnSpc>
                <a:spcPts val="1295"/>
              </a:lnSpc>
              <a:spcBef>
                <a:spcPts val="1064"/>
              </a:spcBef>
            </a:pPr>
            <a:r>
              <a:rPr sz="2100" spc="0" baseline="-12423" dirty="0">
                <a:solidFill>
                  <a:srgbClr val="FEFFFE"/>
                </a:solidFill>
                <a:latin typeface="Arial"/>
                <a:cs typeface="Arial"/>
              </a:rPr>
              <a:t>Is the model robust</a:t>
            </a:r>
            <a:endParaRPr sz="1400">
              <a:latin typeface="Arial"/>
              <a:cs typeface="Arial"/>
            </a:endParaRPr>
          </a:p>
        </p:txBody>
      </p:sp>
      <p:sp>
        <p:nvSpPr>
          <p:cNvPr id="3" name="object 3"/>
          <p:cNvSpPr txBox="1"/>
          <p:nvPr/>
        </p:nvSpPr>
        <p:spPr>
          <a:xfrm>
            <a:off x="4584237" y="5374713"/>
            <a:ext cx="1371600" cy="364886"/>
          </a:xfrm>
          <a:prstGeom prst="rect">
            <a:avLst/>
          </a:prstGeom>
        </p:spPr>
        <p:txBody>
          <a:bodyPr wrap="square" lIns="0" tIns="0" rIns="0" bIns="0" rtlCol="0">
            <a:noAutofit/>
          </a:bodyPr>
          <a:lstStyle/>
          <a:p>
            <a:pPr marL="281648">
              <a:lnSpc>
                <a:spcPct val="95825"/>
              </a:lnSpc>
              <a:spcBef>
                <a:spcPts val="355"/>
              </a:spcBef>
            </a:pPr>
            <a:r>
              <a:rPr sz="1800" spc="0" dirty="0">
                <a:solidFill>
                  <a:srgbClr val="FEFFFE"/>
                </a:solidFill>
                <a:latin typeface="Arial"/>
                <a:cs typeface="Arial"/>
              </a:rPr>
              <a:t>Building</a:t>
            </a:r>
            <a:endParaRPr sz="1800">
              <a:latin typeface="Arial"/>
              <a:cs typeface="Arial"/>
            </a:endParaRPr>
          </a:p>
        </p:txBody>
      </p:sp>
      <p:sp>
        <p:nvSpPr>
          <p:cNvPr id="2" name="object 2"/>
          <p:cNvSpPr txBox="1"/>
          <p:nvPr/>
        </p:nvSpPr>
        <p:spPr>
          <a:xfrm>
            <a:off x="5955837" y="5374713"/>
            <a:ext cx="3831517" cy="364886"/>
          </a:xfrm>
          <a:prstGeom prst="rect">
            <a:avLst/>
          </a:prstGeom>
        </p:spPr>
        <p:txBody>
          <a:bodyPr wrap="square" lIns="0" tIns="0" rIns="0" bIns="0" rtlCol="0">
            <a:noAutofit/>
          </a:bodyPr>
          <a:lstStyle/>
          <a:p>
            <a:pPr marL="1275337">
              <a:lnSpc>
                <a:spcPct val="95825"/>
              </a:lnSpc>
              <a:spcBef>
                <a:spcPts val="360"/>
              </a:spcBef>
            </a:pPr>
            <a:r>
              <a:rPr sz="1400" spc="0" dirty="0">
                <a:solidFill>
                  <a:srgbClr val="FEFFFE"/>
                </a:solidFill>
                <a:latin typeface="Arial"/>
                <a:cs typeface="Arial"/>
              </a:rPr>
              <a:t>about the type of model</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2851</TotalTime>
  <Words>5039</Words>
  <Application>Microsoft Office PowerPoint</Application>
  <PresentationFormat>Custom</PresentationFormat>
  <Paragraphs>1009</Paragraphs>
  <Slides>34</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Malgun Gothic</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Nilesh Joglekar</cp:lastModifiedBy>
  <cp:revision>37</cp:revision>
  <dcterms:modified xsi:type="dcterms:W3CDTF">2020-12-24T02:55:55Z</dcterms:modified>
</cp:coreProperties>
</file>