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27" r:id="rId1"/>
  </p:sldMasterIdLst>
  <p:sldIdLst>
    <p:sldId id="256" r:id="rId2"/>
    <p:sldId id="276" r:id="rId3"/>
    <p:sldId id="257" r:id="rId4"/>
    <p:sldId id="277" r:id="rId5"/>
    <p:sldId id="258" r:id="rId6"/>
    <p:sldId id="263" r:id="rId7"/>
    <p:sldId id="275" r:id="rId8"/>
    <p:sldId id="280" r:id="rId9"/>
    <p:sldId id="278" r:id="rId10"/>
    <p:sldId id="265" r:id="rId11"/>
    <p:sldId id="282" r:id="rId12"/>
    <p:sldId id="283" r:id="rId13"/>
    <p:sldId id="284" r:id="rId14"/>
    <p:sldId id="295" r:id="rId15"/>
    <p:sldId id="322" r:id="rId16"/>
    <p:sldId id="285" r:id="rId17"/>
    <p:sldId id="286" r:id="rId18"/>
    <p:sldId id="287" r:id="rId19"/>
    <p:sldId id="288" r:id="rId20"/>
    <p:sldId id="289" r:id="rId21"/>
    <p:sldId id="290" r:id="rId22"/>
    <p:sldId id="291" r:id="rId23"/>
    <p:sldId id="292" r:id="rId24"/>
    <p:sldId id="293" r:id="rId25"/>
    <p:sldId id="297" r:id="rId26"/>
    <p:sldId id="298" r:id="rId27"/>
    <p:sldId id="299" r:id="rId28"/>
    <p:sldId id="303" r:id="rId29"/>
    <p:sldId id="305" r:id="rId30"/>
    <p:sldId id="320" r:id="rId31"/>
    <p:sldId id="323" r:id="rId32"/>
    <p:sldId id="307" r:id="rId33"/>
    <p:sldId id="308" r:id="rId34"/>
    <p:sldId id="309" r:id="rId35"/>
    <p:sldId id="324" r:id="rId36"/>
    <p:sldId id="310" r:id="rId37"/>
    <p:sldId id="321" r:id="rId38"/>
    <p:sldId id="342" r:id="rId39"/>
    <p:sldId id="325" r:id="rId40"/>
    <p:sldId id="340" r:id="rId41"/>
    <p:sldId id="341" r:id="rId42"/>
    <p:sldId id="343" r:id="rId43"/>
    <p:sldId id="333" r:id="rId44"/>
    <p:sldId id="334" r:id="rId45"/>
    <p:sldId id="335" r:id="rId46"/>
    <p:sldId id="336" r:id="rId47"/>
    <p:sldId id="337" r:id="rId48"/>
    <p:sldId id="338" r:id="rId49"/>
    <p:sldId id="344" r:id="rId50"/>
    <p:sldId id="345" r:id="rId51"/>
    <p:sldId id="339" r:id="rId52"/>
    <p:sldId id="327" r:id="rId53"/>
    <p:sldId id="328" r:id="rId54"/>
    <p:sldId id="329" r:id="rId55"/>
    <p:sldId id="330" r:id="rId56"/>
    <p:sldId id="331" r:id="rId57"/>
    <p:sldId id="347" r:id="rId58"/>
    <p:sldId id="348" r:id="rId59"/>
    <p:sldId id="281" r:id="rId60"/>
    <p:sldId id="271"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33"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sorterViewPr>
    <p:cViewPr>
      <p:scale>
        <a:sx n="100" d="100"/>
        <a:sy n="100" d="100"/>
      </p:scale>
      <p:origin x="0" y="-288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30/05/2017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81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30/05/2017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9243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30/05/2017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4746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30/05/2017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56591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30/05/2017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6396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30/05/2017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3567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30/05/2017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6600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30/05/2017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7583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30/05/2017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620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30/05/2017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771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30/05/2017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2641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30/05/2017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1096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30/05/2017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8080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30/05/2017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957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30/05/2017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641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30/05/2017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075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30/05/2017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179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30/05/2017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190809"/>
      </p:ext>
    </p:extLst>
  </p:cSld>
  <p:clrMap bg1="dk1" tx1="lt1" bg2="dk2" tx2="lt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 id="2147484139" r:id="rId12"/>
    <p:sldLayoutId id="2147484140" r:id="rId13"/>
    <p:sldLayoutId id="2147484141" r:id="rId14"/>
    <p:sldLayoutId id="2147484142" r:id="rId15"/>
    <p:sldLayoutId id="2147484143" r:id="rId16"/>
    <p:sldLayoutId id="214748414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1" y="2177783"/>
            <a:ext cx="4091192" cy="771222"/>
          </a:xfrm>
        </p:spPr>
        <p:txBody>
          <a:bodyPr>
            <a:noAutofit/>
          </a:bodyPr>
          <a:lstStyle/>
          <a:p>
            <a:pPr algn="ctr"/>
            <a:r>
              <a:rPr lang="en-IN" sz="2800" b="1" dirty="0">
                <a:effectLst>
                  <a:outerShdw blurRad="38100" dist="38100" dir="2700000" algn="tl">
                    <a:srgbClr val="000000">
                      <a:alpha val="43137"/>
                    </a:srgbClr>
                  </a:outerShdw>
                </a:effectLst>
              </a:rPr>
              <a:t>			</a:t>
            </a:r>
            <a:br>
              <a:rPr lang="en-IN" sz="2800" b="1" dirty="0">
                <a:effectLst>
                  <a:outerShdw blurRad="38100" dist="38100" dir="2700000" algn="tl">
                    <a:srgbClr val="000000">
                      <a:alpha val="43137"/>
                    </a:srgbClr>
                  </a:outerShdw>
                </a:effectLst>
              </a:rPr>
            </a:br>
            <a:r>
              <a:rPr lang="en-IN" sz="2800" b="1" dirty="0">
                <a:effectLst>
                  <a:outerShdw blurRad="38100" dist="38100" dir="2700000" algn="tl">
                    <a:srgbClr val="000000">
                      <a:alpha val="43137"/>
                    </a:srgbClr>
                  </a:outerShdw>
                </a:effectLst>
              </a:rPr>
              <a:t/>
            </a:r>
            <a:br>
              <a:rPr lang="en-IN" sz="2800" b="1" dirty="0">
                <a:effectLst>
                  <a:outerShdw blurRad="38100" dist="38100" dir="2700000" algn="tl">
                    <a:srgbClr val="000000">
                      <a:alpha val="43137"/>
                    </a:srgbClr>
                  </a:outerShdw>
                </a:effectLst>
              </a:rPr>
            </a:br>
            <a:r>
              <a:rPr lang="en-IN" sz="2800" b="1" dirty="0">
                <a:effectLst>
                  <a:outerShdw blurRad="38100" dist="38100" dir="2700000" algn="tl">
                    <a:srgbClr val="000000">
                      <a:alpha val="43137"/>
                    </a:srgbClr>
                  </a:outerShdw>
                </a:effectLst>
              </a:rPr>
              <a:t/>
            </a:r>
            <a:br>
              <a:rPr lang="en-IN" sz="2800" b="1" dirty="0">
                <a:effectLst>
                  <a:outerShdw blurRad="38100" dist="38100" dir="2700000" algn="tl">
                    <a:srgbClr val="000000">
                      <a:alpha val="43137"/>
                    </a:srgbClr>
                  </a:outerShdw>
                </a:effectLst>
              </a:rPr>
            </a:br>
            <a:r>
              <a:rPr lang="en-IN" sz="2800" b="1" dirty="0">
                <a:effectLst>
                  <a:outerShdw blurRad="38100" dist="38100" dir="2700000" algn="tl">
                    <a:srgbClr val="000000">
                      <a:alpha val="43137"/>
                    </a:srgbClr>
                  </a:outerShdw>
                </a:effectLst>
              </a:rPr>
              <a:t/>
            </a:r>
            <a:br>
              <a:rPr lang="en-IN" sz="2800" b="1" dirty="0">
                <a:effectLst>
                  <a:outerShdw blurRad="38100" dist="38100" dir="2700000" algn="tl">
                    <a:srgbClr val="000000">
                      <a:alpha val="43137"/>
                    </a:srgbClr>
                  </a:outerShdw>
                </a:effectLst>
              </a:rPr>
            </a:br>
            <a:r>
              <a:rPr lang="en-IN" sz="2800" b="1" dirty="0">
                <a:effectLst>
                  <a:outerShdw blurRad="38100" dist="38100" dir="2700000" algn="tl">
                    <a:srgbClr val="000000">
                      <a:alpha val="43137"/>
                    </a:srgbClr>
                  </a:outerShdw>
                </a:effectLst>
              </a:rPr>
              <a:t/>
            </a:r>
            <a:br>
              <a:rPr lang="en-IN" sz="2800" b="1" dirty="0">
                <a:effectLst>
                  <a:outerShdw blurRad="38100" dist="38100" dir="2700000" algn="tl">
                    <a:srgbClr val="000000">
                      <a:alpha val="43137"/>
                    </a:srgbClr>
                  </a:outerShdw>
                </a:effectLst>
              </a:rPr>
            </a:br>
            <a:r>
              <a:rPr lang="en-IN" sz="2800" b="1" dirty="0">
                <a:effectLst>
                  <a:outerShdw blurRad="38100" dist="38100" dir="2700000" algn="tl">
                    <a:srgbClr val="000000">
                      <a:alpha val="43137"/>
                    </a:srgbClr>
                  </a:outerShdw>
                </a:effectLst>
              </a:rPr>
              <a:t/>
            </a:r>
            <a:br>
              <a:rPr lang="en-IN" sz="2800" b="1" dirty="0">
                <a:effectLst>
                  <a:outerShdw blurRad="38100" dist="38100" dir="2700000" algn="tl">
                    <a:srgbClr val="000000">
                      <a:alpha val="43137"/>
                    </a:srgbClr>
                  </a:outerShdw>
                </a:effectLst>
              </a:rPr>
            </a:br>
            <a:r>
              <a:rPr lang="en-IN" sz="2800" b="1" dirty="0">
                <a:effectLst>
                  <a:outerShdw blurRad="38100" dist="38100" dir="2700000" algn="tl">
                    <a:srgbClr val="000000">
                      <a:alpha val="43137"/>
                    </a:srgbClr>
                  </a:outerShdw>
                </a:effectLst>
              </a:rPr>
              <a:t/>
            </a:r>
            <a:br>
              <a:rPr lang="en-IN" sz="2800" b="1" dirty="0">
                <a:effectLst>
                  <a:outerShdw blurRad="38100" dist="38100" dir="2700000" algn="tl">
                    <a:srgbClr val="000000">
                      <a:alpha val="43137"/>
                    </a:srgbClr>
                  </a:outerShdw>
                </a:effectLst>
              </a:rPr>
            </a:br>
            <a:r>
              <a:rPr lang="en-IN" sz="2800" b="1" dirty="0">
                <a:effectLst>
                  <a:outerShdw blurRad="38100" dist="38100" dir="2700000" algn="tl">
                    <a:srgbClr val="000000">
                      <a:alpha val="43137"/>
                    </a:srgbClr>
                  </a:outerShdw>
                </a:effectLst>
              </a:rPr>
              <a:t>				</a:t>
            </a:r>
            <a:br>
              <a:rPr lang="en-IN" sz="2800" b="1" dirty="0">
                <a:effectLst>
                  <a:outerShdw blurRad="38100" dist="38100" dir="2700000" algn="tl">
                    <a:srgbClr val="000000">
                      <a:alpha val="43137"/>
                    </a:srgbClr>
                  </a:outerShdw>
                </a:effectLst>
              </a:rPr>
            </a:br>
            <a:r>
              <a:rPr lang="en-IN" sz="2800" b="1" dirty="0">
                <a:effectLst>
                  <a:outerShdw blurRad="38100" dist="38100" dir="2700000" algn="tl">
                    <a:srgbClr val="000000">
                      <a:alpha val="43137"/>
                    </a:srgbClr>
                  </a:outerShdw>
                </a:effectLst>
              </a:rPr>
              <a:t/>
            </a:r>
            <a:br>
              <a:rPr lang="en-IN" sz="2800" b="1" dirty="0">
                <a:effectLst>
                  <a:outerShdw blurRad="38100" dist="38100" dir="2700000" algn="tl">
                    <a:srgbClr val="000000">
                      <a:alpha val="43137"/>
                    </a:srgbClr>
                  </a:outerShdw>
                </a:effectLst>
              </a:rPr>
            </a:br>
            <a:r>
              <a:rPr lang="en-IN" sz="2800" b="1" dirty="0">
                <a:effectLst>
                  <a:outerShdw blurRad="38100" dist="38100" dir="2700000" algn="tl">
                    <a:srgbClr val="000000">
                      <a:alpha val="43137"/>
                    </a:srgbClr>
                  </a:outerShdw>
                </a:effectLst>
              </a:rPr>
              <a:t/>
            </a:r>
            <a:br>
              <a:rPr lang="en-IN" sz="2800" b="1" dirty="0">
                <a:effectLst>
                  <a:outerShdw blurRad="38100" dist="38100" dir="2700000" algn="tl">
                    <a:srgbClr val="000000">
                      <a:alpha val="43137"/>
                    </a:srgbClr>
                  </a:outerShdw>
                </a:effectLst>
              </a:rPr>
            </a:br>
            <a:r>
              <a:rPr lang="en-IN" sz="2800" b="1" dirty="0">
                <a:solidFill>
                  <a:schemeClr val="accent3"/>
                </a:solidFill>
                <a:effectLst>
                  <a:outerShdw blurRad="38100" dist="38100" dir="2700000" algn="tl">
                    <a:srgbClr val="000000">
                      <a:alpha val="43137"/>
                    </a:srgbClr>
                  </a:outerShdw>
                </a:effectLst>
              </a:rPr>
              <a:t>Event </a:t>
            </a:r>
            <a:br>
              <a:rPr lang="en-IN" sz="2800" b="1" dirty="0">
                <a:solidFill>
                  <a:schemeClr val="accent3"/>
                </a:solidFill>
                <a:effectLst>
                  <a:outerShdw blurRad="38100" dist="38100" dir="2700000" algn="tl">
                    <a:srgbClr val="000000">
                      <a:alpha val="43137"/>
                    </a:srgbClr>
                  </a:outerShdw>
                </a:effectLst>
              </a:rPr>
            </a:br>
            <a:r>
              <a:rPr lang="en-IN" sz="2800" b="1" dirty="0">
                <a:solidFill>
                  <a:schemeClr val="accent3"/>
                </a:solidFill>
                <a:effectLst>
                  <a:outerShdw blurRad="38100" dist="38100" dir="2700000" algn="tl">
                    <a:srgbClr val="000000">
                      <a:alpha val="43137"/>
                    </a:srgbClr>
                  </a:outerShdw>
                </a:effectLst>
              </a:rPr>
              <a:t>Management System</a:t>
            </a:r>
          </a:p>
        </p:txBody>
      </p:sp>
      <p:sp>
        <p:nvSpPr>
          <p:cNvPr id="3" name="Subtitle 2"/>
          <p:cNvSpPr>
            <a:spLocks noGrp="1"/>
          </p:cNvSpPr>
          <p:nvPr>
            <p:ph type="subTitle" idx="1"/>
          </p:nvPr>
        </p:nvSpPr>
        <p:spPr>
          <a:xfrm>
            <a:off x="7258321" y="5620375"/>
            <a:ext cx="4789867" cy="1165441"/>
          </a:xfrm>
        </p:spPr>
        <p:txBody>
          <a:bodyPr>
            <a:normAutofit fontScale="77500" lnSpcReduction="20000"/>
          </a:bodyPr>
          <a:lstStyle/>
          <a:p>
            <a:pPr algn="just"/>
            <a:r>
              <a:rPr lang="en-US" sz="1800" dirty="0">
                <a:solidFill>
                  <a:schemeClr val="tx1"/>
                </a:solidFill>
                <a:latin typeface="Times New Roman" pitchFamily="18" charset="0"/>
                <a:cs typeface="Times New Roman" pitchFamily="18" charset="0"/>
              </a:rPr>
              <a:t> Prepared By:</a:t>
            </a:r>
          </a:p>
          <a:p>
            <a:pPr algn="just"/>
            <a:r>
              <a:rPr lang="en-US" sz="1800" b="1" dirty="0">
                <a:solidFill>
                  <a:schemeClr val="tx1"/>
                </a:solidFill>
              </a:rPr>
              <a:t>Parmar Mansi G. - (146170307532)</a:t>
            </a:r>
            <a:endParaRPr lang="en-IN" sz="1800" dirty="0">
              <a:solidFill>
                <a:schemeClr val="tx1"/>
              </a:solidFill>
            </a:endParaRPr>
          </a:p>
          <a:p>
            <a:pPr algn="just"/>
            <a:r>
              <a:rPr lang="en-US" sz="1800" b="1" dirty="0">
                <a:solidFill>
                  <a:schemeClr val="tx1"/>
                </a:solidFill>
              </a:rPr>
              <a:t>Prajapati Kalpesh A. - (14170307542)</a:t>
            </a:r>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rPr>
              <a:t>Yadav Divyang N. - (146170307555)</a:t>
            </a:r>
            <a:endParaRPr lang="en-IN" sz="1800" dirty="0">
              <a:solidFill>
                <a:schemeClr val="tx1"/>
              </a:solidFill>
            </a:endParaRPr>
          </a:p>
        </p:txBody>
      </p:sp>
      <p:sp>
        <p:nvSpPr>
          <p:cNvPr id="4" name="Rectangle 3"/>
          <p:cNvSpPr/>
          <p:nvPr/>
        </p:nvSpPr>
        <p:spPr>
          <a:xfrm>
            <a:off x="4290" y="3039700"/>
            <a:ext cx="4735265" cy="2219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8" name="Rectangle 7"/>
          <p:cNvSpPr/>
          <p:nvPr/>
        </p:nvSpPr>
        <p:spPr>
          <a:xfrm>
            <a:off x="7258322" y="4896540"/>
            <a:ext cx="3409681" cy="1131720"/>
          </a:xfrm>
          <a:prstGeom prst="rect">
            <a:avLst/>
          </a:prstGeom>
        </p:spPr>
        <p:txBody>
          <a:bodyPr wrap="square">
            <a:spAutoFit/>
          </a:bodyPr>
          <a:lstStyle/>
          <a:p>
            <a:endParaRPr lang="en-US" sz="1351" dirty="0">
              <a:latin typeface="Times New Roman" pitchFamily="18" charset="0"/>
              <a:cs typeface="Times New Roman" pitchFamily="18" charset="0"/>
            </a:endParaRPr>
          </a:p>
          <a:p>
            <a:endParaRPr lang="en-US" sz="1351" dirty="0">
              <a:latin typeface="Times New Roman" pitchFamily="18" charset="0"/>
              <a:cs typeface="Times New Roman" pitchFamily="18" charset="0"/>
            </a:endParaRPr>
          </a:p>
          <a:p>
            <a:endParaRPr lang="en-US" sz="1351" dirty="0">
              <a:latin typeface="Times New Roman" pitchFamily="18" charset="0"/>
              <a:cs typeface="Times New Roman" pitchFamily="18" charset="0"/>
            </a:endParaRPr>
          </a:p>
          <a:p>
            <a:endParaRPr lang="en-US" sz="1351" dirty="0">
              <a:latin typeface="Times New Roman" pitchFamily="18" charset="0"/>
              <a:cs typeface="Times New Roman" pitchFamily="18" charset="0"/>
            </a:endParaRPr>
          </a:p>
          <a:p>
            <a:endParaRPr lang="en-US" sz="1351" dirty="0">
              <a:latin typeface="Times New Roman" pitchFamily="18" charset="0"/>
              <a:cs typeface="Times New Roman" pitchFamily="18" charset="0"/>
            </a:endParaRPr>
          </a:p>
        </p:txBody>
      </p:sp>
      <p:pic>
        <p:nvPicPr>
          <p:cNvPr id="13" name="Picture 12"/>
          <p:cNvPicPr>
            <a:picLocks noChangeAspect="1"/>
          </p:cNvPicPr>
          <p:nvPr/>
        </p:nvPicPr>
        <p:blipFill>
          <a:blip r:embed="rId2"/>
          <a:stretch>
            <a:fillRect/>
          </a:stretch>
        </p:blipFill>
        <p:spPr>
          <a:xfrm>
            <a:off x="149293" y="6288288"/>
            <a:ext cx="1217055" cy="463951"/>
          </a:xfrm>
          <a:prstGeom prst="rect">
            <a:avLst/>
          </a:prstGeom>
        </p:spPr>
      </p:pic>
    </p:spTree>
    <p:extLst>
      <p:ext uri="{BB962C8B-B14F-4D97-AF65-F5344CB8AC3E}">
        <p14:creationId xmlns:p14="http://schemas.microsoft.com/office/powerpoint/2010/main" val="39665386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92430" y="141670"/>
            <a:ext cx="9458407" cy="772732"/>
          </a:xfrm>
        </p:spPr>
        <p:txBody>
          <a:bodyPr>
            <a:normAutofit/>
          </a:bodyPr>
          <a:lstStyle/>
          <a:p>
            <a:pPr marL="457189" indent="-457189" algn="ctr">
              <a:buFont typeface="Wingdings" panose="05000000000000000000" pitchFamily="2" charset="2"/>
              <a:buChar char="q"/>
            </a:pPr>
            <a:r>
              <a:rPr lang="en-IN" sz="3200" b="1" dirty="0">
                <a:solidFill>
                  <a:schemeClr val="accent3"/>
                </a:solidFill>
                <a:latin typeface="Times New Roman" panose="02020603050405020304" pitchFamily="18" charset="0"/>
                <a:cs typeface="Times New Roman" panose="02020603050405020304" pitchFamily="18" charset="0"/>
              </a:rPr>
              <a:t>SDLC Model</a:t>
            </a:r>
          </a:p>
        </p:txBody>
      </p:sp>
      <p:sp>
        <p:nvSpPr>
          <p:cNvPr id="3" name="Content Placeholder 2"/>
          <p:cNvSpPr>
            <a:spLocks noGrp="1"/>
          </p:cNvSpPr>
          <p:nvPr>
            <p:ph idx="1"/>
          </p:nvPr>
        </p:nvSpPr>
        <p:spPr>
          <a:xfrm>
            <a:off x="592431" y="914402"/>
            <a:ext cx="9457424" cy="5333999"/>
          </a:xfrm>
        </p:spPr>
        <p:txBody>
          <a:bodyPr>
            <a:normAutofit/>
          </a:bodyPr>
          <a:lstStyle/>
          <a:p>
            <a:r>
              <a:rPr lang="en-IN" sz="2400" b="1" u="sng" dirty="0" smtClean="0">
                <a:solidFill>
                  <a:schemeClr val="accent3"/>
                </a:solidFill>
                <a:latin typeface="Times New Roman" panose="02020603050405020304" pitchFamily="18" charset="0"/>
                <a:cs typeface="Times New Roman" panose="02020603050405020304" pitchFamily="18" charset="0"/>
              </a:rPr>
              <a:t>Iterative Waterfall Model</a:t>
            </a:r>
          </a:p>
          <a:p>
            <a:pPr marL="0" indent="0">
              <a:buNone/>
            </a:pPr>
            <a:endParaRPr lang="en-IN" sz="2400" b="1" u="sng" dirty="0">
              <a:solidFill>
                <a:schemeClr val="accent2"/>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17437" y="1378041"/>
            <a:ext cx="9457425" cy="5048519"/>
          </a:xfrm>
          <a:prstGeom prst="rect">
            <a:avLst/>
          </a:prstGeom>
          <a:ln w="12700">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Tree>
    <p:extLst>
      <p:ext uri="{BB962C8B-B14F-4D97-AF65-F5344CB8AC3E}">
        <p14:creationId xmlns:p14="http://schemas.microsoft.com/office/powerpoint/2010/main" val="3838126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2267213"/>
            <a:ext cx="8825660" cy="1265129"/>
          </a:xfrm>
        </p:spPr>
        <p:txBody>
          <a:bodyPr>
            <a:normAutofit/>
          </a:bodyPr>
          <a:lstStyle/>
          <a:p>
            <a:pPr algn="ctr"/>
            <a:r>
              <a:rPr lang="en-US" sz="4400" b="1" dirty="0" smtClean="0">
                <a:solidFill>
                  <a:schemeClr val="accent3"/>
                </a:solidFill>
                <a:latin typeface="Times New Roman" panose="02020603050405020304" pitchFamily="18" charset="0"/>
                <a:cs typeface="Times New Roman" panose="02020603050405020304" pitchFamily="18" charset="0"/>
              </a:rPr>
              <a:t>Flow chart</a:t>
            </a:r>
            <a:endParaRPr lang="en-US" sz="4400" b="1"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386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821594" y="-128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6"/>
          <p:cNvSpPr>
            <a:spLocks noChangeArrowheads="1"/>
          </p:cNvSpPr>
          <p:nvPr/>
        </p:nvSpPr>
        <p:spPr bwMode="auto">
          <a:xfrm>
            <a:off x="314077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790424574"/>
              </p:ext>
            </p:extLst>
          </p:nvPr>
        </p:nvGraphicFramePr>
        <p:xfrm>
          <a:off x="3140770" y="0"/>
          <a:ext cx="6238875" cy="6819900"/>
        </p:xfrm>
        <a:graphic>
          <a:graphicData uri="http://schemas.openxmlformats.org/presentationml/2006/ole">
            <mc:AlternateContent xmlns:mc="http://schemas.openxmlformats.org/markup-compatibility/2006">
              <mc:Choice xmlns:v="urn:schemas-microsoft-com:vml" Requires="v">
                <p:oleObj spid="_x0000_s7256" name="Visio" r:id="rId3" imgW="8525077" imgH="9779102" progId="Visio.Drawing.11">
                  <p:embed/>
                </p:oleObj>
              </mc:Choice>
              <mc:Fallback>
                <p:oleObj name="Visio" r:id="rId3" imgW="8525077" imgH="9779102"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0770" y="0"/>
                        <a:ext cx="6238875" cy="681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93121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a:spLocks noChangeArrowheads="1"/>
          </p:cNvSpPr>
          <p:nvPr/>
        </p:nvSpPr>
        <p:spPr bwMode="auto">
          <a:xfrm>
            <a:off x="2665927" y="-1560767"/>
            <a:ext cx="131552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460365547"/>
              </p:ext>
            </p:extLst>
          </p:nvPr>
        </p:nvGraphicFramePr>
        <p:xfrm>
          <a:off x="2665927" y="583096"/>
          <a:ext cx="6372056" cy="6056243"/>
        </p:xfrm>
        <a:graphic>
          <a:graphicData uri="http://schemas.openxmlformats.org/presentationml/2006/ole">
            <mc:AlternateContent xmlns:mc="http://schemas.openxmlformats.org/markup-compatibility/2006">
              <mc:Choice xmlns:v="urn:schemas-microsoft-com:vml" Requires="v">
                <p:oleObj spid="_x0000_s8278" name="Visio" r:id="rId3" imgW="8033629" imgH="11194518" progId="Visio.Drawing.11">
                  <p:embed/>
                </p:oleObj>
              </mc:Choice>
              <mc:Fallback>
                <p:oleObj name="Visio" r:id="rId3" imgW="8033629" imgH="11194518"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5927" y="583096"/>
                        <a:ext cx="6372056" cy="6056243"/>
                      </a:xfrm>
                      <a:prstGeom prst="rect">
                        <a:avLst/>
                      </a:prstGeom>
                      <a:noFill/>
                    </p:spPr>
                  </p:pic>
                </p:oleObj>
              </mc:Fallback>
            </mc:AlternateContent>
          </a:graphicData>
        </a:graphic>
      </p:graphicFrame>
    </p:spTree>
    <p:extLst>
      <p:ext uri="{BB962C8B-B14F-4D97-AF65-F5344CB8AC3E}">
        <p14:creationId xmlns:p14="http://schemas.microsoft.com/office/powerpoint/2010/main" val="1835731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2267213"/>
            <a:ext cx="8825660" cy="1265129"/>
          </a:xfrm>
        </p:spPr>
        <p:txBody>
          <a:bodyPr>
            <a:normAutofit/>
          </a:bodyPr>
          <a:lstStyle/>
          <a:p>
            <a:pPr algn="ctr"/>
            <a:r>
              <a:rPr lang="en-IN" sz="4400" b="1" dirty="0" smtClean="0">
                <a:solidFill>
                  <a:schemeClr val="accent3"/>
                </a:solidFill>
                <a:latin typeface="Times New Roman" panose="02020603050405020304" pitchFamily="18" charset="0"/>
                <a:cs typeface="Times New Roman" panose="02020603050405020304" pitchFamily="18" charset="0"/>
              </a:rPr>
              <a:t>Entity Relationship </a:t>
            </a:r>
            <a:r>
              <a:rPr lang="en-IN" sz="4400" b="1" dirty="0">
                <a:solidFill>
                  <a:schemeClr val="accent3"/>
                </a:solidFill>
                <a:latin typeface="Times New Roman" panose="02020603050405020304" pitchFamily="18" charset="0"/>
                <a:cs typeface="Times New Roman" panose="02020603050405020304" pitchFamily="18" charset="0"/>
              </a:rPr>
              <a:t>Diagram</a:t>
            </a:r>
            <a:endParaRPr lang="en-US" sz="4400" b="1"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449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0"/>
            <a:ext cx="2090233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18475509"/>
              </p:ext>
            </p:extLst>
          </p:nvPr>
        </p:nvGraphicFramePr>
        <p:xfrm>
          <a:off x="1352282" y="425003"/>
          <a:ext cx="10560676" cy="5526157"/>
        </p:xfrm>
        <a:graphic>
          <a:graphicData uri="http://schemas.openxmlformats.org/presentationml/2006/ole">
            <mc:AlternateContent xmlns:mc="http://schemas.openxmlformats.org/markup-compatibility/2006">
              <mc:Choice xmlns:v="urn:schemas-microsoft-com:vml" Requires="v">
                <p:oleObj spid="_x0000_s1125" name="Visio" r:id="rId3" imgW="9035941" imgH="5578406" progId="Visio.Drawing.11">
                  <p:embed/>
                </p:oleObj>
              </mc:Choice>
              <mc:Fallback>
                <p:oleObj name="Visio" r:id="rId3" imgW="9035941" imgH="557840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282" y="425003"/>
                        <a:ext cx="10560676" cy="5526157"/>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2267213"/>
            <a:ext cx="8825660" cy="1265129"/>
          </a:xfrm>
        </p:spPr>
        <p:txBody>
          <a:bodyPr>
            <a:normAutofit/>
          </a:bodyPr>
          <a:lstStyle/>
          <a:p>
            <a:pPr algn="ctr"/>
            <a:r>
              <a:rPr lang="en-IN" sz="4400" b="1" dirty="0" smtClean="0">
                <a:solidFill>
                  <a:schemeClr val="accent3"/>
                </a:solidFill>
                <a:latin typeface="Times New Roman" panose="02020603050405020304" pitchFamily="18" charset="0"/>
                <a:cs typeface="Times New Roman" panose="02020603050405020304" pitchFamily="18" charset="0"/>
              </a:rPr>
              <a:t>Use-Case </a:t>
            </a:r>
            <a:r>
              <a:rPr lang="en-IN" sz="4400" b="1" dirty="0">
                <a:solidFill>
                  <a:schemeClr val="accent3"/>
                </a:solidFill>
                <a:latin typeface="Times New Roman" panose="02020603050405020304" pitchFamily="18" charset="0"/>
                <a:cs typeface="Times New Roman" panose="02020603050405020304" pitchFamily="18" charset="0"/>
              </a:rPr>
              <a:t>Diagram</a:t>
            </a:r>
            <a:endParaRPr lang="en-US" sz="4400" b="1"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8741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646113" y="263049"/>
            <a:ext cx="2833688" cy="926927"/>
          </a:xfrm>
        </p:spPr>
        <p:txBody>
          <a:bodyPr>
            <a:normAutofit/>
          </a:bodyPr>
          <a:lstStyle/>
          <a:p>
            <a:r>
              <a:rPr lang="en-US" sz="3200" b="1" dirty="0" smtClean="0">
                <a:solidFill>
                  <a:schemeClr val="accent3"/>
                </a:solidFill>
                <a:latin typeface="Times New Roman" panose="02020603050405020304" pitchFamily="18" charset="0"/>
                <a:cs typeface="Times New Roman" panose="02020603050405020304" pitchFamily="18" charset="0"/>
              </a:rPr>
              <a:t>Admin </a:t>
            </a:r>
            <a:endParaRPr lang="en-US" sz="3200" b="1" dirty="0">
              <a:solidFill>
                <a:schemeClr val="accent3"/>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3564839" y="2120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079524631"/>
              </p:ext>
            </p:extLst>
          </p:nvPr>
        </p:nvGraphicFramePr>
        <p:xfrm>
          <a:off x="3833148" y="263049"/>
          <a:ext cx="5943600" cy="6381750"/>
        </p:xfrm>
        <a:graphic>
          <a:graphicData uri="http://schemas.openxmlformats.org/presentationml/2006/ole">
            <mc:AlternateContent xmlns:mc="http://schemas.openxmlformats.org/markup-compatibility/2006">
              <mc:Choice xmlns:v="urn:schemas-microsoft-com:vml" Requires="v">
                <p:oleObj spid="_x0000_s10322" name="Visio" r:id="rId3" imgW="6533836" imgH="7024910" progId="Visio.Drawing.11">
                  <p:embed/>
                </p:oleObj>
              </mc:Choice>
              <mc:Fallback>
                <p:oleObj name="Visio" r:id="rId3" imgW="6533836" imgH="702491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3148" y="263049"/>
                        <a:ext cx="5943600" cy="6381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660125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646113" y="237997"/>
            <a:ext cx="1665288" cy="776612"/>
          </a:xfrm>
        </p:spPr>
        <p:txBody>
          <a:bodyPr>
            <a:normAutofit/>
          </a:bodyPr>
          <a:lstStyle/>
          <a:p>
            <a:r>
              <a:rPr lang="en-US" sz="3200" b="1" dirty="0" smtClean="0">
                <a:solidFill>
                  <a:schemeClr val="accent3"/>
                </a:solidFill>
                <a:latin typeface="Times New Roman" panose="02020603050405020304" pitchFamily="18" charset="0"/>
                <a:cs typeface="Times New Roman" panose="02020603050405020304" pitchFamily="18" charset="0"/>
              </a:rPr>
              <a:t>Users</a:t>
            </a:r>
            <a:endParaRPr lang="en-US" sz="3200" b="1" dirty="0">
              <a:solidFill>
                <a:schemeClr val="accent3"/>
              </a:solidFill>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auto">
          <a:xfrm>
            <a:off x="2795090" y="-132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319158258"/>
              </p:ext>
            </p:extLst>
          </p:nvPr>
        </p:nvGraphicFramePr>
        <p:xfrm>
          <a:off x="3418502" y="138121"/>
          <a:ext cx="5943600" cy="6387551"/>
        </p:xfrm>
        <a:graphic>
          <a:graphicData uri="http://schemas.openxmlformats.org/presentationml/2006/ole">
            <mc:AlternateContent xmlns:mc="http://schemas.openxmlformats.org/markup-compatibility/2006">
              <mc:Choice xmlns:v="urn:schemas-microsoft-com:vml" Requires="v">
                <p:oleObj spid="_x0000_s9297" name="Visio" r:id="rId3" imgW="6221864" imgH="8356843" progId="Visio.Drawing.11">
                  <p:embed/>
                </p:oleObj>
              </mc:Choice>
              <mc:Fallback>
                <p:oleObj name="Visio" r:id="rId3" imgW="6221864" imgH="8356843"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8502" y="138121"/>
                        <a:ext cx="5943600" cy="6387551"/>
                      </a:xfrm>
                      <a:prstGeom prst="rect">
                        <a:avLst/>
                      </a:prstGeom>
                      <a:noFill/>
                    </p:spPr>
                  </p:pic>
                </p:oleObj>
              </mc:Fallback>
            </mc:AlternateContent>
          </a:graphicData>
        </a:graphic>
      </p:graphicFrame>
    </p:spTree>
    <p:extLst>
      <p:ext uri="{BB962C8B-B14F-4D97-AF65-F5344CB8AC3E}">
        <p14:creationId xmlns:p14="http://schemas.microsoft.com/office/powerpoint/2010/main" val="38745736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2267213"/>
            <a:ext cx="8825660" cy="1265129"/>
          </a:xfrm>
        </p:spPr>
        <p:txBody>
          <a:bodyPr>
            <a:normAutofit/>
          </a:bodyPr>
          <a:lstStyle/>
          <a:p>
            <a:pPr algn="ctr"/>
            <a:r>
              <a:rPr lang="en-US" sz="4400" b="1" dirty="0" smtClean="0">
                <a:solidFill>
                  <a:schemeClr val="accent3"/>
                </a:solidFill>
                <a:latin typeface="Times New Roman" panose="02020603050405020304" pitchFamily="18" charset="0"/>
                <a:cs typeface="Times New Roman" panose="02020603050405020304" pitchFamily="18" charset="0"/>
              </a:rPr>
              <a:t>Data Flow Diagram</a:t>
            </a:r>
            <a:endParaRPr lang="en-US" sz="4400" b="1"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897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206063"/>
            <a:ext cx="9404723" cy="772732"/>
          </a:xfrm>
        </p:spPr>
        <p:txBody>
          <a:bodyPr>
            <a:normAutofit/>
          </a:bodyPr>
          <a:lstStyle/>
          <a:p>
            <a:pPr marL="571486" indent="-571486">
              <a:buFont typeface="Wingdings" panose="05000000000000000000" pitchFamily="2" charset="2"/>
              <a:buChar char="q"/>
            </a:pPr>
            <a:r>
              <a:rPr lang="en-IN" sz="3200" b="1" dirty="0" smtClean="0">
                <a:solidFill>
                  <a:schemeClr val="accent3"/>
                </a:solidFill>
              </a:rPr>
              <a:t>AIM</a:t>
            </a:r>
            <a:endParaRPr lang="en-IN" sz="3200" b="1" dirty="0">
              <a:solidFill>
                <a:schemeClr val="accent3"/>
              </a:solidFill>
            </a:endParaRPr>
          </a:p>
        </p:txBody>
      </p:sp>
      <p:sp>
        <p:nvSpPr>
          <p:cNvPr id="3" name="Content Placeholder 2"/>
          <p:cNvSpPr>
            <a:spLocks noGrp="1"/>
          </p:cNvSpPr>
          <p:nvPr>
            <p:ph idx="1"/>
          </p:nvPr>
        </p:nvSpPr>
        <p:spPr>
          <a:xfrm>
            <a:off x="646113" y="1120464"/>
            <a:ext cx="9403743" cy="5127937"/>
          </a:xfrm>
        </p:spPr>
        <p:txBody>
          <a:bodyPr>
            <a:noAutofit/>
          </a:bodyPr>
          <a:lstStyle/>
          <a:p>
            <a:pPr lvl="0" algn="just"/>
            <a:r>
              <a:rPr lang="en-US" sz="2400" dirty="0">
                <a:latin typeface="Times New Roman" panose="02020603050405020304" pitchFamily="18" charset="0"/>
                <a:cs typeface="Times New Roman" panose="02020603050405020304" pitchFamily="18" charset="0"/>
              </a:rPr>
              <a:t>This project is aimed to provide the customers facility to book Event online, through which they can book event anytime, anywhere.</a:t>
            </a:r>
            <a:endParaRPr lang="en-IN"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E-Event Booking System is basically made for providing the customer an anytime and anywhere service for booking the all event and to gather information about the Events online. The user can easily be able to know about the All events Booked or not and then make the choice.</a:t>
            </a:r>
            <a:r>
              <a:rPr lang="en-US"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Admin can use the system to insert and delete the data (e.g. Event description, timetable) which will update the webpage (Webpage are dynamic page, changing according to the data in database). Also, admin can check the statistic information from the system.</a:t>
            </a:r>
            <a:r>
              <a:rPr lang="en-US"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606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00833" y="150313"/>
            <a:ext cx="2113767" cy="501040"/>
          </a:xfrm>
        </p:spPr>
        <p:txBody>
          <a:bodyPr>
            <a:noAutofit/>
          </a:bodyPr>
          <a:lstStyle/>
          <a:p>
            <a:r>
              <a:rPr lang="en-US" sz="3200" b="1" dirty="0" smtClean="0">
                <a:solidFill>
                  <a:schemeClr val="accent3"/>
                </a:solidFill>
                <a:latin typeface="Times New Roman" panose="02020603050405020304" pitchFamily="18" charset="0"/>
                <a:cs typeface="Times New Roman" panose="02020603050405020304" pitchFamily="18" charset="0"/>
              </a:rPr>
              <a:t>Level 0</a:t>
            </a:r>
            <a:endParaRPr lang="en-US" sz="3200" b="1" dirty="0">
              <a:solidFill>
                <a:schemeClr val="accent3"/>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661443078"/>
              </p:ext>
            </p:extLst>
          </p:nvPr>
        </p:nvGraphicFramePr>
        <p:xfrm>
          <a:off x="3683359" y="360605"/>
          <a:ext cx="6143625" cy="6172332"/>
        </p:xfrm>
        <a:graphic>
          <a:graphicData uri="http://schemas.openxmlformats.org/presentationml/2006/ole">
            <mc:AlternateContent xmlns:mc="http://schemas.openxmlformats.org/markup-compatibility/2006">
              <mc:Choice xmlns:v="urn:schemas-microsoft-com:vml" Requires="v">
                <p:oleObj spid="_x0000_s2147" name="Visio" r:id="rId3" imgW="7380463" imgH="9343607" progId="Visio.Drawing.11">
                  <p:embed/>
                </p:oleObj>
              </mc:Choice>
              <mc:Fallback>
                <p:oleObj name="Visio" r:id="rId3" imgW="7380463" imgH="934360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359" y="360605"/>
                        <a:ext cx="6143625" cy="6172332"/>
                      </a:xfrm>
                      <a:prstGeom prst="rect">
                        <a:avLst/>
                      </a:prstGeom>
                      <a:noFill/>
                    </p:spPr>
                  </p:pic>
                </p:oleObj>
              </mc:Fallback>
            </mc:AlternateContent>
          </a:graphicData>
        </a:graphic>
      </p:graphicFrame>
    </p:spTree>
    <p:extLst>
      <p:ext uri="{BB962C8B-B14F-4D97-AF65-F5344CB8AC3E}">
        <p14:creationId xmlns:p14="http://schemas.microsoft.com/office/powerpoint/2010/main" val="1419798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0" y="200417"/>
            <a:ext cx="4059382" cy="864294"/>
          </a:xfrm>
        </p:spPr>
        <p:txBody>
          <a:bodyPr>
            <a:normAutofit/>
          </a:bodyPr>
          <a:lstStyle/>
          <a:p>
            <a:r>
              <a:rPr lang="en-US" sz="3200" b="1" dirty="0" smtClean="0">
                <a:solidFill>
                  <a:schemeClr val="accent3"/>
                </a:solidFill>
                <a:latin typeface="Times New Roman" panose="02020603050405020304" pitchFamily="18" charset="0"/>
                <a:cs typeface="Times New Roman" panose="02020603050405020304" pitchFamily="18" charset="0"/>
              </a:rPr>
              <a:t>Admin Level 1</a:t>
            </a:r>
            <a:endParaRPr lang="en-US" sz="3200" b="1" dirty="0">
              <a:solidFill>
                <a:schemeClr val="accent3"/>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4508353" y="1457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391671399"/>
              </p:ext>
            </p:extLst>
          </p:nvPr>
        </p:nvGraphicFramePr>
        <p:xfrm>
          <a:off x="4508353" y="145772"/>
          <a:ext cx="5943600" cy="6515100"/>
        </p:xfrm>
        <a:graphic>
          <a:graphicData uri="http://schemas.openxmlformats.org/presentationml/2006/ole">
            <mc:AlternateContent xmlns:mc="http://schemas.openxmlformats.org/markup-compatibility/2006">
              <mc:Choice xmlns:v="urn:schemas-microsoft-com:vml" Requires="v">
                <p:oleObj spid="_x0000_s3169" name="Visio" r:id="rId3" imgW="7032991" imgH="7708798" progId="Visio.Drawing.11">
                  <p:embed/>
                </p:oleObj>
              </mc:Choice>
              <mc:Fallback>
                <p:oleObj name="Visio" r:id="rId3" imgW="7032991" imgH="770879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8353" y="145772"/>
                        <a:ext cx="5943600" cy="651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75980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13360" y="137786"/>
            <a:ext cx="3008714" cy="663880"/>
          </a:xfrm>
        </p:spPr>
        <p:txBody>
          <a:bodyPr>
            <a:noAutofit/>
          </a:bodyPr>
          <a:lstStyle/>
          <a:p>
            <a:r>
              <a:rPr lang="en-US" sz="3200" b="1" dirty="0" smtClean="0">
                <a:solidFill>
                  <a:schemeClr val="accent3"/>
                </a:solidFill>
                <a:latin typeface="Times New Roman" panose="02020603050405020304" pitchFamily="18" charset="0"/>
                <a:cs typeface="Times New Roman" panose="02020603050405020304" pitchFamily="18" charset="0"/>
              </a:rPr>
              <a:t>User Level 1</a:t>
            </a:r>
            <a:endParaRPr lang="en-US" sz="3200" b="1" dirty="0">
              <a:solidFill>
                <a:schemeClr val="accent3"/>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2795090" y="-265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63052046"/>
              </p:ext>
            </p:extLst>
          </p:nvPr>
        </p:nvGraphicFramePr>
        <p:xfrm>
          <a:off x="3799827" y="270456"/>
          <a:ext cx="6335845" cy="6211723"/>
        </p:xfrm>
        <a:graphic>
          <a:graphicData uri="http://schemas.openxmlformats.org/presentationml/2006/ole">
            <mc:AlternateContent xmlns:mc="http://schemas.openxmlformats.org/markup-compatibility/2006">
              <mc:Choice xmlns:v="urn:schemas-microsoft-com:vml" Requires="v">
                <p:oleObj spid="_x0000_s4192" name="Visio" r:id="rId3" imgW="7073512" imgH="9220665" progId="Visio.Drawing.11">
                  <p:embed/>
                </p:oleObj>
              </mc:Choice>
              <mc:Fallback>
                <p:oleObj name="Visio" r:id="rId3" imgW="7073512" imgH="922066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9827" y="270456"/>
                        <a:ext cx="6335845" cy="6211723"/>
                      </a:xfrm>
                      <a:prstGeom prst="rect">
                        <a:avLst/>
                      </a:prstGeom>
                      <a:noFill/>
                    </p:spPr>
                  </p:pic>
                </p:oleObj>
              </mc:Fallback>
            </mc:AlternateContent>
          </a:graphicData>
        </a:graphic>
      </p:graphicFrame>
    </p:spTree>
    <p:extLst>
      <p:ext uri="{BB962C8B-B14F-4D97-AF65-F5344CB8AC3E}">
        <p14:creationId xmlns:p14="http://schemas.microsoft.com/office/powerpoint/2010/main" val="1911220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3965" y="193964"/>
            <a:ext cx="3958935" cy="803563"/>
          </a:xfrm>
        </p:spPr>
        <p:txBody>
          <a:bodyPr>
            <a:normAutofit fontScale="90000"/>
          </a:bodyPr>
          <a:lstStyle/>
          <a:p>
            <a:r>
              <a:rPr lang="en-US" sz="3200" b="1" dirty="0">
                <a:solidFill>
                  <a:schemeClr val="accent3"/>
                </a:solidFill>
                <a:latin typeface="Times New Roman" panose="02020603050405020304" pitchFamily="18" charset="0"/>
                <a:cs typeface="Times New Roman" panose="02020603050405020304" pitchFamily="18" charset="0"/>
              </a:rPr>
              <a:t>Level 2:  2.4.0 Packages</a:t>
            </a:r>
          </a:p>
        </p:txBody>
      </p:sp>
      <p:sp>
        <p:nvSpPr>
          <p:cNvPr id="4" name="Rectangle 2"/>
          <p:cNvSpPr>
            <a:spLocks noChangeArrowheads="1"/>
          </p:cNvSpPr>
          <p:nvPr/>
        </p:nvSpPr>
        <p:spPr bwMode="auto">
          <a:xfrm>
            <a:off x="4267205" y="-5963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4491367" y="-530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862733091"/>
              </p:ext>
            </p:extLst>
          </p:nvPr>
        </p:nvGraphicFramePr>
        <p:xfrm>
          <a:off x="4491367" y="344559"/>
          <a:ext cx="5943600" cy="6268277"/>
        </p:xfrm>
        <a:graphic>
          <a:graphicData uri="http://schemas.openxmlformats.org/presentationml/2006/ole">
            <mc:AlternateContent xmlns:mc="http://schemas.openxmlformats.org/markup-compatibility/2006">
              <mc:Choice xmlns:v="urn:schemas-microsoft-com:vml" Requires="v">
                <p:oleObj spid="_x0000_s11338" name="Visio" r:id="rId3" imgW="7345321" imgH="8494840" progId="Visio.Drawing.11">
                  <p:embed/>
                </p:oleObj>
              </mc:Choice>
              <mc:Fallback>
                <p:oleObj name="Visio" r:id="rId3" imgW="7345321" imgH="849484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1367" y="344559"/>
                        <a:ext cx="5943600" cy="6268277"/>
                      </a:xfrm>
                      <a:prstGeom prst="rect">
                        <a:avLst/>
                      </a:prstGeom>
                      <a:noFill/>
                    </p:spPr>
                  </p:pic>
                </p:oleObj>
              </mc:Fallback>
            </mc:AlternateContent>
          </a:graphicData>
        </a:graphic>
      </p:graphicFrame>
    </p:spTree>
    <p:extLst>
      <p:ext uri="{BB962C8B-B14F-4D97-AF65-F5344CB8AC3E}">
        <p14:creationId xmlns:p14="http://schemas.microsoft.com/office/powerpoint/2010/main" val="964506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248623" y="512617"/>
            <a:ext cx="3907741" cy="503319"/>
          </a:xfrm>
        </p:spPr>
        <p:txBody>
          <a:bodyPr>
            <a:noAutofit/>
          </a:bodyPr>
          <a:lstStyle/>
          <a:p>
            <a:r>
              <a:rPr lang="en-US" sz="3200" b="1" dirty="0" smtClean="0">
                <a:solidFill>
                  <a:schemeClr val="accent3"/>
                </a:solidFill>
                <a:latin typeface="Times New Roman" panose="02020603050405020304" pitchFamily="18" charset="0"/>
                <a:cs typeface="Times New Roman" panose="02020603050405020304" pitchFamily="18" charset="0"/>
              </a:rPr>
              <a:t>Level </a:t>
            </a:r>
            <a:r>
              <a:rPr lang="en-US" sz="3200" b="1" dirty="0">
                <a:solidFill>
                  <a:schemeClr val="accent3"/>
                </a:solidFill>
                <a:latin typeface="Times New Roman" panose="02020603050405020304" pitchFamily="18" charset="0"/>
                <a:cs typeface="Times New Roman" panose="02020603050405020304" pitchFamily="18" charset="0"/>
              </a:rPr>
              <a:t>2 : </a:t>
            </a:r>
            <a:r>
              <a:rPr lang="en-US" sz="3200" b="1" dirty="0" smtClean="0">
                <a:solidFill>
                  <a:schemeClr val="accent3"/>
                </a:solidFill>
                <a:latin typeface="Times New Roman" panose="02020603050405020304" pitchFamily="18" charset="0"/>
                <a:cs typeface="Times New Roman" panose="02020603050405020304" pitchFamily="18" charset="0"/>
              </a:rPr>
              <a:t>2.5.Booking</a:t>
            </a:r>
            <a:r>
              <a:rPr lang="en-US" sz="3200" b="1" dirty="0">
                <a:solidFill>
                  <a:schemeClr val="accent3"/>
                </a:solidFill>
                <a:latin typeface="Times New Roman" panose="02020603050405020304" pitchFamily="18" charset="0"/>
                <a:cs typeface="Times New Roman" panose="02020603050405020304" pitchFamily="18" charset="0"/>
              </a:rPr>
              <a:t/>
            </a:r>
            <a:br>
              <a:rPr lang="en-US" sz="3200" b="1" dirty="0">
                <a:solidFill>
                  <a:schemeClr val="accent3"/>
                </a:solidFill>
                <a:latin typeface="Times New Roman" panose="02020603050405020304" pitchFamily="18" charset="0"/>
                <a:cs typeface="Times New Roman" panose="02020603050405020304" pitchFamily="18" charset="0"/>
              </a:rPr>
            </a:br>
            <a:endParaRPr lang="en-US" sz="3200" b="1" dirty="0">
              <a:solidFill>
                <a:schemeClr val="accent3"/>
              </a:solidFill>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4426229" y="-450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89678884"/>
              </p:ext>
            </p:extLst>
          </p:nvPr>
        </p:nvGraphicFramePr>
        <p:xfrm>
          <a:off x="4426229" y="198784"/>
          <a:ext cx="5943600" cy="6440556"/>
        </p:xfrm>
        <a:graphic>
          <a:graphicData uri="http://schemas.openxmlformats.org/presentationml/2006/ole">
            <mc:AlternateContent xmlns:mc="http://schemas.openxmlformats.org/markup-compatibility/2006">
              <mc:Choice xmlns:v="urn:schemas-microsoft-com:vml" Requires="v">
                <p:oleObj spid="_x0000_s12362" name="Visio" r:id="rId3" imgW="7073678" imgH="9245055" progId="Visio.Drawing.11">
                  <p:embed/>
                </p:oleObj>
              </mc:Choice>
              <mc:Fallback>
                <p:oleObj name="Visio" r:id="rId3" imgW="7073678" imgH="924505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6229" y="198784"/>
                        <a:ext cx="5943600" cy="6440556"/>
                      </a:xfrm>
                      <a:prstGeom prst="rect">
                        <a:avLst/>
                      </a:prstGeom>
                      <a:noFill/>
                    </p:spPr>
                  </p:pic>
                </p:oleObj>
              </mc:Fallback>
            </mc:AlternateContent>
          </a:graphicData>
        </a:graphic>
      </p:graphicFrame>
    </p:spTree>
    <p:extLst>
      <p:ext uri="{BB962C8B-B14F-4D97-AF65-F5344CB8AC3E}">
        <p14:creationId xmlns:p14="http://schemas.microsoft.com/office/powerpoint/2010/main" val="27951307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2267213"/>
            <a:ext cx="8825660" cy="1265129"/>
          </a:xfrm>
        </p:spPr>
        <p:txBody>
          <a:bodyPr>
            <a:normAutofit/>
          </a:bodyPr>
          <a:lstStyle/>
          <a:p>
            <a:pPr algn="ctr"/>
            <a:r>
              <a:rPr lang="en-US" sz="4400" b="1" dirty="0" smtClean="0">
                <a:solidFill>
                  <a:schemeClr val="accent3"/>
                </a:solidFill>
                <a:latin typeface="Times New Roman" panose="02020603050405020304" pitchFamily="18" charset="0"/>
                <a:cs typeface="Times New Roman" panose="02020603050405020304" pitchFamily="18" charset="0"/>
              </a:rPr>
              <a:t>          Activity  Diagram</a:t>
            </a:r>
            <a:endParaRPr lang="en-US" sz="4400" b="1"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908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98764" y="112734"/>
            <a:ext cx="3366654" cy="651354"/>
          </a:xfrm>
        </p:spPr>
        <p:txBody>
          <a:bodyPr>
            <a:noAutofit/>
          </a:bodyPr>
          <a:lstStyle/>
          <a:p>
            <a:r>
              <a:rPr lang="en-US" sz="3200" b="1" dirty="0" smtClean="0">
                <a:solidFill>
                  <a:schemeClr val="accent3"/>
                </a:solidFill>
                <a:latin typeface="Times New Roman" panose="02020603050405020304" pitchFamily="18" charset="0"/>
                <a:cs typeface="Times New Roman" panose="02020603050405020304" pitchFamily="18" charset="0"/>
              </a:rPr>
              <a:t>Registration</a:t>
            </a:r>
            <a:endParaRPr lang="en-US" sz="3200" b="1" dirty="0">
              <a:solidFill>
                <a:schemeClr val="accent3"/>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113561" y="153114"/>
            <a:ext cx="5442500" cy="6492240"/>
          </a:xfrm>
          <a:prstGeom prst="rect">
            <a:avLst/>
          </a:prstGeom>
        </p:spPr>
      </p:pic>
    </p:spTree>
    <p:extLst>
      <p:ext uri="{BB962C8B-B14F-4D97-AF65-F5344CB8AC3E}">
        <p14:creationId xmlns:p14="http://schemas.microsoft.com/office/powerpoint/2010/main" val="12853224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112735"/>
            <a:ext cx="2806700" cy="864296"/>
          </a:xfrm>
        </p:spPr>
        <p:txBody>
          <a:bodyPr>
            <a:normAutofit/>
          </a:bodyPr>
          <a:lstStyle/>
          <a:p>
            <a:r>
              <a:rPr lang="en-US" sz="3200" b="1" dirty="0" smtClean="0">
                <a:solidFill>
                  <a:schemeClr val="accent3"/>
                </a:solidFill>
                <a:latin typeface="Times New Roman" panose="02020603050405020304" pitchFamily="18" charset="0"/>
                <a:cs typeface="Times New Roman" panose="02020603050405020304" pitchFamily="18" charset="0"/>
              </a:rPr>
              <a:t>Login</a:t>
            </a:r>
            <a:endParaRPr lang="en-US" sz="3200" b="1" dirty="0">
              <a:solidFill>
                <a:schemeClr val="accent3"/>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546764" y="140374"/>
            <a:ext cx="6276110" cy="6583680"/>
          </a:xfrm>
          <a:prstGeom prst="rect">
            <a:avLst/>
          </a:prstGeom>
        </p:spPr>
      </p:pic>
    </p:spTree>
    <p:extLst>
      <p:ext uri="{BB962C8B-B14F-4D97-AF65-F5344CB8AC3E}">
        <p14:creationId xmlns:p14="http://schemas.microsoft.com/office/powerpoint/2010/main" val="21026742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663879" y="137787"/>
            <a:ext cx="2638121" cy="576198"/>
          </a:xfrm>
        </p:spPr>
        <p:txBody>
          <a:bodyPr>
            <a:noAutofit/>
          </a:bodyPr>
          <a:lstStyle/>
          <a:p>
            <a:r>
              <a:rPr lang="en-US" sz="3200" b="1" dirty="0" smtClean="0">
                <a:solidFill>
                  <a:schemeClr val="accent3"/>
                </a:solidFill>
                <a:latin typeface="Times New Roman" panose="02020603050405020304" pitchFamily="18" charset="0"/>
                <a:cs typeface="Times New Roman" panose="02020603050405020304" pitchFamily="18" charset="0"/>
              </a:rPr>
              <a:t>Book Event</a:t>
            </a:r>
            <a:endParaRPr lang="en-US" sz="3200" b="1" dirty="0">
              <a:solidFill>
                <a:schemeClr val="accent3"/>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4150545"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714365314"/>
              </p:ext>
            </p:extLst>
          </p:nvPr>
        </p:nvGraphicFramePr>
        <p:xfrm>
          <a:off x="4150545" y="0"/>
          <a:ext cx="5943600" cy="6696075"/>
        </p:xfrm>
        <a:graphic>
          <a:graphicData uri="http://schemas.openxmlformats.org/presentationml/2006/ole">
            <mc:AlternateContent xmlns:mc="http://schemas.openxmlformats.org/markup-compatibility/2006">
              <mc:Choice xmlns:v="urn:schemas-microsoft-com:vml" Requires="v">
                <p:oleObj spid="_x0000_s13386" name="Visio" r:id="rId3" imgW="7594540" imgH="8561508" progId="Visio.Drawing.11">
                  <p:embed/>
                </p:oleObj>
              </mc:Choice>
              <mc:Fallback>
                <p:oleObj name="Visio" r:id="rId3" imgW="7594540" imgH="856150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0545" y="0"/>
                        <a:ext cx="5943600" cy="669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282621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2267213"/>
            <a:ext cx="8825660" cy="1265129"/>
          </a:xfrm>
        </p:spPr>
        <p:txBody>
          <a:bodyPr>
            <a:normAutofit/>
          </a:bodyPr>
          <a:lstStyle/>
          <a:p>
            <a:pPr algn="ctr"/>
            <a:r>
              <a:rPr lang="en-US" sz="4400" b="1" dirty="0" smtClean="0">
                <a:solidFill>
                  <a:schemeClr val="accent3"/>
                </a:solidFill>
                <a:latin typeface="Times New Roman" panose="02020603050405020304" pitchFamily="18" charset="0"/>
                <a:cs typeface="Times New Roman" panose="02020603050405020304" pitchFamily="18" charset="0"/>
              </a:rPr>
              <a:t>        Data Dictionary</a:t>
            </a:r>
            <a:endParaRPr lang="en-US" sz="4400" b="1"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895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2125" y="76529"/>
            <a:ext cx="9929611" cy="746975"/>
          </a:xfrm>
        </p:spPr>
        <p:txBody>
          <a:bodyPr>
            <a:normAutofit/>
          </a:bodyPr>
          <a:lstStyle/>
          <a:p>
            <a:pPr marL="428615" indent="-428615">
              <a:buFont typeface="Wingdings" panose="05000000000000000000" pitchFamily="2" charset="2"/>
              <a:buChar char="q"/>
            </a:pPr>
            <a:r>
              <a:rPr lang="en-IN" sz="3200" b="1" dirty="0">
                <a:solidFill>
                  <a:schemeClr val="accent3"/>
                </a:solidFill>
                <a:latin typeface="Times New Roman" panose="02020603050405020304" pitchFamily="18" charset="0"/>
                <a:cs typeface="Times New Roman" panose="02020603050405020304" pitchFamily="18" charset="0"/>
              </a:rPr>
              <a:t>Introduction</a:t>
            </a:r>
            <a:r>
              <a:rPr lang="en-IN" sz="3600" b="1"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412125" y="850007"/>
            <a:ext cx="9929611" cy="5615188"/>
          </a:xfrm>
        </p:spPr>
        <p:txBody>
          <a:bodyPr>
            <a:normAutofit/>
          </a:bodyPr>
          <a:lstStyle/>
          <a:p>
            <a:pPr marL="0" indent="0">
              <a:buNone/>
            </a:pPr>
            <a:r>
              <a:rPr lang="en-US" b="1" dirty="0"/>
              <a:t> </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934110684"/>
              </p:ext>
            </p:extLst>
          </p:nvPr>
        </p:nvGraphicFramePr>
        <p:xfrm>
          <a:off x="412124" y="980661"/>
          <a:ext cx="9354728" cy="5733091"/>
        </p:xfrm>
        <a:graphic>
          <a:graphicData uri="http://schemas.openxmlformats.org/drawingml/2006/table">
            <a:tbl>
              <a:tblPr firstRow="1" firstCol="1" bandRow="1">
                <a:tableStyleId>{1FECB4D8-DB02-4DC6-A0A2-4F2EBAE1DC90}</a:tableStyleId>
              </a:tblPr>
              <a:tblGrid>
                <a:gridCol w="3684461"/>
                <a:gridCol w="5670267"/>
              </a:tblGrid>
              <a:tr h="1173988">
                <a:tc>
                  <a:txBody>
                    <a:bodyPr/>
                    <a:lstStyle/>
                    <a:p>
                      <a:pPr>
                        <a:lnSpc>
                          <a:spcPct val="107000"/>
                        </a:lnSpc>
                        <a:spcAft>
                          <a:spcPts val="0"/>
                        </a:spcAft>
                      </a:pPr>
                      <a:r>
                        <a:rPr lang="en-US" sz="2400" dirty="0">
                          <a:effectLst/>
                          <a:latin typeface="Times New Roman" panose="02020603050405020304" pitchFamily="18" charset="0"/>
                          <a:cs typeface="Times New Roman" panose="02020603050405020304" pitchFamily="18" charset="0"/>
                        </a:rPr>
                        <a:t> </a:t>
                      </a:r>
                      <a:endParaRPr lang="en-IN" sz="2400" dirty="0">
                        <a:effectLst/>
                        <a:latin typeface="Times New Roman" panose="02020603050405020304" pitchFamily="18" charset="0"/>
                        <a:cs typeface="Times New Roman" panose="02020603050405020304" pitchFamily="18" charset="0"/>
                      </a:endParaRPr>
                    </a:p>
                    <a:p>
                      <a:pPr>
                        <a:lnSpc>
                          <a:spcPct val="107000"/>
                        </a:lnSpc>
                        <a:spcAft>
                          <a:spcPts val="0"/>
                        </a:spcAft>
                      </a:pPr>
                      <a:r>
                        <a:rPr lang="en-US" sz="2400" u="sng" dirty="0">
                          <a:effectLst/>
                          <a:latin typeface="Times New Roman" panose="02020603050405020304" pitchFamily="18" charset="0"/>
                          <a:cs typeface="Times New Roman" panose="02020603050405020304" pitchFamily="18" charset="0"/>
                        </a:rPr>
                        <a:t>PROJECT TITLE:</a:t>
                      </a:r>
                      <a:endParaRPr lang="en-IN" sz="2400" dirty="0">
                        <a:effectLst/>
                        <a:latin typeface="Times New Roman" panose="02020603050405020304" pitchFamily="18" charset="0"/>
                        <a:cs typeface="Times New Roman" panose="02020603050405020304" pitchFamily="18" charset="0"/>
                      </a:endParaRPr>
                    </a:p>
                    <a:p>
                      <a:pPr>
                        <a:lnSpc>
                          <a:spcPct val="107000"/>
                        </a:lnSpc>
                        <a:spcAft>
                          <a:spcPts val="0"/>
                        </a:spcAft>
                      </a:pPr>
                      <a:r>
                        <a:rPr lang="en-US" sz="2400" dirty="0">
                          <a:effectLst/>
                          <a:latin typeface="Times New Roman" panose="02020603050405020304" pitchFamily="18"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685" marR="53685" marT="0" marB="0"/>
                </a:tc>
                <a:tc>
                  <a:txBody>
                    <a:bodyPr/>
                    <a:lstStyle/>
                    <a:p>
                      <a:pPr algn="just">
                        <a:lnSpc>
                          <a:spcPct val="107000"/>
                        </a:lnSpc>
                        <a:spcAft>
                          <a:spcPts val="0"/>
                        </a:spcAft>
                      </a:pPr>
                      <a:r>
                        <a:rPr lang="en-US" sz="2400" u="none" strike="noStrike" dirty="0">
                          <a:effectLst/>
                          <a:latin typeface="Times New Roman" panose="02020603050405020304" pitchFamily="18" charset="0"/>
                          <a:cs typeface="Times New Roman" panose="02020603050405020304" pitchFamily="18" charset="0"/>
                        </a:rPr>
                        <a:t> </a:t>
                      </a:r>
                      <a:endParaRPr lang="en-IN" sz="2400" dirty="0">
                        <a:effectLst/>
                        <a:latin typeface="Times New Roman" panose="02020603050405020304" pitchFamily="18" charset="0"/>
                        <a:cs typeface="Times New Roman" panose="02020603050405020304" pitchFamily="18" charset="0"/>
                      </a:endParaRPr>
                    </a:p>
                    <a:p>
                      <a:pPr algn="just">
                        <a:lnSpc>
                          <a:spcPct val="107000"/>
                        </a:lnSpc>
                        <a:spcAft>
                          <a:spcPts val="0"/>
                        </a:spcAft>
                      </a:pPr>
                      <a:r>
                        <a:rPr lang="en-US" sz="2400" u="sng" dirty="0">
                          <a:effectLst/>
                          <a:latin typeface="Times New Roman" panose="02020603050405020304" pitchFamily="18" charset="0"/>
                          <a:cs typeface="Times New Roman" panose="02020603050405020304" pitchFamily="18" charset="0"/>
                        </a:rPr>
                        <a:t>EVENT MANAGEMENT SYSTEM: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685" marR="53685" marT="0" marB="0"/>
                </a:tc>
              </a:tr>
              <a:tr h="577844">
                <a:tc>
                  <a:txBody>
                    <a:bodyPr/>
                    <a:lstStyle/>
                    <a:p>
                      <a:pPr>
                        <a:lnSpc>
                          <a:spcPct val="115000"/>
                        </a:lnSpc>
                        <a:spcAft>
                          <a:spcPts val="1000"/>
                        </a:spcAft>
                      </a:pPr>
                      <a:r>
                        <a:rPr lang="en-US" sz="2000" dirty="0">
                          <a:effectLst/>
                          <a:latin typeface="Times New Roman" panose="02020603050405020304" pitchFamily="18" charset="0"/>
                          <a:cs typeface="Times New Roman" panose="02020603050405020304" pitchFamily="18" charset="0"/>
                        </a:rPr>
                        <a:t>FRONT END: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685" marR="53685" marT="0" marB="0"/>
                </a:tc>
                <a:tc>
                  <a:txBody>
                    <a:bodyPr/>
                    <a:lstStyle/>
                    <a:p>
                      <a:pPr>
                        <a:lnSpc>
                          <a:spcPct val="115000"/>
                        </a:lnSpc>
                        <a:spcAft>
                          <a:spcPts val="1000"/>
                        </a:spcAft>
                      </a:pPr>
                      <a:r>
                        <a:rPr lang="en-US" sz="2000" dirty="0">
                          <a:effectLst/>
                          <a:latin typeface="Times New Roman" panose="02020603050405020304" pitchFamily="18" charset="0"/>
                          <a:cs typeface="Times New Roman" panose="02020603050405020304" pitchFamily="18" charset="0"/>
                        </a:rPr>
                        <a:t>Java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685" marR="53685" marT="0" marB="0"/>
                </a:tc>
              </a:tr>
              <a:tr h="744389">
                <a:tc>
                  <a:txBody>
                    <a:bodyPr/>
                    <a:lstStyle/>
                    <a:p>
                      <a:pPr>
                        <a:lnSpc>
                          <a:spcPct val="115000"/>
                        </a:lnSpc>
                        <a:spcAft>
                          <a:spcPts val="1000"/>
                        </a:spcAft>
                      </a:pPr>
                      <a:r>
                        <a:rPr lang="en-US" sz="2000" dirty="0">
                          <a:effectLst/>
                          <a:latin typeface="Times New Roman" panose="02020603050405020304" pitchFamily="18" charset="0"/>
                          <a:cs typeface="Times New Roman" panose="02020603050405020304" pitchFamily="18" charset="0"/>
                        </a:rPr>
                        <a:t>BACK END: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685" marR="53685" marT="0" marB="0"/>
                </a:tc>
                <a:tc>
                  <a:txBody>
                    <a:bodyPr/>
                    <a:lstStyle/>
                    <a:p>
                      <a:pPr fontAlgn="ctr">
                        <a:lnSpc>
                          <a:spcPct val="107000"/>
                        </a:lnSpc>
                        <a:spcAft>
                          <a:spcPts val="360"/>
                        </a:spcAft>
                      </a:pPr>
                      <a:r>
                        <a:rPr lang="en-US" sz="2000" dirty="0" smtClean="0">
                          <a:effectLst/>
                          <a:latin typeface="Times New Roman" panose="02020603050405020304" pitchFamily="18" charset="0"/>
                          <a:cs typeface="Times New Roman" panose="02020603050405020304" pitchFamily="18" charset="0"/>
                        </a:rPr>
                        <a:t>MY-SQL</a:t>
                      </a:r>
                      <a:endParaRPr lang="en-IN" sz="20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2000" dirty="0">
                          <a:effectLst/>
                          <a:latin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685" marR="53685" marT="0" marB="0"/>
                </a:tc>
              </a:tr>
              <a:tr h="682623">
                <a:tc>
                  <a:txBody>
                    <a:bodyPr/>
                    <a:lstStyle/>
                    <a:p>
                      <a:pPr>
                        <a:lnSpc>
                          <a:spcPct val="115000"/>
                        </a:lnSpc>
                        <a:spcAft>
                          <a:spcPts val="1000"/>
                        </a:spcAft>
                      </a:pPr>
                      <a:r>
                        <a:rPr lang="en-US" sz="2000" dirty="0">
                          <a:effectLst/>
                          <a:latin typeface="Times New Roman" panose="02020603050405020304" pitchFamily="18" charset="0"/>
                          <a:cs typeface="Times New Roman" panose="02020603050405020304" pitchFamily="18" charset="0"/>
                        </a:rPr>
                        <a:t>WEB SERVER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685" marR="53685" marT="0" marB="0"/>
                </a:tc>
                <a:tc>
                  <a:txBody>
                    <a:bodyPr/>
                    <a:lstStyle/>
                    <a:p>
                      <a:pPr>
                        <a:lnSpc>
                          <a:spcPct val="115000"/>
                        </a:lnSpc>
                        <a:spcAft>
                          <a:spcPts val="1000"/>
                        </a:spcAft>
                      </a:pPr>
                      <a:r>
                        <a:rPr lang="en-US" sz="2000" dirty="0">
                          <a:effectLst/>
                          <a:latin typeface="Times New Roman" panose="02020603050405020304" pitchFamily="18" charset="0"/>
                          <a:cs typeface="Times New Roman" panose="02020603050405020304" pitchFamily="18" charset="0"/>
                        </a:rPr>
                        <a:t>Apache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685" marR="53685" marT="0" marB="0"/>
                </a:tc>
              </a:tr>
              <a:tr h="756656">
                <a:tc>
                  <a:txBody>
                    <a:bodyPr/>
                    <a:lstStyle/>
                    <a:p>
                      <a:pPr>
                        <a:lnSpc>
                          <a:spcPct val="115000"/>
                        </a:lnSpc>
                        <a:spcAft>
                          <a:spcPts val="1000"/>
                        </a:spcAft>
                      </a:pPr>
                      <a:r>
                        <a:rPr lang="en-US" sz="2000" dirty="0">
                          <a:effectLst/>
                          <a:latin typeface="Times New Roman" panose="02020603050405020304" pitchFamily="18" charset="0"/>
                          <a:cs typeface="Times New Roman" panose="02020603050405020304" pitchFamily="18" charset="0"/>
                        </a:rPr>
                        <a:t>SUPPORTING TOOLS TO DEVELOP WEBSITE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685" marR="53685" marT="0" marB="0"/>
                </a:tc>
                <a:tc>
                  <a:txBody>
                    <a:bodyPr/>
                    <a:lstStyle/>
                    <a:p>
                      <a:pPr>
                        <a:lnSpc>
                          <a:spcPct val="115000"/>
                        </a:lnSpc>
                        <a:spcAft>
                          <a:spcPts val="1000"/>
                        </a:spcAft>
                      </a:pPr>
                      <a:r>
                        <a:rPr lang="en-US" sz="2000" spc="-40" dirty="0">
                          <a:effectLst/>
                          <a:latin typeface="Times New Roman" panose="02020603050405020304" pitchFamily="18" charset="0"/>
                          <a:cs typeface="Times New Roman" panose="02020603050405020304" pitchFamily="18" charset="0"/>
                        </a:rPr>
                        <a:t>HTML 5, CSS 3, </a:t>
                      </a:r>
                      <a:r>
                        <a:rPr lang="en-US" sz="2000" spc="-40" dirty="0" smtClean="0">
                          <a:effectLst/>
                          <a:latin typeface="Times New Roman" panose="02020603050405020304" pitchFamily="18" charset="0"/>
                          <a:cs typeface="Times New Roman" panose="02020603050405020304" pitchFamily="18" charset="0"/>
                        </a:rPr>
                        <a:t>JAVASCRIPT, ETC.</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685" marR="53685" marT="0" marB="0"/>
                </a:tc>
              </a:tr>
              <a:tr h="570943">
                <a:tc>
                  <a:txBody>
                    <a:bodyPr/>
                    <a:lstStyle/>
                    <a:p>
                      <a:pPr>
                        <a:lnSpc>
                          <a:spcPct val="115000"/>
                        </a:lnSpc>
                        <a:spcAft>
                          <a:spcPts val="1000"/>
                        </a:spcAft>
                      </a:pPr>
                      <a:r>
                        <a:rPr lang="en-US" sz="2000" dirty="0">
                          <a:effectLst/>
                          <a:latin typeface="Times New Roman" panose="02020603050405020304" pitchFamily="18" charset="0"/>
                          <a:cs typeface="Times New Roman" panose="02020603050405020304" pitchFamily="18" charset="0"/>
                        </a:rPr>
                        <a:t>INTERNAL GUIDE: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685" marR="53685" marT="0" marB="0"/>
                </a:tc>
                <a:tc>
                  <a:txBody>
                    <a:bodyPr/>
                    <a:lstStyle/>
                    <a:p>
                      <a:pPr>
                        <a:lnSpc>
                          <a:spcPct val="115000"/>
                        </a:lnSpc>
                        <a:spcAft>
                          <a:spcPts val="1000"/>
                        </a:spcAft>
                      </a:pPr>
                      <a:r>
                        <a:rPr lang="en-US" sz="2000" dirty="0">
                          <a:effectLst/>
                          <a:latin typeface="Times New Roman" panose="02020603050405020304" pitchFamily="18" charset="0"/>
                          <a:cs typeface="Times New Roman" panose="02020603050405020304" pitchFamily="18" charset="0"/>
                        </a:rPr>
                        <a:t>Mrs. Rekha M. Shah</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685" marR="53685" marT="0" marB="0"/>
                </a:tc>
              </a:tr>
              <a:tr h="584117">
                <a:tc>
                  <a:txBody>
                    <a:bodyPr/>
                    <a:lstStyle/>
                    <a:p>
                      <a:pPr>
                        <a:lnSpc>
                          <a:spcPct val="115000"/>
                        </a:lnSpc>
                        <a:spcAft>
                          <a:spcPts val="1000"/>
                        </a:spcAft>
                      </a:pPr>
                      <a:r>
                        <a:rPr lang="en-US" sz="2000" dirty="0">
                          <a:effectLst/>
                          <a:latin typeface="Times New Roman" panose="02020603050405020304" pitchFamily="18" charset="0"/>
                          <a:cs typeface="Times New Roman" panose="02020603050405020304" pitchFamily="18" charset="0"/>
                        </a:rPr>
                        <a:t>PROJECT DURATION: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685" marR="53685" marT="0" marB="0"/>
                </a:tc>
                <a:tc>
                  <a:txBody>
                    <a:bodyPr/>
                    <a:lstStyle/>
                    <a:p>
                      <a:pPr>
                        <a:lnSpc>
                          <a:spcPct val="115000"/>
                        </a:lnSpc>
                        <a:spcAft>
                          <a:spcPts val="1000"/>
                        </a:spcAft>
                      </a:pPr>
                      <a:r>
                        <a:rPr lang="en-US" sz="2000" dirty="0">
                          <a:effectLst/>
                          <a:latin typeface="Times New Roman" panose="02020603050405020304" pitchFamily="18" charset="0"/>
                          <a:cs typeface="Times New Roman" panose="02020603050405020304" pitchFamily="18" charset="0"/>
                        </a:rPr>
                        <a:t>1 YEAR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685" marR="53685" marT="0" marB="0"/>
                </a:tc>
              </a:tr>
              <a:tr h="642467">
                <a:tc>
                  <a:txBody>
                    <a:bodyPr/>
                    <a:lstStyle/>
                    <a:p>
                      <a:pPr>
                        <a:lnSpc>
                          <a:spcPct val="115000"/>
                        </a:lnSpc>
                        <a:spcAft>
                          <a:spcPts val="1000"/>
                        </a:spcAft>
                      </a:pPr>
                      <a:r>
                        <a:rPr lang="en-US" sz="2000" dirty="0">
                          <a:effectLst/>
                          <a:latin typeface="Times New Roman" panose="02020603050405020304" pitchFamily="18" charset="0"/>
                          <a:cs typeface="Times New Roman" panose="02020603050405020304" pitchFamily="18" charset="0"/>
                        </a:rPr>
                        <a:t>TEAM SIZE: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685" marR="53685" marT="0" marB="0"/>
                </a:tc>
                <a:tc>
                  <a:txBody>
                    <a:bodyPr/>
                    <a:lstStyle/>
                    <a:p>
                      <a:pPr>
                        <a:lnSpc>
                          <a:spcPct val="115000"/>
                        </a:lnSpc>
                        <a:spcAft>
                          <a:spcPts val="1000"/>
                        </a:spcAft>
                      </a:pPr>
                      <a:r>
                        <a:rPr lang="en-US" sz="2000" dirty="0">
                          <a:effectLst/>
                          <a:latin typeface="Times New Roman" panose="02020603050405020304" pitchFamily="18" charset="0"/>
                          <a:cs typeface="Times New Roman" panose="02020603050405020304" pitchFamily="18" charset="0"/>
                        </a:rPr>
                        <a:t>3 MEMBERS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685" marR="53685" marT="0" marB="0"/>
                </a:tc>
              </a:tr>
            </a:tbl>
          </a:graphicData>
        </a:graphic>
      </p:graphicFrame>
      <p:sp>
        <p:nvSpPr>
          <p:cNvPr id="7" name="Rectangle 2"/>
          <p:cNvSpPr>
            <a:spLocks noChangeArrowheads="1"/>
          </p:cNvSpPr>
          <p:nvPr/>
        </p:nvSpPr>
        <p:spPr bwMode="auto">
          <a:xfrm>
            <a:off x="-2051408" y="1893100"/>
            <a:ext cx="21888699" cy="75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377" eaLnBrk="0" fontAlgn="base" hangingPunct="0">
              <a:spcBef>
                <a:spcPct val="0"/>
              </a:spcBef>
              <a:spcAft>
                <a:spcPct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
            </a:r>
            <a:br>
              <a:rPr lang="en-US" sz="1400" b="1" dirty="0">
                <a:latin typeface="Times New Roman" panose="02020603050405020304" pitchFamily="18" charset="0"/>
                <a:ea typeface="Calibri" panose="020F0502020204030204" pitchFamily="34" charset="0"/>
                <a:cs typeface="Times New Roman" panose="02020603050405020304" pitchFamily="18" charset="0"/>
              </a:rPr>
            </a:br>
            <a:endParaRPr lang="en-US" sz="1100" dirty="0"/>
          </a:p>
          <a:p>
            <a:pPr defTabSz="914377"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18560486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586579940"/>
              </p:ext>
            </p:extLst>
          </p:nvPr>
        </p:nvGraphicFramePr>
        <p:xfrm>
          <a:off x="457200" y="1280161"/>
          <a:ext cx="8725436" cy="2711616"/>
        </p:xfrm>
        <a:graphic>
          <a:graphicData uri="http://schemas.openxmlformats.org/drawingml/2006/table">
            <a:tbl>
              <a:tblPr firstRow="1" firstCol="1" bandRow="1">
                <a:tableStyleId>{2D5ABB26-0587-4C30-8999-92F81FD0307C}</a:tableStyleId>
              </a:tblPr>
              <a:tblGrid>
                <a:gridCol w="2181359"/>
                <a:gridCol w="2181359"/>
                <a:gridCol w="2181359"/>
                <a:gridCol w="2181359"/>
              </a:tblGrid>
              <a:tr h="451936">
                <a:tc>
                  <a:txBody>
                    <a:bodyPr/>
                    <a:lstStyle/>
                    <a:p>
                      <a:pPr marL="0" marR="0">
                        <a:lnSpc>
                          <a:spcPct val="106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Field_Name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R="3657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Data_Type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R="3657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Constraint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R="3657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Description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R="3657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1936">
                <a:tc>
                  <a:txBody>
                    <a:bodyPr/>
                    <a:lstStyle/>
                    <a:p>
                      <a:pPr marL="0" marR="0">
                        <a:lnSpc>
                          <a:spcPct val="107000"/>
                        </a:lnSpc>
                        <a:spcBef>
                          <a:spcPts val="0"/>
                        </a:spcBef>
                        <a:spcAft>
                          <a:spcPts val="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Event_Id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Primary_Key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Unique for each Event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1936">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Event_Name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Event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1936">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Description of  Event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1936">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Photo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Event Photo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1936">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Theme_Photo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Theme Photo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Rectangle 2"/>
          <p:cNvSpPr>
            <a:spLocks noChangeArrowheads="1"/>
          </p:cNvSpPr>
          <p:nvPr/>
        </p:nvSpPr>
        <p:spPr bwMode="auto">
          <a:xfrm>
            <a:off x="457200" y="121324"/>
            <a:ext cx="357922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name :Event Master</a:t>
            </a:r>
            <a:endParaRPr kumimoji="0" 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a:t>
            </a:r>
            <a:r>
              <a:rPr kumimoji="0" lang="en-US" sz="160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key: Event_id</a:t>
            </a:r>
            <a:endParaRPr kumimoji="0" 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Foreign key:</a:t>
            </a:r>
            <a:endParaRPr kumimoji="0" 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3420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46466" y="365798"/>
            <a:ext cx="6096000" cy="923330"/>
          </a:xfrm>
          <a:prstGeom prst="rect">
            <a:avLst/>
          </a:prstGeom>
        </p:spPr>
        <p:txBody>
          <a:bodyPr>
            <a:spAutoFit/>
          </a:bodyPr>
          <a:lstStyle/>
          <a:p>
            <a:pPr lvl="0" algn="just" defTabSz="914400" eaLnBrk="0" fontAlgn="base" hangingPunct="0">
              <a:spcBef>
                <a:spcPct val="0"/>
              </a:spcBef>
              <a:spcAft>
                <a:spcPct val="0"/>
              </a:spcAft>
              <a:buFont typeface="Arial"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 Table name: Theme Master</a:t>
            </a:r>
            <a:endParaRPr lang="en-US" dirty="0">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Primary key: Theme_id</a:t>
            </a:r>
            <a:endParaRPr lang="en-US" dirty="0">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Foreign </a:t>
            </a:r>
            <a:r>
              <a:rPr lang="en-US" dirty="0" smtClean="0">
                <a:latin typeface="Times New Roman" panose="02020603050405020304" pitchFamily="18" charset="0"/>
                <a:ea typeface="Calibri" panose="020F0502020204030204" pitchFamily="34" charset="0"/>
                <a:cs typeface="Times New Roman" panose="02020603050405020304" pitchFamily="18" charset="0"/>
              </a:rPr>
              <a:t>key:Event_id</a:t>
            </a:r>
            <a:endParaRPr lang="en-US"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616683848"/>
              </p:ext>
            </p:extLst>
          </p:nvPr>
        </p:nvGraphicFramePr>
        <p:xfrm>
          <a:off x="669702" y="1429557"/>
          <a:ext cx="8798290" cy="3197776"/>
        </p:xfrm>
        <a:graphic>
          <a:graphicData uri="http://schemas.openxmlformats.org/drawingml/2006/table">
            <a:tbl>
              <a:tblPr firstRow="1" firstCol="1" bandRow="1">
                <a:tableStyleId>{2D5ABB26-0587-4C30-8999-92F81FD0307C}</a:tableStyleId>
              </a:tblPr>
              <a:tblGrid>
                <a:gridCol w="2215873"/>
                <a:gridCol w="2194139"/>
                <a:gridCol w="2194139"/>
                <a:gridCol w="2194139"/>
              </a:tblGrid>
              <a:tr h="322883">
                <a:tc>
                  <a:txBody>
                    <a:bodyPr/>
                    <a:lstStyle/>
                    <a:p>
                      <a:pPr marL="0" marR="0">
                        <a:lnSpc>
                          <a:spcPct val="106000"/>
                        </a:lnSpc>
                        <a:spcBef>
                          <a:spcPts val="0"/>
                        </a:spcBef>
                        <a:spcAft>
                          <a:spcPts val="0"/>
                        </a:spcAft>
                      </a:pPr>
                      <a:r>
                        <a:rPr lang="en-US" sz="1400" dirty="0" smtClean="0">
                          <a:effectLst/>
                        </a:rPr>
                        <a:t>Field_Name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1400" dirty="0">
                          <a:effectLst/>
                        </a:rPr>
                        <a:t>Data_Type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1400" dirty="0">
                          <a:effectLst/>
                        </a:rPr>
                        <a:t>Constraint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800"/>
                        </a:spcAft>
                      </a:pPr>
                      <a:r>
                        <a:rPr lang="en-US" sz="1400" dirty="0">
                          <a:effectLst/>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4757">
                <a:tc>
                  <a:txBody>
                    <a:bodyPr/>
                    <a:lstStyle/>
                    <a:p>
                      <a:pPr marL="0" marR="0">
                        <a:lnSpc>
                          <a:spcPct val="107000"/>
                        </a:lnSpc>
                        <a:spcBef>
                          <a:spcPts val="0"/>
                        </a:spcBef>
                        <a:spcAft>
                          <a:spcPts val="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Theme_Id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Varchar(20)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Primary_key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Unique for each Theme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7547">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Event_id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Foreign_key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Unique for each Event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066">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Theme_Name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Theme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4757">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Description of  Event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883">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Basic_Price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Price of Event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883">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Photo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Photo of Theme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276221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57200" y="25867"/>
            <a:ext cx="401668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buFont typeface="Arial" panose="020B0604020202020204" pitchFamily="34" charset="0"/>
              <a:buChar char="•"/>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Table name: </a:t>
            </a:r>
            <a:r>
              <a:rPr lang="en-US" sz="1600" dirty="0">
                <a:latin typeface="Times New Roman" panose="02020603050405020304" pitchFamily="18" charset="0"/>
                <a:cs typeface="Times New Roman" panose="02020603050405020304" pitchFamily="18" charset="0"/>
              </a:rPr>
              <a:t>Silder Master</a:t>
            </a:r>
          </a:p>
          <a:p>
            <a:r>
              <a:rPr kumimoji="0" lang="en-US" sz="1600" b="0" i="0" u="none" strike="noStrike" cap="none" normalizeH="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Primary </a:t>
            </a:r>
            <a:r>
              <a:rPr lang="en-US" sz="1600" dirty="0">
                <a:latin typeface="Times New Roman" panose="02020603050405020304" pitchFamily="18" charset="0"/>
                <a:cs typeface="Times New Roman" panose="02020603050405020304" pitchFamily="18" charset="0"/>
              </a:rPr>
              <a:t>key: </a:t>
            </a:r>
            <a:r>
              <a:rPr lang="en-US" sz="1600" dirty="0" err="1" smtClean="0">
                <a:latin typeface="Times New Roman" panose="02020603050405020304" pitchFamily="18" charset="0"/>
                <a:cs typeface="Times New Roman" panose="02020603050405020304" pitchFamily="18" charset="0"/>
              </a:rPr>
              <a:t>Theme_id</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Foreign </a:t>
            </a:r>
            <a:r>
              <a:rPr lang="en-US" sz="1600" dirty="0">
                <a:latin typeface="Times New Roman" panose="02020603050405020304" pitchFamily="18" charset="0"/>
                <a:cs typeface="Times New Roman" panose="02020603050405020304" pitchFamily="18" charset="0"/>
              </a:rPr>
              <a:t>key: Event_id</a:t>
            </a:r>
          </a:p>
          <a:p>
            <a:pPr defTabSz="914400" eaLnBrk="0" fontAlgn="base" hangingPunct="0">
              <a:spcBef>
                <a:spcPct val="0"/>
              </a:spcBef>
              <a:spcAft>
                <a:spcPct val="0"/>
              </a:spcAft>
            </a:pP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07971750"/>
              </p:ext>
            </p:extLst>
          </p:nvPr>
        </p:nvGraphicFramePr>
        <p:xfrm>
          <a:off x="457200" y="1097280"/>
          <a:ext cx="9884228" cy="2034331"/>
        </p:xfrm>
        <a:graphic>
          <a:graphicData uri="http://schemas.openxmlformats.org/drawingml/2006/table">
            <a:tbl>
              <a:tblPr firstRow="1" firstCol="1" bandRow="1">
                <a:tableStyleId>{2D5ABB26-0587-4C30-8999-92F81FD0307C}</a:tableStyleId>
              </a:tblPr>
              <a:tblGrid>
                <a:gridCol w="2471057"/>
                <a:gridCol w="2471057"/>
                <a:gridCol w="2471057"/>
                <a:gridCol w="2471057"/>
              </a:tblGrid>
              <a:tr h="305965">
                <a:tc>
                  <a:txBody>
                    <a:bodyPr/>
                    <a:lstStyle/>
                    <a:p>
                      <a:pPr marL="0" marR="0">
                        <a:lnSpc>
                          <a:spcPct val="106000"/>
                        </a:lnSpc>
                        <a:spcBef>
                          <a:spcPts val="0"/>
                        </a:spcBef>
                        <a:spcAft>
                          <a:spcPts val="0"/>
                        </a:spcAft>
                      </a:pPr>
                      <a:r>
                        <a:rPr lang="en-US" sz="1400" dirty="0">
                          <a:effectLst/>
                        </a:rPr>
                        <a:t>Field_Name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1828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1400" dirty="0">
                          <a:effectLst/>
                        </a:rPr>
                        <a:t>Data_Type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1828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1400" dirty="0">
                          <a:effectLst/>
                        </a:rPr>
                        <a:t>Constraint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1828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800"/>
                        </a:spcAft>
                      </a:pPr>
                      <a:r>
                        <a:rPr lang="en-US" sz="1400" dirty="0">
                          <a:effectLst/>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1828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504">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Silder_Id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Int(20)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Primary_key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Unique for each Theme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1931">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Event_id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Foreign_key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Unique for each Event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1931">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Photo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Event Photo for silder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23844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33594330"/>
              </p:ext>
            </p:extLst>
          </p:nvPr>
        </p:nvGraphicFramePr>
        <p:xfrm>
          <a:off x="457200" y="1043182"/>
          <a:ext cx="10255657" cy="1854568"/>
        </p:xfrm>
        <a:graphic>
          <a:graphicData uri="http://schemas.openxmlformats.org/drawingml/2006/table">
            <a:tbl>
              <a:tblPr firstRow="1" firstCol="1" bandRow="1">
                <a:tableStyleId>{2D5ABB26-0587-4C30-8999-92F81FD0307C}</a:tableStyleId>
              </a:tblPr>
              <a:tblGrid>
                <a:gridCol w="2491730"/>
                <a:gridCol w="1947432"/>
                <a:gridCol w="2453642"/>
                <a:gridCol w="3362853"/>
              </a:tblGrid>
              <a:tr h="231821">
                <a:tc>
                  <a:txBody>
                    <a:bodyPr/>
                    <a:lstStyle/>
                    <a:p>
                      <a:pPr marL="0" marR="0">
                        <a:lnSpc>
                          <a:spcPct val="106000"/>
                        </a:lnSpc>
                        <a:spcBef>
                          <a:spcPts val="0"/>
                        </a:spcBef>
                        <a:spcAft>
                          <a:spcPts val="0"/>
                        </a:spcAft>
                      </a:pPr>
                      <a:r>
                        <a:rPr lang="en-US" sz="1400" dirty="0">
                          <a:effectLst/>
                        </a:rPr>
                        <a:t>Field_Name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1400" dirty="0">
                          <a:effectLst/>
                        </a:rPr>
                        <a:t>Data_Type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1400" dirty="0">
                          <a:effectLst/>
                        </a:rPr>
                        <a:t>Constraint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800"/>
                        </a:spcAft>
                      </a:pPr>
                      <a:r>
                        <a:rPr lang="en-US" sz="1400" dirty="0">
                          <a:effectLst/>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1821">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Customer_Id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Primary key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Unique for each customer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1821">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Customer_name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Unique for each customer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1821">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Mobile_no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Mobile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1821">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Email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Email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1821">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Password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Encrypted password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1821">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Date of Registration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1821">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City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Name of City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457200" y="182925"/>
            <a:ext cx="338976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Table name: Customer_Master</a:t>
            </a:r>
            <a:endPar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key: Customer_id</a:t>
            </a:r>
            <a:endPar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Foreign key: City_id</a:t>
            </a:r>
            <a:endPar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356317" y="3109000"/>
            <a:ext cx="3378556" cy="830997"/>
          </a:xfrm>
          <a:prstGeom prst="rect">
            <a:avLst/>
          </a:prstGeom>
        </p:spPr>
        <p:txBody>
          <a:bodyPr wrap="square">
            <a:spAutoFit/>
          </a:bodyPr>
          <a:lstStyle/>
          <a:p>
            <a:pPr lvl="0"/>
            <a:r>
              <a:rPr lang="en-US" sz="1600" dirty="0">
                <a:latin typeface="Times New Roman" panose="02020603050405020304" pitchFamily="18" charset="0"/>
                <a:cs typeface="Times New Roman" panose="02020603050405020304" pitchFamily="18" charset="0"/>
              </a:rPr>
              <a:t>Table name: venue master </a:t>
            </a:r>
          </a:p>
          <a:p>
            <a:r>
              <a:rPr lang="en-US" sz="1600" dirty="0">
                <a:latin typeface="Times New Roman" panose="02020603050405020304" pitchFamily="18" charset="0"/>
                <a:cs typeface="Times New Roman" panose="02020603050405020304" pitchFamily="18" charset="0"/>
              </a:rPr>
              <a:t>Primary key: venue_id</a:t>
            </a:r>
          </a:p>
          <a:p>
            <a:r>
              <a:rPr lang="en-US" sz="1600" dirty="0">
                <a:latin typeface="Times New Roman" panose="02020603050405020304" pitchFamily="18" charset="0"/>
                <a:cs typeface="Times New Roman" panose="02020603050405020304" pitchFamily="18" charset="0"/>
              </a:rPr>
              <a:t>Foreign key: city_id</a:t>
            </a:r>
          </a:p>
        </p:txBody>
      </p:sp>
      <p:graphicFrame>
        <p:nvGraphicFramePr>
          <p:cNvPr id="6" name="Table 5"/>
          <p:cNvGraphicFramePr>
            <a:graphicFrameLocks noGrp="1"/>
          </p:cNvGraphicFramePr>
          <p:nvPr>
            <p:extLst>
              <p:ext uri="{D42A27DB-BD31-4B8C-83A1-F6EECF244321}">
                <p14:modId xmlns:p14="http://schemas.microsoft.com/office/powerpoint/2010/main" val="3152793938"/>
              </p:ext>
            </p:extLst>
          </p:nvPr>
        </p:nvGraphicFramePr>
        <p:xfrm>
          <a:off x="356318" y="4056844"/>
          <a:ext cx="10356540" cy="2312472"/>
        </p:xfrm>
        <a:graphic>
          <a:graphicData uri="http://schemas.openxmlformats.org/drawingml/2006/table">
            <a:tbl>
              <a:tblPr firstRow="1" firstCol="1" bandRow="1">
                <a:tableStyleId>{2D5ABB26-0587-4C30-8999-92F81FD0307C}</a:tableStyleId>
              </a:tblPr>
              <a:tblGrid>
                <a:gridCol w="2516240"/>
                <a:gridCol w="1966589"/>
                <a:gridCol w="2477778"/>
                <a:gridCol w="3395933"/>
              </a:tblGrid>
              <a:tr h="289059">
                <a:tc>
                  <a:txBody>
                    <a:bodyPr/>
                    <a:lstStyle/>
                    <a:p>
                      <a:pPr marL="0" marR="0">
                        <a:lnSpc>
                          <a:spcPct val="106000"/>
                        </a:lnSpc>
                        <a:spcBef>
                          <a:spcPts val="0"/>
                        </a:spcBef>
                        <a:spcAft>
                          <a:spcPts val="0"/>
                        </a:spcAft>
                      </a:pPr>
                      <a:r>
                        <a:rPr lang="en-US" sz="1400" dirty="0">
                          <a:effectLst/>
                        </a:rPr>
                        <a:t>Field_Name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1400" dirty="0">
                          <a:effectLst/>
                        </a:rPr>
                        <a:t>Data_Type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1400" dirty="0">
                          <a:effectLst/>
                        </a:rPr>
                        <a:t>Constraint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800"/>
                        </a:spcAft>
                      </a:pPr>
                      <a:r>
                        <a:rPr lang="en-US" sz="1400" dirty="0">
                          <a:effectLst/>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9059">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Venue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Primary key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Unique for each venue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9059">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Venue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Unique for each venue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9059">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9059">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Email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Person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9059">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Basic_Price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Person mobile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9059">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Mobile_No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Email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9059">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Photo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Basic price of venue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634485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63119470"/>
              </p:ext>
            </p:extLst>
          </p:nvPr>
        </p:nvGraphicFramePr>
        <p:xfrm>
          <a:off x="457200" y="1321725"/>
          <a:ext cx="10784114" cy="2220648"/>
        </p:xfrm>
        <a:graphic>
          <a:graphicData uri="http://schemas.openxmlformats.org/drawingml/2006/table">
            <a:tbl>
              <a:tblPr firstRow="1" firstCol="1" bandRow="1">
                <a:tableStyleId>{2D5ABB26-0587-4C30-8999-92F81FD0307C}</a:tableStyleId>
              </a:tblPr>
              <a:tblGrid>
                <a:gridCol w="2748025"/>
                <a:gridCol w="2614133"/>
                <a:gridCol w="2696029"/>
                <a:gridCol w="2725927"/>
              </a:tblGrid>
              <a:tr h="463072">
                <a:tc>
                  <a:txBody>
                    <a:bodyPr/>
                    <a:lstStyle/>
                    <a:p>
                      <a:pPr marL="0" marR="0">
                        <a:lnSpc>
                          <a:spcPct val="106000"/>
                        </a:lnSpc>
                        <a:spcBef>
                          <a:spcPts val="0"/>
                        </a:spcBef>
                        <a:spcAft>
                          <a:spcPts val="0"/>
                        </a:spcAft>
                      </a:pPr>
                      <a:r>
                        <a:rPr lang="en-US" sz="1400" dirty="0">
                          <a:effectLst/>
                        </a:rPr>
                        <a:t>Field_Name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1400" dirty="0">
                          <a:effectLst/>
                        </a:rPr>
                        <a:t>Data_Type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1400" dirty="0">
                          <a:effectLst/>
                        </a:rPr>
                        <a:t>Constraint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800"/>
                        </a:spcAft>
                      </a:pPr>
                      <a:r>
                        <a:rPr lang="en-US" sz="1400" dirty="0">
                          <a:effectLst/>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0096">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Ready Package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Primary key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Unique for each Event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7192">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Event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Foreign key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Unique for each Event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0096">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Menu detail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Detail Of Food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0096">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Price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Price of package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0096">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Photo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Discount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457200" y="436770"/>
            <a:ext cx="28804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sz="1600" dirty="0">
                <a:latin typeface="Times New Roman" panose="02020603050405020304" pitchFamily="18" charset="0"/>
                <a:cs typeface="Times New Roman" panose="02020603050405020304" pitchFamily="18" charset="0"/>
              </a:rPr>
              <a:t>Table name: Ready_package</a:t>
            </a:r>
          </a:p>
          <a:p>
            <a:r>
              <a:rPr lang="en-US" sz="1600" dirty="0">
                <a:latin typeface="Times New Roman" panose="02020603050405020304" pitchFamily="18" charset="0"/>
                <a:cs typeface="Times New Roman" panose="02020603050405020304" pitchFamily="18" charset="0"/>
              </a:rPr>
              <a:t>Primary key: Ready_package_id</a:t>
            </a:r>
          </a:p>
          <a:p>
            <a:r>
              <a:rPr lang="en-US" sz="1600" dirty="0">
                <a:latin typeface="Times New Roman" panose="02020603050405020304" pitchFamily="18" charset="0"/>
                <a:cs typeface="Times New Roman" panose="02020603050405020304" pitchFamily="18" charset="0"/>
              </a:rPr>
              <a:t>Foreign key: Event_id</a:t>
            </a:r>
          </a:p>
        </p:txBody>
      </p:sp>
    </p:spTree>
    <p:extLst>
      <p:ext uri="{BB962C8B-B14F-4D97-AF65-F5344CB8AC3E}">
        <p14:creationId xmlns:p14="http://schemas.microsoft.com/office/powerpoint/2010/main" val="4399416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5104" y="237011"/>
            <a:ext cx="6096000" cy="923330"/>
          </a:xfrm>
          <a:prstGeom prst="rect">
            <a:avLst/>
          </a:prstGeom>
        </p:spPr>
        <p:txBody>
          <a:bodyPr>
            <a:spAutoFit/>
          </a:bodyPr>
          <a:lstStyle/>
          <a:p>
            <a:pPr lvl="0"/>
            <a:r>
              <a:rPr lang="en-US" dirty="0">
                <a:latin typeface="Times New Roman" panose="02020603050405020304" pitchFamily="18" charset="0"/>
                <a:cs typeface="Times New Roman" panose="02020603050405020304" pitchFamily="18" charset="0"/>
              </a:rPr>
              <a:t>Table name: </a:t>
            </a:r>
            <a:r>
              <a:rPr lang="en-US" dirty="0" err="1">
                <a:latin typeface="Times New Roman" panose="02020603050405020304" pitchFamily="18" charset="0"/>
                <a:cs typeface="Times New Roman" panose="02020603050405020304" pitchFamily="18" charset="0"/>
              </a:rPr>
              <a:t>Customize_Package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Primary key: </a:t>
            </a:r>
            <a:r>
              <a:rPr lang="en-US" dirty="0" err="1">
                <a:latin typeface="Times New Roman" panose="02020603050405020304" pitchFamily="18" charset="0"/>
                <a:cs typeface="Times New Roman" panose="02020603050405020304" pitchFamily="18" charset="0"/>
              </a:rPr>
              <a:t>Customize_Package_id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Foreign key: </a:t>
            </a:r>
            <a:r>
              <a:rPr lang="en-US" dirty="0" err="1">
                <a:latin typeface="Times New Roman" panose="02020603050405020304" pitchFamily="18" charset="0"/>
                <a:cs typeface="Times New Roman" panose="02020603050405020304" pitchFamily="18" charset="0"/>
              </a:rPr>
              <a:t>Food_item_id</a:t>
            </a: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26810030"/>
              </p:ext>
            </p:extLst>
          </p:nvPr>
        </p:nvGraphicFramePr>
        <p:xfrm>
          <a:off x="562402" y="1395815"/>
          <a:ext cx="9506860" cy="2581731"/>
        </p:xfrm>
        <a:graphic>
          <a:graphicData uri="http://schemas.openxmlformats.org/drawingml/2006/table">
            <a:tbl>
              <a:tblPr firstRow="1" firstCol="1" bandRow="1">
                <a:tableStyleId>{2D5ABB26-0587-4C30-8999-92F81FD0307C}</a:tableStyleId>
              </a:tblPr>
              <a:tblGrid>
                <a:gridCol w="2376715"/>
                <a:gridCol w="2376715"/>
                <a:gridCol w="2376715"/>
                <a:gridCol w="2376715"/>
              </a:tblGrid>
              <a:tr h="286859">
                <a:tc>
                  <a:txBody>
                    <a:bodyPr/>
                    <a:lstStyle/>
                    <a:p>
                      <a:pPr marL="0" marR="0">
                        <a:lnSpc>
                          <a:spcPct val="106000"/>
                        </a:lnSpc>
                        <a:spcBef>
                          <a:spcPts val="0"/>
                        </a:spcBef>
                        <a:spcAft>
                          <a:spcPts val="0"/>
                        </a:spcAft>
                      </a:pPr>
                      <a:r>
                        <a:rPr lang="en-US" sz="1400" dirty="0">
                          <a:effectLst/>
                        </a:rPr>
                        <a:t>Field_Name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1400" dirty="0">
                          <a:effectLst/>
                        </a:rPr>
                        <a:t>Data_Type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1400" dirty="0">
                          <a:effectLst/>
                        </a:rPr>
                        <a:t>Constraint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800"/>
                        </a:spcAft>
                      </a:pPr>
                      <a:r>
                        <a:rPr lang="en-US" sz="1400" dirty="0">
                          <a:effectLst/>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6859">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Order_id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Int(10)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Unique for each Order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6859">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Soup_id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Int(5)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Unique for each Soup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6859">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Stater_id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Int(5)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Unique for each Stater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6859">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Roti_id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Int(5)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Unique for each  Roti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6859">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Sabji_id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Int(5)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Unique for each Sabji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6859">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Dal_id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Int(5)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Unique for each Dal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6859">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Rice_id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Int(5)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Unique for each Rice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6859">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Ice_cream_id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Int(5)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Unique for each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Ice_cream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746919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3764496"/>
              </p:ext>
            </p:extLst>
          </p:nvPr>
        </p:nvGraphicFramePr>
        <p:xfrm>
          <a:off x="457200" y="1280160"/>
          <a:ext cx="9506860" cy="3494861"/>
        </p:xfrm>
        <a:graphic>
          <a:graphicData uri="http://schemas.openxmlformats.org/drawingml/2006/table">
            <a:tbl>
              <a:tblPr firstRow="1" firstCol="1" bandRow="1">
                <a:tableStyleId>{2D5ABB26-0587-4C30-8999-92F81FD0307C}</a:tableStyleId>
              </a:tblPr>
              <a:tblGrid>
                <a:gridCol w="2376715"/>
                <a:gridCol w="2376715"/>
                <a:gridCol w="2376715"/>
                <a:gridCol w="2376715"/>
              </a:tblGrid>
              <a:tr h="286859">
                <a:tc>
                  <a:txBody>
                    <a:bodyPr/>
                    <a:lstStyle/>
                    <a:p>
                      <a:pPr marL="0" marR="0">
                        <a:lnSpc>
                          <a:spcPct val="106000"/>
                        </a:lnSpc>
                        <a:spcBef>
                          <a:spcPts val="0"/>
                        </a:spcBef>
                        <a:spcAft>
                          <a:spcPts val="0"/>
                        </a:spcAft>
                      </a:pPr>
                      <a:r>
                        <a:rPr lang="en-US" sz="1400" dirty="0">
                          <a:effectLst/>
                        </a:rPr>
                        <a:t>Field_Name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1400" dirty="0">
                          <a:effectLst/>
                        </a:rPr>
                        <a:t>Data_Type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1400" dirty="0">
                          <a:effectLst/>
                        </a:rPr>
                        <a:t>Constraint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800"/>
                        </a:spcAft>
                      </a:pPr>
                      <a:r>
                        <a:rPr lang="en-US" sz="1400" dirty="0">
                          <a:effectLst/>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6859">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Order_id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Primary key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Unique for each Event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6859">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Theme_id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Foreign key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Unique for each Theme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6859">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Event_id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Foreign key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Unique for each Event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6859">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Venue_id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Foreign key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Unique for each Venue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6859">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Customer_id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6859">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Date of Event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Date of Event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6859">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 of person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 of person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6859">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General total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Total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6859">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Pacakge_id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Package_id R(ready) and C(customize)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6859">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Package_Type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Package Type Ready Package and customize Package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482957" y="187664"/>
            <a:ext cx="425926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sz="1400" dirty="0"/>
              <a:t>Table name: Order_master</a:t>
            </a:r>
          </a:p>
          <a:p>
            <a:r>
              <a:rPr lang="en-US" sz="1400" dirty="0"/>
              <a:t>Primary key: order_id</a:t>
            </a:r>
          </a:p>
          <a:p>
            <a:pPr fontAlgn="t"/>
            <a:r>
              <a:rPr lang="en-US" sz="1400" dirty="0"/>
              <a:t>Foreign key: </a:t>
            </a:r>
            <a:r>
              <a:rPr lang="en-US" sz="1400" dirty="0" err="1" smtClean="0"/>
              <a:t>Theme_id,Event_id,Venue_id,Customer_id</a:t>
            </a:r>
            <a:endParaRPr lang="en-US" sz="1400" dirty="0"/>
          </a:p>
          <a:p>
            <a:endParaRPr lang="en-US" sz="1400" dirty="0"/>
          </a:p>
        </p:txBody>
      </p:sp>
    </p:spTree>
    <p:extLst>
      <p:ext uri="{BB962C8B-B14F-4D97-AF65-F5344CB8AC3E}">
        <p14:creationId xmlns:p14="http://schemas.microsoft.com/office/powerpoint/2010/main" val="39789765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50610095"/>
              </p:ext>
            </p:extLst>
          </p:nvPr>
        </p:nvGraphicFramePr>
        <p:xfrm>
          <a:off x="457200" y="1005840"/>
          <a:ext cx="9434288" cy="1344731"/>
        </p:xfrm>
        <a:graphic>
          <a:graphicData uri="http://schemas.openxmlformats.org/drawingml/2006/table">
            <a:tbl>
              <a:tblPr firstRow="1" firstCol="1" bandRow="1">
                <a:tableStyleId>{2D5ABB26-0587-4C30-8999-92F81FD0307C}</a:tableStyleId>
              </a:tblPr>
              <a:tblGrid>
                <a:gridCol w="2358572"/>
                <a:gridCol w="2358572"/>
                <a:gridCol w="2358572"/>
                <a:gridCol w="2358572"/>
              </a:tblGrid>
              <a:tr h="186424">
                <a:tc>
                  <a:txBody>
                    <a:bodyPr/>
                    <a:lstStyle/>
                    <a:p>
                      <a:pPr marL="0" marR="0">
                        <a:lnSpc>
                          <a:spcPct val="106000"/>
                        </a:lnSpc>
                        <a:spcBef>
                          <a:spcPts val="0"/>
                        </a:spcBef>
                        <a:spcAft>
                          <a:spcPts val="0"/>
                        </a:spcAft>
                      </a:pPr>
                      <a:r>
                        <a:rPr lang="en-US" sz="1400" dirty="0">
                          <a:effectLst/>
                        </a:rPr>
                        <a:t>Field_Name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1400" dirty="0">
                          <a:effectLst/>
                        </a:rPr>
                        <a:t>Data_Type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1400" dirty="0">
                          <a:effectLst/>
                        </a:rPr>
                        <a:t>Constraint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800"/>
                        </a:spcAft>
                      </a:pPr>
                      <a:r>
                        <a:rPr lang="en-US" sz="1400" dirty="0">
                          <a:effectLst/>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848">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Categoire_id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Primary Key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Unique for each Categoire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848">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Categoire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Categorie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848">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Photo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Photo</a:t>
                      </a:r>
                      <a:r>
                        <a:rPr lang="en-US" sz="1400" baseline="0" dirty="0" smtClean="0">
                          <a:effectLst/>
                          <a:latin typeface="Times New Roman" panose="02020603050405020304" pitchFamily="18" charset="0"/>
                          <a:ea typeface="Calibri" panose="020F0502020204030204" pitchFamily="34" charset="0"/>
                          <a:cs typeface="Times New Roman" panose="02020603050405020304" pitchFamily="18" charset="0"/>
                        </a:rPr>
                        <a:t> for Food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457200" y="91439"/>
            <a:ext cx="376577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sz="1400" dirty="0"/>
              <a:t>Table name:Food_Categoire</a:t>
            </a:r>
          </a:p>
          <a:p>
            <a:r>
              <a:rPr lang="en-US" sz="1400" dirty="0"/>
              <a:t>Primary key: Categoire_id</a:t>
            </a:r>
          </a:p>
          <a:p>
            <a:r>
              <a:rPr lang="en-US" sz="1400" dirty="0"/>
              <a:t>Foreign key: </a:t>
            </a:r>
          </a:p>
        </p:txBody>
      </p:sp>
      <p:sp>
        <p:nvSpPr>
          <p:cNvPr id="4" name="Rectangle 3"/>
          <p:cNvSpPr/>
          <p:nvPr/>
        </p:nvSpPr>
        <p:spPr>
          <a:xfrm>
            <a:off x="457200" y="2794803"/>
            <a:ext cx="3628573" cy="738664"/>
          </a:xfrm>
          <a:prstGeom prst="rect">
            <a:avLst/>
          </a:prstGeom>
        </p:spPr>
        <p:txBody>
          <a:bodyPr wrap="square">
            <a:spAutoFit/>
          </a:bodyPr>
          <a:lstStyle/>
          <a:p>
            <a:pPr lvl="0"/>
            <a:r>
              <a:rPr lang="en-US" sz="1400" dirty="0"/>
              <a:t>Table name:Food_Item</a:t>
            </a:r>
          </a:p>
          <a:p>
            <a:r>
              <a:rPr lang="en-US" sz="1400" dirty="0"/>
              <a:t>Primary key: Food_item_id</a:t>
            </a:r>
          </a:p>
          <a:p>
            <a:r>
              <a:rPr lang="en-US" sz="1400" dirty="0"/>
              <a:t>Foreign key: Categoire_id</a:t>
            </a:r>
          </a:p>
        </p:txBody>
      </p:sp>
      <p:graphicFrame>
        <p:nvGraphicFramePr>
          <p:cNvPr id="5" name="Table 4"/>
          <p:cNvGraphicFramePr>
            <a:graphicFrameLocks noGrp="1"/>
          </p:cNvGraphicFramePr>
          <p:nvPr>
            <p:extLst>
              <p:ext uri="{D42A27DB-BD31-4B8C-83A1-F6EECF244321}">
                <p14:modId xmlns:p14="http://schemas.microsoft.com/office/powerpoint/2010/main" val="1813296813"/>
              </p:ext>
            </p:extLst>
          </p:nvPr>
        </p:nvGraphicFramePr>
        <p:xfrm>
          <a:off x="457200" y="3977698"/>
          <a:ext cx="9361716" cy="1506908"/>
        </p:xfrm>
        <a:graphic>
          <a:graphicData uri="http://schemas.openxmlformats.org/drawingml/2006/table">
            <a:tbl>
              <a:tblPr firstRow="1" firstCol="1" bandRow="1">
                <a:tableStyleId>{2D5ABB26-0587-4C30-8999-92F81FD0307C}</a:tableStyleId>
              </a:tblPr>
              <a:tblGrid>
                <a:gridCol w="2340429"/>
                <a:gridCol w="2340429"/>
                <a:gridCol w="2340429"/>
                <a:gridCol w="2340429"/>
              </a:tblGrid>
              <a:tr h="249386">
                <a:tc>
                  <a:txBody>
                    <a:bodyPr/>
                    <a:lstStyle/>
                    <a:p>
                      <a:pPr marL="0" marR="0">
                        <a:lnSpc>
                          <a:spcPct val="106000"/>
                        </a:lnSpc>
                        <a:spcBef>
                          <a:spcPts val="0"/>
                        </a:spcBef>
                        <a:spcAft>
                          <a:spcPts val="0"/>
                        </a:spcAft>
                      </a:pPr>
                      <a:r>
                        <a:rPr lang="en-US" sz="1400" dirty="0">
                          <a:effectLst/>
                        </a:rPr>
                        <a:t>Field_Name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1400" dirty="0">
                          <a:effectLst/>
                        </a:rPr>
                        <a:t>Data_Type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1400" dirty="0">
                          <a:effectLst/>
                        </a:rPr>
                        <a:t>Constraint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800"/>
                        </a:spcAft>
                      </a:pPr>
                      <a:r>
                        <a:rPr lang="en-US" sz="1400" dirty="0">
                          <a:effectLst/>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68">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Food_item_id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Primary Key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Unique for each Food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68">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Categoire_id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Foreign Key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Unique for each Categoire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386">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Food_item_Name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Food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31479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98767" y="251845"/>
            <a:ext cx="6096000" cy="923330"/>
          </a:xfrm>
          <a:prstGeom prst="rect">
            <a:avLst/>
          </a:prstGeom>
        </p:spPr>
        <p:txBody>
          <a:bodyPr>
            <a:spAutoFit/>
          </a:bodyPr>
          <a:lstStyle/>
          <a:p>
            <a:pPr lvl="0"/>
            <a:r>
              <a:rPr lang="en-US" dirty="0"/>
              <a:t>Table </a:t>
            </a:r>
            <a:r>
              <a:rPr lang="en-US" dirty="0" err="1"/>
              <a:t>name:Addtocart</a:t>
            </a:r>
            <a:endParaRPr lang="en-US" dirty="0"/>
          </a:p>
          <a:p>
            <a:r>
              <a:rPr lang="en-US" dirty="0"/>
              <a:t>Primary key: </a:t>
            </a:r>
            <a:r>
              <a:rPr lang="en-US" dirty="0" err="1"/>
              <a:t>Addtocart_id</a:t>
            </a:r>
            <a:endParaRPr lang="en-US" dirty="0"/>
          </a:p>
          <a:p>
            <a:r>
              <a:rPr lang="en-US" dirty="0"/>
              <a:t>Foreign key</a:t>
            </a:r>
          </a:p>
        </p:txBody>
      </p:sp>
      <p:graphicFrame>
        <p:nvGraphicFramePr>
          <p:cNvPr id="4" name="Table 3"/>
          <p:cNvGraphicFramePr>
            <a:graphicFrameLocks noGrp="1"/>
          </p:cNvGraphicFramePr>
          <p:nvPr>
            <p:extLst>
              <p:ext uri="{D42A27DB-BD31-4B8C-83A1-F6EECF244321}">
                <p14:modId xmlns:p14="http://schemas.microsoft.com/office/powerpoint/2010/main" val="2590222291"/>
              </p:ext>
            </p:extLst>
          </p:nvPr>
        </p:nvGraphicFramePr>
        <p:xfrm>
          <a:off x="498763" y="1385452"/>
          <a:ext cx="10584872" cy="4162048"/>
        </p:xfrm>
        <a:graphic>
          <a:graphicData uri="http://schemas.openxmlformats.org/drawingml/2006/table">
            <a:tbl>
              <a:tblPr firstRow="1" firstCol="1" bandRow="1">
                <a:tableStyleId>{2D5ABB26-0587-4C30-8999-92F81FD0307C}</a:tableStyleId>
              </a:tblPr>
              <a:tblGrid>
                <a:gridCol w="2646218"/>
                <a:gridCol w="2646218"/>
                <a:gridCol w="2646218"/>
                <a:gridCol w="2646218"/>
              </a:tblGrid>
              <a:tr h="341622">
                <a:tc>
                  <a:txBody>
                    <a:bodyPr/>
                    <a:lstStyle/>
                    <a:p>
                      <a:pPr marL="0" marR="0">
                        <a:lnSpc>
                          <a:spcPct val="106000"/>
                        </a:lnSpc>
                        <a:spcBef>
                          <a:spcPts val="0"/>
                        </a:spcBef>
                        <a:spcAft>
                          <a:spcPts val="0"/>
                        </a:spcAft>
                      </a:pPr>
                      <a:r>
                        <a:rPr lang="en-US" sz="1400" dirty="0">
                          <a:effectLst/>
                        </a:rPr>
                        <a:t>Field_Name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1400" dirty="0">
                          <a:effectLst/>
                        </a:rPr>
                        <a:t>Data_Type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0"/>
                        </a:spcAft>
                      </a:pPr>
                      <a:r>
                        <a:rPr lang="en-US" sz="1400" dirty="0">
                          <a:effectLst/>
                        </a:rPr>
                        <a:t>Constraint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6000"/>
                        </a:lnSpc>
                        <a:spcBef>
                          <a:spcPts val="0"/>
                        </a:spcBef>
                        <a:spcAft>
                          <a:spcPts val="800"/>
                        </a:spcAft>
                      </a:pPr>
                      <a:r>
                        <a:rPr lang="en-US" sz="1400" dirty="0">
                          <a:effectLst/>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622">
                <a:tc>
                  <a:txBody>
                    <a:bodyPr/>
                    <a:lstStyle/>
                    <a:p>
                      <a:pPr marL="0" marR="0">
                        <a:lnSpc>
                          <a:spcPct val="107000"/>
                        </a:lnSpc>
                        <a:spcBef>
                          <a:spcPts val="0"/>
                        </a:spcBef>
                        <a:spcAft>
                          <a:spcPts val="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Addtocart_id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Int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Unique for each Addtocart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622">
                <a:tc>
                  <a:txBody>
                    <a:bodyPr/>
                    <a:lstStyle/>
                    <a:p>
                      <a:pPr marL="0" marR="0">
                        <a:lnSpc>
                          <a:spcPct val="107000"/>
                        </a:lnSpc>
                        <a:spcBef>
                          <a:spcPts val="0"/>
                        </a:spcBef>
                        <a:spcAft>
                          <a:spcPts val="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Customer_id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Int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Unique for each Customer_id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622">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Event_id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Int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Unique for each Event_id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622">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Theme_id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Int(11)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Unique for each Theme_id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622">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Venue_id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Int(11)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Unique for each Venue_id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622">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Event_Date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err="1" smtClean="0">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Date for Event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622">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Person_no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Int(11)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Unique for each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Person_no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622">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Total_Price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Int(11)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Total Price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3725">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Package_id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Int(11)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Unique for each Package_id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3725">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Package_name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Varchar(20)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Notnull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Package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151120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833351" y="3244334"/>
            <a:ext cx="6053071" cy="769441"/>
          </a:xfrm>
          <a:prstGeom prst="rect">
            <a:avLst/>
          </a:prstGeom>
        </p:spPr>
        <p:txBody>
          <a:bodyPr wrap="square">
            <a:spAutoFit/>
          </a:bodyPr>
          <a:lstStyle/>
          <a:p>
            <a:r>
              <a:rPr lang="en-US" sz="4400" b="1" dirty="0" smtClean="0">
                <a:solidFill>
                  <a:schemeClr val="accent3"/>
                </a:solidFill>
                <a:latin typeface="Times New Roman" panose="02020603050405020304" pitchFamily="18" charset="0"/>
                <a:cs typeface="Times New Roman" panose="02020603050405020304" pitchFamily="18" charset="0"/>
              </a:rPr>
              <a:t>Project Implementation</a:t>
            </a:r>
            <a:endParaRPr lang="en-US" sz="4400" dirty="0"/>
          </a:p>
        </p:txBody>
      </p:sp>
    </p:spTree>
    <p:extLst>
      <p:ext uri="{BB962C8B-B14F-4D97-AF65-F5344CB8AC3E}">
        <p14:creationId xmlns:p14="http://schemas.microsoft.com/office/powerpoint/2010/main" val="2954484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821" y="321972"/>
            <a:ext cx="9981127" cy="5965064"/>
          </a:xfrm>
        </p:spPr>
        <p:txBody>
          <a:bodyPr/>
          <a:lstStyle/>
          <a:p>
            <a:pPr>
              <a:buFont typeface="Wingdings" panose="05000000000000000000" pitchFamily="2" charset="2"/>
              <a:buChar char="q"/>
            </a:pPr>
            <a:r>
              <a:rPr lang="en-US" sz="3200" b="1" dirty="0">
                <a:solidFill>
                  <a:schemeClr val="accent3"/>
                </a:solidFill>
                <a:latin typeface="Times New Roman" panose="02020603050405020304" pitchFamily="18" charset="0"/>
                <a:cs typeface="Times New Roman" panose="02020603050405020304" pitchFamily="18" charset="0"/>
              </a:rPr>
              <a:t>Hardware Requirement</a:t>
            </a:r>
            <a:endParaRPr lang="en-US" sz="3200" b="1" u="sng" dirty="0">
              <a:solidFill>
                <a:schemeClr val="accent3"/>
              </a:solidFill>
              <a:latin typeface="Times New Roman" panose="02020603050405020304" pitchFamily="18" charset="0"/>
              <a:cs typeface="Times New Roman" panose="02020603050405020304" pitchFamily="18" charset="0"/>
            </a:endParaRPr>
          </a:p>
          <a:p>
            <a:pPr marL="0" indent="0">
              <a:buNone/>
            </a:pPr>
            <a:r>
              <a:rPr lang="en-IN" sz="3200" dirty="0">
                <a:solidFill>
                  <a:schemeClr val="accent3"/>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Processor: I3 or Higher version</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RAM: 1 GB or Higher</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Disk Space: 25 GB(Minimum</a:t>
            </a:r>
            <a:r>
              <a:rPr lang="en-US" dirty="0" smtClean="0">
                <a:latin typeface="Times New Roman" panose="02020603050405020304" pitchFamily="18" charset="0"/>
                <a:cs typeface="Times New Roman" panose="02020603050405020304" pitchFamily="18" charset="0"/>
              </a:rPr>
              <a:t>) or  Higher</a:t>
            </a:r>
            <a:endParaRPr lang="en-IN" dirty="0">
              <a:latin typeface="Times New Roman" panose="02020603050405020304" pitchFamily="18" charset="0"/>
              <a:cs typeface="Times New Roman" panose="02020603050405020304" pitchFamily="18" charset="0"/>
            </a:endParaRPr>
          </a:p>
          <a:p>
            <a:pPr marL="0" indent="0">
              <a:buNone/>
            </a:pPr>
            <a:endParaRPr lang="en-IN" dirty="0">
              <a:solidFill>
                <a:schemeClr val="tx2">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200" b="1" dirty="0">
                <a:solidFill>
                  <a:schemeClr val="accent3"/>
                </a:solidFill>
                <a:latin typeface="Times New Roman" panose="02020603050405020304" pitchFamily="18" charset="0"/>
                <a:cs typeface="Times New Roman" panose="02020603050405020304" pitchFamily="18" charset="0"/>
              </a:rPr>
              <a:t>Software Requirement</a:t>
            </a:r>
          </a:p>
          <a:p>
            <a:pPr marL="0" indent="0">
              <a:buNone/>
            </a:pPr>
            <a:endParaRPr lang="en-IN" dirty="0">
              <a:solidFill>
                <a:schemeClr val="accent3"/>
              </a:solidFill>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Operating System :-  Windows, Linux, Mac, etc.</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Browser: Chrome, Firefox, Internet Explorer, Safari, etc. </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854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829146" y="3244334"/>
            <a:ext cx="2477986" cy="769441"/>
          </a:xfrm>
          <a:prstGeom prst="rect">
            <a:avLst/>
          </a:prstGeom>
        </p:spPr>
        <p:txBody>
          <a:bodyPr wrap="none">
            <a:spAutoFit/>
          </a:bodyPr>
          <a:lstStyle/>
          <a:p>
            <a:r>
              <a:rPr lang="en-US" sz="4400" b="1" dirty="0" smtClean="0">
                <a:solidFill>
                  <a:schemeClr val="accent3"/>
                </a:solidFill>
                <a:latin typeface="Times New Roman" panose="02020603050405020304" pitchFamily="18" charset="0"/>
                <a:cs typeface="Times New Roman" panose="02020603050405020304" pitchFamily="18" charset="0"/>
              </a:rPr>
              <a:t>User Side</a:t>
            </a:r>
            <a:endParaRPr lang="en-US" sz="4400" dirty="0"/>
          </a:p>
        </p:txBody>
      </p:sp>
    </p:spTree>
    <p:extLst>
      <p:ext uri="{BB962C8B-B14F-4D97-AF65-F5344CB8AC3E}">
        <p14:creationId xmlns:p14="http://schemas.microsoft.com/office/powerpoint/2010/main" val="22372445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12125" y="500555"/>
            <a:ext cx="9929610" cy="6458499"/>
          </a:xfrm>
          <a:prstGeom prst="rect">
            <a:avLst/>
          </a:prstGeom>
        </p:spPr>
        <p:txBody>
          <a:bodyPr wrap="square">
            <a:spAutoFit/>
          </a:bodyPr>
          <a:lstStyle/>
          <a:p>
            <a:pPr>
              <a:lnSpc>
                <a:spcPct val="107000"/>
              </a:lnSpc>
              <a:spcAft>
                <a:spcPts val="800"/>
              </a:spcAft>
            </a:pP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1.Home </a:t>
            </a:r>
            <a:r>
              <a:rPr lang="en-US" sz="1600" b="1" dirty="0">
                <a:latin typeface="Times New Roman" panose="02020603050405020304" pitchFamily="18" charset="0"/>
                <a:ea typeface="Calibri" panose="020F0502020204030204" pitchFamily="34" charset="0"/>
                <a:cs typeface="Times New Roman" panose="02020603050405020304" pitchFamily="18" charset="0"/>
              </a:rPr>
              <a:t>Page  </a:t>
            </a:r>
            <a:endParaRPr lang="en-US" sz="1600" b="1"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cs typeface="Times New Roman" panose="02020603050405020304" pitchFamily="18" charset="0"/>
              </a:rPr>
              <a:t>This Page is Represent The Home Page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2.Events  Page(</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Brithday</a:t>
            </a:r>
            <a:r>
              <a:rPr lang="en-US" sz="1600" b="1" dirty="0">
                <a:latin typeface="Times New Roman" panose="02020603050405020304" pitchFamily="18" charset="0"/>
                <a:ea typeface="Calibri" panose="020F0502020204030204" pitchFamily="34" charset="0"/>
                <a:cs typeface="Times New Roman" panose="02020603050405020304" pitchFamily="18" charset="0"/>
              </a:rPr>
              <a:t> Event</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This Page is Represent the Events  and its Theme of  This </a:t>
            </a:r>
            <a:r>
              <a:rPr lang="en-US" sz="1600" dirty="0" err="1">
                <a:latin typeface="Times New Roman" panose="02020603050405020304" pitchFamily="18" charset="0"/>
                <a:ea typeface="Calibri" panose="020F0502020204030204" pitchFamily="34" charset="0"/>
                <a:cs typeface="Times New Roman" panose="02020603050405020304" pitchFamily="18" charset="0"/>
              </a:rPr>
              <a:t>webside</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latin typeface="Times New Roman" panose="02020603050405020304" pitchFamily="18" charset="0"/>
                <a:ea typeface="Calibri" panose="020F0502020204030204" pitchFamily="34" charset="0"/>
                <a:cs typeface="Times New Roman" panose="02020603050405020304" pitchFamily="18" charset="0"/>
              </a:rPr>
              <a:t>Birthday,weddig,Wedding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anniversary,Theme</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Party,Award</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Ceremonies,Opening</a:t>
            </a:r>
            <a:r>
              <a:rPr lang="en-US" sz="1600" dirty="0">
                <a:latin typeface="Times New Roman" panose="02020603050405020304" pitchFamily="18" charset="0"/>
                <a:ea typeface="Calibri" panose="020F0502020204030204" pitchFamily="34" charset="0"/>
                <a:cs typeface="Times New Roman" panose="02020603050405020304" pitchFamily="18" charset="0"/>
              </a:rPr>
              <a:t> Ceremonies)</a:t>
            </a:r>
          </a:p>
          <a:p>
            <a:pPr>
              <a:lnSpc>
                <a:spcPct val="107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3.Venue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Page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This Page is Represent The Venue For our Event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Maninagar,S</a:t>
            </a:r>
            <a:r>
              <a:rPr lang="en-US" sz="1600" dirty="0">
                <a:latin typeface="Times New Roman" panose="02020603050405020304" pitchFamily="18" charset="0"/>
                <a:ea typeface="Calibri" panose="020F0502020204030204" pitchFamily="34" charset="0"/>
                <a:cs typeface="Times New Roman" panose="02020603050405020304" pitchFamily="18" charset="0"/>
              </a:rPr>
              <a:t>-C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Highway,C</a:t>
            </a:r>
            <a:r>
              <a:rPr lang="en-US" sz="1600" dirty="0">
                <a:latin typeface="Times New Roman" panose="02020603050405020304" pitchFamily="18" charset="0"/>
                <a:ea typeface="Calibri" panose="020F0502020204030204" pitchFamily="34" charset="0"/>
                <a:cs typeface="Times New Roman" panose="02020603050405020304" pitchFamily="18" charset="0"/>
              </a:rPr>
              <a:t>-G road)</a:t>
            </a:r>
          </a:p>
          <a:p>
            <a:pPr>
              <a:lnSpc>
                <a:spcPct val="107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4.Book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Page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This Page is Represent Who is select You like(</a:t>
            </a:r>
            <a:r>
              <a:rPr lang="en-US" sz="1600" dirty="0" err="1">
                <a:latin typeface="Times New Roman" panose="02020603050405020304" pitchFamily="18" charset="0"/>
                <a:ea typeface="Calibri" panose="020F0502020204030204" pitchFamily="34" charset="0"/>
                <a:cs typeface="Times New Roman" panose="02020603050405020304" pitchFamily="18" charset="0"/>
              </a:rPr>
              <a:t>Date,No</a:t>
            </a:r>
            <a:r>
              <a:rPr lang="en-US" sz="1600" dirty="0">
                <a:latin typeface="Times New Roman" panose="02020603050405020304" pitchFamily="18" charset="0"/>
                <a:ea typeface="Calibri" panose="020F0502020204030204" pitchFamily="34" charset="0"/>
                <a:cs typeface="Times New Roman" panose="02020603050405020304" pitchFamily="18" charset="0"/>
              </a:rPr>
              <a:t> of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preson,Package</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5.Ready-Made </a:t>
            </a:r>
            <a:r>
              <a:rPr lang="en-US" sz="1600" b="1" dirty="0">
                <a:latin typeface="Times New Roman" panose="02020603050405020304" pitchFamily="18" charset="0"/>
                <a:ea typeface="Calibri" panose="020F0502020204030204" pitchFamily="34" charset="0"/>
                <a:cs typeface="Times New Roman" panose="02020603050405020304" pitchFamily="18" charset="0"/>
              </a:rPr>
              <a:t>Page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Ready: This Page is Represent who is select you like(</a:t>
            </a:r>
            <a:r>
              <a:rPr lang="en-US" sz="1600" dirty="0" err="1">
                <a:latin typeface="Times New Roman" panose="02020603050405020304" pitchFamily="18" charset="0"/>
                <a:ea typeface="Calibri" panose="020F0502020204030204" pitchFamily="34" charset="0"/>
                <a:cs typeface="Times New Roman" panose="02020603050405020304" pitchFamily="18" charset="0"/>
              </a:rPr>
              <a:t>Event,Theme,Venue</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6.Customize Page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err="1">
                <a:latin typeface="Times New Roman" panose="02020603050405020304" pitchFamily="18" charset="0"/>
                <a:ea typeface="Calibri" panose="020F0502020204030204" pitchFamily="34" charset="0"/>
                <a:cs typeface="Times New Roman" panose="02020603050405020304" pitchFamily="18" charset="0"/>
              </a:rPr>
              <a:t>Customize:This</a:t>
            </a:r>
            <a:r>
              <a:rPr lang="en-US" sz="1600" dirty="0">
                <a:latin typeface="Times New Roman" panose="02020603050405020304" pitchFamily="18" charset="0"/>
                <a:ea typeface="Calibri" panose="020F0502020204030204" pitchFamily="34" charset="0"/>
                <a:cs typeface="Times New Roman" panose="02020603050405020304" pitchFamily="18" charset="0"/>
              </a:rPr>
              <a:t> Page is Represent Who is select you Like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Event,Theme,Venue,Menu</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7.Invoce </a:t>
            </a:r>
            <a:r>
              <a:rPr lang="en-US" sz="1600" b="1" dirty="0">
                <a:latin typeface="Times New Roman" panose="02020603050405020304" pitchFamily="18" charset="0"/>
                <a:ea typeface="Calibri" panose="020F0502020204030204" pitchFamily="34" charset="0"/>
                <a:cs typeface="Times New Roman" panose="02020603050405020304" pitchFamily="18" charset="0"/>
              </a:rPr>
              <a:t>Page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This Page is Represent Who is Select You like(</a:t>
            </a:r>
            <a:r>
              <a:rPr lang="en-US" sz="1600" dirty="0" err="1">
                <a:latin typeface="Times New Roman" panose="02020603050405020304" pitchFamily="18" charset="0"/>
                <a:ea typeface="Calibri" panose="020F0502020204030204" pitchFamily="34" charset="0"/>
                <a:cs typeface="Times New Roman" panose="02020603050405020304" pitchFamily="18" charset="0"/>
              </a:rPr>
              <a:t>Event,Theme,Venue.Pckage</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8</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.Sign In</a:t>
            </a:r>
          </a:p>
          <a:p>
            <a:pPr>
              <a:lnSpc>
                <a:spcPct val="107000"/>
              </a:lnSpc>
              <a:spcAft>
                <a:spcPts val="800"/>
              </a:spcAft>
            </a:pP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9..Sign Up</a:t>
            </a:r>
          </a:p>
          <a:p>
            <a:pPr>
              <a:lnSpc>
                <a:spcPct val="107000"/>
              </a:lnSpc>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03672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643944" y="708339"/>
            <a:ext cx="10676586" cy="5930586"/>
          </a:xfrm>
          <a:prstGeom prst="rect">
            <a:avLst/>
          </a:prstGeom>
        </p:spPr>
      </p:pic>
    </p:spTree>
    <p:extLst>
      <p:ext uri="{BB962C8B-B14F-4D97-AF65-F5344CB8AC3E}">
        <p14:creationId xmlns:p14="http://schemas.microsoft.com/office/powerpoint/2010/main" val="12302930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8895" y="233870"/>
            <a:ext cx="3288080" cy="388696"/>
          </a:xfrm>
          <a:prstGeom prst="rect">
            <a:avLst/>
          </a:prstGeom>
        </p:spPr>
        <p:txBody>
          <a:bodyPr wrap="non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2.Events  Page(</a:t>
            </a:r>
            <a:r>
              <a:rPr lang="en-US" b="1" dirty="0" err="1">
                <a:latin typeface="Times New Roman" panose="02020603050405020304" pitchFamily="18" charset="0"/>
                <a:ea typeface="Calibri" panose="020F0502020204030204" pitchFamily="34" charset="0"/>
                <a:cs typeface="Times New Roman" panose="02020603050405020304" pitchFamily="18" charset="0"/>
              </a:rPr>
              <a:t>Brithday</a:t>
            </a:r>
            <a:r>
              <a:rPr lang="en-US" b="1" dirty="0">
                <a:latin typeface="Times New Roman" panose="02020603050405020304" pitchFamily="18" charset="0"/>
                <a:ea typeface="Calibri" panose="020F0502020204030204" pitchFamily="34" charset="0"/>
                <a:cs typeface="Times New Roman" panose="02020603050405020304" pitchFamily="18" charset="0"/>
              </a:rPr>
              <a:t> Event)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44699" y="708339"/>
            <a:ext cx="11075831" cy="5930586"/>
          </a:xfrm>
          <a:prstGeom prst="rect">
            <a:avLst/>
          </a:prstGeom>
        </p:spPr>
      </p:pic>
    </p:spTree>
    <p:extLst>
      <p:ext uri="{BB962C8B-B14F-4D97-AF65-F5344CB8AC3E}">
        <p14:creationId xmlns:p14="http://schemas.microsoft.com/office/powerpoint/2010/main" val="31103563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08718" y="130839"/>
            <a:ext cx="1497205" cy="388696"/>
          </a:xfrm>
          <a:prstGeom prst="rect">
            <a:avLst/>
          </a:prstGeom>
        </p:spPr>
        <p:txBody>
          <a:bodyPr wrap="non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3.Venue Page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C:\Users\divya\Desktop\Untitled.png"/>
          <p:cNvPicPr/>
          <p:nvPr/>
        </p:nvPicPr>
        <p:blipFill>
          <a:blip r:embed="rId2" cstate="print"/>
          <a:srcRect/>
          <a:stretch>
            <a:fillRect/>
          </a:stretch>
        </p:blipFill>
        <p:spPr bwMode="auto">
          <a:xfrm>
            <a:off x="208718" y="708338"/>
            <a:ext cx="11382268" cy="5959162"/>
          </a:xfrm>
          <a:prstGeom prst="rect">
            <a:avLst/>
          </a:prstGeom>
          <a:noFill/>
          <a:ln w="9525">
            <a:noFill/>
            <a:miter lim="800000"/>
            <a:headEnd/>
            <a:tailEnd/>
          </a:ln>
        </p:spPr>
      </p:pic>
    </p:spTree>
    <p:extLst>
      <p:ext uri="{BB962C8B-B14F-4D97-AF65-F5344CB8AC3E}">
        <p14:creationId xmlns:p14="http://schemas.microsoft.com/office/powerpoint/2010/main" val="7133134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01302" y="92204"/>
            <a:ext cx="1402948" cy="388696"/>
          </a:xfrm>
          <a:prstGeom prst="rect">
            <a:avLst/>
          </a:prstGeom>
        </p:spPr>
        <p:txBody>
          <a:bodyPr wrap="non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4.Book Page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cstate="print"/>
          <a:srcRect/>
          <a:stretch>
            <a:fillRect/>
          </a:stretch>
        </p:blipFill>
        <p:spPr bwMode="auto">
          <a:xfrm>
            <a:off x="334851" y="824248"/>
            <a:ext cx="11037194" cy="5743977"/>
          </a:xfrm>
          <a:prstGeom prst="rect">
            <a:avLst/>
          </a:prstGeom>
          <a:noFill/>
          <a:ln w="9525">
            <a:noFill/>
            <a:miter lim="800000"/>
            <a:headEnd/>
            <a:tailEnd/>
          </a:ln>
        </p:spPr>
      </p:pic>
    </p:spTree>
    <p:extLst>
      <p:ext uri="{BB962C8B-B14F-4D97-AF65-F5344CB8AC3E}">
        <p14:creationId xmlns:p14="http://schemas.microsoft.com/office/powerpoint/2010/main" val="26385534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4190" y="79324"/>
            <a:ext cx="2044149" cy="388696"/>
          </a:xfrm>
          <a:prstGeom prst="rect">
            <a:avLst/>
          </a:prstGeom>
        </p:spPr>
        <p:txBody>
          <a:bodyPr wrap="non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Ready-Made Page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cstate="print"/>
          <a:srcRect/>
          <a:stretch>
            <a:fillRect/>
          </a:stretch>
        </p:blipFill>
        <p:spPr bwMode="auto">
          <a:xfrm>
            <a:off x="154190" y="592428"/>
            <a:ext cx="11346644" cy="5975797"/>
          </a:xfrm>
          <a:prstGeom prst="rect">
            <a:avLst/>
          </a:prstGeom>
          <a:noFill/>
          <a:ln w="9525">
            <a:noFill/>
            <a:miter lim="800000"/>
            <a:headEnd/>
            <a:tailEnd/>
          </a:ln>
        </p:spPr>
      </p:pic>
    </p:spTree>
    <p:extLst>
      <p:ext uri="{BB962C8B-B14F-4D97-AF65-F5344CB8AC3E}">
        <p14:creationId xmlns:p14="http://schemas.microsoft.com/office/powerpoint/2010/main" val="22159284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46946" y="169475"/>
            <a:ext cx="1755609" cy="388696"/>
          </a:xfrm>
          <a:prstGeom prst="rect">
            <a:avLst/>
          </a:prstGeom>
        </p:spPr>
        <p:txBody>
          <a:bodyPr wrap="non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Customize Page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cstate="print"/>
          <a:srcRect/>
          <a:stretch>
            <a:fillRect/>
          </a:stretch>
        </p:blipFill>
        <p:spPr bwMode="auto">
          <a:xfrm>
            <a:off x="246945" y="686962"/>
            <a:ext cx="11305403" cy="5958538"/>
          </a:xfrm>
          <a:prstGeom prst="rect">
            <a:avLst/>
          </a:prstGeom>
          <a:noFill/>
          <a:ln w="9525">
            <a:noFill/>
            <a:miter lim="800000"/>
            <a:headEnd/>
            <a:tailEnd/>
          </a:ln>
        </p:spPr>
      </p:pic>
    </p:spTree>
    <p:extLst>
      <p:ext uri="{BB962C8B-B14F-4D97-AF65-F5344CB8AC3E}">
        <p14:creationId xmlns:p14="http://schemas.microsoft.com/office/powerpoint/2010/main" val="10839945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07913" y="311146"/>
            <a:ext cx="1723549" cy="388696"/>
          </a:xfrm>
          <a:prstGeom prst="rect">
            <a:avLst/>
          </a:prstGeom>
        </p:spPr>
        <p:txBody>
          <a:bodyPr wrap="none">
            <a:spAutoFit/>
          </a:bodyPr>
          <a:lstStyle/>
          <a:p>
            <a:pPr>
              <a:lnSpc>
                <a:spcPct val="107000"/>
              </a:lnSpc>
              <a:spcAft>
                <a:spcPts val="800"/>
              </a:spcAft>
            </a:pPr>
            <a:r>
              <a:rPr lang="en-US" b="1" dirty="0" smtClean="0">
                <a:latin typeface="Times New Roman" panose="02020603050405020304" pitchFamily="18" charset="0"/>
                <a:ea typeface="Calibri" panose="020F0502020204030204" pitchFamily="34" charset="0"/>
                <a:cs typeface="Times New Roman" panose="02020603050405020304" pitchFamily="18" charset="0"/>
              </a:rPr>
              <a:t>5.Invoice </a:t>
            </a:r>
            <a:r>
              <a:rPr lang="en-US" b="1" dirty="0">
                <a:latin typeface="Times New Roman" panose="02020603050405020304" pitchFamily="18" charset="0"/>
                <a:ea typeface="Calibri" panose="020F0502020204030204" pitchFamily="34" charset="0"/>
                <a:cs typeface="Times New Roman" panose="02020603050405020304" pitchFamily="18" charset="0"/>
              </a:rPr>
              <a:t>Page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cstate="print"/>
          <a:srcRect/>
          <a:stretch>
            <a:fillRect/>
          </a:stretch>
        </p:blipFill>
        <p:spPr bwMode="auto">
          <a:xfrm>
            <a:off x="154546" y="699842"/>
            <a:ext cx="11165984" cy="6022930"/>
          </a:xfrm>
          <a:prstGeom prst="rect">
            <a:avLst/>
          </a:prstGeom>
          <a:noFill/>
          <a:ln w="9525">
            <a:noFill/>
            <a:miter lim="800000"/>
            <a:headEnd/>
            <a:tailEnd/>
          </a:ln>
        </p:spPr>
      </p:pic>
    </p:spTree>
    <p:extLst>
      <p:ext uri="{BB962C8B-B14F-4D97-AF65-F5344CB8AC3E}">
        <p14:creationId xmlns:p14="http://schemas.microsoft.com/office/powerpoint/2010/main" val="39855208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C:\Users\divya\Desktop\Untitled.png"/>
          <p:cNvPicPr/>
          <p:nvPr/>
        </p:nvPicPr>
        <p:blipFill>
          <a:blip r:embed="rId2" cstate="print"/>
          <a:srcRect/>
          <a:stretch>
            <a:fillRect/>
          </a:stretch>
        </p:blipFill>
        <p:spPr bwMode="auto">
          <a:xfrm>
            <a:off x="347731" y="631065"/>
            <a:ext cx="10586432" cy="6117466"/>
          </a:xfrm>
          <a:prstGeom prst="rect">
            <a:avLst/>
          </a:prstGeom>
          <a:noFill/>
          <a:ln w="9525">
            <a:noFill/>
            <a:miter lim="800000"/>
            <a:headEnd/>
            <a:tailEnd/>
          </a:ln>
        </p:spPr>
      </p:pic>
      <p:sp>
        <p:nvSpPr>
          <p:cNvPr id="3" name="Rectangle 2"/>
          <p:cNvSpPr/>
          <p:nvPr/>
        </p:nvSpPr>
        <p:spPr>
          <a:xfrm>
            <a:off x="366009" y="156597"/>
            <a:ext cx="1899879" cy="388696"/>
          </a:xfrm>
          <a:prstGeom prst="rect">
            <a:avLst/>
          </a:prstGeom>
        </p:spPr>
        <p:txBody>
          <a:bodyPr wrap="none">
            <a:spAutoFit/>
          </a:bodyPr>
          <a:lstStyle/>
          <a:p>
            <a:pPr>
              <a:lnSpc>
                <a:spcPct val="107000"/>
              </a:lnSpc>
              <a:spcAft>
                <a:spcPts val="800"/>
              </a:spcAft>
            </a:pPr>
            <a:r>
              <a:rPr lang="en-US" b="1" dirty="0" smtClean="0">
                <a:latin typeface="Times New Roman" panose="02020603050405020304" pitchFamily="18" charset="0"/>
                <a:ea typeface="Calibri" panose="020F0502020204030204" pitchFamily="34" charset="0"/>
                <a:cs typeface="Times New Roman" panose="02020603050405020304" pitchFamily="18" charset="0"/>
              </a:rPr>
              <a:t>6.</a:t>
            </a:r>
            <a:r>
              <a:rPr lang="en-US" b="1" dirty="0"/>
              <a:t> </a:t>
            </a:r>
            <a:r>
              <a:rPr lang="en-US" b="1" dirty="0" smtClean="0"/>
              <a:t>Login Page</a:t>
            </a:r>
            <a:r>
              <a:rPr lang="en-US" b="1"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715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43946" y="128790"/>
            <a:ext cx="9697791" cy="901521"/>
          </a:xfrm>
        </p:spPr>
        <p:txBody>
          <a:bodyPr>
            <a:normAutofit/>
          </a:bodyPr>
          <a:lstStyle/>
          <a:p>
            <a:pPr marL="571486" indent="-571486">
              <a:buFont typeface="Wingdings" panose="05000000000000000000" pitchFamily="2" charset="2"/>
              <a:buChar char="q"/>
            </a:pPr>
            <a:r>
              <a:rPr lang="en-IN" sz="3200" b="1" dirty="0">
                <a:solidFill>
                  <a:schemeClr val="accent3"/>
                </a:solidFill>
                <a:latin typeface="Times New Roman" panose="02020603050405020304" pitchFamily="18" charset="0"/>
                <a:cs typeface="Times New Roman" panose="02020603050405020304" pitchFamily="18" charset="0"/>
              </a:rPr>
              <a:t>Existing  System </a:t>
            </a:r>
          </a:p>
        </p:txBody>
      </p:sp>
      <p:sp>
        <p:nvSpPr>
          <p:cNvPr id="3" name="Content Placeholder 2"/>
          <p:cNvSpPr>
            <a:spLocks noGrp="1"/>
          </p:cNvSpPr>
          <p:nvPr>
            <p:ph idx="1"/>
          </p:nvPr>
        </p:nvSpPr>
        <p:spPr>
          <a:xfrm>
            <a:off x="643946" y="1030311"/>
            <a:ext cx="9697791" cy="5486400"/>
          </a:xfrm>
        </p:spPr>
        <p:txBody>
          <a:bodyPr>
            <a:normAutofit/>
          </a:bodyPr>
          <a:lstStyle/>
          <a:p>
            <a:pPr lvl="0"/>
            <a:r>
              <a:rPr lang="en-US" sz="2400" dirty="0">
                <a:latin typeface="Times New Roman" panose="02020603050405020304" pitchFamily="18" charset="0"/>
                <a:cs typeface="Times New Roman" panose="02020603050405020304" pitchFamily="18" charset="0"/>
              </a:rPr>
              <a:t>The Existing system for Event management is a manual process.</a:t>
            </a:r>
          </a:p>
          <a:p>
            <a:pPr marL="0" indent="0">
              <a:buNone/>
            </a:pP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All this requires more time and labor work. </a:t>
            </a:r>
          </a:p>
          <a:p>
            <a:pPr marL="0" indent="0">
              <a:buNone/>
            </a:pP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Events does not organized at multiple locations become a tedious task.</a:t>
            </a:r>
          </a:p>
          <a:p>
            <a:pPr marL="0" indent="0">
              <a:buNone/>
            </a:pP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Existing System dose not provide accurate information.</a:t>
            </a:r>
          </a:p>
          <a:p>
            <a:pPr marL="0" indent="0">
              <a:buNone/>
            </a:pP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Involves more manual work Time consuming</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2929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C:\Users\divya\Desktop\Untitled.png"/>
          <p:cNvPicPr/>
          <p:nvPr/>
        </p:nvPicPr>
        <p:blipFill>
          <a:blip r:embed="rId2" cstate="print"/>
          <a:srcRect/>
          <a:stretch>
            <a:fillRect/>
          </a:stretch>
        </p:blipFill>
        <p:spPr bwMode="auto">
          <a:xfrm>
            <a:off x="309093" y="656823"/>
            <a:ext cx="10625070" cy="6039251"/>
          </a:xfrm>
          <a:prstGeom prst="rect">
            <a:avLst/>
          </a:prstGeom>
          <a:noFill/>
          <a:ln w="9525">
            <a:noFill/>
            <a:miter lim="800000"/>
            <a:headEnd/>
            <a:tailEnd/>
          </a:ln>
        </p:spPr>
      </p:pic>
      <p:sp>
        <p:nvSpPr>
          <p:cNvPr id="3" name="Rectangle 2"/>
          <p:cNvSpPr/>
          <p:nvPr/>
        </p:nvSpPr>
        <p:spPr>
          <a:xfrm>
            <a:off x="355104" y="63604"/>
            <a:ext cx="2297944" cy="369332"/>
          </a:xfrm>
          <a:prstGeom prst="rect">
            <a:avLst/>
          </a:prstGeom>
        </p:spPr>
        <p:txBody>
          <a:bodyPr wrap="square">
            <a:spAutoFit/>
          </a:bodyPr>
          <a:lstStyle/>
          <a:p>
            <a:r>
              <a:rPr lang="en-US" b="1" dirty="0" smtClean="0">
                <a:latin typeface="Times New Roman" panose="02020603050405020304" pitchFamily="18" charset="0"/>
                <a:ea typeface="Calibri" panose="020F0502020204030204" pitchFamily="34" charset="0"/>
              </a:rPr>
              <a:t>7.Registration Page</a:t>
            </a:r>
            <a:endParaRPr lang="en-US" dirty="0"/>
          </a:p>
        </p:txBody>
      </p:sp>
    </p:spTree>
    <p:extLst>
      <p:ext uri="{BB962C8B-B14F-4D97-AF65-F5344CB8AC3E}">
        <p14:creationId xmlns:p14="http://schemas.microsoft.com/office/powerpoint/2010/main" val="30009686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095482" y="3244334"/>
            <a:ext cx="4016935" cy="830997"/>
          </a:xfrm>
          <a:prstGeom prst="rect">
            <a:avLst/>
          </a:prstGeom>
        </p:spPr>
        <p:txBody>
          <a:bodyPr wrap="square">
            <a:spAutoFit/>
          </a:bodyPr>
          <a:lstStyle/>
          <a:p>
            <a:r>
              <a:rPr lang="en-US" sz="4800" b="1" dirty="0" smtClean="0">
                <a:solidFill>
                  <a:schemeClr val="accent3"/>
                </a:solidFill>
                <a:latin typeface="Times New Roman" panose="02020603050405020304" pitchFamily="18" charset="0"/>
                <a:cs typeface="Times New Roman" panose="02020603050405020304" pitchFamily="18" charset="0"/>
              </a:rPr>
              <a:t>Admin Side</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4339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618185" y="493226"/>
            <a:ext cx="8680361" cy="5087034"/>
          </a:xfrm>
          <a:prstGeom prst="rect">
            <a:avLst/>
          </a:prstGeom>
        </p:spPr>
        <p:txBody>
          <a:bodyPr wrap="square">
            <a:spAutoFit/>
          </a:bodyPr>
          <a:lstStyle/>
          <a:p>
            <a:pPr marR="0" lvl="0">
              <a:lnSpc>
                <a:spcPct val="115000"/>
              </a:lnSpc>
              <a:spcBef>
                <a:spcPts val="0"/>
              </a:spcBef>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Admin Side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1000"/>
              </a:spcAft>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1.Home </a:t>
            </a:r>
            <a:r>
              <a:rPr lang="en-US" sz="2000" b="1" dirty="0">
                <a:latin typeface="Times New Roman" panose="02020603050405020304" pitchFamily="18" charset="0"/>
                <a:ea typeface="Calibri" panose="020F0502020204030204" pitchFamily="34" charset="0"/>
                <a:cs typeface="Times New Roman" panose="02020603050405020304" pitchFamily="18" charset="0"/>
              </a:rPr>
              <a:t>Page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This Page is Represent The Home Page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smtClean="0">
                <a:latin typeface="Calibri" panose="020F0502020204030204" pitchFamily="34" charset="0"/>
                <a:ea typeface="Calibri" panose="020F0502020204030204" pitchFamily="34" charset="0"/>
                <a:cs typeface="Times New Roman" panose="02020603050405020304" pitchFamily="18" charset="0"/>
              </a:rPr>
              <a:t>2.</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Login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685800" algn="l"/>
              </a:tabLst>
            </a:pPr>
            <a:r>
              <a:rPr lang="en-US" dirty="0" smtClean="0">
                <a:latin typeface="Times New Roman" panose="02020603050405020304" pitchFamily="18" charset="0"/>
                <a:ea typeface="Calibri" panose="020F0502020204030204" pitchFamily="34" charset="0"/>
                <a:cs typeface="Times New Roman" panose="02020603050405020304" pitchFamily="18" charset="0"/>
              </a:rPr>
              <a:t>Through </a:t>
            </a:r>
            <a:r>
              <a:rPr lang="en-US" dirty="0">
                <a:latin typeface="Times New Roman" panose="02020603050405020304" pitchFamily="18" charset="0"/>
                <a:ea typeface="Calibri" panose="020F0502020204030204" pitchFamily="34" charset="0"/>
                <a:cs typeface="Times New Roman" panose="02020603050405020304" pitchFamily="18" charset="0"/>
              </a:rPr>
              <a:t>this page Website Administrator can Login to the Admin Panel.</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1000"/>
              </a:spcAft>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3.Book </a:t>
            </a:r>
            <a:r>
              <a:rPr lang="en-US" sz="2000" b="1" dirty="0">
                <a:latin typeface="Times New Roman" panose="02020603050405020304" pitchFamily="18" charset="0"/>
                <a:ea typeface="Calibri" panose="020F0502020204030204" pitchFamily="34" charset="0"/>
                <a:cs typeface="Times New Roman" panose="02020603050405020304" pitchFamily="18" charset="0"/>
              </a:rPr>
              <a:t>Event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This Page is represent The who user the Book in this Website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1000"/>
              </a:spcAft>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4.Menu </a:t>
            </a:r>
            <a:r>
              <a:rPr lang="en-US" sz="2000" b="1" dirty="0">
                <a:latin typeface="Times New Roman" panose="02020603050405020304" pitchFamily="18" charset="0"/>
                <a:ea typeface="Calibri" panose="020F0502020204030204" pitchFamily="34" charset="0"/>
                <a:cs typeface="Times New Roman" panose="02020603050405020304" pitchFamily="18" charset="0"/>
              </a:rPr>
              <a:t>Master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This Page Admin Add/update/delete The Menu Details.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1000"/>
              </a:spcAft>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5.Users </a:t>
            </a:r>
            <a:r>
              <a:rPr lang="en-US" sz="2000" b="1" dirty="0">
                <a:latin typeface="Times New Roman" panose="02020603050405020304" pitchFamily="18" charset="0"/>
                <a:ea typeface="Calibri" panose="020F0502020204030204" pitchFamily="34" charset="0"/>
                <a:cs typeface="Times New Roman" panose="02020603050405020304" pitchFamily="18" charset="0"/>
              </a:rPr>
              <a:t>Details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This Page Admin Can see The who user can Register in website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3995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43136" y="287179"/>
            <a:ext cx="1479892" cy="410882"/>
          </a:xfrm>
          <a:prstGeom prst="rect">
            <a:avLst/>
          </a:prstGeom>
        </p:spPr>
        <p:txBody>
          <a:bodyPr wrap="none">
            <a:spAutoFit/>
          </a:bodyPr>
          <a:lstStyle/>
          <a:p>
            <a:pPr marR="0" lvl="0">
              <a:lnSpc>
                <a:spcPct val="115000"/>
              </a:lnSpc>
              <a:spcBef>
                <a:spcPts val="0"/>
              </a:spcBef>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1.Home Page</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C:\Users\Kalpesh\Desktop\Admin screenshot\screen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124" y="710940"/>
            <a:ext cx="11037194" cy="5754253"/>
          </a:xfrm>
          <a:prstGeom prst="rect">
            <a:avLst/>
          </a:prstGeom>
          <a:noFill/>
          <a:ln>
            <a:noFill/>
          </a:ln>
        </p:spPr>
      </p:pic>
    </p:spTree>
    <p:extLst>
      <p:ext uri="{BB962C8B-B14F-4D97-AF65-F5344CB8AC3E}">
        <p14:creationId xmlns:p14="http://schemas.microsoft.com/office/powerpoint/2010/main" val="27080550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77929" y="324025"/>
            <a:ext cx="901209" cy="388696"/>
          </a:xfrm>
          <a:prstGeom prst="rect">
            <a:avLst/>
          </a:prstGeom>
        </p:spPr>
        <p:txBody>
          <a:bodyPr wrap="none">
            <a:spAutoFit/>
          </a:bodyPr>
          <a:lstStyle/>
          <a:p>
            <a:pPr>
              <a:lnSpc>
                <a:spcPct val="107000"/>
              </a:lnSpc>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2.</a:t>
            </a:r>
            <a:r>
              <a:rPr lang="en-US" b="1" dirty="0">
                <a:latin typeface="Times New Roman" panose="02020603050405020304" pitchFamily="18" charset="0"/>
                <a:ea typeface="Calibri" panose="020F0502020204030204" pitchFamily="34" charset="0"/>
                <a:cs typeface="Times New Roman" panose="02020603050405020304" pitchFamily="18" charset="0"/>
              </a:rPr>
              <a:t>Login</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Users\Kalpesh\Desktop\Admin screenshot\screen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29" y="862885"/>
            <a:ext cx="10994116" cy="5396247"/>
          </a:xfrm>
          <a:prstGeom prst="rect">
            <a:avLst/>
          </a:prstGeom>
          <a:noFill/>
          <a:ln>
            <a:noFill/>
          </a:ln>
        </p:spPr>
      </p:pic>
    </p:spTree>
    <p:extLst>
      <p:ext uri="{BB962C8B-B14F-4D97-AF65-F5344CB8AC3E}">
        <p14:creationId xmlns:p14="http://schemas.microsoft.com/office/powerpoint/2010/main" val="17083649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23496" y="312931"/>
            <a:ext cx="1505540" cy="410882"/>
          </a:xfrm>
          <a:prstGeom prst="rect">
            <a:avLst/>
          </a:prstGeom>
        </p:spPr>
        <p:txBody>
          <a:bodyPr wrap="none">
            <a:spAutoFit/>
          </a:bodyPr>
          <a:lstStyle/>
          <a:p>
            <a:pPr marR="0" lvl="0">
              <a:lnSpc>
                <a:spcPct val="115000"/>
              </a:lnSpc>
              <a:spcBef>
                <a:spcPts val="0"/>
              </a:spcBef>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3.Book Event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Users\Kalpesh\Desktop\Admin screenshot\screen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497" y="1056067"/>
            <a:ext cx="10794002" cy="5602309"/>
          </a:xfrm>
          <a:prstGeom prst="rect">
            <a:avLst/>
          </a:prstGeom>
          <a:noFill/>
          <a:ln>
            <a:noFill/>
          </a:ln>
        </p:spPr>
      </p:pic>
    </p:spTree>
    <p:extLst>
      <p:ext uri="{BB962C8B-B14F-4D97-AF65-F5344CB8AC3E}">
        <p14:creationId xmlns:p14="http://schemas.microsoft.com/office/powerpoint/2010/main" val="30754925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14436" y="338690"/>
            <a:ext cx="1697901" cy="410882"/>
          </a:xfrm>
          <a:prstGeom prst="rect">
            <a:avLst/>
          </a:prstGeom>
        </p:spPr>
        <p:txBody>
          <a:bodyPr wrap="none">
            <a:spAutoFit/>
          </a:bodyPr>
          <a:lstStyle/>
          <a:p>
            <a:pPr marR="0" lvl="0">
              <a:lnSpc>
                <a:spcPct val="115000"/>
              </a:lnSpc>
              <a:spcBef>
                <a:spcPts val="0"/>
              </a:spcBef>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4.Menu Master</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Users\Kalpesh\Desktop\Admin screenshot\screen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436" y="1017432"/>
            <a:ext cx="10980335" cy="5409126"/>
          </a:xfrm>
          <a:prstGeom prst="rect">
            <a:avLst/>
          </a:prstGeom>
          <a:noFill/>
          <a:ln>
            <a:noFill/>
          </a:ln>
        </p:spPr>
      </p:pic>
    </p:spTree>
    <p:extLst>
      <p:ext uri="{BB962C8B-B14F-4D97-AF65-F5344CB8AC3E}">
        <p14:creationId xmlns:p14="http://schemas.microsoft.com/office/powerpoint/2010/main" val="6301124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55432" y="287173"/>
            <a:ext cx="1704313" cy="410882"/>
          </a:xfrm>
          <a:prstGeom prst="rect">
            <a:avLst/>
          </a:prstGeom>
        </p:spPr>
        <p:txBody>
          <a:bodyPr wrap="none">
            <a:spAutoFit/>
          </a:bodyPr>
          <a:lstStyle/>
          <a:p>
            <a:pPr marR="0" lvl="0">
              <a:lnSpc>
                <a:spcPct val="115000"/>
              </a:lnSpc>
              <a:spcBef>
                <a:spcPts val="0"/>
              </a:spcBef>
              <a:spcAft>
                <a:spcPts val="1000"/>
              </a:spcAft>
            </a:pPr>
            <a:r>
              <a:rPr lang="en-US" b="1" dirty="0" smtClean="0">
                <a:latin typeface="Times New Roman" panose="02020603050405020304" pitchFamily="18" charset="0"/>
                <a:ea typeface="Calibri" panose="020F0502020204030204" pitchFamily="34" charset="0"/>
                <a:cs typeface="Times New Roman" panose="02020603050405020304" pitchFamily="18" charset="0"/>
              </a:rPr>
              <a:t> 5.Users </a:t>
            </a:r>
            <a:r>
              <a:rPr lang="en-US" b="1" dirty="0">
                <a:latin typeface="Times New Roman" panose="02020603050405020304" pitchFamily="18" charset="0"/>
                <a:ea typeface="Calibri" panose="020F0502020204030204" pitchFamily="34" charset="0"/>
                <a:cs typeface="Times New Roman" panose="02020603050405020304" pitchFamily="18" charset="0"/>
              </a:rPr>
              <a:t>Details</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Users\Kalpesh\Desktop\Admin screenshot\screen5.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431" y="1043189"/>
            <a:ext cx="10906765" cy="5396248"/>
          </a:xfrm>
          <a:prstGeom prst="rect">
            <a:avLst/>
          </a:prstGeom>
          <a:noFill/>
          <a:ln>
            <a:noFill/>
          </a:ln>
        </p:spPr>
      </p:pic>
    </p:spTree>
    <p:extLst>
      <p:ext uri="{BB962C8B-B14F-4D97-AF65-F5344CB8AC3E}">
        <p14:creationId xmlns:p14="http://schemas.microsoft.com/office/powerpoint/2010/main" val="11948030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55432" y="287173"/>
            <a:ext cx="2213526" cy="617092"/>
          </a:xfrm>
          <a:prstGeom prst="rect">
            <a:avLst/>
          </a:prstGeom>
        </p:spPr>
        <p:txBody>
          <a:bodyPr wrap="square">
            <a:spAutoFit/>
          </a:bodyPr>
          <a:lstStyle/>
          <a:p>
            <a:r>
              <a:rPr lang="en-US" b="1" dirty="0" smtClean="0">
                <a:latin typeface="Times New Roman" panose="02020603050405020304" pitchFamily="18" charset="0"/>
                <a:ea typeface="Calibri" panose="020F0502020204030204" pitchFamily="34" charset="0"/>
                <a:cs typeface="Times New Roman" panose="02020603050405020304" pitchFamily="18" charset="0"/>
              </a:rPr>
              <a:t> 6.</a:t>
            </a:r>
            <a:r>
              <a:rPr lang="en-US" sz="1400" dirty="0" smtClean="0"/>
              <a:t> </a:t>
            </a:r>
            <a:r>
              <a:rPr lang="en-US" sz="1400" dirty="0"/>
              <a:t> </a:t>
            </a:r>
            <a:r>
              <a:rPr lang="en-US" sz="1400" b="1" dirty="0" smtClean="0"/>
              <a:t>Change </a:t>
            </a:r>
            <a:r>
              <a:rPr lang="en-US" sz="1400" b="1" dirty="0"/>
              <a:t>Password </a:t>
            </a:r>
            <a:endParaRPr lang="en-US" sz="1400" dirty="0"/>
          </a:p>
          <a:p>
            <a:pPr marR="0" lvl="0">
              <a:lnSpc>
                <a:spcPct val="115000"/>
              </a:lnSpc>
              <a:spcBef>
                <a:spcPts val="0"/>
              </a:spcBef>
              <a:spcAft>
                <a:spcPts val="100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C:\Users\Kalpesh\Desktop\Admin screenshot\screen6.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431" y="785610"/>
            <a:ext cx="10365853" cy="5499279"/>
          </a:xfrm>
          <a:prstGeom prst="rect">
            <a:avLst/>
          </a:prstGeom>
          <a:noFill/>
          <a:ln>
            <a:noFill/>
          </a:ln>
        </p:spPr>
      </p:pic>
    </p:spTree>
    <p:extLst>
      <p:ext uri="{BB962C8B-B14F-4D97-AF65-F5344CB8AC3E}">
        <p14:creationId xmlns:p14="http://schemas.microsoft.com/office/powerpoint/2010/main" val="4111082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92430" y="103033"/>
            <a:ext cx="9458407" cy="901521"/>
          </a:xfrm>
        </p:spPr>
        <p:txBody>
          <a:bodyPr/>
          <a:lstStyle/>
          <a:p>
            <a:pPr marL="571486" indent="-571486">
              <a:buFont typeface="Wingdings" panose="05000000000000000000" pitchFamily="2" charset="2"/>
              <a:buChar char="q"/>
            </a:pPr>
            <a:r>
              <a:rPr lang="en-IN" sz="4000" dirty="0">
                <a:solidFill>
                  <a:schemeClr val="accent3"/>
                </a:solidFill>
              </a:rPr>
              <a:t>Future scope of  System</a:t>
            </a:r>
          </a:p>
        </p:txBody>
      </p:sp>
      <p:sp>
        <p:nvSpPr>
          <p:cNvPr id="3" name="Content Placeholder 2"/>
          <p:cNvSpPr>
            <a:spLocks noGrp="1"/>
          </p:cNvSpPr>
          <p:nvPr>
            <p:ph idx="1"/>
          </p:nvPr>
        </p:nvSpPr>
        <p:spPr>
          <a:xfrm>
            <a:off x="592430" y="1004554"/>
            <a:ext cx="9458405" cy="5243847"/>
          </a:xfrm>
        </p:spPr>
        <p:txBody>
          <a:bodyPr>
            <a:normAutofit lnSpcReduction="10000"/>
          </a:bodyPr>
          <a:lstStyle/>
          <a:p>
            <a:pPr marL="0" indent="0">
              <a:buNone/>
            </a:pPr>
            <a:endParaRPr lang="en-IN" sz="2400" dirty="0"/>
          </a:p>
          <a:p>
            <a:pPr lvl="0"/>
            <a:r>
              <a:rPr lang="en-US" sz="2400" dirty="0"/>
              <a:t>Keep records of events history.</a:t>
            </a:r>
          </a:p>
          <a:p>
            <a:pPr marL="0" indent="0">
              <a:buNone/>
            </a:pPr>
            <a:endParaRPr lang="en-IN" sz="2400" dirty="0"/>
          </a:p>
          <a:p>
            <a:pPr lvl="0"/>
            <a:r>
              <a:rPr lang="en-US" sz="2400" dirty="0"/>
              <a:t>After events successful execution survey &amp; feedbacks to make improvements for next time.</a:t>
            </a:r>
          </a:p>
          <a:p>
            <a:pPr marL="0" indent="0">
              <a:buNone/>
            </a:pPr>
            <a:endParaRPr lang="en-US" sz="2400" dirty="0"/>
          </a:p>
          <a:p>
            <a:pPr lvl="0"/>
            <a:r>
              <a:rPr lang="en-US" sz="2400" dirty="0"/>
              <a:t>Add Modules for system requirements.</a:t>
            </a:r>
          </a:p>
          <a:p>
            <a:pPr lvl="0"/>
            <a:endParaRPr lang="en-IN" sz="2400" dirty="0"/>
          </a:p>
          <a:p>
            <a:pPr lvl="0"/>
            <a:r>
              <a:rPr lang="en-US" sz="2400" dirty="0"/>
              <a:t>Automation of notifications about events.</a:t>
            </a:r>
          </a:p>
          <a:p>
            <a:pPr marL="0" indent="0">
              <a:buNone/>
            </a:pPr>
            <a:endParaRPr lang="en-IN" sz="2400" dirty="0"/>
          </a:p>
          <a:p>
            <a:pPr lvl="0"/>
            <a:r>
              <a:rPr lang="en-US" sz="2400" dirty="0"/>
              <a:t>Improve visiting experience of attendees.</a:t>
            </a:r>
            <a:endParaRPr lang="en-IN" sz="2400" dirty="0"/>
          </a:p>
        </p:txBody>
      </p:sp>
    </p:spTree>
    <p:extLst>
      <p:ext uri="{BB962C8B-B14F-4D97-AF65-F5344CB8AC3E}">
        <p14:creationId xmlns:p14="http://schemas.microsoft.com/office/powerpoint/2010/main" val="622827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6519" y="25759"/>
            <a:ext cx="9574316" cy="888641"/>
          </a:xfrm>
        </p:spPr>
        <p:txBody>
          <a:bodyPr>
            <a:normAutofit/>
          </a:bodyPr>
          <a:lstStyle/>
          <a:p>
            <a:pPr marL="571486" indent="-571486">
              <a:buFont typeface="Wingdings" panose="05000000000000000000" pitchFamily="2" charset="2"/>
              <a:buChar char="q"/>
            </a:pPr>
            <a:r>
              <a:rPr lang="en-IN" sz="3200" b="1" dirty="0">
                <a:solidFill>
                  <a:schemeClr val="accent3"/>
                </a:solidFill>
                <a:latin typeface="Times New Roman" panose="02020603050405020304" pitchFamily="18" charset="0"/>
                <a:cs typeface="Times New Roman" panose="02020603050405020304" pitchFamily="18" charset="0"/>
              </a:rPr>
              <a:t>Need of your System</a:t>
            </a:r>
          </a:p>
        </p:txBody>
      </p:sp>
      <p:sp>
        <p:nvSpPr>
          <p:cNvPr id="3" name="Content Placeholder 2"/>
          <p:cNvSpPr>
            <a:spLocks noGrp="1"/>
          </p:cNvSpPr>
          <p:nvPr>
            <p:ph idx="1"/>
          </p:nvPr>
        </p:nvSpPr>
        <p:spPr>
          <a:xfrm>
            <a:off x="476519" y="801667"/>
            <a:ext cx="9907558" cy="5924810"/>
          </a:xfrm>
        </p:spPr>
        <p:txBody>
          <a:bodyPr>
            <a:noAutofit/>
          </a:bodyPr>
          <a:lstStyle/>
          <a:p>
            <a:pPr lvl="0"/>
            <a:r>
              <a:rPr lang="en-US" sz="2400" dirty="0" smtClean="0">
                <a:latin typeface="Times New Roman" panose="02020603050405020304" pitchFamily="18" charset="0"/>
                <a:cs typeface="Times New Roman" panose="02020603050405020304" pitchFamily="18" charset="0"/>
              </a:rPr>
              <a:t>All data/record are store in a Users Profiles.</a:t>
            </a:r>
          </a:p>
          <a:p>
            <a:pPr lvl="0"/>
            <a:r>
              <a:rPr lang="en-US" sz="2400" dirty="0" smtClean="0">
                <a:latin typeface="Times New Roman" panose="02020603050405020304" pitchFamily="18" charset="0"/>
                <a:cs typeface="Times New Roman" panose="02020603050405020304" pitchFamily="18" charset="0"/>
              </a:rPr>
              <a:t>Searching Event’s information is very easy. That’s why reduce time of user’s.</a:t>
            </a:r>
          </a:p>
          <a:p>
            <a:pPr lvl="0"/>
            <a:r>
              <a:rPr lang="en-US" sz="2400" dirty="0" smtClean="0">
                <a:latin typeface="Times New Roman" panose="02020603050405020304" pitchFamily="18" charset="0"/>
                <a:cs typeface="Times New Roman" panose="02020603050405020304" pitchFamily="18" charset="0"/>
              </a:rPr>
              <a:t>The system used to provide a facility to Client to book a event very easily and any location.</a:t>
            </a:r>
          </a:p>
          <a:p>
            <a:pPr lvl="0"/>
            <a:r>
              <a:rPr lang="en-US" sz="2400" dirty="0" smtClean="0">
                <a:latin typeface="Times New Roman" panose="02020603050405020304" pitchFamily="18" charset="0"/>
                <a:cs typeface="Times New Roman" panose="02020603050405020304" pitchFamily="18" charset="0"/>
              </a:rPr>
              <a:t>A new system is provide accurate information of Event Management, Such as    </a:t>
            </a:r>
          </a:p>
          <a:p>
            <a:pPr marL="0" indent="0">
              <a:buNone/>
            </a:pPr>
            <a:r>
              <a:rPr lang="en-US" sz="2400" dirty="0" smtClean="0">
                <a:latin typeface="Times New Roman" panose="02020603050405020304" pitchFamily="18" charset="0"/>
                <a:cs typeface="Times New Roman" panose="02020603050405020304" pitchFamily="18" charset="0"/>
              </a:rPr>
              <a:t>	(1)Venue Selection,</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(2)Food Selection,</a:t>
            </a:r>
          </a:p>
          <a:p>
            <a:pPr marL="0" indent="0">
              <a:buNone/>
            </a:pPr>
            <a:r>
              <a:rPr lang="en-US" sz="2400" dirty="0" smtClean="0">
                <a:latin typeface="Times New Roman" panose="02020603050405020304" pitchFamily="18" charset="0"/>
                <a:cs typeface="Times New Roman" panose="02020603050405020304" pitchFamily="18" charset="0"/>
              </a:rPr>
              <a:t>	(3)Theme Selection,</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(4)Ready Package,</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(5)Online Payment.</a:t>
            </a:r>
          </a:p>
          <a:p>
            <a:pPr lvl="0"/>
            <a:r>
              <a:rPr lang="en-US" sz="2400" dirty="0" smtClean="0">
                <a:latin typeface="Times New Roman" panose="02020603050405020304" pitchFamily="18" charset="0"/>
                <a:cs typeface="Times New Roman" panose="02020603050405020304" pitchFamily="18" charset="0"/>
              </a:rPr>
              <a:t>The new System will cut-down the cost such as Paper and Stationary cost.</a:t>
            </a:r>
          </a:p>
        </p:txBody>
      </p:sp>
    </p:spTree>
    <p:extLst>
      <p:ext uri="{BB962C8B-B14F-4D97-AF65-F5344CB8AC3E}">
        <p14:creationId xmlns:p14="http://schemas.microsoft.com/office/powerpoint/2010/main" val="30649529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4" y="1"/>
            <a:ext cx="10122795" cy="6735651"/>
          </a:xfrm>
        </p:spPr>
        <p:txBody>
          <a:bodyPr anchor="ctr">
            <a:normAutofit/>
          </a:bodyPr>
          <a:lstStyle/>
          <a:p>
            <a:pPr marL="0" indent="0" algn="ctr">
              <a:buNone/>
            </a:pPr>
            <a:r>
              <a:rPr lang="en-IN" sz="6000" dirty="0">
                <a:solidFill>
                  <a:schemeClr val="accent3"/>
                </a:solidFill>
              </a:rPr>
              <a:t>…Thank You…</a:t>
            </a:r>
          </a:p>
        </p:txBody>
      </p:sp>
    </p:spTree>
    <p:extLst>
      <p:ext uri="{BB962C8B-B14F-4D97-AF65-F5344CB8AC3E}">
        <p14:creationId xmlns:p14="http://schemas.microsoft.com/office/powerpoint/2010/main" val="783472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9"/>
            <a:ext cx="9404723" cy="938200"/>
          </a:xfrm>
        </p:spPr>
        <p:txBody>
          <a:bodyPr>
            <a:normAutofit/>
          </a:bodyPr>
          <a:lstStyle/>
          <a:p>
            <a:pPr marL="571486" indent="-571486">
              <a:buFont typeface="Wingdings" panose="05000000000000000000" pitchFamily="2" charset="2"/>
              <a:buChar char="q"/>
            </a:pPr>
            <a:r>
              <a:rPr lang="en-IN" sz="3600" b="1" dirty="0">
                <a:solidFill>
                  <a:schemeClr val="accent3"/>
                </a:solidFill>
                <a:latin typeface="Times New Roman" panose="02020603050405020304" pitchFamily="18" charset="0"/>
                <a:cs typeface="Times New Roman" panose="02020603050405020304" pitchFamily="18" charset="0"/>
              </a:rPr>
              <a:t>Module in Event management System  </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There are two module in system</a:t>
            </a:r>
          </a:p>
          <a:p>
            <a:pPr marL="0" indent="0">
              <a:buNone/>
            </a:pPr>
            <a:r>
              <a:rPr lang="en-IN" sz="3600" dirty="0">
                <a:latin typeface="Times New Roman" panose="02020603050405020304" pitchFamily="18" charset="0"/>
                <a:cs typeface="Times New Roman" panose="02020603050405020304" pitchFamily="18" charset="0"/>
              </a:rPr>
              <a:t>	1.Admin</a:t>
            </a:r>
          </a:p>
          <a:p>
            <a:pPr marL="0" indent="0">
              <a:buNone/>
            </a:pPr>
            <a:r>
              <a:rPr lang="en-IN" sz="3600" dirty="0">
                <a:latin typeface="Times New Roman" panose="02020603050405020304" pitchFamily="18" charset="0"/>
                <a:cs typeface="Times New Roman" panose="02020603050405020304" pitchFamily="18" charset="0"/>
              </a:rPr>
              <a:t>	2.User</a:t>
            </a:r>
          </a:p>
        </p:txBody>
      </p:sp>
    </p:spTree>
    <p:extLst>
      <p:ext uri="{BB962C8B-B14F-4D97-AF65-F5344CB8AC3E}">
        <p14:creationId xmlns:p14="http://schemas.microsoft.com/office/powerpoint/2010/main" val="2212114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128790"/>
            <a:ext cx="9644109" cy="901521"/>
          </a:xfrm>
        </p:spPr>
        <p:txBody>
          <a:bodyPr>
            <a:normAutofit/>
          </a:bodyPr>
          <a:lstStyle/>
          <a:p>
            <a:pPr marL="571486" indent="-571486">
              <a:buFont typeface="Wingdings" panose="05000000000000000000" pitchFamily="2" charset="2"/>
              <a:buChar char="q"/>
            </a:pPr>
            <a:r>
              <a:rPr lang="en-IN" sz="3200" b="1" dirty="0">
                <a:solidFill>
                  <a:schemeClr val="accent3"/>
                </a:solidFill>
                <a:latin typeface="Times New Roman" panose="02020603050405020304" pitchFamily="18" charset="0"/>
                <a:cs typeface="Times New Roman" panose="02020603050405020304" pitchFamily="18" charset="0"/>
              </a:rPr>
              <a:t>User Functionality</a:t>
            </a:r>
          </a:p>
        </p:txBody>
      </p:sp>
      <p:sp>
        <p:nvSpPr>
          <p:cNvPr id="4" name="Content Placeholder 3"/>
          <p:cNvSpPr>
            <a:spLocks noGrp="1"/>
          </p:cNvSpPr>
          <p:nvPr>
            <p:ph idx="1"/>
          </p:nvPr>
        </p:nvSpPr>
        <p:spPr>
          <a:xfrm>
            <a:off x="646112" y="1030312"/>
            <a:ext cx="9404723" cy="5218089"/>
          </a:xfrm>
        </p:spPr>
        <p:txBody>
          <a:bodyPr>
            <a:normAutofit/>
          </a:bodyPr>
          <a:lstStyle/>
          <a:p>
            <a:r>
              <a:rPr lang="en-US" dirty="0" smtClean="0">
                <a:latin typeface="Times New Roman" panose="02020603050405020304" pitchFamily="18" charset="0"/>
                <a:cs typeface="Times New Roman" panose="02020603050405020304" pitchFamily="18" charset="0"/>
              </a:rPr>
              <a:t>Sign-up / Sign-in</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View/Update/Delete </a:t>
            </a:r>
            <a:r>
              <a:rPr lang="en-US" dirty="0">
                <a:latin typeface="Times New Roman" panose="02020603050405020304" pitchFamily="18" charset="0"/>
                <a:cs typeface="Times New Roman" panose="02020603050405020304" pitchFamily="18" charset="0"/>
              </a:rPr>
              <a:t>Profile </a:t>
            </a:r>
            <a:r>
              <a:rPr lang="en-US" dirty="0" smtClean="0">
                <a:latin typeface="Times New Roman" panose="02020603050405020304" pitchFamily="18" charset="0"/>
                <a:cs typeface="Times New Roman" panose="02020603050405020304" pitchFamily="18" charset="0"/>
              </a:rPr>
              <a:t>Details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 Event </a:t>
            </a:r>
            <a:r>
              <a:rPr lang="en-US" dirty="0" smtClean="0">
                <a:latin typeface="Times New Roman" panose="02020603050405020304" pitchFamily="18" charset="0"/>
                <a:cs typeface="Times New Roman" panose="02020603050405020304" pitchFamily="18" charset="0"/>
              </a:rPr>
              <a:t>And place and date</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Select Package</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 Customize Package</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 Ready Package</a:t>
            </a:r>
          </a:p>
          <a:p>
            <a:r>
              <a:rPr lang="en-US" dirty="0" smtClean="0">
                <a:latin typeface="Times New Roman" panose="02020603050405020304" pitchFamily="18" charset="0"/>
                <a:cs typeface="Times New Roman" panose="02020603050405020304" pitchFamily="18" charset="0"/>
              </a:rPr>
              <a:t>Book Event</a:t>
            </a:r>
          </a:p>
          <a:p>
            <a:r>
              <a:rPr lang="en-US" dirty="0" smtClean="0">
                <a:latin typeface="Times New Roman" panose="02020603050405020304" pitchFamily="18" charset="0"/>
                <a:cs typeface="Times New Roman" panose="02020603050405020304" pitchFamily="18" charset="0"/>
              </a:rPr>
              <a:t>Payment (Paytm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View Confirmation Mail</a:t>
            </a:r>
          </a:p>
          <a:p>
            <a:r>
              <a:rPr lang="en-US" dirty="0" smtClean="0">
                <a:latin typeface="Times New Roman" panose="02020603050405020304" pitchFamily="18" charset="0"/>
                <a:cs typeface="Times New Roman" panose="02020603050405020304" pitchFamily="18" charset="0"/>
              </a:rPr>
              <a:t>Cancel Event (T&amp;C)</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151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0913" y="90154"/>
            <a:ext cx="9762187" cy="824247"/>
          </a:xfrm>
        </p:spPr>
        <p:txBody>
          <a:bodyPr>
            <a:normAutofit/>
          </a:bodyPr>
          <a:lstStyle/>
          <a:p>
            <a:pPr marL="571486" indent="-571486">
              <a:buFont typeface="Wingdings" panose="05000000000000000000" pitchFamily="2" charset="2"/>
              <a:buChar char="q"/>
            </a:pPr>
            <a:r>
              <a:rPr lang="en-IN" sz="3200" b="1" dirty="0">
                <a:solidFill>
                  <a:schemeClr val="accent3"/>
                </a:solidFill>
                <a:latin typeface="Times New Roman" panose="02020603050405020304" pitchFamily="18" charset="0"/>
                <a:cs typeface="Times New Roman" panose="02020603050405020304" pitchFamily="18" charset="0"/>
              </a:rPr>
              <a:t>Admin Functionality</a:t>
            </a:r>
          </a:p>
        </p:txBody>
      </p:sp>
      <p:sp>
        <p:nvSpPr>
          <p:cNvPr id="3" name="Content Placeholder 2"/>
          <p:cNvSpPr>
            <a:spLocks noGrp="1"/>
          </p:cNvSpPr>
          <p:nvPr>
            <p:ph idx="1"/>
          </p:nvPr>
        </p:nvSpPr>
        <p:spPr>
          <a:xfrm>
            <a:off x="540913" y="914401"/>
            <a:ext cx="9762187" cy="5422007"/>
          </a:xfrm>
        </p:spPr>
        <p:txBody>
          <a:bodyPr>
            <a:normAutofit/>
          </a:bodyPr>
          <a:lstStyle/>
          <a:p>
            <a:pPr lvl="0"/>
            <a:r>
              <a:rPr lang="en-US" sz="2400" dirty="0" smtClean="0">
                <a:latin typeface="Times New Roman" panose="02020603050405020304" pitchFamily="18" charset="0"/>
                <a:cs typeface="Times New Roman" panose="02020603050405020304" pitchFamily="18" charset="0"/>
              </a:rPr>
              <a:t>Sign-In</a:t>
            </a:r>
          </a:p>
          <a:p>
            <a:r>
              <a:rPr lang="en-US" sz="2400" dirty="0">
                <a:latin typeface="Times New Roman" panose="02020603050405020304" pitchFamily="18" charset="0"/>
                <a:cs typeface="Times New Roman" panose="02020603050405020304" pitchFamily="18" charset="0"/>
              </a:rPr>
              <a:t>View/Update/Delete </a:t>
            </a:r>
            <a:r>
              <a:rPr lang="en-US" sz="2400" dirty="0" smtClean="0">
                <a:latin typeface="Times New Roman" panose="02020603050405020304" pitchFamily="18" charset="0"/>
                <a:cs typeface="Times New Roman" panose="02020603050405020304" pitchFamily="18" charset="0"/>
              </a:rPr>
              <a:t>profile Details</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View/Update/Delete User Details </a:t>
            </a:r>
            <a:endParaRPr lang="en-IN" sz="2400" dirty="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Manage </a:t>
            </a:r>
            <a:r>
              <a:rPr lang="en-US" sz="2400" dirty="0">
                <a:latin typeface="Times New Roman" panose="02020603050405020304" pitchFamily="18" charset="0"/>
                <a:cs typeface="Times New Roman" panose="02020603050405020304" pitchFamily="18" charset="0"/>
              </a:rPr>
              <a:t>Food </a:t>
            </a:r>
            <a:endParaRPr lang="en-US" sz="2400" dirty="0" smtClean="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View/Update </a:t>
            </a:r>
            <a:r>
              <a:rPr lang="en-US" sz="2400" dirty="0">
                <a:latin typeface="Times New Roman" panose="02020603050405020304" pitchFamily="18" charset="0"/>
                <a:cs typeface="Times New Roman" panose="02020603050405020304" pitchFamily="18" charset="0"/>
              </a:rPr>
              <a:t>Booking </a:t>
            </a:r>
            <a:r>
              <a:rPr lang="en-US" sz="2400" dirty="0" smtClean="0">
                <a:latin typeface="Times New Roman" panose="02020603050405020304" pitchFamily="18" charset="0"/>
                <a:cs typeface="Times New Roman" panose="02020603050405020304" pitchFamily="18" charset="0"/>
              </a:rPr>
              <a:t>Details</a:t>
            </a:r>
          </a:p>
          <a:p>
            <a:pPr lvl="0"/>
            <a:r>
              <a:rPr lang="en-US" sz="2400" dirty="0" smtClean="0">
                <a:latin typeface="Times New Roman" panose="02020603050405020304" pitchFamily="18" charset="0"/>
                <a:cs typeface="Times New Roman" panose="02020603050405020304" pitchFamily="18" charset="0"/>
              </a:rPr>
              <a:t>Cancel Event (T&amp;C)</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1468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1690</TotalTime>
  <Words>1269</Words>
  <Application>Microsoft Office PowerPoint</Application>
  <PresentationFormat>Widescreen</PresentationFormat>
  <Paragraphs>510</Paragraphs>
  <Slides>60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9" baseType="lpstr">
      <vt:lpstr>맑은 고딕</vt:lpstr>
      <vt:lpstr>Arial</vt:lpstr>
      <vt:lpstr>Calibri</vt:lpstr>
      <vt:lpstr>Century Gothic</vt:lpstr>
      <vt:lpstr>Times New Roman</vt:lpstr>
      <vt:lpstr>Wingdings</vt:lpstr>
      <vt:lpstr>Wingdings 3</vt:lpstr>
      <vt:lpstr>Ion</vt:lpstr>
      <vt:lpstr>Visio</vt:lpstr>
      <vt:lpstr>                 Event  Management System</vt:lpstr>
      <vt:lpstr>AIM</vt:lpstr>
      <vt:lpstr>Introduction </vt:lpstr>
      <vt:lpstr>PowerPoint Presentation</vt:lpstr>
      <vt:lpstr>Existing  System </vt:lpstr>
      <vt:lpstr>Need of your System</vt:lpstr>
      <vt:lpstr>Module in Event management System  </vt:lpstr>
      <vt:lpstr>User Functionality</vt:lpstr>
      <vt:lpstr>Admin Functionality</vt:lpstr>
      <vt:lpstr>SDLC Model</vt:lpstr>
      <vt:lpstr>Flow chart</vt:lpstr>
      <vt:lpstr>PowerPoint Presentation</vt:lpstr>
      <vt:lpstr>PowerPoint Presentation</vt:lpstr>
      <vt:lpstr>Entity Relationship Diagram</vt:lpstr>
      <vt:lpstr>PowerPoint Presentation</vt:lpstr>
      <vt:lpstr>Use-Case Diagram</vt:lpstr>
      <vt:lpstr>Admin </vt:lpstr>
      <vt:lpstr>Users</vt:lpstr>
      <vt:lpstr>Data Flow Diagram</vt:lpstr>
      <vt:lpstr>Level 0</vt:lpstr>
      <vt:lpstr>Admin Level 1</vt:lpstr>
      <vt:lpstr>User Level 1</vt:lpstr>
      <vt:lpstr>Level 2:  2.4.0 Packages</vt:lpstr>
      <vt:lpstr>Level 2 : 2.5.Booking </vt:lpstr>
      <vt:lpstr>          Activity  Diagram</vt:lpstr>
      <vt:lpstr>Registration</vt:lpstr>
      <vt:lpstr>Login</vt:lpstr>
      <vt:lpstr>Book Event</vt:lpstr>
      <vt:lpstr>        Data Dictionary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of  System</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Management System</dc:title>
  <dc:creator>Microsoft</dc:creator>
  <cp:lastModifiedBy>Mansi Parmar</cp:lastModifiedBy>
  <cp:revision>272</cp:revision>
  <dcterms:created xsi:type="dcterms:W3CDTF">2016-10-01T09:56:11Z</dcterms:created>
  <dcterms:modified xsi:type="dcterms:W3CDTF">2017-05-30T09:53:20Z</dcterms:modified>
</cp:coreProperties>
</file>