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6" r:id="rId1"/>
  </p:sldMasterIdLst>
  <p:sldIdLst>
    <p:sldId id="256" r:id="rId2"/>
    <p:sldId id="276" r:id="rId3"/>
    <p:sldId id="257" r:id="rId4"/>
    <p:sldId id="277" r:id="rId5"/>
    <p:sldId id="258" r:id="rId6"/>
    <p:sldId id="263" r:id="rId7"/>
    <p:sldId id="275" r:id="rId8"/>
    <p:sldId id="280" r:id="rId9"/>
    <p:sldId id="278" r:id="rId10"/>
    <p:sldId id="265" r:id="rId11"/>
    <p:sldId id="267" r:id="rId12"/>
    <p:sldId id="281"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varScale="1">
        <p:scale>
          <a:sx n="75" d="100"/>
          <a:sy n="75" d="100"/>
        </p:scale>
        <p:origin x="-570" y="-84"/>
      </p:cViewPr>
      <p:guideLst>
        <p:guide orient="horz" pos="2160"/>
        <p:guide pos="3840"/>
      </p:guideLst>
    </p:cSldViewPr>
  </p:slideViewPr>
  <p:notesTextViewPr>
    <p:cViewPr>
      <p:scale>
        <a:sx n="1" d="1"/>
        <a:sy n="1" d="1"/>
      </p:scale>
      <p:origin x="0" y="0"/>
    </p:cViewPr>
  </p:notesTextViewPr>
  <p:sorterViewPr>
    <p:cViewPr>
      <p:scale>
        <a:sx n="100" d="100"/>
        <a:sy n="100" d="100"/>
      </p:scale>
      <p:origin x="0" y="-97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0385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2139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851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1499231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75050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71377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761180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325385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22289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87448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502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3990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6913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04849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0715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5639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0973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24-Oct-16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037306874"/>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Use-Case" TargetMode="External"/><Relationship Id="rId2" Type="http://schemas.openxmlformats.org/officeDocument/2006/relationships/hyperlink" Target="Flow-Chart" TargetMode="External"/><Relationship Id="rId1" Type="http://schemas.openxmlformats.org/officeDocument/2006/relationships/slideLayout" Target="../slideLayouts/slideLayout2.xml"/><Relationship Id="rId6" Type="http://schemas.openxmlformats.org/officeDocument/2006/relationships/hyperlink" Target="Data-Dictionary" TargetMode="External"/><Relationship Id="rId5" Type="http://schemas.openxmlformats.org/officeDocument/2006/relationships/hyperlink" Target="Activity" TargetMode="External"/><Relationship Id="rId4" Type="http://schemas.openxmlformats.org/officeDocument/2006/relationships/hyperlink" Target="DF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 y="2266681"/>
            <a:ext cx="4091192" cy="1115917"/>
          </a:xfrm>
        </p:spPr>
        <p:txBody>
          <a:bodyPr>
            <a:noAutofit/>
          </a:bodyPr>
          <a:lstStyle/>
          <a:p>
            <a:pPr algn="ctr"/>
            <a:r>
              <a:rPr lang="en-IN" sz="2800" b="1" dirty="0">
                <a:solidFill>
                  <a:schemeClr val="accent3">
                    <a:lumMod val="75000"/>
                  </a:schemeClr>
                </a:solidFill>
                <a:effectLst>
                  <a:outerShdw blurRad="38100" dist="38100" dir="2700000" algn="tl">
                    <a:srgbClr val="000000">
                      <a:alpha val="43137"/>
                    </a:srgbClr>
                  </a:outerShdw>
                </a:effectLst>
              </a:rPr>
              <a:t>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a:solidFill>
                  <a:schemeClr val="accent3">
                    <a:lumMod val="75000"/>
                  </a:schemeClr>
                </a:solidFill>
                <a:effectLst>
                  <a:outerShdw blurRad="38100" dist="38100" dir="2700000" algn="tl">
                    <a:srgbClr val="000000">
                      <a:alpha val="43137"/>
                    </a:srgbClr>
                  </a:outerShdw>
                </a:effectLst>
              </a:rPr>
              <a:t>Event </a:t>
            </a:r>
            <a:br>
              <a:rPr lang="en-IN" sz="2800" b="1" dirty="0">
                <a:solidFill>
                  <a:schemeClr val="accent3">
                    <a:lumMod val="75000"/>
                  </a:schemeClr>
                </a:solidFill>
                <a:effectLst>
                  <a:outerShdw blurRad="38100" dist="38100" dir="2700000" algn="tl">
                    <a:srgbClr val="000000">
                      <a:alpha val="43137"/>
                    </a:srgbClr>
                  </a:outerShdw>
                </a:effectLst>
              </a:rPr>
            </a:br>
            <a:r>
              <a:rPr lang="en-IN" sz="2800" b="1" dirty="0" smtClean="0">
                <a:solidFill>
                  <a:schemeClr val="accent3">
                    <a:lumMod val="75000"/>
                  </a:schemeClr>
                </a:solidFill>
                <a:effectLst>
                  <a:outerShdw blurRad="38100" dist="38100" dir="2700000" algn="tl">
                    <a:srgbClr val="000000">
                      <a:alpha val="43137"/>
                    </a:srgbClr>
                  </a:outerShdw>
                </a:effectLst>
              </a:rPr>
              <a:t>Management System</a:t>
            </a:r>
            <a:endParaRPr lang="en-IN" sz="2800" b="1" dirty="0">
              <a:solidFill>
                <a:schemeClr val="accent3">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258321" y="5074275"/>
            <a:ext cx="4789867" cy="1686330"/>
          </a:xfrm>
        </p:spPr>
        <p:txBody>
          <a:bodyPr>
            <a:normAutofit/>
          </a:bodyPr>
          <a:lstStyle/>
          <a:p>
            <a:pPr algn="just"/>
            <a:r>
              <a:rPr lang="en-US" sz="1800" dirty="0">
                <a:solidFill>
                  <a:schemeClr val="tx1"/>
                </a:solidFill>
                <a:latin typeface="Times New Roman" pitchFamily="18" charset="0"/>
                <a:cs typeface="Times New Roman" pitchFamily="18" charset="0"/>
              </a:rPr>
              <a:t> Prepared </a:t>
            </a:r>
            <a:r>
              <a:rPr lang="en-US" sz="1800" dirty="0" smtClean="0">
                <a:solidFill>
                  <a:schemeClr val="tx1"/>
                </a:solidFill>
                <a:latin typeface="Times New Roman" pitchFamily="18" charset="0"/>
                <a:cs typeface="Times New Roman" pitchFamily="18" charset="0"/>
              </a:rPr>
              <a:t>By:</a:t>
            </a:r>
          </a:p>
          <a:p>
            <a:pPr algn="just"/>
            <a:r>
              <a:rPr lang="en-US" sz="1800" b="1" dirty="0">
                <a:solidFill>
                  <a:schemeClr val="tx1"/>
                </a:solidFill>
              </a:rPr>
              <a:t>Parmar Mansi G. - (146170307532)</a:t>
            </a:r>
            <a:endParaRPr lang="en-IN" sz="1800" dirty="0">
              <a:solidFill>
                <a:schemeClr val="tx1"/>
              </a:solidFill>
            </a:endParaRPr>
          </a:p>
          <a:p>
            <a:pPr algn="just"/>
            <a:r>
              <a:rPr lang="en-US" sz="1800" b="1" dirty="0">
                <a:solidFill>
                  <a:schemeClr val="tx1"/>
                </a:solidFill>
              </a:rPr>
              <a:t>Prajapati Kalpesh A. - (14170307542</a:t>
            </a:r>
            <a:r>
              <a:rPr lang="en-US" sz="1800" b="1" dirty="0" smtClean="0">
                <a:solidFill>
                  <a:schemeClr val="tx1"/>
                </a:solidFill>
              </a:rPr>
              <a:t>)</a:t>
            </a:r>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rPr>
              <a:t>Yadav Divyang </a:t>
            </a:r>
            <a:r>
              <a:rPr lang="en-US" sz="1800" b="1" dirty="0">
                <a:solidFill>
                  <a:schemeClr val="tx1"/>
                </a:solidFill>
              </a:rPr>
              <a:t>N. - (146170307555</a:t>
            </a:r>
            <a:r>
              <a:rPr lang="en-US" sz="1800" b="1" dirty="0" smtClean="0">
                <a:solidFill>
                  <a:schemeClr val="tx1"/>
                </a:solidFill>
              </a:rPr>
              <a:t>)</a:t>
            </a:r>
            <a:endParaRPr lang="en-IN" sz="1800" dirty="0">
              <a:solidFill>
                <a:schemeClr val="tx1"/>
              </a:solidFill>
            </a:endParaRPr>
          </a:p>
        </p:txBody>
      </p:sp>
      <p:sp>
        <p:nvSpPr>
          <p:cNvPr id="4" name="Rectangle 3"/>
          <p:cNvSpPr/>
          <p:nvPr/>
        </p:nvSpPr>
        <p:spPr>
          <a:xfrm>
            <a:off x="4290" y="3382599"/>
            <a:ext cx="4735265" cy="32110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 name="Rectangle 5"/>
          <p:cNvSpPr/>
          <p:nvPr/>
        </p:nvSpPr>
        <p:spPr>
          <a:xfrm>
            <a:off x="1524001" y="3071212"/>
            <a:ext cx="3998891" cy="646331"/>
          </a:xfrm>
          <a:prstGeom prst="rect">
            <a:avLst/>
          </a:prstGeom>
        </p:spPr>
        <p:txBody>
          <a:bodyPr wrap="square">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8" name="Rectangle 7"/>
          <p:cNvSpPr/>
          <p:nvPr/>
        </p:nvSpPr>
        <p:spPr>
          <a:xfrm>
            <a:off x="7258321" y="4350440"/>
            <a:ext cx="3409681" cy="1131079"/>
          </a:xfrm>
          <a:prstGeom prst="rect">
            <a:avLst/>
          </a:prstGeom>
        </p:spPr>
        <p:txBody>
          <a:bodyPr wrap="square">
            <a:spAutoFit/>
          </a:bodyPr>
          <a:lstStyle/>
          <a:p>
            <a:endParaRPr lang="en-US" sz="1350" dirty="0">
              <a:latin typeface="Times New Roman" pitchFamily="18" charset="0"/>
              <a:cs typeface="Times New Roman" pitchFamily="18" charset="0"/>
            </a:endParaRPr>
          </a:p>
          <a:p>
            <a:endParaRPr lang="en-US" sz="1350" dirty="0">
              <a:latin typeface="Times New Roman" pitchFamily="18" charset="0"/>
              <a:cs typeface="Times New Roman" pitchFamily="18" charset="0"/>
            </a:endParaRPr>
          </a:p>
          <a:p>
            <a:endParaRPr lang="en-US" sz="1350" dirty="0">
              <a:latin typeface="Times New Roman" pitchFamily="18" charset="0"/>
              <a:cs typeface="Times New Roman" pitchFamily="18" charset="0"/>
            </a:endParaRPr>
          </a:p>
          <a:p>
            <a:endParaRPr lang="en-US" sz="1350" dirty="0">
              <a:latin typeface="Times New Roman" pitchFamily="18" charset="0"/>
              <a:cs typeface="Times New Roman" pitchFamily="18" charset="0"/>
            </a:endParaRPr>
          </a:p>
          <a:p>
            <a:endParaRPr lang="en-US" sz="1350" dirty="0">
              <a:latin typeface="Times New Roman" pitchFamily="18" charset="0"/>
              <a:cs typeface="Times New Roman" pitchFamily="18" charset="0"/>
            </a:endParaRPr>
          </a:p>
        </p:txBody>
      </p:sp>
      <p:pic>
        <p:nvPicPr>
          <p:cNvPr id="13" name="Picture 12"/>
          <p:cNvPicPr>
            <a:picLocks noChangeAspect="1"/>
          </p:cNvPicPr>
          <p:nvPr/>
        </p:nvPicPr>
        <p:blipFill>
          <a:blip r:embed="rId2"/>
          <a:stretch>
            <a:fillRect/>
          </a:stretch>
        </p:blipFill>
        <p:spPr>
          <a:xfrm>
            <a:off x="149292" y="6186688"/>
            <a:ext cx="1217054" cy="671312"/>
          </a:xfrm>
          <a:prstGeom prst="rect">
            <a:avLst/>
          </a:prstGeom>
        </p:spPr>
      </p:pic>
    </p:spTree>
    <p:extLst>
      <p:ext uri="{BB962C8B-B14F-4D97-AF65-F5344CB8AC3E}">
        <p14:creationId xmlns="" xmlns:p14="http://schemas.microsoft.com/office/powerpoint/2010/main" val="396653860"/>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141669"/>
            <a:ext cx="9458406" cy="772732"/>
          </a:xfrm>
        </p:spPr>
        <p:txBody>
          <a:bodyPr/>
          <a:lstStyle/>
          <a:p>
            <a:pPr marL="457200" indent="-457200" algn="ctr">
              <a:buFont typeface="Wingdings" panose="05000000000000000000" pitchFamily="2" charset="2"/>
              <a:buChar char="q"/>
            </a:pPr>
            <a:r>
              <a:rPr lang="en-IN" sz="2800" dirty="0" smtClean="0">
                <a:solidFill>
                  <a:schemeClr val="accent3"/>
                </a:solidFill>
              </a:rPr>
              <a:t>SDLC Model</a:t>
            </a:r>
            <a:endParaRPr lang="en-IN" sz="2800" dirty="0">
              <a:solidFill>
                <a:schemeClr val="accent3"/>
              </a:solidFill>
            </a:endParaRPr>
          </a:p>
        </p:txBody>
      </p:sp>
      <p:sp>
        <p:nvSpPr>
          <p:cNvPr id="3" name="Content Placeholder 2"/>
          <p:cNvSpPr>
            <a:spLocks noGrp="1"/>
          </p:cNvSpPr>
          <p:nvPr>
            <p:ph idx="1"/>
          </p:nvPr>
        </p:nvSpPr>
        <p:spPr>
          <a:xfrm>
            <a:off x="592430" y="914402"/>
            <a:ext cx="9457424" cy="5333998"/>
          </a:xfrm>
        </p:spPr>
        <p:txBody>
          <a:bodyPr/>
          <a:lstStyle/>
          <a:p>
            <a:r>
              <a:rPr lang="en-IN" b="1" u="sng" dirty="0" smtClean="0">
                <a:solidFill>
                  <a:schemeClr val="accent2"/>
                </a:solidFill>
              </a:rPr>
              <a:t>Iterative Waterfall Model</a:t>
            </a:r>
          </a:p>
          <a:p>
            <a:pPr marL="0" indent="0">
              <a:buNone/>
            </a:pPr>
            <a:endParaRPr lang="en-IN" b="1" u="sng" dirty="0">
              <a:solidFill>
                <a:schemeClr val="accent2"/>
              </a:solidFill>
            </a:endParaRPr>
          </a:p>
        </p:txBody>
      </p:sp>
      <p:pic>
        <p:nvPicPr>
          <p:cNvPr id="5" name="Picture 4"/>
          <p:cNvPicPr>
            <a:picLocks noChangeAspect="1"/>
          </p:cNvPicPr>
          <p:nvPr/>
        </p:nvPicPr>
        <p:blipFill>
          <a:blip r:embed="rId2"/>
          <a:stretch>
            <a:fillRect/>
          </a:stretch>
        </p:blipFill>
        <p:spPr>
          <a:xfrm>
            <a:off x="1017436" y="1378039"/>
            <a:ext cx="9457425" cy="5048519"/>
          </a:xfrm>
          <a:prstGeom prst="rect">
            <a:avLst/>
          </a:prstGeom>
        </p:spPr>
      </p:pic>
    </p:spTree>
    <p:extLst>
      <p:ext uri="{BB962C8B-B14F-4D97-AF65-F5344CB8AC3E}">
        <p14:creationId xmlns="" xmlns:p14="http://schemas.microsoft.com/office/powerpoint/2010/main" val="3838126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90152"/>
            <a:ext cx="9404722" cy="875763"/>
          </a:xfrm>
        </p:spPr>
        <p:txBody>
          <a:bodyPr/>
          <a:lstStyle/>
          <a:p>
            <a:pPr algn="ctr"/>
            <a:r>
              <a:rPr lang="en-IN" dirty="0" smtClean="0">
                <a:solidFill>
                  <a:schemeClr val="accent3"/>
                </a:solidFill>
              </a:rPr>
              <a:t>Diagrams</a:t>
            </a:r>
            <a:endParaRPr lang="en-IN" dirty="0">
              <a:solidFill>
                <a:schemeClr val="accent3"/>
              </a:solidFill>
            </a:endParaRPr>
          </a:p>
        </p:txBody>
      </p:sp>
      <p:sp>
        <p:nvSpPr>
          <p:cNvPr id="3" name="Content Placeholder 2"/>
          <p:cNvSpPr>
            <a:spLocks noGrp="1"/>
          </p:cNvSpPr>
          <p:nvPr>
            <p:ph idx="1"/>
          </p:nvPr>
        </p:nvSpPr>
        <p:spPr>
          <a:xfrm>
            <a:off x="646112" y="965915"/>
            <a:ext cx="9404722" cy="5282484"/>
          </a:xfrm>
        </p:spPr>
        <p:txBody>
          <a:bodyPr/>
          <a:lstStyle/>
          <a:p>
            <a:r>
              <a:rPr lang="en-IN" dirty="0" smtClean="0"/>
              <a:t>Flow </a:t>
            </a:r>
            <a:r>
              <a:rPr lang="en-IN" dirty="0"/>
              <a:t>D</a:t>
            </a:r>
            <a:r>
              <a:rPr lang="en-IN" dirty="0" smtClean="0"/>
              <a:t>iagram		</a:t>
            </a:r>
            <a:r>
              <a:rPr lang="en-IN" dirty="0" smtClean="0">
                <a:hlinkClick r:id="rId2" action="ppaction://hlinkfile"/>
              </a:rPr>
              <a:t>Flow-Chart</a:t>
            </a:r>
            <a:endParaRPr lang="en-IN" dirty="0" smtClean="0"/>
          </a:p>
          <a:p>
            <a:pPr marL="0" indent="0">
              <a:buNone/>
            </a:pPr>
            <a:endParaRPr lang="en-IN" dirty="0" smtClean="0"/>
          </a:p>
          <a:p>
            <a:r>
              <a:rPr lang="en-IN" dirty="0" smtClean="0"/>
              <a:t>Use-Case Diagram	</a:t>
            </a:r>
            <a:r>
              <a:rPr lang="en-IN" dirty="0" smtClean="0">
                <a:hlinkClick r:id="rId3" action="ppaction://hlinkfile"/>
              </a:rPr>
              <a:t>Use-Case</a:t>
            </a:r>
            <a:endParaRPr lang="en-IN" dirty="0" smtClean="0"/>
          </a:p>
          <a:p>
            <a:pPr marL="0" indent="0">
              <a:buNone/>
            </a:pPr>
            <a:endParaRPr lang="en-IN" dirty="0" smtClean="0"/>
          </a:p>
          <a:p>
            <a:r>
              <a:rPr lang="en-IN" dirty="0" smtClean="0"/>
              <a:t>DFD Diagram		</a:t>
            </a:r>
            <a:r>
              <a:rPr lang="en-IN" dirty="0" smtClean="0">
                <a:hlinkClick r:id="rId4" action="ppaction://hlinkfile"/>
              </a:rPr>
              <a:t>DFD</a:t>
            </a:r>
            <a:endParaRPr lang="en-IN" dirty="0" smtClean="0"/>
          </a:p>
          <a:p>
            <a:endParaRPr lang="en-IN" dirty="0" smtClean="0"/>
          </a:p>
          <a:p>
            <a:r>
              <a:rPr lang="en-IN" dirty="0" smtClean="0"/>
              <a:t>Activity Diagram	</a:t>
            </a:r>
            <a:r>
              <a:rPr lang="en-IN" dirty="0" smtClean="0">
                <a:hlinkClick r:id="rId5" action="ppaction://hlinkfile"/>
              </a:rPr>
              <a:t>Activity</a:t>
            </a:r>
            <a:endParaRPr lang="en-IN" dirty="0" smtClean="0"/>
          </a:p>
          <a:p>
            <a:pPr marL="0" indent="0">
              <a:buNone/>
            </a:pPr>
            <a:endParaRPr lang="en-IN" dirty="0"/>
          </a:p>
          <a:p>
            <a:r>
              <a:rPr lang="en-IN" dirty="0" smtClean="0"/>
              <a:t>Data-Dictionary	</a:t>
            </a:r>
            <a:r>
              <a:rPr lang="en-IN" dirty="0" smtClean="0">
                <a:hlinkClick r:id="rId6" action="ppaction://hlinkfile"/>
              </a:rPr>
              <a:t>Data-Dictionary</a:t>
            </a:r>
            <a:endParaRPr lang="en-IN" dirty="0" smtClean="0"/>
          </a:p>
          <a:p>
            <a:pPr marL="0" indent="0">
              <a:buNone/>
            </a:pPr>
            <a:endParaRPr lang="en-IN" dirty="0" smtClean="0"/>
          </a:p>
          <a:p>
            <a:endParaRPr lang="en-IN" dirty="0"/>
          </a:p>
          <a:p>
            <a:endParaRPr lang="en-IN" dirty="0" smtClean="0"/>
          </a:p>
        </p:txBody>
      </p:sp>
    </p:spTree>
    <p:extLst>
      <p:ext uri="{BB962C8B-B14F-4D97-AF65-F5344CB8AC3E}">
        <p14:creationId xmlns="" xmlns:p14="http://schemas.microsoft.com/office/powerpoint/2010/main" val="1137970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103031"/>
            <a:ext cx="9458406" cy="901521"/>
          </a:xfrm>
        </p:spPr>
        <p:txBody>
          <a:bodyPr/>
          <a:lstStyle/>
          <a:p>
            <a:pPr marL="571500" indent="-571500">
              <a:buFont typeface="Wingdings" panose="05000000000000000000" pitchFamily="2" charset="2"/>
              <a:buChar char="q"/>
            </a:pPr>
            <a:r>
              <a:rPr lang="en-IN" sz="4000" dirty="0" smtClean="0">
                <a:solidFill>
                  <a:schemeClr val="accent3"/>
                </a:solidFill>
              </a:rPr>
              <a:t>Future scope of  System</a:t>
            </a:r>
            <a:endParaRPr lang="en-IN" sz="4000" dirty="0">
              <a:solidFill>
                <a:schemeClr val="accent3"/>
              </a:solidFill>
            </a:endParaRPr>
          </a:p>
        </p:txBody>
      </p:sp>
      <p:sp>
        <p:nvSpPr>
          <p:cNvPr id="3" name="Content Placeholder 2"/>
          <p:cNvSpPr>
            <a:spLocks noGrp="1"/>
          </p:cNvSpPr>
          <p:nvPr>
            <p:ph idx="1"/>
          </p:nvPr>
        </p:nvSpPr>
        <p:spPr>
          <a:xfrm>
            <a:off x="592429" y="1004552"/>
            <a:ext cx="9458405" cy="5243847"/>
          </a:xfrm>
        </p:spPr>
        <p:txBody>
          <a:bodyPr>
            <a:normAutofit fontScale="77500" lnSpcReduction="20000"/>
          </a:bodyPr>
          <a:lstStyle/>
          <a:p>
            <a:pPr marL="0" lvl="0" indent="0">
              <a:buNone/>
            </a:pPr>
            <a:endParaRPr lang="en-IN" sz="2400" dirty="0"/>
          </a:p>
          <a:p>
            <a:pPr lvl="0"/>
            <a:r>
              <a:rPr lang="en-US" sz="2400" dirty="0"/>
              <a:t>Keep records of events </a:t>
            </a:r>
            <a:r>
              <a:rPr lang="en-US" sz="2400" dirty="0" smtClean="0"/>
              <a:t>history.</a:t>
            </a:r>
          </a:p>
          <a:p>
            <a:pPr marL="0" lvl="0" indent="0">
              <a:buNone/>
            </a:pPr>
            <a:endParaRPr lang="en-IN" sz="2400" dirty="0"/>
          </a:p>
          <a:p>
            <a:pPr lvl="0"/>
            <a:r>
              <a:rPr lang="en-US" sz="2400" dirty="0"/>
              <a:t>After events successful execution survey &amp; feedbacks to make improvements for next </a:t>
            </a:r>
            <a:r>
              <a:rPr lang="en-US" sz="2400" dirty="0" smtClean="0"/>
              <a:t>time.</a:t>
            </a:r>
          </a:p>
          <a:p>
            <a:pPr marL="0" lvl="0" indent="0">
              <a:buNone/>
            </a:pPr>
            <a:endParaRPr lang="en-US" sz="2400" dirty="0" smtClean="0"/>
          </a:p>
          <a:p>
            <a:pPr lvl="0"/>
            <a:r>
              <a:rPr lang="en-US" sz="2400" dirty="0" smtClean="0"/>
              <a:t>Add Modules for service provider (like Decorator, Caterer, etc.).</a:t>
            </a:r>
          </a:p>
          <a:p>
            <a:pPr lvl="0"/>
            <a:endParaRPr lang="en-IN" sz="2400" dirty="0"/>
          </a:p>
          <a:p>
            <a:pPr lvl="0"/>
            <a:r>
              <a:rPr lang="en-US" sz="2400" dirty="0" smtClean="0"/>
              <a:t>Automation </a:t>
            </a:r>
            <a:r>
              <a:rPr lang="en-US" sz="2400" dirty="0"/>
              <a:t>of notifications about </a:t>
            </a:r>
            <a:r>
              <a:rPr lang="en-US" sz="2400" dirty="0" smtClean="0"/>
              <a:t>events.</a:t>
            </a:r>
          </a:p>
          <a:p>
            <a:pPr marL="0" lvl="0" indent="0">
              <a:buNone/>
            </a:pPr>
            <a:endParaRPr lang="en-IN" sz="2400" dirty="0"/>
          </a:p>
          <a:p>
            <a:pPr lvl="0"/>
            <a:r>
              <a:rPr lang="en-US" sz="2400" dirty="0" smtClean="0"/>
              <a:t>Improve </a:t>
            </a:r>
            <a:r>
              <a:rPr lang="en-US" sz="2400" dirty="0"/>
              <a:t>visiting experience of attendees</a:t>
            </a:r>
            <a:r>
              <a:rPr lang="en-US" sz="2400" dirty="0" smtClean="0"/>
              <a:t>.</a:t>
            </a:r>
          </a:p>
          <a:p>
            <a:pPr lvl="0"/>
            <a:endParaRPr lang="en-US" sz="2400" dirty="0" smtClean="0"/>
          </a:p>
          <a:p>
            <a:pPr lvl="0"/>
            <a:r>
              <a:rPr lang="en-US" sz="2400" dirty="0" smtClean="0"/>
              <a:t>Add Artist selections in future.</a:t>
            </a:r>
          </a:p>
          <a:p>
            <a:pPr lvl="0"/>
            <a:endParaRPr lang="en-US" sz="2400" dirty="0" smtClean="0"/>
          </a:p>
          <a:p>
            <a:pPr lvl="0"/>
            <a:r>
              <a:rPr lang="en-US" sz="2400" dirty="0" smtClean="0"/>
              <a:t>Add more payment option.</a:t>
            </a:r>
            <a:endParaRPr lang="en-IN" sz="2400" dirty="0"/>
          </a:p>
        </p:txBody>
      </p:sp>
    </p:spTree>
    <p:extLst>
      <p:ext uri="{BB962C8B-B14F-4D97-AF65-F5344CB8AC3E}">
        <p14:creationId xmlns="" xmlns:p14="http://schemas.microsoft.com/office/powerpoint/2010/main" val="622827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0"/>
            <a:ext cx="10122794" cy="6735651"/>
          </a:xfrm>
        </p:spPr>
        <p:txBody>
          <a:bodyPr anchor="ctr">
            <a:normAutofit/>
          </a:bodyPr>
          <a:lstStyle/>
          <a:p>
            <a:pPr marL="0" indent="0" algn="ctr">
              <a:buNone/>
            </a:pPr>
            <a:r>
              <a:rPr lang="en-IN" sz="6000" dirty="0" smtClean="0">
                <a:solidFill>
                  <a:schemeClr val="accent3"/>
                </a:solidFill>
              </a:rPr>
              <a:t>…Thank You…</a:t>
            </a:r>
            <a:endParaRPr lang="en-IN" sz="6000" dirty="0">
              <a:solidFill>
                <a:schemeClr val="accent3"/>
              </a:solidFill>
            </a:endParaRPr>
          </a:p>
        </p:txBody>
      </p:sp>
    </p:spTree>
    <p:extLst>
      <p:ext uri="{BB962C8B-B14F-4D97-AF65-F5344CB8AC3E}">
        <p14:creationId xmlns="" xmlns:p14="http://schemas.microsoft.com/office/powerpoint/2010/main" val="783472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6063"/>
            <a:ext cx="9404723" cy="772732"/>
          </a:xfrm>
        </p:spPr>
        <p:txBody>
          <a:bodyPr/>
          <a:lstStyle/>
          <a:p>
            <a:pPr marL="571500" indent="-571500">
              <a:buFont typeface="Wingdings" panose="05000000000000000000" pitchFamily="2" charset="2"/>
              <a:buChar char="q"/>
            </a:pPr>
            <a:r>
              <a:rPr lang="en-IN" dirty="0" smtClean="0">
                <a:solidFill>
                  <a:schemeClr val="accent3"/>
                </a:solidFill>
              </a:rPr>
              <a:t>AIM</a:t>
            </a:r>
            <a:endParaRPr lang="en-IN" dirty="0">
              <a:solidFill>
                <a:schemeClr val="accent3"/>
              </a:solidFill>
            </a:endParaRPr>
          </a:p>
        </p:txBody>
      </p:sp>
      <p:sp>
        <p:nvSpPr>
          <p:cNvPr id="3" name="Content Placeholder 2"/>
          <p:cNvSpPr>
            <a:spLocks noGrp="1"/>
          </p:cNvSpPr>
          <p:nvPr>
            <p:ph idx="1"/>
          </p:nvPr>
        </p:nvSpPr>
        <p:spPr>
          <a:xfrm>
            <a:off x="646112" y="1120462"/>
            <a:ext cx="9403742" cy="5127937"/>
          </a:xfrm>
        </p:spPr>
        <p:txBody>
          <a:bodyPr>
            <a:noAutofit/>
          </a:bodyPr>
          <a:lstStyle/>
          <a:p>
            <a:pPr lvl="0" algn="just"/>
            <a:r>
              <a:rPr lang="en-US" sz="2400" dirty="0"/>
              <a:t>This project is aimed to provide the customers facility to book Event online, through which they can book event anytime, anywhere</a:t>
            </a:r>
            <a:r>
              <a:rPr lang="en-US" sz="2400" dirty="0" smtClean="0"/>
              <a:t>.</a:t>
            </a:r>
            <a:endParaRPr lang="en-IN" sz="2400" dirty="0"/>
          </a:p>
          <a:p>
            <a:pPr lvl="0" algn="just"/>
            <a:r>
              <a:rPr lang="en-US" sz="2400" dirty="0"/>
              <a:t>E-Event Booking System is basically made for providing the customer an anytime and anywhere service for booking the all event and to gather information about the Events online. The user can easily be able to know about the All events Booked or not and then make the choice</a:t>
            </a:r>
            <a:r>
              <a:rPr lang="en-US" sz="2400" dirty="0" smtClean="0"/>
              <a:t>.</a:t>
            </a:r>
            <a:r>
              <a:rPr lang="en-US" sz="2400" b="1" dirty="0"/>
              <a:t> </a:t>
            </a:r>
            <a:endParaRPr lang="en-IN" sz="2400" dirty="0"/>
          </a:p>
          <a:p>
            <a:pPr lvl="0" algn="just"/>
            <a:r>
              <a:rPr lang="en-US" sz="2400" dirty="0"/>
              <a:t>Admin can use the system to insert and delete the data (e.g. Event description, timetable) which </a:t>
            </a:r>
            <a:r>
              <a:rPr lang="en-US" sz="2400" dirty="0" smtClean="0"/>
              <a:t>will update the webpage (Webpage are dynamic page, changing according to the data in database). Also, admin can check the statistic information from the system.</a:t>
            </a:r>
            <a:r>
              <a:rPr lang="en-US" sz="2400" b="1" dirty="0"/>
              <a:t> </a:t>
            </a:r>
            <a:endParaRPr lang="en-IN" sz="2400" dirty="0"/>
          </a:p>
          <a:p>
            <a:pPr algn="just"/>
            <a:endParaRPr lang="en-IN" sz="2400" dirty="0"/>
          </a:p>
        </p:txBody>
      </p:sp>
    </p:spTree>
    <p:extLst>
      <p:ext uri="{BB962C8B-B14F-4D97-AF65-F5344CB8AC3E}">
        <p14:creationId xmlns="" xmlns:p14="http://schemas.microsoft.com/office/powerpoint/2010/main" val="3819606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76527"/>
            <a:ext cx="9929611" cy="746975"/>
          </a:xfrm>
        </p:spPr>
        <p:txBody>
          <a:bodyPr/>
          <a:lstStyle/>
          <a:p>
            <a:pPr marL="428625" indent="-428625">
              <a:buFont typeface="Wingdings" panose="05000000000000000000" pitchFamily="2" charset="2"/>
              <a:buChar char="q"/>
            </a:pPr>
            <a:r>
              <a:rPr lang="en-IN" sz="3600" dirty="0" smtClean="0">
                <a:solidFill>
                  <a:schemeClr val="accent3"/>
                </a:solidFill>
                <a:effectLst>
                  <a:outerShdw blurRad="38100" dist="38100" dir="2700000" algn="tl">
                    <a:srgbClr val="000000">
                      <a:alpha val="43137"/>
                    </a:srgbClr>
                  </a:outerShdw>
                </a:effectLst>
              </a:rPr>
              <a:t>Introduction </a:t>
            </a:r>
            <a:endParaRPr lang="en-IN" sz="3600" dirty="0">
              <a:solidFill>
                <a:schemeClr val="accent3"/>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12125" y="850006"/>
            <a:ext cx="9929610" cy="5615188"/>
          </a:xfrm>
        </p:spPr>
        <p:txBody>
          <a:bodyPr>
            <a:normAutofit/>
          </a:bodyPr>
          <a:lstStyle/>
          <a:p>
            <a:pPr marL="0" indent="0">
              <a:buNone/>
            </a:pPr>
            <a:r>
              <a:rPr lang="en-US" b="1" dirty="0"/>
              <a:t> </a:t>
            </a:r>
            <a:endParaRPr lang="en-IN" dirty="0"/>
          </a:p>
        </p:txBody>
      </p:sp>
      <p:graphicFrame>
        <p:nvGraphicFramePr>
          <p:cNvPr id="6" name="Table 5"/>
          <p:cNvGraphicFramePr>
            <a:graphicFrameLocks noGrp="1"/>
          </p:cNvGraphicFramePr>
          <p:nvPr>
            <p:extLst>
              <p:ext uri="{D42A27DB-BD31-4B8C-83A1-F6EECF244321}">
                <p14:modId xmlns="" xmlns:p14="http://schemas.microsoft.com/office/powerpoint/2010/main" val="1129040587"/>
              </p:ext>
            </p:extLst>
          </p:nvPr>
        </p:nvGraphicFramePr>
        <p:xfrm>
          <a:off x="412124" y="980660"/>
          <a:ext cx="9354728" cy="5716155"/>
        </p:xfrm>
        <a:graphic>
          <a:graphicData uri="http://schemas.openxmlformats.org/drawingml/2006/table">
            <a:tbl>
              <a:tblPr firstRow="1" firstCol="1" bandRow="1">
                <a:tableStyleId>{1FECB4D8-DB02-4DC6-A0A2-4F2EBAE1DC90}</a:tableStyleId>
              </a:tblPr>
              <a:tblGrid>
                <a:gridCol w="3684461"/>
                <a:gridCol w="5670267"/>
              </a:tblGrid>
              <a:tr h="1123062">
                <a:tc>
                  <a:txBody>
                    <a:bodyPr/>
                    <a:lstStyle/>
                    <a:p>
                      <a:pPr>
                        <a:lnSpc>
                          <a:spcPct val="107000"/>
                        </a:lnSpc>
                        <a:spcAft>
                          <a:spcPts val="0"/>
                        </a:spcAft>
                      </a:pPr>
                      <a:r>
                        <a:rPr lang="en-US" sz="2400" dirty="0">
                          <a:effectLst/>
                        </a:rPr>
                        <a:t> </a:t>
                      </a:r>
                      <a:endParaRPr lang="en-IN" sz="2400" dirty="0">
                        <a:effectLst/>
                      </a:endParaRPr>
                    </a:p>
                    <a:p>
                      <a:pPr>
                        <a:lnSpc>
                          <a:spcPct val="107000"/>
                        </a:lnSpc>
                        <a:spcAft>
                          <a:spcPts val="0"/>
                        </a:spcAft>
                      </a:pPr>
                      <a:r>
                        <a:rPr lang="en-US" sz="2400" u="sng" dirty="0">
                          <a:effectLst/>
                        </a:rPr>
                        <a:t>PROJECT TITLE:</a:t>
                      </a:r>
                      <a:endParaRPr lang="en-IN" sz="2400" dirty="0">
                        <a:effectLst/>
                      </a:endParaRPr>
                    </a:p>
                    <a:p>
                      <a:pPr>
                        <a:lnSpc>
                          <a:spcPct val="107000"/>
                        </a:lnSpc>
                        <a:spcAft>
                          <a:spcPts val="0"/>
                        </a:spcAft>
                      </a:pPr>
                      <a:r>
                        <a:rPr lang="en-US" sz="2400" dirty="0">
                          <a:effectLst/>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algn="just">
                        <a:lnSpc>
                          <a:spcPct val="107000"/>
                        </a:lnSpc>
                        <a:spcAft>
                          <a:spcPts val="0"/>
                        </a:spcAft>
                      </a:pPr>
                      <a:r>
                        <a:rPr lang="en-US" sz="2400" u="none" strike="noStrike" dirty="0">
                          <a:effectLst/>
                        </a:rPr>
                        <a:t> </a:t>
                      </a:r>
                      <a:endParaRPr lang="en-IN" sz="2400" dirty="0">
                        <a:effectLst/>
                      </a:endParaRPr>
                    </a:p>
                    <a:p>
                      <a:pPr algn="just">
                        <a:lnSpc>
                          <a:spcPct val="107000"/>
                        </a:lnSpc>
                        <a:spcAft>
                          <a:spcPts val="0"/>
                        </a:spcAft>
                      </a:pPr>
                      <a:r>
                        <a:rPr lang="en-US" sz="2400" u="sng" dirty="0">
                          <a:effectLst/>
                        </a:rPr>
                        <a:t>EVENT MANAGEMENT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r h="577844">
                <a:tc>
                  <a:txBody>
                    <a:bodyPr/>
                    <a:lstStyle/>
                    <a:p>
                      <a:pPr>
                        <a:lnSpc>
                          <a:spcPct val="115000"/>
                        </a:lnSpc>
                        <a:spcAft>
                          <a:spcPts val="1000"/>
                        </a:spcAft>
                      </a:pPr>
                      <a:r>
                        <a:rPr lang="en-US" sz="2000" dirty="0">
                          <a:effectLst/>
                        </a:rPr>
                        <a:t>FRONT END: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rPr>
                        <a:t>Java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r h="707718">
                <a:tc>
                  <a:txBody>
                    <a:bodyPr/>
                    <a:lstStyle/>
                    <a:p>
                      <a:pPr>
                        <a:lnSpc>
                          <a:spcPct val="115000"/>
                        </a:lnSpc>
                        <a:spcAft>
                          <a:spcPts val="1000"/>
                        </a:spcAft>
                      </a:pPr>
                      <a:r>
                        <a:rPr lang="en-US" sz="2000" dirty="0">
                          <a:effectLst/>
                        </a:rPr>
                        <a:t>BACK END: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fontAlgn="ctr">
                        <a:lnSpc>
                          <a:spcPct val="107000"/>
                        </a:lnSpc>
                        <a:spcAft>
                          <a:spcPts val="360"/>
                        </a:spcAft>
                      </a:pPr>
                      <a:r>
                        <a:rPr lang="en-US" sz="2000" dirty="0" smtClean="0">
                          <a:effectLst/>
                        </a:rPr>
                        <a:t>MY-SQL</a:t>
                      </a:r>
                      <a:endParaRPr lang="en-IN" sz="2000" dirty="0">
                        <a:effectLst/>
                      </a:endParaRPr>
                    </a:p>
                    <a:p>
                      <a:pPr>
                        <a:lnSpc>
                          <a:spcPct val="115000"/>
                        </a:lnSpc>
                        <a:spcAft>
                          <a:spcPts val="1000"/>
                        </a:spcAft>
                      </a:pPr>
                      <a:r>
                        <a:rPr lang="en-US" sz="2000" dirty="0">
                          <a:effectLst/>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r h="682622">
                <a:tc>
                  <a:txBody>
                    <a:bodyPr/>
                    <a:lstStyle/>
                    <a:p>
                      <a:pPr>
                        <a:lnSpc>
                          <a:spcPct val="115000"/>
                        </a:lnSpc>
                        <a:spcAft>
                          <a:spcPts val="1000"/>
                        </a:spcAft>
                      </a:pPr>
                      <a:r>
                        <a:rPr lang="en-US" sz="2000" dirty="0">
                          <a:effectLst/>
                        </a:rPr>
                        <a:t>WEB SERVER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rPr>
                        <a:t>Apache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r h="756656">
                <a:tc>
                  <a:txBody>
                    <a:bodyPr/>
                    <a:lstStyle/>
                    <a:p>
                      <a:pPr>
                        <a:lnSpc>
                          <a:spcPct val="115000"/>
                        </a:lnSpc>
                        <a:spcAft>
                          <a:spcPts val="1000"/>
                        </a:spcAft>
                      </a:pPr>
                      <a:r>
                        <a:rPr lang="en-US" sz="2000" dirty="0">
                          <a:effectLst/>
                        </a:rPr>
                        <a:t>SUPPORTING TOOLS TO DEVELOP WEBSITE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spc="-40" dirty="0">
                          <a:effectLst/>
                        </a:rPr>
                        <a:t>HTML 5, CSS 3, </a:t>
                      </a:r>
                      <a:r>
                        <a:rPr lang="en-US" sz="2000" spc="-40" dirty="0" smtClean="0">
                          <a:effectLst/>
                        </a:rPr>
                        <a:t>JAVASCRIPT, ETC.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r h="570942">
                <a:tc>
                  <a:txBody>
                    <a:bodyPr/>
                    <a:lstStyle/>
                    <a:p>
                      <a:pPr>
                        <a:lnSpc>
                          <a:spcPct val="115000"/>
                        </a:lnSpc>
                        <a:spcAft>
                          <a:spcPts val="1000"/>
                        </a:spcAft>
                      </a:pPr>
                      <a:r>
                        <a:rPr lang="en-US" sz="2000" dirty="0">
                          <a:effectLst/>
                        </a:rPr>
                        <a:t>INTERNAL GUIDE: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rPr>
                        <a:t>Mrs. Rekha M. Shah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r h="584117">
                <a:tc>
                  <a:txBody>
                    <a:bodyPr/>
                    <a:lstStyle/>
                    <a:p>
                      <a:pPr>
                        <a:lnSpc>
                          <a:spcPct val="115000"/>
                        </a:lnSpc>
                        <a:spcAft>
                          <a:spcPts val="1000"/>
                        </a:spcAft>
                      </a:pPr>
                      <a:r>
                        <a:rPr lang="en-US" sz="2000" dirty="0">
                          <a:effectLst/>
                        </a:rPr>
                        <a:t>PROJECT DURATION: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rPr>
                        <a:t>1 YEAR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r h="642466">
                <a:tc>
                  <a:txBody>
                    <a:bodyPr/>
                    <a:lstStyle/>
                    <a:p>
                      <a:pPr>
                        <a:lnSpc>
                          <a:spcPct val="115000"/>
                        </a:lnSpc>
                        <a:spcAft>
                          <a:spcPts val="1000"/>
                        </a:spcAft>
                      </a:pPr>
                      <a:r>
                        <a:rPr lang="en-US" sz="2000" dirty="0">
                          <a:effectLst/>
                        </a:rPr>
                        <a:t>TEAM SIZE: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rPr>
                        <a:t>3 MEMBERS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685" marR="53685" marT="0" marB="0"/>
                </a:tc>
              </a:tr>
            </a:tbl>
          </a:graphicData>
        </a:graphic>
      </p:graphicFrame>
      <p:sp>
        <p:nvSpPr>
          <p:cNvPr id="7" name="Rectangle 2"/>
          <p:cNvSpPr>
            <a:spLocks noChangeArrowheads="1"/>
          </p:cNvSpPr>
          <p:nvPr/>
        </p:nvSpPr>
        <p:spPr bwMode="auto">
          <a:xfrm>
            <a:off x="-2051407" y="1893099"/>
            <a:ext cx="21888698" cy="754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856048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321972"/>
            <a:ext cx="9981126" cy="5965064"/>
          </a:xfrm>
        </p:spPr>
        <p:txBody>
          <a:bodyPr/>
          <a:lstStyle/>
          <a:p>
            <a:pPr>
              <a:buFont typeface="Wingdings" panose="05000000000000000000" pitchFamily="2" charset="2"/>
              <a:buChar char="q"/>
            </a:pPr>
            <a:r>
              <a:rPr lang="en-US" sz="3200" b="1" dirty="0" smtClean="0">
                <a:solidFill>
                  <a:schemeClr val="accent3"/>
                </a:solidFill>
              </a:rPr>
              <a:t>Hardware Requirement</a:t>
            </a:r>
            <a:endParaRPr lang="en-US" sz="3200" b="1" u="sng" dirty="0" smtClean="0">
              <a:solidFill>
                <a:schemeClr val="accent3"/>
              </a:solidFill>
            </a:endParaRPr>
          </a:p>
          <a:p>
            <a:pPr marL="0" lvl="0" indent="0">
              <a:buNone/>
            </a:pPr>
            <a:r>
              <a:rPr lang="en-IN" sz="3200" dirty="0">
                <a:solidFill>
                  <a:schemeClr val="accent3"/>
                </a:solidFill>
              </a:rPr>
              <a:t>	</a:t>
            </a:r>
            <a:r>
              <a:rPr lang="en-US" sz="2400" dirty="0" smtClean="0"/>
              <a:t>Processor</a:t>
            </a:r>
            <a:r>
              <a:rPr lang="en-US" sz="2400" dirty="0"/>
              <a:t>: I3 or Higher version</a:t>
            </a:r>
            <a:endParaRPr lang="en-IN" sz="2400" dirty="0"/>
          </a:p>
          <a:p>
            <a:pPr marL="0" lvl="0" indent="0">
              <a:buNone/>
            </a:pPr>
            <a:r>
              <a:rPr lang="en-US" sz="2400" dirty="0" smtClean="0"/>
              <a:t>	RAM</a:t>
            </a:r>
            <a:r>
              <a:rPr lang="en-US" sz="2400" dirty="0"/>
              <a:t>: </a:t>
            </a:r>
            <a:r>
              <a:rPr lang="en-US" sz="2400" dirty="0" smtClean="0"/>
              <a:t>2 </a:t>
            </a:r>
            <a:r>
              <a:rPr lang="en-US" sz="2400" dirty="0"/>
              <a:t>GB or </a:t>
            </a:r>
            <a:r>
              <a:rPr lang="en-US" sz="2400" dirty="0" smtClean="0"/>
              <a:t>Higher</a:t>
            </a:r>
            <a:endParaRPr lang="en-IN" sz="2400" dirty="0"/>
          </a:p>
          <a:p>
            <a:pPr marL="0" lvl="0" indent="0">
              <a:buNone/>
            </a:pPr>
            <a:r>
              <a:rPr lang="en-US" sz="2400" dirty="0" smtClean="0"/>
              <a:t>	Disk </a:t>
            </a:r>
            <a:r>
              <a:rPr lang="en-US" sz="2400" dirty="0"/>
              <a:t>Space: </a:t>
            </a:r>
            <a:r>
              <a:rPr lang="en-US" sz="2400" dirty="0" smtClean="0"/>
              <a:t>25 GB(Minimum</a:t>
            </a:r>
            <a:r>
              <a:rPr lang="en-US" dirty="0" smtClean="0"/>
              <a:t>) or  Higher</a:t>
            </a:r>
            <a:endParaRPr lang="en-IN" dirty="0"/>
          </a:p>
          <a:p>
            <a:pPr marL="0" indent="0">
              <a:buNone/>
            </a:pPr>
            <a:endParaRPr lang="en-IN" dirty="0"/>
          </a:p>
          <a:p>
            <a:pPr>
              <a:buFont typeface="Wingdings" panose="05000000000000000000" pitchFamily="2" charset="2"/>
              <a:buChar char="q"/>
            </a:pPr>
            <a:r>
              <a:rPr lang="en-US" sz="2800" b="1" dirty="0" smtClean="0">
                <a:solidFill>
                  <a:schemeClr val="accent3"/>
                </a:solidFill>
              </a:rPr>
              <a:t>Software </a:t>
            </a:r>
            <a:r>
              <a:rPr lang="en-US" sz="2800" b="1" dirty="0" smtClean="0">
                <a:solidFill>
                  <a:schemeClr val="accent3"/>
                </a:solidFill>
              </a:rPr>
              <a:t>Requirement</a:t>
            </a:r>
            <a:endParaRPr lang="en-IN" sz="2800" dirty="0">
              <a:solidFill>
                <a:schemeClr val="accent3"/>
              </a:solidFill>
            </a:endParaRPr>
          </a:p>
          <a:p>
            <a:pPr marL="0" lvl="0" indent="0">
              <a:buNone/>
            </a:pPr>
            <a:r>
              <a:rPr lang="en-US" dirty="0" smtClean="0"/>
              <a:t>	</a:t>
            </a:r>
            <a:r>
              <a:rPr lang="en-US" sz="2400" dirty="0" smtClean="0"/>
              <a:t>Operating </a:t>
            </a:r>
            <a:r>
              <a:rPr lang="en-US" sz="2400" dirty="0"/>
              <a:t>System :-  </a:t>
            </a:r>
            <a:r>
              <a:rPr lang="en-US" sz="2400" dirty="0" smtClean="0"/>
              <a:t>Windows, Linux, Mac, etc.</a:t>
            </a:r>
            <a:endParaRPr lang="en-IN" sz="2400" dirty="0"/>
          </a:p>
          <a:p>
            <a:pPr marL="0" lvl="0" indent="0">
              <a:buNone/>
            </a:pPr>
            <a:r>
              <a:rPr lang="en-US" sz="2400" dirty="0" smtClean="0"/>
              <a:t>	Browser</a:t>
            </a:r>
            <a:r>
              <a:rPr lang="en-US" sz="2400" dirty="0"/>
              <a:t>: Chrome, Firefox, Internet </a:t>
            </a:r>
            <a:r>
              <a:rPr lang="en-US" sz="2400" dirty="0" smtClean="0"/>
              <a:t>Explorer, Safari, etc</a:t>
            </a:r>
            <a:r>
              <a:rPr lang="en-US" sz="2400" dirty="0"/>
              <a:t>. </a:t>
            </a:r>
            <a:endParaRPr lang="en-IN" sz="2400" dirty="0"/>
          </a:p>
          <a:p>
            <a:pPr marL="0" indent="0">
              <a:buNone/>
            </a:pPr>
            <a:endParaRPr lang="en-IN" sz="2400" dirty="0"/>
          </a:p>
        </p:txBody>
      </p:sp>
    </p:spTree>
    <p:extLst>
      <p:ext uri="{BB962C8B-B14F-4D97-AF65-F5344CB8AC3E}">
        <p14:creationId xmlns="" xmlns:p14="http://schemas.microsoft.com/office/powerpoint/2010/main" val="3299854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5" y="128789"/>
            <a:ext cx="9697790" cy="901521"/>
          </a:xfrm>
        </p:spPr>
        <p:txBody>
          <a:bodyPr/>
          <a:lstStyle/>
          <a:p>
            <a:pPr marL="571500" indent="-571500">
              <a:buFont typeface="Wingdings" panose="05000000000000000000" pitchFamily="2" charset="2"/>
              <a:buChar char="q"/>
            </a:pPr>
            <a:r>
              <a:rPr lang="en-IN" sz="4000" dirty="0" smtClean="0">
                <a:solidFill>
                  <a:schemeClr val="accent3"/>
                </a:solidFill>
              </a:rPr>
              <a:t>Existing  System </a:t>
            </a:r>
            <a:endParaRPr lang="en-IN" sz="4000" dirty="0">
              <a:solidFill>
                <a:schemeClr val="accent3"/>
              </a:solidFill>
            </a:endParaRPr>
          </a:p>
        </p:txBody>
      </p:sp>
      <p:sp>
        <p:nvSpPr>
          <p:cNvPr id="3" name="Content Placeholder 2"/>
          <p:cNvSpPr>
            <a:spLocks noGrp="1"/>
          </p:cNvSpPr>
          <p:nvPr>
            <p:ph idx="1"/>
          </p:nvPr>
        </p:nvSpPr>
        <p:spPr>
          <a:xfrm>
            <a:off x="643945" y="1030311"/>
            <a:ext cx="9697790" cy="5486400"/>
          </a:xfrm>
        </p:spPr>
        <p:txBody>
          <a:bodyPr>
            <a:normAutofit/>
          </a:bodyPr>
          <a:lstStyle/>
          <a:p>
            <a:pPr lvl="0"/>
            <a:r>
              <a:rPr lang="en-US" sz="2400" dirty="0" smtClean="0"/>
              <a:t>The </a:t>
            </a:r>
            <a:r>
              <a:rPr lang="en-US" sz="2400" dirty="0"/>
              <a:t>Existing system for Event management is a manual process</a:t>
            </a:r>
            <a:r>
              <a:rPr lang="en-US" sz="2400" dirty="0" smtClean="0"/>
              <a:t>.</a:t>
            </a:r>
          </a:p>
          <a:p>
            <a:pPr marL="0" lvl="0" indent="0">
              <a:buNone/>
            </a:pPr>
            <a:endParaRPr lang="en-IN" sz="2400" dirty="0"/>
          </a:p>
          <a:p>
            <a:pPr lvl="0"/>
            <a:r>
              <a:rPr lang="en-US" sz="2400" dirty="0" smtClean="0"/>
              <a:t>All </a:t>
            </a:r>
            <a:r>
              <a:rPr lang="en-US" sz="2400" dirty="0"/>
              <a:t>this requires more time and labor work. </a:t>
            </a:r>
            <a:endParaRPr lang="en-US" sz="2400" dirty="0" smtClean="0"/>
          </a:p>
          <a:p>
            <a:pPr marL="0" lvl="0" indent="0">
              <a:buNone/>
            </a:pPr>
            <a:endParaRPr lang="en-IN" sz="2400" dirty="0"/>
          </a:p>
          <a:p>
            <a:pPr lvl="0"/>
            <a:r>
              <a:rPr lang="en-US" sz="2400" dirty="0"/>
              <a:t>Events </a:t>
            </a:r>
            <a:r>
              <a:rPr lang="en-US" sz="2400" dirty="0" smtClean="0"/>
              <a:t>does not </a:t>
            </a:r>
            <a:r>
              <a:rPr lang="en-US" sz="2400" dirty="0"/>
              <a:t>organized at multiple locations become a tedious task</a:t>
            </a:r>
            <a:r>
              <a:rPr lang="en-US" sz="2400" dirty="0" smtClean="0"/>
              <a:t>.</a:t>
            </a:r>
          </a:p>
          <a:p>
            <a:pPr marL="0" lvl="0" indent="0">
              <a:buNone/>
            </a:pPr>
            <a:endParaRPr lang="en-IN" sz="2400" dirty="0"/>
          </a:p>
          <a:p>
            <a:pPr lvl="0"/>
            <a:r>
              <a:rPr lang="en-US" sz="2400" dirty="0" smtClean="0"/>
              <a:t>Existing System dose not provide accurate information.</a:t>
            </a:r>
          </a:p>
          <a:p>
            <a:pPr marL="0" lvl="0" indent="0">
              <a:buNone/>
            </a:pPr>
            <a:endParaRPr lang="en-US" sz="2400" dirty="0" smtClean="0"/>
          </a:p>
          <a:p>
            <a:pPr lvl="0"/>
            <a:r>
              <a:rPr lang="en-US" sz="2400" dirty="0" smtClean="0"/>
              <a:t>Involves </a:t>
            </a:r>
            <a:r>
              <a:rPr lang="en-US" sz="2400" dirty="0"/>
              <a:t>more manual work Time consuming</a:t>
            </a:r>
            <a:endParaRPr lang="en-IN" sz="2400" dirty="0"/>
          </a:p>
          <a:p>
            <a:endParaRPr lang="en-IN" sz="2400" dirty="0"/>
          </a:p>
          <a:p>
            <a:pPr lvl="0"/>
            <a:endParaRPr lang="en-US" sz="2400" dirty="0" smtClean="0"/>
          </a:p>
          <a:p>
            <a:pPr lvl="0"/>
            <a:endParaRPr lang="en-US" sz="2400" dirty="0" smtClean="0"/>
          </a:p>
          <a:p>
            <a:pPr lvl="0"/>
            <a:endParaRPr lang="en-IN" sz="2400" dirty="0"/>
          </a:p>
          <a:p>
            <a:endParaRPr lang="en-IN" sz="2400" dirty="0"/>
          </a:p>
        </p:txBody>
      </p:sp>
    </p:spTree>
    <p:extLst>
      <p:ext uri="{BB962C8B-B14F-4D97-AF65-F5344CB8AC3E}">
        <p14:creationId xmlns="" xmlns:p14="http://schemas.microsoft.com/office/powerpoint/2010/main" val="3015292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9" y="25758"/>
            <a:ext cx="9574316" cy="927279"/>
          </a:xfrm>
        </p:spPr>
        <p:txBody>
          <a:bodyPr/>
          <a:lstStyle/>
          <a:p>
            <a:pPr marL="571500" indent="-571500">
              <a:buFont typeface="Wingdings" panose="05000000000000000000" pitchFamily="2" charset="2"/>
              <a:buChar char="q"/>
            </a:pPr>
            <a:r>
              <a:rPr lang="en-IN" sz="4000" dirty="0" smtClean="0">
                <a:solidFill>
                  <a:schemeClr val="accent3"/>
                </a:solidFill>
              </a:rPr>
              <a:t>Need of your System</a:t>
            </a:r>
            <a:endParaRPr lang="en-IN" sz="4000" dirty="0">
              <a:solidFill>
                <a:schemeClr val="accent3"/>
              </a:solidFill>
            </a:endParaRPr>
          </a:p>
        </p:txBody>
      </p:sp>
      <p:sp>
        <p:nvSpPr>
          <p:cNvPr id="3" name="Content Placeholder 2"/>
          <p:cNvSpPr>
            <a:spLocks noGrp="1"/>
          </p:cNvSpPr>
          <p:nvPr>
            <p:ph idx="1"/>
          </p:nvPr>
        </p:nvSpPr>
        <p:spPr>
          <a:xfrm>
            <a:off x="476519" y="1056068"/>
            <a:ext cx="9574316" cy="5192331"/>
          </a:xfrm>
        </p:spPr>
        <p:txBody>
          <a:bodyPr>
            <a:noAutofit/>
          </a:bodyPr>
          <a:lstStyle/>
          <a:p>
            <a:pPr lvl="0"/>
            <a:r>
              <a:rPr lang="en-US" dirty="0" smtClean="0"/>
              <a:t>All data/record are store in a Users Profiles.</a:t>
            </a:r>
          </a:p>
          <a:p>
            <a:pPr lvl="0"/>
            <a:r>
              <a:rPr lang="en-US" dirty="0" smtClean="0"/>
              <a:t>Searching Event’s information is very easy. That’s why reduce time of user’s.</a:t>
            </a:r>
          </a:p>
          <a:p>
            <a:pPr lvl="0"/>
            <a:r>
              <a:rPr lang="en-US" dirty="0" smtClean="0"/>
              <a:t>The system used to provide a facility to Client to book a event very easily and any location.</a:t>
            </a:r>
          </a:p>
          <a:p>
            <a:pPr lvl="0"/>
            <a:r>
              <a:rPr lang="en-US" dirty="0" smtClean="0"/>
              <a:t>A new system is provide accurate information of Event Management, Such as    </a:t>
            </a:r>
          </a:p>
          <a:p>
            <a:pPr marL="0" lvl="0" indent="0">
              <a:buNone/>
            </a:pPr>
            <a:r>
              <a:rPr lang="en-US" dirty="0" smtClean="0"/>
              <a:t>	(1)Venue Selection,</a:t>
            </a:r>
          </a:p>
          <a:p>
            <a:pPr marL="0" lvl="0" indent="0">
              <a:buNone/>
            </a:pPr>
            <a:r>
              <a:rPr lang="en-US" dirty="0"/>
              <a:t>	</a:t>
            </a:r>
            <a:r>
              <a:rPr lang="en-US" dirty="0" smtClean="0"/>
              <a:t>(2)Food Selection,</a:t>
            </a:r>
          </a:p>
          <a:p>
            <a:pPr marL="0" lvl="0" indent="0">
              <a:buNone/>
            </a:pPr>
            <a:r>
              <a:rPr lang="en-US" dirty="0" smtClean="0"/>
              <a:t>	(3)Theme Selection,</a:t>
            </a:r>
          </a:p>
          <a:p>
            <a:pPr marL="0" lvl="0" indent="0">
              <a:buNone/>
            </a:pPr>
            <a:r>
              <a:rPr lang="en-US" dirty="0"/>
              <a:t>	</a:t>
            </a:r>
            <a:r>
              <a:rPr lang="en-US" dirty="0" smtClean="0"/>
              <a:t>(4)Ready Package,</a:t>
            </a:r>
          </a:p>
          <a:p>
            <a:pPr marL="0" lvl="0" indent="0">
              <a:buNone/>
            </a:pPr>
            <a:r>
              <a:rPr lang="en-US" dirty="0"/>
              <a:t>	</a:t>
            </a:r>
            <a:r>
              <a:rPr lang="en-US" dirty="0" smtClean="0"/>
              <a:t>(5)Online Payment.</a:t>
            </a:r>
          </a:p>
          <a:p>
            <a:pPr lvl="0"/>
            <a:r>
              <a:rPr lang="en-US" dirty="0" smtClean="0"/>
              <a:t>The new System will cut-down the cost such as Paper and Stationary cost.</a:t>
            </a:r>
          </a:p>
        </p:txBody>
      </p:sp>
    </p:spTree>
    <p:extLst>
      <p:ext uri="{BB962C8B-B14F-4D97-AF65-F5344CB8AC3E}">
        <p14:creationId xmlns="" xmlns:p14="http://schemas.microsoft.com/office/powerpoint/2010/main" val="3064952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200"/>
          </a:xfrm>
        </p:spPr>
        <p:txBody>
          <a:bodyPr/>
          <a:lstStyle/>
          <a:p>
            <a:pPr marL="571500" indent="-571500">
              <a:buFont typeface="Wingdings" panose="05000000000000000000" pitchFamily="2" charset="2"/>
              <a:buChar char="q"/>
            </a:pPr>
            <a:r>
              <a:rPr lang="en-IN" sz="3600" dirty="0" smtClean="0">
                <a:solidFill>
                  <a:schemeClr val="accent3"/>
                </a:solidFill>
              </a:rPr>
              <a:t>Module in Event management System  </a:t>
            </a:r>
            <a:endParaRPr lang="en-IN" sz="3600" dirty="0">
              <a:solidFill>
                <a:schemeClr val="accent3"/>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sz="2800" dirty="0" smtClean="0"/>
              <a:t>There are two module in system</a:t>
            </a:r>
          </a:p>
          <a:p>
            <a:pPr marL="0" indent="0">
              <a:buNone/>
            </a:pPr>
            <a:r>
              <a:rPr lang="en-IN" sz="3600" dirty="0" smtClean="0"/>
              <a:t>	1.Admin</a:t>
            </a:r>
          </a:p>
          <a:p>
            <a:pPr marL="0" indent="0">
              <a:buNone/>
            </a:pPr>
            <a:r>
              <a:rPr lang="en-IN" sz="3600" dirty="0" smtClean="0"/>
              <a:t>	2.User</a:t>
            </a:r>
          </a:p>
        </p:txBody>
      </p:sp>
    </p:spTree>
    <p:extLst>
      <p:ext uri="{BB962C8B-B14F-4D97-AF65-F5344CB8AC3E}">
        <p14:creationId xmlns="" xmlns:p14="http://schemas.microsoft.com/office/powerpoint/2010/main" val="221211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8789"/>
            <a:ext cx="9644109" cy="901521"/>
          </a:xfrm>
        </p:spPr>
        <p:txBody>
          <a:bodyPr/>
          <a:lstStyle/>
          <a:p>
            <a:pPr marL="571500" indent="-571500">
              <a:buFont typeface="Wingdings" panose="05000000000000000000" pitchFamily="2" charset="2"/>
              <a:buChar char="q"/>
            </a:pPr>
            <a:r>
              <a:rPr lang="en-IN" sz="4000" dirty="0" smtClean="0">
                <a:solidFill>
                  <a:schemeClr val="accent3"/>
                </a:solidFill>
              </a:rPr>
              <a:t>User </a:t>
            </a:r>
            <a:r>
              <a:rPr lang="en-IN" sz="4000" dirty="0">
                <a:solidFill>
                  <a:schemeClr val="accent3"/>
                </a:solidFill>
              </a:rPr>
              <a:t>Functionality</a:t>
            </a:r>
          </a:p>
        </p:txBody>
      </p:sp>
      <p:sp>
        <p:nvSpPr>
          <p:cNvPr id="4" name="Content Placeholder 3"/>
          <p:cNvSpPr>
            <a:spLocks noGrp="1"/>
          </p:cNvSpPr>
          <p:nvPr>
            <p:ph idx="1"/>
          </p:nvPr>
        </p:nvSpPr>
        <p:spPr>
          <a:xfrm>
            <a:off x="646112" y="1030310"/>
            <a:ext cx="9404722" cy="5218089"/>
          </a:xfrm>
        </p:spPr>
        <p:txBody>
          <a:bodyPr>
            <a:normAutofit fontScale="92500" lnSpcReduction="10000"/>
          </a:bodyPr>
          <a:lstStyle/>
          <a:p>
            <a:r>
              <a:rPr lang="en-US" dirty="0" smtClean="0"/>
              <a:t>Sign-up / Sign-in</a:t>
            </a:r>
            <a:endParaRPr lang="en-US" dirty="0"/>
          </a:p>
          <a:p>
            <a:r>
              <a:rPr lang="en-US" dirty="0" smtClean="0"/>
              <a:t>View/Update/Delete </a:t>
            </a:r>
            <a:r>
              <a:rPr lang="en-US" dirty="0"/>
              <a:t>Profile Details</a:t>
            </a:r>
          </a:p>
          <a:p>
            <a:r>
              <a:rPr lang="en-US" dirty="0" smtClean="0"/>
              <a:t>Search Event </a:t>
            </a:r>
            <a:endParaRPr lang="en-US" dirty="0"/>
          </a:p>
          <a:p>
            <a:r>
              <a:rPr lang="en-US" dirty="0"/>
              <a:t>Select Event </a:t>
            </a:r>
            <a:r>
              <a:rPr lang="en-US" dirty="0" smtClean="0"/>
              <a:t>And place and date</a:t>
            </a:r>
            <a:endParaRPr lang="en-US" dirty="0"/>
          </a:p>
          <a:p>
            <a:r>
              <a:rPr lang="en-US" dirty="0" smtClean="0"/>
              <a:t>Select Package</a:t>
            </a:r>
          </a:p>
          <a:p>
            <a:pPr marL="0" indent="0">
              <a:buNone/>
            </a:pPr>
            <a:r>
              <a:rPr lang="en-US" dirty="0"/>
              <a:t>	</a:t>
            </a:r>
            <a:r>
              <a:rPr lang="en-US" dirty="0" smtClean="0"/>
              <a:t>(1) Customize Package</a:t>
            </a:r>
          </a:p>
          <a:p>
            <a:pPr marL="0" indent="0">
              <a:buNone/>
            </a:pPr>
            <a:r>
              <a:rPr lang="en-US" dirty="0"/>
              <a:t>	</a:t>
            </a:r>
            <a:r>
              <a:rPr lang="en-US" dirty="0" smtClean="0"/>
              <a:t>(2) Ready Package</a:t>
            </a:r>
          </a:p>
          <a:p>
            <a:r>
              <a:rPr lang="en-US" dirty="0" smtClean="0"/>
              <a:t>Book Event</a:t>
            </a:r>
          </a:p>
          <a:p>
            <a:r>
              <a:rPr lang="en-US" dirty="0" smtClean="0"/>
              <a:t>Payment (Net-Banking / Wallets )</a:t>
            </a:r>
            <a:endParaRPr lang="en-US" dirty="0"/>
          </a:p>
          <a:p>
            <a:r>
              <a:rPr lang="en-US" dirty="0"/>
              <a:t>View Confirmation Mail</a:t>
            </a:r>
          </a:p>
          <a:p>
            <a:r>
              <a:rPr lang="en-US" dirty="0" smtClean="0"/>
              <a:t>Cancel Event (T&amp;C)</a:t>
            </a:r>
          </a:p>
          <a:p>
            <a:r>
              <a:rPr lang="en-US" dirty="0" smtClean="0"/>
              <a:t>Apply Feedback</a:t>
            </a:r>
          </a:p>
          <a:p>
            <a:r>
              <a:rPr lang="en-US" dirty="0" smtClean="0"/>
              <a:t>Get Inquiry</a:t>
            </a:r>
            <a:endParaRPr lang="en-US" dirty="0"/>
          </a:p>
          <a:p>
            <a:endParaRPr lang="en-IN" dirty="0"/>
          </a:p>
        </p:txBody>
      </p:sp>
    </p:spTree>
    <p:extLst>
      <p:ext uri="{BB962C8B-B14F-4D97-AF65-F5344CB8AC3E}">
        <p14:creationId xmlns="" xmlns:p14="http://schemas.microsoft.com/office/powerpoint/2010/main" val="79815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90153"/>
            <a:ext cx="9762186" cy="824247"/>
          </a:xfrm>
        </p:spPr>
        <p:txBody>
          <a:bodyPr/>
          <a:lstStyle/>
          <a:p>
            <a:pPr marL="571500" indent="-571500">
              <a:buFont typeface="Wingdings" panose="05000000000000000000" pitchFamily="2" charset="2"/>
              <a:buChar char="q"/>
            </a:pPr>
            <a:r>
              <a:rPr lang="en-IN" sz="4000" dirty="0" smtClean="0">
                <a:solidFill>
                  <a:schemeClr val="accent3"/>
                </a:solidFill>
              </a:rPr>
              <a:t>Admin Functionality</a:t>
            </a:r>
            <a:endParaRPr lang="en-IN" sz="4000" dirty="0">
              <a:solidFill>
                <a:schemeClr val="accent3"/>
              </a:solidFill>
            </a:endParaRPr>
          </a:p>
        </p:txBody>
      </p:sp>
      <p:sp>
        <p:nvSpPr>
          <p:cNvPr id="3" name="Content Placeholder 2"/>
          <p:cNvSpPr>
            <a:spLocks noGrp="1"/>
          </p:cNvSpPr>
          <p:nvPr>
            <p:ph idx="1"/>
          </p:nvPr>
        </p:nvSpPr>
        <p:spPr>
          <a:xfrm>
            <a:off x="540913" y="914400"/>
            <a:ext cx="9762186" cy="5422006"/>
          </a:xfrm>
        </p:spPr>
        <p:txBody>
          <a:bodyPr/>
          <a:lstStyle/>
          <a:p>
            <a:pPr lvl="0"/>
            <a:r>
              <a:rPr lang="en-US" dirty="0" smtClean="0"/>
              <a:t>Sign-In</a:t>
            </a:r>
          </a:p>
          <a:p>
            <a:r>
              <a:rPr lang="en-US" dirty="0"/>
              <a:t>View/Update/Delete </a:t>
            </a:r>
            <a:r>
              <a:rPr lang="en-US" dirty="0" smtClean="0"/>
              <a:t>profile Details</a:t>
            </a:r>
            <a:endParaRPr lang="en-IN" dirty="0"/>
          </a:p>
          <a:p>
            <a:pPr lvl="0"/>
            <a:r>
              <a:rPr lang="en-US" dirty="0"/>
              <a:t>View/Update/Delete User Details </a:t>
            </a:r>
            <a:endParaRPr lang="en-IN" dirty="0"/>
          </a:p>
          <a:p>
            <a:pPr lvl="0"/>
            <a:r>
              <a:rPr lang="en-US" dirty="0"/>
              <a:t>Manage Events</a:t>
            </a:r>
            <a:endParaRPr lang="en-IN" dirty="0"/>
          </a:p>
          <a:p>
            <a:pPr lvl="0"/>
            <a:r>
              <a:rPr lang="en-US" dirty="0"/>
              <a:t>Manage Places</a:t>
            </a:r>
            <a:endParaRPr lang="en-IN" dirty="0"/>
          </a:p>
          <a:p>
            <a:pPr lvl="0"/>
            <a:r>
              <a:rPr lang="en-US" dirty="0"/>
              <a:t>Manage Food </a:t>
            </a:r>
            <a:endParaRPr lang="en-US" dirty="0" smtClean="0"/>
          </a:p>
          <a:p>
            <a:pPr lvl="0"/>
            <a:r>
              <a:rPr lang="en-US" dirty="0" smtClean="0"/>
              <a:t>Manage Theme</a:t>
            </a:r>
            <a:endParaRPr lang="en-IN" dirty="0"/>
          </a:p>
          <a:p>
            <a:pPr lvl="0"/>
            <a:r>
              <a:rPr lang="en-US" dirty="0"/>
              <a:t>View/Update Booking </a:t>
            </a:r>
            <a:r>
              <a:rPr lang="en-US" dirty="0" smtClean="0"/>
              <a:t>Details</a:t>
            </a:r>
          </a:p>
          <a:p>
            <a:pPr lvl="0"/>
            <a:r>
              <a:rPr lang="en-US" dirty="0" smtClean="0"/>
              <a:t>Cancel Event (T&amp;C)</a:t>
            </a:r>
            <a:endParaRPr lang="en-IN" dirty="0"/>
          </a:p>
          <a:p>
            <a:pPr lvl="0"/>
            <a:r>
              <a:rPr lang="en-US" dirty="0" smtClean="0"/>
              <a:t>View/Reply feedback</a:t>
            </a:r>
          </a:p>
          <a:p>
            <a:pPr lvl="0"/>
            <a:r>
              <a:rPr lang="en-US" dirty="0" smtClean="0"/>
              <a:t>Reply Inquiry</a:t>
            </a:r>
            <a:endParaRPr lang="en-IN" dirty="0"/>
          </a:p>
          <a:p>
            <a:endParaRPr lang="en-IN" dirty="0"/>
          </a:p>
        </p:txBody>
      </p:sp>
    </p:spTree>
    <p:extLst>
      <p:ext uri="{BB962C8B-B14F-4D97-AF65-F5344CB8AC3E}">
        <p14:creationId xmlns="" xmlns:p14="http://schemas.microsoft.com/office/powerpoint/2010/main" val="2775146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733</TotalTime>
  <Words>388</Words>
  <Application>Microsoft Office PowerPoint</Application>
  <PresentationFormat>Custom</PresentationFormat>
  <Paragraphs>126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                 Event  Management System</vt:lpstr>
      <vt:lpstr>AIM</vt:lpstr>
      <vt:lpstr>Introduction </vt:lpstr>
      <vt:lpstr>Slide 4</vt:lpstr>
      <vt:lpstr>Existing  System </vt:lpstr>
      <vt:lpstr>Need of your System</vt:lpstr>
      <vt:lpstr>Module in Event management System  </vt:lpstr>
      <vt:lpstr>User Functionality</vt:lpstr>
      <vt:lpstr>Admin Functionality</vt:lpstr>
      <vt:lpstr>SDLC Model</vt:lpstr>
      <vt:lpstr>Diagrams</vt:lpstr>
      <vt:lpstr>Future scope of  System</vt:lpstr>
      <vt:lpstr>Slide 13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Microsoft</dc:creator>
  <cp:lastModifiedBy>kalpesh prajapati</cp:lastModifiedBy>
  <cp:revision>85</cp:revision>
  <dcterms:created xsi:type="dcterms:W3CDTF">2016-10-01T09:56:11Z</dcterms:created>
  <dcterms:modified xsi:type="dcterms:W3CDTF">2016-10-24T07:45:28Z</dcterms:modified>
</cp:coreProperties>
</file>