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60" r:id="rId7"/>
    <p:sldId id="286" r:id="rId8"/>
    <p:sldId id="287" r:id="rId9"/>
    <p:sldId id="295" r:id="rId10"/>
    <p:sldId id="288" r:id="rId11"/>
    <p:sldId id="290" r:id="rId12"/>
    <p:sldId id="291" r:id="rId13"/>
    <p:sldId id="292" r:id="rId14"/>
    <p:sldId id="293" r:id="rId15"/>
    <p:sldId id="294" r:id="rId16"/>
    <p:sldId id="267"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19B632-106E-41FA-91DC-E109807AB461}">
          <p14:sldIdLst>
            <p14:sldId id="256"/>
            <p14:sldId id="257"/>
            <p14:sldId id="260"/>
            <p14:sldId id="286"/>
            <p14:sldId id="287"/>
            <p14:sldId id="295"/>
          </p14:sldIdLst>
        </p14:section>
        <p14:section name="Untitled Section" id="{A48CA4FD-B9CB-4C2D-8266-C188CA27B759}">
          <p14:sldIdLst>
            <p14:sldId id="288"/>
            <p14:sldId id="290"/>
            <p14:sldId id="291"/>
          </p14:sldIdLst>
        </p14:section>
        <p14:section name="Untitled Section" id="{7B96BA6A-BB36-463A-82EA-CEC5E8CB14A4}">
          <p14:sldIdLst>
            <p14:sldId id="292"/>
            <p14:sldId id="293"/>
            <p14:sldId id="294"/>
            <p14:sldId id="267"/>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8/21/2023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8/21/2023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mp"/><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sz="4400" dirty="0" err="1"/>
              <a:t>Leadscoring</a:t>
            </a:r>
            <a:r>
              <a:rPr lang="en-US" sz="4400" dirty="0"/>
              <a:t> Case Study</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8"/>
            <a:ext cx="7274334" cy="1243584"/>
          </a:xfrm>
        </p:spPr>
        <p:txBody>
          <a:bodyPr/>
          <a:lstStyle/>
          <a:p>
            <a:pPr marL="0" indent="0">
              <a:buNone/>
            </a:pPr>
            <a:r>
              <a:rPr lang="en-US" dirty="0"/>
              <a:t>BY - Manne Harshavardhan Reddy</a:t>
            </a:r>
          </a:p>
          <a:p>
            <a:pPr marL="0" indent="0">
              <a:buNone/>
            </a:pPr>
            <a:r>
              <a:rPr lang="en-US" dirty="0"/>
              <a:t>     - </a:t>
            </a:r>
            <a:r>
              <a:rPr lang="en-US" dirty="0" err="1"/>
              <a:t>Harikrishnan</a:t>
            </a:r>
            <a:r>
              <a:rPr lang="en-US" dirty="0"/>
              <a:t> </a:t>
            </a:r>
            <a:r>
              <a:rPr lang="en-US" dirty="0" err="1"/>
              <a:t>Bellan</a:t>
            </a:r>
            <a:endParaRPr lang="en-US" dirty="0"/>
          </a:p>
          <a:p>
            <a:pPr marL="0" indent="0">
              <a:buNone/>
            </a:pPr>
            <a:r>
              <a:rPr lang="en-US" dirty="0"/>
              <a:t>     - Kalpesh Meena</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195B8D-BEA9-E81D-0C26-1FBF8B8A5437}"/>
              </a:ext>
            </a:extLst>
          </p:cNvPr>
          <p:cNvSpPr>
            <a:spLocks noGrp="1"/>
          </p:cNvSpPr>
          <p:nvPr>
            <p:ph type="title"/>
          </p:nvPr>
        </p:nvSpPr>
        <p:spPr>
          <a:xfrm>
            <a:off x="990910" y="119180"/>
            <a:ext cx="2912017" cy="817524"/>
          </a:xfrm>
        </p:spPr>
        <p:txBody>
          <a:bodyPr/>
          <a:lstStyle/>
          <a:p>
            <a:r>
              <a:rPr lang="en-IN" dirty="0"/>
              <a:t>ROC Curve </a:t>
            </a:r>
            <a:br>
              <a:rPr lang="en-IN" dirty="0"/>
            </a:br>
            <a:endParaRPr lang="en-IN" dirty="0"/>
          </a:p>
        </p:txBody>
      </p:sp>
      <p:sp>
        <p:nvSpPr>
          <p:cNvPr id="3" name="Slide Number Placeholder 2">
            <a:extLst>
              <a:ext uri="{FF2B5EF4-FFF2-40B4-BE49-F238E27FC236}">
                <a16:creationId xmlns:a16="http://schemas.microsoft.com/office/drawing/2014/main" id="{BE40DC1C-4EAD-AB6D-7B10-4598E803B09F}"/>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12" name="Content Placeholder 11">
            <a:extLst>
              <a:ext uri="{FF2B5EF4-FFF2-40B4-BE49-F238E27FC236}">
                <a16:creationId xmlns:a16="http://schemas.microsoft.com/office/drawing/2014/main" id="{E4DDB235-4C30-2F24-8535-69955E39B16D}"/>
              </a:ext>
            </a:extLst>
          </p:cNvPr>
          <p:cNvPicPr>
            <a:picLocks noGrp="1" noChangeAspect="1"/>
          </p:cNvPicPr>
          <p:nvPr>
            <p:ph sz="half" idx="1"/>
          </p:nvPr>
        </p:nvPicPr>
        <p:blipFill>
          <a:blip r:embed="rId2"/>
          <a:srcRect/>
          <a:stretch/>
        </p:blipFill>
        <p:spPr>
          <a:xfrm>
            <a:off x="7906215" y="0"/>
            <a:ext cx="4284638" cy="3146531"/>
          </a:xfrm>
        </p:spPr>
      </p:pic>
      <p:pic>
        <p:nvPicPr>
          <p:cNvPr id="14" name="Content Placeholder 13">
            <a:extLst>
              <a:ext uri="{FF2B5EF4-FFF2-40B4-BE49-F238E27FC236}">
                <a16:creationId xmlns:a16="http://schemas.microsoft.com/office/drawing/2014/main" id="{814F154C-CA1B-A341-1E73-6EFC335CD371}"/>
              </a:ext>
            </a:extLst>
          </p:cNvPr>
          <p:cNvPicPr>
            <a:picLocks noGrp="1" noChangeAspect="1"/>
          </p:cNvPicPr>
          <p:nvPr>
            <p:ph sz="half" idx="2"/>
          </p:nvPr>
        </p:nvPicPr>
        <p:blipFill>
          <a:blip r:embed="rId3"/>
          <a:stretch>
            <a:fillRect/>
          </a:stretch>
        </p:blipFill>
        <p:spPr>
          <a:xfrm>
            <a:off x="0" y="2774836"/>
            <a:ext cx="3999263" cy="4083164"/>
          </a:xfrm>
        </p:spPr>
      </p:pic>
      <p:sp>
        <p:nvSpPr>
          <p:cNvPr id="15" name="Rectangle 14">
            <a:extLst>
              <a:ext uri="{FF2B5EF4-FFF2-40B4-BE49-F238E27FC236}">
                <a16:creationId xmlns:a16="http://schemas.microsoft.com/office/drawing/2014/main" id="{29686CB4-EF5A-3344-CF14-BF1BEE604B0F}"/>
              </a:ext>
            </a:extLst>
          </p:cNvPr>
          <p:cNvSpPr/>
          <p:nvPr/>
        </p:nvSpPr>
        <p:spPr>
          <a:xfrm>
            <a:off x="4471639" y="3557239"/>
            <a:ext cx="7549376" cy="2899317"/>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a:t>Finding Optimal Cut off Point</a:t>
            </a:r>
          </a:p>
          <a:p>
            <a:pPr marL="285750" indent="-285750">
              <a:buFont typeface="Wingdings" panose="05000000000000000000" pitchFamily="2" charset="2"/>
              <a:buChar char="Ø"/>
            </a:pPr>
            <a:r>
              <a:rPr lang="en-US" dirty="0"/>
              <a:t>Optimal cut-off probability is that </a:t>
            </a:r>
          </a:p>
          <a:p>
            <a:pPr marL="285750" indent="-285750">
              <a:buFont typeface="Wingdings" panose="05000000000000000000" pitchFamily="2" charset="2"/>
              <a:buChar char="Ø"/>
            </a:pPr>
            <a:r>
              <a:rPr lang="en-US" dirty="0"/>
              <a:t>Probability where we get balanced sensitivity and specificity.</a:t>
            </a:r>
          </a:p>
          <a:p>
            <a:pPr marL="285750" indent="-285750">
              <a:buFont typeface="Wingdings" panose="05000000000000000000" pitchFamily="2" charset="2"/>
              <a:buChar char="Ø"/>
            </a:pPr>
            <a:r>
              <a:rPr lang="en-US" dirty="0"/>
              <a:t>From the second graph it is visible that the optimal cut off is at 0.41.</a:t>
            </a:r>
            <a:endParaRPr lang="en-IN" dirty="0"/>
          </a:p>
        </p:txBody>
      </p:sp>
    </p:spTree>
    <p:extLst>
      <p:ext uri="{BB962C8B-B14F-4D97-AF65-F5344CB8AC3E}">
        <p14:creationId xmlns:p14="http://schemas.microsoft.com/office/powerpoint/2010/main" val="3805948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66AA3B-6E3D-4987-4CCA-D3E1F9260E1D}"/>
              </a:ext>
            </a:extLst>
          </p:cNvPr>
          <p:cNvSpPr>
            <a:spLocks noGrp="1"/>
          </p:cNvSpPr>
          <p:nvPr>
            <p:ph type="title"/>
          </p:nvPr>
        </p:nvSpPr>
        <p:spPr/>
        <p:txBody>
          <a:bodyPr/>
          <a:lstStyle/>
          <a:p>
            <a:r>
              <a:rPr lang="en-IN" dirty="0"/>
              <a:t>PREDICTION ON TEST SET</a:t>
            </a:r>
          </a:p>
        </p:txBody>
      </p:sp>
      <p:sp>
        <p:nvSpPr>
          <p:cNvPr id="3" name="Slide Number Placeholder 2">
            <a:extLst>
              <a:ext uri="{FF2B5EF4-FFF2-40B4-BE49-F238E27FC236}">
                <a16:creationId xmlns:a16="http://schemas.microsoft.com/office/drawing/2014/main" id="{577E6F78-8858-6151-5FFC-D022E3E1AEE5}"/>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7" name="Content Placeholder 6">
            <a:extLst>
              <a:ext uri="{FF2B5EF4-FFF2-40B4-BE49-F238E27FC236}">
                <a16:creationId xmlns:a16="http://schemas.microsoft.com/office/drawing/2014/main" id="{B33FE0D6-FCA0-2D7B-EBC0-D2D51F6963ED}"/>
              </a:ext>
            </a:extLst>
          </p:cNvPr>
          <p:cNvSpPr>
            <a:spLocks noGrp="1"/>
          </p:cNvSpPr>
          <p:nvPr>
            <p:ph idx="1"/>
          </p:nvPr>
        </p:nvSpPr>
        <p:spPr>
          <a:xfrm>
            <a:off x="259784" y="1253331"/>
            <a:ext cx="11571660" cy="5337040"/>
          </a:xfrm>
        </p:spPr>
        <p:txBody>
          <a:bodyPr>
            <a:normAutofit fontScale="92500" lnSpcReduction="20000"/>
          </a:bodyPr>
          <a:lstStyle/>
          <a:p>
            <a:r>
              <a:rPr lang="en-US" dirty="0"/>
              <a:t>Before predicting on the test set, we need to standardize the test set and need to have exact same columns present in our final train dataset. </a:t>
            </a:r>
          </a:p>
          <a:p>
            <a:r>
              <a:rPr lang="en-US" dirty="0"/>
              <a:t>After doing the above step, we started predicting the test set, and the new prediction values were saved in a new data frame.</a:t>
            </a:r>
          </a:p>
          <a:p>
            <a:r>
              <a:rPr lang="en-US" dirty="0"/>
              <a:t>After this we did model evaluation i.e. finding the accuracy, precision, and recall. </a:t>
            </a:r>
          </a:p>
          <a:p>
            <a:r>
              <a:rPr lang="en-US" dirty="0"/>
              <a:t>The accuracy score we found was 0.78, precision 0.80, and recall 0.73 approximately. </a:t>
            </a:r>
          </a:p>
          <a:p>
            <a:r>
              <a:rPr lang="en-US" dirty="0"/>
              <a:t>This shows that our test prediction is having accuracy, precision, and recall scores in an acceptable range. </a:t>
            </a:r>
          </a:p>
          <a:p>
            <a:r>
              <a:rPr lang="en-US" dirty="0"/>
              <a:t>This also shows that our model is stable with good accuracy and recall/sensitivity.</a:t>
            </a:r>
          </a:p>
          <a:p>
            <a:r>
              <a:rPr lang="en-US" dirty="0"/>
              <a:t>Lead score is created on test dataset to identify hot leads – high the lead score higher the chance of conversion, low the lead score lower the chance of getting converted. </a:t>
            </a:r>
            <a:endParaRPr lang="en-IN" dirty="0"/>
          </a:p>
        </p:txBody>
      </p:sp>
    </p:spTree>
    <p:extLst>
      <p:ext uri="{BB962C8B-B14F-4D97-AF65-F5344CB8AC3E}">
        <p14:creationId xmlns:p14="http://schemas.microsoft.com/office/powerpoint/2010/main" val="2803957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F3F19F-1189-1898-7CDC-AD644A5685EA}"/>
              </a:ext>
            </a:extLst>
          </p:cNvPr>
          <p:cNvSpPr>
            <a:spLocks noGrp="1"/>
          </p:cNvSpPr>
          <p:nvPr>
            <p:ph type="title"/>
          </p:nvPr>
        </p:nvSpPr>
        <p:spPr/>
        <p:txBody>
          <a:bodyPr/>
          <a:lstStyle/>
          <a:p>
            <a:r>
              <a:rPr lang="en-IN" dirty="0"/>
              <a:t>CONCLUSION </a:t>
            </a:r>
          </a:p>
        </p:txBody>
      </p:sp>
      <p:sp>
        <p:nvSpPr>
          <p:cNvPr id="3" name="Slide Number Placeholder 2">
            <a:extLst>
              <a:ext uri="{FF2B5EF4-FFF2-40B4-BE49-F238E27FC236}">
                <a16:creationId xmlns:a16="http://schemas.microsoft.com/office/drawing/2014/main" id="{5C884837-B059-EAF5-B7B5-0B8C22B3F4C4}"/>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6" name="Content Placeholder 5">
            <a:extLst>
              <a:ext uri="{FF2B5EF4-FFF2-40B4-BE49-F238E27FC236}">
                <a16:creationId xmlns:a16="http://schemas.microsoft.com/office/drawing/2014/main" id="{1045A161-BDF5-085E-8D31-E6C282C04703}"/>
              </a:ext>
            </a:extLst>
          </p:cNvPr>
          <p:cNvSpPr>
            <a:spLocks noGrp="1"/>
          </p:cNvSpPr>
          <p:nvPr>
            <p:ph sz="half" idx="1"/>
          </p:nvPr>
        </p:nvSpPr>
        <p:spPr>
          <a:xfrm>
            <a:off x="443365" y="1204332"/>
            <a:ext cx="6414635" cy="5397190"/>
          </a:xfrm>
        </p:spPr>
        <p:txBody>
          <a:bodyPr>
            <a:normAutofit lnSpcReduction="10000"/>
          </a:bodyPr>
          <a:lstStyle/>
          <a:p>
            <a:pPr marL="0" indent="0">
              <a:buNone/>
            </a:pPr>
            <a:r>
              <a:rPr lang="en-US" dirty="0"/>
              <a:t>It was found that the variables that mattered the most in the potential buyers are (In descending order) : </a:t>
            </a:r>
          </a:p>
          <a:p>
            <a:pPr>
              <a:buFont typeface="+mj-lt"/>
              <a:buAutoNum type="arabicPeriod"/>
            </a:pPr>
            <a:r>
              <a:rPr lang="en-US" dirty="0"/>
              <a:t>The total time spent on the Website.</a:t>
            </a:r>
          </a:p>
          <a:p>
            <a:pPr>
              <a:buFont typeface="+mj-lt"/>
              <a:buAutoNum type="arabicPeriod"/>
            </a:pPr>
            <a:r>
              <a:rPr lang="en-US" dirty="0"/>
              <a:t>Total number of visits. </a:t>
            </a:r>
          </a:p>
          <a:p>
            <a:pPr>
              <a:buFont typeface="+mj-lt"/>
              <a:buAutoNum type="arabicPeriod"/>
            </a:pPr>
            <a:r>
              <a:rPr lang="en-US" dirty="0"/>
              <a:t>When the lead source was : </a:t>
            </a:r>
          </a:p>
          <a:p>
            <a:pPr>
              <a:buFont typeface="Wingdings" panose="05000000000000000000" pitchFamily="2" charset="2"/>
              <a:buChar char="ü"/>
            </a:pPr>
            <a:r>
              <a:rPr lang="en-US" dirty="0"/>
              <a:t>Google Direct traffic </a:t>
            </a:r>
          </a:p>
          <a:p>
            <a:pPr>
              <a:buFont typeface="Wingdings" panose="05000000000000000000" pitchFamily="2" charset="2"/>
              <a:buChar char="ü"/>
            </a:pPr>
            <a:r>
              <a:rPr lang="en-US" dirty="0"/>
              <a:t>Organic search</a:t>
            </a:r>
          </a:p>
          <a:p>
            <a:pPr>
              <a:buFont typeface="Wingdings" panose="05000000000000000000" pitchFamily="2" charset="2"/>
              <a:buChar char="ü"/>
            </a:pPr>
            <a:r>
              <a:rPr lang="en-US" dirty="0"/>
              <a:t> </a:t>
            </a:r>
            <a:r>
              <a:rPr lang="en-US" dirty="0" err="1"/>
              <a:t>Welingak</a:t>
            </a:r>
            <a:r>
              <a:rPr lang="en-US" dirty="0"/>
              <a:t> website</a:t>
            </a:r>
          </a:p>
          <a:p>
            <a:pPr>
              <a:buFont typeface="+mj-lt"/>
              <a:buAutoNum type="arabicPeriod" startAt="4"/>
            </a:pPr>
            <a:r>
              <a:rPr lang="en-US" dirty="0"/>
              <a:t>When the last activity was: SMS Olark chat conversation </a:t>
            </a:r>
          </a:p>
          <a:p>
            <a:pPr>
              <a:buFont typeface="+mj-lt"/>
              <a:buAutoNum type="arabicPeriod" startAt="4"/>
            </a:pPr>
            <a:r>
              <a:rPr lang="en-US" dirty="0"/>
              <a:t>When the lead origin is Lead add format.</a:t>
            </a:r>
          </a:p>
          <a:p>
            <a:pPr>
              <a:buFont typeface="+mj-lt"/>
              <a:buAutoNum type="arabicPeriod" startAt="4"/>
            </a:pPr>
            <a:r>
              <a:rPr lang="en-US" dirty="0"/>
              <a:t> When their current occupation is as a working professional. Keeping these in mind X Education can flourish as they have a very high chance to get almost all the potential buyers to change their mind and buy their courses.</a:t>
            </a:r>
            <a:endParaRPr lang="en-IN" dirty="0"/>
          </a:p>
        </p:txBody>
      </p:sp>
      <p:pic>
        <p:nvPicPr>
          <p:cNvPr id="9" name="Content Placeholder 8">
            <a:extLst>
              <a:ext uri="{FF2B5EF4-FFF2-40B4-BE49-F238E27FC236}">
                <a16:creationId xmlns:a16="http://schemas.microsoft.com/office/drawing/2014/main" id="{D0FD2349-A9EF-0E2A-F8E5-6E576C21EF77}"/>
              </a:ext>
            </a:extLst>
          </p:cNvPr>
          <p:cNvPicPr>
            <a:picLocks noGrp="1" noChangeAspect="1"/>
          </p:cNvPicPr>
          <p:nvPr>
            <p:ph sz="half" idx="2"/>
          </p:nvPr>
        </p:nvPicPr>
        <p:blipFill rotWithShape="1">
          <a:blip r:embed="rId2"/>
          <a:srcRect l="6701" t="3718" r="5072" b="3435"/>
          <a:stretch/>
        </p:blipFill>
        <p:spPr>
          <a:xfrm>
            <a:off x="7716644" y="1906858"/>
            <a:ext cx="3535556" cy="3590693"/>
          </a:xfrm>
          <a:prstGeom prst="ellipse">
            <a:avLst/>
          </a:prstGeom>
        </p:spPr>
      </p:pic>
    </p:spTree>
    <p:extLst>
      <p:ext uri="{BB962C8B-B14F-4D97-AF65-F5344CB8AC3E}">
        <p14:creationId xmlns:p14="http://schemas.microsoft.com/office/powerpoint/2010/main" val="4253593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b="0" i="0" dirty="0">
                <a:effectLst/>
                <a:latin typeface="Segoe UI" panose="020B0502040204020203" pitchFamily="34" charset="0"/>
                <a:cs typeface="Segoe UI" panose="020B0502040204020203" pitchFamily="34" charset="0"/>
              </a:rPr>
              <a:t>"The goal is to turn data into information, and information into insight</a:t>
            </a:r>
            <a:r>
              <a:rPr lang="en-US" dirty="0">
                <a:latin typeface="Segoe UI" panose="020B0502040204020203" pitchFamily="34" charset="0"/>
                <a:cs typeface="Segoe UI" panose="020B0502040204020203" pitchFamily="34" charset="0"/>
              </a:rPr>
              <a:t>.”</a:t>
            </a:r>
            <a:r>
              <a:rPr lang="en-US" b="0" i="0" dirty="0">
                <a:effectLst/>
                <a:latin typeface="Söhne"/>
              </a:rPr>
              <a:t> </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br>
              <a:rPr lang="en-US" dirty="0"/>
            </a:b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686756" y="496711"/>
            <a:ext cx="7879870" cy="767645"/>
          </a:xfrm>
        </p:spPr>
        <p:txBody>
          <a:bodyPr>
            <a:normAutofit fontScale="90000"/>
          </a:bodyPr>
          <a:lstStyle/>
          <a:p>
            <a:r>
              <a:rPr lang="en-US" dirty="0"/>
              <a:t>Problem Statement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406400" y="1659467"/>
            <a:ext cx="8207022" cy="4655608"/>
          </a:xfrm>
        </p:spPr>
        <p:txBody>
          <a:bodyPr>
            <a:normAutofit/>
          </a:bodyPr>
          <a:lstStyle/>
          <a:p>
            <a:r>
              <a:rPr lang="en-US" sz="2000" dirty="0"/>
              <a:t>▶ X Education sells online courses to industry professionals.</a:t>
            </a:r>
          </a:p>
          <a:p>
            <a:r>
              <a:rPr lang="en-US" sz="2000" dirty="0"/>
              <a:t>▶ X Education gets a lot of leads, its lead conversion rate is very poor. For example, if, say, they acquire 100 leads in a day, only about 30 of them are converted. </a:t>
            </a:r>
          </a:p>
          <a:p>
            <a:r>
              <a:rPr lang="en-US" sz="2000" dirty="0"/>
              <a:t>▶ To make this process more efficient, the company wishes to identify the most potential leads, also known as ‘Hot Leads’.</a:t>
            </a:r>
          </a:p>
          <a:p>
            <a:r>
              <a:rPr lang="en-US" sz="2000" dirty="0"/>
              <a:t>▶ If they successfully identify this set of leads, the lead conversion rate should go upas the sales team will now be focusing more on communicating with the potential leads rather than making calls to everyone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1830480" y="433873"/>
            <a:ext cx="7781544" cy="859055"/>
          </a:xfrm>
        </p:spPr>
        <p:txBody>
          <a:bodyPr/>
          <a:lstStyle/>
          <a:p>
            <a:r>
              <a:rPr lang="en-US" dirty="0"/>
              <a:t>Business Objective</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195943" y="1679511"/>
            <a:ext cx="8873411" cy="4635564"/>
          </a:xfrm>
        </p:spPr>
        <p:txBody>
          <a:bodyPr>
            <a:normAutofit/>
          </a:bodyPr>
          <a:lstStyle/>
          <a:p>
            <a:r>
              <a:rPr lang="en-US" sz="3600" dirty="0"/>
              <a:t>▶ X education wants to know most promising leads. </a:t>
            </a:r>
          </a:p>
          <a:p>
            <a:r>
              <a:rPr lang="en-US" sz="3600" dirty="0"/>
              <a:t>▶ For that they want to build a Model which identifies the hot leads.</a:t>
            </a:r>
          </a:p>
          <a:p>
            <a:r>
              <a:rPr lang="en-US" sz="3600" dirty="0"/>
              <a:t>▶ Deployment of the model for the future use.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B117B4-4029-8558-C070-DEDCE5825F61}"/>
              </a:ext>
            </a:extLst>
          </p:cNvPr>
          <p:cNvSpPr>
            <a:spLocks noGrp="1"/>
          </p:cNvSpPr>
          <p:nvPr>
            <p:ph type="title"/>
          </p:nvPr>
        </p:nvSpPr>
        <p:spPr/>
        <p:txBody>
          <a:bodyPr/>
          <a:lstStyle/>
          <a:p>
            <a:r>
              <a:rPr lang="en-IN" dirty="0"/>
              <a:t>SOLUTION METHODOLOGY</a:t>
            </a:r>
          </a:p>
        </p:txBody>
      </p:sp>
      <p:sp>
        <p:nvSpPr>
          <p:cNvPr id="4" name="Slide Number Placeholder 3">
            <a:extLst>
              <a:ext uri="{FF2B5EF4-FFF2-40B4-BE49-F238E27FC236}">
                <a16:creationId xmlns:a16="http://schemas.microsoft.com/office/drawing/2014/main" id="{02082636-73E9-C637-88B9-1F9F188EC8F3}"/>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6" name="Content Placeholder 5">
            <a:extLst>
              <a:ext uri="{FF2B5EF4-FFF2-40B4-BE49-F238E27FC236}">
                <a16:creationId xmlns:a16="http://schemas.microsoft.com/office/drawing/2014/main" id="{9DBE76F1-7499-2FDD-DE09-4341B102172D}"/>
              </a:ext>
            </a:extLst>
          </p:cNvPr>
          <p:cNvSpPr>
            <a:spLocks noGrp="1"/>
          </p:cNvSpPr>
          <p:nvPr>
            <p:ph sz="half" idx="1"/>
          </p:nvPr>
        </p:nvSpPr>
        <p:spPr/>
        <p:txBody>
          <a:bodyPr/>
          <a:lstStyle/>
          <a:p>
            <a:pPr marL="0" indent="0">
              <a:buNone/>
            </a:pPr>
            <a:r>
              <a:rPr lang="en-US" b="1" dirty="0"/>
              <a:t>Data cleaning and data manipulation.</a:t>
            </a:r>
          </a:p>
          <a:p>
            <a:pPr>
              <a:buFont typeface="Wingdings" panose="05000000000000000000" pitchFamily="2" charset="2"/>
              <a:buChar char="Ø"/>
            </a:pPr>
            <a:r>
              <a:rPr lang="en-US" sz="2400" dirty="0"/>
              <a:t>Check and handle duplicate data.</a:t>
            </a:r>
          </a:p>
          <a:p>
            <a:pPr>
              <a:buFont typeface="Wingdings" panose="05000000000000000000" pitchFamily="2" charset="2"/>
              <a:buChar char="Ø"/>
            </a:pPr>
            <a:r>
              <a:rPr lang="en-US" sz="2400" dirty="0"/>
              <a:t> Check and handle NA values and missing values.</a:t>
            </a:r>
          </a:p>
          <a:p>
            <a:pPr>
              <a:buFont typeface="Wingdings" panose="05000000000000000000" pitchFamily="2" charset="2"/>
              <a:buChar char="Ø"/>
            </a:pPr>
            <a:r>
              <a:rPr lang="en-US" sz="2400" dirty="0"/>
              <a:t> Drop columns, if it contains a large number of missing values and are not useful for the analysis.</a:t>
            </a:r>
          </a:p>
          <a:p>
            <a:pPr>
              <a:buFont typeface="Wingdings" panose="05000000000000000000" pitchFamily="2" charset="2"/>
              <a:buChar char="Ø"/>
            </a:pPr>
            <a:r>
              <a:rPr lang="en-US" sz="2400" dirty="0"/>
              <a:t> Imputation of the values, if necessary.</a:t>
            </a:r>
          </a:p>
          <a:p>
            <a:pPr>
              <a:buFont typeface="Wingdings" panose="05000000000000000000" pitchFamily="2" charset="2"/>
              <a:buChar char="Ø"/>
            </a:pPr>
            <a:r>
              <a:rPr lang="en-US" sz="2400" dirty="0"/>
              <a:t> Check and handle outliers in data</a:t>
            </a:r>
            <a:r>
              <a:rPr lang="en-US" dirty="0"/>
              <a:t>.</a:t>
            </a:r>
            <a:endParaRPr lang="en-IN" b="1" dirty="0"/>
          </a:p>
        </p:txBody>
      </p:sp>
      <p:sp>
        <p:nvSpPr>
          <p:cNvPr id="7" name="Content Placeholder 6">
            <a:extLst>
              <a:ext uri="{FF2B5EF4-FFF2-40B4-BE49-F238E27FC236}">
                <a16:creationId xmlns:a16="http://schemas.microsoft.com/office/drawing/2014/main" id="{1DF26383-CDA2-C22E-9FF5-7F0963756343}"/>
              </a:ext>
            </a:extLst>
          </p:cNvPr>
          <p:cNvSpPr>
            <a:spLocks noGrp="1"/>
          </p:cNvSpPr>
          <p:nvPr>
            <p:ph sz="half" idx="2"/>
          </p:nvPr>
        </p:nvSpPr>
        <p:spPr/>
        <p:txBody>
          <a:bodyPr>
            <a:normAutofit lnSpcReduction="10000"/>
          </a:bodyPr>
          <a:lstStyle/>
          <a:p>
            <a:pPr marL="0" indent="0">
              <a:buNone/>
            </a:pPr>
            <a:r>
              <a:rPr lang="en-IN" b="1" dirty="0"/>
              <a:t>Exploratory Data Analysis (EDA)</a:t>
            </a:r>
          </a:p>
          <a:p>
            <a:pPr>
              <a:buFont typeface="Wingdings" panose="05000000000000000000" pitchFamily="2" charset="2"/>
              <a:buChar char="Ø"/>
            </a:pPr>
            <a:r>
              <a:rPr lang="en-US" dirty="0"/>
              <a:t>Univariate data analysis: value count, distribution of variables, etc.</a:t>
            </a:r>
          </a:p>
          <a:p>
            <a:pPr>
              <a:buFont typeface="Wingdings" panose="05000000000000000000" pitchFamily="2" charset="2"/>
              <a:buChar char="Ø"/>
            </a:pPr>
            <a:r>
              <a:rPr lang="en-US" dirty="0"/>
              <a:t> Bivariate data analysis: correlation coefficients and pattern between the variables etc.</a:t>
            </a:r>
          </a:p>
          <a:p>
            <a:pPr>
              <a:buFont typeface="Wingdings" panose="05000000000000000000" pitchFamily="2" charset="2"/>
              <a:buChar char="Ø"/>
            </a:pPr>
            <a:r>
              <a:rPr lang="en-US" dirty="0"/>
              <a:t> Feature Scaling &amp; Dummy variables and encoding of the data.</a:t>
            </a:r>
          </a:p>
          <a:p>
            <a:pPr>
              <a:buFont typeface="Wingdings" panose="05000000000000000000" pitchFamily="2" charset="2"/>
              <a:buChar char="Ø"/>
            </a:pPr>
            <a:r>
              <a:rPr lang="en-US" dirty="0"/>
              <a:t> Classification technique: logistic regression is used for model making and prediction.</a:t>
            </a:r>
          </a:p>
          <a:p>
            <a:pPr>
              <a:buFont typeface="Wingdings" panose="05000000000000000000" pitchFamily="2" charset="2"/>
              <a:buChar char="Ø"/>
            </a:pPr>
            <a:r>
              <a:rPr lang="en-US" dirty="0"/>
              <a:t> Validation of the model.</a:t>
            </a:r>
          </a:p>
          <a:p>
            <a:pPr>
              <a:buFont typeface="Wingdings" panose="05000000000000000000" pitchFamily="2" charset="2"/>
              <a:buChar char="Ø"/>
            </a:pPr>
            <a:r>
              <a:rPr lang="en-US" dirty="0"/>
              <a:t> Model presentation.</a:t>
            </a:r>
          </a:p>
          <a:p>
            <a:pPr>
              <a:buFont typeface="Wingdings" panose="05000000000000000000" pitchFamily="2" charset="2"/>
              <a:buChar char="Ø"/>
            </a:pPr>
            <a:r>
              <a:rPr lang="en-US" dirty="0"/>
              <a:t> Conclusions and recommendations.</a:t>
            </a:r>
            <a:endParaRPr lang="en-IN" b="1" dirty="0"/>
          </a:p>
        </p:txBody>
      </p:sp>
    </p:spTree>
    <p:extLst>
      <p:ext uri="{BB962C8B-B14F-4D97-AF65-F5344CB8AC3E}">
        <p14:creationId xmlns:p14="http://schemas.microsoft.com/office/powerpoint/2010/main" val="954944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F9920B-9888-B1D5-02A4-149CCFE3C9B1}"/>
              </a:ext>
            </a:extLst>
          </p:cNvPr>
          <p:cNvSpPr>
            <a:spLocks noGrp="1"/>
          </p:cNvSpPr>
          <p:nvPr>
            <p:ph type="title"/>
          </p:nvPr>
        </p:nvSpPr>
        <p:spPr/>
        <p:txBody>
          <a:bodyPr/>
          <a:lstStyle/>
          <a:p>
            <a:r>
              <a:rPr lang="en-IN" dirty="0"/>
              <a:t>DATA MANIPULATION </a:t>
            </a:r>
          </a:p>
        </p:txBody>
      </p:sp>
      <p:sp>
        <p:nvSpPr>
          <p:cNvPr id="3" name="Slide Number Placeholder 2">
            <a:extLst>
              <a:ext uri="{FF2B5EF4-FFF2-40B4-BE49-F238E27FC236}">
                <a16:creationId xmlns:a16="http://schemas.microsoft.com/office/drawing/2014/main" id="{63EE7610-E0E4-FBDB-B5D4-DD141DA8B314}"/>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7" name="Text Placeholder 6">
            <a:extLst>
              <a:ext uri="{FF2B5EF4-FFF2-40B4-BE49-F238E27FC236}">
                <a16:creationId xmlns:a16="http://schemas.microsoft.com/office/drawing/2014/main" id="{B7837D4F-56CD-8C3F-9742-08D646627735}"/>
              </a:ext>
            </a:extLst>
          </p:cNvPr>
          <p:cNvSpPr>
            <a:spLocks noGrp="1"/>
          </p:cNvSpPr>
          <p:nvPr>
            <p:ph type="body" sz="quarter" idx="13"/>
          </p:nvPr>
        </p:nvSpPr>
        <p:spPr>
          <a:xfrm>
            <a:off x="1409700" y="1749570"/>
            <a:ext cx="9525000" cy="4479780"/>
          </a:xfrm>
        </p:spPr>
        <p:txBody>
          <a:bodyPr>
            <a:normAutofit lnSpcReduction="10000"/>
          </a:bodyPr>
          <a:lstStyle/>
          <a:p>
            <a:pPr marL="342900" indent="-342900" algn="l">
              <a:buFont typeface="Wingdings" panose="05000000000000000000" pitchFamily="2" charset="2"/>
              <a:buChar char="Ø"/>
            </a:pPr>
            <a:r>
              <a:rPr lang="en-US" sz="2000" dirty="0"/>
              <a:t> Total Number of Rows=37,Total Number of Columns =9240.</a:t>
            </a:r>
          </a:p>
          <a:p>
            <a:pPr marL="342900" indent="-342900" algn="l">
              <a:buFont typeface="Wingdings" panose="05000000000000000000" pitchFamily="2" charset="2"/>
              <a:buChar char="Ø"/>
            </a:pPr>
            <a:r>
              <a:rPr lang="en-US" sz="2000" dirty="0"/>
              <a:t> Single value features like “Magazine” , “</a:t>
            </a:r>
            <a:r>
              <a:rPr lang="en-US" sz="2000" dirty="0" err="1"/>
              <a:t>ReceiveMoreUpdates</a:t>
            </a:r>
            <a:r>
              <a:rPr lang="en-US" sz="2000" dirty="0"/>
              <a:t> About Our  Courses”, “Update my supply”.</a:t>
            </a:r>
          </a:p>
          <a:p>
            <a:pPr marL="342900" indent="-342900" algn="l">
              <a:buFont typeface="Wingdings" panose="05000000000000000000" pitchFamily="2" charset="2"/>
              <a:buChar char="Ø"/>
            </a:pPr>
            <a:r>
              <a:rPr lang="en-US" sz="2000" dirty="0"/>
              <a:t> Chain Content” , “Get updates on DM Content” , “I agree to pay the amount  through cheque” etc. have been dropped.</a:t>
            </a:r>
          </a:p>
          <a:p>
            <a:pPr marL="342900" indent="-342900" algn="l">
              <a:buFont typeface="Wingdings" panose="05000000000000000000" pitchFamily="2" charset="2"/>
              <a:buChar char="Ø"/>
            </a:pPr>
            <a:r>
              <a:rPr lang="en-US" sz="2000" dirty="0"/>
              <a:t>  Removing the “</a:t>
            </a:r>
            <a:r>
              <a:rPr lang="en-US" sz="2000" dirty="0" err="1"/>
              <a:t>ProspectID</a:t>
            </a:r>
            <a:r>
              <a:rPr lang="en-US" sz="2000" dirty="0"/>
              <a:t>” and “Lead Number” which are not necessary for the analysis.</a:t>
            </a:r>
          </a:p>
          <a:p>
            <a:pPr marL="342900" indent="-342900" algn="l">
              <a:buFont typeface="Wingdings" panose="05000000000000000000" pitchFamily="2" charset="2"/>
              <a:buChar char="Ø"/>
            </a:pPr>
            <a:r>
              <a:rPr lang="en-US" sz="2000" dirty="0"/>
              <a:t> After checking for the value counts for some of the object type variables, we find some of the features which have enough variance, which has dropped, the features are: “Do Not Call”, “What matters most to you in choosing course”, “Search” , “Newspaper, Article”, “</a:t>
            </a:r>
            <a:r>
              <a:rPr lang="en-US" sz="2000" dirty="0" err="1"/>
              <a:t>XEducation</a:t>
            </a:r>
            <a:r>
              <a:rPr lang="en-US" sz="2000" dirty="0"/>
              <a:t> Forums”, “Newspaper”,                      “</a:t>
            </a:r>
            <a:r>
              <a:rPr lang="en-US" sz="2000" dirty="0" err="1"/>
              <a:t>DigitalAdvertisement</a:t>
            </a:r>
            <a:r>
              <a:rPr lang="en-US" sz="2000" dirty="0"/>
              <a:t>” etc. </a:t>
            </a:r>
          </a:p>
          <a:p>
            <a:pPr marL="342900" indent="-342900" algn="l">
              <a:buFont typeface="Wingdings" panose="05000000000000000000" pitchFamily="2" charset="2"/>
              <a:buChar char="Ø"/>
            </a:pPr>
            <a:r>
              <a:rPr lang="en-US" sz="2000" dirty="0"/>
              <a:t>Dropping the column shaving more than 35% as missing values such as ‘How did you hear about X Education’ and ‘Lead Profile’.</a:t>
            </a:r>
            <a:endParaRPr lang="en-IN" sz="2000" dirty="0"/>
          </a:p>
        </p:txBody>
      </p:sp>
    </p:spTree>
    <p:extLst>
      <p:ext uri="{BB962C8B-B14F-4D97-AF65-F5344CB8AC3E}">
        <p14:creationId xmlns:p14="http://schemas.microsoft.com/office/powerpoint/2010/main" val="2355918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420031-1352-07F7-047D-92D069AE23F7}"/>
              </a:ext>
            </a:extLst>
          </p:cNvPr>
          <p:cNvSpPr>
            <a:spLocks noGrp="1"/>
          </p:cNvSpPr>
          <p:nvPr>
            <p:ph type="title"/>
          </p:nvPr>
        </p:nvSpPr>
        <p:spPr>
          <a:xfrm>
            <a:off x="621781" y="2530346"/>
            <a:ext cx="3259753" cy="1865126"/>
          </a:xfrm>
        </p:spPr>
        <p:txBody>
          <a:bodyPr/>
          <a:lstStyle/>
          <a:p>
            <a:r>
              <a:rPr lang="en-IN" sz="3200" b="1" dirty="0"/>
              <a:t>EXPLORATORY DATA  ANALYSIS (EDA) </a:t>
            </a:r>
            <a:br>
              <a:rPr lang="en-IN" sz="3200" b="1" dirty="0"/>
            </a:br>
            <a:endParaRPr lang="en-IN" dirty="0"/>
          </a:p>
        </p:txBody>
      </p:sp>
      <p:sp>
        <p:nvSpPr>
          <p:cNvPr id="3" name="Slide Number Placeholder 2">
            <a:extLst>
              <a:ext uri="{FF2B5EF4-FFF2-40B4-BE49-F238E27FC236}">
                <a16:creationId xmlns:a16="http://schemas.microsoft.com/office/drawing/2014/main" id="{83BE6739-2144-E987-8DFC-C847DE471BC8}"/>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pic>
        <p:nvPicPr>
          <p:cNvPr id="9" name="Content Placeholder 8">
            <a:extLst>
              <a:ext uri="{FF2B5EF4-FFF2-40B4-BE49-F238E27FC236}">
                <a16:creationId xmlns:a16="http://schemas.microsoft.com/office/drawing/2014/main" id="{28D97584-CFD0-868F-347A-35FC6B5D6C8F}"/>
              </a:ext>
            </a:extLst>
          </p:cNvPr>
          <p:cNvPicPr>
            <a:picLocks noGrp="1" noChangeAspect="1"/>
          </p:cNvPicPr>
          <p:nvPr>
            <p:ph idx="1"/>
          </p:nvPr>
        </p:nvPicPr>
        <p:blipFill>
          <a:blip r:embed="rId2"/>
          <a:stretch>
            <a:fillRect/>
          </a:stretch>
        </p:blipFill>
        <p:spPr>
          <a:xfrm>
            <a:off x="4770829" y="354012"/>
            <a:ext cx="6887771" cy="6141803"/>
          </a:xfrm>
        </p:spPr>
      </p:pic>
    </p:spTree>
    <p:extLst>
      <p:ext uri="{BB962C8B-B14F-4D97-AF65-F5344CB8AC3E}">
        <p14:creationId xmlns:p14="http://schemas.microsoft.com/office/powerpoint/2010/main" val="2001196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D52B34-F04D-A16B-FFB8-BEE14627005F}"/>
              </a:ext>
            </a:extLst>
          </p:cNvPr>
          <p:cNvSpPr>
            <a:spLocks noGrp="1"/>
          </p:cNvSpPr>
          <p:nvPr>
            <p:ph type="title"/>
          </p:nvPr>
        </p:nvSpPr>
        <p:spPr>
          <a:xfrm>
            <a:off x="407348" y="3215932"/>
            <a:ext cx="1711384" cy="1865126"/>
          </a:xfrm>
        </p:spPr>
        <p:txBody>
          <a:bodyPr/>
          <a:lstStyle/>
          <a:p>
            <a:r>
              <a:rPr lang="en-US" b="0" dirty="0"/>
              <a:t>Box Plot And Heat </a:t>
            </a:r>
            <a:br>
              <a:rPr lang="en-US" b="0" dirty="0"/>
            </a:br>
            <a:r>
              <a:rPr lang="en-US" b="0" dirty="0"/>
              <a:t>Map</a:t>
            </a:r>
            <a:endParaRPr lang="en-IN" b="0" dirty="0"/>
          </a:p>
        </p:txBody>
      </p:sp>
      <p:sp>
        <p:nvSpPr>
          <p:cNvPr id="3" name="Slide Number Placeholder 2">
            <a:extLst>
              <a:ext uri="{FF2B5EF4-FFF2-40B4-BE49-F238E27FC236}">
                <a16:creationId xmlns:a16="http://schemas.microsoft.com/office/drawing/2014/main" id="{4A8BEB65-C658-F940-CB3A-79EBBA6AB7B0}"/>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pic>
        <p:nvPicPr>
          <p:cNvPr id="9" name="Content Placeholder 8">
            <a:extLst>
              <a:ext uri="{FF2B5EF4-FFF2-40B4-BE49-F238E27FC236}">
                <a16:creationId xmlns:a16="http://schemas.microsoft.com/office/drawing/2014/main" id="{D9DA730A-844C-FAEF-8AB2-280B28DF6EA0}"/>
              </a:ext>
            </a:extLst>
          </p:cNvPr>
          <p:cNvPicPr>
            <a:picLocks noGrp="1" noChangeAspect="1"/>
          </p:cNvPicPr>
          <p:nvPr>
            <p:ph sz="half" idx="1"/>
          </p:nvPr>
        </p:nvPicPr>
        <p:blipFill rotWithShape="1">
          <a:blip r:embed="rId2"/>
          <a:srcRect l="18148" t="31445" r="46456" b="44497"/>
          <a:stretch/>
        </p:blipFill>
        <p:spPr>
          <a:xfrm>
            <a:off x="-1" y="-1"/>
            <a:ext cx="6601523" cy="2692241"/>
          </a:xfrm>
        </p:spPr>
      </p:pic>
      <p:pic>
        <p:nvPicPr>
          <p:cNvPr id="11" name="Content Placeholder 10">
            <a:extLst>
              <a:ext uri="{FF2B5EF4-FFF2-40B4-BE49-F238E27FC236}">
                <a16:creationId xmlns:a16="http://schemas.microsoft.com/office/drawing/2014/main" id="{0A00CE69-D56F-4B2F-515D-59DB04F38008}"/>
              </a:ext>
            </a:extLst>
          </p:cNvPr>
          <p:cNvPicPr>
            <a:picLocks noGrp="1" noChangeAspect="1"/>
          </p:cNvPicPr>
          <p:nvPr>
            <p:ph sz="half" idx="2"/>
          </p:nvPr>
        </p:nvPicPr>
        <p:blipFill>
          <a:blip r:embed="rId3"/>
          <a:srcRect l="8321" r="8321"/>
          <a:stretch/>
        </p:blipFill>
        <p:spPr>
          <a:xfrm>
            <a:off x="6792685" y="1338759"/>
            <a:ext cx="5290546" cy="5158878"/>
          </a:xfrm>
        </p:spPr>
      </p:pic>
    </p:spTree>
    <p:extLst>
      <p:ext uri="{BB962C8B-B14F-4D97-AF65-F5344CB8AC3E}">
        <p14:creationId xmlns:p14="http://schemas.microsoft.com/office/powerpoint/2010/main" val="259518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9CF9A8-BE70-E18C-5688-7AF87B9DF8DD}"/>
              </a:ext>
            </a:extLst>
          </p:cNvPr>
          <p:cNvSpPr>
            <a:spLocks noGrp="1"/>
          </p:cNvSpPr>
          <p:nvPr>
            <p:ph type="title"/>
          </p:nvPr>
        </p:nvSpPr>
        <p:spPr/>
        <p:txBody>
          <a:bodyPr/>
          <a:lstStyle/>
          <a:p>
            <a:r>
              <a:rPr lang="en-IN" b="0" dirty="0"/>
              <a:t>DATA CONVERSION </a:t>
            </a:r>
          </a:p>
        </p:txBody>
      </p:sp>
      <p:sp>
        <p:nvSpPr>
          <p:cNvPr id="3" name="Slide Number Placeholder 2">
            <a:extLst>
              <a:ext uri="{FF2B5EF4-FFF2-40B4-BE49-F238E27FC236}">
                <a16:creationId xmlns:a16="http://schemas.microsoft.com/office/drawing/2014/main" id="{750919C7-A92B-3638-E345-4885213FA19D}"/>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7" name="Content Placeholder 6">
            <a:extLst>
              <a:ext uri="{FF2B5EF4-FFF2-40B4-BE49-F238E27FC236}">
                <a16:creationId xmlns:a16="http://schemas.microsoft.com/office/drawing/2014/main" id="{C6EC31D1-14A8-5ED2-7CD4-7B18E5954BDD}"/>
              </a:ext>
            </a:extLst>
          </p:cNvPr>
          <p:cNvSpPr>
            <a:spLocks noGrp="1"/>
          </p:cNvSpPr>
          <p:nvPr>
            <p:ph idx="1"/>
          </p:nvPr>
        </p:nvSpPr>
        <p:spPr>
          <a:xfrm>
            <a:off x="89211" y="1962924"/>
            <a:ext cx="10582506" cy="4560539"/>
          </a:xfrm>
        </p:spPr>
        <p:txBody>
          <a:bodyPr>
            <a:normAutofit/>
          </a:bodyPr>
          <a:lstStyle/>
          <a:p>
            <a:r>
              <a:rPr lang="en-IN" sz="4000" dirty="0"/>
              <a:t>Numerical Variables are normalized</a:t>
            </a:r>
          </a:p>
          <a:p>
            <a:r>
              <a:rPr lang="en-IN" sz="4000" dirty="0"/>
              <a:t>Dummy Variables are created for object type variables. </a:t>
            </a:r>
          </a:p>
          <a:p>
            <a:r>
              <a:rPr lang="en-IN" sz="4000" dirty="0"/>
              <a:t>Total Rows for Analysis: 9240. </a:t>
            </a:r>
          </a:p>
          <a:p>
            <a:r>
              <a:rPr lang="en-IN" sz="4000" dirty="0"/>
              <a:t>Total Columns for Analysis: 37</a:t>
            </a:r>
          </a:p>
        </p:txBody>
      </p:sp>
    </p:spTree>
    <p:extLst>
      <p:ext uri="{BB962C8B-B14F-4D97-AF65-F5344CB8AC3E}">
        <p14:creationId xmlns:p14="http://schemas.microsoft.com/office/powerpoint/2010/main" val="2451298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2B346-8675-BD4F-8E01-B57D580BD32C}"/>
              </a:ext>
            </a:extLst>
          </p:cNvPr>
          <p:cNvSpPr>
            <a:spLocks noGrp="1"/>
          </p:cNvSpPr>
          <p:nvPr>
            <p:ph type="title"/>
          </p:nvPr>
        </p:nvSpPr>
        <p:spPr/>
        <p:txBody>
          <a:bodyPr/>
          <a:lstStyle/>
          <a:p>
            <a:r>
              <a:rPr lang="en-IN" dirty="0"/>
              <a:t>MODEL BUILDING</a:t>
            </a:r>
          </a:p>
        </p:txBody>
      </p:sp>
      <p:sp>
        <p:nvSpPr>
          <p:cNvPr id="3" name="Slide Number Placeholder 2">
            <a:extLst>
              <a:ext uri="{FF2B5EF4-FFF2-40B4-BE49-F238E27FC236}">
                <a16:creationId xmlns:a16="http://schemas.microsoft.com/office/drawing/2014/main" id="{D6FB5353-9704-8EF3-50E9-81CAB6FC8FC8}"/>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Content Placeholder 3">
            <a:extLst>
              <a:ext uri="{FF2B5EF4-FFF2-40B4-BE49-F238E27FC236}">
                <a16:creationId xmlns:a16="http://schemas.microsoft.com/office/drawing/2014/main" id="{C47F1BA5-0E7A-5700-9AC7-674C3C2E1C07}"/>
              </a:ext>
            </a:extLst>
          </p:cNvPr>
          <p:cNvSpPr>
            <a:spLocks noGrp="1"/>
          </p:cNvSpPr>
          <p:nvPr>
            <p:ph sz="half" idx="1"/>
          </p:nvPr>
        </p:nvSpPr>
        <p:spPr/>
        <p:txBody>
          <a:bodyPr/>
          <a:lstStyle/>
          <a:p>
            <a:r>
              <a:rPr lang="en-US" dirty="0"/>
              <a:t>Splitting the Data into Training and Testing Sets</a:t>
            </a:r>
          </a:p>
          <a:p>
            <a:r>
              <a:rPr lang="en-US" dirty="0"/>
              <a:t>The first basic step for regression is performing a train-test split, we have chosen 70:30 ratio. </a:t>
            </a:r>
          </a:p>
          <a:p>
            <a:r>
              <a:rPr lang="en-US" dirty="0"/>
              <a:t>Use RFE for Feature Selection</a:t>
            </a:r>
          </a:p>
          <a:p>
            <a:r>
              <a:rPr lang="en-US" dirty="0"/>
              <a:t>Running RFE with 15 variables as output </a:t>
            </a:r>
          </a:p>
          <a:p>
            <a:r>
              <a:rPr lang="en-US" dirty="0"/>
              <a:t>Building Model by removing the variable whose p-value is greater than 0.05 and vi value is greater than 5</a:t>
            </a:r>
          </a:p>
          <a:p>
            <a:r>
              <a:rPr lang="en-US" dirty="0"/>
              <a:t> Predictions on test data set </a:t>
            </a:r>
          </a:p>
          <a:p>
            <a:r>
              <a:rPr lang="en-US" dirty="0"/>
              <a:t>Overall accuracy 78% = 80 %(</a:t>
            </a:r>
            <a:r>
              <a:rPr lang="en-US" dirty="0" err="1"/>
              <a:t>approx</a:t>
            </a:r>
            <a:r>
              <a:rPr lang="en-US" dirty="0"/>
              <a:t>)</a:t>
            </a:r>
            <a:endParaRPr lang="en-IN" dirty="0"/>
          </a:p>
        </p:txBody>
      </p:sp>
      <p:pic>
        <p:nvPicPr>
          <p:cNvPr id="7" name="Content Placeholder 6">
            <a:extLst>
              <a:ext uri="{FF2B5EF4-FFF2-40B4-BE49-F238E27FC236}">
                <a16:creationId xmlns:a16="http://schemas.microsoft.com/office/drawing/2014/main" id="{16C49870-F636-71CB-32CE-05CD54953014}"/>
              </a:ext>
            </a:extLst>
          </p:cNvPr>
          <p:cNvPicPr>
            <a:picLocks noGrp="1" noChangeAspect="1"/>
          </p:cNvPicPr>
          <p:nvPr>
            <p:ph sz="half" idx="2"/>
          </p:nvPr>
        </p:nvPicPr>
        <p:blipFill rotWithShape="1">
          <a:blip r:embed="rId2"/>
          <a:srcRect l="53686" t="47629" r="22288" b="24251"/>
          <a:stretch/>
        </p:blipFill>
        <p:spPr>
          <a:xfrm>
            <a:off x="5717012" y="1517715"/>
            <a:ext cx="6315154" cy="3958683"/>
          </a:xfrm>
        </p:spPr>
      </p:pic>
    </p:spTree>
    <p:extLst>
      <p:ext uri="{BB962C8B-B14F-4D97-AF65-F5344CB8AC3E}">
        <p14:creationId xmlns:p14="http://schemas.microsoft.com/office/powerpoint/2010/main" val="2986614995"/>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454</TotalTime>
  <Words>940</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Segoe UI</vt:lpstr>
      <vt:lpstr>Söhne</vt:lpstr>
      <vt:lpstr>Trade Gothic LT Pro</vt:lpstr>
      <vt:lpstr>Trebuchet MS</vt:lpstr>
      <vt:lpstr>Wingdings</vt:lpstr>
      <vt:lpstr>Office Theme</vt:lpstr>
      <vt:lpstr>Leadscoring Case Study</vt:lpstr>
      <vt:lpstr>Problem Statement</vt:lpstr>
      <vt:lpstr>Business Objective</vt:lpstr>
      <vt:lpstr>SOLUTION METHODOLOGY</vt:lpstr>
      <vt:lpstr>DATA MANIPULATION </vt:lpstr>
      <vt:lpstr>EXPLORATORY DATA  ANALYSIS (EDA)  </vt:lpstr>
      <vt:lpstr>Box Plot And Heat  Map</vt:lpstr>
      <vt:lpstr>DATA CONVERSION </vt:lpstr>
      <vt:lpstr>MODEL BUILDING</vt:lpstr>
      <vt:lpstr>ROC Curve  </vt:lpstr>
      <vt:lpstr>PREDICTION ON TEST SET</vt:lpstr>
      <vt:lpstr>CONCLUSION </vt:lpstr>
      <vt:lpstr>"The goal is to turn data into information, and information into insight.”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Leadscoring Case Study</dc:title>
  <dc:creator>kalpesh meena</dc:creator>
  <cp:lastModifiedBy>kalpesh.meena0023@outlook.com</cp:lastModifiedBy>
  <cp:revision>3</cp:revision>
  <dcterms:created xsi:type="dcterms:W3CDTF">2023-08-14T13:43:34Z</dcterms:created>
  <dcterms:modified xsi:type="dcterms:W3CDTF">2023-08-21T17:55:05Z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