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sldIdLst>
    <p:sldId id="256" r:id="rId5"/>
    <p:sldId id="263" r:id="rId6"/>
    <p:sldId id="283" r:id="rId7"/>
    <p:sldId id="257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296" r:id="rId21"/>
    <p:sldId id="295" r:id="rId22"/>
    <p:sldId id="284" r:id="rId23"/>
    <p:sldId id="258" r:id="rId24"/>
    <p:sldId id="297" r:id="rId25"/>
    <p:sldId id="259" r:id="rId26"/>
    <p:sldId id="302" r:id="rId27"/>
    <p:sldId id="300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63"/>
            <p14:sldId id="283"/>
            <p14:sldId id="25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8"/>
            <p14:sldId id="299"/>
            <p14:sldId id="296"/>
            <p14:sldId id="295"/>
            <p14:sldId id="284"/>
          </p14:sldIdLst>
        </p14:section>
        <p14:section name="Search for 3D Models" id="{6844172C-9703-4DC7-908A-C23538616A3C}">
          <p14:sldIdLst>
            <p14:sldId id="258"/>
            <p14:sldId id="297"/>
            <p14:sldId id="259"/>
            <p14:sldId id="302"/>
            <p14:sldId id="300"/>
            <p14:sldId id="301"/>
            <p14:sldId id="303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x64.msi" TargetMode="External"/><Relationship Id="rId2" Type="http://schemas.openxmlformats.org/officeDocument/2006/relationships/hyperlink" Target="https://desktop.docker.com/win/stable/amd64/Docker%20Desktop%20Installer.ex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wnload.microsoft.com/download/2/4/3/24374C5F-95A3-41D5-B1DF-34D98FF610A3/inetmgr_amd64_en-US.ms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earch?q=&amp;type=im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microsoft.com/download/2/4/3/24374C5F-95A3-41D5-B1DF-34D98FF610A3/inetmgr_amd64_en-US.msi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kalpeshpatel.ce@charusat.ac.in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Life Cycle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CICD Pipeline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 on Windows 10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782CE-1E77-45BC-86D5-6D0AFDF3A64C}"/>
              </a:ext>
            </a:extLst>
          </p:cNvPr>
          <p:cNvSpPr/>
          <p:nvPr/>
        </p:nvSpPr>
        <p:spPr>
          <a:xfrm>
            <a:off x="604434" y="1368568"/>
            <a:ext cx="3453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Installation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1B1A0-74B3-48D7-9E0E-B8CFA8A6AC9A}"/>
              </a:ext>
            </a:extLst>
          </p:cNvPr>
          <p:cNvSpPr/>
          <p:nvPr/>
        </p:nvSpPr>
        <p:spPr>
          <a:xfrm>
            <a:off x="672130" y="1910077"/>
            <a:ext cx="11215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Download Docker for Windows Setup file from Docker Site</a:t>
            </a:r>
          </a:p>
          <a:p>
            <a:pPr lvl="1">
              <a:lnSpc>
                <a:spcPct val="200000"/>
              </a:lnSpc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URL: </a:t>
            </a: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https://desktop.docker.com/win/stable/amd64/Docker%20Desktop%20Installer.exe</a:t>
            </a:r>
            <a:endParaRPr lang="en-IN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Download WSL 2 Packages to Support Linux Containers</a:t>
            </a:r>
          </a:p>
          <a:p>
            <a:pPr>
              <a:lnSpc>
                <a:spcPct val="200000"/>
              </a:lnSpc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       URL: </a:t>
            </a: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https://wslstorestorage.blob.core.windows.net/wslblob/wsl_update_x64.msi</a:t>
            </a:r>
            <a:endParaRPr lang="en-IN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Download IIS Manager for Remote Administration</a:t>
            </a:r>
          </a:p>
          <a:p>
            <a:pPr lvl="1">
              <a:lnSpc>
                <a:spcPct val="200000"/>
              </a:lnSpc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URL: </a:t>
            </a: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  <a:hlinkClick r:id="rId4"/>
              </a:rPr>
              <a:t>https://download.microsoft.com/download/2/4/3/24374C5F-95A3-41D5-B1DF-34D98FF610A3/inetmgr_amd64_en-US.msi</a:t>
            </a:r>
            <a:endParaRPr lang="en-IN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IN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Docker Images for Windows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782CE-1E77-45BC-86D5-6D0AFDF3A64C}"/>
              </a:ext>
            </a:extLst>
          </p:cNvPr>
          <p:cNvSpPr/>
          <p:nvPr/>
        </p:nvSpPr>
        <p:spPr>
          <a:xfrm>
            <a:off x="604434" y="1368568"/>
            <a:ext cx="3894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Find Windows 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1B1A0-74B3-48D7-9E0E-B8CFA8A6AC9A}"/>
              </a:ext>
            </a:extLst>
          </p:cNvPr>
          <p:cNvSpPr/>
          <p:nvPr/>
        </p:nvSpPr>
        <p:spPr>
          <a:xfrm>
            <a:off x="672130" y="1910077"/>
            <a:ext cx="112150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Explore Windows Images from Docker Hub</a:t>
            </a:r>
          </a:p>
          <a:p>
            <a:pPr lvl="1">
              <a:lnSpc>
                <a:spcPct val="200000"/>
              </a:lnSpc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URL: </a:t>
            </a:r>
            <a:r>
              <a:rPr lang="en-US" b="1" dirty="0">
                <a:hlinkClick r:id="rId3"/>
              </a:rPr>
              <a:t>https://hub.docker.com/search?q=&amp;type=image</a:t>
            </a:r>
            <a:endParaRPr lang="en-IN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Pull IIS container image from Docker hub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</a:rPr>
              <a:t>docker pull mcr.microsoft.com/windows/</a:t>
            </a:r>
            <a:r>
              <a:rPr lang="en-IN" dirty="0" err="1">
                <a:solidFill>
                  <a:srgbClr val="171717"/>
                </a:solidFill>
                <a:latin typeface="Segoe UI" panose="020B0502040204020203" pitchFamily="34" charset="0"/>
              </a:rPr>
              <a:t>servercore</a:t>
            </a:r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  <a:r>
              <a:rPr lang="en-IN" dirty="0" err="1">
                <a:solidFill>
                  <a:srgbClr val="171717"/>
                </a:solidFill>
                <a:latin typeface="Segoe UI" panose="020B0502040204020203" pitchFamily="34" charset="0"/>
              </a:rPr>
              <a:t>iis</a:t>
            </a:r>
            <a:endParaRPr lang="en-IN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List Images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Docker Images</a:t>
            </a:r>
          </a:p>
          <a:p>
            <a:endParaRPr lang="en-IN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9D5197-FC76-49D9-9825-616C1969E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23135"/>
              </p:ext>
            </p:extLst>
          </p:nvPr>
        </p:nvGraphicFramePr>
        <p:xfrm>
          <a:off x="982477" y="5275897"/>
          <a:ext cx="89630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4" imgW="8962920" imgH="1133640" progId="Paint.Picture.1">
                  <p:embed/>
                </p:oleObj>
              </mc:Choice>
              <mc:Fallback>
                <p:oleObj name="Bitmap Image" r:id="rId4" imgW="8962920" imgH="1133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2477" y="5275897"/>
                        <a:ext cx="89630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3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07890"/>
            <a:ext cx="10983132" cy="747763"/>
          </a:xfrm>
        </p:spPr>
        <p:txBody>
          <a:bodyPr/>
          <a:lstStyle/>
          <a:p>
            <a:r>
              <a:rPr lang="en-US" dirty="0"/>
              <a:t>Run Container from Docker Images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782CE-1E77-45BC-86D5-6D0AFDF3A64C}"/>
              </a:ext>
            </a:extLst>
          </p:cNvPr>
          <p:cNvSpPr/>
          <p:nvPr/>
        </p:nvSpPr>
        <p:spPr>
          <a:xfrm>
            <a:off x="604434" y="1155653"/>
            <a:ext cx="5260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Create Container from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D4C79-7629-45CC-BD10-546271191376}"/>
              </a:ext>
            </a:extLst>
          </p:cNvPr>
          <p:cNvSpPr txBox="1"/>
          <p:nvPr/>
        </p:nvSpPr>
        <p:spPr>
          <a:xfrm>
            <a:off x="604434" y="1678873"/>
            <a:ext cx="11361207" cy="534703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Run Docker container from 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Powershell</a:t>
            </a: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run -d -p 15001:80 --name Server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nanoserver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wamp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Display Running Docker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ps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Display All container (start/stop)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-a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Delete Container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rm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/id&gt;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Connect to running Container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exec –it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ContainerName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 PowerShell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3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07890"/>
            <a:ext cx="10983132" cy="747763"/>
          </a:xfrm>
        </p:spPr>
        <p:txBody>
          <a:bodyPr/>
          <a:lstStyle/>
          <a:p>
            <a:r>
              <a:rPr lang="en-US" dirty="0"/>
              <a:t>Other container Command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D4C79-7629-45CC-BD10-546271191376}"/>
              </a:ext>
            </a:extLst>
          </p:cNvPr>
          <p:cNvSpPr txBox="1"/>
          <p:nvPr/>
        </p:nvSpPr>
        <p:spPr>
          <a:xfrm>
            <a:off x="604434" y="1155653"/>
            <a:ext cx="11361207" cy="53404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 copy file/Folder to container first Stop container then copy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stop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ContainerName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docker cp c:\File or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FolderName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ContanerName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&gt;:c:\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docker start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ContainerName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Map Windows Directory Inside Container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run -it --name mywamp10 -v C:\test:c:\test 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-p 5001:80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nanoserver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wamp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powershell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 Volume &amp; run Container with Volume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volume ls  //List Volume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docker Volume create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VolumeName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Default Path= C:\ProgramData\Docker\volumes\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run -it --name mywamp10 --mount source=bhavin1,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target=c:\bhavin1 -p 5001:80 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nanoserver</a:t>
            </a: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wamp</a:t>
            </a: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powershell</a:t>
            </a: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8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07890"/>
            <a:ext cx="10983132" cy="747763"/>
          </a:xfrm>
        </p:spPr>
        <p:txBody>
          <a:bodyPr/>
          <a:lstStyle/>
          <a:p>
            <a:r>
              <a:rPr lang="en-US" dirty="0"/>
              <a:t>Docker Monitor Tools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D4C79-7629-45CC-BD10-546271191376}"/>
              </a:ext>
            </a:extLst>
          </p:cNvPr>
          <p:cNvSpPr txBox="1"/>
          <p:nvPr/>
        </p:nvSpPr>
        <p:spPr>
          <a:xfrm>
            <a:off x="604434" y="1155653"/>
            <a:ext cx="11361207" cy="53404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 inspect Details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inspect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ContainerName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docker inspect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VolumeName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 IP Address of Existing Container</a:t>
            </a:r>
          </a:p>
          <a:p>
            <a:pPr algn="just">
              <a:spcAft>
                <a:spcPts val="600"/>
              </a:spcAft>
            </a:pPr>
            <a:r>
              <a:rPr lang="en-IN" sz="2400" b="0" i="0" dirty="0">
                <a:solidFill>
                  <a:srgbClr val="244357"/>
                </a:solidFill>
                <a:effectLst/>
                <a:latin typeface="Open Sans"/>
              </a:rPr>
              <a:t>	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inspect -f "{{ .</a:t>
            </a:r>
            <a:r>
              <a:rPr lang="en-IN" sz="20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NetworkSettings.Networks.nat.IPAddress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}}" </a:t>
            </a:r>
            <a:r>
              <a:rPr lang="en-IN" sz="20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mysql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 Volume &amp; run Container with Volume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volume ls  //List Volume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docker Volume create &lt;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VolumeName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Default Path= C:\ProgramData\Docker\volumes\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run -it --name mywamp10 --mount source=bhavin1,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target=c:\bhavin1 -p 5001:80 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nanoserver</a:t>
            </a: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wamp</a:t>
            </a: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powershell</a:t>
            </a: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4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07890"/>
            <a:ext cx="10983132" cy="747763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Network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D4C79-7629-45CC-BD10-546271191376}"/>
              </a:ext>
            </a:extLst>
          </p:cNvPr>
          <p:cNvSpPr txBox="1"/>
          <p:nvPr/>
        </p:nvSpPr>
        <p:spPr>
          <a:xfrm>
            <a:off x="604434" y="1155653"/>
            <a:ext cx="11361207" cy="53404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 </a:t>
            </a: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List Network</a:t>
            </a: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network ls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 All network with ID</a:t>
            </a: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IN" sz="2400" b="0" i="0" dirty="0">
                <a:solidFill>
                  <a:srgbClr val="244357"/>
                </a:solidFill>
                <a:effectLst/>
                <a:latin typeface="Open Sans"/>
              </a:rPr>
              <a:t>	</a:t>
            </a:r>
            <a:r>
              <a:rPr lang="en-IN" sz="20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network ls --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no-</a:t>
            </a:r>
            <a:r>
              <a:rPr lang="en-IN" sz="2000" dirty="0" err="1" smtClean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trunc</a:t>
            </a:r>
            <a:endParaRPr lang="en-IN" sz="2000" dirty="0" smtClean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Remove Network that are not attach with container (unused)</a:t>
            </a: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network prune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Install </a:t>
            </a:r>
            <a:r>
              <a:rPr lang="en-US" sz="2000" dirty="0" err="1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Portainer</a:t>
            </a:r>
            <a:r>
              <a:rPr lang="en-US" sz="20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to Manage Other Docker</a:t>
            </a:r>
            <a:endParaRPr lang="en-US" sz="20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run -d -p 9010:9000 --restart always -v 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var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/run/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docker.sock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:/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var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/run/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docker.sock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 /data/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portainer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:/data --name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Portainer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portainer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portainer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07890"/>
            <a:ext cx="10983132" cy="747763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Network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D4C79-7629-45CC-BD10-546271191376}"/>
              </a:ext>
            </a:extLst>
          </p:cNvPr>
          <p:cNvSpPr txBox="1"/>
          <p:nvPr/>
        </p:nvSpPr>
        <p:spPr>
          <a:xfrm>
            <a:off x="604434" y="1155653"/>
            <a:ext cx="11361207" cy="53404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Set Static IP Address to Windows Container</a:t>
            </a: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Connect to Existing Docker Container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24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exec –it </a:t>
            </a:r>
            <a:r>
              <a:rPr lang="en-US" sz="2400" dirty="0" err="1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WindowsServer</a:t>
            </a:r>
            <a:r>
              <a:rPr lang="en-US" sz="2400" dirty="0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400" dirty="0" err="1" smtClean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Powershell</a:t>
            </a:r>
            <a:endParaRPr lang="en-US" sz="2400" dirty="0" smtClean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 Adapter Information</a:t>
            </a:r>
          </a:p>
          <a:p>
            <a:pPr algn="just">
              <a:spcAft>
                <a:spcPts val="600"/>
              </a:spcAft>
            </a:pPr>
            <a:endParaRPr lang="en-US" sz="2400" dirty="0" smtClean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endParaRPr lang="en-US" sz="2400" dirty="0" smtClean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Set Static IP Address</a:t>
            </a:r>
          </a:p>
          <a:p>
            <a:pPr algn="just">
              <a:spcAft>
                <a:spcPts val="600"/>
              </a:spcAft>
            </a:pP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New-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NetIPAddress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InterfaceIndex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4 -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IPAddress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172.16.12.240 -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DefaultGateway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172.16.0.1 -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PrefixLength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8 </a:t>
            </a:r>
            <a:endParaRPr lang="en-US" sz="16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Set </a:t>
            </a: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DNS IP Address</a:t>
            </a:r>
          </a:p>
          <a:p>
            <a:pPr algn="just">
              <a:spcAft>
                <a:spcPts val="600"/>
              </a:spcAft>
            </a:pP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Set-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DnsClientServerAddress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InterfaceIndex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4 -</a:t>
            </a:r>
            <a:r>
              <a:rPr lang="en-IN" sz="1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ServerAddresses</a:t>
            </a:r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172.16.0.1,8.8.8.8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7" y="2841160"/>
            <a:ext cx="10861425" cy="11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0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07890"/>
            <a:ext cx="10983132" cy="747763"/>
          </a:xfrm>
        </p:spPr>
        <p:txBody>
          <a:bodyPr/>
          <a:lstStyle/>
          <a:p>
            <a:r>
              <a:rPr lang="en-US" dirty="0"/>
              <a:t>Enable IIS Remote Administration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EF32C-CEF1-4359-BFC8-F87B03BDF1E7}"/>
              </a:ext>
            </a:extLst>
          </p:cNvPr>
          <p:cNvSpPr/>
          <p:nvPr/>
        </p:nvSpPr>
        <p:spPr>
          <a:xfrm>
            <a:off x="134471" y="1155653"/>
            <a:ext cx="116715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IN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Install Remote Administration tools on Host Machine</a:t>
            </a:r>
          </a:p>
          <a:p>
            <a:pPr lvl="1">
              <a:lnSpc>
                <a:spcPct val="200000"/>
              </a:lnSpc>
            </a:pP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	URL: </a:t>
            </a:r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https://download.microsoft.com/download/2/4/3/24374C5F-95A3-41D5-B1DF-34D98FF610A3/inetmgr_amd64_en-US.msi</a:t>
            </a:r>
            <a:endParaRPr lang="en-IN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IN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Connect to </a:t>
            </a:r>
            <a:r>
              <a:rPr lang="en-IN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</a:t>
            </a:r>
            <a:r>
              <a:rPr lang="en-IN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container to Set Administrator Password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exec –it &lt;</a:t>
            </a:r>
            <a:r>
              <a:rPr lang="en-IN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ContainerName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&gt; </a:t>
            </a:r>
            <a:r>
              <a:rPr lang="en-IN" sz="2400" dirty="0" err="1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powershell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Net User Administrator Pr0ject</a:t>
            </a:r>
          </a:p>
          <a:p>
            <a:pPr lvl="1">
              <a:lnSpc>
                <a:spcPct val="200000"/>
              </a:lnSpc>
            </a:pPr>
            <a:r>
              <a:rPr lang="en-IN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Connect IIS Docker to Host IIS Manager</a:t>
            </a:r>
          </a:p>
          <a:p>
            <a:pPr lvl="1">
              <a:lnSpc>
                <a:spcPct val="200000"/>
              </a:lnSpc>
            </a:pPr>
            <a:endParaRPr lang="en-IN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IN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9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5700-2362-428D-86D0-5DA8A63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C990A-A7E1-4865-B3B2-AF72BB1E9A42}"/>
              </a:ext>
            </a:extLst>
          </p:cNvPr>
          <p:cNvSpPr txBox="1"/>
          <p:nvPr/>
        </p:nvSpPr>
        <p:spPr>
          <a:xfrm>
            <a:off x="604434" y="1155653"/>
            <a:ext cx="11361207" cy="53404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Task1 (Must Attach volume at C:\Website inside Container)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Pull Microsoft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Image from docker hub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Map host Port 15000:15005 to Container 15000:15005 Port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Create/download 5 Website inside Container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Check All the Website from Another PC of Lab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Task2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 two container as below</a:t>
            </a:r>
          </a:p>
          <a:p>
            <a:pPr marL="1371600" lvl="2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</a:t>
            </a:r>
          </a:p>
          <a:p>
            <a:pPr marL="1371600" lvl="2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Wamp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 small Database &amp; table in Wamp container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 Web Page &amp; host at IIS Container that display data from Wamp 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	container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4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190209-9FF2-43A1-AAED-9D78755F7625}"/>
              </a:ext>
            </a:extLst>
          </p:cNvPr>
          <p:cNvSpPr txBox="1"/>
          <p:nvPr/>
        </p:nvSpPr>
        <p:spPr>
          <a:xfrm>
            <a:off x="604434" y="1155653"/>
            <a:ext cx="11361207" cy="534049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Centralized version control System/Source Code Management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Git Developed by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linus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Torvald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in 2005.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Before 2005 Linus used Third party CVCS called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Bitkeeper.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Git is software.			  Git Repository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A4CF6F7-5869-4D7B-B3F3-8EE99A8F3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01889"/>
              </p:ext>
            </p:extLst>
          </p:nvPr>
        </p:nvGraphicFramePr>
        <p:xfrm>
          <a:off x="1137304" y="3175188"/>
          <a:ext cx="3417763" cy="344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Bitmap Image" r:id="rId3" imgW="3666960" imgH="3848040" progId="Paint.Picture.1">
                  <p:embed/>
                </p:oleObj>
              </mc:Choice>
              <mc:Fallback>
                <p:oleObj name="Bitmap Image" r:id="rId3" imgW="3666960" imgH="38480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7304" y="3175188"/>
                        <a:ext cx="3417763" cy="3447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B07CBB84-CDE1-4A7C-BF63-249D1AB76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76764"/>
              </p:ext>
            </p:extLst>
          </p:nvPr>
        </p:nvGraphicFramePr>
        <p:xfrm>
          <a:off x="6406216" y="3175188"/>
          <a:ext cx="4092451" cy="340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 Image" r:id="rId5" imgW="5762520" imgH="4800600" progId="Paint.Picture.1">
                  <p:embed/>
                </p:oleObj>
              </mc:Choice>
              <mc:Fallback>
                <p:oleObj name="Bitmap Image" r:id="rId5" imgW="5762520" imgH="4800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6216" y="3175188"/>
                        <a:ext cx="4092451" cy="340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8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0227"/>
            <a:ext cx="10983132" cy="747763"/>
          </a:xfrm>
        </p:spPr>
        <p:txBody>
          <a:bodyPr/>
          <a:lstStyle/>
          <a:p>
            <a:r>
              <a:rPr lang="en-US" b="1" dirty="0"/>
              <a:t>DevOps Lifecyle Tools</a:t>
            </a:r>
          </a:p>
        </p:txBody>
      </p:sp>
      <p:sp>
        <p:nvSpPr>
          <p:cNvPr id="17" name="Content Placeholder 17" descr="Return to the first of the two slides and press the Slide Show button and then select Play to see your parrot morph!">
            <a:extLst>
              <a:ext uri="{FF2B5EF4-FFF2-40B4-BE49-F238E27FC236}">
                <a16:creationId xmlns:a16="http://schemas.microsoft.com/office/drawing/2014/main" id="{BA96EB65-127B-4729-AF55-3A29384772DD}"/>
              </a:ext>
            </a:extLst>
          </p:cNvPr>
          <p:cNvSpPr txBox="1">
            <a:spLocks/>
          </p:cNvSpPr>
          <p:nvPr/>
        </p:nvSpPr>
        <p:spPr>
          <a:xfrm>
            <a:off x="1320528" y="3425421"/>
            <a:ext cx="2961579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560DA72-B52B-4551-80B6-FDD17A40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8" y="1210662"/>
            <a:ext cx="10306605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Git Push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FF7C2-1549-42AF-A95C-83A2D88B27A4}"/>
              </a:ext>
            </a:extLst>
          </p:cNvPr>
          <p:cNvSpPr txBox="1"/>
          <p:nvPr/>
        </p:nvSpPr>
        <p:spPr>
          <a:xfrm>
            <a:off x="201705" y="1155653"/>
            <a:ext cx="6122895" cy="550761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Git version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--version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git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–global user.name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kalpesh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–global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kalpeshpatel.ce@charusat.ac.in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Git config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config –list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Initiate git first create directory go inside directory using cd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c:\Project1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Cd c:\Project1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 content to staging area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add .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Commit Code to Storage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 -m “My first Commit”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044FB-22D2-4E75-860E-C62252EE7AC4}"/>
              </a:ext>
            </a:extLst>
          </p:cNvPr>
          <p:cNvSpPr txBox="1"/>
          <p:nvPr/>
        </p:nvSpPr>
        <p:spPr>
          <a:xfrm>
            <a:off x="6324600" y="1196391"/>
            <a:ext cx="6122895" cy="550761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Check Log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log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commit 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show &lt;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CommitID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configure Remote GitHub Repository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remote add origin &lt;GitHub URL&gt;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code To GitHub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push -u origin master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FF7C2-1549-42AF-A95C-83A2D88B27A4}"/>
              </a:ext>
            </a:extLst>
          </p:cNvPr>
          <p:cNvSpPr txBox="1"/>
          <p:nvPr/>
        </p:nvSpPr>
        <p:spPr>
          <a:xfrm>
            <a:off x="514971" y="1418119"/>
            <a:ext cx="6122895" cy="47879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Initiate git first create directory go inside directory using cd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c:\Project1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Cd c:\Project1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configure Remote GitHub Repository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remove add origin &lt;GitHub URL&gt;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code To GitHub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pull origin master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Check Log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log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commit 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Git show </a:t>
            </a: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&lt;Commit ID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100" name="Picture 4" descr="https://miro.medium.com/max/700/0*Rcsf98uW57x2zk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6" y="1272319"/>
            <a:ext cx="10219348" cy="541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00" y="1441938"/>
            <a:ext cx="2401954" cy="393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75083" y="5882054"/>
            <a:ext cx="4809393" cy="53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" panose="020B0502040204020203" pitchFamily="34" charset="0"/>
                <a:cs typeface="Sakkal Majalla" panose="02000000000000000000" pitchFamily="2" charset="-78"/>
              </a:rPr>
              <a:t>Continuous Integration Tools</a:t>
            </a:r>
          </a:p>
        </p:txBody>
      </p:sp>
    </p:spTree>
    <p:extLst>
      <p:ext uri="{BB962C8B-B14F-4D97-AF65-F5344CB8AC3E}">
        <p14:creationId xmlns:p14="http://schemas.microsoft.com/office/powerpoint/2010/main" val="27739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CICD Pipeline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969" y="14859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Top 7 Tools and Tips for Improving Your DevOps Pipeline - DevOps -  DevSecOps - SRE - DataOps - AI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1" y="665162"/>
            <a:ext cx="10665069" cy="35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40526"/>
              </p:ext>
            </p:extLst>
          </p:nvPr>
        </p:nvGraphicFramePr>
        <p:xfrm>
          <a:off x="1292469" y="4246048"/>
          <a:ext cx="179363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1">
                  <a:extLst>
                    <a:ext uri="{9D8B030D-6E8A-4147-A177-3AD203B41FA5}">
                      <a16:colId xmlns:a16="http://schemas.microsoft.com/office/drawing/2014/main" val="102994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PLAN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CODE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Build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Test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701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72611"/>
              </p:ext>
            </p:extLst>
          </p:nvPr>
        </p:nvGraphicFramePr>
        <p:xfrm>
          <a:off x="7687407" y="4437328"/>
          <a:ext cx="1793631" cy="166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1">
                  <a:extLst>
                    <a:ext uri="{9D8B030D-6E8A-4147-A177-3AD203B41FA5}">
                      <a16:colId xmlns:a16="http://schemas.microsoft.com/office/drawing/2014/main" val="1029947279"/>
                    </a:ext>
                  </a:extLst>
                </a:gridCol>
              </a:tblGrid>
              <a:tr h="4719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Deploy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6458"/>
                  </a:ext>
                </a:extLst>
              </a:tr>
              <a:tr h="4719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Operate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25346"/>
                  </a:ext>
                </a:extLst>
              </a:tr>
              <a:tr h="62396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Bahnschrift" panose="020B0502040204020203" pitchFamily="34" charset="0"/>
                        </a:rPr>
                        <a:t>Monitor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82482"/>
                  </a:ext>
                </a:extLst>
              </a:tr>
            </a:tbl>
          </a:graphicData>
        </a:graphic>
      </p:graphicFrame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54" y="4393368"/>
            <a:ext cx="1001838" cy="16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/>
          <p:nvPr/>
        </p:nvCxnSpPr>
        <p:spPr>
          <a:xfrm rot="10800000">
            <a:off x="3147646" y="5046786"/>
            <a:ext cx="1310054" cy="27256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147645" y="5732585"/>
            <a:ext cx="1310055" cy="43878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010031" y="5407270"/>
            <a:ext cx="1587007" cy="46306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86100" y="5521570"/>
            <a:ext cx="1371600" cy="8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62649" y="5214536"/>
            <a:ext cx="162559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01239" y="4633546"/>
            <a:ext cx="1587007" cy="4132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Jenkins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969" y="14859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59D36-AC8A-4231-BF5B-15B7C0F0BEA3}"/>
              </a:ext>
            </a:extLst>
          </p:cNvPr>
          <p:cNvSpPr txBox="1"/>
          <p:nvPr/>
        </p:nvSpPr>
        <p:spPr>
          <a:xfrm>
            <a:off x="720969" y="1286686"/>
            <a:ext cx="10866597" cy="52723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Jenkins is the leading open source continuous Integration Tool </a:t>
            </a: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that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written in JAVA run on Windows, Linux &amp; </a:t>
            </a:r>
            <a:r>
              <a:rPr lang="en-IN" sz="2000" dirty="0" err="1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MacOS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It is free &amp; community supported.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Jenkins was originally developed as Hudson project.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Hudson project is started in summer of 2004 at sun micro system.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 January 2011 change the project name Hudson to Jenkins.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Jenkins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automate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the entire software Development Life Cycle (SLDC).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Jenkins builds and tests our software continuously and monitor the </a:t>
            </a:r>
            <a:endParaRPr lang="en-IN" sz="2000" dirty="0" smtClean="0">
              <a:solidFill>
                <a:srgbClr val="0070C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 execution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and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status of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remote jobs, making it easier for team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members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and users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 Regularly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obtain the latest stable code.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Jenkins is just framework, it achieves Continuous integration by  </a:t>
            </a:r>
            <a:endParaRPr lang="en-IN" sz="2000" dirty="0" smtClean="0">
              <a:solidFill>
                <a:srgbClr val="0070C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the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help of </a:t>
            </a:r>
            <a:r>
              <a:rPr lang="en-IN" sz="2000" dirty="0" smtClean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plugins. It </a:t>
            </a:r>
            <a:r>
              <a:rPr lang="en-IN" sz="2000" dirty="0">
                <a:solidFill>
                  <a:srgbClr val="0070C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support over 1000 plugins. 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Jenkins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02823" y="339383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I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21199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0227"/>
            <a:ext cx="10983132" cy="747763"/>
          </a:xfrm>
        </p:spPr>
        <p:txBody>
          <a:bodyPr/>
          <a:lstStyle/>
          <a:p>
            <a:r>
              <a:rPr lang="en-US" dirty="0"/>
              <a:t>CICD Tools</a:t>
            </a:r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3269B3D7-5745-49A6-89FF-2081F3701FD9}"/>
              </a:ext>
            </a:extLst>
          </p:cNvPr>
          <p:cNvGrpSpPr/>
          <p:nvPr/>
        </p:nvGrpSpPr>
        <p:grpSpPr bwMode="blackWhite">
          <a:xfrm>
            <a:off x="558723" y="2037810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0E962EFE-9E1B-4EBA-A23E-849D0F33736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3CFCE22A-40CE-4B63-A5D5-B20648FE18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9" name="Group 8" descr="Small circle with number 2 inside  indicating step 2">
            <a:extLst>
              <a:ext uri="{FF2B5EF4-FFF2-40B4-BE49-F238E27FC236}">
                <a16:creationId xmlns:a16="http://schemas.microsoft.com/office/drawing/2014/main" id="{EAEB66BE-3E83-4881-90B8-AF09B5348FD8}"/>
              </a:ext>
            </a:extLst>
          </p:cNvPr>
          <p:cNvGrpSpPr/>
          <p:nvPr/>
        </p:nvGrpSpPr>
        <p:grpSpPr bwMode="blackWhite">
          <a:xfrm>
            <a:off x="558723" y="2733209"/>
            <a:ext cx="558179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09DD71A3-AA7E-4B16-8E2B-93274BC4ED9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 descr="Number 2">
              <a:extLst>
                <a:ext uri="{FF2B5EF4-FFF2-40B4-BE49-F238E27FC236}">
                  <a16:creationId xmlns:a16="http://schemas.microsoft.com/office/drawing/2014/main" id="{10B09779-8AA2-4FFC-A0C3-0D47471C40C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A2B3D164-668E-4CA3-9A19-70AA5015EA42}"/>
              </a:ext>
            </a:extLst>
          </p:cNvPr>
          <p:cNvGrpSpPr/>
          <p:nvPr/>
        </p:nvGrpSpPr>
        <p:grpSpPr bwMode="blackWhite">
          <a:xfrm>
            <a:off x="557319" y="3395692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BBF316DB-A0C3-44C1-8567-3C30D24249D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962E952B-88D1-4EDF-BD53-FD05162A735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7" name="Content Placeholder 17" descr="Return to the first of the two slides and press the Slide Show button and then select Play to see your parrot morph!">
            <a:extLst>
              <a:ext uri="{FF2B5EF4-FFF2-40B4-BE49-F238E27FC236}">
                <a16:creationId xmlns:a16="http://schemas.microsoft.com/office/drawing/2014/main" id="{BA96EB65-127B-4729-AF55-3A29384772DD}"/>
              </a:ext>
            </a:extLst>
          </p:cNvPr>
          <p:cNvSpPr txBox="1">
            <a:spLocks/>
          </p:cNvSpPr>
          <p:nvPr/>
        </p:nvSpPr>
        <p:spPr>
          <a:xfrm>
            <a:off x="1320528" y="3425421"/>
            <a:ext cx="2961579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5E718-DEDE-44E4-A06D-DB5B593565B1}"/>
              </a:ext>
            </a:extLst>
          </p:cNvPr>
          <p:cNvSpPr txBox="1"/>
          <p:nvPr/>
        </p:nvSpPr>
        <p:spPr>
          <a:xfrm>
            <a:off x="1340945" y="4038969"/>
            <a:ext cx="1931173" cy="37739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Jenkins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13F3F-2DE4-45ED-AC7C-120D525AC9AB}"/>
              </a:ext>
            </a:extLst>
          </p:cNvPr>
          <p:cNvSpPr txBox="1"/>
          <p:nvPr/>
        </p:nvSpPr>
        <p:spPr>
          <a:xfrm>
            <a:off x="1376803" y="2788178"/>
            <a:ext cx="1931173" cy="37739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Container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DA4D2-5593-44C6-A6A5-EABBFD8969DA}"/>
              </a:ext>
            </a:extLst>
          </p:cNvPr>
          <p:cNvSpPr txBox="1"/>
          <p:nvPr/>
        </p:nvSpPr>
        <p:spPr>
          <a:xfrm>
            <a:off x="1361952" y="3407950"/>
            <a:ext cx="1931173" cy="37739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hub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86933-9798-4450-A0EA-09E487BF0F2F}"/>
              </a:ext>
            </a:extLst>
          </p:cNvPr>
          <p:cNvSpPr txBox="1"/>
          <p:nvPr/>
        </p:nvSpPr>
        <p:spPr>
          <a:xfrm>
            <a:off x="1340945" y="2101630"/>
            <a:ext cx="1931173" cy="37739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F081C-3BB3-4F15-BCD6-C77797BA4716}"/>
              </a:ext>
            </a:extLst>
          </p:cNvPr>
          <p:cNvSpPr txBox="1"/>
          <p:nvPr/>
        </p:nvSpPr>
        <p:spPr>
          <a:xfrm>
            <a:off x="1361951" y="4685079"/>
            <a:ext cx="1931173" cy="37739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 descr="Small circle with number 3 inside  indicating step 3">
            <a:extLst>
              <a:ext uri="{FF2B5EF4-FFF2-40B4-BE49-F238E27FC236}">
                <a16:creationId xmlns:a16="http://schemas.microsoft.com/office/drawing/2014/main" id="{4D9453B5-5317-4209-8773-B0AC2C0EDAAB}"/>
              </a:ext>
            </a:extLst>
          </p:cNvPr>
          <p:cNvGrpSpPr/>
          <p:nvPr/>
        </p:nvGrpSpPr>
        <p:grpSpPr bwMode="blackWhite">
          <a:xfrm>
            <a:off x="561802" y="4005290"/>
            <a:ext cx="558179" cy="409838"/>
            <a:chOff x="6953426" y="711274"/>
            <a:chExt cx="558179" cy="409838"/>
          </a:xfrm>
        </p:grpSpPr>
        <p:sp>
          <p:nvSpPr>
            <p:cNvPr id="26" name="Oval 25" descr="Small circle">
              <a:extLst>
                <a:ext uri="{FF2B5EF4-FFF2-40B4-BE49-F238E27FC236}">
                  <a16:creationId xmlns:a16="http://schemas.microsoft.com/office/drawing/2014/main" id="{C5398F6B-5015-4977-931D-95348D91C47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 descr="Number 3">
              <a:extLst>
                <a:ext uri="{FF2B5EF4-FFF2-40B4-BE49-F238E27FC236}">
                  <a16:creationId xmlns:a16="http://schemas.microsoft.com/office/drawing/2014/main" id="{2887007B-D49A-41C8-A3CC-5B0DBC18141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28" name="Group 27" descr="Small circle with number 3 inside  indicating step 3">
            <a:extLst>
              <a:ext uri="{FF2B5EF4-FFF2-40B4-BE49-F238E27FC236}">
                <a16:creationId xmlns:a16="http://schemas.microsoft.com/office/drawing/2014/main" id="{2EAA4DD2-06F8-460C-9455-03F037DD72E9}"/>
              </a:ext>
            </a:extLst>
          </p:cNvPr>
          <p:cNvGrpSpPr/>
          <p:nvPr/>
        </p:nvGrpSpPr>
        <p:grpSpPr bwMode="blackWhite">
          <a:xfrm>
            <a:off x="552838" y="4641782"/>
            <a:ext cx="558179" cy="409838"/>
            <a:chOff x="6953426" y="711274"/>
            <a:chExt cx="558179" cy="409838"/>
          </a:xfrm>
        </p:grpSpPr>
        <p:sp>
          <p:nvSpPr>
            <p:cNvPr id="29" name="Oval 28" descr="Small circle">
              <a:extLst>
                <a:ext uri="{FF2B5EF4-FFF2-40B4-BE49-F238E27FC236}">
                  <a16:creationId xmlns:a16="http://schemas.microsoft.com/office/drawing/2014/main" id="{8653C4EE-8003-4EF1-81FB-5B15C2BC49D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>
              <a:extLst>
                <a:ext uri="{FF2B5EF4-FFF2-40B4-BE49-F238E27FC236}">
                  <a16:creationId xmlns:a16="http://schemas.microsoft.com/office/drawing/2014/main" id="{2CBA1DE3-20D7-456C-B884-2C0E2BCF3C1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01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60D851-0279-4F47-97BA-93FACCE6F844}"/>
              </a:ext>
            </a:extLst>
          </p:cNvPr>
          <p:cNvSpPr/>
          <p:nvPr/>
        </p:nvSpPr>
        <p:spPr>
          <a:xfrm>
            <a:off x="604434" y="1331612"/>
            <a:ext cx="7370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host Web Site in IIS Server</a:t>
            </a:r>
            <a:endParaRPr lang="en-IN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59D36-AC8A-4231-BF5B-15B7C0F0BEA3}"/>
              </a:ext>
            </a:extLst>
          </p:cNvPr>
          <p:cNvSpPr txBox="1"/>
          <p:nvPr/>
        </p:nvSpPr>
        <p:spPr>
          <a:xfrm>
            <a:off x="860611" y="2113164"/>
            <a:ext cx="7436223" cy="429620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Install IIS Server role in Windows 10 Server.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Copy Your Web Site to C:\inetpub\wwwroot\.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 New Web Site in IIS Server.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Assign Path of Website where you Copy in Step 2.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Assign Port Address to your Website.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Start Your Website.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Check your Website running or not from Web Browser.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http://localhost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042-1880-4D6C-9523-E662F311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EBA0A-F2CA-4CC0-817A-6C8AFF8437F3}"/>
              </a:ext>
            </a:extLst>
          </p:cNvPr>
          <p:cNvSpPr txBox="1"/>
          <p:nvPr/>
        </p:nvSpPr>
        <p:spPr>
          <a:xfrm>
            <a:off x="712693" y="1280896"/>
            <a:ext cx="10488707" cy="429620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Create/Download 5 Web Site.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Host all the 5 Website in IIS With Different port no as shown Below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http://localhost:5000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http://localhost:5001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http://localhost:5002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http://localhost:5003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http://localhost:5004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042-1880-4D6C-9523-E662F311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Web Server using </a:t>
            </a:r>
            <a:r>
              <a:rPr lang="en-US" dirty="0" err="1"/>
              <a:t>Powershell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EBA0A-F2CA-4CC0-817A-6C8AFF8437F3}"/>
              </a:ext>
            </a:extLst>
          </p:cNvPr>
          <p:cNvSpPr txBox="1"/>
          <p:nvPr/>
        </p:nvSpPr>
        <p:spPr>
          <a:xfrm>
            <a:off x="201705" y="1155653"/>
            <a:ext cx="11739283" cy="599329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Set-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ExecutionPolicy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Bypass -Scope Process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Enable-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WindowsOptionalFeature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-Online 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FeatureName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WebServerRole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WebServer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CommonHttpFeatures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HttpErrors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HttpRedirect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ApplicationDevelopment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NetFx4Extended-ASPNET45m, IIS-NetFxExtensibility45,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WebServerManagementTools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IIS-IIS6ManagementCompatibility,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Metabase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ManagementConsole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BasicAuthentication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WindowsAuthentication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StaticContent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DefaultDocument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WebSockets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ApplicationInit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ISAPIExtensions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ISAPIFilter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HttpCompressionStatic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IIS-ASPNET45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042-1880-4D6C-9523-E662F311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Website Using </a:t>
            </a:r>
            <a:r>
              <a:rPr lang="en-US" dirty="0" err="1"/>
              <a:t>Powershell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EBA0A-F2CA-4CC0-817A-6C8AFF8437F3}"/>
              </a:ext>
            </a:extLst>
          </p:cNvPr>
          <p:cNvSpPr txBox="1"/>
          <p:nvPr/>
        </p:nvSpPr>
        <p:spPr>
          <a:xfrm>
            <a:off x="604434" y="1116624"/>
            <a:ext cx="11361207" cy="467790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Import-Module -Name </a:t>
            </a:r>
            <a:r>
              <a:rPr lang="en-US" sz="2400" dirty="0" err="1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WebAdministration</a:t>
            </a:r>
            <a:endParaRPr lang="en-US" sz="2400" dirty="0" smtClean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Site-1</a:t>
            </a:r>
            <a:endParaRPr lang="en-US" sz="2400" dirty="0">
              <a:solidFill>
                <a:srgbClr val="C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New-Item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:\Sites\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TestSite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-bindings @{protocol="http";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bindingInformation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=":5000:"} 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physicalPath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c:\test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Site-2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New-Item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:\Sites\TestSite1 -bindings @{protocol="http";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bindingInformation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=":5001:"} 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physicalPath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c:\test1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Site-3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New-Item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iis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:\Sites\TestSite2 -bindings @{protocol="http";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bindingInformation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=":5003:"} 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physicalPath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c:\test2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3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042-1880-4D6C-9523-E662F311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6E88A-37BD-4BD0-99B3-03FAC827F67A}"/>
              </a:ext>
            </a:extLst>
          </p:cNvPr>
          <p:cNvSpPr/>
          <p:nvPr/>
        </p:nvSpPr>
        <p:spPr>
          <a:xfrm>
            <a:off x="604434" y="1250179"/>
            <a:ext cx="10983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Docker is a set of platform as a service (PaaS) products that use OS-level virtualization to deliver software in packages called containers.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26" name="Picture 2" descr="containers-vs-virtual-machines.jpg">
            <a:extLst>
              <a:ext uri="{FF2B5EF4-FFF2-40B4-BE49-F238E27FC236}">
                <a16:creationId xmlns:a16="http://schemas.microsoft.com/office/drawing/2014/main" id="{3750839E-8DEC-4A66-94C9-C2E40E36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958065"/>
            <a:ext cx="10983132" cy="47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0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84B-C133-4AD9-AED6-7BA6A454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Isolation Mode for Windows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782CE-1E77-45BC-86D5-6D0AFDF3A64C}"/>
              </a:ext>
            </a:extLst>
          </p:cNvPr>
          <p:cNvSpPr/>
          <p:nvPr/>
        </p:nvSpPr>
        <p:spPr>
          <a:xfrm>
            <a:off x="8780245" y="2403991"/>
            <a:ext cx="2605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Process Isolation</a:t>
            </a:r>
            <a:endParaRPr lang="en-IN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1B1A0-74B3-48D7-9E0E-B8CFA8A6AC9A}"/>
              </a:ext>
            </a:extLst>
          </p:cNvPr>
          <p:cNvSpPr/>
          <p:nvPr/>
        </p:nvSpPr>
        <p:spPr>
          <a:xfrm>
            <a:off x="8780244" y="4825815"/>
            <a:ext cx="2807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Hyper-V isolation</a:t>
            </a:r>
            <a:endParaRPr lang="en-IN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50" name="Picture 2" descr="A diagram showing a container full of applications being isolated from the OS and hardware.">
            <a:extLst>
              <a:ext uri="{FF2B5EF4-FFF2-40B4-BE49-F238E27FC236}">
                <a16:creationId xmlns:a16="http://schemas.microsoft.com/office/drawing/2014/main" id="{1E98BBAF-94E3-4E27-A364-EDDF2030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307957"/>
            <a:ext cx="7732742" cy="242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diagram of a container being isolated within an OS on a visual machine that's running on an OS within a physical machine.">
            <a:extLst>
              <a:ext uri="{FF2B5EF4-FFF2-40B4-BE49-F238E27FC236}">
                <a16:creationId xmlns:a16="http://schemas.microsoft.com/office/drawing/2014/main" id="{CBE5E0A4-9ECF-4DBE-9DEB-0D17A6E6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3980923"/>
            <a:ext cx="7732742" cy="242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8032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90717D-CB20-4004-8DD0-01756D9D039A}">
  <ds:schemaRefs>
    <ds:schemaRef ds:uri="http://purl.org/dc/terms/"/>
    <ds:schemaRef ds:uri="16c05727-aa75-4e4a-9b5f-8a80a1165891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1243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Bahnschrift</vt:lpstr>
      <vt:lpstr>Calibri</vt:lpstr>
      <vt:lpstr>Cascadia Code SemiBold</vt:lpstr>
      <vt:lpstr>Open Sans</vt:lpstr>
      <vt:lpstr>Sakkal Majalla</vt:lpstr>
      <vt:lpstr>Segoe UI</vt:lpstr>
      <vt:lpstr>Segoe UI Light</vt:lpstr>
      <vt:lpstr>Segoe UI Semibold</vt:lpstr>
      <vt:lpstr>Times New Roman</vt:lpstr>
      <vt:lpstr>Wingdings</vt:lpstr>
      <vt:lpstr>Get Started with 3D</vt:lpstr>
      <vt:lpstr>Bitmap Image</vt:lpstr>
      <vt:lpstr>DevOps Life Cycle </vt:lpstr>
      <vt:lpstr>DevOps Lifecyle Tools</vt:lpstr>
      <vt:lpstr>CICD Tools</vt:lpstr>
      <vt:lpstr>Web Server</vt:lpstr>
      <vt:lpstr>Task </vt:lpstr>
      <vt:lpstr>Install Web Server using Powershell </vt:lpstr>
      <vt:lpstr>Host Website Using Powershell</vt:lpstr>
      <vt:lpstr>Docker</vt:lpstr>
      <vt:lpstr>Docker Isolation Mode for Windows</vt:lpstr>
      <vt:lpstr>Docker Installation on Windows 10</vt:lpstr>
      <vt:lpstr>Pulling Docker Images for Windows</vt:lpstr>
      <vt:lpstr>Run Container from Docker Images</vt:lpstr>
      <vt:lpstr>Other container Command</vt:lpstr>
      <vt:lpstr>Docker Monitor Tools</vt:lpstr>
      <vt:lpstr>Docker Network </vt:lpstr>
      <vt:lpstr>Docker Network </vt:lpstr>
      <vt:lpstr>Enable IIS Remote Administration</vt:lpstr>
      <vt:lpstr>TASK</vt:lpstr>
      <vt:lpstr>Git &amp; GitHub</vt:lpstr>
      <vt:lpstr>Git Push</vt:lpstr>
      <vt:lpstr>Git Pull</vt:lpstr>
      <vt:lpstr>Jenkins</vt:lpstr>
      <vt:lpstr>Jenkins</vt:lpstr>
      <vt:lpstr>What is CICD Pipeline</vt:lpstr>
      <vt:lpstr>What is Jenkins</vt:lpstr>
      <vt:lpstr>What is 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2021-07-15T09:09:35Z</dcterms:created>
  <dcterms:modified xsi:type="dcterms:W3CDTF">2024-02-07T07:47:19Z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