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33"/>
  </p:notesMasterIdLst>
  <p:sldIdLst>
    <p:sldId id="256" r:id="rId2"/>
    <p:sldId id="257" r:id="rId3"/>
    <p:sldId id="264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71" r:id="rId14"/>
    <p:sldId id="270" r:id="rId15"/>
    <p:sldId id="267" r:id="rId16"/>
    <p:sldId id="265" r:id="rId17"/>
    <p:sldId id="268" r:id="rId18"/>
    <p:sldId id="272" r:id="rId19"/>
    <p:sldId id="269" r:id="rId20"/>
    <p:sldId id="261" r:id="rId21"/>
    <p:sldId id="262" r:id="rId22"/>
    <p:sldId id="290" r:id="rId23"/>
    <p:sldId id="260" r:id="rId24"/>
    <p:sldId id="283" r:id="rId25"/>
    <p:sldId id="26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A2A1F-3FA9-401C-A427-6DB1674AC2B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BF0F153-D907-429E-9AC5-CB29A619F1B0}">
      <dgm:prSet phldrT="[Text]" custT="1"/>
      <dgm:spPr>
        <a:solidFill>
          <a:schemeClr val="bg1">
            <a:lumMod val="85000"/>
          </a:schemeClr>
        </a:solidFill>
        <a:ln w="19050">
          <a:solidFill>
            <a:schemeClr val="tx1">
              <a:lumMod val="95000"/>
              <a:lumOff val="5000"/>
            </a:schemeClr>
          </a:solidFill>
        </a:ln>
        <a:effectLst>
          <a:softEdge rad="0"/>
        </a:effectLst>
      </dgm:spPr>
      <dgm:t>
        <a:bodyPr/>
        <a:lstStyle/>
        <a:p>
          <a:r>
            <a:rPr lang="en-IN" sz="2000" dirty="0" smtClean="0">
              <a:solidFill>
                <a:schemeClr val="tx1"/>
              </a:solidFill>
            </a:rPr>
            <a:t>X-Y coordinate of the object</a:t>
          </a:r>
          <a:endParaRPr lang="en-IN" sz="2000" dirty="0">
            <a:solidFill>
              <a:schemeClr val="tx1"/>
            </a:solidFill>
          </a:endParaRPr>
        </a:p>
      </dgm:t>
    </dgm:pt>
    <dgm:pt modelId="{F924B452-2DFA-4050-9B3F-6CDBEDE9C110}" type="parTrans" cxnId="{1AC58C9D-9160-4FF2-A9A1-4E7D19300068}">
      <dgm:prSet/>
      <dgm:spPr/>
      <dgm:t>
        <a:bodyPr/>
        <a:lstStyle/>
        <a:p>
          <a:endParaRPr lang="en-IN"/>
        </a:p>
      </dgm:t>
    </dgm:pt>
    <dgm:pt modelId="{3A71E48D-34D2-4CB6-B6EA-AA7E75E0E48F}" type="sibTrans" cxnId="{1AC58C9D-9160-4FF2-A9A1-4E7D19300068}">
      <dgm:prSet/>
      <dgm:spPr/>
      <dgm:t>
        <a:bodyPr/>
        <a:lstStyle/>
        <a:p>
          <a:endParaRPr lang="en-IN"/>
        </a:p>
      </dgm:t>
    </dgm:pt>
    <dgm:pt modelId="{4C38194E-0A6A-4940-B1AC-E1F07166673B}">
      <dgm:prSet phldrT="[Text]" custT="1"/>
      <dgm:spPr>
        <a:solidFill>
          <a:schemeClr val="bg1">
            <a:lumMod val="85000"/>
          </a:schemeClr>
        </a:solidFill>
        <a:ln w="1905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sz="2000" dirty="0" smtClean="0">
              <a:solidFill>
                <a:schemeClr val="tx1"/>
              </a:solidFill>
            </a:rPr>
            <a:t>Yaw  set point for the quad</a:t>
          </a:r>
          <a:endParaRPr lang="en-IN" sz="2000" dirty="0">
            <a:solidFill>
              <a:schemeClr val="tx1"/>
            </a:solidFill>
          </a:endParaRPr>
        </a:p>
      </dgm:t>
    </dgm:pt>
    <dgm:pt modelId="{4F8FD58D-8E05-4B57-B7B4-B47E01A6AD36}" type="parTrans" cxnId="{F28CAFA8-5421-4E72-B78F-F5E5CC237202}">
      <dgm:prSet custT="1"/>
      <dgm:spPr>
        <a:solidFill>
          <a:schemeClr val="bg1">
            <a:lumMod val="85000"/>
          </a:schemeClr>
        </a:solidFill>
        <a:ln w="19050">
          <a:solidFill>
            <a:schemeClr val="tx1">
              <a:lumMod val="95000"/>
              <a:lumOff val="5000"/>
            </a:schemeClr>
          </a:solidFill>
          <a:headEnd type="arrow"/>
        </a:ln>
      </dgm:spPr>
      <dgm:t>
        <a:bodyPr/>
        <a:lstStyle/>
        <a:p>
          <a:endParaRPr lang="en-IN" sz="600">
            <a:solidFill>
              <a:schemeClr val="tx1"/>
            </a:solidFill>
          </a:endParaRPr>
        </a:p>
      </dgm:t>
    </dgm:pt>
    <dgm:pt modelId="{B8136619-1688-4012-B7CD-859718792705}" type="sibTrans" cxnId="{F28CAFA8-5421-4E72-B78F-F5E5CC237202}">
      <dgm:prSet/>
      <dgm:spPr/>
      <dgm:t>
        <a:bodyPr/>
        <a:lstStyle/>
        <a:p>
          <a:endParaRPr lang="en-IN"/>
        </a:p>
      </dgm:t>
    </dgm:pt>
    <dgm:pt modelId="{72312F62-B332-4975-B14E-57F73CB00663}">
      <dgm:prSet phldrT="[Text]" custT="1"/>
      <dgm:spPr>
        <a:solidFill>
          <a:schemeClr val="bg1">
            <a:lumMod val="85000"/>
          </a:schemeClr>
        </a:solidFill>
        <a:ln w="1905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sz="2000" dirty="0" smtClean="0">
              <a:solidFill>
                <a:schemeClr val="tx1"/>
              </a:solidFill>
            </a:rPr>
            <a:t>X-Y set point for the quad</a:t>
          </a:r>
          <a:endParaRPr lang="en-IN" sz="2000" dirty="0">
            <a:solidFill>
              <a:schemeClr val="tx1"/>
            </a:solidFill>
          </a:endParaRPr>
        </a:p>
      </dgm:t>
    </dgm:pt>
    <dgm:pt modelId="{D4AE8CC2-A4BF-4BC9-9B03-77B697F13EB0}" type="parTrans" cxnId="{E1702199-710D-4D0D-AC71-BCC52969F237}">
      <dgm:prSet custT="1"/>
      <dgm:spPr>
        <a:solidFill>
          <a:schemeClr val="bg1">
            <a:lumMod val="85000"/>
          </a:schemeClr>
        </a:solidFill>
        <a:ln w="1905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IN" sz="600">
            <a:solidFill>
              <a:schemeClr val="tx1"/>
            </a:solidFill>
          </a:endParaRPr>
        </a:p>
      </dgm:t>
    </dgm:pt>
    <dgm:pt modelId="{2E34B3BF-FD4E-4EC6-BF3A-42CEB8148E83}" type="sibTrans" cxnId="{E1702199-710D-4D0D-AC71-BCC52969F237}">
      <dgm:prSet/>
      <dgm:spPr/>
      <dgm:t>
        <a:bodyPr/>
        <a:lstStyle/>
        <a:p>
          <a:endParaRPr lang="en-IN"/>
        </a:p>
      </dgm:t>
    </dgm:pt>
    <dgm:pt modelId="{FA902E09-384A-4558-98C1-42AEB8726048}">
      <dgm:prSet phldrT="[Text]" custT="1"/>
      <dgm:spPr>
        <a:solidFill>
          <a:schemeClr val="bg1">
            <a:lumMod val="85000"/>
          </a:schemeClr>
        </a:solidFill>
        <a:ln w="1905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sz="2000" dirty="0" smtClean="0">
              <a:solidFill>
                <a:schemeClr val="tx1"/>
              </a:solidFill>
            </a:rPr>
            <a:t>Direction of tilt motion of the gimbal</a:t>
          </a:r>
          <a:endParaRPr lang="en-IN" sz="2000" dirty="0">
            <a:solidFill>
              <a:schemeClr val="tx1"/>
            </a:solidFill>
          </a:endParaRPr>
        </a:p>
      </dgm:t>
    </dgm:pt>
    <dgm:pt modelId="{13FCBE7F-87B1-46C4-8DCF-CF5C5E761C74}" type="parTrans" cxnId="{011F6511-66C7-4F8E-93EE-240A7AF1C295}">
      <dgm:prSet custT="1"/>
      <dgm:spPr>
        <a:solidFill>
          <a:schemeClr val="bg1">
            <a:lumMod val="85000"/>
          </a:schemeClr>
        </a:solidFill>
        <a:ln w="1905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IN" sz="600">
            <a:solidFill>
              <a:schemeClr val="tx1"/>
            </a:solidFill>
          </a:endParaRPr>
        </a:p>
      </dgm:t>
    </dgm:pt>
    <dgm:pt modelId="{5F23B3DD-618F-42BD-B2FF-C49DD70FC1B3}" type="sibTrans" cxnId="{011F6511-66C7-4F8E-93EE-240A7AF1C295}">
      <dgm:prSet/>
      <dgm:spPr/>
      <dgm:t>
        <a:bodyPr/>
        <a:lstStyle/>
        <a:p>
          <a:endParaRPr lang="en-IN"/>
        </a:p>
      </dgm:t>
    </dgm:pt>
    <dgm:pt modelId="{78CC4DE1-D6ED-491E-922F-9BFD822014C7}" type="pres">
      <dgm:prSet presAssocID="{309A2A1F-3FA9-401C-A427-6DB1674AC2B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E241C44-A318-4D19-B35D-3430E1D08858}" type="pres">
      <dgm:prSet presAssocID="{2BF0F153-D907-429E-9AC5-CB29A619F1B0}" presName="root1" presStyleCnt="0"/>
      <dgm:spPr/>
    </dgm:pt>
    <dgm:pt modelId="{624C24C3-D4C4-46A5-8754-DEB16824C2FE}" type="pres">
      <dgm:prSet presAssocID="{2BF0F153-D907-429E-9AC5-CB29A619F1B0}" presName="LevelOneTextNode" presStyleLbl="node0" presStyleIdx="0" presStyleCnt="1" custAng="5400000" custScaleY="50955" custLinFactX="-100000" custLinFactNeighborX="-103011" custLinFactNeighborY="-1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23565285-F103-4ED0-BE5B-8EB49B27EA89}" type="pres">
      <dgm:prSet presAssocID="{2BF0F153-D907-429E-9AC5-CB29A619F1B0}" presName="level2hierChild" presStyleCnt="0"/>
      <dgm:spPr/>
    </dgm:pt>
    <dgm:pt modelId="{36D20D83-C84C-438F-BAC0-A75D2733E402}" type="pres">
      <dgm:prSet presAssocID="{4F8FD58D-8E05-4B57-B7B4-B47E01A6AD36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316E1CBC-B37F-480D-9484-3517ACBD9495}" type="pres">
      <dgm:prSet presAssocID="{4F8FD58D-8E05-4B57-B7B4-B47E01A6AD36}" presName="connTx" presStyleLbl="parChTrans1D2" presStyleIdx="0" presStyleCnt="3"/>
      <dgm:spPr/>
      <dgm:t>
        <a:bodyPr/>
        <a:lstStyle/>
        <a:p>
          <a:endParaRPr lang="en-IN"/>
        </a:p>
      </dgm:t>
    </dgm:pt>
    <dgm:pt modelId="{782D7E33-BC17-4931-B448-546E8A6DDCA4}" type="pres">
      <dgm:prSet presAssocID="{4C38194E-0A6A-4940-B1AC-E1F07166673B}" presName="root2" presStyleCnt="0"/>
      <dgm:spPr/>
    </dgm:pt>
    <dgm:pt modelId="{4AFA256C-19CB-4D70-A69E-F62D72571336}" type="pres">
      <dgm:prSet presAssocID="{4C38194E-0A6A-4940-B1AC-E1F07166673B}" presName="LevelTwoTextNode" presStyleLbl="node2" presStyleIdx="0" presStyleCnt="3" custLinFactNeighborX="1081" custLinFactNeighborY="-5848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F38EFF6A-08C4-44A1-91EF-F9153519FFFA}" type="pres">
      <dgm:prSet presAssocID="{4C38194E-0A6A-4940-B1AC-E1F07166673B}" presName="level3hierChild" presStyleCnt="0"/>
      <dgm:spPr/>
    </dgm:pt>
    <dgm:pt modelId="{75A21A7A-493B-4F3C-B977-C20A068DBC2F}" type="pres">
      <dgm:prSet presAssocID="{D4AE8CC2-A4BF-4BC9-9B03-77B697F13EB0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A7675ABC-2168-462A-9E36-9A68B7391407}" type="pres">
      <dgm:prSet presAssocID="{D4AE8CC2-A4BF-4BC9-9B03-77B697F13EB0}" presName="connTx" presStyleLbl="parChTrans1D2" presStyleIdx="1" presStyleCnt="3"/>
      <dgm:spPr/>
      <dgm:t>
        <a:bodyPr/>
        <a:lstStyle/>
        <a:p>
          <a:endParaRPr lang="en-IN"/>
        </a:p>
      </dgm:t>
    </dgm:pt>
    <dgm:pt modelId="{0C2C93AC-4D46-40F0-A6FF-EE0E467CED32}" type="pres">
      <dgm:prSet presAssocID="{72312F62-B332-4975-B14E-57F73CB00663}" presName="root2" presStyleCnt="0"/>
      <dgm:spPr/>
    </dgm:pt>
    <dgm:pt modelId="{B6174DC2-99AA-4D0A-A672-2FF6F579A677}" type="pres">
      <dgm:prSet presAssocID="{72312F62-B332-4975-B14E-57F73CB00663}" presName="LevelTwoTextNode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086C5EA2-8449-443A-9C18-7971218AAB17}" type="pres">
      <dgm:prSet presAssocID="{72312F62-B332-4975-B14E-57F73CB00663}" presName="level3hierChild" presStyleCnt="0"/>
      <dgm:spPr/>
    </dgm:pt>
    <dgm:pt modelId="{1630A887-A831-4318-9D95-244A5DA0D38E}" type="pres">
      <dgm:prSet presAssocID="{13FCBE7F-87B1-46C4-8DCF-CF5C5E761C74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0E2B53D9-9944-4660-9DDB-58C77C25B8D4}" type="pres">
      <dgm:prSet presAssocID="{13FCBE7F-87B1-46C4-8DCF-CF5C5E761C74}" presName="connTx" presStyleLbl="parChTrans1D2" presStyleIdx="2" presStyleCnt="3"/>
      <dgm:spPr/>
      <dgm:t>
        <a:bodyPr/>
        <a:lstStyle/>
        <a:p>
          <a:endParaRPr lang="en-IN"/>
        </a:p>
      </dgm:t>
    </dgm:pt>
    <dgm:pt modelId="{1C6A1868-8078-46B2-BC57-D6DC85289EA7}" type="pres">
      <dgm:prSet presAssocID="{FA902E09-384A-4558-98C1-42AEB8726048}" presName="root2" presStyleCnt="0"/>
      <dgm:spPr/>
    </dgm:pt>
    <dgm:pt modelId="{12DE1093-56CC-4BF3-BBC4-D01007B74BC7}" type="pres">
      <dgm:prSet presAssocID="{FA902E09-384A-4558-98C1-42AEB8726048}" presName="LevelTwoTextNode" presStyleLbl="node2" presStyleIdx="2" presStyleCnt="3" custLinFactNeighborX="1081" custLinFactNeighborY="6912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33E589A1-5D4A-41FE-9097-EC50A46F2D0A}" type="pres">
      <dgm:prSet presAssocID="{FA902E09-384A-4558-98C1-42AEB8726048}" presName="level3hierChild" presStyleCnt="0"/>
      <dgm:spPr/>
    </dgm:pt>
  </dgm:ptLst>
  <dgm:cxnLst>
    <dgm:cxn modelId="{76B32582-C02F-45C7-9AC3-3894C7369F94}" type="presOf" srcId="{13FCBE7F-87B1-46C4-8DCF-CF5C5E761C74}" destId="{1630A887-A831-4318-9D95-244A5DA0D38E}" srcOrd="0" destOrd="0" presId="urn:microsoft.com/office/officeart/2008/layout/HorizontalMultiLevelHierarchy"/>
    <dgm:cxn modelId="{E76A2800-4DD2-4B8F-974E-B8EA9A784826}" type="presOf" srcId="{72312F62-B332-4975-B14E-57F73CB00663}" destId="{B6174DC2-99AA-4D0A-A672-2FF6F579A677}" srcOrd="0" destOrd="0" presId="urn:microsoft.com/office/officeart/2008/layout/HorizontalMultiLevelHierarchy"/>
    <dgm:cxn modelId="{4F4863F8-5C52-4995-AE4D-DF7DE6690347}" type="presOf" srcId="{13FCBE7F-87B1-46C4-8DCF-CF5C5E761C74}" destId="{0E2B53D9-9944-4660-9DDB-58C77C25B8D4}" srcOrd="1" destOrd="0" presId="urn:microsoft.com/office/officeart/2008/layout/HorizontalMultiLevelHierarchy"/>
    <dgm:cxn modelId="{BD9FF9E0-5967-4EFF-AE71-31C9677C2BDB}" type="presOf" srcId="{4F8FD58D-8E05-4B57-B7B4-B47E01A6AD36}" destId="{36D20D83-C84C-438F-BAC0-A75D2733E402}" srcOrd="0" destOrd="0" presId="urn:microsoft.com/office/officeart/2008/layout/HorizontalMultiLevelHierarchy"/>
    <dgm:cxn modelId="{403112C1-6FD1-4BDB-9E96-AB15EAB0F9DA}" type="presOf" srcId="{D4AE8CC2-A4BF-4BC9-9B03-77B697F13EB0}" destId="{75A21A7A-493B-4F3C-B977-C20A068DBC2F}" srcOrd="0" destOrd="0" presId="urn:microsoft.com/office/officeart/2008/layout/HorizontalMultiLevelHierarchy"/>
    <dgm:cxn modelId="{377C63C6-7969-41D1-91AE-3613DAD0726D}" type="presOf" srcId="{4C38194E-0A6A-4940-B1AC-E1F07166673B}" destId="{4AFA256C-19CB-4D70-A69E-F62D72571336}" srcOrd="0" destOrd="0" presId="urn:microsoft.com/office/officeart/2008/layout/HorizontalMultiLevelHierarchy"/>
    <dgm:cxn modelId="{011F6511-66C7-4F8E-93EE-240A7AF1C295}" srcId="{2BF0F153-D907-429E-9AC5-CB29A619F1B0}" destId="{FA902E09-384A-4558-98C1-42AEB8726048}" srcOrd="2" destOrd="0" parTransId="{13FCBE7F-87B1-46C4-8DCF-CF5C5E761C74}" sibTransId="{5F23B3DD-618F-42BD-B2FF-C49DD70FC1B3}"/>
    <dgm:cxn modelId="{E1702199-710D-4D0D-AC71-BCC52969F237}" srcId="{2BF0F153-D907-429E-9AC5-CB29A619F1B0}" destId="{72312F62-B332-4975-B14E-57F73CB00663}" srcOrd="1" destOrd="0" parTransId="{D4AE8CC2-A4BF-4BC9-9B03-77B697F13EB0}" sibTransId="{2E34B3BF-FD4E-4EC6-BF3A-42CEB8148E83}"/>
    <dgm:cxn modelId="{CC89B433-4737-4119-A4D1-DF68BA84DFEA}" type="presOf" srcId="{309A2A1F-3FA9-401C-A427-6DB1674AC2BA}" destId="{78CC4DE1-D6ED-491E-922F-9BFD822014C7}" srcOrd="0" destOrd="0" presId="urn:microsoft.com/office/officeart/2008/layout/HorizontalMultiLevelHierarchy"/>
    <dgm:cxn modelId="{1AC58C9D-9160-4FF2-A9A1-4E7D19300068}" srcId="{309A2A1F-3FA9-401C-A427-6DB1674AC2BA}" destId="{2BF0F153-D907-429E-9AC5-CB29A619F1B0}" srcOrd="0" destOrd="0" parTransId="{F924B452-2DFA-4050-9B3F-6CDBEDE9C110}" sibTransId="{3A71E48D-34D2-4CB6-B6EA-AA7E75E0E48F}"/>
    <dgm:cxn modelId="{B3DA6795-4FB6-45D1-A1A4-D58BC264C71D}" type="presOf" srcId="{FA902E09-384A-4558-98C1-42AEB8726048}" destId="{12DE1093-56CC-4BF3-BBC4-D01007B74BC7}" srcOrd="0" destOrd="0" presId="urn:microsoft.com/office/officeart/2008/layout/HorizontalMultiLevelHierarchy"/>
    <dgm:cxn modelId="{51993079-3568-4D4E-A3F1-8F89C48FD761}" type="presOf" srcId="{4F8FD58D-8E05-4B57-B7B4-B47E01A6AD36}" destId="{316E1CBC-B37F-480D-9484-3517ACBD9495}" srcOrd="1" destOrd="0" presId="urn:microsoft.com/office/officeart/2008/layout/HorizontalMultiLevelHierarchy"/>
    <dgm:cxn modelId="{F28CAFA8-5421-4E72-B78F-F5E5CC237202}" srcId="{2BF0F153-D907-429E-9AC5-CB29A619F1B0}" destId="{4C38194E-0A6A-4940-B1AC-E1F07166673B}" srcOrd="0" destOrd="0" parTransId="{4F8FD58D-8E05-4B57-B7B4-B47E01A6AD36}" sibTransId="{B8136619-1688-4012-B7CD-859718792705}"/>
    <dgm:cxn modelId="{55DFAFDF-F6A9-4272-811C-ABFF592B237A}" type="presOf" srcId="{D4AE8CC2-A4BF-4BC9-9B03-77B697F13EB0}" destId="{A7675ABC-2168-462A-9E36-9A68B7391407}" srcOrd="1" destOrd="0" presId="urn:microsoft.com/office/officeart/2008/layout/HorizontalMultiLevelHierarchy"/>
    <dgm:cxn modelId="{C043474C-A038-4FEA-B23B-B96A69FA5F47}" type="presOf" srcId="{2BF0F153-D907-429E-9AC5-CB29A619F1B0}" destId="{624C24C3-D4C4-46A5-8754-DEB16824C2FE}" srcOrd="0" destOrd="0" presId="urn:microsoft.com/office/officeart/2008/layout/HorizontalMultiLevelHierarchy"/>
    <dgm:cxn modelId="{A4C1C1A3-CBDA-4B45-935E-06F5794E5D71}" type="presParOf" srcId="{78CC4DE1-D6ED-491E-922F-9BFD822014C7}" destId="{6E241C44-A318-4D19-B35D-3430E1D08858}" srcOrd="0" destOrd="0" presId="urn:microsoft.com/office/officeart/2008/layout/HorizontalMultiLevelHierarchy"/>
    <dgm:cxn modelId="{8403DA2B-CDED-49DD-9DD3-B7442987306E}" type="presParOf" srcId="{6E241C44-A318-4D19-B35D-3430E1D08858}" destId="{624C24C3-D4C4-46A5-8754-DEB16824C2FE}" srcOrd="0" destOrd="0" presId="urn:microsoft.com/office/officeart/2008/layout/HorizontalMultiLevelHierarchy"/>
    <dgm:cxn modelId="{A967D032-FEA6-473C-B572-C1298D8BA326}" type="presParOf" srcId="{6E241C44-A318-4D19-B35D-3430E1D08858}" destId="{23565285-F103-4ED0-BE5B-8EB49B27EA89}" srcOrd="1" destOrd="0" presId="urn:microsoft.com/office/officeart/2008/layout/HorizontalMultiLevelHierarchy"/>
    <dgm:cxn modelId="{F31ADBA8-FE2E-47B5-B3FF-05D8EFAA65F5}" type="presParOf" srcId="{23565285-F103-4ED0-BE5B-8EB49B27EA89}" destId="{36D20D83-C84C-438F-BAC0-A75D2733E402}" srcOrd="0" destOrd="0" presId="urn:microsoft.com/office/officeart/2008/layout/HorizontalMultiLevelHierarchy"/>
    <dgm:cxn modelId="{F7A95940-532C-4C5F-83EE-AF27583E6876}" type="presParOf" srcId="{36D20D83-C84C-438F-BAC0-A75D2733E402}" destId="{316E1CBC-B37F-480D-9484-3517ACBD9495}" srcOrd="0" destOrd="0" presId="urn:microsoft.com/office/officeart/2008/layout/HorizontalMultiLevelHierarchy"/>
    <dgm:cxn modelId="{E99EBCAD-0976-4A5F-9449-6269747782BB}" type="presParOf" srcId="{23565285-F103-4ED0-BE5B-8EB49B27EA89}" destId="{782D7E33-BC17-4931-B448-546E8A6DDCA4}" srcOrd="1" destOrd="0" presId="urn:microsoft.com/office/officeart/2008/layout/HorizontalMultiLevelHierarchy"/>
    <dgm:cxn modelId="{9123D25B-C6F8-4492-8418-8F541A11F750}" type="presParOf" srcId="{782D7E33-BC17-4931-B448-546E8A6DDCA4}" destId="{4AFA256C-19CB-4D70-A69E-F62D72571336}" srcOrd="0" destOrd="0" presId="urn:microsoft.com/office/officeart/2008/layout/HorizontalMultiLevelHierarchy"/>
    <dgm:cxn modelId="{94DE0154-893E-4322-A900-2287B2CB27EA}" type="presParOf" srcId="{782D7E33-BC17-4931-B448-546E8A6DDCA4}" destId="{F38EFF6A-08C4-44A1-91EF-F9153519FFFA}" srcOrd="1" destOrd="0" presId="urn:microsoft.com/office/officeart/2008/layout/HorizontalMultiLevelHierarchy"/>
    <dgm:cxn modelId="{6E304A49-074C-4459-908F-DBFDB49E7C35}" type="presParOf" srcId="{23565285-F103-4ED0-BE5B-8EB49B27EA89}" destId="{75A21A7A-493B-4F3C-B977-C20A068DBC2F}" srcOrd="2" destOrd="0" presId="urn:microsoft.com/office/officeart/2008/layout/HorizontalMultiLevelHierarchy"/>
    <dgm:cxn modelId="{D01CC62E-EA80-4EBD-8DDB-8FFC4BA47929}" type="presParOf" srcId="{75A21A7A-493B-4F3C-B977-C20A068DBC2F}" destId="{A7675ABC-2168-462A-9E36-9A68B7391407}" srcOrd="0" destOrd="0" presId="urn:microsoft.com/office/officeart/2008/layout/HorizontalMultiLevelHierarchy"/>
    <dgm:cxn modelId="{44F81C74-94A2-4CC9-AB97-70724E97B471}" type="presParOf" srcId="{23565285-F103-4ED0-BE5B-8EB49B27EA89}" destId="{0C2C93AC-4D46-40F0-A6FF-EE0E467CED32}" srcOrd="3" destOrd="0" presId="urn:microsoft.com/office/officeart/2008/layout/HorizontalMultiLevelHierarchy"/>
    <dgm:cxn modelId="{26153E50-F03E-4511-8B3B-501539D6650B}" type="presParOf" srcId="{0C2C93AC-4D46-40F0-A6FF-EE0E467CED32}" destId="{B6174DC2-99AA-4D0A-A672-2FF6F579A677}" srcOrd="0" destOrd="0" presId="urn:microsoft.com/office/officeart/2008/layout/HorizontalMultiLevelHierarchy"/>
    <dgm:cxn modelId="{0D625F9B-EF8F-4C34-8442-9FF8080B6E7B}" type="presParOf" srcId="{0C2C93AC-4D46-40F0-A6FF-EE0E467CED32}" destId="{086C5EA2-8449-443A-9C18-7971218AAB17}" srcOrd="1" destOrd="0" presId="urn:microsoft.com/office/officeart/2008/layout/HorizontalMultiLevelHierarchy"/>
    <dgm:cxn modelId="{C7ECF40F-6BFF-4FC7-9C75-B91F4BB06744}" type="presParOf" srcId="{23565285-F103-4ED0-BE5B-8EB49B27EA89}" destId="{1630A887-A831-4318-9D95-244A5DA0D38E}" srcOrd="4" destOrd="0" presId="urn:microsoft.com/office/officeart/2008/layout/HorizontalMultiLevelHierarchy"/>
    <dgm:cxn modelId="{4F254C72-BF3F-4D05-8BA2-8C856C2AB77C}" type="presParOf" srcId="{1630A887-A831-4318-9D95-244A5DA0D38E}" destId="{0E2B53D9-9944-4660-9DDB-58C77C25B8D4}" srcOrd="0" destOrd="0" presId="urn:microsoft.com/office/officeart/2008/layout/HorizontalMultiLevelHierarchy"/>
    <dgm:cxn modelId="{5E1FDEC5-BFE9-43D4-B336-47DA8BD7541F}" type="presParOf" srcId="{23565285-F103-4ED0-BE5B-8EB49B27EA89}" destId="{1C6A1868-8078-46B2-BC57-D6DC85289EA7}" srcOrd="5" destOrd="0" presId="urn:microsoft.com/office/officeart/2008/layout/HorizontalMultiLevelHierarchy"/>
    <dgm:cxn modelId="{50EB8CDE-4D07-4036-B870-CFF551E4A9FE}" type="presParOf" srcId="{1C6A1868-8078-46B2-BC57-D6DC85289EA7}" destId="{12DE1093-56CC-4BF3-BBC4-D01007B74BC7}" srcOrd="0" destOrd="0" presId="urn:microsoft.com/office/officeart/2008/layout/HorizontalMultiLevelHierarchy"/>
    <dgm:cxn modelId="{FE266F3E-BCCD-4B95-A6E9-11EDB6CC9507}" type="presParOf" srcId="{1C6A1868-8078-46B2-BC57-D6DC85289EA7}" destId="{33E589A1-5D4A-41FE-9097-EC50A46F2D0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0A887-A831-4318-9D95-244A5DA0D38E}">
      <dsp:nvSpPr>
        <dsp:cNvPr id="0" name=""/>
        <dsp:cNvSpPr/>
      </dsp:nvSpPr>
      <dsp:spPr>
        <a:xfrm>
          <a:off x="1461222" y="2082954"/>
          <a:ext cx="1998904" cy="154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452" y="0"/>
              </a:lnTo>
              <a:lnTo>
                <a:pt x="999452" y="1546667"/>
              </a:lnTo>
              <a:lnTo>
                <a:pt x="1998904" y="1546667"/>
              </a:lnTo>
            </a:path>
          </a:pathLst>
        </a:custGeom>
        <a:noFill/>
        <a:ln w="19050" cap="rnd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>
            <a:solidFill>
              <a:schemeClr val="tx1"/>
            </a:solidFill>
          </a:endParaRPr>
        </a:p>
      </dsp:txBody>
      <dsp:txXfrm>
        <a:off x="2397489" y="2793103"/>
        <a:ext cx="126370" cy="126370"/>
      </dsp:txXfrm>
    </dsp:sp>
    <dsp:sp modelId="{75A21A7A-493B-4F3C-B977-C20A068DBC2F}">
      <dsp:nvSpPr>
        <dsp:cNvPr id="0" name=""/>
        <dsp:cNvSpPr/>
      </dsp:nvSpPr>
      <dsp:spPr>
        <a:xfrm>
          <a:off x="1461222" y="2037234"/>
          <a:ext cx="197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85380" y="45720"/>
              </a:lnTo>
              <a:lnTo>
                <a:pt x="985380" y="51568"/>
              </a:lnTo>
              <a:lnTo>
                <a:pt x="1970760" y="51568"/>
              </a:lnTo>
            </a:path>
          </a:pathLst>
        </a:custGeom>
        <a:noFill/>
        <a:ln w="19050" cap="rnd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>
            <a:solidFill>
              <a:schemeClr val="tx1"/>
            </a:solidFill>
          </a:endParaRPr>
        </a:p>
      </dsp:txBody>
      <dsp:txXfrm>
        <a:off x="2397333" y="2033685"/>
        <a:ext cx="98538" cy="98538"/>
      </dsp:txXfrm>
    </dsp:sp>
    <dsp:sp modelId="{36D20D83-C84C-438F-BAC0-A75D2733E402}">
      <dsp:nvSpPr>
        <dsp:cNvPr id="0" name=""/>
        <dsp:cNvSpPr/>
      </dsp:nvSpPr>
      <dsp:spPr>
        <a:xfrm>
          <a:off x="1461222" y="632391"/>
          <a:ext cx="1998904" cy="1450562"/>
        </a:xfrm>
        <a:custGeom>
          <a:avLst/>
          <a:gdLst/>
          <a:ahLst/>
          <a:cxnLst/>
          <a:rect l="0" t="0" r="0" b="0"/>
          <a:pathLst>
            <a:path>
              <a:moveTo>
                <a:pt x="0" y="1450562"/>
              </a:moveTo>
              <a:lnTo>
                <a:pt x="999452" y="1450562"/>
              </a:lnTo>
              <a:lnTo>
                <a:pt x="999452" y="0"/>
              </a:lnTo>
              <a:lnTo>
                <a:pt x="1998904" y="0"/>
              </a:lnTo>
            </a:path>
          </a:pathLst>
        </a:custGeom>
        <a:noFill/>
        <a:ln w="19050" cap="rnd" cmpd="sng" algn="ctr">
          <a:solidFill>
            <a:schemeClr val="tx1">
              <a:lumMod val="95000"/>
              <a:lumOff val="5000"/>
            </a:schemeClr>
          </a:solidFill>
          <a:prstDash val="solid"/>
          <a:head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>
            <a:solidFill>
              <a:schemeClr val="tx1"/>
            </a:solidFill>
          </a:endParaRPr>
        </a:p>
      </dsp:txBody>
      <dsp:txXfrm>
        <a:off x="2398930" y="1295929"/>
        <a:ext cx="123488" cy="123488"/>
      </dsp:txXfrm>
    </dsp:sp>
    <dsp:sp modelId="{624C24C3-D4C4-46A5-8754-DEB16824C2FE}">
      <dsp:nvSpPr>
        <dsp:cNvPr id="0" name=""/>
        <dsp:cNvSpPr/>
      </dsp:nvSpPr>
      <dsp:spPr>
        <a:xfrm>
          <a:off x="0" y="1686082"/>
          <a:ext cx="2128699" cy="793745"/>
        </a:xfrm>
        <a:prstGeom prst="roundRect">
          <a:avLst/>
        </a:prstGeom>
        <a:solidFill>
          <a:schemeClr val="bg1">
            <a:lumMod val="85000"/>
          </a:schemeClr>
        </a:solidFill>
        <a:ln w="19050" cap="rnd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solidFill>
                <a:schemeClr val="tx1"/>
              </a:solidFill>
            </a:rPr>
            <a:t>X-Y coordinate of the object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8747" y="1724829"/>
        <a:ext cx="2051205" cy="716251"/>
      </dsp:txXfrm>
    </dsp:sp>
    <dsp:sp modelId="{4AFA256C-19CB-4D70-A69E-F62D72571336}">
      <dsp:nvSpPr>
        <dsp:cNvPr id="0" name=""/>
        <dsp:cNvSpPr/>
      </dsp:nvSpPr>
      <dsp:spPr>
        <a:xfrm>
          <a:off x="3460126" y="235519"/>
          <a:ext cx="2603484" cy="793745"/>
        </a:xfrm>
        <a:prstGeom prst="roundRect">
          <a:avLst/>
        </a:prstGeom>
        <a:solidFill>
          <a:schemeClr val="bg1">
            <a:lumMod val="85000"/>
          </a:schemeClr>
        </a:solidFill>
        <a:ln w="19050" cap="rnd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solidFill>
                <a:schemeClr val="tx1"/>
              </a:solidFill>
            </a:rPr>
            <a:t>Yaw  set point for the quad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498873" y="274266"/>
        <a:ext cx="2525990" cy="716251"/>
      </dsp:txXfrm>
    </dsp:sp>
    <dsp:sp modelId="{B6174DC2-99AA-4D0A-A672-2FF6F579A677}">
      <dsp:nvSpPr>
        <dsp:cNvPr id="0" name=""/>
        <dsp:cNvSpPr/>
      </dsp:nvSpPr>
      <dsp:spPr>
        <a:xfrm>
          <a:off x="3431983" y="1691930"/>
          <a:ext cx="2603484" cy="793745"/>
        </a:xfrm>
        <a:prstGeom prst="roundRect">
          <a:avLst/>
        </a:prstGeom>
        <a:solidFill>
          <a:schemeClr val="bg1">
            <a:lumMod val="85000"/>
          </a:schemeClr>
        </a:solidFill>
        <a:ln w="19050" cap="rnd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solidFill>
                <a:schemeClr val="tx1"/>
              </a:solidFill>
            </a:rPr>
            <a:t>X-Y set point for the quad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470730" y="1730677"/>
        <a:ext cx="2525990" cy="716251"/>
      </dsp:txXfrm>
    </dsp:sp>
    <dsp:sp modelId="{12DE1093-56CC-4BF3-BBC4-D01007B74BC7}">
      <dsp:nvSpPr>
        <dsp:cNvPr id="0" name=""/>
        <dsp:cNvSpPr/>
      </dsp:nvSpPr>
      <dsp:spPr>
        <a:xfrm>
          <a:off x="3460126" y="3232749"/>
          <a:ext cx="2603484" cy="793745"/>
        </a:xfrm>
        <a:prstGeom prst="roundRect">
          <a:avLst/>
        </a:prstGeom>
        <a:solidFill>
          <a:schemeClr val="bg1">
            <a:lumMod val="85000"/>
          </a:schemeClr>
        </a:solidFill>
        <a:ln w="19050" cap="rnd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solidFill>
                <a:schemeClr val="tx1"/>
              </a:solidFill>
            </a:rPr>
            <a:t>Direction of tilt motion of the gimbal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498873" y="3271496"/>
        <a:ext cx="2525990" cy="716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2A772-FDDC-4B7F-BDFF-E8DAA833076E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EEF7E-02C4-45D4-AB49-5875CDFBD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6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348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574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EEF7E-02C4-45D4-AB49-5875CDFBD69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78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70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48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44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995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57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297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1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6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5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1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9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6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42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69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228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20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1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54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4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7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28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53CFA4-4CC8-43E3-B560-3E7F00F22C82}" type="datetimeFigureOut">
              <a:rPr lang="en-IN" smtClean="0"/>
              <a:t>15-07-2015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2915D7-6974-47FB-8C0E-4B738A9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6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Object Tracking And </a:t>
            </a:r>
            <a:br>
              <a:rPr lang="en-IN" dirty="0" smtClean="0"/>
            </a:br>
            <a:r>
              <a:rPr lang="en-IN" dirty="0" smtClean="0"/>
              <a:t>Following by </a:t>
            </a:r>
            <a:r>
              <a:rPr lang="en-IN" dirty="0" err="1" smtClean="0"/>
              <a:t>Quadcopter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Kalpesh 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Comparing Different Algorithms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981201" y="1600200"/>
            <a:ext cx="4124399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/>
              <a:t>                                        </a:t>
            </a:r>
          </a:p>
        </p:txBody>
      </p:sp>
      <p:graphicFrame>
        <p:nvGraphicFramePr>
          <p:cNvPr id="171" name="Shape 171"/>
          <p:cNvGraphicFramePr/>
          <p:nvPr>
            <p:extLst>
              <p:ext uri="{D42A27DB-BD31-4B8C-83A1-F6EECF244321}">
                <p14:modId xmlns:p14="http://schemas.microsoft.com/office/powerpoint/2010/main" val="1479772052"/>
              </p:ext>
            </p:extLst>
          </p:nvPr>
        </p:nvGraphicFramePr>
        <p:xfrm>
          <a:off x="2464537" y="1788297"/>
          <a:ext cx="8275800" cy="43359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1050"/>
                <a:gridCol w="1167550"/>
                <a:gridCol w="1379300"/>
                <a:gridCol w="1379300"/>
                <a:gridCol w="1379300"/>
                <a:gridCol w="1379300"/>
              </a:tblGrid>
              <a:tr h="8828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/>
                        <a:t>Algorithm</a:t>
                      </a: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/>
                        <a:t>Occlusion</a:t>
                      </a: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/>
                        <a:t>Change in shape or orientation</a:t>
                      </a: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/>
                        <a:t>Robustness</a:t>
                      </a: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/>
                        <a:t>Fast movement of object</a:t>
                      </a: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/>
                        <a:t>Execution Speed</a:t>
                      </a: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</a:tr>
              <a:tr h="6122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/>
                        <a:t>TLD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very good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good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good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very good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good</a:t>
                      </a:r>
                    </a:p>
                  </a:txBody>
                  <a:tcPr marL="91425" marR="91425" marT="91425" marB="91425" anchor="ctr"/>
                </a:tc>
              </a:tr>
              <a:tr h="6122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/>
                        <a:t>STRUCK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very good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very good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very bad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very bad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depends</a:t>
                      </a:r>
                    </a:p>
                  </a:txBody>
                  <a:tcPr marL="91425" marR="91425" marT="91425" marB="91425" anchor="ctr"/>
                </a:tc>
              </a:tr>
              <a:tr h="6122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/>
                        <a:t>Particle Filter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good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bad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bad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bad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bad</a:t>
                      </a:r>
                    </a:p>
                  </a:txBody>
                  <a:tcPr marL="91425" marR="91425" marT="91425" marB="91425" anchor="ctr"/>
                </a:tc>
              </a:tr>
              <a:tr h="6484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/>
                        <a:t>Compressive Tracking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bad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bad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bad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good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very good</a:t>
                      </a:r>
                    </a:p>
                  </a:txBody>
                  <a:tcPr marL="91425" marR="91425" marT="91425" marB="91425" anchor="ctr"/>
                </a:tc>
              </a:tr>
              <a:tr h="8742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/>
                        <a:t>Mean Shift (simple colour based)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very good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very good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very bad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 good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very good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8553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09600" y="588536"/>
            <a:ext cx="109728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/>
              <a:t>TLD: Tracking, Learn and Detection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321169" y="2331720"/>
            <a:ext cx="8726658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19100">
              <a:buSzPct val="100000"/>
              <a:buFont typeface="Arial"/>
              <a:buChar char="●"/>
            </a:pPr>
            <a:r>
              <a:rPr lang="en" sz="2200" dirty="0"/>
              <a:t>Tracker:</a:t>
            </a:r>
          </a:p>
          <a:p>
            <a:pPr marL="533400" lvl="1" indent="0">
              <a:buSzPct val="100000"/>
              <a:buNone/>
            </a:pPr>
            <a:r>
              <a:rPr lang="en" dirty="0"/>
              <a:t>Track object box frame to frame</a:t>
            </a:r>
          </a:p>
          <a:p>
            <a:pPr marL="533400" lvl="1" indent="0">
              <a:buSzPct val="80000"/>
              <a:buNone/>
            </a:pPr>
            <a:r>
              <a:rPr lang="en" dirty="0"/>
              <a:t>Median Flow tracker with failure detection</a:t>
            </a:r>
          </a:p>
          <a:p>
            <a:pPr marL="457200" indent="-419100">
              <a:buSzPct val="100000"/>
              <a:buFont typeface="Arial"/>
              <a:buChar char="●"/>
            </a:pPr>
            <a:r>
              <a:rPr lang="en" sz="2200" dirty="0"/>
              <a:t>Detecter:</a:t>
            </a:r>
          </a:p>
          <a:p>
            <a:pPr marL="533400" lvl="1" indent="0">
              <a:buSzPct val="100000"/>
              <a:buNone/>
            </a:pPr>
            <a:r>
              <a:rPr lang="en" dirty="0"/>
              <a:t>Localizes each appearance of the object learnt so far in each frame and corrects the tracker in each frame</a:t>
            </a:r>
          </a:p>
          <a:p>
            <a:pPr marL="533400" lvl="1" indent="0">
              <a:buSzPct val="80000"/>
              <a:buNone/>
            </a:pPr>
            <a:r>
              <a:rPr lang="en" dirty="0"/>
              <a:t>Cascading classifier</a:t>
            </a:r>
          </a:p>
          <a:p>
            <a:pPr marL="457200" indent="-419100">
              <a:buSzPct val="100000"/>
              <a:buFont typeface="Arial"/>
              <a:buChar char="●"/>
            </a:pPr>
            <a:r>
              <a:rPr lang="en" sz="2200" dirty="0"/>
              <a:t>Learn: (P-N learning)</a:t>
            </a:r>
          </a:p>
          <a:p>
            <a:pPr marL="533400" lvl="1" indent="0">
              <a:buSzPct val="100000"/>
              <a:buNone/>
            </a:pPr>
            <a:r>
              <a:rPr lang="en" dirty="0"/>
              <a:t>Estimate detector’s errors and updates it to avoid those  errors in future</a:t>
            </a:r>
          </a:p>
        </p:txBody>
      </p:sp>
    </p:spTree>
    <p:extLst>
      <p:ext uri="{BB962C8B-B14F-4D97-AF65-F5344CB8AC3E}">
        <p14:creationId xmlns:p14="http://schemas.microsoft.com/office/powerpoint/2010/main" val="11009164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3904554"/>
              </p:ext>
            </p:extLst>
          </p:nvPr>
        </p:nvGraphicFramePr>
        <p:xfrm>
          <a:off x="2819791" y="2016997"/>
          <a:ext cx="8153009" cy="417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Processing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4087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Gimbal Tilt Motion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/>
              <a:t>Gimbal Movement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997612" y="1600200"/>
            <a:ext cx="9584788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Input: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PWM Signals: </a:t>
            </a:r>
          </a:p>
          <a:p>
            <a:pPr marL="0" indent="0">
              <a:buNone/>
            </a:pPr>
            <a:r>
              <a:rPr lang="en" dirty="0"/>
              <a:t>		</a:t>
            </a:r>
            <a:r>
              <a:rPr lang="en" sz="2000" dirty="0"/>
              <a:t>Tilt, Roll and Mode (Velocity / Position Control)</a:t>
            </a:r>
          </a:p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Output: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Changed image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Change in angle of tilt</a:t>
            </a:r>
          </a:p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Major Components: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Calibration of Gimble angles for tilt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Configuring PWM output code in NavStik firmware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Establishing wireless communication link between NavStik and off board computer</a:t>
            </a:r>
          </a:p>
        </p:txBody>
      </p:sp>
    </p:spTree>
    <p:extLst>
      <p:ext uri="{BB962C8B-B14F-4D97-AF65-F5344CB8AC3E}">
        <p14:creationId xmlns:p14="http://schemas.microsoft.com/office/powerpoint/2010/main" val="349948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/>
              <a:t>Gimbal </a:t>
            </a:r>
            <a:r>
              <a:rPr lang="en" dirty="0" smtClean="0"/>
              <a:t>Movement</a:t>
            </a:r>
            <a:endParaRPr lang="en" dirty="0"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589725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ctr"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10" name="Shape 210"/>
          <p:cNvSpPr/>
          <p:nvPr/>
        </p:nvSpPr>
        <p:spPr>
          <a:xfrm>
            <a:off x="2118475" y="2047025"/>
            <a:ext cx="1986300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Image Processing code giving roll and tilt PWM values</a:t>
            </a:r>
          </a:p>
        </p:txBody>
      </p:sp>
      <p:sp>
        <p:nvSpPr>
          <p:cNvPr id="211" name="Shape 211"/>
          <p:cNvSpPr/>
          <p:nvPr/>
        </p:nvSpPr>
        <p:spPr>
          <a:xfrm>
            <a:off x="4206263" y="2589426"/>
            <a:ext cx="1014899" cy="434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8483500" y="2046875"/>
            <a:ext cx="1986300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/>
              <a:t>Send data using XBee connected to computer using IvyGS port</a:t>
            </a:r>
          </a:p>
        </p:txBody>
      </p:sp>
      <p:sp>
        <p:nvSpPr>
          <p:cNvPr id="213" name="Shape 213"/>
          <p:cNvSpPr/>
          <p:nvPr/>
        </p:nvSpPr>
        <p:spPr>
          <a:xfrm>
            <a:off x="5300987" y="2046875"/>
            <a:ext cx="1986288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600" dirty="0"/>
              <a:t>Encoding PWM values and corresponding PWM channel numbers in MAVLINK message</a:t>
            </a:r>
          </a:p>
        </p:txBody>
      </p:sp>
      <p:sp>
        <p:nvSpPr>
          <p:cNvPr id="214" name="Shape 214"/>
          <p:cNvSpPr/>
          <p:nvPr/>
        </p:nvSpPr>
        <p:spPr>
          <a:xfrm>
            <a:off x="7377938" y="2589276"/>
            <a:ext cx="1014899" cy="434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483500" y="4736575"/>
            <a:ext cx="1986300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/>
              <a:t>Receive message XBee connected on NavStik </a:t>
            </a:r>
          </a:p>
        </p:txBody>
      </p:sp>
      <p:sp>
        <p:nvSpPr>
          <p:cNvPr id="216" name="Shape 216"/>
          <p:cNvSpPr/>
          <p:nvPr/>
        </p:nvSpPr>
        <p:spPr>
          <a:xfrm>
            <a:off x="5301000" y="4736575"/>
            <a:ext cx="1986300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700" dirty="0"/>
              <a:t>Decode MAVLINK message and set required PWM value at each channel</a:t>
            </a:r>
          </a:p>
        </p:txBody>
      </p:sp>
      <p:sp>
        <p:nvSpPr>
          <p:cNvPr id="217" name="Shape 217"/>
          <p:cNvSpPr/>
          <p:nvPr/>
        </p:nvSpPr>
        <p:spPr>
          <a:xfrm>
            <a:off x="2118500" y="4736575"/>
            <a:ext cx="1986300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/>
              <a:t>Connections from PWM output pins on pro board to Gimbal</a:t>
            </a:r>
          </a:p>
        </p:txBody>
      </p:sp>
      <p:sp>
        <p:nvSpPr>
          <p:cNvPr id="218" name="Shape 218"/>
          <p:cNvSpPr/>
          <p:nvPr/>
        </p:nvSpPr>
        <p:spPr>
          <a:xfrm rot="10800000">
            <a:off x="7377938" y="5278976"/>
            <a:ext cx="1014899" cy="434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/>
          <p:nvPr/>
        </p:nvSpPr>
        <p:spPr>
          <a:xfrm rot="10800000">
            <a:off x="4195438" y="5278976"/>
            <a:ext cx="1014899" cy="434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0" name="Shape 220"/>
          <p:cNvSpPr/>
          <p:nvPr/>
        </p:nvSpPr>
        <p:spPr>
          <a:xfrm rot="5400000">
            <a:off x="8969188" y="3934125"/>
            <a:ext cx="1014899" cy="434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3244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Gimbal tilt motion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Able to track object in every image and move gimbal accordingly to bring it to the centre using constant step size </a:t>
            </a:r>
            <a:endParaRPr lang="en-IN" dirty="0"/>
          </a:p>
          <a:p>
            <a:r>
              <a:rPr lang="en-IN" dirty="0" smtClean="0"/>
              <a:t>Problems: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1. Since there is no feedback from gimbal, PID controller can’t be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     controller can’t be implemented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2. Step size should be appropriately determined so that gimbal achieves it 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smtClean="0"/>
              <a:t>     set point in every iteration of the loop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6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Gimbal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Work done so far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Able to control gimbal by giving manual PWM commands</a:t>
            </a:r>
          </a:p>
          <a:p>
            <a:r>
              <a:rPr lang="en-IN" dirty="0" smtClean="0"/>
              <a:t>Controlling gimbal motion from the object tracking code and bring object to the centre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Work to be done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Somehow get feedback from the gimbal (which seems almost impossible, not needed if constant step size is used)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512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Constant Step-size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Current angle of the gimbal is known in every frame</a:t>
            </a:r>
          </a:p>
          <a:p>
            <a:r>
              <a:rPr lang="en-IN" dirty="0" smtClean="0"/>
              <a:t>This is also easier to implement than using PID control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Cons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Comparatively slower than PID control which we were thinking of implementing earlier</a:t>
            </a:r>
          </a:p>
          <a:p>
            <a:r>
              <a:rPr lang="en-IN" dirty="0" smtClean="0"/>
              <a:t>Need to find an optimized value of step size which would neither let gimbal lag behind nor make it wait for too long after each 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8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Quad Motion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6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778" y="2438399"/>
            <a:ext cx="9055245" cy="3124201"/>
          </a:xfrm>
        </p:spPr>
        <p:txBody>
          <a:bodyPr/>
          <a:lstStyle/>
          <a:p>
            <a:pPr marL="457200" lvl="0" indent="-4191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dirty="0"/>
              <a:t>An object will be selected on computer screen </a:t>
            </a:r>
          </a:p>
          <a:p>
            <a:pPr marL="457200" lvl="0" indent="-4191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dirty="0"/>
              <a:t>Gimbal should rotate camera such that object comes at the centre of the frame</a:t>
            </a:r>
          </a:p>
          <a:p>
            <a:pPr marL="457200" lvl="0" indent="-4191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dirty="0"/>
              <a:t>Then quad should move and hover above the object </a:t>
            </a:r>
          </a:p>
          <a:p>
            <a:pPr marL="457200" lvl="0" indent="-4191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dirty="0"/>
              <a:t>Whenever object moves, quad should track it continuously and hover above it</a:t>
            </a:r>
          </a:p>
        </p:txBody>
      </p:sp>
    </p:spTree>
    <p:extLst>
      <p:ext uri="{BB962C8B-B14F-4D97-AF65-F5344CB8AC3E}">
        <p14:creationId xmlns:p14="http://schemas.microsoft.com/office/powerpoint/2010/main" val="29394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23720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 rot="617316">
            <a:off x="663533" y="3387530"/>
            <a:ext cx="11262238" cy="45012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softEdge rad="0"/>
          </a:effectLst>
          <a:scene3d>
            <a:camera prst="isometricOffAxis1Top"/>
            <a:lightRig rig="threePt" dir="t"/>
          </a:scene3d>
          <a:sp3d z="120650" extrusionH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0736">
            <a:off x="9990333" y="958325"/>
            <a:ext cx="1207549" cy="120754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5148776" y="1885072"/>
            <a:ext cx="5132575" cy="3362178"/>
          </a:xfrm>
          <a:prstGeom prst="straightConnector1">
            <a:avLst/>
          </a:prstGeom>
          <a:ln w="41275">
            <a:tailEnd type="triangle"/>
          </a:ln>
          <a:effectLst>
            <a:softEdge rad="0"/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67754" y="1885072"/>
            <a:ext cx="4513597" cy="403742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46497" y="1885072"/>
            <a:ext cx="6934854" cy="33621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52182" y="1611336"/>
            <a:ext cx="11885108" cy="3549839"/>
          </a:xfrm>
          <a:prstGeom prst="rect">
            <a:avLst/>
          </a:prstGeom>
          <a:solidFill>
            <a:schemeClr val="accent5">
              <a:lumMod val="75000"/>
              <a:alpha val="92000"/>
            </a:schemeClr>
          </a:solidFill>
          <a:scene3d>
            <a:camera prst="orthographicFront">
              <a:rot lat="800555" lon="15300356" rev="1232634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88591" y="1885072"/>
            <a:ext cx="1378634" cy="306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78769" y="3066757"/>
            <a:ext cx="3872261" cy="83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94652" y="3111805"/>
            <a:ext cx="1420411" cy="713645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493667" y="3442964"/>
            <a:ext cx="1384241" cy="9153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197207" y="3573894"/>
            <a:ext cx="1187138" cy="104387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Content Placeholder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46" y="3066757"/>
            <a:ext cx="252765" cy="250981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7620234" y="1928109"/>
            <a:ext cx="1378634" cy="30629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54645" y="2699619"/>
            <a:ext cx="3872261" cy="8370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500468" y="182880"/>
            <a:ext cx="4350562" cy="1108182"/>
          </a:xfrm>
          <a:prstGeom prst="straightConnector1">
            <a:avLst/>
          </a:prstGeom>
          <a:ln w="22225">
            <a:solidFill>
              <a:schemeClr val="accent3"/>
            </a:solidFill>
            <a:prstDash val="lg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0859119" y="1994760"/>
            <a:ext cx="33069" cy="3295527"/>
          </a:xfrm>
          <a:prstGeom prst="straightConnector1">
            <a:avLst/>
          </a:prstGeom>
          <a:ln w="22225">
            <a:solidFill>
              <a:schemeClr val="accent3"/>
            </a:solidFill>
            <a:prstDash val="lg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79963" y="5247250"/>
            <a:ext cx="5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bg1"/>
                </a:solidFill>
              </a:rPr>
              <a:t>Og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2098" y="5789391"/>
            <a:ext cx="9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bg1"/>
                </a:solidFill>
              </a:rPr>
              <a:t>Bg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67260" y="2778154"/>
            <a:ext cx="9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77260" y="5751188"/>
            <a:ext cx="9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bg1"/>
                </a:solidFill>
              </a:rPr>
              <a:t>Xg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55312" y="4904630"/>
            <a:ext cx="9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bg1"/>
                </a:solidFill>
              </a:rPr>
              <a:t>Yg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22524" y="3547809"/>
            <a:ext cx="9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x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05722" y="2792617"/>
            <a:ext cx="9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59778" y="3421675"/>
            <a:ext cx="9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26673" y="1703829"/>
            <a:ext cx="9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 rot="20834326">
            <a:off x="7228889" y="654776"/>
            <a:ext cx="227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Focal length (f)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10498415" y="3099716"/>
            <a:ext cx="12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Height (h)</a:t>
            </a:r>
            <a:endParaRPr lang="en-IN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93847"/>
              </p:ext>
            </p:extLst>
          </p:nvPr>
        </p:nvGraphicFramePr>
        <p:xfrm>
          <a:off x="352098" y="632000"/>
          <a:ext cx="4339502" cy="216061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316311"/>
                <a:gridCol w="1706880"/>
                <a:gridCol w="1316311"/>
              </a:tblGrid>
              <a:tr h="78909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Angle</a:t>
                      </a:r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Angle in</a:t>
                      </a:r>
                      <a:r>
                        <a:rPr lang="en-IN" baseline="0" dirty="0" smtClean="0"/>
                        <a:t> I</a:t>
                      </a:r>
                      <a:r>
                        <a:rPr lang="en-IN" dirty="0" smtClean="0"/>
                        <a:t>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Angle on</a:t>
                      </a:r>
                      <a:r>
                        <a:rPr lang="en-IN" baseline="0" dirty="0" smtClean="0"/>
                        <a:t> Ground</a:t>
                      </a:r>
                      <a:endParaRPr lang="en-IN" dirty="0"/>
                    </a:p>
                  </a:txBody>
                  <a:tcPr/>
                </a:tc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AngleX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o.C.x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Og.C.Xg</a:t>
                      </a:r>
                      <a:endParaRPr lang="en-IN" dirty="0"/>
                    </a:p>
                  </a:txBody>
                  <a:tcPr/>
                </a:tc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AngleY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o.C.y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Og.C.Yg</a:t>
                      </a:r>
                      <a:endParaRPr lang="en-IN" dirty="0"/>
                    </a:p>
                  </a:txBody>
                  <a:tcPr/>
                </a:tc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AngleB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o.C.b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Og.C.Bg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Curved Connector 67"/>
          <p:cNvCxnSpPr/>
          <p:nvPr/>
        </p:nvCxnSpPr>
        <p:spPr>
          <a:xfrm>
            <a:off x="9973993" y="2305177"/>
            <a:ext cx="885128" cy="487442"/>
          </a:xfrm>
          <a:prstGeom prst="curvedConnector3">
            <a:avLst>
              <a:gd name="adj1" fmla="val -2448"/>
            </a:avLst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050291" y="2383578"/>
            <a:ext cx="7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tilt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1153551" y="3573894"/>
            <a:ext cx="33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Note: </a:t>
            </a:r>
            <a:r>
              <a:rPr lang="en-IN" dirty="0" err="1" smtClean="0"/>
              <a:t>Xg</a:t>
            </a:r>
            <a:r>
              <a:rPr lang="en-IN" dirty="0" smtClean="0"/>
              <a:t> and </a:t>
            </a:r>
            <a:r>
              <a:rPr lang="en-IN" dirty="0" err="1" smtClean="0"/>
              <a:t>Yg</a:t>
            </a:r>
            <a:r>
              <a:rPr lang="en-IN" dirty="0" smtClean="0"/>
              <a:t> are not coordinates of </a:t>
            </a:r>
            <a:r>
              <a:rPr lang="en-IN" dirty="0" err="1" smtClean="0"/>
              <a:t>Bg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06" y="5334027"/>
            <a:ext cx="767396" cy="7673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16" y="3016665"/>
            <a:ext cx="382473" cy="3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513" y="753792"/>
            <a:ext cx="10018713" cy="3124201"/>
          </a:xfrm>
        </p:spPr>
        <p:txBody>
          <a:bodyPr/>
          <a:lstStyle/>
          <a:p>
            <a:r>
              <a:rPr lang="en-IN" dirty="0" smtClean="0"/>
              <a:t>Angles in image will increase/decrease if angles on ground increase/decrease</a:t>
            </a:r>
          </a:p>
          <a:p>
            <a:r>
              <a:rPr lang="en-IN" dirty="0" smtClean="0"/>
              <a:t>They can be substituted for the angles on ground while giving inputs in closed loop controller </a:t>
            </a:r>
          </a:p>
          <a:p>
            <a:r>
              <a:rPr lang="en-IN" dirty="0" smtClean="0"/>
              <a:t>Calculation for the exact set point was done using vector analysis and it comes out to be very complex</a:t>
            </a:r>
          </a:p>
          <a:p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54383"/>
              </p:ext>
            </p:extLst>
          </p:nvPr>
        </p:nvGraphicFramePr>
        <p:xfrm>
          <a:off x="1328616" y="3877993"/>
          <a:ext cx="47711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78"/>
                <a:gridCol w="23855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 used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smtClean="0"/>
                        <a:t>Y set 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h*tan(tilt</a:t>
                      </a:r>
                      <a:r>
                        <a:rPr lang="en-IN" baseline="0" dirty="0" smtClean="0"/>
                        <a:t> + </a:t>
                      </a:r>
                      <a:r>
                        <a:rPr lang="en-IN" baseline="0" dirty="0" err="1" smtClean="0"/>
                        <a:t>angleY</a:t>
                      </a:r>
                      <a:r>
                        <a:rPr lang="en-IN" baseline="0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 set </a:t>
                      </a:r>
                      <a:r>
                        <a:rPr lang="en-IN" baseline="0" dirty="0" smtClean="0"/>
                        <a:t>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h*tan(</a:t>
                      </a:r>
                      <a:r>
                        <a:rPr lang="en-IN" dirty="0" err="1" smtClean="0"/>
                        <a:t>angleX</a:t>
                      </a:r>
                      <a:r>
                        <a:rPr lang="en-IN" dirty="0" smtClean="0"/>
                        <a:t>)/cos(tilt)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Yaw</a:t>
                      </a:r>
                      <a:r>
                        <a:rPr lang="en-IN" baseline="0" dirty="0" smtClean="0"/>
                        <a:t> set 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angleX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13251"/>
              </p:ext>
            </p:extLst>
          </p:nvPr>
        </p:nvGraphicFramePr>
        <p:xfrm>
          <a:off x="7174521" y="3873303"/>
          <a:ext cx="4811152" cy="1503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576"/>
                <a:gridCol w="2405576"/>
              </a:tblGrid>
              <a:tr h="285067">
                <a:tc>
                  <a:txBody>
                    <a:bodyPr/>
                    <a:lstStyle/>
                    <a:p>
                      <a:r>
                        <a:rPr lang="en-IN" dirty="0" smtClean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28506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angleX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atan</a:t>
                      </a:r>
                      <a:r>
                        <a:rPr lang="en-IN" dirty="0" smtClean="0"/>
                        <a:t>(x*p/f)</a:t>
                      </a:r>
                      <a:endParaRPr lang="en-IN" dirty="0"/>
                    </a:p>
                  </a:txBody>
                  <a:tcPr/>
                </a:tc>
              </a:tr>
              <a:tr h="28506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angleY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atan</a:t>
                      </a:r>
                      <a:r>
                        <a:rPr lang="en-IN" dirty="0" smtClean="0"/>
                        <a:t>(y*p/f)</a:t>
                      </a:r>
                      <a:endParaRPr lang="en-IN" dirty="0"/>
                    </a:p>
                  </a:txBody>
                  <a:tcPr/>
                </a:tc>
              </a:tr>
              <a:tr h="406204">
                <a:tc>
                  <a:txBody>
                    <a:bodyPr/>
                    <a:lstStyle/>
                    <a:p>
                      <a:r>
                        <a:rPr lang="en-IN" dirty="0" smtClean="0"/>
                        <a:t>tilt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From gimbal feedback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94708" y="5727651"/>
            <a:ext cx="520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h: height		p: pixel size	f: focal length</a:t>
            </a:r>
          </a:p>
          <a:p>
            <a:r>
              <a:rPr lang="en-IN" dirty="0" smtClean="0"/>
              <a:t>x: X coordinate in image	y: Y coordinate in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9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90439"/>
              </p:ext>
            </p:extLst>
          </p:nvPr>
        </p:nvGraphicFramePr>
        <p:xfrm>
          <a:off x="4179094" y="3206750"/>
          <a:ext cx="4629150" cy="20447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314575"/>
                <a:gridCol w="2314575"/>
              </a:tblGrid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Quantity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Value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angleX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atan(x*p/f)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angleY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atan(y*p/f)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Tilt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From gimbal feedback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 set point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h*tan(tilt + angleY)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X set point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h*tan(angleX)/cos(tilt)q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Yaw set point</a:t>
                      </a:r>
                      <a:endParaRPr lang="en-IN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angleX</a:t>
                      </a:r>
                      <a:endParaRPr lang="en-IN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44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Alternate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/>
          </a:bodyPr>
          <a:lstStyle/>
          <a:p>
            <a:r>
              <a:rPr lang="en-IN" dirty="0" smtClean="0"/>
              <a:t>Mount a permanent line/block exactly below the gimbal on the quad frame</a:t>
            </a:r>
          </a:p>
          <a:p>
            <a:r>
              <a:rPr lang="en-IN" dirty="0" smtClean="0"/>
              <a:t>Rotate gimbal till object is brought at the centre. </a:t>
            </a:r>
          </a:p>
          <a:p>
            <a:r>
              <a:rPr lang="en-IN" dirty="0" smtClean="0"/>
              <a:t>Since you know the heading direction, two possible set points can be given:</a:t>
            </a:r>
          </a:p>
          <a:p>
            <a:pPr lvl="1"/>
            <a:r>
              <a:rPr lang="en-IN" dirty="0" smtClean="0"/>
              <a:t>Giving constant velocity </a:t>
            </a:r>
            <a:r>
              <a:rPr lang="en-IN" dirty="0" err="1" smtClean="0"/>
              <a:t>setpoint</a:t>
            </a:r>
            <a:endParaRPr lang="en-IN" dirty="0" smtClean="0"/>
          </a:p>
          <a:p>
            <a:pPr lvl="1"/>
            <a:r>
              <a:rPr lang="en-IN" dirty="0" smtClean="0"/>
              <a:t>Giving constant position  </a:t>
            </a:r>
            <a:r>
              <a:rPr lang="en-IN" dirty="0" err="1" smtClean="0"/>
              <a:t>setpoint</a:t>
            </a:r>
            <a:endParaRPr lang="en-IN" dirty="0" smtClean="0"/>
          </a:p>
          <a:p>
            <a:r>
              <a:rPr lang="en-IN" dirty="0" smtClean="0"/>
              <a:t>Repeat these two steps until that line/block is observed along with the object at the centre, which will imply quad is hovering above the object </a:t>
            </a:r>
          </a:p>
        </p:txBody>
      </p:sp>
    </p:spTree>
    <p:extLst>
      <p:ext uri="{BB962C8B-B14F-4D97-AF65-F5344CB8AC3E}">
        <p14:creationId xmlns:p14="http://schemas.microsoft.com/office/powerpoint/2010/main" val="36035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integration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2357" y="4777381"/>
            <a:ext cx="9350669" cy="860400"/>
          </a:xfrm>
        </p:spPr>
        <p:txBody>
          <a:bodyPr/>
          <a:lstStyle/>
          <a:p>
            <a:r>
              <a:rPr lang="en-IN" dirty="0" smtClean="0"/>
              <a:t>NOTE: Sandeep has major role in hardware part. I’ve just been a helping hand for him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0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Lidar</a:t>
            </a:r>
            <a:r>
              <a:rPr lang="en-IN" dirty="0" smtClean="0"/>
              <a:t>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Mounted </a:t>
            </a:r>
            <a:r>
              <a:rPr lang="en-IN" dirty="0" err="1" smtClean="0"/>
              <a:t>Lidar</a:t>
            </a:r>
            <a:r>
              <a:rPr lang="en-IN" dirty="0" smtClean="0"/>
              <a:t> on quad</a:t>
            </a:r>
          </a:p>
          <a:p>
            <a:r>
              <a:rPr lang="en-IN" dirty="0" smtClean="0"/>
              <a:t>Calibrated the sensor and made changes accordingly in the code to get actual height</a:t>
            </a:r>
          </a:p>
          <a:p>
            <a:r>
              <a:rPr lang="en-IN" dirty="0" smtClean="0"/>
              <a:t>Also tried tested Altitude hold in </a:t>
            </a:r>
            <a:r>
              <a:rPr lang="en-IN" dirty="0" err="1" smtClean="0"/>
              <a:t>Navcon</a:t>
            </a:r>
            <a:r>
              <a:rPr lang="en-IN" dirty="0" smtClean="0"/>
              <a:t> (not yet done on the quad)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9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498" y="3091375"/>
            <a:ext cx="10018713" cy="1752599"/>
          </a:xfrm>
        </p:spPr>
        <p:txBody>
          <a:bodyPr/>
          <a:lstStyle/>
          <a:p>
            <a:r>
              <a:rPr lang="en-IN" dirty="0" smtClean="0"/>
              <a:t>Connectors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237" y="4141762"/>
            <a:ext cx="9167787" cy="3124201"/>
          </a:xfrm>
        </p:spPr>
        <p:txBody>
          <a:bodyPr/>
          <a:lstStyle/>
          <a:p>
            <a:r>
              <a:rPr lang="en-IN" dirty="0" smtClean="0"/>
              <a:t>Assembled connector for getting video feed for connecting AV receiver to computer</a:t>
            </a:r>
          </a:p>
          <a:p>
            <a:r>
              <a:rPr lang="en-IN" dirty="0" smtClean="0"/>
              <a:t>Created connector for getting PWM signal from </a:t>
            </a:r>
            <a:r>
              <a:rPr lang="en-IN" dirty="0" err="1" smtClean="0"/>
              <a:t>Lidar</a:t>
            </a:r>
            <a:r>
              <a:rPr lang="en-IN" dirty="0" smtClean="0"/>
              <a:t> to the GPIO pins of </a:t>
            </a:r>
            <a:r>
              <a:rPr lang="en-IN" dirty="0" err="1" smtClean="0"/>
              <a:t>NavStik</a:t>
            </a:r>
            <a:endParaRPr lang="en-IN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1" y="23563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mtClean="0"/>
              <a:t>Quad Assembly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5237" y="101756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Changed old ESCs of and installed new all in one ESC for motors</a:t>
            </a:r>
          </a:p>
          <a:p>
            <a:r>
              <a:rPr lang="en-IN" dirty="0" smtClean="0"/>
              <a:t>Created mounts for </a:t>
            </a:r>
            <a:r>
              <a:rPr lang="en-IN" dirty="0" err="1" smtClean="0"/>
              <a:t>NavStik</a:t>
            </a:r>
            <a:r>
              <a:rPr lang="en-IN" dirty="0" smtClean="0"/>
              <a:t> and other hardware parts</a:t>
            </a:r>
          </a:p>
          <a:p>
            <a:r>
              <a:rPr lang="en-IN" dirty="0" smtClean="0"/>
              <a:t>Mounts for various parts were created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1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63769"/>
            <a:ext cx="10018713" cy="1752599"/>
          </a:xfrm>
        </p:spPr>
        <p:txBody>
          <a:bodyPr/>
          <a:lstStyle/>
          <a:p>
            <a:r>
              <a:rPr lang="en-IN" dirty="0" smtClean="0"/>
              <a:t>Flight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37" y="767861"/>
            <a:ext cx="10018713" cy="3124201"/>
          </a:xfrm>
        </p:spPr>
        <p:txBody>
          <a:bodyPr/>
          <a:lstStyle/>
          <a:p>
            <a:r>
              <a:rPr lang="en-IN" dirty="0" smtClean="0"/>
              <a:t>Manual flight of the quad was conducted once after calibration</a:t>
            </a:r>
          </a:p>
          <a:p>
            <a:r>
              <a:rPr lang="en-IN" dirty="0" smtClean="0"/>
              <a:t>Need to conduct it again since many changes have been made in quad 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5356" y="301576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err="1" smtClean="0"/>
              <a:t>Lidar</a:t>
            </a:r>
            <a:r>
              <a:rPr lang="en-IN" dirty="0" smtClean="0"/>
              <a:t> Testing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64137" y="389206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/>
              <a:t>Lidar</a:t>
            </a:r>
            <a:r>
              <a:rPr lang="en-IN" dirty="0" smtClean="0"/>
              <a:t> was calibrated and suitable changes were made into the code</a:t>
            </a:r>
          </a:p>
          <a:p>
            <a:r>
              <a:rPr lang="en-IN" dirty="0" smtClean="0"/>
              <a:t>Also set point of altitude was checked in </a:t>
            </a:r>
            <a:r>
              <a:rPr lang="en-IN" dirty="0" err="1" smtClean="0"/>
              <a:t>Navcon</a:t>
            </a:r>
            <a:r>
              <a:rPr lang="en-IN" dirty="0" smtClean="0"/>
              <a:t> after putting it into altitude hold mode</a:t>
            </a:r>
          </a:p>
        </p:txBody>
      </p:sp>
    </p:spTree>
    <p:extLst>
      <p:ext uri="{BB962C8B-B14F-4D97-AF65-F5344CB8AC3E}">
        <p14:creationId xmlns:p14="http://schemas.microsoft.com/office/powerpoint/2010/main" val="31444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63769"/>
            <a:ext cx="10018713" cy="1752599"/>
          </a:xfrm>
        </p:spPr>
        <p:txBody>
          <a:bodyPr/>
          <a:lstStyle/>
          <a:p>
            <a:r>
              <a:rPr lang="en-IN" dirty="0" smtClean="0"/>
              <a:t>Gimbal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37" y="767861"/>
            <a:ext cx="10018713" cy="3124201"/>
          </a:xfrm>
        </p:spPr>
        <p:txBody>
          <a:bodyPr/>
          <a:lstStyle/>
          <a:p>
            <a:r>
              <a:rPr lang="en-IN" dirty="0" smtClean="0"/>
              <a:t>Gimbal calibration was done to ensure if it follows the relation between angle and PWM value</a:t>
            </a:r>
          </a:p>
          <a:p>
            <a:r>
              <a:rPr lang="en-IN" dirty="0" smtClean="0"/>
              <a:t>Gimbal was tested for bringing object to the centre 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5356" y="301576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Object Tracking Testing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64137" y="389206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Various algorithms were tested against parameters like partial occlusion, fast movement, zoom in/out, rotations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After finalising TLD as base algorithm, tests were performed changing parameters used in the code </a:t>
            </a:r>
          </a:p>
        </p:txBody>
      </p:sp>
    </p:spTree>
    <p:extLst>
      <p:ext uri="{BB962C8B-B14F-4D97-AF65-F5344CB8AC3E}">
        <p14:creationId xmlns:p14="http://schemas.microsoft.com/office/powerpoint/2010/main" val="12480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Division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Simultaneously running three loops</a:t>
            </a:r>
          </a:p>
          <a:p>
            <a:pPr marL="457200" indent="-457200">
              <a:buAutoNum type="arabicPeriod"/>
            </a:pPr>
            <a:r>
              <a:rPr lang="en-IN" dirty="0" smtClean="0"/>
              <a:t>Loop for gimbal tilt control</a:t>
            </a:r>
          </a:p>
          <a:p>
            <a:pPr marL="457200" indent="-457200">
              <a:buAutoNum type="arabicPeriod"/>
            </a:pPr>
            <a:r>
              <a:rPr lang="en-IN" dirty="0" smtClean="0"/>
              <a:t>Loop for quad yaw control</a:t>
            </a:r>
          </a:p>
          <a:p>
            <a:pPr marL="457200" indent="-457200">
              <a:buAutoNum type="arabicPeriod"/>
            </a:pPr>
            <a:r>
              <a:rPr lang="en-IN" dirty="0" smtClean="0"/>
              <a:t>Loop for X-Y set point to be given to the quad for movement</a:t>
            </a:r>
          </a:p>
          <a:p>
            <a:r>
              <a:rPr lang="en-IN" dirty="0" smtClean="0"/>
              <a:t>Discarded the idea of three different motions which was mentioned earlier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8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Blogs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I’ve written 5 blogs so far along with screenshots and code snippets wherever required</a:t>
            </a:r>
          </a:p>
          <a:p>
            <a:pPr marL="457200" indent="-457200">
              <a:buAutoNum type="arabicPeriod"/>
            </a:pPr>
            <a:r>
              <a:rPr lang="en-IN" dirty="0" smtClean="0"/>
              <a:t>Integrating </a:t>
            </a:r>
            <a:r>
              <a:rPr lang="en-IN" dirty="0" err="1" smtClean="0"/>
              <a:t>CodeBlocks</a:t>
            </a:r>
            <a:r>
              <a:rPr lang="en-IN" dirty="0" smtClean="0"/>
              <a:t> IDE with </a:t>
            </a:r>
            <a:r>
              <a:rPr lang="en-IN" dirty="0" err="1" smtClean="0"/>
              <a:t>opencv</a:t>
            </a:r>
            <a:r>
              <a:rPr lang="en-IN" dirty="0" smtClean="0"/>
              <a:t> </a:t>
            </a:r>
          </a:p>
          <a:p>
            <a:pPr marL="457200" indent="-457200">
              <a:buAutoNum type="arabicPeriod"/>
            </a:pPr>
            <a:r>
              <a:rPr lang="en-IN" dirty="0" smtClean="0"/>
              <a:t>Pairing </a:t>
            </a:r>
            <a:r>
              <a:rPr lang="en-IN" dirty="0" err="1" smtClean="0"/>
              <a:t>Xbee</a:t>
            </a:r>
            <a:r>
              <a:rPr lang="en-IN" dirty="0" smtClean="0"/>
              <a:t> modules using XCTU in </a:t>
            </a:r>
            <a:r>
              <a:rPr lang="en-IN" dirty="0" err="1" smtClean="0"/>
              <a:t>linux</a:t>
            </a: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Integrating Gimbal with </a:t>
            </a:r>
            <a:r>
              <a:rPr lang="en-IN" dirty="0" err="1" smtClean="0"/>
              <a:t>NavStik</a:t>
            </a: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Controlling Gimbal through </a:t>
            </a:r>
            <a:r>
              <a:rPr lang="en-IN" dirty="0" err="1" smtClean="0"/>
              <a:t>NavStik</a:t>
            </a:r>
            <a:r>
              <a:rPr lang="en-IN" dirty="0" smtClean="0"/>
              <a:t> by sending values from computer wirelessly </a:t>
            </a:r>
          </a:p>
          <a:p>
            <a:pPr marL="457200" indent="-457200">
              <a:buAutoNum type="arabicPeriod"/>
            </a:pPr>
            <a:r>
              <a:rPr lang="en-IN" dirty="0" smtClean="0"/>
              <a:t>General instructions / precautions for setting up </a:t>
            </a:r>
            <a:r>
              <a:rPr lang="en-IN" dirty="0" err="1" smtClean="0"/>
              <a:t>quadrotor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0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Processing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0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/>
              <a:t>Image Processing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208628" y="1600200"/>
            <a:ext cx="9373771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Input: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Video feed given by on board camera</a:t>
            </a:r>
          </a:p>
          <a:p>
            <a:pPr marL="457200" indent="0">
              <a:buNone/>
            </a:pPr>
            <a:endParaRPr sz="1200" dirty="0"/>
          </a:p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Output: 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Controlling amount of tilt in Gimbal (motion 2)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Controlling yaw required for the quad (motion 1)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Giving set point to the quad (motion 3)</a:t>
            </a:r>
          </a:p>
          <a:p>
            <a:pPr marL="457200" indent="0">
              <a:buNone/>
            </a:pPr>
            <a:endParaRPr sz="1200" dirty="0"/>
          </a:p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Major Components: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Undistortion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Object Tracking Algorithm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C++ and openCV implementation of the algorithm</a:t>
            </a:r>
          </a:p>
          <a:p>
            <a:pPr marL="4572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085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Image Processing: Input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589725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ctr"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132" name="Shape 132"/>
          <p:cNvSpPr/>
          <p:nvPr/>
        </p:nvSpPr>
        <p:spPr>
          <a:xfrm>
            <a:off x="2118475" y="2047025"/>
            <a:ext cx="1986300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Distorted camera feed from SJ4000 attached to Gimbal on quad</a:t>
            </a:r>
          </a:p>
        </p:txBody>
      </p:sp>
      <p:sp>
        <p:nvSpPr>
          <p:cNvPr id="133" name="Shape 133"/>
          <p:cNvSpPr/>
          <p:nvPr/>
        </p:nvSpPr>
        <p:spPr>
          <a:xfrm>
            <a:off x="4206263" y="2589426"/>
            <a:ext cx="1014899" cy="434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483500" y="2046875"/>
            <a:ext cx="1986300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/>
              <a:t>5.8 GHz Audio Video Receiver</a:t>
            </a:r>
          </a:p>
        </p:txBody>
      </p:sp>
      <p:sp>
        <p:nvSpPr>
          <p:cNvPr id="135" name="Shape 135"/>
          <p:cNvSpPr/>
          <p:nvPr/>
        </p:nvSpPr>
        <p:spPr>
          <a:xfrm>
            <a:off x="5300987" y="2046875"/>
            <a:ext cx="1986300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/>
              <a:t>5.8 GHz Audio Video Transmitter</a:t>
            </a:r>
          </a:p>
        </p:txBody>
      </p:sp>
      <p:sp>
        <p:nvSpPr>
          <p:cNvPr id="136" name="Shape 136"/>
          <p:cNvSpPr/>
          <p:nvPr/>
        </p:nvSpPr>
        <p:spPr>
          <a:xfrm>
            <a:off x="7377938" y="2589276"/>
            <a:ext cx="1014899" cy="434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483500" y="4736575"/>
            <a:ext cx="1986300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/>
              <a:t>EasyCap cable</a:t>
            </a:r>
          </a:p>
          <a:p>
            <a:pPr algn="ctr"/>
            <a:r>
              <a:rPr lang="en"/>
              <a:t>(AV out to USB)</a:t>
            </a:r>
          </a:p>
        </p:txBody>
      </p:sp>
      <p:sp>
        <p:nvSpPr>
          <p:cNvPr id="138" name="Shape 138"/>
          <p:cNvSpPr/>
          <p:nvPr/>
        </p:nvSpPr>
        <p:spPr>
          <a:xfrm>
            <a:off x="5301000" y="4736575"/>
            <a:ext cx="1986300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/>
              <a:t>Remove distortion using camera parameters</a:t>
            </a:r>
          </a:p>
        </p:txBody>
      </p:sp>
      <p:sp>
        <p:nvSpPr>
          <p:cNvPr id="139" name="Shape 139"/>
          <p:cNvSpPr/>
          <p:nvPr/>
        </p:nvSpPr>
        <p:spPr>
          <a:xfrm>
            <a:off x="2118500" y="4736575"/>
            <a:ext cx="1986300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/>
              <a:t>Object Tracking Algorithm</a:t>
            </a:r>
          </a:p>
        </p:txBody>
      </p:sp>
      <p:sp>
        <p:nvSpPr>
          <p:cNvPr id="140" name="Shape 140"/>
          <p:cNvSpPr/>
          <p:nvPr/>
        </p:nvSpPr>
        <p:spPr>
          <a:xfrm rot="10800000">
            <a:off x="7377938" y="5278976"/>
            <a:ext cx="1014899" cy="434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/>
          <p:nvPr/>
        </p:nvSpPr>
        <p:spPr>
          <a:xfrm rot="10800000">
            <a:off x="4195438" y="5278976"/>
            <a:ext cx="1014899" cy="434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/>
          <p:nvPr/>
        </p:nvSpPr>
        <p:spPr>
          <a:xfrm rot="5400000">
            <a:off x="8969188" y="3934125"/>
            <a:ext cx="1014899" cy="434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0761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Undistortion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2321169" y="1600200"/>
            <a:ext cx="8932986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Found out camera parameter matrix using standard chessboard sample images</a:t>
            </a:r>
          </a:p>
          <a:p>
            <a:pPr>
              <a:buNone/>
            </a:pPr>
            <a:endParaRPr dirty="0"/>
          </a:p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Remove distortion in each frame using the camera parameters matrix</a:t>
            </a:r>
          </a:p>
          <a:p>
            <a:pPr>
              <a:buNone/>
            </a:pPr>
            <a:endParaRPr dirty="0"/>
          </a:p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Things to be done: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Take more sample and achieve better undistortion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Remove slight offset generated at the right edge of the image</a:t>
            </a:r>
          </a:p>
        </p:txBody>
      </p:sp>
    </p:spTree>
    <p:extLst>
      <p:ext uri="{BB962C8B-B14F-4D97-AF65-F5344CB8AC3E}">
        <p14:creationId xmlns:p14="http://schemas.microsoft.com/office/powerpoint/2010/main" val="11019240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Distorted vs Undistorted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350" y="1799462"/>
            <a:ext cx="4086574" cy="306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l="14431" t="12019" r="4942" b="9879"/>
          <a:stretch/>
        </p:blipFill>
        <p:spPr>
          <a:xfrm>
            <a:off x="1981200" y="1772276"/>
            <a:ext cx="4086574" cy="30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2393925" y="5335600"/>
            <a:ext cx="3233400" cy="5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Original (distorted) image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453651" y="5335600"/>
            <a:ext cx="3305699" cy="5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Undistorted image</a:t>
            </a:r>
          </a:p>
        </p:txBody>
      </p:sp>
    </p:spTree>
    <p:extLst>
      <p:ext uri="{BB962C8B-B14F-4D97-AF65-F5344CB8AC3E}">
        <p14:creationId xmlns:p14="http://schemas.microsoft.com/office/powerpoint/2010/main" val="20966574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09600" y="970673"/>
            <a:ext cx="109728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/>
              <a:t>Object Tracking Algorithms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486376" y="2905742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Studied different algorithms for object tracking and their performance against standard cases (video databases)</a:t>
            </a:r>
          </a:p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Shortlisted few algorithms on the basis of surveys and implemented them using OpenCV and C++</a:t>
            </a:r>
          </a:p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STRUCK, Particle Filter based tracking, TLD, Mean Shift, Compressive Tracking</a:t>
            </a:r>
          </a:p>
        </p:txBody>
      </p:sp>
    </p:spTree>
    <p:extLst>
      <p:ext uri="{BB962C8B-B14F-4D97-AF65-F5344CB8AC3E}">
        <p14:creationId xmlns:p14="http://schemas.microsoft.com/office/powerpoint/2010/main" val="19363290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835</TotalTime>
  <Words>1173</Words>
  <Application>Microsoft Office PowerPoint</Application>
  <PresentationFormat>Widescreen</PresentationFormat>
  <Paragraphs>244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Corbel</vt:lpstr>
      <vt:lpstr>Courier New</vt:lpstr>
      <vt:lpstr>Times New Roman</vt:lpstr>
      <vt:lpstr>Parallax</vt:lpstr>
      <vt:lpstr>Object Tracking And  Following by Quadcopter</vt:lpstr>
      <vt:lpstr>Aim</vt:lpstr>
      <vt:lpstr>Project Division</vt:lpstr>
      <vt:lpstr>Image Processing </vt:lpstr>
      <vt:lpstr>Image Processing</vt:lpstr>
      <vt:lpstr>Image Processing: Input</vt:lpstr>
      <vt:lpstr>Undistortion</vt:lpstr>
      <vt:lpstr>Distorted vs Undistorted</vt:lpstr>
      <vt:lpstr>Object Tracking Algorithms</vt:lpstr>
      <vt:lpstr>Comparing Different Algorithms</vt:lpstr>
      <vt:lpstr>TLD: Tracking, Learn and Detection</vt:lpstr>
      <vt:lpstr>Image Processing Output</vt:lpstr>
      <vt:lpstr>Gimbal Tilt Motion </vt:lpstr>
      <vt:lpstr>Gimbal Movement</vt:lpstr>
      <vt:lpstr>Gimbal Movement</vt:lpstr>
      <vt:lpstr>Gimbal tilt motion</vt:lpstr>
      <vt:lpstr>Gimbal</vt:lpstr>
      <vt:lpstr>Using Constant Step-size</vt:lpstr>
      <vt:lpstr>Quad Motion </vt:lpstr>
      <vt:lpstr>PowerPoint Presentation</vt:lpstr>
      <vt:lpstr>PowerPoint Presentation</vt:lpstr>
      <vt:lpstr>PowerPoint Presentation</vt:lpstr>
      <vt:lpstr>Alternate Strategy</vt:lpstr>
      <vt:lpstr>Hardware integration </vt:lpstr>
      <vt:lpstr>Lidar Integration</vt:lpstr>
      <vt:lpstr>Connectors </vt:lpstr>
      <vt:lpstr>Testing </vt:lpstr>
      <vt:lpstr>Flight Testing</vt:lpstr>
      <vt:lpstr>Gimbal Testing</vt:lpstr>
      <vt:lpstr>Blogs </vt:lpstr>
      <vt:lpstr>Blogs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Tracking</dc:title>
  <dc:creator>Kalpesh Patil</dc:creator>
  <cp:lastModifiedBy>Kalpesh Patil</cp:lastModifiedBy>
  <cp:revision>44</cp:revision>
  <dcterms:created xsi:type="dcterms:W3CDTF">2015-06-17T16:40:00Z</dcterms:created>
  <dcterms:modified xsi:type="dcterms:W3CDTF">2015-07-15T11:57:53Z</dcterms:modified>
</cp:coreProperties>
</file>