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06C3D60-9456-4BC8-9377-B131F1D507B0}" type="datetimeFigureOut">
              <a:rPr lang="en-IN" smtClean="0"/>
              <a:t>17-04-2024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1C5172A-87AC-4344-90F6-C17EA538DDB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594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6C3D60-9456-4BC8-9377-B131F1D507B0}"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5172A-87AC-4344-90F6-C17EA538DDB4}" type="slidenum">
              <a:rPr lang="en-IN" smtClean="0"/>
              <a:t>‹#›</a:t>
            </a:fld>
            <a:endParaRPr lang="en-IN"/>
          </a:p>
        </p:txBody>
      </p:sp>
    </p:spTree>
    <p:extLst>
      <p:ext uri="{BB962C8B-B14F-4D97-AF65-F5344CB8AC3E}">
        <p14:creationId xmlns:p14="http://schemas.microsoft.com/office/powerpoint/2010/main" val="2605446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C3D60-9456-4BC8-9377-B131F1D507B0}"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172A-87AC-4344-90F6-C17EA538DDB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9307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C3D60-9456-4BC8-9377-B131F1D507B0}"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172A-87AC-4344-90F6-C17EA538DDB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7883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C3D60-9456-4BC8-9377-B131F1D507B0}"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172A-87AC-4344-90F6-C17EA538DDB4}" type="slidenum">
              <a:rPr lang="en-IN" smtClean="0"/>
              <a:t>‹#›</a:t>
            </a:fld>
            <a:endParaRPr lang="en-IN"/>
          </a:p>
        </p:txBody>
      </p:sp>
    </p:spTree>
    <p:extLst>
      <p:ext uri="{BB962C8B-B14F-4D97-AF65-F5344CB8AC3E}">
        <p14:creationId xmlns:p14="http://schemas.microsoft.com/office/powerpoint/2010/main" val="1109365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C3D60-9456-4BC8-9377-B131F1D507B0}"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172A-87AC-4344-90F6-C17EA538DDB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2910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C3D60-9456-4BC8-9377-B131F1D507B0}"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172A-87AC-4344-90F6-C17EA538DDB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0371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C3D60-9456-4BC8-9377-B131F1D507B0}"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172A-87AC-4344-90F6-C17EA538DDB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423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C3D60-9456-4BC8-9377-B131F1D507B0}"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172A-87AC-4344-90F6-C17EA538DDB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167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C3D60-9456-4BC8-9377-B131F1D507B0}"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172A-87AC-4344-90F6-C17EA538DDB4}" type="slidenum">
              <a:rPr lang="en-IN" smtClean="0"/>
              <a:t>‹#›</a:t>
            </a:fld>
            <a:endParaRPr lang="en-IN"/>
          </a:p>
        </p:txBody>
      </p:sp>
    </p:spTree>
    <p:extLst>
      <p:ext uri="{BB962C8B-B14F-4D97-AF65-F5344CB8AC3E}">
        <p14:creationId xmlns:p14="http://schemas.microsoft.com/office/powerpoint/2010/main" val="218489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C3D60-9456-4BC8-9377-B131F1D507B0}" type="datetimeFigureOut">
              <a:rPr lang="en-IN" smtClean="0"/>
              <a:t>17-04-2024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C5172A-87AC-4344-90F6-C17EA538DDB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785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6C3D60-9456-4BC8-9377-B131F1D507B0}"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5172A-87AC-4344-90F6-C17EA538DDB4}" type="slidenum">
              <a:rPr lang="en-IN" smtClean="0"/>
              <a:t>‹#›</a:t>
            </a:fld>
            <a:endParaRPr lang="en-IN"/>
          </a:p>
        </p:txBody>
      </p:sp>
    </p:spTree>
    <p:extLst>
      <p:ext uri="{BB962C8B-B14F-4D97-AF65-F5344CB8AC3E}">
        <p14:creationId xmlns:p14="http://schemas.microsoft.com/office/powerpoint/2010/main" val="157777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6C3D60-9456-4BC8-9377-B131F1D507B0}" type="datetimeFigureOut">
              <a:rPr lang="en-IN" smtClean="0"/>
              <a:t>17-04-2024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C5172A-87AC-4344-90F6-C17EA538DDB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97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6C3D60-9456-4BC8-9377-B131F1D507B0}" type="datetimeFigureOut">
              <a:rPr lang="en-IN" smtClean="0"/>
              <a:t>17-04-2024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C5172A-87AC-4344-90F6-C17EA538DDB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0417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C3D60-9456-4BC8-9377-B131F1D507B0}" type="datetimeFigureOut">
              <a:rPr lang="en-IN" smtClean="0"/>
              <a:t>17-04-2024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C5172A-87AC-4344-90F6-C17EA538DDB4}" type="slidenum">
              <a:rPr lang="en-IN" smtClean="0"/>
              <a:t>‹#›</a:t>
            </a:fld>
            <a:endParaRPr lang="en-IN"/>
          </a:p>
        </p:txBody>
      </p:sp>
    </p:spTree>
    <p:extLst>
      <p:ext uri="{BB962C8B-B14F-4D97-AF65-F5344CB8AC3E}">
        <p14:creationId xmlns:p14="http://schemas.microsoft.com/office/powerpoint/2010/main" val="280916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6C3D60-9456-4BC8-9377-B131F1D507B0}"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5172A-87AC-4344-90F6-C17EA538DDB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174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6C3D60-9456-4BC8-9377-B131F1D507B0}" type="datetimeFigureOut">
              <a:rPr lang="en-IN" smtClean="0"/>
              <a:t>17-04-2024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C5172A-87AC-4344-90F6-C17EA538DDB4}" type="slidenum">
              <a:rPr lang="en-IN" smtClean="0"/>
              <a:t>‹#›</a:t>
            </a:fld>
            <a:endParaRPr lang="en-IN"/>
          </a:p>
        </p:txBody>
      </p:sp>
    </p:spTree>
    <p:extLst>
      <p:ext uri="{BB962C8B-B14F-4D97-AF65-F5344CB8AC3E}">
        <p14:creationId xmlns:p14="http://schemas.microsoft.com/office/powerpoint/2010/main" val="2084763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6C3D60-9456-4BC8-9377-B131F1D507B0}" type="datetimeFigureOut">
              <a:rPr lang="en-IN" smtClean="0"/>
              <a:t>17-04-2024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C5172A-87AC-4344-90F6-C17EA538DDB4}" type="slidenum">
              <a:rPr lang="en-IN" smtClean="0"/>
              <a:t>‹#›</a:t>
            </a:fld>
            <a:endParaRPr lang="en-IN"/>
          </a:p>
        </p:txBody>
      </p:sp>
    </p:spTree>
    <p:extLst>
      <p:ext uri="{BB962C8B-B14F-4D97-AF65-F5344CB8AC3E}">
        <p14:creationId xmlns:p14="http://schemas.microsoft.com/office/powerpoint/2010/main" val="228151675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Node.js" TargetMode="External"/><Relationship Id="rId13" Type="http://schemas.openxmlformats.org/officeDocument/2006/relationships/image" Target="../media/image5.png"/><Relationship Id="rId3" Type="http://schemas.openxmlformats.org/officeDocument/2006/relationships/hyperlink" Target="https://en.wikipedia.org/wiki/Cloud_computing" TargetMode="External"/><Relationship Id="rId7" Type="http://schemas.openxmlformats.org/officeDocument/2006/relationships/hyperlink" Target="https://en.wikipedia.org/wiki/JavaScript" TargetMode="External"/><Relationship Id="rId12" Type="http://schemas.openxmlformats.org/officeDocument/2006/relationships/hyperlink" Target="https://en.wikipedia.org/wiki/C%2B%2B" TargetMode="External"/><Relationship Id="rId2" Type="http://schemas.openxmlformats.org/officeDocument/2006/relationships/hyperlink" Target="https://en.wikipedia.org/wiki/Backend_as_a_service" TargetMode="External"/><Relationship Id="rId1" Type="http://schemas.openxmlformats.org/officeDocument/2006/relationships/slideLayout" Target="../slideLayouts/slideLayout2.xml"/><Relationship Id="rId6" Type="http://schemas.openxmlformats.org/officeDocument/2006/relationships/hyperlink" Target="https://en.wikipedia.org/wiki/IOS" TargetMode="External"/><Relationship Id="rId11" Type="http://schemas.openxmlformats.org/officeDocument/2006/relationships/hyperlink" Target="https://en.wikipedia.org/wiki/PHP" TargetMode="External"/><Relationship Id="rId5" Type="http://schemas.openxmlformats.org/officeDocument/2006/relationships/hyperlink" Target="https://en.wikipedia.org/wiki/Android_(operating_system)" TargetMode="External"/><Relationship Id="rId10" Type="http://schemas.openxmlformats.org/officeDocument/2006/relationships/hyperlink" Target="https://en.wikipedia.org/wiki/Unity_(game_engine)" TargetMode="External"/><Relationship Id="rId4" Type="http://schemas.openxmlformats.org/officeDocument/2006/relationships/hyperlink" Target="https://en.wikipedia.org/wiki/Google" TargetMode="External"/><Relationship Id="rId9" Type="http://schemas.openxmlformats.org/officeDocument/2006/relationships/hyperlink" Target="https://en.wikipedia.org/wiki/Java_(programming_language)"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B8D67-4159-0FF3-705D-15D3E66E6CE0}"/>
              </a:ext>
            </a:extLst>
          </p:cNvPr>
          <p:cNvSpPr>
            <a:spLocks noGrp="1"/>
          </p:cNvSpPr>
          <p:nvPr>
            <p:ph type="ctrTitle"/>
          </p:nvPr>
        </p:nvSpPr>
        <p:spPr/>
        <p:txBody>
          <a:bodyPr>
            <a:normAutofit fontScale="90000"/>
          </a:bodyPr>
          <a:lstStyle/>
          <a:p>
            <a:r>
              <a:rPr lang="en-IN" sz="9600" dirty="0"/>
              <a:t>ROOMSATHI</a:t>
            </a:r>
          </a:p>
        </p:txBody>
      </p:sp>
      <p:sp>
        <p:nvSpPr>
          <p:cNvPr id="3" name="Subtitle 2">
            <a:extLst>
              <a:ext uri="{FF2B5EF4-FFF2-40B4-BE49-F238E27FC236}">
                <a16:creationId xmlns:a16="http://schemas.microsoft.com/office/drawing/2014/main" id="{EFB923F0-9FC7-BE09-2150-47A8D9263D6F}"/>
              </a:ext>
            </a:extLst>
          </p:cNvPr>
          <p:cNvSpPr>
            <a:spLocks noGrp="1"/>
          </p:cNvSpPr>
          <p:nvPr>
            <p:ph type="subTitle" idx="1"/>
          </p:nvPr>
        </p:nvSpPr>
        <p:spPr>
          <a:xfrm>
            <a:off x="1524000" y="3471337"/>
            <a:ext cx="9045677" cy="3102859"/>
          </a:xfrm>
        </p:spPr>
        <p:txBody>
          <a:bodyPr>
            <a:normAutofit/>
          </a:bodyPr>
          <a:lstStyle/>
          <a:p>
            <a:r>
              <a:rPr lang="en-IN" sz="3600" dirty="0"/>
              <a:t>Where You can Find Your Ideal Roommate</a:t>
            </a:r>
          </a:p>
          <a:p>
            <a:endParaRPr lang="en-IN" sz="3600" dirty="0"/>
          </a:p>
          <a:p>
            <a:r>
              <a:rPr lang="en-IN" sz="3600" dirty="0">
                <a:latin typeface="Bahnschrift Condensed" panose="020B0502040204020203" pitchFamily="34" charset="0"/>
              </a:rPr>
              <a:t>Presented By: Chinmay, </a:t>
            </a:r>
            <a:r>
              <a:rPr lang="en-IN" sz="3600" dirty="0" err="1">
                <a:latin typeface="Bahnschrift Condensed" panose="020B0502040204020203" pitchFamily="34" charset="0"/>
              </a:rPr>
              <a:t>Shreyash</a:t>
            </a:r>
            <a:r>
              <a:rPr lang="en-IN" sz="3600" dirty="0">
                <a:latin typeface="Bahnschrift Condensed" panose="020B0502040204020203" pitchFamily="34" charset="0"/>
              </a:rPr>
              <a:t>, Nitish, Kalpesh, Rishabh</a:t>
            </a:r>
          </a:p>
          <a:p>
            <a:endParaRPr lang="en-IN" sz="3600" dirty="0"/>
          </a:p>
        </p:txBody>
      </p:sp>
      <p:pic>
        <p:nvPicPr>
          <p:cNvPr id="4" name="Picture 3">
            <a:extLst>
              <a:ext uri="{FF2B5EF4-FFF2-40B4-BE49-F238E27FC236}">
                <a16:creationId xmlns:a16="http://schemas.microsoft.com/office/drawing/2014/main" id="{5F838C51-590A-8D76-F77A-CE33AB5D50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90610" y="82141"/>
            <a:ext cx="1397000" cy="1384300"/>
          </a:xfrm>
          <a:prstGeom prst="rect">
            <a:avLst/>
          </a:prstGeom>
          <a:noFill/>
          <a:ln>
            <a:noFill/>
          </a:ln>
        </p:spPr>
      </p:pic>
    </p:spTree>
    <p:extLst>
      <p:ext uri="{BB962C8B-B14F-4D97-AF65-F5344CB8AC3E}">
        <p14:creationId xmlns:p14="http://schemas.microsoft.com/office/powerpoint/2010/main" val="408953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EEFA8-C0AC-6264-87E1-1F150ED1156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4F87905-C93B-020B-46F1-30A8327F7209}"/>
              </a:ext>
            </a:extLst>
          </p:cNvPr>
          <p:cNvSpPr>
            <a:spLocks noGrp="1"/>
          </p:cNvSpPr>
          <p:nvPr>
            <p:ph idx="1"/>
          </p:nvPr>
        </p:nvSpPr>
        <p:spPr/>
        <p:txBody>
          <a:bodyPr/>
          <a:lstStyle/>
          <a:p>
            <a:r>
              <a:rPr lang="en-US" dirty="0" err="1"/>
              <a:t>RoomSaathi</a:t>
            </a:r>
            <a:r>
              <a:rPr lang="en-US" dirty="0"/>
              <a:t> is more than just a website; it's a place where people can find roommates and create great living situations together. We use the latest technology and focus on trust and community to make roommate searches better. </a:t>
            </a:r>
            <a:r>
              <a:rPr lang="en-US" dirty="0" err="1"/>
              <a:t>RoomSaathi</a:t>
            </a:r>
            <a:r>
              <a:rPr lang="en-US" dirty="0"/>
              <a:t> makes finding a roommate easy and sustainable, while also helping you build real connections. We care about making shared living better and supporting our users. Join </a:t>
            </a:r>
            <a:r>
              <a:rPr lang="en-US" dirty="0" err="1"/>
              <a:t>RoomSaathi</a:t>
            </a:r>
            <a:r>
              <a:rPr lang="en-US" dirty="0"/>
              <a:t> now to find the perfect roommate for you!</a:t>
            </a:r>
            <a:endParaRPr lang="en-IN" dirty="0"/>
          </a:p>
        </p:txBody>
      </p:sp>
      <p:pic>
        <p:nvPicPr>
          <p:cNvPr id="4" name="Picture 3">
            <a:extLst>
              <a:ext uri="{FF2B5EF4-FFF2-40B4-BE49-F238E27FC236}">
                <a16:creationId xmlns:a16="http://schemas.microsoft.com/office/drawing/2014/main" id="{B7D24F69-D7E9-39D3-A53A-F1125B6BB5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80777" y="373857"/>
            <a:ext cx="1397000" cy="1384300"/>
          </a:xfrm>
          <a:prstGeom prst="rect">
            <a:avLst/>
          </a:prstGeom>
          <a:noFill/>
          <a:ln>
            <a:noFill/>
          </a:ln>
        </p:spPr>
      </p:pic>
    </p:spTree>
    <p:extLst>
      <p:ext uri="{BB962C8B-B14F-4D97-AF65-F5344CB8AC3E}">
        <p14:creationId xmlns:p14="http://schemas.microsoft.com/office/powerpoint/2010/main" val="354039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98C0-9855-BA6B-A02D-928229F6E560}"/>
              </a:ext>
            </a:extLst>
          </p:cNvPr>
          <p:cNvSpPr>
            <a:spLocks noGrp="1"/>
          </p:cNvSpPr>
          <p:nvPr>
            <p:ph type="title"/>
          </p:nvPr>
        </p:nvSpPr>
        <p:spPr/>
        <p:txBody>
          <a:bodyPr/>
          <a:lstStyle/>
          <a:p>
            <a:r>
              <a:rPr lang="en-IN" dirty="0"/>
              <a:t>Future Scope and Possible Upgrades</a:t>
            </a:r>
          </a:p>
        </p:txBody>
      </p:sp>
      <p:sp>
        <p:nvSpPr>
          <p:cNvPr id="3" name="Content Placeholder 2">
            <a:extLst>
              <a:ext uri="{FF2B5EF4-FFF2-40B4-BE49-F238E27FC236}">
                <a16:creationId xmlns:a16="http://schemas.microsoft.com/office/drawing/2014/main" id="{FB7E78C8-6249-6ED7-D16F-2AF0F5DD4A0B}"/>
              </a:ext>
            </a:extLst>
          </p:cNvPr>
          <p:cNvSpPr>
            <a:spLocks noGrp="1"/>
          </p:cNvSpPr>
          <p:nvPr>
            <p:ph idx="1"/>
          </p:nvPr>
        </p:nvSpPr>
        <p:spPr/>
        <p:txBody>
          <a:bodyPr/>
          <a:lstStyle/>
          <a:p>
            <a:r>
              <a:rPr lang="en-US" dirty="0"/>
              <a:t>In the future, </a:t>
            </a:r>
            <a:r>
              <a:rPr lang="en-US" dirty="0" err="1"/>
              <a:t>RoomSaathi</a:t>
            </a:r>
            <a:r>
              <a:rPr lang="en-US" dirty="0"/>
              <a:t> might add a </a:t>
            </a:r>
            <a:r>
              <a:rPr lang="en-US" dirty="0" err="1"/>
              <a:t>chatbox</a:t>
            </a:r>
            <a:r>
              <a:rPr lang="en-US" dirty="0"/>
              <a:t> to the website to keep users' contact info safe.</a:t>
            </a:r>
          </a:p>
          <a:p>
            <a:r>
              <a:rPr lang="en-US" dirty="0"/>
              <a:t> We'll also make the website look and work even better for you. We want to help the environment too. </a:t>
            </a:r>
          </a:p>
          <a:p>
            <a:r>
              <a:rPr lang="en-US" dirty="0"/>
              <a:t>So, we might match users who care about sustainability, connect them with eco-friendly landlords, and share tips for saving energy and reducing waste in shared homes. These ideas mix new tech with making roommate matching easier and promoting community and eco-friendliness.</a:t>
            </a:r>
            <a:endParaRPr lang="en-IN" dirty="0"/>
          </a:p>
        </p:txBody>
      </p:sp>
      <p:pic>
        <p:nvPicPr>
          <p:cNvPr id="4" name="Picture 3">
            <a:extLst>
              <a:ext uri="{FF2B5EF4-FFF2-40B4-BE49-F238E27FC236}">
                <a16:creationId xmlns:a16="http://schemas.microsoft.com/office/drawing/2014/main" id="{6EE9F453-C596-CCE1-7738-D9745BA787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59436" y="306388"/>
            <a:ext cx="1397000" cy="1384300"/>
          </a:xfrm>
          <a:prstGeom prst="rect">
            <a:avLst/>
          </a:prstGeom>
          <a:noFill/>
          <a:ln>
            <a:noFill/>
          </a:ln>
        </p:spPr>
      </p:pic>
    </p:spTree>
    <p:extLst>
      <p:ext uri="{BB962C8B-B14F-4D97-AF65-F5344CB8AC3E}">
        <p14:creationId xmlns:p14="http://schemas.microsoft.com/office/powerpoint/2010/main" val="3946501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BAEB-588E-BABF-5B56-7C54B3A0263B}"/>
              </a:ext>
            </a:extLst>
          </p:cNvPr>
          <p:cNvSpPr>
            <a:spLocks noGrp="1"/>
          </p:cNvSpPr>
          <p:nvPr>
            <p:ph type="title"/>
          </p:nvPr>
        </p:nvSpPr>
        <p:spPr>
          <a:xfrm>
            <a:off x="1295402" y="982132"/>
            <a:ext cx="9824882" cy="5241687"/>
          </a:xfrm>
        </p:spPr>
        <p:txBody>
          <a:bodyPr/>
          <a:lstStyle/>
          <a:p>
            <a:r>
              <a:rPr lang="en-IN" dirty="0"/>
              <a:t>THANK YOU</a:t>
            </a:r>
          </a:p>
        </p:txBody>
      </p:sp>
      <p:sp>
        <p:nvSpPr>
          <p:cNvPr id="3" name="Content Placeholder 2">
            <a:extLst>
              <a:ext uri="{FF2B5EF4-FFF2-40B4-BE49-F238E27FC236}">
                <a16:creationId xmlns:a16="http://schemas.microsoft.com/office/drawing/2014/main" id="{40F27DDF-FC99-109D-1316-7C301C29233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9185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2AEBC-85A2-04C7-09C5-82D98685A7C6}"/>
              </a:ext>
            </a:extLst>
          </p:cNvPr>
          <p:cNvSpPr>
            <a:spLocks noGrp="1"/>
          </p:cNvSpPr>
          <p:nvPr>
            <p:ph type="title"/>
          </p:nvPr>
        </p:nvSpPr>
        <p:spPr/>
        <p:txBody>
          <a:bodyPr/>
          <a:lstStyle/>
          <a:p>
            <a:r>
              <a:rPr lang="en-IN" dirty="0"/>
              <a:t>Introduction and Technologies Used:</a:t>
            </a:r>
          </a:p>
        </p:txBody>
      </p:sp>
      <p:sp>
        <p:nvSpPr>
          <p:cNvPr id="3" name="Content Placeholder 2">
            <a:extLst>
              <a:ext uri="{FF2B5EF4-FFF2-40B4-BE49-F238E27FC236}">
                <a16:creationId xmlns:a16="http://schemas.microsoft.com/office/drawing/2014/main" id="{ED1FAAC2-079F-BDC2-1402-24815B963015}"/>
              </a:ext>
            </a:extLst>
          </p:cNvPr>
          <p:cNvSpPr>
            <a:spLocks noGrp="1"/>
          </p:cNvSpPr>
          <p:nvPr>
            <p:ph idx="1"/>
          </p:nvPr>
        </p:nvSpPr>
        <p:spPr/>
        <p:txBody>
          <a:bodyPr>
            <a:normAutofit lnSpcReduction="10000"/>
          </a:bodyPr>
          <a:lstStyle/>
          <a:p>
            <a:r>
              <a:rPr lang="en-US" dirty="0"/>
              <a:t>"</a:t>
            </a:r>
            <a:r>
              <a:rPr lang="en-US" dirty="0" err="1"/>
              <a:t>RoomSathi</a:t>
            </a:r>
            <a:r>
              <a:rPr lang="en-US" dirty="0"/>
              <a:t>: Making roommate search easy! Find the right roommate hassle-free with our friendly platform. We match you based on your budget, lifestyle, and interests. No more worrying about random matches or unreliable ads. Join us today and make finding your perfect roommate a breeze!“</a:t>
            </a:r>
          </a:p>
          <a:p>
            <a:endParaRPr lang="en-US" dirty="0"/>
          </a:p>
          <a:p>
            <a:r>
              <a:rPr lang="en-US" dirty="0"/>
              <a:t>The technologies used in this project include </a:t>
            </a:r>
            <a:r>
              <a:rPr lang="en-US" b="1" dirty="0"/>
              <a:t>HTML, CSS, </a:t>
            </a:r>
            <a:r>
              <a:rPr lang="en-US" b="1" dirty="0" err="1"/>
              <a:t>Javascript</a:t>
            </a:r>
            <a:r>
              <a:rPr lang="en-US" b="1" dirty="0"/>
              <a:t>, and Google’s Firebase Application </a:t>
            </a:r>
            <a:r>
              <a:rPr lang="en-US" dirty="0"/>
              <a:t>to manage database of our webpage.</a:t>
            </a:r>
          </a:p>
          <a:p>
            <a:endParaRPr lang="en-IN" dirty="0"/>
          </a:p>
        </p:txBody>
      </p:sp>
      <p:pic>
        <p:nvPicPr>
          <p:cNvPr id="4" name="Picture 3">
            <a:extLst>
              <a:ext uri="{FF2B5EF4-FFF2-40B4-BE49-F238E27FC236}">
                <a16:creationId xmlns:a16="http://schemas.microsoft.com/office/drawing/2014/main" id="{F9F4379C-6934-7F41-F30E-BE96346482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51281" y="306388"/>
            <a:ext cx="1397000" cy="1384300"/>
          </a:xfrm>
          <a:prstGeom prst="rect">
            <a:avLst/>
          </a:prstGeom>
          <a:noFill/>
          <a:ln>
            <a:noFill/>
          </a:ln>
        </p:spPr>
      </p:pic>
    </p:spTree>
    <p:extLst>
      <p:ext uri="{BB962C8B-B14F-4D97-AF65-F5344CB8AC3E}">
        <p14:creationId xmlns:p14="http://schemas.microsoft.com/office/powerpoint/2010/main" val="236440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0A9A-A4A2-1F9A-0453-35769A3C8005}"/>
              </a:ext>
            </a:extLst>
          </p:cNvPr>
          <p:cNvSpPr>
            <a:spLocks noGrp="1"/>
          </p:cNvSpPr>
          <p:nvPr>
            <p:ph type="title"/>
          </p:nvPr>
        </p:nvSpPr>
        <p:spPr/>
        <p:txBody>
          <a:bodyPr/>
          <a:lstStyle/>
          <a:p>
            <a:endParaRPr lang="en-IN"/>
          </a:p>
        </p:txBody>
      </p:sp>
      <p:pic>
        <p:nvPicPr>
          <p:cNvPr id="4" name="Content Placeholder 3" descr="HTML5 - Wikipedia">
            <a:extLst>
              <a:ext uri="{FF2B5EF4-FFF2-40B4-BE49-F238E27FC236}">
                <a16:creationId xmlns:a16="http://schemas.microsoft.com/office/drawing/2014/main" id="{98504AAA-7134-9083-C321-23E722B3B29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5559" y="2830205"/>
            <a:ext cx="1749989" cy="1749989"/>
          </a:xfrm>
          <a:prstGeom prst="rect">
            <a:avLst/>
          </a:prstGeom>
          <a:noFill/>
          <a:ln>
            <a:noFill/>
          </a:ln>
        </p:spPr>
      </p:pic>
      <p:pic>
        <p:nvPicPr>
          <p:cNvPr id="5" name="Picture 4">
            <a:extLst>
              <a:ext uri="{FF2B5EF4-FFF2-40B4-BE49-F238E27FC236}">
                <a16:creationId xmlns:a16="http://schemas.microsoft.com/office/drawing/2014/main" id="{5D44BCBC-D06D-AA06-C5EA-1E6E62AD8C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2550" y="2827022"/>
            <a:ext cx="1424940" cy="1744980"/>
          </a:xfrm>
          <a:prstGeom prst="rect">
            <a:avLst/>
          </a:prstGeom>
          <a:noFill/>
        </p:spPr>
      </p:pic>
      <p:pic>
        <p:nvPicPr>
          <p:cNvPr id="6" name="Picture 5" descr="JavaScript logo and symbol, meaning ...">
            <a:extLst>
              <a:ext uri="{FF2B5EF4-FFF2-40B4-BE49-F238E27FC236}">
                <a16:creationId xmlns:a16="http://schemas.microsoft.com/office/drawing/2014/main" id="{6881EFDC-610A-F32B-77C6-DD1A0077CE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609242" y="2890830"/>
            <a:ext cx="3151300" cy="1758720"/>
          </a:xfrm>
          <a:prstGeom prst="rect">
            <a:avLst/>
          </a:prstGeom>
          <a:noFill/>
          <a:ln>
            <a:noFill/>
          </a:ln>
        </p:spPr>
      </p:pic>
      <p:pic>
        <p:nvPicPr>
          <p:cNvPr id="7" name="Picture 6" descr="Firebase expands to become a unified app platform">
            <a:extLst>
              <a:ext uri="{FF2B5EF4-FFF2-40B4-BE49-F238E27FC236}">
                <a16:creationId xmlns:a16="http://schemas.microsoft.com/office/drawing/2014/main" id="{CC7E1192-3EE6-F05A-467F-9F82F541A6A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674510" y="3254314"/>
            <a:ext cx="2590800" cy="1325880"/>
          </a:xfrm>
          <a:prstGeom prst="rect">
            <a:avLst/>
          </a:prstGeom>
          <a:noFill/>
          <a:ln>
            <a:noFill/>
          </a:ln>
        </p:spPr>
      </p:pic>
    </p:spTree>
    <p:extLst>
      <p:ext uri="{BB962C8B-B14F-4D97-AF65-F5344CB8AC3E}">
        <p14:creationId xmlns:p14="http://schemas.microsoft.com/office/powerpoint/2010/main" val="2465772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6EE6-1F88-1485-FA59-7A302E92DF6D}"/>
              </a:ext>
            </a:extLst>
          </p:cNvPr>
          <p:cNvSpPr>
            <a:spLocks noGrp="1"/>
          </p:cNvSpPr>
          <p:nvPr>
            <p:ph type="title"/>
          </p:nvPr>
        </p:nvSpPr>
        <p:spPr/>
        <p:txBody>
          <a:bodyPr>
            <a:normAutofit fontScale="90000"/>
          </a:bodyPr>
          <a:lstStyle/>
          <a:p>
            <a:r>
              <a:rPr lang="en-IN" dirty="0"/>
              <a:t>Role Of Various Technologies Used in the Project:</a:t>
            </a:r>
          </a:p>
        </p:txBody>
      </p:sp>
      <p:sp>
        <p:nvSpPr>
          <p:cNvPr id="3" name="Content Placeholder 2">
            <a:extLst>
              <a:ext uri="{FF2B5EF4-FFF2-40B4-BE49-F238E27FC236}">
                <a16:creationId xmlns:a16="http://schemas.microsoft.com/office/drawing/2014/main" id="{CCCA8894-CC04-EF2A-70F7-6A5A1D9FB387}"/>
              </a:ext>
            </a:extLst>
          </p:cNvPr>
          <p:cNvSpPr>
            <a:spLocks noGrp="1"/>
          </p:cNvSpPr>
          <p:nvPr>
            <p:ph idx="1"/>
          </p:nvPr>
        </p:nvSpPr>
        <p:spPr/>
        <p:txBody>
          <a:bodyPr>
            <a:normAutofit/>
          </a:bodyPr>
          <a:lstStyle/>
          <a:p>
            <a:pPr marL="0" indent="0">
              <a:buNone/>
            </a:pPr>
            <a:r>
              <a:rPr lang="en-IN" sz="2000" dirty="0">
                <a:effectLst/>
                <a:latin typeface="HP Simplified Hans" panose="020B0500000000000000" pitchFamily="34" charset="-122"/>
                <a:ea typeface="HP Simplified Hans" panose="020B0500000000000000" pitchFamily="34" charset="-122"/>
                <a:cs typeface="Times New Roman" panose="02020603050405020304" pitchFamily="18" charset="0"/>
              </a:rPr>
              <a:t>The World Wide Web relies on HTML to structure web pages, defining elements like sections, paragraphs, and interactive forms. </a:t>
            </a:r>
          </a:p>
          <a:p>
            <a:pPr marL="0" indent="0">
              <a:buNone/>
            </a:pPr>
            <a:r>
              <a:rPr lang="en-IN" sz="2000" dirty="0">
                <a:effectLst/>
                <a:latin typeface="HP Simplified Hans" panose="020B0500000000000000" pitchFamily="34" charset="-122"/>
                <a:ea typeface="HP Simplified Hans" panose="020B0500000000000000" pitchFamily="34" charset="-122"/>
                <a:cs typeface="Times New Roman" panose="02020603050405020304" pitchFamily="18" charset="0"/>
              </a:rPr>
              <a:t>CSS separates structure from style, making it flexible and less complicated. </a:t>
            </a:r>
          </a:p>
          <a:p>
            <a:pPr marL="0" indent="0">
              <a:buNone/>
            </a:pPr>
            <a:r>
              <a:rPr lang="en-IN" sz="2000" dirty="0">
                <a:effectLst/>
                <a:latin typeface="HP Simplified Hans" panose="020B0500000000000000" pitchFamily="34" charset="-122"/>
                <a:ea typeface="HP Simplified Hans" panose="020B0500000000000000" pitchFamily="34" charset="-122"/>
                <a:cs typeface="Times New Roman" panose="02020603050405020304" pitchFamily="18" charset="0"/>
              </a:rPr>
              <a:t>JavaScript adds interactivity and dynamics, interacting with the DOM through APIs. Web development has evolved from static to dynamic pages, influenced by Web 2.0.</a:t>
            </a:r>
          </a:p>
          <a:p>
            <a:pPr marL="0" indent="0">
              <a:buNone/>
            </a:pPr>
            <a:r>
              <a:rPr lang="en-IN" sz="2000" dirty="0">
                <a:effectLst/>
                <a:latin typeface="HP Simplified Hans" panose="020B0500000000000000" pitchFamily="34" charset="-122"/>
                <a:ea typeface="HP Simplified Hans" panose="020B0500000000000000" pitchFamily="34" charset="-122"/>
                <a:cs typeface="Times New Roman" panose="02020603050405020304" pitchFamily="18" charset="0"/>
              </a:rPr>
              <a:t> New web standards introduce HTML extensions, JavaScript APIs for browser-based databases, geolocation, and CSS enhancements for improved design options and browser support.</a:t>
            </a:r>
            <a:endParaRPr lang="en-US" sz="2000" b="0" i="0" dirty="0">
              <a:solidFill>
                <a:srgbClr val="ECECEC"/>
              </a:solidFill>
              <a:effectLst/>
              <a:highlight>
                <a:srgbClr val="212121"/>
              </a:highlight>
              <a:latin typeface="HP Simplified Hans" panose="020B0500000000000000" pitchFamily="34" charset="-122"/>
              <a:ea typeface="HP Simplified Hans" panose="020B0500000000000000" pitchFamily="34" charset="-122"/>
            </a:endParaRPr>
          </a:p>
        </p:txBody>
      </p:sp>
      <p:pic>
        <p:nvPicPr>
          <p:cNvPr id="4" name="Picture 3">
            <a:extLst>
              <a:ext uri="{FF2B5EF4-FFF2-40B4-BE49-F238E27FC236}">
                <a16:creationId xmlns:a16="http://schemas.microsoft.com/office/drawing/2014/main" id="{FAD93969-5994-D870-662A-E256E5803F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55300" y="230188"/>
            <a:ext cx="1397000" cy="1384300"/>
          </a:xfrm>
          <a:prstGeom prst="rect">
            <a:avLst/>
          </a:prstGeom>
          <a:noFill/>
          <a:ln>
            <a:noFill/>
          </a:ln>
        </p:spPr>
      </p:pic>
    </p:spTree>
    <p:extLst>
      <p:ext uri="{BB962C8B-B14F-4D97-AF65-F5344CB8AC3E}">
        <p14:creationId xmlns:p14="http://schemas.microsoft.com/office/powerpoint/2010/main" val="99750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E57A-3D59-D03C-CEE5-64F220A6537C}"/>
              </a:ext>
            </a:extLst>
          </p:cNvPr>
          <p:cNvSpPr>
            <a:spLocks noGrp="1"/>
          </p:cNvSpPr>
          <p:nvPr>
            <p:ph type="title"/>
          </p:nvPr>
        </p:nvSpPr>
        <p:spPr/>
        <p:txBody>
          <a:bodyPr/>
          <a:lstStyle/>
          <a:p>
            <a:r>
              <a:rPr lang="en-IN" dirty="0"/>
              <a:t>Our Objective:</a:t>
            </a:r>
          </a:p>
        </p:txBody>
      </p:sp>
      <p:sp>
        <p:nvSpPr>
          <p:cNvPr id="3" name="Content Placeholder 2">
            <a:extLst>
              <a:ext uri="{FF2B5EF4-FFF2-40B4-BE49-F238E27FC236}">
                <a16:creationId xmlns:a16="http://schemas.microsoft.com/office/drawing/2014/main" id="{C481B3BA-9339-7A2F-D07B-E0C53046819D}"/>
              </a:ext>
            </a:extLst>
          </p:cNvPr>
          <p:cNvSpPr>
            <a:spLocks noGrp="1"/>
          </p:cNvSpPr>
          <p:nvPr>
            <p:ph idx="1"/>
          </p:nvPr>
        </p:nvSpPr>
        <p:spPr/>
        <p:txBody>
          <a:bodyPr/>
          <a:lstStyle/>
          <a:p>
            <a:r>
              <a:rPr lang="en-US" dirty="0"/>
              <a:t>Room Saathi, a startup focused on making it easier to find compatible roommates, needs a website to create a user-friendly platform for people looking for shared housing. The current market lacks efficient and personalized roommate matching services, which makes users frustrated and unhappy. Room Saathi plans to solve this problem by offering a platform that uses advanced algorithms to match users based on their preferences, lifestyles, and compatibility."</a:t>
            </a:r>
            <a:endParaRPr lang="en-IN" dirty="0"/>
          </a:p>
        </p:txBody>
      </p:sp>
      <p:pic>
        <p:nvPicPr>
          <p:cNvPr id="4" name="Picture 3">
            <a:extLst>
              <a:ext uri="{FF2B5EF4-FFF2-40B4-BE49-F238E27FC236}">
                <a16:creationId xmlns:a16="http://schemas.microsoft.com/office/drawing/2014/main" id="{BF457676-13FE-82A0-8868-25C93E8451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39771" y="230188"/>
            <a:ext cx="1397000" cy="1384300"/>
          </a:xfrm>
          <a:prstGeom prst="rect">
            <a:avLst/>
          </a:prstGeom>
          <a:noFill/>
          <a:ln>
            <a:noFill/>
          </a:ln>
        </p:spPr>
      </p:pic>
    </p:spTree>
    <p:extLst>
      <p:ext uri="{BB962C8B-B14F-4D97-AF65-F5344CB8AC3E}">
        <p14:creationId xmlns:p14="http://schemas.microsoft.com/office/powerpoint/2010/main" val="3916520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1AD5-236D-4723-1069-4D6459CAD3DA}"/>
              </a:ext>
            </a:extLst>
          </p:cNvPr>
          <p:cNvSpPr>
            <a:spLocks noGrp="1"/>
          </p:cNvSpPr>
          <p:nvPr>
            <p:ph type="title"/>
          </p:nvPr>
        </p:nvSpPr>
        <p:spPr/>
        <p:txBody>
          <a:bodyPr/>
          <a:lstStyle/>
          <a:p>
            <a:r>
              <a:rPr lang="en-IN" dirty="0"/>
              <a:t>Key Challenges:</a:t>
            </a:r>
          </a:p>
        </p:txBody>
      </p:sp>
      <p:sp>
        <p:nvSpPr>
          <p:cNvPr id="3" name="Content Placeholder 2">
            <a:extLst>
              <a:ext uri="{FF2B5EF4-FFF2-40B4-BE49-F238E27FC236}">
                <a16:creationId xmlns:a16="http://schemas.microsoft.com/office/drawing/2014/main" id="{FFC36938-FAF5-A01F-2B92-F9ACDF0117A6}"/>
              </a:ext>
            </a:extLst>
          </p:cNvPr>
          <p:cNvSpPr>
            <a:spLocks noGrp="1"/>
          </p:cNvSpPr>
          <p:nvPr>
            <p:ph idx="1"/>
          </p:nvPr>
        </p:nvSpPr>
        <p:spPr/>
        <p:txBody>
          <a:bodyPr>
            <a:normAutofit fontScale="25000" lnSpcReduction="20000"/>
          </a:bodyPr>
          <a:lstStyle/>
          <a:p>
            <a:pPr marL="342900" marR="144145" lvl="0" indent="-342900" algn="just">
              <a:lnSpc>
                <a:spcPct val="150000"/>
              </a:lnSpc>
              <a:spcAft>
                <a:spcPts val="0"/>
              </a:spcAft>
              <a:buFont typeface="Symbol" panose="05050102010706020507" pitchFamily="18" charset="2"/>
              <a:buChar char=""/>
            </a:pPr>
            <a:r>
              <a:rPr lang="en-US" sz="4900" dirty="0">
                <a:effectLst/>
                <a:latin typeface="Times New Roman" panose="02020603050405020304" pitchFamily="18" charset="0"/>
                <a:ea typeface="Times New Roman" panose="02020603050405020304" pitchFamily="18" charset="0"/>
              </a:rPr>
              <a:t>User Experience: Designing an intuitive and easy-to-navigate website that caters to users with varying levels of technological proficiency.</a:t>
            </a:r>
            <a:endParaRPr lang="en-IN" sz="4900" dirty="0">
              <a:effectLst/>
              <a:latin typeface="Times New Roman" panose="02020603050405020304" pitchFamily="18" charset="0"/>
              <a:ea typeface="Times New Roman" panose="02020603050405020304" pitchFamily="18" charset="0"/>
            </a:endParaRPr>
          </a:p>
          <a:p>
            <a:pPr marL="342900" marR="144145" lvl="0" indent="-342900" algn="just">
              <a:lnSpc>
                <a:spcPct val="150000"/>
              </a:lnSpc>
              <a:spcAft>
                <a:spcPts val="0"/>
              </a:spcAft>
              <a:buFont typeface="Symbol" panose="05050102010706020507" pitchFamily="18" charset="2"/>
              <a:buChar char=""/>
            </a:pPr>
            <a:r>
              <a:rPr lang="en-US" sz="4900" dirty="0">
                <a:effectLst/>
                <a:latin typeface="Times New Roman" panose="02020603050405020304" pitchFamily="18" charset="0"/>
                <a:ea typeface="Times New Roman" panose="02020603050405020304" pitchFamily="18" charset="0"/>
              </a:rPr>
              <a:t>Security and Privacy: Implementing robust security measures to protect users' personal information and ensure a safe online environment.</a:t>
            </a:r>
            <a:endParaRPr lang="en-IN" sz="4900" dirty="0">
              <a:effectLst/>
              <a:latin typeface="Times New Roman" panose="02020603050405020304" pitchFamily="18" charset="0"/>
              <a:ea typeface="Times New Roman" panose="02020603050405020304" pitchFamily="18" charset="0"/>
            </a:endParaRPr>
          </a:p>
          <a:p>
            <a:pPr marL="342900" marR="144145" lvl="0" indent="-342900" algn="just">
              <a:lnSpc>
                <a:spcPct val="150000"/>
              </a:lnSpc>
              <a:spcAft>
                <a:spcPts val="0"/>
              </a:spcAft>
              <a:buFont typeface="Symbol" panose="05050102010706020507" pitchFamily="18" charset="2"/>
              <a:buChar char=""/>
            </a:pPr>
            <a:r>
              <a:rPr lang="en-US" sz="4900" dirty="0">
                <a:effectLst/>
                <a:latin typeface="Times New Roman" panose="02020603050405020304" pitchFamily="18" charset="0"/>
                <a:ea typeface="Times New Roman" panose="02020603050405020304" pitchFamily="18" charset="0"/>
              </a:rPr>
              <a:t>Scalability: Building a scalable infrastructure capable of handling a growing user base and increasing website traffic without compromising performance.</a:t>
            </a:r>
            <a:endParaRPr lang="en-IN" sz="4900" dirty="0">
              <a:effectLst/>
              <a:latin typeface="Times New Roman" panose="02020603050405020304" pitchFamily="18" charset="0"/>
              <a:ea typeface="Times New Roman" panose="02020603050405020304" pitchFamily="18" charset="0"/>
            </a:endParaRPr>
          </a:p>
          <a:p>
            <a:pPr marL="342900" marR="144145" lvl="0" indent="-342900" algn="just">
              <a:lnSpc>
                <a:spcPct val="150000"/>
              </a:lnSpc>
              <a:spcAft>
                <a:spcPts val="0"/>
              </a:spcAft>
              <a:buFont typeface="Symbol" panose="05050102010706020507" pitchFamily="18" charset="2"/>
              <a:buChar char=""/>
            </a:pPr>
            <a:r>
              <a:rPr lang="en-US" sz="4900" dirty="0">
                <a:effectLst/>
                <a:latin typeface="Times New Roman" panose="02020603050405020304" pitchFamily="18" charset="0"/>
                <a:ea typeface="Times New Roman" panose="02020603050405020304" pitchFamily="18" charset="0"/>
              </a:rPr>
              <a:t>Mobile Responsiveness: Ensuring seamless functionality and user experience across different devices, including smartphones, tablets, and desktops.</a:t>
            </a:r>
            <a:endParaRPr lang="en-IN" sz="4900" dirty="0">
              <a:effectLst/>
              <a:latin typeface="Times New Roman" panose="02020603050405020304" pitchFamily="18" charset="0"/>
              <a:ea typeface="Times New Roman" panose="02020603050405020304" pitchFamily="18" charset="0"/>
            </a:endParaRPr>
          </a:p>
          <a:p>
            <a:pPr marL="342900" marR="144145" lvl="0" indent="-342900" algn="just">
              <a:lnSpc>
                <a:spcPct val="150000"/>
              </a:lnSpc>
              <a:spcAft>
                <a:spcPts val="0"/>
              </a:spcAft>
              <a:buFont typeface="Symbol" panose="05050102010706020507" pitchFamily="18" charset="2"/>
              <a:buChar char=""/>
            </a:pPr>
            <a:r>
              <a:rPr lang="en-US" sz="4900" dirty="0">
                <a:effectLst/>
                <a:latin typeface="Times New Roman" panose="02020603050405020304" pitchFamily="18" charset="0"/>
                <a:ea typeface="Times New Roman" panose="02020603050405020304" pitchFamily="18" charset="0"/>
              </a:rPr>
              <a:t>Communication Features: Integrating messaging and communication features to facilitate interaction between potential roommates while maintaining privacy and security.</a:t>
            </a:r>
            <a:endParaRPr lang="en-IN" sz="4900" dirty="0">
              <a:effectLst/>
              <a:latin typeface="Times New Roman" panose="02020603050405020304" pitchFamily="18" charset="0"/>
              <a:ea typeface="Times New Roman" panose="02020603050405020304" pitchFamily="18" charset="0"/>
            </a:endParaRPr>
          </a:p>
          <a:p>
            <a:pPr marL="342900" marR="144145" lvl="0" indent="-342900" algn="just">
              <a:lnSpc>
                <a:spcPct val="150000"/>
              </a:lnSpc>
              <a:spcAft>
                <a:spcPts val="0"/>
              </a:spcAft>
              <a:buFont typeface="Symbol" panose="05050102010706020507" pitchFamily="18" charset="2"/>
              <a:buChar char=""/>
            </a:pPr>
            <a:r>
              <a:rPr lang="en-US" sz="4900" dirty="0">
                <a:effectLst/>
                <a:latin typeface="Times New Roman" panose="02020603050405020304" pitchFamily="18" charset="0"/>
                <a:ea typeface="Times New Roman" panose="02020603050405020304" pitchFamily="18" charset="0"/>
              </a:rPr>
              <a:t>Feedback and Improvement: Implementing mechanisms for collecting user feedback and continuously improving the platform based on user suggestions and preferences.</a:t>
            </a:r>
            <a:endParaRPr lang="en-IN" sz="49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4C519A6-CD58-584A-4F4D-780D68B782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93964" y="542362"/>
            <a:ext cx="1397000" cy="1384300"/>
          </a:xfrm>
          <a:prstGeom prst="rect">
            <a:avLst/>
          </a:prstGeom>
          <a:noFill/>
          <a:ln>
            <a:noFill/>
          </a:ln>
        </p:spPr>
      </p:pic>
    </p:spTree>
    <p:extLst>
      <p:ext uri="{BB962C8B-B14F-4D97-AF65-F5344CB8AC3E}">
        <p14:creationId xmlns:p14="http://schemas.microsoft.com/office/powerpoint/2010/main" val="199007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9993-BC03-E1B1-8B99-741671E69E05}"/>
              </a:ext>
            </a:extLst>
          </p:cNvPr>
          <p:cNvSpPr>
            <a:spLocks noGrp="1"/>
          </p:cNvSpPr>
          <p:nvPr>
            <p:ph type="title"/>
          </p:nvPr>
        </p:nvSpPr>
        <p:spPr/>
        <p:txBody>
          <a:bodyPr/>
          <a:lstStyle/>
          <a:p>
            <a:r>
              <a:rPr lang="en-IN" dirty="0"/>
              <a:t>Main Objectives</a:t>
            </a:r>
          </a:p>
        </p:txBody>
      </p:sp>
      <p:sp>
        <p:nvSpPr>
          <p:cNvPr id="3" name="Content Placeholder 2">
            <a:extLst>
              <a:ext uri="{FF2B5EF4-FFF2-40B4-BE49-F238E27FC236}">
                <a16:creationId xmlns:a16="http://schemas.microsoft.com/office/drawing/2014/main" id="{CDB98083-DEE8-BDCF-5299-D9F3AD5C6551}"/>
              </a:ext>
            </a:extLst>
          </p:cNvPr>
          <p:cNvSpPr>
            <a:spLocks noGrp="1"/>
          </p:cNvSpPr>
          <p:nvPr>
            <p:ph idx="1"/>
          </p:nvPr>
        </p:nvSpPr>
        <p:spPr/>
        <p:txBody>
          <a:bodyPr>
            <a:normAutofit fontScale="70000" lnSpcReduction="20000"/>
          </a:bodyPr>
          <a:lstStyle/>
          <a:p>
            <a:r>
              <a:rPr lang="en-US" dirty="0"/>
              <a:t>"Create a visually appealing website with a focus on user-friendly design.</a:t>
            </a:r>
          </a:p>
          <a:p>
            <a:r>
              <a:rPr lang="en-US" dirty="0"/>
              <a:t>Utilize Google Firebase for secure authentication and data storage.</a:t>
            </a:r>
          </a:p>
          <a:p>
            <a:r>
              <a:rPr lang="en-US" dirty="0"/>
              <a:t>Develop a robust matching algorithm for accurate roommate pairing.</a:t>
            </a:r>
          </a:p>
          <a:p>
            <a:r>
              <a:rPr lang="en-US" dirty="0"/>
              <a:t>Prioritize security to protect user information and maintain trust.</a:t>
            </a:r>
          </a:p>
          <a:p>
            <a:r>
              <a:rPr lang="en-US" dirty="0"/>
              <a:t>Design a scalable architecture for future growth and tech advancements.</a:t>
            </a:r>
          </a:p>
          <a:p>
            <a:r>
              <a:rPr lang="en-US" dirty="0"/>
              <a:t>Ensure responsiveness across all devices.</a:t>
            </a:r>
          </a:p>
          <a:p>
            <a:r>
              <a:rPr lang="en-US" dirty="0"/>
              <a:t>Integrate communication features for effective interaction while maintaining privacy.</a:t>
            </a:r>
          </a:p>
          <a:p>
            <a:r>
              <a:rPr lang="en-US" dirty="0"/>
              <a:t>Establish a feedback loop for continuous platform improvement.</a:t>
            </a:r>
          </a:p>
          <a:p>
            <a:r>
              <a:rPr lang="en-US" dirty="0"/>
              <a:t>Through these goals, </a:t>
            </a:r>
            <a:r>
              <a:rPr lang="en-US" dirty="0" err="1"/>
              <a:t>RoomSaathi</a:t>
            </a:r>
            <a:r>
              <a:rPr lang="en-US" dirty="0"/>
              <a:t> aims to transform roommate matching with a seamless and personalized experience."</a:t>
            </a:r>
            <a:endParaRPr lang="en-IN" dirty="0"/>
          </a:p>
        </p:txBody>
      </p:sp>
      <p:pic>
        <p:nvPicPr>
          <p:cNvPr id="4" name="Picture 3">
            <a:extLst>
              <a:ext uri="{FF2B5EF4-FFF2-40B4-BE49-F238E27FC236}">
                <a16:creationId xmlns:a16="http://schemas.microsoft.com/office/drawing/2014/main" id="{C5BC69ED-7753-3FCA-1CF4-7A703E5760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55300" y="230188"/>
            <a:ext cx="1397000" cy="1384300"/>
          </a:xfrm>
          <a:prstGeom prst="rect">
            <a:avLst/>
          </a:prstGeom>
          <a:noFill/>
          <a:ln>
            <a:noFill/>
          </a:ln>
        </p:spPr>
      </p:pic>
    </p:spTree>
    <p:extLst>
      <p:ext uri="{BB962C8B-B14F-4D97-AF65-F5344CB8AC3E}">
        <p14:creationId xmlns:p14="http://schemas.microsoft.com/office/powerpoint/2010/main" val="297240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36AD-FEA8-1E35-CCF8-9E74073EB404}"/>
              </a:ext>
            </a:extLst>
          </p:cNvPr>
          <p:cNvSpPr>
            <a:spLocks noGrp="1"/>
          </p:cNvSpPr>
          <p:nvPr>
            <p:ph type="title"/>
          </p:nvPr>
        </p:nvSpPr>
        <p:spPr/>
        <p:txBody>
          <a:bodyPr/>
          <a:lstStyle/>
          <a:p>
            <a:r>
              <a:rPr lang="en-IN" dirty="0"/>
              <a:t>Methodology Of Backend Development</a:t>
            </a:r>
          </a:p>
        </p:txBody>
      </p:sp>
      <p:sp>
        <p:nvSpPr>
          <p:cNvPr id="3" name="Content Placeholder 2">
            <a:extLst>
              <a:ext uri="{FF2B5EF4-FFF2-40B4-BE49-F238E27FC236}">
                <a16:creationId xmlns:a16="http://schemas.microsoft.com/office/drawing/2014/main" id="{F934C927-E91C-AC61-BC7D-108DDC312054}"/>
              </a:ext>
            </a:extLst>
          </p:cNvPr>
          <p:cNvSpPr>
            <a:spLocks noGrp="1"/>
          </p:cNvSpPr>
          <p:nvPr>
            <p:ph idx="1"/>
          </p:nvPr>
        </p:nvSpPr>
        <p:spPr/>
        <p:txBody>
          <a:bodyPr>
            <a:normAutofit fontScale="92500" lnSpcReduction="10000"/>
          </a:bodyPr>
          <a:lstStyle/>
          <a:p>
            <a:pPr marR="179705" algn="just">
              <a:lnSpc>
                <a:spcPct val="150000"/>
              </a:lnSpc>
              <a:spcBef>
                <a:spcPts val="600"/>
              </a:spcBef>
            </a:pP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Now, for hosting and storing user’s data we  used </a:t>
            </a:r>
            <a:r>
              <a:rPr lang="en-US" sz="1800" b="1" dirty="0">
                <a:solidFill>
                  <a:srgbClr val="202122"/>
                </a:solidFill>
                <a:effectLst/>
                <a:highlight>
                  <a:srgbClr val="FFFFFF"/>
                </a:highlight>
                <a:latin typeface="Times New Roman" panose="02020603050405020304" pitchFamily="18" charset="0"/>
                <a:ea typeface="Times New Roman" panose="02020603050405020304" pitchFamily="18" charset="0"/>
              </a:rPr>
              <a:t>google-firebase</a:t>
            </a: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 which is an open source platform used to store, authenticate user’s data and to host the website. The details about firebase are: </a:t>
            </a:r>
            <a:endParaRPr lang="en-IN" sz="1800" dirty="0">
              <a:effectLst/>
              <a:highlight>
                <a:srgbClr val="FFFFFF"/>
              </a:highlight>
              <a:latin typeface="Times New Roman" panose="02020603050405020304" pitchFamily="18" charset="0"/>
              <a:ea typeface="Times New Roman" panose="02020603050405020304" pitchFamily="18" charset="0"/>
            </a:endParaRPr>
          </a:p>
          <a:p>
            <a:pPr marR="179705" algn="just">
              <a:lnSpc>
                <a:spcPct val="150000"/>
              </a:lnSpc>
              <a:spcBef>
                <a:spcPts val="600"/>
              </a:spcBef>
            </a:pPr>
            <a:r>
              <a:rPr lang="en-US" sz="1800" b="1" dirty="0">
                <a:solidFill>
                  <a:srgbClr val="202122"/>
                </a:solidFill>
                <a:effectLst/>
                <a:highlight>
                  <a:srgbClr val="FFFFFF"/>
                </a:highlight>
                <a:latin typeface="Times New Roman" panose="02020603050405020304" pitchFamily="18" charset="0"/>
                <a:ea typeface="Times New Roman" panose="02020603050405020304" pitchFamily="18" charset="0"/>
              </a:rPr>
              <a:t>Firebase </a:t>
            </a: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 is a set of </a:t>
            </a:r>
            <a:r>
              <a:rPr lang="en-US" sz="1800" u="sng" dirty="0">
                <a:solidFill>
                  <a:srgbClr val="3366CC"/>
                </a:solidFill>
                <a:effectLst/>
                <a:highlight>
                  <a:srgbClr val="FFFFFF"/>
                </a:highlight>
                <a:latin typeface="Times New Roman" panose="02020603050405020304" pitchFamily="18" charset="0"/>
                <a:ea typeface="Times New Roman" panose="02020603050405020304" pitchFamily="18" charset="0"/>
                <a:hlinkClick r:id="rId2" tooltip="Backend as a service"/>
              </a:rPr>
              <a:t>backend</a:t>
            </a: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 </a:t>
            </a:r>
            <a:r>
              <a:rPr lang="en-US" sz="1800" u="sng" dirty="0">
                <a:solidFill>
                  <a:srgbClr val="3366CC"/>
                </a:solidFill>
                <a:effectLst/>
                <a:highlight>
                  <a:srgbClr val="FFFFFF"/>
                </a:highlight>
                <a:latin typeface="Times New Roman" panose="02020603050405020304" pitchFamily="18" charset="0"/>
                <a:ea typeface="Times New Roman" panose="02020603050405020304" pitchFamily="18" charset="0"/>
                <a:hlinkClick r:id="rId3" tooltip="Cloud computing"/>
              </a:rPr>
              <a:t>cloud computing</a:t>
            </a: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 services and application development platforms provided by </a:t>
            </a:r>
            <a:r>
              <a:rPr lang="en-US" sz="1800" u="sng" dirty="0">
                <a:solidFill>
                  <a:srgbClr val="3366CC"/>
                </a:solidFill>
                <a:effectLst/>
                <a:highlight>
                  <a:srgbClr val="FFFFFF"/>
                </a:highlight>
                <a:latin typeface="Times New Roman" panose="02020603050405020304" pitchFamily="18" charset="0"/>
                <a:ea typeface="Times New Roman" panose="02020603050405020304" pitchFamily="18" charset="0"/>
                <a:hlinkClick r:id="rId4" tooltip="Google"/>
              </a:rPr>
              <a:t>Google</a:t>
            </a: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 It hosts databases, services, authentication, and integration for a variety of applications, including </a:t>
            </a:r>
            <a:r>
              <a:rPr lang="en-US" sz="1800" u="sng" dirty="0">
                <a:solidFill>
                  <a:srgbClr val="3366CC"/>
                </a:solidFill>
                <a:effectLst/>
                <a:highlight>
                  <a:srgbClr val="FFFFFF"/>
                </a:highlight>
                <a:latin typeface="Times New Roman" panose="02020603050405020304" pitchFamily="18" charset="0"/>
                <a:ea typeface="Times New Roman" panose="02020603050405020304" pitchFamily="18" charset="0"/>
                <a:hlinkClick r:id="rId5" tooltip="Android (operating system)"/>
              </a:rPr>
              <a:t>Android</a:t>
            </a: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 </a:t>
            </a:r>
            <a:r>
              <a:rPr lang="en-US" sz="1800" u="sng" dirty="0">
                <a:solidFill>
                  <a:srgbClr val="3366CC"/>
                </a:solidFill>
                <a:effectLst/>
                <a:highlight>
                  <a:srgbClr val="FFFFFF"/>
                </a:highlight>
                <a:latin typeface="Times New Roman" panose="02020603050405020304" pitchFamily="18" charset="0"/>
                <a:ea typeface="Times New Roman" panose="02020603050405020304" pitchFamily="18" charset="0"/>
                <a:hlinkClick r:id="rId6" tooltip="IOS"/>
              </a:rPr>
              <a:t>iOS</a:t>
            </a: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 </a:t>
            </a:r>
            <a:r>
              <a:rPr lang="en-US" sz="1800" u="sng" dirty="0">
                <a:solidFill>
                  <a:srgbClr val="3366CC"/>
                </a:solidFill>
                <a:effectLst/>
                <a:highlight>
                  <a:srgbClr val="FFFFFF"/>
                </a:highlight>
                <a:latin typeface="Times New Roman" panose="02020603050405020304" pitchFamily="18" charset="0"/>
                <a:ea typeface="Times New Roman" panose="02020603050405020304" pitchFamily="18" charset="0"/>
                <a:hlinkClick r:id="rId7" tooltip="JavaScript"/>
              </a:rPr>
              <a:t>JavaScript</a:t>
            </a: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 </a:t>
            </a:r>
            <a:r>
              <a:rPr lang="en-US" sz="1800" u="sng" dirty="0">
                <a:solidFill>
                  <a:srgbClr val="3366CC"/>
                </a:solidFill>
                <a:effectLst/>
                <a:highlight>
                  <a:srgbClr val="FFFFFF"/>
                </a:highlight>
                <a:latin typeface="Times New Roman" panose="02020603050405020304" pitchFamily="18" charset="0"/>
                <a:ea typeface="Times New Roman" panose="02020603050405020304" pitchFamily="18" charset="0"/>
                <a:hlinkClick r:id="rId8" tooltip="Node.js"/>
              </a:rPr>
              <a:t>Node.js</a:t>
            </a: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 </a:t>
            </a:r>
            <a:r>
              <a:rPr lang="en-US" sz="1800" u="sng" dirty="0">
                <a:solidFill>
                  <a:srgbClr val="3366CC"/>
                </a:solidFill>
                <a:effectLst/>
                <a:highlight>
                  <a:srgbClr val="FFFFFF"/>
                </a:highlight>
                <a:latin typeface="Times New Roman" panose="02020603050405020304" pitchFamily="18" charset="0"/>
                <a:ea typeface="Times New Roman" panose="02020603050405020304" pitchFamily="18" charset="0"/>
                <a:hlinkClick r:id="rId9" tooltip="Java (programming language)"/>
              </a:rPr>
              <a:t>Java</a:t>
            </a: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 </a:t>
            </a:r>
            <a:r>
              <a:rPr lang="en-US" sz="1800" u="sng" dirty="0">
                <a:solidFill>
                  <a:srgbClr val="3366CC"/>
                </a:solidFill>
                <a:effectLst/>
                <a:highlight>
                  <a:srgbClr val="FFFFFF"/>
                </a:highlight>
                <a:latin typeface="Times New Roman" panose="02020603050405020304" pitchFamily="18" charset="0"/>
                <a:ea typeface="Times New Roman" panose="02020603050405020304" pitchFamily="18" charset="0"/>
                <a:hlinkClick r:id="rId10" tooltip="Unity (game engine)"/>
              </a:rPr>
              <a:t>Unity</a:t>
            </a: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 </a:t>
            </a:r>
            <a:r>
              <a:rPr lang="en-US" sz="1800" u="sng" dirty="0">
                <a:solidFill>
                  <a:srgbClr val="3366CC"/>
                </a:solidFill>
                <a:effectLst/>
                <a:highlight>
                  <a:srgbClr val="FFFFFF"/>
                </a:highlight>
                <a:latin typeface="Times New Roman" panose="02020603050405020304" pitchFamily="18" charset="0"/>
                <a:ea typeface="Times New Roman" panose="02020603050405020304" pitchFamily="18" charset="0"/>
                <a:hlinkClick r:id="rId11" tooltip="PHP"/>
              </a:rPr>
              <a:t>PHP</a:t>
            </a: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 and </a:t>
            </a:r>
            <a:r>
              <a:rPr lang="en-US" sz="1800" u="sng" dirty="0">
                <a:solidFill>
                  <a:srgbClr val="3366CC"/>
                </a:solidFill>
                <a:effectLst/>
                <a:highlight>
                  <a:srgbClr val="FFFFFF"/>
                </a:highlight>
                <a:latin typeface="Times New Roman" panose="02020603050405020304" pitchFamily="18" charset="0"/>
                <a:ea typeface="Times New Roman" panose="02020603050405020304" pitchFamily="18" charset="0"/>
                <a:hlinkClick r:id="rId12" tooltip="C++"/>
              </a:rPr>
              <a:t>C++</a:t>
            </a:r>
            <a:r>
              <a:rPr lang="en-US" sz="1800" dirty="0">
                <a:solidFill>
                  <a:srgbClr val="202122"/>
                </a:solidFill>
                <a:effectLst/>
                <a:highlight>
                  <a:srgbClr val="FFFFFF"/>
                </a:highlight>
                <a:latin typeface="Times New Roman" panose="02020603050405020304" pitchFamily="18" charset="0"/>
                <a:ea typeface="Times New Roman" panose="02020603050405020304" pitchFamily="18" charset="0"/>
              </a:rPr>
              <a:t>.</a:t>
            </a:r>
            <a:endParaRPr lang="en-IN" sz="1800" dirty="0">
              <a:effectLst/>
              <a:highlight>
                <a:srgbClr val="FFFFFF"/>
              </a:highlight>
              <a:latin typeface="Times New Roman" panose="02020603050405020304" pitchFamily="18" charset="0"/>
              <a:ea typeface="Times New Roman" panose="02020603050405020304" pitchFamily="18" charset="0"/>
            </a:endParaRPr>
          </a:p>
          <a:p>
            <a:r>
              <a:rPr lang="en-US" sz="1800" dirty="0">
                <a:solidFill>
                  <a:srgbClr val="202122"/>
                </a:solidFill>
                <a:effectLst/>
                <a:latin typeface="Times New Roman" panose="02020603050405020304" pitchFamily="18" charset="0"/>
                <a:ea typeface="Times New Roman" panose="02020603050405020304" pitchFamily="18" charset="0"/>
              </a:rPr>
              <a:t>Firebase evolved from Envolve, a prior startup founded by James </a:t>
            </a:r>
            <a:r>
              <a:rPr lang="en-US" sz="1800" dirty="0" err="1">
                <a:solidFill>
                  <a:srgbClr val="202122"/>
                </a:solidFill>
                <a:effectLst/>
                <a:latin typeface="Times New Roman" panose="02020603050405020304" pitchFamily="18" charset="0"/>
                <a:ea typeface="Times New Roman" panose="02020603050405020304" pitchFamily="18" charset="0"/>
              </a:rPr>
              <a:t>Tamplin</a:t>
            </a:r>
            <a:r>
              <a:rPr lang="en-US" sz="1800" dirty="0">
                <a:solidFill>
                  <a:srgbClr val="202122"/>
                </a:solidFill>
                <a:effectLst/>
                <a:latin typeface="Times New Roman" panose="02020603050405020304" pitchFamily="18" charset="0"/>
                <a:ea typeface="Times New Roman" panose="02020603050405020304" pitchFamily="18" charset="0"/>
              </a:rPr>
              <a:t> and Andrew Lee in 2011. Envolve provided developers an API that enables the integration of online chat functionality into their websites. After releasing the chat service, </a:t>
            </a:r>
            <a:r>
              <a:rPr lang="en-US" sz="1800" dirty="0" err="1">
                <a:solidFill>
                  <a:srgbClr val="202122"/>
                </a:solidFill>
                <a:effectLst/>
                <a:latin typeface="Times New Roman" panose="02020603050405020304" pitchFamily="18" charset="0"/>
                <a:ea typeface="Times New Roman" panose="02020603050405020304" pitchFamily="18" charset="0"/>
              </a:rPr>
              <a:t>Tamplin</a:t>
            </a:r>
            <a:r>
              <a:rPr lang="en-US" sz="1800" dirty="0">
                <a:solidFill>
                  <a:srgbClr val="202122"/>
                </a:solidFill>
                <a:effectLst/>
                <a:latin typeface="Times New Roman" panose="02020603050405020304" pitchFamily="18" charset="0"/>
                <a:ea typeface="Times New Roman" panose="02020603050405020304" pitchFamily="18" charset="0"/>
              </a:rPr>
              <a:t> and Lee found that it was being used to pass application data that were not chat messages.</a:t>
            </a:r>
            <a:endParaRPr lang="en-IN" dirty="0"/>
          </a:p>
        </p:txBody>
      </p:sp>
      <p:pic>
        <p:nvPicPr>
          <p:cNvPr id="4" name="Picture 3">
            <a:extLst>
              <a:ext uri="{FF2B5EF4-FFF2-40B4-BE49-F238E27FC236}">
                <a16:creationId xmlns:a16="http://schemas.microsoft.com/office/drawing/2014/main" id="{E97532DB-3438-2EE9-6F4F-8252E500C40B}"/>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0490610" y="141133"/>
            <a:ext cx="1397000" cy="1384300"/>
          </a:xfrm>
          <a:prstGeom prst="rect">
            <a:avLst/>
          </a:prstGeom>
          <a:noFill/>
          <a:ln>
            <a:noFill/>
          </a:ln>
        </p:spPr>
      </p:pic>
    </p:spTree>
    <p:extLst>
      <p:ext uri="{BB962C8B-B14F-4D97-AF65-F5344CB8AC3E}">
        <p14:creationId xmlns:p14="http://schemas.microsoft.com/office/powerpoint/2010/main" val="280769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6DE4-4D76-F780-6C76-A432FDD17D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BEC741-7346-9BB9-1F4B-DED8AF3E1D63}"/>
              </a:ext>
            </a:extLst>
          </p:cNvPr>
          <p:cNvSpPr>
            <a:spLocks noGrp="1"/>
          </p:cNvSpPr>
          <p:nvPr>
            <p:ph idx="1"/>
          </p:nvPr>
        </p:nvSpPr>
        <p:spPr>
          <a:xfrm>
            <a:off x="1295401" y="1710813"/>
            <a:ext cx="9601196" cy="4165055"/>
          </a:xfrm>
        </p:spPr>
        <p:txBody>
          <a:bodyPr>
            <a:normAutofit/>
          </a:bodyPr>
          <a:lstStyle/>
          <a:p>
            <a:r>
              <a:rPr lang="en-IN" sz="1800" dirty="0">
                <a:effectLst/>
                <a:latin typeface="Calisto MT" panose="02040603050505030304" pitchFamily="18" charset="0"/>
                <a:ea typeface="Calibri" panose="020F0502020204030204" pitchFamily="34" charset="0"/>
                <a:cs typeface="Times New Roman" panose="02020603050405020304" pitchFamily="18" charset="0"/>
              </a:rPr>
              <a:t>Google Firebase is a powerful platform that simplifies backend development for websites and applications. It offers a wide range of services, including hosting, database management, user authentication, and more.</a:t>
            </a:r>
          </a:p>
          <a:p>
            <a:r>
              <a:rPr lang="en-IN" sz="1800" dirty="0">
                <a:effectLst/>
                <a:latin typeface="Calisto MT" panose="02040603050505030304" pitchFamily="18" charset="0"/>
                <a:ea typeface="Calibri" panose="020F0502020204030204" pitchFamily="34" charset="0"/>
                <a:cs typeface="Times New Roman" panose="02020603050405020304" pitchFamily="18" charset="0"/>
              </a:rPr>
              <a:t> With Firebase, developers can easily set up and manage backend services without the need for complex infrastructure setup or maintenance. </a:t>
            </a:r>
          </a:p>
          <a:p>
            <a:r>
              <a:rPr lang="en-IN" sz="1800" dirty="0">
                <a:effectLst/>
                <a:latin typeface="Calisto MT" panose="02040603050505030304" pitchFamily="18" charset="0"/>
                <a:ea typeface="Calibri" panose="020F0502020204030204" pitchFamily="34" charset="0"/>
                <a:cs typeface="Times New Roman" panose="02020603050405020304" pitchFamily="18" charset="0"/>
              </a:rPr>
              <a:t>It provides seamless integration with various frontend frameworks and libraries, allowing developers to focus on building the frontend features of their website or app.</a:t>
            </a:r>
          </a:p>
          <a:p>
            <a:r>
              <a:rPr lang="en-IN" sz="1800" dirty="0">
                <a:effectLst/>
                <a:latin typeface="Calisto MT" panose="02040603050505030304" pitchFamily="18" charset="0"/>
                <a:ea typeface="Calibri" panose="020F0502020204030204" pitchFamily="34" charset="0"/>
                <a:cs typeface="Times New Roman" panose="02020603050405020304" pitchFamily="18" charset="0"/>
              </a:rPr>
              <a:t> Firebase's real-time database capabilities enable synchronized data across different devices in real-time, enhancing the user experience. Additionally, Firebase offers robust security features to protect user data and maintain trust. Overall, Firebase streamlines the backend development process, making it easier and more efficient for developers to create dynamic and scalable websites and applications.</a:t>
            </a:r>
            <a:endParaRPr lang="en-IN" dirty="0">
              <a:latin typeface="Calisto MT" panose="02040603050505030304" pitchFamily="18" charset="0"/>
            </a:endParaRPr>
          </a:p>
        </p:txBody>
      </p:sp>
      <p:pic>
        <p:nvPicPr>
          <p:cNvPr id="4" name="Picture 3">
            <a:extLst>
              <a:ext uri="{FF2B5EF4-FFF2-40B4-BE49-F238E27FC236}">
                <a16:creationId xmlns:a16="http://schemas.microsoft.com/office/drawing/2014/main" id="{3FAB82CA-ABEF-0B5A-9F9A-DEF8A60E20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92287" y="160799"/>
            <a:ext cx="1397000" cy="1384300"/>
          </a:xfrm>
          <a:prstGeom prst="rect">
            <a:avLst/>
          </a:prstGeom>
          <a:noFill/>
          <a:ln>
            <a:noFill/>
          </a:ln>
        </p:spPr>
      </p:pic>
    </p:spTree>
    <p:extLst>
      <p:ext uri="{BB962C8B-B14F-4D97-AF65-F5344CB8AC3E}">
        <p14:creationId xmlns:p14="http://schemas.microsoft.com/office/powerpoint/2010/main" val="11945803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21</TotalTime>
  <Words>980</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HP Simplified Hans</vt:lpstr>
      <vt:lpstr>Arial</vt:lpstr>
      <vt:lpstr>Bahnschrift Condensed</vt:lpstr>
      <vt:lpstr>Calisto MT</vt:lpstr>
      <vt:lpstr>Garamond</vt:lpstr>
      <vt:lpstr>Symbol</vt:lpstr>
      <vt:lpstr>Times New Roman</vt:lpstr>
      <vt:lpstr>Organic</vt:lpstr>
      <vt:lpstr>ROOMSATHI</vt:lpstr>
      <vt:lpstr>Introduction and Technologies Used:</vt:lpstr>
      <vt:lpstr>PowerPoint Presentation</vt:lpstr>
      <vt:lpstr>Role Of Various Technologies Used in the Project:</vt:lpstr>
      <vt:lpstr>Our Objective:</vt:lpstr>
      <vt:lpstr>Key Challenges:</vt:lpstr>
      <vt:lpstr>Main Objectives</vt:lpstr>
      <vt:lpstr>Methodology Of Backend Development</vt:lpstr>
      <vt:lpstr>PowerPoint Presentation</vt:lpstr>
      <vt:lpstr>Conclusion</vt:lpstr>
      <vt:lpstr>Future Scope and Possible Upgrades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ROOMSATHI</dc:title>
  <dc:creator>Chinmay Joshi</dc:creator>
  <cp:lastModifiedBy>Chinmay Joshi</cp:lastModifiedBy>
  <cp:revision>1</cp:revision>
  <dcterms:created xsi:type="dcterms:W3CDTF">2024-04-17T15:13:39Z</dcterms:created>
  <dcterms:modified xsi:type="dcterms:W3CDTF">2024-04-17T15:35:22Z</dcterms:modified>
</cp:coreProperties>
</file>