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72" r:id="rId9"/>
    <p:sldId id="260" r:id="rId10"/>
    <p:sldId id="273" r:id="rId11"/>
    <p:sldId id="275" r:id="rId12"/>
    <p:sldId id="276" r:id="rId13"/>
    <p:sldId id="279" r:id="rId14"/>
    <p:sldId id="27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99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809" autoAdjust="0"/>
    <p:restoredTop sz="94660"/>
  </p:normalViewPr>
  <p:slideViewPr>
    <p:cSldViewPr snapToGrid="0">
      <p:cViewPr>
        <p:scale>
          <a:sx n="75" d="100"/>
          <a:sy n="75" d="100"/>
        </p:scale>
        <p:origin x="-802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pPr/>
              <a:t>9/18/2021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=""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=""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3968" y="2235200"/>
            <a:ext cx="7077456" cy="1393952"/>
          </a:xfrm>
        </p:spPr>
        <p:txBody>
          <a:bodyPr/>
          <a:lstStyle/>
          <a:p>
            <a:r>
              <a:rPr lang="en-US" sz="4800" dirty="0" smtClean="0"/>
              <a:t>4IT31: PROJECT 1</a:t>
            </a:r>
            <a:br>
              <a:rPr lang="en-US" sz="4800" dirty="0" smtClean="0"/>
            </a:br>
            <a:r>
              <a:rPr lang="en-US" sz="4800" dirty="0" smtClean="0"/>
              <a:t>					   </a:t>
            </a:r>
            <a:r>
              <a:rPr lang="en-US" sz="1800" dirty="0" smtClean="0"/>
              <a:t>Group No. :- 13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76880" y="4013200"/>
          <a:ext cx="76504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5240"/>
                <a:gridCol w="3825240"/>
              </a:tblGrid>
              <a:tr h="357721">
                <a:tc>
                  <a:txBody>
                    <a:bodyPr/>
                    <a:lstStyle/>
                    <a:p>
                      <a:r>
                        <a:rPr lang="en-US" dirty="0" smtClean="0"/>
                        <a:t>ID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62690">
                <a:tc>
                  <a:txBody>
                    <a:bodyPr/>
                    <a:lstStyle/>
                    <a:p>
                      <a:r>
                        <a:rPr lang="en-US" dirty="0" smtClean="0"/>
                        <a:t>18IT404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Desai Man</a:t>
                      </a:r>
                      <a:endParaRPr lang="en-US" dirty="0"/>
                    </a:p>
                  </a:txBody>
                  <a:tcPr/>
                </a:tc>
              </a:tr>
              <a:tr h="362690">
                <a:tc>
                  <a:txBody>
                    <a:bodyPr/>
                    <a:lstStyle/>
                    <a:p>
                      <a:r>
                        <a:rPr lang="en-US" dirty="0" smtClean="0"/>
                        <a:t>18IT405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Gohil Kalp</a:t>
                      </a:r>
                      <a:endParaRPr lang="en-US" dirty="0"/>
                    </a:p>
                  </a:txBody>
                  <a:tcPr/>
                </a:tc>
              </a:tr>
              <a:tr h="362690">
                <a:tc>
                  <a:txBody>
                    <a:bodyPr/>
                    <a:lstStyle/>
                    <a:p>
                      <a:r>
                        <a:rPr lang="en-US" dirty="0" smtClean="0"/>
                        <a:t>18IT413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 Param</a:t>
                      </a:r>
                      <a:endParaRPr lang="en-US" dirty="0"/>
                    </a:p>
                  </a:txBody>
                  <a:tcPr/>
                </a:tc>
              </a:tr>
              <a:tr h="362690">
                <a:tc>
                  <a:txBody>
                    <a:bodyPr/>
                    <a:lstStyle/>
                    <a:p>
                      <a:r>
                        <a:rPr lang="en-US" dirty="0" smtClean="0"/>
                        <a:t>17IT419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 Jay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Linear Regression Works…??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98380" cy="4856695"/>
          </a:xfrm>
        </p:spPr>
        <p:txBody>
          <a:bodyPr/>
          <a:lstStyle/>
          <a:p>
            <a:pPr marL="971550" lvl="2" indent="-514350"/>
            <a:r>
              <a:rPr lang="en-US" sz="2600" dirty="0" smtClean="0">
                <a:latin typeface="Times New Roman" panose="02020603050405020304" charset="0"/>
                <a:cs typeface="Times New Roman" panose="02020603050405020304" charset="0"/>
              </a:rPr>
              <a:t>Linear regression is a way to model the relationship between two variables. </a:t>
            </a:r>
          </a:p>
          <a:p>
            <a:pPr marL="971550" lvl="2" indent="-514350"/>
            <a:r>
              <a:rPr lang="en-US" sz="2600" dirty="0" smtClean="0">
                <a:latin typeface="Times New Roman" panose="02020603050405020304" charset="0"/>
                <a:cs typeface="Times New Roman" panose="02020603050405020304" charset="0"/>
              </a:rPr>
              <a:t>The equation of line has the form Y= a + bX, </a:t>
            </a:r>
          </a:p>
          <a:p>
            <a:pPr marL="1428750" lvl="3" indent="-514350"/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where Y is the dependent variable (that’s the variable that goes on the Y axis).</a:t>
            </a:r>
          </a:p>
          <a:p>
            <a:pPr marL="1428750" lvl="3" indent="-514350"/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X is the independent variable (i.e. it is plotted on the X axis).</a:t>
            </a:r>
          </a:p>
          <a:p>
            <a:pPr marL="1428750" lvl="3" indent="-514350"/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b is the slope of the line.</a:t>
            </a:r>
          </a:p>
          <a:p>
            <a:pPr marL="1428750" lvl="3" indent="-514350"/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a is the</a:t>
            </a:r>
            <a:r>
              <a:rPr lang="en-US" sz="3200" dirty="0" smtClean="0">
                <a:latin typeface="Times New Roman" panose="02020603050405020304" charset="0"/>
                <a:cs typeface="Times New Roman" panose="02020603050405020304" charset="0"/>
              </a:rPr>
              <a:t> y-intercept</a:t>
            </a:r>
            <a:r>
              <a:rPr lang="en-US" sz="3000" dirty="0" smtClean="0"/>
              <a:t>.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endParaRPr lang="en-IN" sz="28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>
              <a:buNone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428750" lvl="2" indent="-514350">
              <a:buNone/>
            </a:pPr>
            <a:endParaRPr lang="en-I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C:\Users\Kalp Gohil\Desktop\linearregressionequation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308" y="4562158"/>
            <a:ext cx="4148772" cy="17573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Linear Regression Works…??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520" y="3688080"/>
            <a:ext cx="7010400" cy="2387600"/>
          </a:xfrm>
        </p:spPr>
        <p:txBody>
          <a:bodyPr/>
          <a:lstStyle/>
          <a:p>
            <a:pPr marL="971550" lvl="2" indent="-514350"/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In this sample picture blue points are actual data values.</a:t>
            </a:r>
          </a:p>
          <a:p>
            <a:pPr marL="971550" lvl="2" indent="-514350"/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Red line is linear regression line predicted using model.</a:t>
            </a:r>
            <a:endParaRPr lang="en-IN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8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53" name="Picture 5" descr="C:\Users\Kalp Gohil\Desktop\1_qAlHti2Sw2Ln4R_ZP5Qjow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" y="1559560"/>
            <a:ext cx="3799840" cy="28498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2635885"/>
            <a:ext cx="4612640" cy="840230"/>
          </a:xfrm>
        </p:spPr>
        <p:txBody>
          <a:bodyPr/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You…!!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House Price Prediction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 of the House Price Prediction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 anchor="ctr"/>
          <a:lstStyle/>
          <a:p>
            <a:r>
              <a:rPr lang="en-US" sz="2400" dirty="0" smtClean="0"/>
              <a:t>The goal is to predict the price of a given house according to the market prices taking into account different “features”. </a:t>
            </a:r>
          </a:p>
          <a:p>
            <a:r>
              <a:rPr lang="en-US" sz="2400" dirty="0" smtClean="0"/>
              <a:t>Main objective in this project is to obtain reasonably good to predict house prices based on some variables included in the dataset.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Aim of Our Project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lvl="0"/>
            <a:r>
              <a:rPr lang="en-IN" sz="2400" dirty="0" smtClean="0"/>
              <a:t>We will analyze data collected.</a:t>
            </a:r>
          </a:p>
          <a:p>
            <a:pPr lvl="0"/>
            <a:r>
              <a:rPr lang="en-IN" sz="2400" dirty="0" smtClean="0"/>
              <a:t>According to that we will clean and pre-process the data.</a:t>
            </a:r>
          </a:p>
          <a:p>
            <a:pPr lvl="0"/>
            <a:r>
              <a:rPr lang="en-IN" sz="2400" dirty="0" smtClean="0"/>
              <a:t>And then we will train model on this cleaned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7" name="Picture 3" descr="C:\Users\Kalp Gohil\Desktop\images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8039" y="3397250"/>
            <a:ext cx="2697162" cy="2672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Data Collection.</a:t>
            </a:r>
          </a:p>
          <a:p>
            <a:pPr lvl="1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Data Pre-Processing.</a:t>
            </a:r>
          </a:p>
          <a:p>
            <a:pPr lvl="1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Data Transformation.</a:t>
            </a:r>
          </a:p>
          <a:p>
            <a:pPr lvl="1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Signup / Login.</a:t>
            </a:r>
          </a:p>
          <a:p>
            <a:pPr>
              <a:buFont typeface="Wingdings" pitchFamily="2" charset="2"/>
              <a:buChar char="ü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 Remaining Work :- </a:t>
            </a:r>
          </a:p>
          <a:p>
            <a:pPr lvl="1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Model Training</a:t>
            </a:r>
          </a:p>
          <a:p>
            <a:pPr lvl="1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Designing some html pages for website.</a:t>
            </a:r>
          </a:p>
          <a:p>
            <a:pPr>
              <a:buNone/>
            </a:pPr>
            <a:endParaRPr lang="en-IN" sz="28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IN" sz="2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28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 Done on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67900" cy="4775415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Data Pre-Processing :-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After having dataset in hands, its important to pre-process that raw data into useful form.</a:t>
            </a:r>
          </a:p>
          <a:p>
            <a:pPr marL="971550" lvl="1" indent="-514350"/>
            <a:r>
              <a:rPr lang="en-IN" sz="2400" b="1" dirty="0" smtClean="0">
                <a:latin typeface="Times New Roman" panose="02020603050405020304" charset="0"/>
                <a:cs typeface="Times New Roman" panose="02020603050405020304" charset="0"/>
              </a:rPr>
              <a:t>Data Cleaning :- </a:t>
            </a:r>
          </a:p>
          <a:p>
            <a:pPr marL="1428750" lvl="2" indent="-514350"/>
            <a:r>
              <a:rPr lang="en-IN" sz="2200" b="1" dirty="0" smtClean="0">
                <a:latin typeface="Times New Roman" panose="02020603050405020304" charset="0"/>
                <a:cs typeface="Times New Roman" panose="02020603050405020304" charset="0"/>
              </a:rPr>
              <a:t>In this module we had cleaned our dataset if it gas any null values using following techniques..</a:t>
            </a:r>
          </a:p>
          <a:p>
            <a:pPr marL="1885950" lvl="3" indent="-514350"/>
            <a:r>
              <a:rPr lang="en-IN" sz="2400" b="1" dirty="0" smtClean="0">
                <a:latin typeface="Times New Roman" panose="02020603050405020304" charset="0"/>
                <a:cs typeface="Times New Roman" panose="02020603050405020304" charset="0"/>
              </a:rPr>
              <a:t>Drop that null data.</a:t>
            </a:r>
          </a:p>
          <a:p>
            <a:pPr marL="1885950" lvl="3" indent="-514350"/>
            <a:r>
              <a:rPr lang="en-IN" sz="2400" b="1" dirty="0" smtClean="0">
                <a:latin typeface="Times New Roman" panose="02020603050405020304" charset="0"/>
                <a:cs typeface="Times New Roman" panose="02020603050405020304" charset="0"/>
              </a:rPr>
              <a:t>Fill that null data with some meaning full statistical value.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67900" cy="4775415"/>
          </a:xfrm>
        </p:spPr>
        <p:txBody>
          <a:bodyPr/>
          <a:lstStyle/>
          <a:p>
            <a:pPr marL="514350" lvl="1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Data Transformation.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After data cleaning, we had transformed our data in appropriate form to remove outliers.</a:t>
            </a:r>
          </a:p>
          <a:p>
            <a:pPr marL="971550" lvl="1" indent="-514350"/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Attribute Selection :- </a:t>
            </a:r>
          </a:p>
          <a:p>
            <a:pPr marL="1428750" lvl="2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In this strategy we had add some new columns to our data set from existing ones to have look inside from data.</a:t>
            </a:r>
          </a:p>
          <a:p>
            <a:pPr marL="1428750" lvl="2" indent="-514350">
              <a:buNone/>
            </a:pPr>
            <a:endParaRPr lang="en-I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67900" cy="4775415"/>
          </a:xfrm>
        </p:spPr>
        <p:txBody>
          <a:bodyPr/>
          <a:lstStyle/>
          <a:p>
            <a:pPr marL="514350" lvl="1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Signup / Login.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In this module we had designed one simple website.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We had added static home page.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We had also added Signup / Login page just to insure that only registered user can accesses our website.</a:t>
            </a:r>
          </a:p>
          <a:p>
            <a:pPr marL="1428750" lvl="2" indent="-514350">
              <a:buNone/>
            </a:pPr>
            <a:endParaRPr lang="en-I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Remaining Work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98380" cy="4856695"/>
          </a:xfrm>
        </p:spPr>
        <p:txBody>
          <a:bodyPr/>
          <a:lstStyle/>
          <a:p>
            <a:pPr marL="514350" lvl="1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Model Training.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In this module we will train our data using Linear Regression.</a:t>
            </a:r>
          </a:p>
          <a:p>
            <a:pPr marL="514350" lvl="1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Designing some html pages for website.</a:t>
            </a:r>
          </a:p>
          <a:p>
            <a:pPr marL="971550" lvl="2" indent="-514350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In this module we need to design html page that will take input from user (parameters of the house).</a:t>
            </a:r>
          </a:p>
          <a:p>
            <a:pPr marL="971550" lvl="2" indent="-514350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Then we need to attach our trained model to this website.</a:t>
            </a:r>
          </a:p>
          <a:p>
            <a:pPr marL="971550" lvl="2" indent="-514350"/>
            <a:endParaRPr lang="en-IN" sz="2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>
              <a:buNone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428750" lvl="2" indent="-514350">
              <a:buNone/>
            </a:pPr>
            <a:endParaRPr lang="en-I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452</Words>
  <Application>Microsoft Office PowerPoint</Application>
  <PresentationFormat>Custom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4IT31: PROJECT 1         Group No. :- 13</vt:lpstr>
      <vt:lpstr>House Price Prediction</vt:lpstr>
      <vt:lpstr>Objective of the House Price Prediction</vt:lpstr>
      <vt:lpstr>Aim of Our Project</vt:lpstr>
      <vt:lpstr>Work Done on Modules </vt:lpstr>
      <vt:lpstr>Description of Modules </vt:lpstr>
      <vt:lpstr>Description of Modules </vt:lpstr>
      <vt:lpstr>Description of Modules </vt:lpstr>
      <vt:lpstr>Remaining Work</vt:lpstr>
      <vt:lpstr>How Linear Regression Works…??</vt:lpstr>
      <vt:lpstr>How Linear Regression Works…??</vt:lpstr>
      <vt:lpstr>Thank You…!!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2019-04-05T09:16:15Z</dcterms:created>
  <dcterms:modified xsi:type="dcterms:W3CDTF">2021-09-18T04:31:05Z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