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59" r:id="rId7"/>
    <p:sldId id="272" r:id="rId8"/>
    <p:sldId id="260" r:id="rId9"/>
    <p:sldId id="273" r:id="rId10"/>
    <p:sldId id="275" r:id="rId11"/>
    <p:sldId id="27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999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809" autoAdjust="0"/>
    <p:restoredTop sz="94660"/>
  </p:normalViewPr>
  <p:slideViewPr>
    <p:cSldViewPr snapToGrid="0">
      <p:cViewPr>
        <p:scale>
          <a:sx n="75" d="100"/>
          <a:sy n="75" d="100"/>
        </p:scale>
        <p:origin x="-802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pPr/>
              <a:t>10/22/2021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=""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=""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Kalp Gohil\Desktop\BVM Logo-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9720" y="746348"/>
            <a:ext cx="1597080" cy="1316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677920" y="4632960"/>
            <a:ext cx="592328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Group No. :- 13</a:t>
            </a:r>
          </a:p>
          <a:p>
            <a:r>
              <a:rPr lang="en-IN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Kalp </a:t>
            </a:r>
            <a:r>
              <a:rPr lang="en-IN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Gohil	18IT405</a:t>
            </a:r>
          </a:p>
          <a:p>
            <a:r>
              <a:rPr lang="en-IN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Param Shah         18IT413</a:t>
            </a:r>
          </a:p>
          <a:p>
            <a:r>
              <a:rPr lang="en-IN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Man Desai           </a:t>
            </a:r>
            <a:r>
              <a:rPr lang="en-IN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18IT404</a:t>
            </a:r>
            <a:endParaRPr lang="en-IN" b="1" dirty="0" smtClean="0">
              <a:solidFill>
                <a:schemeClr val="accent2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Jay Patel             </a:t>
            </a:r>
            <a:r>
              <a:rPr lang="en-IN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17IT419</a:t>
            </a:r>
            <a:endParaRPr lang="en-US" b="1" dirty="0" smtClean="0">
              <a:solidFill>
                <a:schemeClr val="accent2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2160" y="975360"/>
            <a:ext cx="7284720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Birla Vishvakarma Mahavidyalaya Engineering College </a:t>
            </a:r>
          </a:p>
          <a:p>
            <a:pPr algn="ctr">
              <a:lnSpc>
                <a:spcPct val="150000"/>
              </a:lnSpc>
            </a:pPr>
            <a:r>
              <a:rPr lang="en-IN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Information Technology Department</a:t>
            </a:r>
            <a:endParaRPr lang="en-US" b="1" dirty="0" smtClean="0">
              <a:solidFill>
                <a:schemeClr val="accent2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305808" y="2560320"/>
            <a:ext cx="7077456" cy="845312"/>
          </a:xfrm>
        </p:spPr>
        <p:txBody>
          <a:bodyPr/>
          <a:lstStyle/>
          <a:p>
            <a:r>
              <a:rPr lang="en-IN" sz="4800" dirty="0" smtClean="0"/>
              <a:t>House Price Prediction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 of the House Price Prediction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 anchor="ctr"/>
          <a:lstStyle/>
          <a:p>
            <a:r>
              <a:rPr lang="en-US" sz="2400" dirty="0" smtClean="0"/>
              <a:t>The goal is to predict the price of a given house according to the market prices taking into account different “features”. </a:t>
            </a:r>
          </a:p>
          <a:p>
            <a:r>
              <a:rPr lang="en-US" sz="2400" dirty="0" smtClean="0"/>
              <a:t>Main objective in this project is to obtain reasonably good to predict house prices based on some variables included in the dataset.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Aim of Our Project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lvl="0"/>
            <a:r>
              <a:rPr lang="en-IN" sz="2400" dirty="0" smtClean="0"/>
              <a:t>We will analyze data collected.</a:t>
            </a:r>
          </a:p>
          <a:p>
            <a:pPr lvl="0"/>
            <a:r>
              <a:rPr lang="en-IN" sz="2400" dirty="0" smtClean="0"/>
              <a:t>According to that we will clean and pre-process the data.</a:t>
            </a:r>
          </a:p>
          <a:p>
            <a:pPr lvl="0"/>
            <a:r>
              <a:rPr lang="en-IN" sz="2400" dirty="0" smtClean="0"/>
              <a:t>And then we will train model on this cleaned data.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7" name="Picture 3" descr="C:\Users\Kalp Gohil\Desktop\images1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8039" y="3397250"/>
            <a:ext cx="2697162" cy="26724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Data Collection.</a:t>
            </a:r>
          </a:p>
          <a:p>
            <a:pPr lvl="1"/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Data Pre-Processing.</a:t>
            </a:r>
          </a:p>
          <a:p>
            <a:pPr lvl="1"/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Data Transformation.</a:t>
            </a:r>
          </a:p>
          <a:p>
            <a:pPr lvl="1"/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Signup / Login.</a:t>
            </a:r>
          </a:p>
          <a:p>
            <a:pPr lvl="1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Model </a:t>
            </a:r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Training</a:t>
            </a:r>
          </a:p>
          <a:p>
            <a:pPr lvl="1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Designing some html pages for website.</a:t>
            </a:r>
          </a:p>
          <a:p>
            <a:pPr>
              <a:buNone/>
            </a:pPr>
            <a:endParaRPr lang="en-IN" sz="28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en-IN" sz="26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sz="28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Modules 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Description of Modules 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700" y="1625385"/>
            <a:ext cx="9867900" cy="4775415"/>
          </a:xfrm>
        </p:spPr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Data Pre-Processing :-</a:t>
            </a:r>
          </a:p>
          <a:p>
            <a:pPr marL="971550" lvl="1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After having dataset in hands, its important to pre-process that raw data into useful form.</a:t>
            </a:r>
          </a:p>
          <a:p>
            <a:pPr marL="971550" lvl="1" indent="-514350"/>
            <a:r>
              <a:rPr lang="en-IN" sz="2400" b="1" dirty="0" smtClean="0">
                <a:latin typeface="Times New Roman" panose="02020603050405020304" charset="0"/>
                <a:cs typeface="Times New Roman" panose="02020603050405020304" charset="0"/>
              </a:rPr>
              <a:t>Data Cleaning :- </a:t>
            </a:r>
          </a:p>
          <a:p>
            <a:pPr marL="1428750" lvl="2" indent="-514350"/>
            <a:r>
              <a:rPr lang="en-IN" sz="2200" b="1" dirty="0" smtClean="0">
                <a:latin typeface="Times New Roman" panose="02020603050405020304" charset="0"/>
                <a:cs typeface="Times New Roman" panose="02020603050405020304" charset="0"/>
              </a:rPr>
              <a:t>In this module we had cleaned our dataset if it gas any null values using following techniques..</a:t>
            </a:r>
          </a:p>
          <a:p>
            <a:pPr marL="1885950" lvl="3" indent="-514350"/>
            <a:r>
              <a:rPr lang="en-IN" sz="2400" b="1" dirty="0" smtClean="0">
                <a:latin typeface="Times New Roman" panose="02020603050405020304" charset="0"/>
                <a:cs typeface="Times New Roman" panose="02020603050405020304" charset="0"/>
              </a:rPr>
              <a:t>Drop that null data.</a:t>
            </a:r>
          </a:p>
          <a:p>
            <a:pPr marL="1885950" lvl="3" indent="-514350"/>
            <a:r>
              <a:rPr lang="en-IN" sz="2400" b="1" dirty="0" smtClean="0">
                <a:latin typeface="Times New Roman" panose="02020603050405020304" charset="0"/>
                <a:cs typeface="Times New Roman" panose="02020603050405020304" charset="0"/>
              </a:rPr>
              <a:t>Fill that null data with some meaning full statistical value.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Description of Modules 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700" y="1625385"/>
            <a:ext cx="9867900" cy="4775415"/>
          </a:xfrm>
        </p:spPr>
        <p:txBody>
          <a:bodyPr/>
          <a:lstStyle/>
          <a:p>
            <a:pPr marL="514350" lvl="1" indent="-514350">
              <a:buFont typeface="Wingdings" pitchFamily="2" charset="2"/>
              <a:buChar char="Ø"/>
            </a:pPr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Data Transformation.</a:t>
            </a:r>
          </a:p>
          <a:p>
            <a:pPr marL="971550" lvl="1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After data cleaning, we had transformed our data in appropriate form to remove outliers.</a:t>
            </a:r>
          </a:p>
          <a:p>
            <a:pPr marL="971550" lvl="1" indent="-514350"/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Attribute Selection :- </a:t>
            </a:r>
          </a:p>
          <a:p>
            <a:pPr marL="1428750" lvl="2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In this strategy we had add some new columns to our data set from existing ones to have look inside from data.</a:t>
            </a:r>
          </a:p>
          <a:p>
            <a:pPr marL="1428750" lvl="2" indent="-514350">
              <a:buNone/>
            </a:pPr>
            <a:endParaRPr lang="en-IN" sz="2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Description of Modules 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700" y="1625385"/>
            <a:ext cx="9867900" cy="4775415"/>
          </a:xfrm>
        </p:spPr>
        <p:txBody>
          <a:bodyPr/>
          <a:lstStyle/>
          <a:p>
            <a:pPr marL="514350" lvl="1" indent="-514350">
              <a:buFont typeface="Wingdings" pitchFamily="2" charset="2"/>
              <a:buChar char="Ø"/>
            </a:pPr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Signup / Login.</a:t>
            </a:r>
          </a:p>
          <a:p>
            <a:pPr marL="971550" lvl="1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In this module we had designed one simple website.</a:t>
            </a:r>
          </a:p>
          <a:p>
            <a:pPr marL="971550" lvl="1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We had added static home page.</a:t>
            </a:r>
          </a:p>
          <a:p>
            <a:pPr marL="971550" lvl="1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We had also added Signup / Login page just to insure that only registered user can accesses our website.</a:t>
            </a:r>
          </a:p>
          <a:p>
            <a:pPr marL="1428750" lvl="2" indent="-514350">
              <a:buNone/>
            </a:pPr>
            <a:endParaRPr lang="en-IN" sz="2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Description of Modules 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700" y="1625385"/>
            <a:ext cx="9898380" cy="4856695"/>
          </a:xfrm>
        </p:spPr>
        <p:txBody>
          <a:bodyPr/>
          <a:lstStyle/>
          <a:p>
            <a:pPr marL="514350" lvl="1" indent="-514350">
              <a:buFont typeface="Wingdings" pitchFamily="2" charset="2"/>
              <a:buChar char="Ø"/>
            </a:pPr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Model Training.</a:t>
            </a:r>
          </a:p>
          <a:p>
            <a:pPr marL="971550" lvl="1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In this module we will train our data using Linear Regression.</a:t>
            </a:r>
          </a:p>
          <a:p>
            <a:pPr marL="514350" lvl="1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Designing some html pages for website.</a:t>
            </a:r>
          </a:p>
          <a:p>
            <a:pPr marL="971550" lvl="2" indent="-514350"/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In this module we need to design html page that will take input from user (parameters of the house).</a:t>
            </a:r>
          </a:p>
          <a:p>
            <a:pPr marL="971550" lvl="2" indent="-514350"/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Then we need to attach our trained model to this website.</a:t>
            </a:r>
          </a:p>
          <a:p>
            <a:pPr marL="971550" lvl="2" indent="-514350"/>
            <a:endParaRPr lang="en-IN" sz="26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971550" lvl="1" indent="-514350">
              <a:buNone/>
            </a:pP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1428750" lvl="2" indent="-514350">
              <a:buNone/>
            </a:pPr>
            <a:endParaRPr lang="en-IN" sz="2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2635885"/>
            <a:ext cx="4612640" cy="840230"/>
          </a:xfrm>
        </p:spPr>
        <p:txBody>
          <a:bodyPr/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Thank You…!!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346</Words>
  <Application>Microsoft Office PowerPoint</Application>
  <PresentationFormat>Custom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House Price Prediction</vt:lpstr>
      <vt:lpstr>Objective of the House Price Prediction</vt:lpstr>
      <vt:lpstr>Aim of Our Project</vt:lpstr>
      <vt:lpstr>Modules </vt:lpstr>
      <vt:lpstr>Description of Modules </vt:lpstr>
      <vt:lpstr>Description of Modules </vt:lpstr>
      <vt:lpstr>Description of Modules </vt:lpstr>
      <vt:lpstr>Description of Modules </vt:lpstr>
      <vt:lpstr>Thank You…!!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2019-04-05T09:16:15Z</dcterms:created>
  <dcterms:modified xsi:type="dcterms:W3CDTF">2021-10-22T10:25:03Z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