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media/image1.png" ContentType="image/png"/>
  <Override PartName="/ppt/media/image2.png" ContentType="image/png"/>
  <Override PartName="/ppt/media/image3.png" ContentType="image/png"/>
  <Override PartName="/ppt/media/image16.png" ContentType="image/png"/>
  <Override PartName="/ppt/media/image6.jpeg" ContentType="image/jpeg"/>
  <Override PartName="/ppt/media/image4.jpeg" ContentType="image/jpeg"/>
  <Override PartName="/ppt/media/image18.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1.png" ContentType="image/png"/>
  <Override PartName="/ppt/media/image15.png" ContentType="image/png"/>
  <Override PartName="/ppt/media/image17.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51CE5A-3001-4338-98E0-F7D6EA619F4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CBEB663-AD45-422B-96F7-8D784F21849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52F663C-C0B5-4544-8E65-E11E89044CB3}"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53B4595-6F89-4713-A15B-39F631A045B4}"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94FEAC4-5B17-4160-B215-48021ADE0699}"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IN" sz="3200" spc="-1" strike="noStrike">
              <a:solidFill>
                <a:srgbClr val="000000"/>
              </a:solidFill>
              <a:highlight>
                <a:srgbClr val="ffffff"/>
              </a:highlight>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F24B884-904A-4D71-9DA9-B189E290A43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6495DDC-5F97-43D9-A670-481CBB81659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340BD68-62CC-4ADB-97AD-9765D78D91A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1EE6BE2-F5C9-47F3-B1F6-2BB8D7192F8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IN" sz="3200" spc="-1" strike="noStrike">
              <a:solidFill>
                <a:srgbClr val="000000"/>
              </a:solidFill>
              <a:highlight>
                <a:srgbClr val="ffffff"/>
              </a:highlight>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3240869-43F9-4C55-A07D-B216B57CAA2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BE15433-1C1B-4B8A-A684-E5BEA174B41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n-IN" sz="3200" spc="-1" strike="noStrike">
              <a:solidFill>
                <a:srgbClr val="000000"/>
              </a:solidFill>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F5AA0B-4689-4094-9744-82A076772E2A}"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5392398-D3C4-4B12-8B7D-EAF489BBEDC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8AC1EF2-18C6-4A42-BD87-11B850A52CA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1F1476-5906-45D6-87C2-9FBF49A2672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0F594FD-48EB-4DC7-A0BC-93B5FE9FC7B3}"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D41457B-48F5-43E7-945A-FB9D122BC371}"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15975A6-B8B8-4DFA-B7D9-46BEF90A147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FCB12F7-CF6D-47C5-A8DE-8241CDC25D5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285C06D-90E4-424A-B3DB-68BD3EEF225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n-IN" sz="3200" spc="-1" strike="noStrike">
              <a:solidFill>
                <a:srgbClr val="000000"/>
              </a:solidFill>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1E8C93F-ADCE-4235-82F1-4B8F84DEF52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A148931-D61B-488B-9DA4-A60449C1DEE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C3AD6B-678F-4B0E-AC2C-C4C795C240A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n-IN"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0840573-8170-4AA3-B271-35527C9FE2DE}"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IN" sz="1800" spc="-1" strike="noStrike">
              <a:solidFill>
                <a:srgbClr val="000000"/>
              </a:solidFill>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Click to edit the title text format</a:t>
            </a:r>
            <a:endParaRPr b="0" lang="en-IN" sz="3300" spc="-1" strike="noStrike">
              <a:solidFill>
                <a:srgbClr val="0000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80000"/>
          </a:bodyPr>
          <a:p>
            <a:pPr marL="345600" indent="-259200">
              <a:spcBef>
                <a:spcPts val="1060"/>
              </a:spcBef>
              <a:buClr>
                <a:srgbClr val="77caee"/>
              </a:buClr>
              <a:buSzPct val="45000"/>
              <a:buFont typeface="Wingdings" charset="2"/>
              <a:buChar char=""/>
            </a:pPr>
            <a:r>
              <a:rPr b="0" lang="en-IN" sz="2400" spc="-1" strike="noStrike">
                <a:solidFill>
                  <a:srgbClr val="009bdd"/>
                </a:solidFill>
                <a:latin typeface="Arial"/>
              </a:rPr>
              <a:t>Click to edit the outline text format</a:t>
            </a:r>
            <a:endParaRPr b="0" lang="en-IN" sz="2400" spc="-1" strike="noStrike">
              <a:solidFill>
                <a:srgbClr val="009bdd"/>
              </a:solidFill>
              <a:latin typeface="Arial"/>
            </a:endParaRPr>
          </a:p>
          <a:p>
            <a:pPr lvl="1" marL="691200" indent="-259200">
              <a:spcBef>
                <a:spcPts val="850"/>
              </a:spcBef>
              <a:buClr>
                <a:srgbClr val="77caee"/>
              </a:buClr>
              <a:buSzPct val="45000"/>
              <a:buFont typeface="Wingdings" charset="2"/>
              <a:buChar char=""/>
            </a:pPr>
            <a:r>
              <a:rPr b="0" lang="en-IN" sz="2100" spc="-1" strike="noStrike">
                <a:solidFill>
                  <a:srgbClr val="009bdd"/>
                </a:solidFill>
                <a:latin typeface="Arial"/>
              </a:rPr>
              <a:t>Second Outline Level</a:t>
            </a:r>
            <a:endParaRPr b="0" lang="en-IN" sz="2100" spc="-1" strike="noStrike">
              <a:solidFill>
                <a:srgbClr val="009bdd"/>
              </a:solidFill>
              <a:latin typeface="Arial"/>
            </a:endParaRPr>
          </a:p>
          <a:p>
            <a:pPr lvl="2" marL="1036800" indent="-230400">
              <a:spcBef>
                <a:spcPts val="635"/>
              </a:spcBef>
              <a:buClr>
                <a:srgbClr val="77caee"/>
              </a:buClr>
              <a:buSzPct val="45000"/>
              <a:buFont typeface="Wingdings" charset="2"/>
              <a:buChar char=""/>
            </a:pPr>
            <a:r>
              <a:rPr b="0" lang="en-IN" sz="1800" spc="-1" strike="noStrike">
                <a:solidFill>
                  <a:srgbClr val="009bdd"/>
                </a:solidFill>
                <a:latin typeface="Arial"/>
              </a:rPr>
              <a:t>Third Outline Level</a:t>
            </a:r>
            <a:endParaRPr b="0" lang="en-IN" sz="1800" spc="-1" strike="noStrike">
              <a:solidFill>
                <a:srgbClr val="009bdd"/>
              </a:solidFill>
              <a:latin typeface="Arial"/>
            </a:endParaRPr>
          </a:p>
          <a:p>
            <a:pPr lvl="3" marL="1382400" indent="-172800">
              <a:spcBef>
                <a:spcPts val="422"/>
              </a:spcBef>
              <a:buClr>
                <a:srgbClr val="77caee"/>
              </a:buClr>
              <a:buSzPct val="45000"/>
              <a:buFont typeface="Wingdings" charset="2"/>
              <a:buChar char=""/>
            </a:pPr>
            <a:r>
              <a:rPr b="0" lang="en-IN" sz="1500" spc="-1" strike="noStrike">
                <a:solidFill>
                  <a:srgbClr val="009bdd"/>
                </a:solidFill>
                <a:latin typeface="Arial"/>
              </a:rPr>
              <a:t>Fourth Outline Level</a:t>
            </a:r>
            <a:endParaRPr b="0" lang="en-IN" sz="1500" spc="-1" strike="noStrike">
              <a:solidFill>
                <a:srgbClr val="009bdd"/>
              </a:solidFill>
              <a:latin typeface="Arial"/>
            </a:endParaRPr>
          </a:p>
          <a:p>
            <a:pPr lvl="4" marL="1728000" indent="-172800">
              <a:spcBef>
                <a:spcPts val="210"/>
              </a:spcBef>
              <a:buClr>
                <a:srgbClr val="77caee"/>
              </a:buClr>
              <a:buSzPct val="45000"/>
              <a:buFont typeface="Wingdings" charset="2"/>
              <a:buChar char=""/>
            </a:pPr>
            <a:r>
              <a:rPr b="0" lang="en-IN" sz="1500" spc="-1" strike="noStrike">
                <a:solidFill>
                  <a:srgbClr val="009bdd"/>
                </a:solidFill>
                <a:latin typeface="Arial"/>
              </a:rPr>
              <a:t>Fifth Outline Level</a:t>
            </a:r>
            <a:endParaRPr b="0" lang="en-IN" sz="1500" spc="-1" strike="noStrike">
              <a:solidFill>
                <a:srgbClr val="009bdd"/>
              </a:solidFill>
              <a:latin typeface="Arial"/>
            </a:endParaRPr>
          </a:p>
          <a:p>
            <a:pPr lvl="5" marL="2073600" indent="-172800">
              <a:spcBef>
                <a:spcPts val="210"/>
              </a:spcBef>
              <a:buClr>
                <a:srgbClr val="77caee"/>
              </a:buClr>
              <a:buSzPct val="45000"/>
              <a:buFont typeface="Wingdings" charset="2"/>
              <a:buChar char=""/>
            </a:pPr>
            <a:r>
              <a:rPr b="0" lang="en-IN" sz="1500" spc="-1" strike="noStrike">
                <a:solidFill>
                  <a:srgbClr val="009bdd"/>
                </a:solidFill>
                <a:latin typeface="Arial"/>
              </a:rPr>
              <a:t>Sixth Outline Level</a:t>
            </a:r>
            <a:endParaRPr b="0" lang="en-IN" sz="1500" spc="-1" strike="noStrike">
              <a:solidFill>
                <a:srgbClr val="009bdd"/>
              </a:solidFill>
              <a:latin typeface="Arial"/>
            </a:endParaRPr>
          </a:p>
          <a:p>
            <a:pPr lvl="6" marL="2419200" indent="-172800">
              <a:spcBef>
                <a:spcPts val="210"/>
              </a:spcBef>
              <a:buClr>
                <a:srgbClr val="77caee"/>
              </a:buClr>
              <a:buSzPct val="45000"/>
              <a:buFont typeface="Wingdings" charset="2"/>
              <a:buChar char=""/>
            </a:pPr>
            <a:r>
              <a:rPr b="0" lang="en-IN" sz="1500" spc="-1" strike="noStrike">
                <a:solidFill>
                  <a:srgbClr val="009bdd"/>
                </a:solidFill>
                <a:latin typeface="Arial"/>
              </a:rPr>
              <a:t>Seventh Outline Level</a:t>
            </a:r>
            <a:endParaRPr b="0" lang="en-IN" sz="1500" spc="-1" strike="noStrike">
              <a:solidFill>
                <a:srgbClr val="009bdd"/>
              </a:solidFill>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IN" sz="1400" spc="-1" strike="noStrike">
                <a:solidFill>
                  <a:srgbClr val="ffffff"/>
                </a:solidFill>
                <a:latin typeface="Arial"/>
              </a:defRPr>
            </a:lvl1pPr>
          </a:lstStyle>
          <a:p>
            <a:pPr indent="0">
              <a:buNone/>
            </a:pPr>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IN" sz="1400" spc="-1" strike="noStrike">
                <a:solidFill>
                  <a:srgbClr val="ffffff"/>
                </a:solidFill>
                <a:latin typeface="Arial"/>
              </a:defRPr>
            </a:lvl1pPr>
          </a:lstStyle>
          <a:p>
            <a:pPr indent="0"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IN" sz="1400" spc="-1" strike="noStrike">
                <a:solidFill>
                  <a:srgbClr val="ffffff"/>
                </a:solidFill>
                <a:latin typeface="Arial"/>
              </a:defRPr>
            </a:lvl1pPr>
          </a:lstStyle>
          <a:p>
            <a:pPr indent="0" algn="r">
              <a:buNone/>
            </a:pPr>
            <a:fld id="{DEA447DD-C836-4906-BFEC-4A4B22C89416}"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IN" sz="1800" spc="-1" strike="noStrike">
              <a:solidFill>
                <a:srgbClr val="000000"/>
              </a:solidFill>
              <a:latin typeface="Arial"/>
            </a:endParaRPr>
          </a:p>
        </p:txBody>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n-IN" sz="1800" spc="-1" strike="noStrike">
              <a:solidFill>
                <a:srgbClr val="000000"/>
              </a:solidFill>
              <a:latin typeface="Arial"/>
            </a:endParaRPr>
          </a:p>
        </p:txBody>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Click to edit the title text format</a:t>
            </a:r>
            <a:endParaRPr b="0" lang="en-IN" sz="3300" spc="-1" strike="noStrike">
              <a:solidFill>
                <a:srgbClr val="000000"/>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IN" sz="2400" spc="-1" strike="noStrike">
                <a:solidFill>
                  <a:srgbClr val="009bdd"/>
                </a:solidFill>
                <a:latin typeface="Arial"/>
              </a:rPr>
              <a:t>Click to edit the outline text format</a:t>
            </a:r>
            <a:endParaRPr b="0" lang="en-IN"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2100" spc="-1" strike="noStrike">
                <a:solidFill>
                  <a:srgbClr val="009bdd"/>
                </a:solidFill>
                <a:latin typeface="Arial"/>
              </a:rPr>
              <a:t>Second Outline Level</a:t>
            </a:r>
            <a:endParaRPr b="0" lang="en-IN"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IN" sz="1800" spc="-1" strike="noStrike">
                <a:solidFill>
                  <a:srgbClr val="009bdd"/>
                </a:solidFill>
                <a:latin typeface="Arial"/>
              </a:rPr>
              <a:t>Third Outline Level</a:t>
            </a:r>
            <a:endParaRPr b="0" lang="en-IN"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IN" sz="1500" spc="-1" strike="noStrike">
                <a:solidFill>
                  <a:srgbClr val="009bdd"/>
                </a:solidFill>
                <a:latin typeface="Arial"/>
              </a:rPr>
              <a:t>Fourth Outline Level</a:t>
            </a:r>
            <a:endParaRPr b="0" lang="en-IN"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IN" sz="1500" spc="-1" strike="noStrike">
                <a:solidFill>
                  <a:srgbClr val="009bdd"/>
                </a:solidFill>
                <a:latin typeface="Arial"/>
              </a:rPr>
              <a:t>Fifth Outline Level</a:t>
            </a:r>
            <a:endParaRPr b="0" lang="en-IN"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IN" sz="1500" spc="-1" strike="noStrike">
                <a:solidFill>
                  <a:srgbClr val="009bdd"/>
                </a:solidFill>
                <a:latin typeface="Arial"/>
              </a:rPr>
              <a:t>Sixth Outline Level</a:t>
            </a:r>
            <a:endParaRPr b="0" lang="en-IN"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IN" sz="1500" spc="-1" strike="noStrike">
                <a:solidFill>
                  <a:srgbClr val="009bdd"/>
                </a:solidFill>
                <a:latin typeface="Arial"/>
              </a:rPr>
              <a:t>Seventh Outline Level</a:t>
            </a:r>
            <a:endParaRPr b="0" lang="en-IN" sz="1500" spc="-1" strike="noStrike">
              <a:solidFill>
                <a:srgbClr val="009bdd"/>
              </a:solidFill>
              <a:latin typeface="Arial"/>
            </a:endParaRPr>
          </a:p>
        </p:txBody>
      </p:sp>
      <p:sp>
        <p:nvSpPr>
          <p:cNvPr id="46"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en-IN" sz="1400" spc="-1" strike="noStrike">
                <a:solidFill>
                  <a:srgbClr val="ffffff"/>
                </a:solidFill>
                <a:latin typeface="Arial"/>
              </a:defRPr>
            </a:lvl1pPr>
          </a:lstStyle>
          <a:p>
            <a:pPr indent="0">
              <a:buNone/>
            </a:pPr>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47"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IN" sz="1400" spc="-1" strike="noStrike">
                <a:solidFill>
                  <a:srgbClr val="ffffff"/>
                </a:solidFill>
                <a:latin typeface="Arial"/>
              </a:defRPr>
            </a:lvl1pPr>
          </a:lstStyle>
          <a:p>
            <a:pPr indent="0" algn="ctr">
              <a:buNone/>
            </a:pP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48"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IN" sz="1400" spc="-1" strike="noStrike">
                <a:solidFill>
                  <a:srgbClr val="ffffff"/>
                </a:solidFill>
                <a:latin typeface="Arial"/>
              </a:defRPr>
            </a:lvl1pPr>
          </a:lstStyle>
          <a:p>
            <a:pPr indent="0" algn="r">
              <a:buNone/>
            </a:pPr>
            <a:fld id="{84D92A6D-5974-4E88-A45A-03817DBFCFA7}"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hyperlink" Target="https://doi.org/10.1182/blood-2016-07-726307" TargetMode="External"/><Relationship Id="rId2" Type="http://schemas.openxmlformats.org/officeDocument/2006/relationships/hyperlink" Target="https://doi.org/10.1186/s12859-018-2500-z" TargetMode="External"/><Relationship Id="rId3" Type="http://schemas.openxmlformats.org/officeDocument/2006/relationships/hyperlink" Target="https://doi.org/10.1186/s40537-021-00444-8" TargetMode="External"/><Relationship Id="rId4"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822960"/>
            <a:ext cx="9000000" cy="6064560"/>
          </a:xfrm>
          <a:prstGeom prst="rect">
            <a:avLst/>
          </a:prstGeom>
          <a:noFill/>
          <a:ln w="0">
            <a:noFill/>
          </a:ln>
        </p:spPr>
        <p:txBody>
          <a:bodyPr lIns="0" rIns="0" tIns="0" bIns="0" anchor="ctr">
            <a:noAutofit/>
          </a:bodyPr>
          <a:p>
            <a:pPr indent="0" algn="ctr">
              <a:buNone/>
            </a:pPr>
            <a:br>
              <a:rPr sz="2400"/>
            </a:br>
            <a:br>
              <a:rPr sz="2400"/>
            </a:br>
            <a:br>
              <a:rPr sz="2400"/>
            </a:br>
            <a:r>
              <a:rPr b="0" lang="en-IN" sz="2400" spc="-1" strike="noStrike">
                <a:solidFill>
                  <a:srgbClr val="000000"/>
                </a:solidFill>
                <a:latin typeface="Arial"/>
              </a:rPr>
              <a:t>  </a:t>
            </a:r>
            <a:r>
              <a:rPr b="0" lang="en-IN" sz="2400" spc="-1" strike="noStrike">
                <a:solidFill>
                  <a:srgbClr val="000000"/>
                </a:solidFill>
                <a:latin typeface="Arial"/>
              </a:rPr>
              <a:t>Artificial Intelligence in Oncology - </a:t>
            </a:r>
            <a:br>
              <a:rPr sz="2400"/>
            </a:br>
            <a:r>
              <a:rPr b="0" lang="en-IN" sz="2400" spc="-1" strike="noStrike">
                <a:solidFill>
                  <a:srgbClr val="000000"/>
                </a:solidFill>
                <a:latin typeface="Arial"/>
              </a:rPr>
              <a:t> Current Capabilities and Future Opportunities</a:t>
            </a:r>
            <a:br>
              <a:rPr sz="2200"/>
            </a:br>
            <a:br>
              <a:rPr sz="2200"/>
            </a:br>
            <a:br>
              <a:rPr sz="2000"/>
            </a:br>
            <a:br>
              <a:rPr sz="2000"/>
            </a:br>
            <a:br>
              <a:rPr sz="2000"/>
            </a:br>
            <a:r>
              <a:rPr b="0" lang="en-IN" sz="2000" spc="-1" strike="noStrike">
                <a:solidFill>
                  <a:srgbClr val="000000"/>
                </a:solidFill>
                <a:latin typeface="Arial"/>
              </a:rPr>
              <a:t>Nitin Bisht</a:t>
            </a:r>
            <a:br>
              <a:rPr sz="2000"/>
            </a:br>
            <a:r>
              <a:rPr b="0" lang="en-IN" sz="2000" spc="-1" strike="noStrike">
                <a:solidFill>
                  <a:srgbClr val="000000"/>
                </a:solidFill>
                <a:latin typeface="Arial"/>
              </a:rPr>
              <a:t>Indian Institute Of Technology</a:t>
            </a:r>
            <a:br>
              <a:rPr sz="2000"/>
            </a:br>
            <a:r>
              <a:rPr b="0" lang="en-IN" sz="2000" spc="-1" strike="noStrike">
                <a:solidFill>
                  <a:srgbClr val="000000"/>
                </a:solidFill>
                <a:latin typeface="Arial"/>
              </a:rPr>
              <a:t>Kharagpur, West Bengal</a:t>
            </a:r>
            <a:br>
              <a:rPr sz="2000"/>
            </a:br>
            <a:br>
              <a:rPr sz="2000"/>
            </a:br>
            <a:br>
              <a:rPr sz="2000"/>
            </a:br>
            <a:r>
              <a:rPr b="0" lang="en-IN" sz="2000" spc="-1" strike="noStrike">
                <a:solidFill>
                  <a:srgbClr val="000000"/>
                </a:solidFill>
                <a:latin typeface="Arial"/>
              </a:rPr>
              <a:t>Master’s Thesis Project ,April 2023</a:t>
            </a:r>
            <a:br>
              <a:rPr sz="2000"/>
            </a:br>
            <a:r>
              <a:rPr b="0" lang="en-IN" sz="2000" spc="-1" strike="noStrike">
                <a:solidFill>
                  <a:srgbClr val="000000"/>
                </a:solidFill>
                <a:latin typeface="Arial"/>
              </a:rPr>
              <a:t>Under the supervision of</a:t>
            </a:r>
            <a:br>
              <a:rPr sz="2000"/>
            </a:br>
            <a:r>
              <a:rPr b="0" lang="en-IN" sz="2000" spc="-1" strike="noStrike">
                <a:solidFill>
                  <a:srgbClr val="000000"/>
                </a:solidFill>
                <a:latin typeface="Arial"/>
              </a:rPr>
              <a:t>Professor Sudipta Mukhopadhyay</a:t>
            </a:r>
            <a:br>
              <a:rPr sz="2000"/>
            </a:br>
            <a:br>
              <a:rPr sz="3300"/>
            </a:br>
            <a:endParaRPr b="0" lang="en-IN" sz="2000" spc="-1" strike="noStrike">
              <a:solidFill>
                <a:srgbClr val="000000"/>
              </a:solidFill>
              <a:latin typeface="Arial"/>
            </a:endParaRPr>
          </a:p>
        </p:txBody>
      </p:sp>
      <p:pic>
        <p:nvPicPr>
          <p:cNvPr id="86" name="" descr=""/>
          <p:cNvPicPr/>
          <p:nvPr/>
        </p:nvPicPr>
        <p:blipFill>
          <a:blip r:embed="rId1">
            <a:alphaModFix amt="0"/>
          </a:blip>
          <a:stretch/>
        </p:blipFill>
        <p:spPr>
          <a:xfrm>
            <a:off x="4680000" y="900000"/>
            <a:ext cx="1080000" cy="1080000"/>
          </a:xfrm>
          <a:prstGeom prst="rect">
            <a:avLst/>
          </a:prstGeom>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Early Detection of Oral Cancer</a:t>
            </a:r>
            <a:endParaRPr b="0" lang="en-IN" sz="3300" spc="-1" strike="noStrike">
              <a:solidFill>
                <a:srgbClr val="000000"/>
              </a:solidFill>
              <a:latin typeface="Arial"/>
            </a:endParaRPr>
          </a:p>
        </p:txBody>
      </p:sp>
      <p:pic>
        <p:nvPicPr>
          <p:cNvPr id="107" name="" descr=""/>
          <p:cNvPicPr/>
          <p:nvPr/>
        </p:nvPicPr>
        <p:blipFill>
          <a:blip r:embed="rId1">
            <a:alphaModFix amt="0"/>
          </a:blip>
          <a:stretch/>
        </p:blipFill>
        <p:spPr>
          <a:xfrm>
            <a:off x="540000" y="1403640"/>
            <a:ext cx="4567320" cy="2736360"/>
          </a:xfrm>
          <a:prstGeom prst="rect">
            <a:avLst/>
          </a:prstGeom>
          <a:ln w="18000">
            <a:noFill/>
          </a:ln>
        </p:spPr>
      </p:pic>
      <p:sp>
        <p:nvSpPr>
          <p:cNvPr id="108"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0">
              <a:spcBef>
                <a:spcPts val="1060"/>
              </a:spcBef>
              <a:buNone/>
            </a:pPr>
            <a:r>
              <a:rPr b="0" lang="en-IN" sz="1400" spc="-1" strike="noStrike">
                <a:solidFill>
                  <a:srgbClr val="009bdd"/>
                </a:solidFill>
                <a:latin typeface="Arial"/>
              </a:rPr>
              <a:t>The flowchart depicts the implementation of algorithm for implementing ML algorithms on Clinical Dataset</a:t>
            </a:r>
            <a:endParaRPr b="0" lang="en-IN" sz="1400" spc="-1" strike="noStrike">
              <a:solidFill>
                <a:srgbClr val="009bdd"/>
              </a:solidFill>
              <a:latin typeface="Arial"/>
            </a:endParaRPr>
          </a:p>
          <a:p>
            <a:pPr marL="432000" indent="0">
              <a:spcBef>
                <a:spcPts val="1060"/>
              </a:spcBef>
              <a:buNone/>
            </a:pPr>
            <a:r>
              <a:rPr b="0" lang="en-IN" sz="1400" spc="-1" strike="noStrike">
                <a:solidFill>
                  <a:srgbClr val="009bdd"/>
                </a:solidFill>
                <a:latin typeface="Arial"/>
              </a:rPr>
              <a:t>a)  The primary step is data cleaning – converting string to numerals, filling NaN with statistical inferences and encoding the labels.</a:t>
            </a:r>
            <a:endParaRPr b="0" lang="en-IN" sz="1400" spc="-1" strike="noStrike">
              <a:solidFill>
                <a:srgbClr val="009bdd"/>
              </a:solidFill>
              <a:latin typeface="Arial"/>
            </a:endParaRPr>
          </a:p>
          <a:p>
            <a:pPr marL="432000" indent="0">
              <a:spcBef>
                <a:spcPts val="1060"/>
              </a:spcBef>
              <a:buNone/>
            </a:pPr>
            <a:r>
              <a:rPr b="0" lang="en-IN" sz="1400" spc="-1" strike="noStrike">
                <a:solidFill>
                  <a:srgbClr val="009bdd"/>
                </a:solidFill>
                <a:latin typeface="Arial"/>
              </a:rPr>
              <a:t>b)  The important features are extracted using Extra Trees Classifier.</a:t>
            </a:r>
            <a:endParaRPr b="0" lang="en-IN" sz="1400" spc="-1" strike="noStrike">
              <a:solidFill>
                <a:srgbClr val="009bdd"/>
              </a:solidFill>
              <a:latin typeface="Arial"/>
            </a:endParaRPr>
          </a:p>
          <a:p>
            <a:pPr marL="432000" indent="0">
              <a:spcBef>
                <a:spcPts val="1060"/>
              </a:spcBef>
              <a:buNone/>
            </a:pPr>
            <a:r>
              <a:rPr b="0" lang="en-IN" sz="1400" spc="-1" strike="noStrike">
                <a:solidFill>
                  <a:srgbClr val="009bdd"/>
                </a:solidFill>
                <a:latin typeface="Arial"/>
              </a:rPr>
              <a:t>c) Standardisation of numerical features as pre-assumption in many ML models is that the data is obtained from Gaussian distribution.</a:t>
            </a:r>
            <a:endParaRPr b="0" lang="en-IN" sz="1400" spc="-1" strike="noStrike">
              <a:solidFill>
                <a:srgbClr val="009bdd"/>
              </a:solidFill>
              <a:latin typeface="Arial"/>
            </a:endParaRPr>
          </a:p>
          <a:p>
            <a:pPr marL="432000" indent="0">
              <a:spcBef>
                <a:spcPts val="1060"/>
              </a:spcBef>
              <a:buNone/>
            </a:pPr>
            <a:r>
              <a:rPr b="0" lang="en-IN" sz="1400" spc="-1" strike="noStrike">
                <a:solidFill>
                  <a:srgbClr val="009bdd"/>
                </a:solidFill>
                <a:latin typeface="Arial"/>
              </a:rPr>
              <a:t>d) ML models like Tree based, ANN, SVM and clustering based are compared.</a:t>
            </a:r>
            <a:endParaRPr b="0" lang="en-IN" sz="1400" spc="-1" strike="noStrike">
              <a:solidFill>
                <a:srgbClr val="009bdd"/>
              </a:solidFill>
              <a:latin typeface="Arial"/>
            </a:endParaRPr>
          </a:p>
        </p:txBody>
      </p:sp>
      <p:sp>
        <p:nvSpPr>
          <p:cNvPr id="109" name=""/>
          <p:cNvSpPr txBox="1"/>
          <p:nvPr/>
        </p:nvSpPr>
        <p:spPr>
          <a:xfrm>
            <a:off x="720000" y="4140000"/>
            <a:ext cx="3960000" cy="401400"/>
          </a:xfrm>
          <a:prstGeom prst="rect">
            <a:avLst/>
          </a:prstGeom>
          <a:noFill/>
          <a:ln w="18000">
            <a:noFill/>
          </a:ln>
        </p:spPr>
        <p:txBody>
          <a:bodyPr lIns="90000" rIns="90000" tIns="45000" bIns="45000" anchor="t">
            <a:noAutofit/>
          </a:bodyPr>
          <a:p>
            <a:r>
              <a:rPr b="0" lang="en-IN" sz="1100" spc="-1" strike="noStrike">
                <a:solidFill>
                  <a:srgbClr val="000000"/>
                </a:solidFill>
                <a:latin typeface="Arial"/>
              </a:rPr>
              <a:t>Fig 3. Flow Chart for ML model implementation on Clinical Dataset</a:t>
            </a:r>
            <a:endParaRPr b="0" lang="en-IN" sz="1100" spc="-1" strike="noStrike">
              <a:solidFill>
                <a:srgbClr val="000000"/>
              </a:solidFill>
              <a:latin typeface="Arial"/>
            </a:endParaRPr>
          </a:p>
        </p:txBody>
      </p:sp>
      <p:sp>
        <p:nvSpPr>
          <p:cNvPr id="4" name="PlaceHolder 3"/>
          <p:cNvSpPr>
            <a:spLocks noGrp="1"/>
          </p:cNvSpPr>
          <p:nvPr>
            <p:ph type="sldNum" idx="6"/>
          </p:nvPr>
        </p:nvSpPr>
        <p:spPr/>
        <p:txBody>
          <a:bodyPr/>
          <a:p>
            <a:fld id="{CB1BFFD0-95CA-4CDF-B964-991C6A044EDE}" type="slidenum">
              <a:t>10</a:t>
            </a:fld>
          </a:p>
        </p:txBody>
      </p:sp>
      <p:sp>
        <p:nvSpPr>
          <p:cNvPr id="5" name="PlaceHolder 4"/>
          <p:cNvSpPr>
            <a:spLocks noGrp="1"/>
          </p:cNvSpPr>
          <p:nvPr>
            <p:ph type="dt" idx="4"/>
          </p:nvPr>
        </p:nvSpPr>
        <p:spPr/>
        <p:txBody>
          <a:bodyPr/>
          <a:p>
            <a:fld id="{D084AD19-313D-403B-BD21-B6B6EC81D55E}" type="datetime1">
              <a:rPr lang="en-IN"/>
              <a:t>23/04/2023</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 descr=""/>
          <p:cNvPicPr/>
          <p:nvPr/>
        </p:nvPicPr>
        <p:blipFill>
          <a:blip r:embed="rId1">
            <a:alphaModFix amt="0"/>
          </a:blip>
          <a:stretch/>
        </p:blipFill>
        <p:spPr>
          <a:xfrm>
            <a:off x="360000" y="900000"/>
            <a:ext cx="3600000" cy="2160000"/>
          </a:xfrm>
          <a:prstGeom prst="rect">
            <a:avLst/>
          </a:prstGeom>
          <a:ln w="18000">
            <a:noFill/>
          </a:ln>
        </p:spPr>
      </p:pic>
      <p:pic>
        <p:nvPicPr>
          <p:cNvPr id="111" name="" descr=""/>
          <p:cNvPicPr/>
          <p:nvPr/>
        </p:nvPicPr>
        <p:blipFill>
          <a:blip r:embed="rId2">
            <a:alphaModFix amt="0"/>
          </a:blip>
          <a:stretch/>
        </p:blipFill>
        <p:spPr>
          <a:xfrm>
            <a:off x="1176480" y="3060000"/>
            <a:ext cx="2243520" cy="1800000"/>
          </a:xfrm>
          <a:prstGeom prst="rect">
            <a:avLst/>
          </a:prstGeom>
          <a:ln w="18000">
            <a:noFill/>
          </a:ln>
        </p:spPr>
      </p:pic>
      <p:sp>
        <p:nvSpPr>
          <p:cNvPr id="112" name=""/>
          <p:cNvSpPr txBox="1"/>
          <p:nvPr/>
        </p:nvSpPr>
        <p:spPr>
          <a:xfrm>
            <a:off x="5040000" y="900000"/>
            <a:ext cx="4140000" cy="2949480"/>
          </a:xfrm>
          <a:prstGeom prst="rect">
            <a:avLst/>
          </a:prstGeom>
          <a:noFill/>
          <a:ln w="18000">
            <a:noFill/>
          </a:ln>
        </p:spPr>
        <p:txBody>
          <a:bodyPr lIns="90000" rIns="90000" tIns="45000" bIns="45000" anchor="t">
            <a:noAutofit/>
          </a:bodyPr>
          <a:p>
            <a:r>
              <a:rPr b="0" lang="en-IN" sz="1400" spc="-1" strike="noStrike">
                <a:solidFill>
                  <a:srgbClr val="000000"/>
                </a:solidFill>
                <a:latin typeface="Arial"/>
              </a:rPr>
              <a:t>The code flow for the multimodal model is depicted on fig 2 (a)</a:t>
            </a:r>
            <a:endParaRPr b="0" lang="en-IN" sz="1400" spc="-1" strike="noStrike">
              <a:solidFill>
                <a:srgbClr val="000000"/>
              </a:solidFill>
              <a:latin typeface="Arial"/>
            </a:endParaRPr>
          </a:p>
          <a:p>
            <a:endParaRPr b="0" lang="en-IN" sz="1600" spc="-1" strike="noStrike">
              <a:solidFill>
                <a:srgbClr val="000000"/>
              </a:solidFill>
              <a:latin typeface="Arial"/>
            </a:endParaRPr>
          </a:p>
          <a:p>
            <a:r>
              <a:rPr b="0" lang="en-IN" sz="1400" spc="-1" strike="noStrike">
                <a:solidFill>
                  <a:srgbClr val="000000"/>
                </a:solidFill>
                <a:latin typeface="Arial"/>
              </a:rPr>
              <a:t>a) Set the number of layers, number of nodes, folds, learning rates and dropout values.</a:t>
            </a:r>
            <a:endParaRPr b="0" lang="en-IN" sz="1400" spc="-1" strike="noStrike">
              <a:solidFill>
                <a:srgbClr val="000000"/>
              </a:solidFill>
              <a:latin typeface="Arial"/>
            </a:endParaRPr>
          </a:p>
          <a:p>
            <a:endParaRPr b="0" lang="en-IN" sz="1600" spc="-1" strike="noStrike">
              <a:solidFill>
                <a:srgbClr val="000000"/>
              </a:solidFill>
              <a:latin typeface="Arial"/>
            </a:endParaRPr>
          </a:p>
          <a:p>
            <a:r>
              <a:rPr b="0" lang="en-IN" sz="1400" spc="-1" strike="noStrike">
                <a:solidFill>
                  <a:srgbClr val="000000"/>
                </a:solidFill>
                <a:latin typeface="Arial"/>
              </a:rPr>
              <a:t>b) Concatenate the dataset after preprocessing and feed it to the deep neural network as depicted in fig 2 (b).</a:t>
            </a:r>
            <a:endParaRPr b="0" lang="en-IN" sz="1400" spc="-1" strike="noStrike">
              <a:solidFill>
                <a:srgbClr val="000000"/>
              </a:solidFill>
              <a:latin typeface="Arial"/>
            </a:endParaRPr>
          </a:p>
          <a:p>
            <a:endParaRPr b="0" lang="en-IN" sz="1600" spc="-1" strike="noStrike">
              <a:solidFill>
                <a:srgbClr val="000000"/>
              </a:solidFill>
              <a:latin typeface="Arial"/>
            </a:endParaRPr>
          </a:p>
          <a:p>
            <a:r>
              <a:rPr b="0" lang="en-IN" sz="1400" spc="-1" strike="noStrike">
                <a:solidFill>
                  <a:srgbClr val="000000"/>
                </a:solidFill>
                <a:latin typeface="Arial"/>
              </a:rPr>
              <a:t>c) Return the fold accuracy, loss values and cumulative evaluation scores.</a:t>
            </a:r>
            <a:endParaRPr b="0" lang="en-IN" sz="1400" spc="-1" strike="noStrike">
              <a:solidFill>
                <a:srgbClr val="000000"/>
              </a:solidFill>
              <a:latin typeface="Arial"/>
            </a:endParaRPr>
          </a:p>
          <a:p>
            <a:endParaRPr b="0" lang="en-IN" sz="1400" spc="-1" strike="noStrike">
              <a:solidFill>
                <a:srgbClr val="000000"/>
              </a:solidFill>
              <a:latin typeface="Arial"/>
            </a:endParaRPr>
          </a:p>
          <a:p>
            <a:r>
              <a:rPr b="0" lang="en-IN" sz="1400" spc="-1" strike="noStrike">
                <a:solidFill>
                  <a:srgbClr val="000000"/>
                </a:solidFill>
                <a:latin typeface="Arial"/>
              </a:rPr>
              <a:t>The results are depicted in the Results section.</a:t>
            </a:r>
            <a:endParaRPr b="0" lang="en-IN" sz="1400" spc="-1" strike="noStrike">
              <a:solidFill>
                <a:srgbClr val="000000"/>
              </a:solidFill>
              <a:latin typeface="Arial"/>
            </a:endParaRPr>
          </a:p>
        </p:txBody>
      </p:sp>
      <p:sp>
        <p:nvSpPr>
          <p:cNvPr id="113" name=""/>
          <p:cNvSpPr txBox="1"/>
          <p:nvPr/>
        </p:nvSpPr>
        <p:spPr>
          <a:xfrm>
            <a:off x="3600000" y="468000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4. top(a) pseudocode for multimodal model  below(b) The architecture implemented</a:t>
            </a:r>
            <a:endParaRPr b="0" lang="en-IN" sz="900" spc="-1" strike="noStrike">
              <a:solidFill>
                <a:srgbClr val="000000"/>
              </a:solidFill>
              <a:latin typeface="Arial"/>
            </a:endParaRPr>
          </a:p>
        </p:txBody>
      </p:sp>
      <p:sp>
        <p:nvSpPr>
          <p:cNvPr id="114" name=""/>
          <p:cNvSpPr txBox="1"/>
          <p:nvPr/>
        </p:nvSpPr>
        <p:spPr>
          <a:xfrm>
            <a:off x="4680000" y="5400000"/>
            <a:ext cx="360000" cy="360000"/>
          </a:xfrm>
          <a:prstGeom prst="rect">
            <a:avLst/>
          </a:prstGeom>
          <a:noFill/>
          <a:ln w="18000">
            <a:noFill/>
          </a:ln>
        </p:spPr>
        <p:txBody>
          <a:bodyPr lIns="90000" rIns="90000" tIns="45000" bIns="45000" anchor="t">
            <a:noAutofit/>
          </a:bodyPr>
          <a:p>
            <a:endParaRPr b="0" lang="en-IN" sz="1800" spc="-1" strike="noStrike">
              <a:solidFill>
                <a:srgbClr val="000000"/>
              </a:solidFill>
              <a:latin typeface="Arial"/>
            </a:endParaRPr>
          </a:p>
        </p:txBody>
      </p:sp>
      <p:sp>
        <p:nvSpPr>
          <p:cNvPr id="2" name="PlaceHolder 1"/>
          <p:cNvSpPr>
            <a:spLocks noGrp="1"/>
          </p:cNvSpPr>
          <p:nvPr>
            <p:ph type="sldNum" idx="6"/>
          </p:nvPr>
        </p:nvSpPr>
        <p:spPr/>
        <p:txBody>
          <a:bodyPr/>
          <a:p>
            <a:fld id="{705ECFB1-C168-4646-A161-263B3FDD962B}" type="slidenum">
              <a:t>11</a:t>
            </a:fld>
          </a:p>
        </p:txBody>
      </p:sp>
      <p:sp>
        <p:nvSpPr>
          <p:cNvPr id="3" name="PlaceHolder 2"/>
          <p:cNvSpPr>
            <a:spLocks noGrp="1"/>
          </p:cNvSpPr>
          <p:nvPr>
            <p:ph type="dt" idx="4"/>
          </p:nvPr>
        </p:nvSpPr>
        <p:spPr/>
        <p:txBody>
          <a:bodyPr/>
          <a:p>
            <a:fld id="{C5A33BD4-DEBB-45CA-BDAD-5912C7953771}" type="datetime1">
              <a:rPr lang="en-IN"/>
              <a:t>23/04/2023</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BCP-ALL Subtypes</a:t>
            </a:r>
            <a:endParaRPr b="0" lang="en-IN" sz="3300" spc="-1" strike="noStrike">
              <a:solidFill>
                <a:srgbClr val="000000"/>
              </a:solidFill>
              <a:latin typeface="Arial"/>
            </a:endParaRPr>
          </a:p>
        </p:txBody>
      </p:sp>
      <p:pic>
        <p:nvPicPr>
          <p:cNvPr id="116" name="" descr=""/>
          <p:cNvPicPr/>
          <p:nvPr/>
        </p:nvPicPr>
        <p:blipFill>
          <a:blip r:embed="rId1">
            <a:alphaModFix amt="0"/>
          </a:blip>
          <a:stretch/>
        </p:blipFill>
        <p:spPr>
          <a:xfrm>
            <a:off x="360000" y="900000"/>
            <a:ext cx="4680000" cy="1440000"/>
          </a:xfrm>
          <a:prstGeom prst="rect">
            <a:avLst/>
          </a:prstGeom>
          <a:ln w="18000">
            <a:noFill/>
          </a:ln>
        </p:spPr>
      </p:pic>
      <p:pic>
        <p:nvPicPr>
          <p:cNvPr id="117" name="" descr=""/>
          <p:cNvPicPr/>
          <p:nvPr/>
        </p:nvPicPr>
        <p:blipFill>
          <a:blip r:embed="rId2">
            <a:alphaModFix amt="0"/>
          </a:blip>
          <a:stretch/>
        </p:blipFill>
        <p:spPr>
          <a:xfrm>
            <a:off x="472680" y="2432520"/>
            <a:ext cx="4567320" cy="2247480"/>
          </a:xfrm>
          <a:prstGeom prst="rect">
            <a:avLst/>
          </a:prstGeom>
          <a:ln w="18000">
            <a:noFill/>
          </a:ln>
        </p:spPr>
      </p:pic>
      <p:sp>
        <p:nvSpPr>
          <p:cNvPr id="118" name=""/>
          <p:cNvSpPr txBox="1"/>
          <p:nvPr/>
        </p:nvSpPr>
        <p:spPr>
          <a:xfrm>
            <a:off x="5760000" y="900000"/>
            <a:ext cx="3960000" cy="2981520"/>
          </a:xfrm>
          <a:prstGeom prst="rect">
            <a:avLst/>
          </a:prstGeom>
          <a:noFill/>
          <a:ln w="18000">
            <a:noFill/>
          </a:ln>
        </p:spPr>
        <p:txBody>
          <a:bodyPr lIns="90000" rIns="90000" tIns="45000" bIns="45000" anchor="t">
            <a:noAutofit/>
          </a:bodyPr>
          <a:p>
            <a:r>
              <a:rPr b="0" lang="en-IN" sz="1300" spc="-1" strike="noStrike">
                <a:solidFill>
                  <a:srgbClr val="000000"/>
                </a:solidFill>
                <a:latin typeface="Arial"/>
              </a:rPr>
              <a:t>The fig 3 (b) depicts the algorithm to train sub-network 3(a). This step ensures sparsity and interpretability of the model.</a:t>
            </a:r>
            <a:endParaRPr b="0" lang="en-IN" sz="1300" spc="-1" strike="noStrike">
              <a:solidFill>
                <a:srgbClr val="000000"/>
              </a:solidFill>
              <a:latin typeface="Arial"/>
            </a:endParaRPr>
          </a:p>
          <a:p>
            <a:endParaRPr b="0" lang="en-IN" sz="1800" spc="-1" strike="noStrike">
              <a:solidFill>
                <a:srgbClr val="000000"/>
              </a:solidFill>
              <a:latin typeface="Arial"/>
            </a:endParaRPr>
          </a:p>
          <a:p>
            <a:r>
              <a:rPr b="0" lang="en-IN" sz="1300" spc="-1" strike="noStrike">
                <a:solidFill>
                  <a:srgbClr val="000000"/>
                </a:solidFill>
                <a:latin typeface="Arial"/>
              </a:rPr>
              <a:t>a) Assign a dropout value, weights from gaussian distribution.</a:t>
            </a:r>
            <a:endParaRPr b="0" lang="en-IN" sz="13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Arial"/>
              </a:rPr>
              <a:t>b) update the weights by calculating the gradient of loss function.</a:t>
            </a:r>
            <a:endParaRPr b="0" lang="en-IN" sz="1300" spc="-1" strike="noStrike">
              <a:solidFill>
                <a:srgbClr val="000000"/>
              </a:solidFill>
              <a:latin typeface="Arial"/>
            </a:endParaRPr>
          </a:p>
          <a:p>
            <a:endParaRPr b="0" lang="en-IN" sz="1500" spc="-1" strike="noStrike">
              <a:solidFill>
                <a:srgbClr val="000000"/>
              </a:solidFill>
              <a:latin typeface="Arial"/>
            </a:endParaRPr>
          </a:p>
          <a:p>
            <a:r>
              <a:rPr b="0" lang="en-IN" sz="1300" spc="-1" strike="noStrike">
                <a:solidFill>
                  <a:srgbClr val="000000"/>
                </a:solidFill>
                <a:latin typeface="Arial"/>
              </a:rPr>
              <a:t>c) Dot product the weights in each layer with the adjacency matrix which  is obtained by setting a thresholding value.</a:t>
            </a:r>
            <a:endParaRPr b="0" lang="en-IN" sz="1300" spc="-1" strike="noStrike">
              <a:solidFill>
                <a:srgbClr val="000000"/>
              </a:solidFill>
              <a:latin typeface="Arial"/>
            </a:endParaRPr>
          </a:p>
          <a:p>
            <a:r>
              <a:rPr b="0" lang="en-IN" sz="1300" spc="-1" strike="noStrike">
                <a:solidFill>
                  <a:srgbClr val="000000"/>
                </a:solidFill>
                <a:latin typeface="Arial"/>
              </a:rPr>
              <a:t> </a:t>
            </a:r>
            <a:endParaRPr b="0" lang="en-IN" sz="1300" spc="-1" strike="noStrike">
              <a:solidFill>
                <a:srgbClr val="000000"/>
              </a:solidFill>
              <a:latin typeface="Arial"/>
            </a:endParaRPr>
          </a:p>
          <a:p>
            <a:r>
              <a:rPr b="0" lang="en-IN" sz="1300" spc="-1" strike="noStrike">
                <a:solidFill>
                  <a:srgbClr val="000000"/>
                </a:solidFill>
                <a:latin typeface="Arial"/>
              </a:rPr>
              <a:t>d) Repeat the experimentation for the epochs set.</a:t>
            </a:r>
            <a:endParaRPr b="0" lang="en-IN" sz="1300" spc="-1" strike="noStrike">
              <a:solidFill>
                <a:srgbClr val="000000"/>
              </a:solidFill>
              <a:latin typeface="Arial"/>
            </a:endParaRPr>
          </a:p>
        </p:txBody>
      </p:sp>
      <p:sp>
        <p:nvSpPr>
          <p:cNvPr id="119" name=""/>
          <p:cNvSpPr txBox="1"/>
          <p:nvPr/>
        </p:nvSpPr>
        <p:spPr>
          <a:xfrm>
            <a:off x="1260000" y="468000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5. top(a) the subnetwork training flowchart</a:t>
            </a:r>
            <a:endParaRPr b="0" lang="en-IN" sz="900" spc="-1" strike="noStrike">
              <a:solidFill>
                <a:srgbClr val="000000"/>
              </a:solidFill>
              <a:latin typeface="Arial"/>
            </a:endParaRPr>
          </a:p>
          <a:p>
            <a:r>
              <a:rPr b="0" lang="en-IN" sz="900" spc="-1" strike="noStrike">
                <a:solidFill>
                  <a:srgbClr val="000000"/>
                </a:solidFill>
                <a:latin typeface="Arial"/>
              </a:rPr>
              <a:t> </a:t>
            </a:r>
            <a:r>
              <a:rPr b="0" lang="en-IN" sz="900" spc="-1" strike="noStrike">
                <a:solidFill>
                  <a:srgbClr val="000000"/>
                </a:solidFill>
                <a:latin typeface="Arial"/>
              </a:rPr>
              <a:t>(b)  pseudocode to train sub-network</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7351888E-B85D-4D68-B7E6-8089A0AE2B14}" type="slidenum">
              <a:t>12</a:t>
            </a:fld>
          </a:p>
        </p:txBody>
      </p:sp>
      <p:sp>
        <p:nvSpPr>
          <p:cNvPr id="4" name="PlaceHolder 3"/>
          <p:cNvSpPr>
            <a:spLocks noGrp="1"/>
          </p:cNvSpPr>
          <p:nvPr>
            <p:ph type="dt" idx="4"/>
          </p:nvPr>
        </p:nvSpPr>
        <p:spPr/>
        <p:txBody>
          <a:bodyPr/>
          <a:p>
            <a:fld id="{AA0989DF-34E3-4B3E-83FC-7B6EE8A1F974}" type="datetime1">
              <a:rPr lang="en-IN"/>
              <a:t>23/04/2023</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21" name="" descr=""/>
          <p:cNvPicPr/>
          <p:nvPr/>
        </p:nvPicPr>
        <p:blipFill>
          <a:blip r:embed="rId1">
            <a:alphaModFix amt="0"/>
          </a:blip>
          <a:stretch/>
        </p:blipFill>
        <p:spPr>
          <a:xfrm>
            <a:off x="330480" y="995760"/>
            <a:ext cx="3960000" cy="1704240"/>
          </a:xfrm>
          <a:prstGeom prst="rect">
            <a:avLst/>
          </a:prstGeom>
          <a:ln w="18000">
            <a:noFill/>
          </a:ln>
        </p:spPr>
      </p:pic>
      <p:pic>
        <p:nvPicPr>
          <p:cNvPr id="122" name="" descr=""/>
          <p:cNvPicPr/>
          <p:nvPr/>
        </p:nvPicPr>
        <p:blipFill>
          <a:blip r:embed="rId2">
            <a:alphaModFix amt="0"/>
          </a:blip>
          <a:stretch/>
        </p:blipFill>
        <p:spPr>
          <a:xfrm>
            <a:off x="223920" y="2681280"/>
            <a:ext cx="4567320" cy="2178720"/>
          </a:xfrm>
          <a:prstGeom prst="rect">
            <a:avLst/>
          </a:prstGeom>
          <a:ln w="18000">
            <a:noFill/>
          </a:ln>
        </p:spPr>
      </p:pic>
      <p:sp>
        <p:nvSpPr>
          <p:cNvPr id="123" name=""/>
          <p:cNvSpPr txBox="1"/>
          <p:nvPr/>
        </p:nvSpPr>
        <p:spPr>
          <a:xfrm>
            <a:off x="5220000" y="900000"/>
            <a:ext cx="4320000" cy="3411360"/>
          </a:xfrm>
          <a:prstGeom prst="rect">
            <a:avLst/>
          </a:prstGeom>
          <a:noFill/>
          <a:ln w="18000">
            <a:noFill/>
          </a:ln>
        </p:spPr>
        <p:txBody>
          <a:bodyPr lIns="90000" rIns="90000" tIns="45000" bIns="45000" anchor="t">
            <a:noAutofit/>
          </a:bodyPr>
          <a:p>
            <a:r>
              <a:rPr b="0" lang="en-IN" sz="1400" spc="-1" strike="noStrike">
                <a:solidFill>
                  <a:srgbClr val="000000"/>
                </a:solidFill>
                <a:latin typeface="Arial"/>
              </a:rPr>
              <a:t>The fig (b) denotes the code flow for PASNET [4] architecture.</a:t>
            </a:r>
            <a:endParaRPr b="0" lang="en-IN" sz="1400" spc="-1" strike="noStrike">
              <a:solidFill>
                <a:srgbClr val="000000"/>
              </a:solidFill>
              <a:latin typeface="Arial"/>
            </a:endParaRPr>
          </a:p>
          <a:p>
            <a:endParaRPr b="0" lang="en-IN" sz="1800" spc="-1" strike="noStrike">
              <a:solidFill>
                <a:srgbClr val="000000"/>
              </a:solidFill>
              <a:latin typeface="Arial"/>
            </a:endParaRPr>
          </a:p>
          <a:p>
            <a:r>
              <a:rPr b="0" lang="en-IN" sz="1400" spc="-1" strike="noStrike">
                <a:solidFill>
                  <a:srgbClr val="000000"/>
                </a:solidFill>
                <a:latin typeface="Arial"/>
              </a:rPr>
              <a:t>a) set nodes in each layer, folds and hyper-parameters.</a:t>
            </a:r>
            <a:endParaRPr b="0" lang="en-IN" sz="1400" spc="-1" strike="noStrike">
              <a:solidFill>
                <a:srgbClr val="000000"/>
              </a:solidFill>
              <a:latin typeface="Arial"/>
            </a:endParaRPr>
          </a:p>
          <a:p>
            <a:endParaRPr b="0" lang="en-IN" sz="1800" spc="-1" strike="noStrike">
              <a:solidFill>
                <a:srgbClr val="000000"/>
              </a:solidFill>
              <a:latin typeface="Arial"/>
            </a:endParaRPr>
          </a:p>
          <a:p>
            <a:r>
              <a:rPr b="0" lang="en-IN" sz="1400" spc="-1" strike="noStrike">
                <a:solidFill>
                  <a:srgbClr val="000000"/>
                </a:solidFill>
                <a:latin typeface="Arial"/>
              </a:rPr>
              <a:t>b) Train the model defined in the literature survey using the algorithm defined in previous slide.</a:t>
            </a:r>
            <a:endParaRPr b="0" lang="en-IN" sz="1400" spc="-1" strike="noStrike">
              <a:solidFill>
                <a:srgbClr val="000000"/>
              </a:solidFill>
              <a:latin typeface="Arial"/>
            </a:endParaRPr>
          </a:p>
          <a:p>
            <a:endParaRPr b="0" lang="en-IN" sz="1800" spc="-1" strike="noStrike">
              <a:solidFill>
                <a:srgbClr val="000000"/>
              </a:solidFill>
              <a:latin typeface="Arial"/>
            </a:endParaRPr>
          </a:p>
          <a:p>
            <a:r>
              <a:rPr b="0" lang="en-IN" sz="1400" spc="-1" strike="noStrike">
                <a:solidFill>
                  <a:srgbClr val="000000"/>
                </a:solidFill>
                <a:latin typeface="Arial"/>
              </a:rPr>
              <a:t>c) obtain explainablity using approach developed in fig (a).</a:t>
            </a:r>
            <a:endParaRPr b="0" lang="en-IN" sz="1400" spc="-1" strike="noStrike">
              <a:solidFill>
                <a:srgbClr val="000000"/>
              </a:solidFill>
              <a:latin typeface="Arial"/>
            </a:endParaRPr>
          </a:p>
          <a:p>
            <a:endParaRPr b="0" lang="en-IN" sz="1800" spc="-1" strike="noStrike">
              <a:solidFill>
                <a:srgbClr val="000000"/>
              </a:solidFill>
              <a:latin typeface="Arial"/>
            </a:endParaRPr>
          </a:p>
          <a:p>
            <a:r>
              <a:rPr b="0" lang="en-IN" sz="1400" spc="-1" strike="noStrike">
                <a:solidFill>
                  <a:srgbClr val="000000"/>
                </a:solidFill>
                <a:latin typeface="Arial"/>
              </a:rPr>
              <a:t>d) obtain the plots using the evaluation parameters.</a:t>
            </a:r>
            <a:endParaRPr b="0" lang="en-IN" sz="14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
        <p:nvSpPr>
          <p:cNvPr id="124" name=""/>
          <p:cNvSpPr txBox="1"/>
          <p:nvPr/>
        </p:nvSpPr>
        <p:spPr>
          <a:xfrm>
            <a:off x="360000" y="469332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6. top(a) pseudocode for explainablity    bottom(b) code-flow for PASNET Architecture</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0A81306D-65EA-47AD-B618-AA8DD13C8095}" type="slidenum">
              <a:t>13</a:t>
            </a:fld>
          </a:p>
        </p:txBody>
      </p:sp>
      <p:sp>
        <p:nvSpPr>
          <p:cNvPr id="4" name="PlaceHolder 3"/>
          <p:cNvSpPr>
            <a:spLocks noGrp="1"/>
          </p:cNvSpPr>
          <p:nvPr>
            <p:ph type="dt" idx="4"/>
          </p:nvPr>
        </p:nvSpPr>
        <p:spPr/>
        <p:txBody>
          <a:bodyPr/>
          <a:p>
            <a:fld id="{829DD0AB-E5C5-4EA2-A60B-CCF23CB38020}" type="datetime1">
              <a:rPr lang="en-IN"/>
              <a:t>23/04/2023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80000" y="204192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Results</a:t>
            </a:r>
            <a:endParaRPr b="0" lang="en-IN" sz="3300" spc="-1" strike="noStrike">
              <a:solidFill>
                <a:srgbClr val="000000"/>
              </a:solidFill>
              <a:latin typeface="Arial"/>
            </a:endParaRPr>
          </a:p>
        </p:txBody>
      </p:sp>
      <p:sp>
        <p:nvSpPr>
          <p:cNvPr id="3" name="PlaceHolder 2"/>
          <p:cNvSpPr>
            <a:spLocks noGrp="1"/>
          </p:cNvSpPr>
          <p:nvPr>
            <p:ph type="sldNum" idx="6"/>
          </p:nvPr>
        </p:nvSpPr>
        <p:spPr/>
        <p:txBody>
          <a:bodyPr/>
          <a:p>
            <a:fld id="{06F0E5DB-6FAD-4793-9512-E39095DBB0E8}" type="slidenum">
              <a:t>14</a:t>
            </a:fld>
          </a:p>
        </p:txBody>
      </p:sp>
      <p:sp>
        <p:nvSpPr>
          <p:cNvPr id="4" name="PlaceHolder 3"/>
          <p:cNvSpPr>
            <a:spLocks noGrp="1"/>
          </p:cNvSpPr>
          <p:nvPr>
            <p:ph type="dt" idx="4"/>
          </p:nvPr>
        </p:nvSpPr>
        <p:spPr/>
        <p:txBody>
          <a:bodyPr/>
          <a:p>
            <a:fld id="{5F49E133-5465-4130-A3C3-15A411304F73}" type="datetime1">
              <a:rPr lang="en-IN"/>
              <a:t>23/04/2023</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27" name="" descr=""/>
          <p:cNvPicPr/>
          <p:nvPr/>
        </p:nvPicPr>
        <p:blipFill>
          <a:blip r:embed="rId1">
            <a:alphaModFix amt="0"/>
          </a:blip>
          <a:stretch/>
        </p:blipFill>
        <p:spPr>
          <a:xfrm>
            <a:off x="540000" y="921960"/>
            <a:ext cx="3600000" cy="1598040"/>
          </a:xfrm>
          <a:prstGeom prst="rect">
            <a:avLst/>
          </a:prstGeom>
          <a:ln w="18000">
            <a:noFill/>
          </a:ln>
        </p:spPr>
      </p:pic>
      <p:pic>
        <p:nvPicPr>
          <p:cNvPr id="128" name="" descr=""/>
          <p:cNvPicPr/>
          <p:nvPr/>
        </p:nvPicPr>
        <p:blipFill>
          <a:blip r:embed="rId2">
            <a:alphaModFix amt="0"/>
          </a:blip>
          <a:stretch/>
        </p:blipFill>
        <p:spPr>
          <a:xfrm>
            <a:off x="5580000" y="900000"/>
            <a:ext cx="3780000" cy="1620000"/>
          </a:xfrm>
          <a:prstGeom prst="rect">
            <a:avLst/>
          </a:prstGeom>
          <a:ln w="18000">
            <a:noFill/>
          </a:ln>
        </p:spPr>
      </p:pic>
      <p:pic>
        <p:nvPicPr>
          <p:cNvPr id="129" name="" descr=""/>
          <p:cNvPicPr/>
          <p:nvPr/>
        </p:nvPicPr>
        <p:blipFill>
          <a:blip r:embed="rId3">
            <a:alphaModFix amt="0"/>
          </a:blip>
          <a:stretch/>
        </p:blipFill>
        <p:spPr>
          <a:xfrm>
            <a:off x="2520000" y="2520000"/>
            <a:ext cx="3960000" cy="2026440"/>
          </a:xfrm>
          <a:prstGeom prst="rect">
            <a:avLst/>
          </a:prstGeom>
          <a:ln w="18000">
            <a:noFill/>
          </a:ln>
        </p:spPr>
      </p:pic>
      <p:sp>
        <p:nvSpPr>
          <p:cNvPr id="130" name=""/>
          <p:cNvSpPr txBox="1"/>
          <p:nvPr/>
        </p:nvSpPr>
        <p:spPr>
          <a:xfrm>
            <a:off x="360000" y="469368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6.clockwise a) Burdwan Dataset  b) R. Ahmad Dataset  c) Clinical Dataset </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3FEA56D0-889D-46F0-8584-E220EF20C489}" type="slidenum">
              <a:t>15</a:t>
            </a:fld>
          </a:p>
        </p:txBody>
      </p:sp>
      <p:sp>
        <p:nvSpPr>
          <p:cNvPr id="4" name="PlaceHolder 3"/>
          <p:cNvSpPr>
            <a:spLocks noGrp="1"/>
          </p:cNvSpPr>
          <p:nvPr>
            <p:ph type="dt" idx="4"/>
          </p:nvPr>
        </p:nvSpPr>
        <p:spPr/>
        <p:txBody>
          <a:bodyPr/>
          <a:p>
            <a:fld id="{E4EF69F1-2730-476F-93C7-8E17FAB8E4C3}" type="datetime1">
              <a:rPr lang="en-IN"/>
              <a:t>23/04/2023</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alphaModFix amt="0"/>
          </a:blip>
          <a:stretch/>
        </p:blipFill>
        <p:spPr>
          <a:xfrm>
            <a:off x="180000" y="900000"/>
            <a:ext cx="5760000" cy="3240000"/>
          </a:xfrm>
          <a:prstGeom prst="rect">
            <a:avLst/>
          </a:prstGeom>
          <a:ln w="18000">
            <a:noFill/>
          </a:ln>
        </p:spPr>
      </p:pic>
      <p:pic>
        <p:nvPicPr>
          <p:cNvPr id="132" name="" descr=""/>
          <p:cNvPicPr/>
          <p:nvPr/>
        </p:nvPicPr>
        <p:blipFill>
          <a:blip r:embed="rId2">
            <a:alphaModFix amt="0"/>
          </a:blip>
          <a:stretch/>
        </p:blipFill>
        <p:spPr>
          <a:xfrm>
            <a:off x="6660000" y="1080000"/>
            <a:ext cx="3060000" cy="1988280"/>
          </a:xfrm>
          <a:prstGeom prst="rect">
            <a:avLst/>
          </a:prstGeom>
          <a:ln w="18000">
            <a:noFill/>
          </a:ln>
        </p:spPr>
      </p:pic>
      <p:sp>
        <p:nvSpPr>
          <p:cNvPr id="133" name=""/>
          <p:cNvSpPr txBox="1"/>
          <p:nvPr/>
        </p:nvSpPr>
        <p:spPr>
          <a:xfrm>
            <a:off x="360000" y="469404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7. (left) Clinical Dataset features     (right) Combined dataset  </a:t>
            </a:r>
            <a:endParaRPr b="0" lang="en-IN" sz="900" spc="-1" strike="noStrike">
              <a:solidFill>
                <a:srgbClr val="000000"/>
              </a:solidFill>
              <a:latin typeface="Arial"/>
            </a:endParaRPr>
          </a:p>
        </p:txBody>
      </p:sp>
      <p:sp>
        <p:nvSpPr>
          <p:cNvPr id="2" name="PlaceHolder 1"/>
          <p:cNvSpPr>
            <a:spLocks noGrp="1"/>
          </p:cNvSpPr>
          <p:nvPr>
            <p:ph type="sldNum" idx="6"/>
          </p:nvPr>
        </p:nvSpPr>
        <p:spPr/>
        <p:txBody>
          <a:bodyPr/>
          <a:p>
            <a:fld id="{48510DDD-EADC-4F15-B629-A6560D1E4FD5}" type="slidenum">
              <a:t>16</a:t>
            </a:fld>
          </a:p>
        </p:txBody>
      </p:sp>
      <p:sp>
        <p:nvSpPr>
          <p:cNvPr id="3" name="PlaceHolder 2"/>
          <p:cNvSpPr>
            <a:spLocks noGrp="1"/>
          </p:cNvSpPr>
          <p:nvPr>
            <p:ph type="dt" idx="4"/>
          </p:nvPr>
        </p:nvSpPr>
        <p:spPr/>
        <p:txBody>
          <a:bodyPr/>
          <a:p>
            <a:fld id="{1AE73344-EB77-4028-B2FE-720FB67B8D45}" type="datetime1">
              <a:rPr lang="en-IN"/>
              <a:t>23/04/2023</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35" name="" descr=""/>
          <p:cNvPicPr/>
          <p:nvPr/>
        </p:nvPicPr>
        <p:blipFill>
          <a:blip r:embed="rId1">
            <a:alphaModFix amt="0"/>
          </a:blip>
          <a:stretch/>
        </p:blipFill>
        <p:spPr>
          <a:xfrm>
            <a:off x="720000" y="900000"/>
            <a:ext cx="3780000" cy="1440000"/>
          </a:xfrm>
          <a:prstGeom prst="rect">
            <a:avLst/>
          </a:prstGeom>
          <a:ln w="18000">
            <a:noFill/>
          </a:ln>
        </p:spPr>
      </p:pic>
      <p:pic>
        <p:nvPicPr>
          <p:cNvPr id="136" name="" descr=""/>
          <p:cNvPicPr/>
          <p:nvPr/>
        </p:nvPicPr>
        <p:blipFill>
          <a:blip r:embed="rId2">
            <a:alphaModFix amt="0"/>
          </a:blip>
          <a:stretch/>
        </p:blipFill>
        <p:spPr>
          <a:xfrm>
            <a:off x="5220000" y="806040"/>
            <a:ext cx="4472640" cy="1713960"/>
          </a:xfrm>
          <a:prstGeom prst="rect">
            <a:avLst/>
          </a:prstGeom>
          <a:ln w="18000">
            <a:noFill/>
          </a:ln>
        </p:spPr>
      </p:pic>
      <p:pic>
        <p:nvPicPr>
          <p:cNvPr id="137" name="" descr=""/>
          <p:cNvPicPr/>
          <p:nvPr/>
        </p:nvPicPr>
        <p:blipFill>
          <a:blip r:embed="rId3">
            <a:alphaModFix amt="0"/>
          </a:blip>
          <a:stretch/>
        </p:blipFill>
        <p:spPr>
          <a:xfrm>
            <a:off x="1800000" y="2340000"/>
            <a:ext cx="6480000" cy="2393280"/>
          </a:xfrm>
          <a:prstGeom prst="rect">
            <a:avLst/>
          </a:prstGeom>
          <a:ln w="18000">
            <a:noFill/>
          </a:ln>
        </p:spPr>
      </p:pic>
      <p:sp>
        <p:nvSpPr>
          <p:cNvPr id="138" name=""/>
          <p:cNvSpPr txBox="1"/>
          <p:nvPr/>
        </p:nvSpPr>
        <p:spPr>
          <a:xfrm>
            <a:off x="360000" y="4694040"/>
            <a:ext cx="648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8.clockwise a) R. Ahmad Dataset  results b) Burdwan Dataset Results c) Clinical Dataset Results</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1869AA3C-2370-4C23-9063-DD8FF0F4428C}" type="slidenum">
              <a:t>17</a:t>
            </a:fld>
          </a:p>
        </p:txBody>
      </p:sp>
      <p:sp>
        <p:nvSpPr>
          <p:cNvPr id="4" name="PlaceHolder 3"/>
          <p:cNvSpPr>
            <a:spLocks noGrp="1"/>
          </p:cNvSpPr>
          <p:nvPr>
            <p:ph type="dt" idx="4"/>
          </p:nvPr>
        </p:nvSpPr>
        <p:spPr/>
        <p:txBody>
          <a:bodyPr/>
          <a:p>
            <a:fld id="{831C27BA-2C67-4053-84C4-53FD2B0888FF}" type="datetime1">
              <a:rPr lang="en-IN"/>
              <a:t>23/04/2023</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40" name="" descr=""/>
          <p:cNvPicPr/>
          <p:nvPr/>
        </p:nvPicPr>
        <p:blipFill>
          <a:blip r:embed="rId1">
            <a:alphaModFix amt="0"/>
          </a:blip>
          <a:stretch/>
        </p:blipFill>
        <p:spPr>
          <a:xfrm>
            <a:off x="5220000" y="924840"/>
            <a:ext cx="4680000" cy="1595160"/>
          </a:xfrm>
          <a:prstGeom prst="rect">
            <a:avLst/>
          </a:prstGeom>
          <a:ln w="18000">
            <a:noFill/>
          </a:ln>
        </p:spPr>
      </p:pic>
      <p:pic>
        <p:nvPicPr>
          <p:cNvPr id="141" name="" descr=""/>
          <p:cNvPicPr/>
          <p:nvPr/>
        </p:nvPicPr>
        <p:blipFill>
          <a:blip r:embed="rId2">
            <a:alphaModFix amt="0"/>
          </a:blip>
          <a:stretch/>
        </p:blipFill>
        <p:spPr>
          <a:xfrm>
            <a:off x="354600" y="720000"/>
            <a:ext cx="4325400" cy="1851120"/>
          </a:xfrm>
          <a:prstGeom prst="rect">
            <a:avLst/>
          </a:prstGeom>
          <a:ln w="18000">
            <a:noFill/>
          </a:ln>
        </p:spPr>
      </p:pic>
      <p:pic>
        <p:nvPicPr>
          <p:cNvPr id="142" name="" descr=""/>
          <p:cNvPicPr/>
          <p:nvPr/>
        </p:nvPicPr>
        <p:blipFill>
          <a:blip r:embed="rId3">
            <a:alphaModFix amt="0"/>
          </a:blip>
          <a:stretch/>
        </p:blipFill>
        <p:spPr>
          <a:xfrm>
            <a:off x="1762920" y="2571120"/>
            <a:ext cx="6157080" cy="1676160"/>
          </a:xfrm>
          <a:prstGeom prst="rect">
            <a:avLst/>
          </a:prstGeom>
          <a:ln w="18000">
            <a:noFill/>
          </a:ln>
        </p:spPr>
      </p:pic>
      <p:sp>
        <p:nvSpPr>
          <p:cNvPr id="143" name=""/>
          <p:cNvSpPr txBox="1"/>
          <p:nvPr/>
        </p:nvSpPr>
        <p:spPr>
          <a:xfrm>
            <a:off x="360000" y="4694040"/>
            <a:ext cx="522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9.clockwise a) Malignant vs Control Burdwan Dataset  b) Pre-Cancerous</a:t>
            </a:r>
            <a:r>
              <a:rPr b="0" lang="en-IN" sz="900" spc="-1" strike="noStrike">
                <a:solidFill>
                  <a:srgbClr val="000000"/>
                </a:solidFill>
                <a:latin typeface="Arial"/>
              </a:rPr>
              <a:t> vs Control Burdwan Dataset</a:t>
            </a:r>
            <a:r>
              <a:rPr b="0" lang="en-IN" sz="900" spc="-1" strike="noStrike">
                <a:solidFill>
                  <a:srgbClr val="000000"/>
                </a:solidFill>
                <a:latin typeface="Arial"/>
              </a:rPr>
              <a:t> c) Combined Dataset</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3FE41B63-97B4-46DD-8783-92B3142C3D69}" type="slidenum">
              <a:t>18</a:t>
            </a:fld>
          </a:p>
        </p:txBody>
      </p:sp>
      <p:sp>
        <p:nvSpPr>
          <p:cNvPr id="4" name="PlaceHolder 3"/>
          <p:cNvSpPr>
            <a:spLocks noGrp="1"/>
          </p:cNvSpPr>
          <p:nvPr>
            <p:ph type="dt" idx="4"/>
          </p:nvPr>
        </p:nvSpPr>
        <p:spPr/>
        <p:txBody>
          <a:bodyPr/>
          <a:p>
            <a:fld id="{A3A8DB59-A552-45F1-8418-062C01979A65}" type="datetime1">
              <a:rPr lang="en-IN"/>
              <a:t>23/04/2023</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45" name="" descr=""/>
          <p:cNvPicPr/>
          <p:nvPr/>
        </p:nvPicPr>
        <p:blipFill>
          <a:blip r:embed="rId1">
            <a:alphaModFix amt="0"/>
          </a:blip>
          <a:stretch/>
        </p:blipFill>
        <p:spPr>
          <a:xfrm>
            <a:off x="180000" y="900000"/>
            <a:ext cx="7020000" cy="3420000"/>
          </a:xfrm>
          <a:prstGeom prst="rect">
            <a:avLst/>
          </a:prstGeom>
          <a:ln w="18000">
            <a:noFill/>
          </a:ln>
        </p:spPr>
      </p:pic>
      <p:pic>
        <p:nvPicPr>
          <p:cNvPr id="146" name="" descr=""/>
          <p:cNvPicPr/>
          <p:nvPr/>
        </p:nvPicPr>
        <p:blipFill>
          <a:blip r:embed="rId2">
            <a:alphaModFix amt="0"/>
          </a:blip>
          <a:stretch/>
        </p:blipFill>
        <p:spPr>
          <a:xfrm>
            <a:off x="7200000" y="1440000"/>
            <a:ext cx="2712240" cy="2160000"/>
          </a:xfrm>
          <a:prstGeom prst="rect">
            <a:avLst/>
          </a:prstGeom>
          <a:ln w="18000">
            <a:noFill/>
          </a:ln>
        </p:spPr>
      </p:pic>
      <p:sp>
        <p:nvSpPr>
          <p:cNvPr id="147" name=""/>
          <p:cNvSpPr txBox="1"/>
          <p:nvPr/>
        </p:nvSpPr>
        <p:spPr>
          <a:xfrm>
            <a:off x="360000" y="4333320"/>
            <a:ext cx="954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10.left a) Subjects with labels after combining the genetic expression and label file  b) Subjects after removing the non-ML classes</a:t>
            </a:r>
            <a:endParaRPr b="0" lang="en-IN" sz="900" spc="-1" strike="noStrike">
              <a:solidFill>
                <a:srgbClr val="000000"/>
              </a:solidFill>
              <a:latin typeface="Arial"/>
            </a:endParaRPr>
          </a:p>
        </p:txBody>
      </p:sp>
      <p:sp>
        <p:nvSpPr>
          <p:cNvPr id="3" name="PlaceHolder 2"/>
          <p:cNvSpPr>
            <a:spLocks noGrp="1"/>
          </p:cNvSpPr>
          <p:nvPr>
            <p:ph type="sldNum" idx="6"/>
          </p:nvPr>
        </p:nvSpPr>
        <p:spPr/>
        <p:txBody>
          <a:bodyPr/>
          <a:p>
            <a:fld id="{900889B1-C5AC-4C87-BCB4-5749AA2F0BDD}" type="slidenum">
              <a:t>19</a:t>
            </a:fld>
          </a:p>
        </p:txBody>
      </p:sp>
      <p:sp>
        <p:nvSpPr>
          <p:cNvPr id="4" name="PlaceHolder 3"/>
          <p:cNvSpPr>
            <a:spLocks noGrp="1"/>
          </p:cNvSpPr>
          <p:nvPr>
            <p:ph type="dt" idx="4"/>
          </p:nvPr>
        </p:nvSpPr>
        <p:spPr/>
        <p:txBody>
          <a:bodyPr/>
          <a:p>
            <a:fld id="{940E1D64-44B7-4A9D-B16B-15A01E08E17B}" type="datetime1">
              <a:rPr lang="en-IN"/>
              <a:t>23/04/2023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1" lang="en-IN" sz="3300" spc="-1" strike="noStrike">
                <a:solidFill>
                  <a:srgbClr val="000000"/>
                </a:solidFill>
                <a:latin typeface="Arial"/>
              </a:rPr>
              <a:t>INDEX</a:t>
            </a:r>
            <a:endParaRPr b="1" lang="en-IN" sz="3300" spc="-1" strike="noStrike">
              <a:solidFill>
                <a:srgbClr val="000000"/>
              </a:solidFill>
              <a:latin typeface="Arial"/>
            </a:endParaRPr>
          </a:p>
        </p:txBody>
      </p:sp>
      <p:graphicFrame>
        <p:nvGraphicFramePr>
          <p:cNvPr id="88" name=""/>
          <p:cNvGraphicFramePr/>
          <p:nvPr/>
        </p:nvGraphicFramePr>
        <p:xfrm>
          <a:off x="360000" y="1080000"/>
          <a:ext cx="9359640" cy="3462840"/>
        </p:xfrm>
        <a:graphic>
          <a:graphicData uri="http://schemas.openxmlformats.org/drawingml/2006/table">
            <a:tbl>
              <a:tblPr/>
              <a:tblGrid>
                <a:gridCol w="1668600"/>
                <a:gridCol w="6373800"/>
                <a:gridCol w="1317600"/>
              </a:tblGrid>
              <a:tr h="346320">
                <a:tc>
                  <a:txBody>
                    <a:bodyPr lIns="36000" rIns="36000" tIns="36000" bIns="36000" anchor="t">
                      <a:noAutofit/>
                    </a:bodyPr>
                    <a:p>
                      <a:pPr indent="0">
                        <a:buNone/>
                      </a:pP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1" lang="en-IN" sz="2800" spc="-1" strike="noStrike">
                          <a:solidFill>
                            <a:srgbClr val="000000"/>
                          </a:solidFill>
                          <a:latin typeface="Arial"/>
                        </a:rPr>
                        <a:t>Content</a:t>
                      </a:r>
                      <a:endParaRPr b="1" lang="en-IN" sz="2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r>
                        <a:rPr b="0" lang="en-IN" sz="1800" spc="-1" strike="noStrike">
                          <a:solidFill>
                            <a:srgbClr val="000000"/>
                          </a:solidFill>
                          <a:latin typeface="Arial"/>
                        </a:rPr>
                        <a:t>Page</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1.</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Introduction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3</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2.</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Motivation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4-5</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3.</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Objective</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6</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4.</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Literature Survey</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7-8</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5.</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Current Work</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9-13</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6.</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Results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14-20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7.</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Conclusion</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21</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8.</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Future Scope</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22</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pPr indent="0" algn="ctr">
                        <a:buNone/>
                      </a:pPr>
                      <a:r>
                        <a:rPr b="0" lang="en-IN" sz="1800" spc="-1" strike="noStrike">
                          <a:solidFill>
                            <a:srgbClr val="000000"/>
                          </a:solidFill>
                          <a:latin typeface="Arial"/>
                        </a:rPr>
                        <a:t>9.</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IN" sz="1800" spc="-1" strike="noStrike">
                          <a:solidFill>
                            <a:srgbClr val="000000"/>
                          </a:solidFill>
                          <a:latin typeface="Arial"/>
                        </a:rPr>
                        <a:t>References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buNone/>
                      </a:pP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3" name="PlaceHolder 2"/>
          <p:cNvSpPr>
            <a:spLocks noGrp="1"/>
          </p:cNvSpPr>
          <p:nvPr>
            <p:ph type="sldNum" idx="6"/>
          </p:nvPr>
        </p:nvSpPr>
        <p:spPr/>
        <p:txBody>
          <a:bodyPr/>
          <a:p>
            <a:fld id="{050AA51B-575A-4FF6-90A9-3AB2AFFF13B7}" type="slidenum">
              <a:t>2</a:t>
            </a:fld>
          </a:p>
        </p:txBody>
      </p:sp>
      <p:sp>
        <p:nvSpPr>
          <p:cNvPr id="4" name="PlaceHolder 3"/>
          <p:cNvSpPr>
            <a:spLocks noGrp="1"/>
          </p:cNvSpPr>
          <p:nvPr>
            <p:ph type="dt" idx="4"/>
          </p:nvPr>
        </p:nvSpPr>
        <p:spPr/>
        <p:txBody>
          <a:bodyPr/>
          <a:p>
            <a:fld id="{084168A2-59FC-4F88-B3BE-E211AD3A35D5}" type="datetime1">
              <a:rPr lang="en-IN"/>
              <a:t>23/04/2023</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n-IN" sz="3300" spc="-1" strike="noStrike">
              <a:solidFill>
                <a:srgbClr val="000000"/>
              </a:solidFill>
              <a:latin typeface="Arial"/>
            </a:endParaRPr>
          </a:p>
        </p:txBody>
      </p:sp>
      <p:pic>
        <p:nvPicPr>
          <p:cNvPr id="149" name="" descr=""/>
          <p:cNvPicPr/>
          <p:nvPr/>
        </p:nvPicPr>
        <p:blipFill>
          <a:blip r:embed="rId1">
            <a:alphaModFix amt="0"/>
          </a:blip>
          <a:stretch/>
        </p:blipFill>
        <p:spPr>
          <a:xfrm>
            <a:off x="546120" y="2867760"/>
            <a:ext cx="4673880" cy="1632240"/>
          </a:xfrm>
          <a:prstGeom prst="rect">
            <a:avLst/>
          </a:prstGeom>
          <a:ln w="18000">
            <a:noFill/>
          </a:ln>
        </p:spPr>
      </p:pic>
      <p:sp>
        <p:nvSpPr>
          <p:cNvPr id="150" name=""/>
          <p:cNvSpPr txBox="1"/>
          <p:nvPr/>
        </p:nvSpPr>
        <p:spPr>
          <a:xfrm>
            <a:off x="360000" y="4694400"/>
            <a:ext cx="9540000" cy="346680"/>
          </a:xfrm>
          <a:prstGeom prst="rect">
            <a:avLst/>
          </a:prstGeom>
          <a:noFill/>
          <a:ln w="18000">
            <a:noFill/>
          </a:ln>
        </p:spPr>
        <p:txBody>
          <a:bodyPr lIns="90000" rIns="90000" tIns="45000" bIns="45000" anchor="t">
            <a:noAutofit/>
          </a:bodyPr>
          <a:p>
            <a:r>
              <a:rPr b="0" lang="en-IN" sz="900" spc="-1" strike="noStrike">
                <a:solidFill>
                  <a:srgbClr val="000000"/>
                </a:solidFill>
                <a:latin typeface="Arial"/>
              </a:rPr>
              <a:t>Fig 8.clockwise a) Foldwise classification for different classes b) Box plot representation of the results c) Explainable results for the first subject</a:t>
            </a:r>
            <a:endParaRPr b="0" lang="en-IN" sz="900" spc="-1" strike="noStrike">
              <a:solidFill>
                <a:srgbClr val="000000"/>
              </a:solidFill>
              <a:latin typeface="Arial"/>
            </a:endParaRPr>
          </a:p>
        </p:txBody>
      </p:sp>
      <p:pic>
        <p:nvPicPr>
          <p:cNvPr id="151" name="" descr=""/>
          <p:cNvPicPr/>
          <p:nvPr/>
        </p:nvPicPr>
        <p:blipFill>
          <a:blip r:embed="rId2">
            <a:alphaModFix amt="0"/>
          </a:blip>
          <a:stretch/>
        </p:blipFill>
        <p:spPr>
          <a:xfrm>
            <a:off x="5400000" y="1260000"/>
            <a:ext cx="4680000" cy="3060000"/>
          </a:xfrm>
          <a:prstGeom prst="rect">
            <a:avLst/>
          </a:prstGeom>
          <a:ln w="18000">
            <a:noFill/>
          </a:ln>
        </p:spPr>
      </p:pic>
      <p:pic>
        <p:nvPicPr>
          <p:cNvPr id="152" name="" descr=""/>
          <p:cNvPicPr/>
          <p:nvPr/>
        </p:nvPicPr>
        <p:blipFill>
          <a:blip r:embed="rId3">
            <a:alphaModFix amt="0"/>
          </a:blip>
          <a:stretch/>
        </p:blipFill>
        <p:spPr>
          <a:xfrm>
            <a:off x="844560" y="1080000"/>
            <a:ext cx="4015440" cy="1851120"/>
          </a:xfrm>
          <a:prstGeom prst="rect">
            <a:avLst/>
          </a:prstGeom>
          <a:ln w="18000">
            <a:noFill/>
          </a:ln>
        </p:spPr>
      </p:pic>
      <p:sp>
        <p:nvSpPr>
          <p:cNvPr id="3" name="PlaceHolder 2"/>
          <p:cNvSpPr>
            <a:spLocks noGrp="1"/>
          </p:cNvSpPr>
          <p:nvPr>
            <p:ph type="sldNum" idx="6"/>
          </p:nvPr>
        </p:nvSpPr>
        <p:spPr/>
        <p:txBody>
          <a:bodyPr/>
          <a:p>
            <a:fld id="{95CDB74C-CAB9-42C7-B814-70A3D33BCEA7}" type="slidenum">
              <a:t>20</a:t>
            </a:fld>
          </a:p>
        </p:txBody>
      </p:sp>
      <p:sp>
        <p:nvSpPr>
          <p:cNvPr id="4" name="PlaceHolder 3"/>
          <p:cNvSpPr>
            <a:spLocks noGrp="1"/>
          </p:cNvSpPr>
          <p:nvPr>
            <p:ph type="dt" idx="4"/>
          </p:nvPr>
        </p:nvSpPr>
        <p:spPr/>
        <p:txBody>
          <a:bodyPr/>
          <a:p>
            <a:fld id="{9116182D-CE9C-4E51-8458-773A2748D15A}" type="datetime1">
              <a:rPr lang="en-IN"/>
              <a:t>23/04/2023</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Conclusion</a:t>
            </a:r>
            <a:endParaRPr b="0" lang="en-IN" sz="3300" spc="-1" strike="noStrike">
              <a:solidFill>
                <a:srgbClr val="000000"/>
              </a:solidFill>
              <a:latin typeface="Arial"/>
            </a:endParaRPr>
          </a:p>
        </p:txBody>
      </p:sp>
      <p:sp>
        <p:nvSpPr>
          <p:cNvPr id="15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1" lang="en-IN" sz="1800" spc="-1" strike="noStrike">
                <a:solidFill>
                  <a:srgbClr val="009bdd"/>
                </a:solidFill>
                <a:latin typeface="Arial"/>
              </a:rPr>
              <a:t>Early Detection of Oral Cancer</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The algorithm developed by previous researchers was successfully replicated on the newer dataset.</a:t>
            </a:r>
            <a:endParaRPr b="0" lang="en-IN"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The clinical dataset with almost same size performed similar to the Image dataset.</a:t>
            </a:r>
            <a:endParaRPr b="0" lang="en-IN"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The multimodal model developed has much higher accuracy compared to the previous models which much less dataset size.</a:t>
            </a:r>
            <a:endParaRPr b="0" lang="en-IN" sz="1500" spc="-1" strike="noStrike">
              <a:solidFill>
                <a:srgbClr val="009bdd"/>
              </a:solidFill>
              <a:latin typeface="Arial"/>
            </a:endParaRPr>
          </a:p>
          <a:p>
            <a:pPr marL="432000" indent="0">
              <a:spcBef>
                <a:spcPts val="1060"/>
              </a:spcBef>
              <a:buNone/>
            </a:pPr>
            <a:endParaRPr b="0" lang="en-IN" sz="1500" spc="-1" strike="noStrike">
              <a:solidFill>
                <a:srgbClr val="009bdd"/>
              </a:solidFill>
              <a:latin typeface="Arial"/>
            </a:endParaRPr>
          </a:p>
          <a:p>
            <a:pPr marL="432000" indent="0">
              <a:spcBef>
                <a:spcPts val="1060"/>
              </a:spcBef>
              <a:buNone/>
            </a:pPr>
            <a:r>
              <a:rPr b="1" lang="en-IN" sz="1800" spc="-1" strike="noStrike">
                <a:solidFill>
                  <a:srgbClr val="009bdd"/>
                </a:solidFill>
                <a:latin typeface="Arial"/>
              </a:rPr>
              <a:t>Identifying Subtypes of BCP-ALL</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High prognosis rates were obtained while inculcating biological interpreteblity.</a:t>
            </a:r>
            <a:endParaRPr b="0" lang="en-IN"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The model explainablity was obtained using explainablity models.</a:t>
            </a:r>
            <a:endParaRPr b="0" lang="en-IN"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500" spc="-1" strike="noStrike">
                <a:solidFill>
                  <a:srgbClr val="009bdd"/>
                </a:solidFill>
                <a:latin typeface="Arial"/>
              </a:rPr>
              <a:t>The model fared much better compared to vanilla Neural Network Architecture. </a:t>
            </a:r>
            <a:endParaRPr b="0" lang="en-IN" sz="1500" spc="-1" strike="noStrike">
              <a:solidFill>
                <a:srgbClr val="009bdd"/>
              </a:solidFill>
              <a:latin typeface="Arial"/>
            </a:endParaRPr>
          </a:p>
        </p:txBody>
      </p:sp>
      <p:sp>
        <p:nvSpPr>
          <p:cNvPr id="4" name="PlaceHolder 3"/>
          <p:cNvSpPr>
            <a:spLocks noGrp="1"/>
          </p:cNvSpPr>
          <p:nvPr>
            <p:ph type="sldNum" idx="6"/>
          </p:nvPr>
        </p:nvSpPr>
        <p:spPr/>
        <p:txBody>
          <a:bodyPr/>
          <a:p>
            <a:fld id="{63B9A9CA-4322-458E-8EA8-62230D1B50DC}" type="slidenum">
              <a:t>21</a:t>
            </a:fld>
          </a:p>
        </p:txBody>
      </p:sp>
      <p:sp>
        <p:nvSpPr>
          <p:cNvPr id="5" name="PlaceHolder 4"/>
          <p:cNvSpPr>
            <a:spLocks noGrp="1"/>
          </p:cNvSpPr>
          <p:nvPr>
            <p:ph type="dt" idx="4"/>
          </p:nvPr>
        </p:nvSpPr>
        <p:spPr/>
        <p:txBody>
          <a:bodyPr/>
          <a:p>
            <a:fld id="{ED958529-91A5-4C61-84DE-04401EE1BE6C}" type="datetime1">
              <a:rPr lang="en-IN"/>
              <a:t>23/04/2023</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Future Works</a:t>
            </a:r>
            <a:endParaRPr b="0" lang="en-IN" sz="3300" spc="-1" strike="noStrike">
              <a:solidFill>
                <a:srgbClr val="000000"/>
              </a:solidFill>
              <a:latin typeface="Arial"/>
            </a:endParaRPr>
          </a:p>
        </p:txBody>
      </p:sp>
      <p:sp>
        <p:nvSpPr>
          <p:cNvPr id="15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1" lang="en-IN" sz="2400" spc="-1" strike="noStrike" u="sng">
                <a:solidFill>
                  <a:srgbClr val="009bdd"/>
                </a:solidFill>
                <a:uFillTx/>
                <a:latin typeface="Arial"/>
              </a:rPr>
              <a:t>Early Detection of Oral Cancer</a:t>
            </a:r>
            <a:endParaRPr b="0" lang="en-IN"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Developing a CNN architecture for feature extraction.</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Combining top-view imaging dataset to already existing model.</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Deploying the multi-modal model in GUI.</a:t>
            </a:r>
            <a:endParaRPr b="0" lang="en-IN" sz="1800" spc="-1" strike="noStrike">
              <a:solidFill>
                <a:srgbClr val="009bdd"/>
              </a:solidFill>
              <a:latin typeface="Arial"/>
            </a:endParaRPr>
          </a:p>
          <a:p>
            <a:pPr marL="432000" indent="0">
              <a:spcBef>
                <a:spcPts val="1060"/>
              </a:spcBef>
              <a:buNone/>
            </a:pPr>
            <a:endParaRPr b="0" lang="en-IN" sz="1800" spc="-1" strike="noStrike">
              <a:solidFill>
                <a:srgbClr val="009bdd"/>
              </a:solidFill>
              <a:latin typeface="Arial"/>
            </a:endParaRPr>
          </a:p>
          <a:p>
            <a:pPr marL="432000" indent="0">
              <a:spcBef>
                <a:spcPts val="1060"/>
              </a:spcBef>
              <a:buNone/>
            </a:pPr>
            <a:r>
              <a:rPr b="1" lang="en-IN" sz="2400" spc="-1" strike="noStrike" u="sng">
                <a:solidFill>
                  <a:srgbClr val="009bdd"/>
                </a:solidFill>
                <a:uFillTx/>
                <a:latin typeface="Arial"/>
              </a:rPr>
              <a:t>Identification of subtypes in BCP-ALL</a:t>
            </a:r>
            <a:endParaRPr b="0" lang="en-IN"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Performing the explainablity class-wise than individually to develop precision medicine.</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Use federated learning to remove biases in the model.</a:t>
            </a:r>
            <a:endParaRPr b="0" lang="en-IN" sz="1800" spc="-1" strike="noStrike">
              <a:solidFill>
                <a:srgbClr val="009bdd"/>
              </a:solidFill>
              <a:latin typeface="Arial"/>
            </a:endParaRPr>
          </a:p>
        </p:txBody>
      </p:sp>
      <p:sp>
        <p:nvSpPr>
          <p:cNvPr id="4" name="PlaceHolder 3"/>
          <p:cNvSpPr>
            <a:spLocks noGrp="1"/>
          </p:cNvSpPr>
          <p:nvPr>
            <p:ph type="sldNum" idx="6"/>
          </p:nvPr>
        </p:nvSpPr>
        <p:spPr/>
        <p:txBody>
          <a:bodyPr/>
          <a:p>
            <a:fld id="{8AC9188E-02DC-449B-8AC6-856004D0CE0E}" type="slidenum">
              <a:t>22</a:t>
            </a:fld>
          </a:p>
        </p:txBody>
      </p:sp>
      <p:sp>
        <p:nvSpPr>
          <p:cNvPr id="5" name="PlaceHolder 4"/>
          <p:cNvSpPr>
            <a:spLocks noGrp="1"/>
          </p:cNvSpPr>
          <p:nvPr>
            <p:ph type="dt" idx="4"/>
          </p:nvPr>
        </p:nvSpPr>
        <p:spPr/>
        <p:txBody>
          <a:bodyPr/>
          <a:p>
            <a:fld id="{AF5737A3-29FE-435F-B248-AA8C19E01261}" type="datetime1">
              <a:rPr lang="en-IN"/>
              <a:t>23/04/2023</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1" lang="en-IN" sz="3300" spc="-1" strike="noStrike">
                <a:solidFill>
                  <a:srgbClr val="000000"/>
                </a:solidFill>
                <a:latin typeface="Arial"/>
              </a:rPr>
              <a:t>References</a:t>
            </a:r>
            <a:endParaRPr b="1" lang="en-IN" sz="3300" spc="-1" strike="noStrike">
              <a:solidFill>
                <a:srgbClr val="000000"/>
              </a:solidFill>
              <a:latin typeface="Arial"/>
            </a:endParaRPr>
          </a:p>
        </p:txBody>
      </p:sp>
      <p:sp>
        <p:nvSpPr>
          <p:cNvPr id="15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0" lang="en-IN" sz="1300" spc="-1" strike="noStrike">
                <a:solidFill>
                  <a:srgbClr val="009bdd"/>
                </a:solidFill>
                <a:latin typeface="Arial"/>
              </a:rPr>
              <a:t>[1]  Sung H., Ferlay J., and Siegel R. L.and Laversanne M.and Soerjomataram I.and Jemal A. &amp; Bray F. Global cancer statistics 2020: Globocan estimates of incidence and mortality worldwide for 36 cancers in 185 countries. CA: A Cancer Journal for Clinicians, 71(3:209–249, 2021</a:t>
            </a:r>
            <a:endParaRPr b="0" lang="en-IN" sz="1300" spc="-1" strike="noStrike">
              <a:solidFill>
                <a:srgbClr val="009bdd"/>
              </a:solidFill>
              <a:latin typeface="Arial"/>
            </a:endParaRPr>
          </a:p>
          <a:p>
            <a:pPr marL="432000" indent="0">
              <a:spcBef>
                <a:spcPts val="1060"/>
              </a:spcBef>
              <a:buNone/>
            </a:pPr>
            <a:r>
              <a:rPr b="0" lang="en-IN" sz="1300" spc="-1" strike="noStrike">
                <a:solidFill>
                  <a:srgbClr val="009bdd"/>
                </a:solidFill>
                <a:latin typeface="Arial"/>
              </a:rPr>
              <a:t>[2] Borse, Vivek et al. “Oral cancer diagnosis and perspectives in India.” Sensors international vol. 1 (2020): 100046. doi:10.1016/j.sintl.2020.100046</a:t>
            </a:r>
            <a:endParaRPr b="0" lang="en-IN" sz="1300" spc="-1" strike="noStrike">
              <a:solidFill>
                <a:srgbClr val="009bdd"/>
              </a:solidFill>
              <a:latin typeface="Arial"/>
            </a:endParaRPr>
          </a:p>
          <a:p>
            <a:pPr marL="432000" indent="0">
              <a:spcBef>
                <a:spcPts val="1060"/>
              </a:spcBef>
              <a:buNone/>
            </a:pPr>
            <a:r>
              <a:rPr b="0" lang="en-IN" sz="1300" spc="-1" strike="noStrike">
                <a:solidFill>
                  <a:srgbClr val="009bdd"/>
                </a:solidFill>
                <a:latin typeface="Arial"/>
              </a:rPr>
              <a:t>[3] Theunissen, P., Mejstrikova, E., Sedek, L., van der Sluijs-Gelling, A. J., Gaipa, G., Bartels, M., Sobral da Costa, E., Kotrová, M., Novakova, M., Sonneveld, E., Buracchi, C., Bonaccorso, P., Oliveira, E., Te Marvelde, J. G., Szczepanski, T., Lhermitte, L., Hrusak, O., Lecrevisse, Q., Grigore, G. E., Froňková, E., … EuroFlow Consortium (2017). Standardized flow cytometry for highly sensitive MRD measurements in B-cell acute lymphoblastic leukemia. Blood, 129(3), 347–357. </a:t>
            </a:r>
            <a:r>
              <a:rPr b="0" lang="en-IN" sz="1300" spc="-1" strike="noStrike">
                <a:solidFill>
                  <a:srgbClr val="009bdd"/>
                </a:solidFill>
                <a:latin typeface="Arial"/>
                <a:hlinkClick r:id="rId1"/>
              </a:rPr>
              <a:t>https://doi.org/10.1182/blood-2016-07-726307</a:t>
            </a:r>
            <a:endParaRPr b="0" lang="en-IN" sz="1300" spc="-1" strike="noStrike">
              <a:solidFill>
                <a:srgbClr val="009bdd"/>
              </a:solidFill>
              <a:latin typeface="Arial"/>
            </a:endParaRPr>
          </a:p>
          <a:p>
            <a:pPr marL="432000" indent="0">
              <a:spcBef>
                <a:spcPts val="1060"/>
              </a:spcBef>
              <a:buNone/>
            </a:pPr>
            <a:r>
              <a:rPr b="0" lang="en-IN" sz="1300" spc="-1" strike="noStrike">
                <a:solidFill>
                  <a:srgbClr val="009bdd"/>
                </a:solidFill>
                <a:latin typeface="Arial"/>
              </a:rPr>
              <a:t>[4] Hao, J., Kim, Y., Kim, TK. et al. PASNet: pathway-associated sparse deep neural network for prognosis prediction from high-throughput data. BMC Bioinformatics 19, 510 (2018). </a:t>
            </a:r>
            <a:r>
              <a:rPr b="0" lang="en-IN" sz="1300" spc="-1" strike="noStrike">
                <a:solidFill>
                  <a:srgbClr val="009bdd"/>
                </a:solidFill>
                <a:latin typeface="Arial"/>
                <a:hlinkClick r:id="rId2"/>
              </a:rPr>
              <a:t>https://doi.org/10.1186/s12859-018-2500-z</a:t>
            </a:r>
            <a:endParaRPr b="0" lang="en-IN" sz="1300" spc="-1" strike="noStrike">
              <a:solidFill>
                <a:srgbClr val="009bdd"/>
              </a:solidFill>
              <a:latin typeface="Arial"/>
            </a:endParaRPr>
          </a:p>
          <a:p>
            <a:pPr marL="432000" indent="0">
              <a:spcBef>
                <a:spcPts val="1060"/>
              </a:spcBef>
              <a:buNone/>
            </a:pPr>
            <a:r>
              <a:rPr b="0" lang="en-IN" sz="1300" spc="-1" strike="noStrike">
                <a:solidFill>
                  <a:srgbClr val="009bdd"/>
                </a:solidFill>
                <a:latin typeface="Arial"/>
              </a:rPr>
              <a:t>[5] Alzubaidi, L., Zhang, J., Humaidi, A.J. et al. Review of deep learning: concepts, CNN architectures, challenges, applications, future directions. J Big Data 8, 53 (2021). </a:t>
            </a:r>
            <a:r>
              <a:rPr b="0" lang="en-IN" sz="1300" spc="-1" strike="noStrike">
                <a:solidFill>
                  <a:srgbClr val="009bdd"/>
                </a:solidFill>
                <a:latin typeface="Arial"/>
                <a:hlinkClick r:id="rId3"/>
              </a:rPr>
              <a:t>https://doi.org/10.1186/s40537-021-00444-8</a:t>
            </a:r>
            <a:endParaRPr b="0" lang="en-IN" sz="1300" spc="-1" strike="noStrike">
              <a:solidFill>
                <a:srgbClr val="009bdd"/>
              </a:solidFill>
              <a:latin typeface="Arial"/>
            </a:endParaRPr>
          </a:p>
          <a:p>
            <a:pPr marL="432000" indent="0">
              <a:spcBef>
                <a:spcPts val="1060"/>
              </a:spcBef>
              <a:buNone/>
            </a:pPr>
            <a:r>
              <a:rPr b="0" lang="en-IN" sz="1300" spc="-1" strike="noStrike">
                <a:solidFill>
                  <a:srgbClr val="009bdd"/>
                </a:solidFill>
                <a:latin typeface="Arial"/>
              </a:rPr>
              <a:t>[6] Talwalkar A. Li T., Sahu A. K. and Smith V. Federated learning: Challenges,methods, and future directions. IEEE Signal Processing Magazine, 2019</a:t>
            </a:r>
            <a:endParaRPr b="0" lang="en-IN" sz="1300" spc="-1" strike="noStrike">
              <a:solidFill>
                <a:srgbClr val="009bdd"/>
              </a:solidFill>
              <a:latin typeface="Arial"/>
            </a:endParaRPr>
          </a:p>
          <a:p>
            <a:pPr marL="432000" indent="0">
              <a:spcBef>
                <a:spcPts val="1060"/>
              </a:spcBef>
              <a:buNone/>
            </a:pPr>
            <a:endParaRPr b="0" lang="en-IN" sz="1300" spc="-1" strike="noStrike">
              <a:solidFill>
                <a:srgbClr val="009bdd"/>
              </a:solidFill>
              <a:latin typeface="Arial"/>
            </a:endParaRPr>
          </a:p>
        </p:txBody>
      </p:sp>
      <p:sp>
        <p:nvSpPr>
          <p:cNvPr id="4" name="PlaceHolder 3"/>
          <p:cNvSpPr>
            <a:spLocks noGrp="1"/>
          </p:cNvSpPr>
          <p:nvPr>
            <p:ph type="sldNum" idx="6"/>
          </p:nvPr>
        </p:nvSpPr>
        <p:spPr/>
        <p:txBody>
          <a:bodyPr/>
          <a:p>
            <a:fld id="{89B021FA-A99B-4D61-9C1D-7BFD1C8BF380}" type="slidenum">
              <a:t>23</a:t>
            </a:fld>
          </a:p>
        </p:txBody>
      </p:sp>
      <p:sp>
        <p:nvSpPr>
          <p:cNvPr id="5" name="PlaceHolder 4"/>
          <p:cNvSpPr>
            <a:spLocks noGrp="1"/>
          </p:cNvSpPr>
          <p:nvPr>
            <p:ph type="dt" idx="4"/>
          </p:nvPr>
        </p:nvSpPr>
        <p:spPr/>
        <p:txBody>
          <a:bodyPr/>
          <a:p>
            <a:fld id="{667125D6-FD79-49D9-827F-83955F7AD101}" type="datetime1">
              <a:rPr lang="en-IN"/>
              <a:t>23/04/2023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Introduction</a:t>
            </a:r>
            <a:endParaRPr b="0" lang="en-IN" sz="3300" spc="-1" strike="noStrike">
              <a:solidFill>
                <a:srgbClr val="000000"/>
              </a:solidFill>
              <a:latin typeface="Arial"/>
            </a:endParaRPr>
          </a:p>
        </p:txBody>
      </p:sp>
      <p:sp>
        <p:nvSpPr>
          <p:cNvPr id="90" name="PlaceHolder 2"/>
          <p:cNvSpPr>
            <a:spLocks noGrp="1"/>
          </p:cNvSpPr>
          <p:nvPr>
            <p:ph/>
          </p:nvPr>
        </p:nvSpPr>
        <p:spPr>
          <a:xfrm>
            <a:off x="360000" y="126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Cancer accounts for 1/6th of total deaths every year. Every year 10 million people [1] die of Cancer.</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An end-to-end cure is difficult- significant genetic and cellular heterogeneity</a:t>
            </a:r>
            <a:endParaRPr b="0" lang="en-IN" sz="18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IN" sz="1800" spc="-1" strike="noStrike">
                <a:solidFill>
                  <a:srgbClr val="009bdd"/>
                </a:solidFill>
                <a:latin typeface="Arial"/>
              </a:rPr>
              <a:t>Artificial Intelligence has the potential to assist clinicians in increasing cancer detection and diagnosis – image analysis, genetic analysis, medical records (EHR) analysis etc.</a:t>
            </a:r>
            <a:endParaRPr b="0" lang="en-IN" sz="1800" spc="-1" strike="noStrike">
              <a:solidFill>
                <a:srgbClr val="009bdd"/>
              </a:solidFill>
              <a:latin typeface="Arial"/>
            </a:endParaRPr>
          </a:p>
          <a:p>
            <a:pPr marL="432000" indent="0">
              <a:spcBef>
                <a:spcPts val="1060"/>
              </a:spcBef>
              <a:buNone/>
            </a:pPr>
            <a:endParaRPr b="0" lang="en-IN" sz="2100" spc="-1" strike="noStrike">
              <a:solidFill>
                <a:srgbClr val="009bdd"/>
              </a:solidFill>
              <a:latin typeface="Arial"/>
            </a:endParaRPr>
          </a:p>
          <a:p>
            <a:pPr marL="432000" indent="0">
              <a:spcBef>
                <a:spcPts val="1060"/>
              </a:spcBef>
              <a:buNone/>
            </a:pPr>
            <a:r>
              <a:rPr b="0" lang="en-IN" sz="1800" spc="-1" strike="noStrike">
                <a:solidFill>
                  <a:srgbClr val="009bdd"/>
                </a:solidFill>
                <a:latin typeface="Arial"/>
              </a:rPr>
              <a:t>This work utilises image analysis and genetic analysis in Oral Cancer Detection and detection of Subtypes of B-Cell Progenitor ALL repectively.</a:t>
            </a:r>
            <a:endParaRPr b="0" lang="en-IN" sz="1800" spc="-1" strike="noStrike">
              <a:solidFill>
                <a:srgbClr val="009bdd"/>
              </a:solidFill>
              <a:latin typeface="Arial"/>
            </a:endParaRPr>
          </a:p>
        </p:txBody>
      </p:sp>
      <p:sp>
        <p:nvSpPr>
          <p:cNvPr id="4" name="PlaceHolder 3"/>
          <p:cNvSpPr>
            <a:spLocks noGrp="1"/>
          </p:cNvSpPr>
          <p:nvPr>
            <p:ph type="sldNum" idx="6"/>
          </p:nvPr>
        </p:nvSpPr>
        <p:spPr/>
        <p:txBody>
          <a:bodyPr/>
          <a:p>
            <a:fld id="{8EB89E71-421F-4363-84AA-F2858D61B7F9}" type="slidenum">
              <a:t>3</a:t>
            </a:fld>
          </a:p>
        </p:txBody>
      </p:sp>
      <p:sp>
        <p:nvSpPr>
          <p:cNvPr id="5" name="PlaceHolder 4"/>
          <p:cNvSpPr>
            <a:spLocks noGrp="1"/>
          </p:cNvSpPr>
          <p:nvPr>
            <p:ph type="dt" idx="4"/>
          </p:nvPr>
        </p:nvSpPr>
        <p:spPr/>
        <p:txBody>
          <a:bodyPr/>
          <a:p>
            <a:fld id="{8CCA1A22-1D23-4C3C-B3DE-C0DE63E9B129}" type="datetime1">
              <a:rPr lang="en-IN"/>
              <a:t>23/04/2023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Motivation</a:t>
            </a:r>
            <a:endParaRPr b="0" lang="en-IN" sz="3300" spc="-1" strike="noStrike">
              <a:solidFill>
                <a:srgbClr val="000000"/>
              </a:solidFill>
              <a:latin typeface="Arial"/>
            </a:endParaRPr>
          </a:p>
        </p:txBody>
      </p:sp>
      <p:sp>
        <p:nvSpPr>
          <p:cNvPr id="9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1" lang="en-IN" sz="2100" spc="-1" strike="noStrike">
                <a:solidFill>
                  <a:srgbClr val="009bdd"/>
                </a:solidFill>
                <a:latin typeface="Arial"/>
              </a:rPr>
              <a:t>Early Detection of Oral Cancer</a:t>
            </a:r>
            <a:r>
              <a:rPr b="0" lang="en-IN" sz="2400" spc="-1" strike="noStrike">
                <a:solidFill>
                  <a:srgbClr val="009bdd"/>
                </a:solidFill>
                <a:latin typeface="Arial"/>
              </a:rPr>
              <a:t> </a:t>
            </a:r>
            <a:endParaRPr b="0" lang="en-IN" sz="2400" spc="-1" strike="noStrike">
              <a:solidFill>
                <a:srgbClr val="009bdd"/>
              </a:solidFill>
              <a:latin typeface="Arial"/>
            </a:endParaRPr>
          </a:p>
          <a:p>
            <a:pPr marL="432000" indent="0">
              <a:spcBef>
                <a:spcPts val="1060"/>
              </a:spcBef>
              <a:buNone/>
            </a:pPr>
            <a:endParaRPr b="0" lang="en-IN"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6</a:t>
            </a:r>
            <a:r>
              <a:rPr b="0" lang="en-IN" sz="1800" spc="-1" strike="noStrike" baseline="33000">
                <a:solidFill>
                  <a:srgbClr val="009bdd"/>
                </a:solidFill>
                <a:latin typeface="Arial"/>
              </a:rPr>
              <a:t>th</a:t>
            </a:r>
            <a:r>
              <a:rPr b="0" lang="en-IN" sz="1800" spc="-1" strike="noStrike">
                <a:solidFill>
                  <a:srgbClr val="009bdd"/>
                </a:solidFill>
                <a:latin typeface="Arial"/>
              </a:rPr>
              <a:t> most common form of Cancer worldwide. Most common in India [2].</a:t>
            </a:r>
            <a:endParaRPr b="0" lang="en-IN" sz="18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&gt;85% 5 year survival rate if detected in early stages. &lt;15% when detected later.</a:t>
            </a:r>
            <a:endParaRPr b="0" lang="en-IN" sz="18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Biopsy- a gold standard. But invasive and requires expert intervention.</a:t>
            </a:r>
            <a:endParaRPr b="0" lang="en-IN" sz="18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Imaging modalities like USG and CT -suboptimal results if &lt;5 of 1000 cells affected.</a:t>
            </a:r>
            <a:endParaRPr b="0" lang="en-IN" sz="1800" spc="-1" strike="noStrike">
              <a:solidFill>
                <a:srgbClr val="009bdd"/>
              </a:solidFill>
              <a:latin typeface="Arial"/>
            </a:endParaRPr>
          </a:p>
          <a:p>
            <a:pPr lvl="1" marL="864000" indent="0">
              <a:spcBef>
                <a:spcPts val="850"/>
              </a:spcBef>
              <a:buNone/>
            </a:pPr>
            <a:endParaRPr b="0" lang="en-IN" sz="1800" spc="-1" strike="noStrike">
              <a:solidFill>
                <a:srgbClr val="009bdd"/>
              </a:solidFill>
              <a:latin typeface="Arial"/>
            </a:endParaRPr>
          </a:p>
          <a:p>
            <a:pPr lvl="1" marL="864000" indent="0">
              <a:spcBef>
                <a:spcPts val="850"/>
              </a:spcBef>
              <a:buNone/>
            </a:pPr>
            <a:r>
              <a:rPr b="0" lang="en-IN" sz="1800" spc="-1" strike="noStrike">
                <a:solidFill>
                  <a:srgbClr val="009bdd"/>
                </a:solidFill>
                <a:latin typeface="Arial"/>
              </a:rPr>
              <a:t>Need to utilise the machine learning algorithms to assist the clinicians in making a early detection of Oral Cancer with resource constraints particularly in rural setting.</a:t>
            </a:r>
            <a:endParaRPr b="0" lang="en-IN" sz="1800" spc="-1" strike="noStrike">
              <a:solidFill>
                <a:srgbClr val="009bdd"/>
              </a:solidFill>
              <a:latin typeface="Arial"/>
            </a:endParaRPr>
          </a:p>
          <a:p>
            <a:pPr lvl="1" marL="864000" indent="0">
              <a:spcBef>
                <a:spcPts val="850"/>
              </a:spcBef>
              <a:buNone/>
            </a:pPr>
            <a:endParaRPr b="0" lang="en-IN" sz="1800" spc="-1" strike="noStrike">
              <a:solidFill>
                <a:srgbClr val="009bdd"/>
              </a:solidFill>
              <a:latin typeface="Arial"/>
            </a:endParaRPr>
          </a:p>
          <a:p>
            <a:pPr lvl="1" marL="864000" indent="0">
              <a:spcBef>
                <a:spcPts val="850"/>
              </a:spcBef>
              <a:buNone/>
            </a:pPr>
            <a:r>
              <a:rPr b="0" lang="en-IN" sz="2100" spc="-1" strike="noStrike">
                <a:solidFill>
                  <a:srgbClr val="009bdd"/>
                </a:solidFill>
                <a:latin typeface="Arial"/>
              </a:rPr>
              <a:t> </a:t>
            </a:r>
            <a:endParaRPr b="0" lang="en-IN" sz="2100" spc="-1" strike="noStrike">
              <a:solidFill>
                <a:srgbClr val="009bdd"/>
              </a:solidFill>
              <a:latin typeface="Arial"/>
            </a:endParaRPr>
          </a:p>
          <a:p>
            <a:pPr marL="432000" indent="0">
              <a:spcBef>
                <a:spcPts val="1060"/>
              </a:spcBef>
              <a:buNone/>
            </a:pPr>
            <a:endParaRPr b="0" lang="en-IN" sz="2400" spc="-1" strike="noStrike">
              <a:solidFill>
                <a:srgbClr val="009bdd"/>
              </a:solidFill>
              <a:latin typeface="Arial"/>
            </a:endParaRPr>
          </a:p>
        </p:txBody>
      </p:sp>
      <p:sp>
        <p:nvSpPr>
          <p:cNvPr id="4" name="PlaceHolder 3"/>
          <p:cNvSpPr>
            <a:spLocks noGrp="1"/>
          </p:cNvSpPr>
          <p:nvPr>
            <p:ph type="sldNum" idx="6"/>
          </p:nvPr>
        </p:nvSpPr>
        <p:spPr/>
        <p:txBody>
          <a:bodyPr/>
          <a:p>
            <a:fld id="{E1277DF8-3A71-4090-A314-83072864E155}" type="slidenum">
              <a:t>4</a:t>
            </a:fld>
          </a:p>
        </p:txBody>
      </p:sp>
      <p:sp>
        <p:nvSpPr>
          <p:cNvPr id="5" name="PlaceHolder 4"/>
          <p:cNvSpPr>
            <a:spLocks noGrp="1"/>
          </p:cNvSpPr>
          <p:nvPr>
            <p:ph type="dt" idx="4"/>
          </p:nvPr>
        </p:nvSpPr>
        <p:spPr/>
        <p:txBody>
          <a:bodyPr/>
          <a:p>
            <a:fld id="{48536A5E-8F77-47B6-8FC0-8BE91CA722B7}" type="datetime1">
              <a:rPr lang="en-IN"/>
              <a:t>23/04/2023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1" lang="en-IN" sz="2200" spc="-1" strike="noStrike">
                <a:solidFill>
                  <a:srgbClr val="009bdd"/>
                </a:solidFill>
                <a:latin typeface="Arial"/>
              </a:rPr>
              <a:t>Detection of B-Cell Progenitor Acute Lymphoblastic Leukaemia</a:t>
            </a:r>
            <a:endParaRPr b="0" lang="en-IN" sz="2200" spc="-1" strike="noStrike">
              <a:solidFill>
                <a:srgbClr val="009bdd"/>
              </a:solidFill>
              <a:latin typeface="Arial"/>
            </a:endParaRPr>
          </a:p>
          <a:p>
            <a:pPr marL="432000" indent="0">
              <a:spcBef>
                <a:spcPts val="1060"/>
              </a:spcBef>
              <a:buNone/>
            </a:pPr>
            <a:endParaRPr b="0" lang="en-IN" sz="22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Largest cause of deaths in age group 0-14. 30% of the total deaths are caused by leukaemia.</a:t>
            </a:r>
            <a:endParaRPr b="0" lang="en-IN" sz="18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High relapse rate and side effects due to aggressive treatment.</a:t>
            </a:r>
            <a:endParaRPr b="0" lang="en-IN" sz="18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800" spc="-1" strike="noStrike">
                <a:solidFill>
                  <a:srgbClr val="009bdd"/>
                </a:solidFill>
                <a:latin typeface="Arial"/>
              </a:rPr>
              <a:t>Cytometry for phenotype characterisation [3] – a gold standard but expensive and requires technical expertise.</a:t>
            </a:r>
            <a:endParaRPr b="0" lang="en-IN" sz="1800" spc="-1" strike="noStrike">
              <a:solidFill>
                <a:srgbClr val="009bdd"/>
              </a:solidFill>
              <a:latin typeface="Arial"/>
            </a:endParaRPr>
          </a:p>
          <a:p>
            <a:pPr lvl="1" marL="864000" indent="0">
              <a:spcBef>
                <a:spcPts val="850"/>
              </a:spcBef>
              <a:buNone/>
            </a:pPr>
            <a:endParaRPr b="0" lang="en-IN" sz="1800" spc="-1" strike="noStrike">
              <a:solidFill>
                <a:srgbClr val="009bdd"/>
              </a:solidFill>
              <a:latin typeface="Arial"/>
            </a:endParaRPr>
          </a:p>
          <a:p>
            <a:pPr marL="432000" indent="0">
              <a:spcBef>
                <a:spcPts val="1060"/>
              </a:spcBef>
              <a:buNone/>
            </a:pPr>
            <a:r>
              <a:rPr b="0" lang="en-IN" sz="1800" spc="-1" strike="noStrike">
                <a:solidFill>
                  <a:srgbClr val="009bdd"/>
                </a:solidFill>
                <a:latin typeface="Arial"/>
              </a:rPr>
              <a:t>Need to identify subtypes of the BCP-ALL for precision medicine by identifying target molecules resulting in less harmful side effects.</a:t>
            </a:r>
            <a:endParaRPr b="0" lang="en-IN" sz="1800" spc="-1" strike="noStrike">
              <a:solidFill>
                <a:srgbClr val="009bdd"/>
              </a:solidFill>
              <a:latin typeface="Arial"/>
            </a:endParaRPr>
          </a:p>
        </p:txBody>
      </p:sp>
      <p:sp>
        <p:nvSpPr>
          <p:cNvPr id="3" name="PlaceHolder 2"/>
          <p:cNvSpPr>
            <a:spLocks noGrp="1"/>
          </p:cNvSpPr>
          <p:nvPr>
            <p:ph type="sldNum" idx="6"/>
          </p:nvPr>
        </p:nvSpPr>
        <p:spPr/>
        <p:txBody>
          <a:bodyPr/>
          <a:p>
            <a:fld id="{392A6E80-FD32-4AFB-9BF2-715229013F15}" type="slidenum">
              <a:t>5</a:t>
            </a:fld>
          </a:p>
        </p:txBody>
      </p:sp>
      <p:sp>
        <p:nvSpPr>
          <p:cNvPr id="4" name="PlaceHolder 3"/>
          <p:cNvSpPr>
            <a:spLocks noGrp="1"/>
          </p:cNvSpPr>
          <p:nvPr>
            <p:ph type="dt" idx="4"/>
          </p:nvPr>
        </p:nvSpPr>
        <p:spPr/>
        <p:txBody>
          <a:bodyPr/>
          <a:p>
            <a:fld id="{D5B8E35D-3B95-4C5E-8FC1-1DB267BFC94C}" type="datetime1">
              <a:rPr lang="en-IN"/>
              <a:t>23/04/2023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Objective</a:t>
            </a:r>
            <a:endParaRPr b="0" lang="en-IN" sz="3300" spc="-1" strike="noStrike">
              <a:solidFill>
                <a:srgbClr val="000000"/>
              </a:solidFill>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1" lang="en-IN" sz="2000" spc="-1" strike="noStrike" u="sng">
                <a:solidFill>
                  <a:srgbClr val="009bdd"/>
                </a:solidFill>
                <a:uFillTx/>
                <a:latin typeface="Arial"/>
              </a:rPr>
              <a:t>Early Detection of Oral Cancer</a:t>
            </a:r>
            <a:endParaRPr b="0" lang="en-IN" sz="20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500" spc="-1" strike="noStrike">
                <a:solidFill>
                  <a:srgbClr val="009bdd"/>
                </a:solidFill>
                <a:latin typeface="Arial"/>
              </a:rPr>
              <a:t>Consolidation of the algorithm developed by previous researchers on Dr. R Ahmad Dental College to newer dataset i.e. Burdwan Dental College Dataset.</a:t>
            </a:r>
            <a:endParaRPr b="0" lang="en-IN" sz="15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500" spc="-1" strike="noStrike">
                <a:solidFill>
                  <a:srgbClr val="009bdd"/>
                </a:solidFill>
                <a:latin typeface="Arial"/>
              </a:rPr>
              <a:t>Finding the best Machine Learning Algorithm for Clinical Dataset and comparing it to Imaging Results.</a:t>
            </a:r>
            <a:endParaRPr b="0" lang="en-IN" sz="15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500" spc="-1" strike="noStrike">
                <a:solidFill>
                  <a:srgbClr val="009bdd"/>
                </a:solidFill>
                <a:latin typeface="Arial"/>
              </a:rPr>
              <a:t>Developing a robust  multi-modal machine learning algorithm by combining clinical and imaging dataset</a:t>
            </a:r>
            <a:endParaRPr b="0" lang="en-IN" sz="1500" spc="-1" strike="noStrike">
              <a:solidFill>
                <a:srgbClr val="009bdd"/>
              </a:solidFill>
              <a:latin typeface="Arial"/>
            </a:endParaRPr>
          </a:p>
          <a:p>
            <a:pPr lvl="1" marL="864000" indent="0">
              <a:spcBef>
                <a:spcPts val="850"/>
              </a:spcBef>
              <a:buNone/>
            </a:pPr>
            <a:endParaRPr b="0" lang="en-IN" sz="1500" spc="-1" strike="noStrike">
              <a:solidFill>
                <a:srgbClr val="009bdd"/>
              </a:solidFill>
              <a:latin typeface="Arial"/>
            </a:endParaRPr>
          </a:p>
          <a:p>
            <a:pPr marL="432000" indent="0">
              <a:spcBef>
                <a:spcPts val="1060"/>
              </a:spcBef>
              <a:buNone/>
            </a:pPr>
            <a:r>
              <a:rPr b="1" lang="en-IN" sz="2000" spc="-1" strike="noStrike" u="sng">
                <a:solidFill>
                  <a:srgbClr val="009bdd"/>
                </a:solidFill>
                <a:uFillTx/>
                <a:latin typeface="Arial"/>
              </a:rPr>
              <a:t>Finding Subtypes of BCP-ALL</a:t>
            </a:r>
            <a:endParaRPr b="0" lang="en-IN" sz="20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600" spc="-1" strike="noStrike">
                <a:solidFill>
                  <a:srgbClr val="009bdd"/>
                </a:solidFill>
                <a:latin typeface="Arial"/>
              </a:rPr>
              <a:t>Making a biological interpretable neural network with high prognosis rate.</a:t>
            </a:r>
            <a:endParaRPr b="0" lang="en-IN"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600" spc="-1" strike="noStrike">
                <a:solidFill>
                  <a:srgbClr val="009bdd"/>
                </a:solidFill>
                <a:latin typeface="Arial"/>
              </a:rPr>
              <a:t>Making the results explainable by using explainable AI model.</a:t>
            </a:r>
            <a:endParaRPr b="0" lang="en-IN"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IN" sz="1600" spc="-1" strike="noStrike">
                <a:solidFill>
                  <a:srgbClr val="009bdd"/>
                </a:solidFill>
                <a:latin typeface="Arial"/>
              </a:rPr>
              <a:t>Comparing the results with the vanilla neural network models.</a:t>
            </a:r>
            <a:endParaRPr b="0" lang="en-IN" sz="1600" spc="-1" strike="noStrike">
              <a:solidFill>
                <a:srgbClr val="009bdd"/>
              </a:solidFill>
              <a:latin typeface="Arial"/>
            </a:endParaRPr>
          </a:p>
          <a:p>
            <a:pPr marL="432000" indent="0">
              <a:spcBef>
                <a:spcPts val="1060"/>
              </a:spcBef>
              <a:buNone/>
            </a:pPr>
            <a:endParaRPr b="0" lang="en-IN" sz="2400" spc="-1" strike="noStrike">
              <a:solidFill>
                <a:srgbClr val="009bdd"/>
              </a:solidFill>
              <a:latin typeface="Arial"/>
            </a:endParaRPr>
          </a:p>
        </p:txBody>
      </p:sp>
      <p:sp>
        <p:nvSpPr>
          <p:cNvPr id="4" name="PlaceHolder 3"/>
          <p:cNvSpPr>
            <a:spLocks noGrp="1"/>
          </p:cNvSpPr>
          <p:nvPr>
            <p:ph type="sldNum" idx="6"/>
          </p:nvPr>
        </p:nvSpPr>
        <p:spPr/>
        <p:txBody>
          <a:bodyPr/>
          <a:p>
            <a:fld id="{A843F236-89F5-41A5-B26F-0B8F33202294}" type="slidenum">
              <a:t>6</a:t>
            </a:fld>
          </a:p>
        </p:txBody>
      </p:sp>
      <p:sp>
        <p:nvSpPr>
          <p:cNvPr id="5" name="PlaceHolder 4"/>
          <p:cNvSpPr>
            <a:spLocks noGrp="1"/>
          </p:cNvSpPr>
          <p:nvPr>
            <p:ph type="dt" idx="4"/>
          </p:nvPr>
        </p:nvSpPr>
        <p:spPr/>
        <p:txBody>
          <a:bodyPr/>
          <a:p>
            <a:fld id="{6925F2CD-3A33-4859-A7F8-E9B06C847299}" type="datetime1">
              <a:rPr lang="en-IN"/>
              <a:t>23/04/2023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n-IN" sz="3300" spc="-1" strike="noStrike">
                <a:solidFill>
                  <a:srgbClr val="000000"/>
                </a:solidFill>
                <a:latin typeface="Arial"/>
              </a:rPr>
              <a:t>Literature Survey</a:t>
            </a:r>
            <a:endParaRPr b="0" lang="en-IN" sz="3300" spc="-1" strike="noStrike">
              <a:solidFill>
                <a:srgbClr val="000000"/>
              </a:solidFill>
              <a:latin typeface="Arial"/>
            </a:endParaRPr>
          </a:p>
        </p:txBody>
      </p:sp>
      <p:pic>
        <p:nvPicPr>
          <p:cNvPr id="97" name="Picture 12" descr=""/>
          <p:cNvPicPr/>
          <p:nvPr/>
        </p:nvPicPr>
        <p:blipFill>
          <a:blip r:embed="rId1">
            <a:alphaModFix amt="0"/>
          </a:blip>
          <a:stretch/>
        </p:blipFill>
        <p:spPr>
          <a:xfrm>
            <a:off x="3210480" y="1513440"/>
            <a:ext cx="3877200" cy="2675160"/>
          </a:xfrm>
          <a:prstGeom prst="rect">
            <a:avLst/>
          </a:prstGeom>
          <a:ln w="0">
            <a:noFill/>
          </a:ln>
        </p:spPr>
      </p:pic>
      <p:sp>
        <p:nvSpPr>
          <p:cNvPr id="98" name=""/>
          <p:cNvSpPr txBox="1"/>
          <p:nvPr/>
        </p:nvSpPr>
        <p:spPr>
          <a:xfrm>
            <a:off x="180000" y="900000"/>
            <a:ext cx="9720000" cy="459000"/>
          </a:xfrm>
          <a:prstGeom prst="rect">
            <a:avLst/>
          </a:prstGeom>
          <a:noFill/>
          <a:ln w="18000">
            <a:noFill/>
          </a:ln>
        </p:spPr>
        <p:txBody>
          <a:bodyPr lIns="90000" rIns="90000" tIns="45000" bIns="45000" anchor="t">
            <a:noAutofit/>
          </a:bodyPr>
          <a:p>
            <a:r>
              <a:rPr b="0" lang="en-IN" sz="1300" spc="-1" strike="noStrike">
                <a:solidFill>
                  <a:srgbClr val="000000"/>
                </a:solidFill>
                <a:latin typeface="Arial"/>
              </a:rPr>
              <a:t>The fig depicted highlights the algorithm developed by previous researchers. It involves identifying ROI, applying Gabor filter and extracting and quantising features at different scales and augmentation.</a:t>
            </a:r>
            <a:endParaRPr b="0" lang="en-IN" sz="1300" spc="-1" strike="noStrike">
              <a:solidFill>
                <a:srgbClr val="000000"/>
              </a:solidFill>
              <a:latin typeface="Arial"/>
            </a:endParaRPr>
          </a:p>
        </p:txBody>
      </p:sp>
      <p:sp>
        <p:nvSpPr>
          <p:cNvPr id="99" name=""/>
          <p:cNvSpPr txBox="1"/>
          <p:nvPr/>
        </p:nvSpPr>
        <p:spPr>
          <a:xfrm>
            <a:off x="1440000" y="4140000"/>
            <a:ext cx="7560000" cy="374040"/>
          </a:xfrm>
          <a:prstGeom prst="rect">
            <a:avLst/>
          </a:prstGeom>
          <a:noFill/>
          <a:ln w="18000">
            <a:noFill/>
          </a:ln>
        </p:spPr>
        <p:txBody>
          <a:bodyPr lIns="90000" rIns="90000" tIns="45000" bIns="45000" anchor="t">
            <a:noAutofit/>
          </a:bodyPr>
          <a:p>
            <a:pPr>
              <a:lnSpc>
                <a:spcPct val="100000"/>
              </a:lnSpc>
            </a:pPr>
            <a:r>
              <a:rPr b="1" lang="en-IN" sz="1000" spc="-1" strike="noStrike">
                <a:solidFill>
                  <a:srgbClr val="000000"/>
                </a:solidFill>
                <a:latin typeface="Arial"/>
                <a:ea typeface="Arial"/>
              </a:rPr>
              <a:t>Image courtesy :- </a:t>
            </a:r>
            <a:r>
              <a:rPr b="0" lang="en-IN" sz="1000" spc="-1" strike="noStrike">
                <a:solidFill>
                  <a:srgbClr val="000000"/>
                </a:solidFill>
                <a:latin typeface="Arial"/>
                <a:ea typeface="Arial"/>
              </a:rPr>
              <a:t>M Chakraborty, S Mukhopadhyay, A Dasgupta,S Patsa,JG Ray, "A new approach of oral cancer detection using bilateral texture features in digital infrared thermal images," Engineering in Medicine and Biology Society (EMBC), 2016</a:t>
            </a:r>
            <a:endParaRPr b="0" lang="en-IN" sz="1000" spc="-1" strike="noStrike">
              <a:solidFill>
                <a:srgbClr val="000000"/>
              </a:solidFill>
              <a:latin typeface="Arial"/>
            </a:endParaRPr>
          </a:p>
        </p:txBody>
      </p:sp>
      <p:sp>
        <p:nvSpPr>
          <p:cNvPr id="100" name=""/>
          <p:cNvSpPr txBox="1"/>
          <p:nvPr/>
        </p:nvSpPr>
        <p:spPr>
          <a:xfrm>
            <a:off x="360000" y="4552920"/>
            <a:ext cx="9000000" cy="487080"/>
          </a:xfrm>
          <a:prstGeom prst="rect">
            <a:avLst/>
          </a:prstGeom>
          <a:noFill/>
          <a:ln w="18000">
            <a:noFill/>
          </a:ln>
        </p:spPr>
        <p:txBody>
          <a:bodyPr lIns="90000" rIns="90000" tIns="45000" bIns="45000" anchor="t">
            <a:noAutofit/>
          </a:bodyPr>
          <a:p>
            <a:r>
              <a:rPr b="0" lang="en-IN" sz="1400" spc="-1" strike="noStrike">
                <a:solidFill>
                  <a:srgbClr val="000000"/>
                </a:solidFill>
                <a:latin typeface="Arial"/>
              </a:rPr>
              <a:t>The features extracted from the above algorithm will be used in developing a better performing multi-modal machine learning model.</a:t>
            </a:r>
            <a:endParaRPr b="0" lang="en-IN" sz="1400" spc="-1" strike="noStrike">
              <a:solidFill>
                <a:srgbClr val="000000"/>
              </a:solidFill>
              <a:latin typeface="Arial"/>
            </a:endParaRPr>
          </a:p>
        </p:txBody>
      </p:sp>
      <p:sp>
        <p:nvSpPr>
          <p:cNvPr id="3" name="PlaceHolder 2"/>
          <p:cNvSpPr>
            <a:spLocks noGrp="1"/>
          </p:cNvSpPr>
          <p:nvPr>
            <p:ph type="sldNum" idx="6"/>
          </p:nvPr>
        </p:nvSpPr>
        <p:spPr/>
        <p:txBody>
          <a:bodyPr/>
          <a:p>
            <a:fld id="{0A5D6320-70E0-40D2-B04B-22388477B327}" type="slidenum">
              <a:t>7</a:t>
            </a:fld>
          </a:p>
        </p:txBody>
      </p:sp>
      <p:sp>
        <p:nvSpPr>
          <p:cNvPr id="4" name="PlaceHolder 3"/>
          <p:cNvSpPr>
            <a:spLocks noGrp="1"/>
          </p:cNvSpPr>
          <p:nvPr>
            <p:ph type="dt" idx="4"/>
          </p:nvPr>
        </p:nvSpPr>
        <p:spPr/>
        <p:txBody>
          <a:bodyPr/>
          <a:p>
            <a:fld id="{3F4ED51A-7320-45ED-98A1-F8256174B366}" type="datetime1">
              <a:rPr lang="en-IN"/>
              <a:t>23/04/2023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alphaModFix amt="0"/>
          </a:blip>
          <a:stretch/>
        </p:blipFill>
        <p:spPr>
          <a:xfrm>
            <a:off x="2880000" y="1620000"/>
            <a:ext cx="4140000" cy="2299680"/>
          </a:xfrm>
          <a:prstGeom prst="rect">
            <a:avLst/>
          </a:prstGeom>
          <a:ln w="18000">
            <a:noFill/>
          </a:ln>
        </p:spPr>
      </p:pic>
      <p:sp>
        <p:nvSpPr>
          <p:cNvPr id="102" name=""/>
          <p:cNvSpPr txBox="1"/>
          <p:nvPr/>
        </p:nvSpPr>
        <p:spPr>
          <a:xfrm>
            <a:off x="540000" y="900000"/>
            <a:ext cx="9360000" cy="486360"/>
          </a:xfrm>
          <a:prstGeom prst="rect">
            <a:avLst/>
          </a:prstGeom>
          <a:noFill/>
          <a:ln w="18000">
            <a:noFill/>
          </a:ln>
        </p:spPr>
        <p:txBody>
          <a:bodyPr lIns="90000" rIns="90000" tIns="45000" bIns="45000" anchor="t">
            <a:noAutofit/>
          </a:bodyPr>
          <a:p>
            <a:r>
              <a:rPr b="0" lang="en-IN" sz="1300" spc="-1" strike="noStrike">
                <a:solidFill>
                  <a:srgbClr val="000000"/>
                </a:solidFill>
                <a:latin typeface="Arial"/>
              </a:rPr>
              <a:t>The figure depicts the basic architecture of Pathway Associated Sparse Deep Neural Network (PASNET). The pathway layer shows a combination of genes and is developed using the REACTOME database</a:t>
            </a:r>
            <a:r>
              <a:rPr b="0" lang="en-IN" sz="1500" spc="-1" strike="noStrike">
                <a:solidFill>
                  <a:srgbClr val="000000"/>
                </a:solidFill>
                <a:latin typeface="Arial"/>
              </a:rPr>
              <a:t>.</a:t>
            </a:r>
            <a:endParaRPr b="0" lang="en-IN" sz="1500" spc="-1" strike="noStrike">
              <a:solidFill>
                <a:srgbClr val="000000"/>
              </a:solidFill>
              <a:latin typeface="Arial"/>
            </a:endParaRPr>
          </a:p>
        </p:txBody>
      </p:sp>
      <p:sp>
        <p:nvSpPr>
          <p:cNvPr id="103" name=""/>
          <p:cNvSpPr txBox="1"/>
          <p:nvPr/>
        </p:nvSpPr>
        <p:spPr>
          <a:xfrm>
            <a:off x="1620000" y="3901680"/>
            <a:ext cx="7740000" cy="238320"/>
          </a:xfrm>
          <a:prstGeom prst="rect">
            <a:avLst/>
          </a:prstGeom>
          <a:noFill/>
          <a:ln w="18000">
            <a:noFill/>
          </a:ln>
        </p:spPr>
        <p:txBody>
          <a:bodyPr lIns="90000" rIns="90000" tIns="45000" bIns="45000" anchor="t">
            <a:noAutofit/>
          </a:bodyPr>
          <a:p>
            <a:r>
              <a:rPr b="0" lang="en-IN" sz="1050" spc="-1" strike="noStrike">
                <a:solidFill>
                  <a:srgbClr val="000000"/>
                </a:solidFill>
                <a:latin typeface="Arial"/>
              </a:rPr>
              <a:t>Image courtesy :- https://bmcbioinformatics.biomedcentral.com/articles/10.1186/s12859-018-2500-z/figures/5</a:t>
            </a:r>
            <a:endParaRPr b="0" lang="en-IN" sz="1050" spc="-1" strike="noStrike">
              <a:solidFill>
                <a:srgbClr val="000000"/>
              </a:solidFill>
              <a:latin typeface="Arial"/>
            </a:endParaRPr>
          </a:p>
        </p:txBody>
      </p:sp>
      <p:sp>
        <p:nvSpPr>
          <p:cNvPr id="104" name=""/>
          <p:cNvSpPr txBox="1"/>
          <p:nvPr/>
        </p:nvSpPr>
        <p:spPr>
          <a:xfrm>
            <a:off x="769680" y="4300560"/>
            <a:ext cx="8640000" cy="513720"/>
          </a:xfrm>
          <a:prstGeom prst="rect">
            <a:avLst/>
          </a:prstGeom>
          <a:noFill/>
          <a:ln w="18000">
            <a:noFill/>
          </a:ln>
        </p:spPr>
        <p:txBody>
          <a:bodyPr lIns="90000" rIns="90000" tIns="45000" bIns="45000" anchor="t">
            <a:noAutofit/>
          </a:bodyPr>
          <a:p>
            <a:r>
              <a:rPr b="0" lang="en-IN" sz="1500" spc="-1" strike="noStrike">
                <a:solidFill>
                  <a:srgbClr val="000000"/>
                </a:solidFill>
                <a:latin typeface="Arial"/>
              </a:rPr>
              <a:t>This network ensures that the biological domain knowledge is inculcated as well as the model is sparse and interpretable.</a:t>
            </a:r>
            <a:endParaRPr b="0" lang="en-IN" sz="1500" spc="-1" strike="noStrike">
              <a:solidFill>
                <a:srgbClr val="000000"/>
              </a:solidFill>
              <a:latin typeface="Arial"/>
            </a:endParaRPr>
          </a:p>
        </p:txBody>
      </p:sp>
      <p:sp>
        <p:nvSpPr>
          <p:cNvPr id="2" name="PlaceHolder 1"/>
          <p:cNvSpPr>
            <a:spLocks noGrp="1"/>
          </p:cNvSpPr>
          <p:nvPr>
            <p:ph type="sldNum" idx="6"/>
          </p:nvPr>
        </p:nvSpPr>
        <p:spPr/>
        <p:txBody>
          <a:bodyPr/>
          <a:p>
            <a:fld id="{C6A068C0-B693-419E-8CF0-645DC685249A}" type="slidenum">
              <a:t>8</a:t>
            </a:fld>
          </a:p>
        </p:txBody>
      </p:sp>
      <p:sp>
        <p:nvSpPr>
          <p:cNvPr id="3" name="PlaceHolder 2"/>
          <p:cNvSpPr>
            <a:spLocks noGrp="1"/>
          </p:cNvSpPr>
          <p:nvPr>
            <p:ph type="dt" idx="4"/>
          </p:nvPr>
        </p:nvSpPr>
        <p:spPr/>
        <p:txBody>
          <a:bodyPr/>
          <a:p>
            <a:fld id="{2D701E70-B77D-4E28-8180-16D3F2CDC2C9}" type="datetime1">
              <a:rPr lang="en-IN"/>
              <a:t>23/04/2023</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983240"/>
            <a:ext cx="9360000" cy="596160"/>
          </a:xfrm>
          <a:prstGeom prst="rect">
            <a:avLst/>
          </a:prstGeom>
          <a:noFill/>
          <a:ln w="0">
            <a:noFill/>
          </a:ln>
        </p:spPr>
        <p:txBody>
          <a:bodyPr lIns="0" rIns="0" tIns="0" bIns="0" anchor="ctr">
            <a:noAutofit/>
          </a:bodyPr>
          <a:p>
            <a:pPr indent="0" algn="ctr">
              <a:buNone/>
            </a:pPr>
            <a:r>
              <a:rPr b="0" lang="en-IN" sz="4200" spc="-1" strike="noStrike">
                <a:solidFill>
                  <a:srgbClr val="000000"/>
                </a:solidFill>
                <a:latin typeface="Arial"/>
              </a:rPr>
              <a:t>Work Done</a:t>
            </a:r>
            <a:endParaRPr b="0" lang="en-IN" sz="4200" spc="-1" strike="noStrike">
              <a:solidFill>
                <a:srgbClr val="000000"/>
              </a:solidFill>
              <a:latin typeface="Arial"/>
            </a:endParaRPr>
          </a:p>
        </p:txBody>
      </p:sp>
      <p:sp>
        <p:nvSpPr>
          <p:cNvPr id="3" name="PlaceHolder 2"/>
          <p:cNvSpPr>
            <a:spLocks noGrp="1"/>
          </p:cNvSpPr>
          <p:nvPr>
            <p:ph type="sldNum" idx="6"/>
          </p:nvPr>
        </p:nvSpPr>
        <p:spPr/>
        <p:txBody>
          <a:bodyPr/>
          <a:p>
            <a:fld id="{8798DBA2-53FA-4214-BC0C-79D878A6D240}" type="slidenum">
              <a:t>9</a:t>
            </a:fld>
          </a:p>
        </p:txBody>
      </p:sp>
      <p:sp>
        <p:nvSpPr>
          <p:cNvPr id="4" name="PlaceHolder 3"/>
          <p:cNvSpPr>
            <a:spLocks noGrp="1"/>
          </p:cNvSpPr>
          <p:nvPr>
            <p:ph type="dt" idx="4"/>
          </p:nvPr>
        </p:nvSpPr>
        <p:spPr/>
        <p:txBody>
          <a:bodyPr/>
          <a:p>
            <a:fld id="{297F2DB7-8F6E-49FC-BDF1-B4152C8F7041}" type="datetime1">
              <a:rPr lang="en-IN"/>
              <a:t>23/04/2023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1960</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2023-04-21T17:39:34Z</dcterms:created>
  <dc:creator/>
  <dc:description/>
  <dc:language>en-IN</dc:language>
  <cp:lastModifiedBy/>
  <dcterms:modified xsi:type="dcterms:W3CDTF">2023-04-23T02:19:48Z</dcterms:modified>
  <cp:revision>19</cp:revision>
  <dc:subject/>
  <dc:title>Blue Curve</dc:title>
</cp:coreProperties>
</file>