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Lst>
  <p:sldSz cx="9144000" cy="5143500" type="screen16x9"/>
  <p:notesSz cx="6858000" cy="9144000"/>
  <p:embeddedFontLst>
    <p:embeddedFont>
      <p:font typeface="Lato" panose="020B0604020202020204" charset="0"/>
      <p:regular r:id="rId24"/>
      <p:bold r:id="rId25"/>
      <p:italic r:id="rId26"/>
      <p:boldItalic r:id="rId27"/>
    </p:embeddedFont>
    <p:embeddedFont>
      <p:font typeface="Modern No. 20" panose="02070704070505020303" pitchFamily="18" charset="0"/>
      <p:regular r:id="rId28"/>
    </p:embeddedFont>
    <p:embeddedFont>
      <p:font typeface="Raleway"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4B1261-8ADB-4EEA-A702-E1D3AC973876}">
  <a:tblStyle styleId="{804B1261-8ADB-4EEA-A702-E1D3AC9738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9a4965d8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9a4965d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we refined the data and how?</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6329430d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6329430d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http://statisticsbyjim.com/anova/multivariate-anova-manova-benefits-use/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6329430d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6329430d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explain</a:t>
            </a:r>
            <a:endParaRPr/>
          </a:p>
          <a:p>
            <a:pPr marL="0" lvl="0" indent="0" algn="l" rtl="0">
              <a:spcBef>
                <a:spcPts val="0"/>
              </a:spcBef>
              <a:spcAft>
                <a:spcPts val="0"/>
              </a:spcAft>
              <a:buNone/>
            </a:pPr>
            <a:r>
              <a:rPr lang="en"/>
              <a:t>-manova types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6329430d2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6329430d2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6329430d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6329430d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what we do about the null hypothesis (reject/accept)</a:t>
            </a:r>
            <a:endParaRPr/>
          </a:p>
          <a:p>
            <a:pPr marL="0" lvl="0" indent="0" algn="l" rtl="0">
              <a:spcBef>
                <a:spcPts val="0"/>
              </a:spcBef>
              <a:spcAft>
                <a:spcPts val="0"/>
              </a:spcAft>
              <a:buNone/>
            </a:pPr>
            <a:r>
              <a:rPr lang="en" sz="1000">
                <a:solidFill>
                  <a:srgbClr val="777777"/>
                </a:solidFill>
                <a:highlight>
                  <a:srgbClr val="FFFFFF"/>
                </a:highlight>
              </a:rPr>
              <a:t>Wilks: A value of zero means that there isn’t any variance not explained by the independent variable (which is ideal)closer to zero the statistic is, the more the variable in question contributes to the model. You would reject the null hypothesis when Wilk’s lambda is close to zero, although this should be done in combination with a small p-value.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6329430d2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6329430d2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for each response the pvalue.</a:t>
            </a:r>
            <a:endParaRPr/>
          </a:p>
          <a:p>
            <a:pPr marL="0" lvl="0" indent="0" algn="l" rtl="0">
              <a:spcBef>
                <a:spcPts val="0"/>
              </a:spcBef>
              <a:spcAft>
                <a:spcPts val="0"/>
              </a:spcAft>
              <a:buNone/>
            </a:pPr>
            <a:r>
              <a:rPr lang="en"/>
              <a:t>Say why quality is significant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6329430d2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6329430d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6329430d2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6329430d2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about the means here to explain who won in the next slide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6329430d2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6329430d2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6329430d2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6329430d2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6329430d2_0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6329430d2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6329430d2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46329430d2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6329430d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6329430d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6329430d2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6329430d2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6329430d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6329430d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6329430d2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6329430d2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6329430d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6329430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6329430d2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6329430d2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about the type of study. Why it is observational </a:t>
            </a:r>
            <a:endParaRPr/>
          </a:p>
          <a:p>
            <a:pPr marL="0" lvl="0" indent="0" algn="l" rtl="0">
              <a:spcBef>
                <a:spcPts val="0"/>
              </a:spcBef>
              <a:spcAft>
                <a:spcPts val="0"/>
              </a:spcAft>
              <a:buNone/>
            </a:pPr>
            <a:r>
              <a:rPr lang="en"/>
              <a:t>Talk about the hypothesis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6329430d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6329430d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that the tasks were not biased. One task was male centric and the other female.</a:t>
            </a:r>
            <a:endParaRPr/>
          </a:p>
          <a:p>
            <a:pPr marL="0" lvl="0" indent="0" algn="l" rtl="0">
              <a:spcBef>
                <a:spcPts val="0"/>
              </a:spcBef>
              <a:spcAft>
                <a:spcPts val="0"/>
              </a:spcAft>
              <a:buNone/>
            </a:pPr>
            <a:r>
              <a:rPr lang="en"/>
              <a:t>Challenges faced during data collection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6329430d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6329430d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about the variables.</a:t>
            </a:r>
            <a:endParaRPr/>
          </a:p>
          <a:p>
            <a:pPr marL="0" lvl="0" indent="0" algn="l" rtl="0">
              <a:spcBef>
                <a:spcPts val="0"/>
              </a:spcBef>
              <a:spcAft>
                <a:spcPts val="0"/>
              </a:spcAft>
              <a:buNone/>
            </a:pPr>
            <a:r>
              <a:rPr lang="en"/>
              <a:t>Talk about intra-rater </a:t>
            </a:r>
            <a:endParaRPr/>
          </a:p>
          <a:p>
            <a:pPr marL="0" lvl="0" indent="0" algn="l" rtl="0">
              <a:spcBef>
                <a:spcPts val="0"/>
              </a:spcBef>
              <a:spcAft>
                <a:spcPts val="0"/>
              </a:spcAft>
              <a:buNone/>
            </a:pPr>
            <a:r>
              <a:rPr lang="en"/>
              <a:t>Variables that were converted into %, variables whose average was taken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www.statisticshowto.datasciencecentral.com/dependent-variable-definition/"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www.youtube.com/watch?v=yVXP9SckBbo"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47325" y="77075"/>
            <a:ext cx="7688100" cy="193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MYTHBUSTERS:</a:t>
            </a:r>
            <a:endParaRPr sz="2400"/>
          </a:p>
          <a:p>
            <a:pPr marL="0" lvl="0" indent="0" algn="ctr" rtl="0">
              <a:spcBef>
                <a:spcPts val="0"/>
              </a:spcBef>
              <a:spcAft>
                <a:spcPts val="0"/>
              </a:spcAft>
              <a:buNone/>
            </a:pPr>
            <a:r>
              <a:rPr lang="en" sz="2400"/>
              <a:t>The Battle of Sexes - Men V. Women</a:t>
            </a:r>
            <a:endParaRPr sz="2400"/>
          </a:p>
        </p:txBody>
      </p:sp>
      <p:sp>
        <p:nvSpPr>
          <p:cNvPr id="87" name="Google Shape;87;p13"/>
          <p:cNvSpPr txBox="1">
            <a:spLocks noGrp="1"/>
          </p:cNvSpPr>
          <p:nvPr>
            <p:ph type="subTitle" idx="1"/>
          </p:nvPr>
        </p:nvSpPr>
        <p:spPr>
          <a:xfrm>
            <a:off x="416202" y="465015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BY: Vyjayanthi Kamath &amp; Kalpita Raut (Team 10)</a:t>
            </a:r>
            <a:endParaRPr sz="1400"/>
          </a:p>
        </p:txBody>
      </p:sp>
      <p:sp>
        <p:nvSpPr>
          <p:cNvPr id="88" name="Google Shape;88;p13"/>
          <p:cNvSpPr txBox="1"/>
          <p:nvPr/>
        </p:nvSpPr>
        <p:spPr>
          <a:xfrm>
            <a:off x="6441000" y="4719250"/>
            <a:ext cx="2703000" cy="193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t>Copyright: https://breakingmuscle.com/view-image?src=images/bydate/20121207/shutterstock43253221.jpg</a:t>
            </a:r>
            <a:endParaRPr sz="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248125" y="5730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Snapshot of our data</a:t>
            </a:r>
            <a:endParaRPr dirty="0"/>
          </a:p>
        </p:txBody>
      </p:sp>
      <p:pic>
        <p:nvPicPr>
          <p:cNvPr id="140" name="Google Shape;140;p22"/>
          <p:cNvPicPr preferRelativeResize="0"/>
          <p:nvPr/>
        </p:nvPicPr>
        <p:blipFill>
          <a:blip r:embed="rId3">
            <a:alphaModFix/>
          </a:blip>
          <a:stretch>
            <a:fillRect/>
          </a:stretch>
        </p:blipFill>
        <p:spPr>
          <a:xfrm>
            <a:off x="336975" y="1554575"/>
            <a:ext cx="4430175" cy="2604550"/>
          </a:xfrm>
          <a:prstGeom prst="rect">
            <a:avLst/>
          </a:prstGeom>
          <a:noFill/>
          <a:ln>
            <a:noFill/>
          </a:ln>
        </p:spPr>
      </p:pic>
      <p:pic>
        <p:nvPicPr>
          <p:cNvPr id="141" name="Google Shape;141;p22"/>
          <p:cNvPicPr preferRelativeResize="0"/>
          <p:nvPr/>
        </p:nvPicPr>
        <p:blipFill>
          <a:blip r:embed="rId4">
            <a:alphaModFix/>
          </a:blip>
          <a:stretch>
            <a:fillRect/>
          </a:stretch>
        </p:blipFill>
        <p:spPr>
          <a:xfrm>
            <a:off x="5729300" y="1554575"/>
            <a:ext cx="3183185" cy="2674275"/>
          </a:xfrm>
          <a:prstGeom prst="rect">
            <a:avLst/>
          </a:prstGeom>
          <a:noFill/>
          <a:ln>
            <a:noFill/>
          </a:ln>
        </p:spPr>
      </p:pic>
      <p:sp>
        <p:nvSpPr>
          <p:cNvPr id="142" name="Google Shape;142;p22"/>
          <p:cNvSpPr/>
          <p:nvPr/>
        </p:nvSpPr>
        <p:spPr>
          <a:xfrm>
            <a:off x="4892600" y="2780450"/>
            <a:ext cx="697800" cy="193800"/>
          </a:xfrm>
          <a:prstGeom prst="righ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txBox="1"/>
          <p:nvPr/>
        </p:nvSpPr>
        <p:spPr>
          <a:xfrm>
            <a:off x="1471200" y="4228850"/>
            <a:ext cx="2520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Original Data Collected</a:t>
            </a:r>
            <a:endParaRPr dirty="0"/>
          </a:p>
        </p:txBody>
      </p:sp>
      <p:sp>
        <p:nvSpPr>
          <p:cNvPr id="144" name="Google Shape;144;p22"/>
          <p:cNvSpPr txBox="1"/>
          <p:nvPr/>
        </p:nvSpPr>
        <p:spPr>
          <a:xfrm>
            <a:off x="5957375" y="4228850"/>
            <a:ext cx="2719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Refined data used for analysis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500"/>
                                        <p:tgtEl>
                                          <p:spTgt spid="1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
                                        </p:tgtEl>
                                        <p:attrNameLst>
                                          <p:attrName>style.visibility</p:attrName>
                                        </p:attrNameLst>
                                      </p:cBhvr>
                                      <p:to>
                                        <p:strVal val="visible"/>
                                      </p:to>
                                    </p:set>
                                    <p:animEffect transition="in" filter="fade">
                                      <p:cBhvr>
                                        <p:cTn id="12" dur="500"/>
                                        <p:tgtEl>
                                          <p:spTgt spid="1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fade">
                                      <p:cBhvr>
                                        <p:cTn id="17" dur="500"/>
                                        <p:tgtEl>
                                          <p:spTgt spid="1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gtEl>
                                        <p:attrNameLst>
                                          <p:attrName>style.visibility</p:attrName>
                                        </p:attrNameLst>
                                      </p:cBhvr>
                                      <p:to>
                                        <p:strVal val="visible"/>
                                      </p:to>
                                    </p:set>
                                    <p:animEffect transition="in" filter="fade">
                                      <p:cBhvr>
                                        <p:cTn id="22" dur="500"/>
                                        <p:tgtEl>
                                          <p:spTgt spid="1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4"/>
                                        </p:tgtEl>
                                        <p:attrNameLst>
                                          <p:attrName>style.visibility</p:attrName>
                                        </p:attrNameLst>
                                      </p:cBhvr>
                                      <p:to>
                                        <p:strVal val="visible"/>
                                      </p:to>
                                    </p:set>
                                    <p:animEffect transition="in" filter="fade">
                                      <p:cBhvr>
                                        <p:cTn id="27"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3" grpId="0"/>
      <p:bldP spid="1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661000" y="4975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MANOVA?</a:t>
            </a:r>
            <a:endParaRPr/>
          </a:p>
        </p:txBody>
      </p:sp>
      <p:sp>
        <p:nvSpPr>
          <p:cNvPr id="150" name="Google Shape;150;p23"/>
          <p:cNvSpPr txBox="1">
            <a:spLocks noGrp="1"/>
          </p:cNvSpPr>
          <p:nvPr>
            <p:ph type="body" idx="1"/>
          </p:nvPr>
        </p:nvSpPr>
        <p:spPr>
          <a:xfrm>
            <a:off x="729450" y="1332075"/>
            <a:ext cx="7688700" cy="3717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dirty="0"/>
              <a:t>It stands for </a:t>
            </a:r>
            <a:r>
              <a:rPr lang="en" sz="1400" b="1" dirty="0"/>
              <a:t>Multivariate Analysis of Variance </a:t>
            </a:r>
            <a:endParaRPr sz="1400" b="1" dirty="0"/>
          </a:p>
          <a:p>
            <a:pPr marL="457200" lvl="0" indent="-317500" algn="l" rtl="0">
              <a:spcBef>
                <a:spcPts val="0"/>
              </a:spcBef>
              <a:spcAft>
                <a:spcPts val="0"/>
              </a:spcAft>
              <a:buSzPts val="1400"/>
              <a:buChar char="●"/>
            </a:pPr>
            <a:r>
              <a:rPr lang="en" sz="1400" dirty="0"/>
              <a:t>Used to analyze data that involves more than one dependent variable at a time</a:t>
            </a:r>
            <a:endParaRPr sz="1400" dirty="0"/>
          </a:p>
          <a:p>
            <a:pPr marL="457200" lvl="0" indent="-317500" algn="l" rtl="0">
              <a:spcBef>
                <a:spcPts val="0"/>
              </a:spcBef>
              <a:spcAft>
                <a:spcPts val="0"/>
              </a:spcAft>
              <a:buSzPts val="1400"/>
              <a:buChar char="●"/>
            </a:pPr>
            <a:r>
              <a:rPr lang="en" sz="1400" dirty="0"/>
              <a:t>Used when dependent variables are correlated </a:t>
            </a:r>
            <a:endParaRPr sz="1400" dirty="0"/>
          </a:p>
          <a:p>
            <a:pPr marL="0" lvl="0" indent="0" algn="l" rtl="0">
              <a:lnSpc>
                <a:spcPct val="100000"/>
              </a:lnSpc>
              <a:spcBef>
                <a:spcPts val="1600"/>
              </a:spcBef>
              <a:spcAft>
                <a:spcPts val="0"/>
              </a:spcAft>
              <a:buNone/>
            </a:pPr>
            <a:r>
              <a:rPr lang="en" sz="1400" dirty="0"/>
              <a:t>In order to run a one-way MANOVA, you require the following</a:t>
            </a:r>
            <a:endParaRPr sz="1400" dirty="0"/>
          </a:p>
          <a:p>
            <a:pPr marL="457200" lvl="0" indent="-317500" algn="l" rtl="0">
              <a:lnSpc>
                <a:spcPct val="100000"/>
              </a:lnSpc>
              <a:spcBef>
                <a:spcPts val="1600"/>
              </a:spcBef>
              <a:spcAft>
                <a:spcPts val="0"/>
              </a:spcAft>
              <a:buSzPts val="1400"/>
              <a:buChar char="●"/>
            </a:pPr>
            <a:r>
              <a:rPr lang="en" sz="1400" dirty="0"/>
              <a:t>An independent categorical variable with two or more levels (Eg: Gender)</a:t>
            </a:r>
            <a:endParaRPr sz="1400" dirty="0"/>
          </a:p>
          <a:p>
            <a:pPr marL="457200" lvl="0" indent="-317500" algn="l" rtl="0">
              <a:lnSpc>
                <a:spcPct val="100000"/>
              </a:lnSpc>
              <a:spcBef>
                <a:spcPts val="0"/>
              </a:spcBef>
              <a:spcAft>
                <a:spcPts val="0"/>
              </a:spcAft>
              <a:buSzPts val="1400"/>
              <a:buChar char="●"/>
            </a:pPr>
            <a:r>
              <a:rPr lang="en" sz="1400" dirty="0"/>
              <a:t>Two or more dependent variables that are continuous (Eg: Time,Scores)</a:t>
            </a:r>
            <a:endParaRPr sz="1400" dirty="0"/>
          </a:p>
          <a:p>
            <a:pPr marL="0" lvl="0" indent="0" algn="l" rtl="0">
              <a:lnSpc>
                <a:spcPct val="100000"/>
              </a:lnSpc>
              <a:spcBef>
                <a:spcPts val="1600"/>
              </a:spcBef>
              <a:spcAft>
                <a:spcPts val="0"/>
              </a:spcAft>
              <a:buNone/>
            </a:pPr>
            <a:r>
              <a:rPr lang="en" sz="1400" dirty="0"/>
              <a:t>Why not perform ANOVA for this study?</a:t>
            </a:r>
            <a:endParaRPr sz="1400" dirty="0"/>
          </a:p>
          <a:p>
            <a:pPr marL="457200" lvl="0" indent="-317500" algn="l" rtl="0">
              <a:spcBef>
                <a:spcPts val="1600"/>
              </a:spcBef>
              <a:spcAft>
                <a:spcPts val="0"/>
              </a:spcAft>
              <a:buSzPts val="1400"/>
              <a:buChar char="●"/>
            </a:pPr>
            <a:r>
              <a:rPr lang="en" sz="1400" dirty="0"/>
              <a:t>Can only assess one dependent  variable at a time in the model</a:t>
            </a:r>
            <a:endParaRPr sz="1400" dirty="0"/>
          </a:p>
          <a:p>
            <a:pPr marL="457200" lvl="0" indent="-317500" algn="l" rtl="0">
              <a:spcBef>
                <a:spcPts val="0"/>
              </a:spcBef>
              <a:spcAft>
                <a:spcPts val="0"/>
              </a:spcAft>
              <a:buSzPts val="1400"/>
              <a:buChar char="●"/>
            </a:pPr>
            <a:r>
              <a:rPr lang="en" sz="1400" dirty="0"/>
              <a:t>Can’t identify patterns in multiple dependent variables at a time</a:t>
            </a:r>
            <a:endParaRPr sz="1400" dirty="0"/>
          </a:p>
          <a:p>
            <a:pPr marL="457200" lvl="0" indent="-317500" algn="l" rtl="0">
              <a:spcBef>
                <a:spcPts val="0"/>
              </a:spcBef>
              <a:spcAft>
                <a:spcPts val="0"/>
              </a:spcAft>
              <a:buSzPts val="1400"/>
              <a:buChar char="●"/>
            </a:pPr>
            <a:r>
              <a:rPr lang="en" sz="1400" dirty="0"/>
              <a:t>Won’t be able to produce statistically significant results</a:t>
            </a:r>
            <a:endParaRPr sz="1400" dirty="0"/>
          </a:p>
          <a:p>
            <a:pPr marL="457200" lvl="0" indent="0" algn="l" rtl="0">
              <a:spcBef>
                <a:spcPts val="16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animEffect transition="in" filter="fade">
                                      <p:cBhvr>
                                        <p:cTn id="7" dur="500"/>
                                        <p:tgtEl>
                                          <p:spTgt spid="1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0">
                                            <p:txEl>
                                              <p:pRg st="1" end="1"/>
                                            </p:txEl>
                                          </p:spTgt>
                                        </p:tgtEl>
                                        <p:attrNameLst>
                                          <p:attrName>style.visibility</p:attrName>
                                        </p:attrNameLst>
                                      </p:cBhvr>
                                      <p:to>
                                        <p:strVal val="visible"/>
                                      </p:to>
                                    </p:set>
                                    <p:animEffect transition="in" filter="fade">
                                      <p:cBhvr>
                                        <p:cTn id="12" dur="500"/>
                                        <p:tgtEl>
                                          <p:spTgt spid="1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0">
                                            <p:txEl>
                                              <p:pRg st="2" end="2"/>
                                            </p:txEl>
                                          </p:spTgt>
                                        </p:tgtEl>
                                        <p:attrNameLst>
                                          <p:attrName>style.visibility</p:attrName>
                                        </p:attrNameLst>
                                      </p:cBhvr>
                                      <p:to>
                                        <p:strVal val="visible"/>
                                      </p:to>
                                    </p:set>
                                    <p:animEffect transition="in" filter="fade">
                                      <p:cBhvr>
                                        <p:cTn id="17" dur="500"/>
                                        <p:tgtEl>
                                          <p:spTgt spid="1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0">
                                            <p:txEl>
                                              <p:pRg st="3" end="3"/>
                                            </p:txEl>
                                          </p:spTgt>
                                        </p:tgtEl>
                                        <p:attrNameLst>
                                          <p:attrName>style.visibility</p:attrName>
                                        </p:attrNameLst>
                                      </p:cBhvr>
                                      <p:to>
                                        <p:strVal val="visible"/>
                                      </p:to>
                                    </p:set>
                                    <p:animEffect transition="in" filter="fade">
                                      <p:cBhvr>
                                        <p:cTn id="22" dur="500"/>
                                        <p:tgtEl>
                                          <p:spTgt spid="1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0">
                                            <p:txEl>
                                              <p:pRg st="4" end="4"/>
                                            </p:txEl>
                                          </p:spTgt>
                                        </p:tgtEl>
                                        <p:attrNameLst>
                                          <p:attrName>style.visibility</p:attrName>
                                        </p:attrNameLst>
                                      </p:cBhvr>
                                      <p:to>
                                        <p:strVal val="visible"/>
                                      </p:to>
                                    </p:set>
                                    <p:animEffect transition="in" filter="fade">
                                      <p:cBhvr>
                                        <p:cTn id="27" dur="500"/>
                                        <p:tgtEl>
                                          <p:spTgt spid="1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0">
                                            <p:txEl>
                                              <p:pRg st="5" end="5"/>
                                            </p:txEl>
                                          </p:spTgt>
                                        </p:tgtEl>
                                        <p:attrNameLst>
                                          <p:attrName>style.visibility</p:attrName>
                                        </p:attrNameLst>
                                      </p:cBhvr>
                                      <p:to>
                                        <p:strVal val="visible"/>
                                      </p:to>
                                    </p:set>
                                    <p:animEffect transition="in" filter="fade">
                                      <p:cBhvr>
                                        <p:cTn id="32" dur="500"/>
                                        <p:tgtEl>
                                          <p:spTgt spid="15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0">
                                            <p:txEl>
                                              <p:pRg st="6" end="6"/>
                                            </p:txEl>
                                          </p:spTgt>
                                        </p:tgtEl>
                                        <p:attrNameLst>
                                          <p:attrName>style.visibility</p:attrName>
                                        </p:attrNameLst>
                                      </p:cBhvr>
                                      <p:to>
                                        <p:strVal val="visible"/>
                                      </p:to>
                                    </p:set>
                                    <p:animEffect transition="in" filter="fade">
                                      <p:cBhvr>
                                        <p:cTn id="37" dur="500"/>
                                        <p:tgtEl>
                                          <p:spTgt spid="15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0">
                                            <p:txEl>
                                              <p:pRg st="7" end="7"/>
                                            </p:txEl>
                                          </p:spTgt>
                                        </p:tgtEl>
                                        <p:attrNameLst>
                                          <p:attrName>style.visibility</p:attrName>
                                        </p:attrNameLst>
                                      </p:cBhvr>
                                      <p:to>
                                        <p:strVal val="visible"/>
                                      </p:to>
                                    </p:set>
                                    <p:animEffect transition="in" filter="fade">
                                      <p:cBhvr>
                                        <p:cTn id="42" dur="500"/>
                                        <p:tgtEl>
                                          <p:spTgt spid="15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0">
                                            <p:txEl>
                                              <p:pRg st="8" end="8"/>
                                            </p:txEl>
                                          </p:spTgt>
                                        </p:tgtEl>
                                        <p:attrNameLst>
                                          <p:attrName>style.visibility</p:attrName>
                                        </p:attrNameLst>
                                      </p:cBhvr>
                                      <p:to>
                                        <p:strVal val="visible"/>
                                      </p:to>
                                    </p:set>
                                    <p:animEffect transition="in" filter="fade">
                                      <p:cBhvr>
                                        <p:cTn id="47" dur="500"/>
                                        <p:tgtEl>
                                          <p:spTgt spid="15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0">
                                            <p:txEl>
                                              <p:pRg st="9" end="9"/>
                                            </p:txEl>
                                          </p:spTgt>
                                        </p:tgtEl>
                                        <p:attrNameLst>
                                          <p:attrName>style.visibility</p:attrName>
                                        </p:attrNameLst>
                                      </p:cBhvr>
                                      <p:to>
                                        <p:strVal val="visible"/>
                                      </p:to>
                                    </p:set>
                                    <p:animEffect transition="in" filter="fade">
                                      <p:cBhvr>
                                        <p:cTn id="52" dur="500"/>
                                        <p:tgtEl>
                                          <p:spTgt spid="15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718025" y="2153175"/>
            <a:ext cx="7995000" cy="175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solidFill>
                  <a:schemeClr val="lt1"/>
                </a:solidFill>
              </a:rPr>
              <a:t>Data Analysis</a:t>
            </a:r>
            <a:endParaRPr sz="4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5"/>
          <p:cNvPicPr preferRelativeResize="0"/>
          <p:nvPr/>
        </p:nvPicPr>
        <p:blipFill rotWithShape="1">
          <a:blip r:embed="rId3">
            <a:alphaModFix/>
          </a:blip>
          <a:srcRect r="18785"/>
          <a:stretch/>
        </p:blipFill>
        <p:spPr>
          <a:xfrm>
            <a:off x="153775" y="509400"/>
            <a:ext cx="2707200" cy="4596599"/>
          </a:xfrm>
          <a:prstGeom prst="rect">
            <a:avLst/>
          </a:prstGeom>
          <a:noFill/>
          <a:ln>
            <a:noFill/>
          </a:ln>
        </p:spPr>
      </p:pic>
      <p:pic>
        <p:nvPicPr>
          <p:cNvPr id="161" name="Google Shape;161;p25"/>
          <p:cNvPicPr preferRelativeResize="0"/>
          <p:nvPr/>
        </p:nvPicPr>
        <p:blipFill rotWithShape="1">
          <a:blip r:embed="rId4">
            <a:alphaModFix/>
          </a:blip>
          <a:srcRect r="20344"/>
          <a:stretch/>
        </p:blipFill>
        <p:spPr>
          <a:xfrm>
            <a:off x="2936963" y="509400"/>
            <a:ext cx="2789313" cy="4596599"/>
          </a:xfrm>
          <a:prstGeom prst="rect">
            <a:avLst/>
          </a:prstGeom>
          <a:noFill/>
          <a:ln>
            <a:noFill/>
          </a:ln>
        </p:spPr>
      </p:pic>
      <p:pic>
        <p:nvPicPr>
          <p:cNvPr id="162" name="Google Shape;162;p25"/>
          <p:cNvPicPr preferRelativeResize="0"/>
          <p:nvPr/>
        </p:nvPicPr>
        <p:blipFill>
          <a:blip r:embed="rId5">
            <a:alphaModFix/>
          </a:blip>
          <a:stretch>
            <a:fillRect/>
          </a:stretch>
        </p:blipFill>
        <p:spPr>
          <a:xfrm>
            <a:off x="5726275" y="484725"/>
            <a:ext cx="3417725" cy="45965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5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5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727650" y="5431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graphicFrame>
        <p:nvGraphicFramePr>
          <p:cNvPr id="168" name="Google Shape;168;p26"/>
          <p:cNvGraphicFramePr/>
          <p:nvPr/>
        </p:nvGraphicFramePr>
        <p:xfrm>
          <a:off x="2267300" y="1078350"/>
          <a:ext cx="4878300" cy="1188630"/>
        </p:xfrm>
        <a:graphic>
          <a:graphicData uri="http://schemas.openxmlformats.org/drawingml/2006/table">
            <a:tbl>
              <a:tblPr>
                <a:noFill/>
                <a:tableStyleId>{804B1261-8ADB-4EEA-A702-E1D3AC973876}</a:tableStyleId>
              </a:tblPr>
              <a:tblGrid>
                <a:gridCol w="1344075">
                  <a:extLst>
                    <a:ext uri="{9D8B030D-6E8A-4147-A177-3AD203B41FA5}">
                      <a16:colId xmlns:a16="http://schemas.microsoft.com/office/drawing/2014/main" val="20000"/>
                    </a:ext>
                  </a:extLst>
                </a:gridCol>
                <a:gridCol w="634725">
                  <a:extLst>
                    <a:ext uri="{9D8B030D-6E8A-4147-A177-3AD203B41FA5}">
                      <a16:colId xmlns:a16="http://schemas.microsoft.com/office/drawing/2014/main" val="20001"/>
                    </a:ext>
                  </a:extLst>
                </a:gridCol>
                <a:gridCol w="857100">
                  <a:extLst>
                    <a:ext uri="{9D8B030D-6E8A-4147-A177-3AD203B41FA5}">
                      <a16:colId xmlns:a16="http://schemas.microsoft.com/office/drawing/2014/main" val="20002"/>
                    </a:ext>
                  </a:extLst>
                </a:gridCol>
                <a:gridCol w="1185275">
                  <a:extLst>
                    <a:ext uri="{9D8B030D-6E8A-4147-A177-3AD203B41FA5}">
                      <a16:colId xmlns:a16="http://schemas.microsoft.com/office/drawing/2014/main" val="20003"/>
                    </a:ext>
                  </a:extLst>
                </a:gridCol>
                <a:gridCol w="857125">
                  <a:extLst>
                    <a:ext uri="{9D8B030D-6E8A-4147-A177-3AD203B41FA5}">
                      <a16:colId xmlns:a16="http://schemas.microsoft.com/office/drawing/2014/main" val="20004"/>
                    </a:ext>
                  </a:extLst>
                </a:gridCol>
              </a:tblGrid>
              <a:tr h="334225">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b="1"/>
                        <a:t>Df</a:t>
                      </a:r>
                      <a:endParaRPr b="1"/>
                    </a:p>
                  </a:txBody>
                  <a:tcPr marL="91425" marR="91425" marT="91425" marB="91425"/>
                </a:tc>
                <a:tc>
                  <a:txBody>
                    <a:bodyPr/>
                    <a:lstStyle/>
                    <a:p>
                      <a:pPr marL="0" lvl="0" indent="0" algn="ctr" rtl="0">
                        <a:spcBef>
                          <a:spcPts val="0"/>
                        </a:spcBef>
                        <a:spcAft>
                          <a:spcPts val="0"/>
                        </a:spcAft>
                        <a:buNone/>
                      </a:pPr>
                      <a:r>
                        <a:rPr lang="en" b="1"/>
                        <a:t>Wilks</a:t>
                      </a:r>
                      <a:endParaRPr b="1"/>
                    </a:p>
                  </a:txBody>
                  <a:tcPr marL="91425" marR="91425" marT="91425" marB="91425"/>
                </a:tc>
                <a:tc>
                  <a:txBody>
                    <a:bodyPr/>
                    <a:lstStyle/>
                    <a:p>
                      <a:pPr marL="0" lvl="0" indent="0" algn="ctr" rtl="0">
                        <a:spcBef>
                          <a:spcPts val="0"/>
                        </a:spcBef>
                        <a:spcAft>
                          <a:spcPts val="0"/>
                        </a:spcAft>
                        <a:buNone/>
                      </a:pPr>
                      <a:r>
                        <a:rPr lang="en" b="1"/>
                        <a:t>Approx F</a:t>
                      </a:r>
                      <a:endParaRPr b="1"/>
                    </a:p>
                  </a:txBody>
                  <a:tcPr marL="91425" marR="91425" marT="91425" marB="91425"/>
                </a:tc>
                <a:tc>
                  <a:txBody>
                    <a:bodyPr/>
                    <a:lstStyle/>
                    <a:p>
                      <a:pPr marL="0" lvl="0" indent="0" algn="ctr" rtl="0">
                        <a:spcBef>
                          <a:spcPts val="0"/>
                        </a:spcBef>
                        <a:spcAft>
                          <a:spcPts val="0"/>
                        </a:spcAft>
                        <a:buNone/>
                      </a:pPr>
                      <a:r>
                        <a:rPr lang="en" b="1"/>
                        <a:t>Pr(&gt;F)</a:t>
                      </a:r>
                      <a:endParaRPr b="1"/>
                    </a:p>
                  </a:txBody>
                  <a:tcPr marL="91425" marR="91425" marT="91425" marB="91425"/>
                </a:tc>
                <a:extLst>
                  <a:ext uri="{0D108BD9-81ED-4DB2-BD59-A6C34878D82A}">
                    <a16:rowId xmlns:a16="http://schemas.microsoft.com/office/drawing/2014/main" val="10000"/>
                  </a:ext>
                </a:extLst>
              </a:tr>
              <a:tr h="334225">
                <a:tc>
                  <a:txBody>
                    <a:bodyPr/>
                    <a:lstStyle/>
                    <a:p>
                      <a:pPr marL="0" lvl="0" indent="0" algn="l" rtl="0">
                        <a:spcBef>
                          <a:spcPts val="0"/>
                        </a:spcBef>
                        <a:spcAft>
                          <a:spcPts val="0"/>
                        </a:spcAft>
                        <a:buNone/>
                      </a:pPr>
                      <a:r>
                        <a:rPr lang="en"/>
                        <a:t>Gender</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0.358</a:t>
                      </a:r>
                      <a:endParaRPr/>
                    </a:p>
                  </a:txBody>
                  <a:tcPr marL="91425" marR="91425" marT="91425" marB="91425"/>
                </a:tc>
                <a:tc>
                  <a:txBody>
                    <a:bodyPr/>
                    <a:lstStyle/>
                    <a:p>
                      <a:pPr marL="0" lvl="0" indent="0" algn="ctr" rtl="0">
                        <a:spcBef>
                          <a:spcPts val="0"/>
                        </a:spcBef>
                        <a:spcAft>
                          <a:spcPts val="0"/>
                        </a:spcAft>
                        <a:buNone/>
                      </a:pPr>
                      <a:r>
                        <a:rPr lang="en"/>
                        <a:t>45.25</a:t>
                      </a:r>
                      <a:endParaRPr/>
                    </a:p>
                  </a:txBody>
                  <a:tcPr marL="91425" marR="91425" marT="91425" marB="91425"/>
                </a:tc>
                <a:tc>
                  <a:txBody>
                    <a:bodyPr/>
                    <a:lstStyle/>
                    <a:p>
                      <a:pPr marL="0" lvl="0" indent="0" algn="ctr" rtl="0">
                        <a:spcBef>
                          <a:spcPts val="0"/>
                        </a:spcBef>
                        <a:spcAft>
                          <a:spcPts val="0"/>
                        </a:spcAft>
                        <a:buNone/>
                      </a:pPr>
                      <a:r>
                        <a:rPr lang="en"/>
                        <a:t>&lt;0.01</a:t>
                      </a:r>
                      <a:endParaRPr/>
                    </a:p>
                  </a:txBody>
                  <a:tcPr marL="91425" marR="91425" marT="91425" marB="91425"/>
                </a:tc>
                <a:extLst>
                  <a:ext uri="{0D108BD9-81ED-4DB2-BD59-A6C34878D82A}">
                    <a16:rowId xmlns:a16="http://schemas.microsoft.com/office/drawing/2014/main" val="10001"/>
                  </a:ext>
                </a:extLst>
              </a:tr>
              <a:tr h="334225">
                <a:tc>
                  <a:txBody>
                    <a:bodyPr/>
                    <a:lstStyle/>
                    <a:p>
                      <a:pPr marL="0" lvl="0" indent="0" algn="l" rtl="0">
                        <a:spcBef>
                          <a:spcPts val="0"/>
                        </a:spcBef>
                        <a:spcAft>
                          <a:spcPts val="0"/>
                        </a:spcAft>
                        <a:buNone/>
                      </a:pPr>
                      <a:r>
                        <a:rPr lang="en"/>
                        <a:t>Residuals=78</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2"/>
                  </a:ext>
                </a:extLst>
              </a:tr>
            </a:tbl>
          </a:graphicData>
        </a:graphic>
      </p:graphicFrame>
      <p:sp>
        <p:nvSpPr>
          <p:cNvPr id="169" name="Google Shape;169;p26"/>
          <p:cNvSpPr txBox="1">
            <a:spLocks noGrp="1"/>
          </p:cNvSpPr>
          <p:nvPr>
            <p:ph type="body" idx="1"/>
          </p:nvPr>
        </p:nvSpPr>
        <p:spPr>
          <a:xfrm>
            <a:off x="729450" y="2769050"/>
            <a:ext cx="8132100" cy="197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P-value: is less than the significance value (0.05)</a:t>
            </a:r>
            <a:endParaRPr sz="1800" dirty="0"/>
          </a:p>
          <a:p>
            <a:pPr marL="457200" lvl="0" indent="-342900" algn="l" rtl="0">
              <a:spcBef>
                <a:spcPts val="0"/>
              </a:spcBef>
              <a:spcAft>
                <a:spcPts val="0"/>
              </a:spcAft>
              <a:buSzPts val="1800"/>
              <a:buChar char="●"/>
            </a:pPr>
            <a:r>
              <a:rPr lang="en" sz="1800" dirty="0"/>
              <a:t>Wilks: tests if there are differences between group means for a particular combination of </a:t>
            </a:r>
            <a:r>
              <a:rPr lang="en" sz="1800" dirty="0">
                <a:uFill>
                  <a:noFill/>
                </a:uFill>
                <a:hlinkClick r:id="rId3"/>
              </a:rPr>
              <a:t>dependent variables</a:t>
            </a:r>
            <a:endParaRPr sz="1800" dirty="0"/>
          </a:p>
          <a:p>
            <a:pPr marL="457200" lvl="0" indent="-342900" algn="just" rtl="0">
              <a:lnSpc>
                <a:spcPct val="100000"/>
              </a:lnSpc>
              <a:spcBef>
                <a:spcPts val="0"/>
              </a:spcBef>
              <a:spcAft>
                <a:spcPts val="0"/>
              </a:spcAft>
              <a:buSzPts val="1800"/>
              <a:buChar char="●"/>
            </a:pPr>
            <a:r>
              <a:rPr lang="en" sz="1800" dirty="0"/>
              <a:t>variability between sample means is greater than the variability within sample means</a:t>
            </a:r>
            <a:endParaRPr sz="1800" dirty="0"/>
          </a:p>
          <a:p>
            <a:pPr marL="457200" lvl="0" indent="-342900" algn="just" rtl="0">
              <a:lnSpc>
                <a:spcPct val="100000"/>
              </a:lnSpc>
              <a:spcBef>
                <a:spcPts val="0"/>
              </a:spcBef>
              <a:spcAft>
                <a:spcPts val="0"/>
              </a:spcAft>
              <a:buSzPts val="1800"/>
              <a:buChar char="●"/>
            </a:pPr>
            <a:r>
              <a:rPr lang="en" sz="1000" dirty="0">
                <a:solidFill>
                  <a:srgbClr val="000000"/>
                </a:solidFill>
                <a:highlight>
                  <a:srgbClr val="FFFFFF"/>
                </a:highlight>
                <a:latin typeface="Times New Roman"/>
                <a:ea typeface="Times New Roman"/>
                <a:cs typeface="Times New Roman"/>
                <a:sym typeface="Times New Roman"/>
              </a:rPr>
              <a:t> </a:t>
            </a:r>
            <a:r>
              <a:rPr lang="en" sz="1800" dirty="0"/>
              <a:t>we reject H</a:t>
            </a:r>
            <a:r>
              <a:rPr lang="en" sz="1800" baseline="-25000" dirty="0"/>
              <a:t>0</a:t>
            </a:r>
            <a:r>
              <a:rPr lang="en" sz="1800" dirty="0"/>
              <a:t>.</a:t>
            </a:r>
            <a:endParaRPr sz="1800" dirty="0"/>
          </a:p>
        </p:txBody>
      </p:sp>
      <p:sp>
        <p:nvSpPr>
          <p:cNvPr id="170" name="Google Shape;170;p26"/>
          <p:cNvSpPr txBox="1"/>
          <p:nvPr/>
        </p:nvSpPr>
        <p:spPr>
          <a:xfrm>
            <a:off x="3432800" y="2337500"/>
            <a:ext cx="2965200" cy="34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t>MANOVA Test results</a:t>
            </a:r>
            <a:endParaRPr sz="1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500"/>
                                        <p:tgtEl>
                                          <p:spTgt spid="1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0"/>
                                        </p:tgtEl>
                                        <p:attrNameLst>
                                          <p:attrName>style.visibility</p:attrName>
                                        </p:attrNameLst>
                                      </p:cBhvr>
                                      <p:to>
                                        <p:strVal val="visible"/>
                                      </p:to>
                                    </p:set>
                                    <p:animEffect transition="in" filter="fade">
                                      <p:cBhvr>
                                        <p:cTn id="12" dur="500"/>
                                        <p:tgtEl>
                                          <p:spTgt spid="1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9">
                                            <p:txEl>
                                              <p:pRg st="0" end="0"/>
                                            </p:txEl>
                                          </p:spTgt>
                                        </p:tgtEl>
                                        <p:attrNameLst>
                                          <p:attrName>style.visibility</p:attrName>
                                        </p:attrNameLst>
                                      </p:cBhvr>
                                      <p:to>
                                        <p:strVal val="visible"/>
                                      </p:to>
                                    </p:set>
                                    <p:animEffect transition="in" filter="fade">
                                      <p:cBhvr>
                                        <p:cTn id="17" dur="500"/>
                                        <p:tgtEl>
                                          <p:spTgt spid="16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9">
                                            <p:txEl>
                                              <p:pRg st="1" end="1"/>
                                            </p:txEl>
                                          </p:spTgt>
                                        </p:tgtEl>
                                        <p:attrNameLst>
                                          <p:attrName>style.visibility</p:attrName>
                                        </p:attrNameLst>
                                      </p:cBhvr>
                                      <p:to>
                                        <p:strVal val="visible"/>
                                      </p:to>
                                    </p:set>
                                    <p:animEffect transition="in" filter="fade">
                                      <p:cBhvr>
                                        <p:cTn id="22" dur="500"/>
                                        <p:tgtEl>
                                          <p:spTgt spid="16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9">
                                            <p:txEl>
                                              <p:pRg st="2" end="2"/>
                                            </p:txEl>
                                          </p:spTgt>
                                        </p:tgtEl>
                                        <p:attrNameLst>
                                          <p:attrName>style.visibility</p:attrName>
                                        </p:attrNameLst>
                                      </p:cBhvr>
                                      <p:to>
                                        <p:strVal val="visible"/>
                                      </p:to>
                                    </p:set>
                                    <p:animEffect transition="in" filter="fade">
                                      <p:cBhvr>
                                        <p:cTn id="27" dur="500"/>
                                        <p:tgtEl>
                                          <p:spTgt spid="16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9">
                                            <p:txEl>
                                              <p:pRg st="3" end="3"/>
                                            </p:txEl>
                                          </p:spTgt>
                                        </p:tgtEl>
                                        <p:attrNameLst>
                                          <p:attrName>style.visibility</p:attrName>
                                        </p:attrNameLst>
                                      </p:cBhvr>
                                      <p:to>
                                        <p:strVal val="visible"/>
                                      </p:to>
                                    </p:set>
                                    <p:animEffect transition="in" filter="fade">
                                      <p:cBhvr>
                                        <p:cTn id="32" dur="500"/>
                                        <p:tgtEl>
                                          <p:spTgt spid="1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graphicFrame>
        <p:nvGraphicFramePr>
          <p:cNvPr id="175" name="Google Shape;175;p27"/>
          <p:cNvGraphicFramePr/>
          <p:nvPr/>
        </p:nvGraphicFramePr>
        <p:xfrm>
          <a:off x="385500" y="1619900"/>
          <a:ext cx="3844400" cy="1462950"/>
        </p:xfrm>
        <a:graphic>
          <a:graphicData uri="http://schemas.openxmlformats.org/drawingml/2006/table">
            <a:tbl>
              <a:tblPr>
                <a:noFill/>
                <a:tableStyleId>{804B1261-8ADB-4EEA-A702-E1D3AC973876}</a:tableStyleId>
              </a:tblPr>
              <a:tblGrid>
                <a:gridCol w="814450">
                  <a:extLst>
                    <a:ext uri="{9D8B030D-6E8A-4147-A177-3AD203B41FA5}">
                      <a16:colId xmlns:a16="http://schemas.microsoft.com/office/drawing/2014/main" val="20000"/>
                    </a:ext>
                  </a:extLst>
                </a:gridCol>
                <a:gridCol w="412250">
                  <a:extLst>
                    <a:ext uri="{9D8B030D-6E8A-4147-A177-3AD203B41FA5}">
                      <a16:colId xmlns:a16="http://schemas.microsoft.com/office/drawing/2014/main" val="20001"/>
                    </a:ext>
                  </a:extLst>
                </a:gridCol>
                <a:gridCol w="724950">
                  <a:extLst>
                    <a:ext uri="{9D8B030D-6E8A-4147-A177-3AD203B41FA5}">
                      <a16:colId xmlns:a16="http://schemas.microsoft.com/office/drawing/2014/main" val="20002"/>
                    </a:ext>
                  </a:extLst>
                </a:gridCol>
                <a:gridCol w="756075">
                  <a:extLst>
                    <a:ext uri="{9D8B030D-6E8A-4147-A177-3AD203B41FA5}">
                      <a16:colId xmlns:a16="http://schemas.microsoft.com/office/drawing/2014/main" val="20003"/>
                    </a:ext>
                  </a:extLst>
                </a:gridCol>
                <a:gridCol w="505200">
                  <a:extLst>
                    <a:ext uri="{9D8B030D-6E8A-4147-A177-3AD203B41FA5}">
                      <a16:colId xmlns:a16="http://schemas.microsoft.com/office/drawing/2014/main" val="20004"/>
                    </a:ext>
                  </a:extLst>
                </a:gridCol>
                <a:gridCol w="631475">
                  <a:extLst>
                    <a:ext uri="{9D8B030D-6E8A-4147-A177-3AD203B41FA5}">
                      <a16:colId xmlns:a16="http://schemas.microsoft.com/office/drawing/2014/main" val="20005"/>
                    </a:ext>
                  </a:extLst>
                </a:gridCol>
              </a:tblGrid>
              <a:tr h="424150">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ctr" rtl="0">
                        <a:spcBef>
                          <a:spcPts val="0"/>
                        </a:spcBef>
                        <a:spcAft>
                          <a:spcPts val="0"/>
                        </a:spcAft>
                        <a:buNone/>
                      </a:pPr>
                      <a:r>
                        <a:rPr lang="en" sz="1000" b="1"/>
                        <a:t>Df</a:t>
                      </a:r>
                      <a:endParaRPr sz="1000" b="1"/>
                    </a:p>
                  </a:txBody>
                  <a:tcPr marL="91425" marR="91425" marT="91425" marB="91425"/>
                </a:tc>
                <a:tc>
                  <a:txBody>
                    <a:bodyPr/>
                    <a:lstStyle/>
                    <a:p>
                      <a:pPr marL="0" lvl="0" indent="0" algn="ctr" rtl="0">
                        <a:spcBef>
                          <a:spcPts val="0"/>
                        </a:spcBef>
                        <a:spcAft>
                          <a:spcPts val="0"/>
                        </a:spcAft>
                        <a:buNone/>
                      </a:pPr>
                      <a:r>
                        <a:rPr lang="en" sz="1000" b="1"/>
                        <a:t>Sum Sq</a:t>
                      </a:r>
                      <a:endParaRPr sz="1000" b="1"/>
                    </a:p>
                  </a:txBody>
                  <a:tcPr marL="91425" marR="91425" marT="91425" marB="91425"/>
                </a:tc>
                <a:tc>
                  <a:txBody>
                    <a:bodyPr/>
                    <a:lstStyle/>
                    <a:p>
                      <a:pPr marL="0" lvl="0" indent="0" algn="ctr" rtl="0">
                        <a:spcBef>
                          <a:spcPts val="0"/>
                        </a:spcBef>
                        <a:spcAft>
                          <a:spcPts val="0"/>
                        </a:spcAft>
                        <a:buNone/>
                      </a:pPr>
                      <a:r>
                        <a:rPr lang="en" sz="1000" b="1"/>
                        <a:t>Mean Sq</a:t>
                      </a:r>
                      <a:endParaRPr sz="1000" b="1"/>
                    </a:p>
                  </a:txBody>
                  <a:tcPr marL="91425" marR="91425" marT="91425" marB="91425"/>
                </a:tc>
                <a:tc>
                  <a:txBody>
                    <a:bodyPr/>
                    <a:lstStyle/>
                    <a:p>
                      <a:pPr marL="0" lvl="0" indent="0" algn="ctr" rtl="0">
                        <a:spcBef>
                          <a:spcPts val="0"/>
                        </a:spcBef>
                        <a:spcAft>
                          <a:spcPts val="0"/>
                        </a:spcAft>
                        <a:buNone/>
                      </a:pPr>
                      <a:r>
                        <a:rPr lang="en" sz="1000" b="1"/>
                        <a:t>F</a:t>
                      </a:r>
                      <a:endParaRPr sz="1000" b="1"/>
                    </a:p>
                  </a:txBody>
                  <a:tcPr marL="91425" marR="91425" marT="91425" marB="91425"/>
                </a:tc>
                <a:tc>
                  <a:txBody>
                    <a:bodyPr/>
                    <a:lstStyle/>
                    <a:p>
                      <a:pPr marL="0" lvl="0" indent="0" algn="ctr" rtl="0">
                        <a:spcBef>
                          <a:spcPts val="0"/>
                        </a:spcBef>
                        <a:spcAft>
                          <a:spcPts val="0"/>
                        </a:spcAft>
                        <a:buClr>
                          <a:srgbClr val="000000"/>
                        </a:buClr>
                        <a:buSzPts val="1100"/>
                        <a:buFont typeface="Arial"/>
                        <a:buNone/>
                      </a:pPr>
                      <a:r>
                        <a:rPr lang="en" sz="1000" b="1"/>
                        <a:t>Pr(&gt;F)</a:t>
                      </a:r>
                      <a:endParaRPr sz="1000" b="1"/>
                    </a:p>
                    <a:p>
                      <a:pPr marL="0" lvl="0" indent="0" algn="ctr" rtl="0">
                        <a:spcBef>
                          <a:spcPts val="0"/>
                        </a:spcBef>
                        <a:spcAft>
                          <a:spcPts val="0"/>
                        </a:spcAft>
                        <a:buNone/>
                      </a:pPr>
                      <a:endParaRPr sz="1000" b="1"/>
                    </a:p>
                  </a:txBody>
                  <a:tcPr marL="91425" marR="91425" marT="91425" marB="91425"/>
                </a:tc>
                <a:extLst>
                  <a:ext uri="{0D108BD9-81ED-4DB2-BD59-A6C34878D82A}">
                    <a16:rowId xmlns:a16="http://schemas.microsoft.com/office/drawing/2014/main" val="10000"/>
                  </a:ext>
                </a:extLst>
              </a:tr>
              <a:tr h="424150">
                <a:tc>
                  <a:txBody>
                    <a:bodyPr/>
                    <a:lstStyle/>
                    <a:p>
                      <a:pPr marL="0" lvl="0" indent="0" algn="l" rtl="0">
                        <a:spcBef>
                          <a:spcPts val="0"/>
                        </a:spcBef>
                        <a:spcAft>
                          <a:spcPts val="0"/>
                        </a:spcAft>
                        <a:buNone/>
                      </a:pPr>
                      <a:r>
                        <a:rPr lang="en" sz="1000"/>
                        <a:t>Gender</a:t>
                      </a:r>
                      <a:endParaRPr sz="1000"/>
                    </a:p>
                  </a:txBody>
                  <a:tcPr marL="91425" marR="91425" marT="91425" marB="91425"/>
                </a:tc>
                <a:tc>
                  <a:txBody>
                    <a:bodyPr/>
                    <a:lstStyle/>
                    <a:p>
                      <a:pPr marL="0" lvl="0" indent="0" algn="ctr" rtl="0">
                        <a:spcBef>
                          <a:spcPts val="0"/>
                        </a:spcBef>
                        <a:spcAft>
                          <a:spcPts val="0"/>
                        </a:spcAft>
                        <a:buNone/>
                      </a:pPr>
                      <a:r>
                        <a:rPr lang="en" sz="1000"/>
                        <a:t>1</a:t>
                      </a:r>
                      <a:endParaRPr sz="1000"/>
                    </a:p>
                  </a:txBody>
                  <a:tcPr marL="91425" marR="91425" marT="91425" marB="91425"/>
                </a:tc>
                <a:tc>
                  <a:txBody>
                    <a:bodyPr/>
                    <a:lstStyle/>
                    <a:p>
                      <a:pPr marL="0" lvl="0" indent="0" algn="ctr" rtl="0">
                        <a:spcBef>
                          <a:spcPts val="0"/>
                        </a:spcBef>
                        <a:spcAft>
                          <a:spcPts val="0"/>
                        </a:spcAft>
                        <a:buNone/>
                      </a:pPr>
                      <a:r>
                        <a:rPr lang="en" sz="1000"/>
                        <a:t>84.0</a:t>
                      </a:r>
                      <a:endParaRPr sz="1000"/>
                    </a:p>
                  </a:txBody>
                  <a:tcPr marL="91425" marR="91425" marT="91425" marB="91425"/>
                </a:tc>
                <a:tc>
                  <a:txBody>
                    <a:bodyPr/>
                    <a:lstStyle/>
                    <a:p>
                      <a:pPr marL="0" lvl="0" indent="0" algn="ctr" rtl="0">
                        <a:spcBef>
                          <a:spcPts val="0"/>
                        </a:spcBef>
                        <a:spcAft>
                          <a:spcPts val="0"/>
                        </a:spcAft>
                        <a:buNone/>
                      </a:pPr>
                      <a:r>
                        <a:rPr lang="en" sz="1000"/>
                        <a:t>84.05</a:t>
                      </a:r>
                      <a:endParaRPr sz="1000"/>
                    </a:p>
                  </a:txBody>
                  <a:tcPr marL="91425" marR="91425" marT="91425" marB="91425"/>
                </a:tc>
                <a:tc>
                  <a:txBody>
                    <a:bodyPr/>
                    <a:lstStyle/>
                    <a:p>
                      <a:pPr marL="0" lvl="0" indent="0" algn="ctr" rtl="0">
                        <a:spcBef>
                          <a:spcPts val="0"/>
                        </a:spcBef>
                        <a:spcAft>
                          <a:spcPts val="0"/>
                        </a:spcAft>
                        <a:buNone/>
                      </a:pPr>
                      <a:r>
                        <a:rPr lang="en" sz="1000"/>
                        <a:t>0.80</a:t>
                      </a:r>
                      <a:endParaRPr sz="1000"/>
                    </a:p>
                  </a:txBody>
                  <a:tcPr marL="91425" marR="91425" marT="91425" marB="91425"/>
                </a:tc>
                <a:tc>
                  <a:txBody>
                    <a:bodyPr/>
                    <a:lstStyle/>
                    <a:p>
                      <a:pPr marL="0" lvl="0" indent="0" algn="l" rtl="0">
                        <a:spcBef>
                          <a:spcPts val="0"/>
                        </a:spcBef>
                        <a:spcAft>
                          <a:spcPts val="0"/>
                        </a:spcAft>
                        <a:buClr>
                          <a:srgbClr val="000000"/>
                        </a:buClr>
                        <a:buSzPts val="1100"/>
                        <a:buFont typeface="Arial"/>
                        <a:buNone/>
                      </a:pPr>
                      <a:r>
                        <a:rPr lang="en" sz="1000" dirty="0"/>
                        <a:t>0.37</a:t>
                      </a:r>
                      <a:endParaRPr sz="1000" dirty="0"/>
                    </a:p>
                    <a:p>
                      <a:pPr marL="0" lvl="0" indent="0" algn="ctr" rtl="0">
                        <a:spcBef>
                          <a:spcPts val="0"/>
                        </a:spcBef>
                        <a:spcAft>
                          <a:spcPts val="0"/>
                        </a:spcAft>
                        <a:buNone/>
                      </a:pPr>
                      <a:endParaRPr sz="1000" dirty="0"/>
                    </a:p>
                  </a:txBody>
                  <a:tcPr marL="91425" marR="91425" marT="91425" marB="91425"/>
                </a:tc>
                <a:extLst>
                  <a:ext uri="{0D108BD9-81ED-4DB2-BD59-A6C34878D82A}">
                    <a16:rowId xmlns:a16="http://schemas.microsoft.com/office/drawing/2014/main" val="10001"/>
                  </a:ext>
                </a:extLst>
              </a:tr>
              <a:tr h="424150">
                <a:tc>
                  <a:txBody>
                    <a:bodyPr/>
                    <a:lstStyle/>
                    <a:p>
                      <a:pPr marL="0" lvl="0" indent="0" algn="l" rtl="0">
                        <a:spcBef>
                          <a:spcPts val="0"/>
                        </a:spcBef>
                        <a:spcAft>
                          <a:spcPts val="0"/>
                        </a:spcAft>
                        <a:buNone/>
                      </a:pPr>
                      <a:r>
                        <a:rPr lang="en" sz="1000"/>
                        <a:t>Residuals</a:t>
                      </a:r>
                      <a:endParaRPr sz="1000"/>
                    </a:p>
                    <a:p>
                      <a:pPr marL="0" lvl="0" indent="0" algn="l" rtl="0">
                        <a:spcBef>
                          <a:spcPts val="0"/>
                        </a:spcBef>
                        <a:spcAft>
                          <a:spcPts val="0"/>
                        </a:spcAft>
                        <a:buNone/>
                      </a:pPr>
                      <a:r>
                        <a:rPr lang="en" sz="1000"/>
                        <a:t>=78</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a:t>8171.9</a:t>
                      </a:r>
                      <a:endParaRPr sz="1000"/>
                    </a:p>
                  </a:txBody>
                  <a:tcPr marL="91425" marR="91425" marT="91425" marB="91425"/>
                </a:tc>
                <a:tc>
                  <a:txBody>
                    <a:bodyPr/>
                    <a:lstStyle/>
                    <a:p>
                      <a:pPr marL="0" lvl="0" indent="0" algn="l" rtl="0">
                        <a:spcBef>
                          <a:spcPts val="0"/>
                        </a:spcBef>
                        <a:spcAft>
                          <a:spcPts val="0"/>
                        </a:spcAft>
                        <a:buNone/>
                      </a:pPr>
                      <a:r>
                        <a:rPr lang="en" sz="1000"/>
                        <a:t>104.77</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endParaRPr sz="1000" dirty="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176" name="Google Shape;176;p27"/>
          <p:cNvGraphicFramePr/>
          <p:nvPr/>
        </p:nvGraphicFramePr>
        <p:xfrm>
          <a:off x="385500" y="3670025"/>
          <a:ext cx="3844400" cy="1399450"/>
        </p:xfrm>
        <a:graphic>
          <a:graphicData uri="http://schemas.openxmlformats.org/drawingml/2006/table">
            <a:tbl>
              <a:tblPr>
                <a:noFill/>
                <a:tableStyleId>{804B1261-8ADB-4EEA-A702-E1D3AC973876}</a:tableStyleId>
              </a:tblPr>
              <a:tblGrid>
                <a:gridCol w="814450">
                  <a:extLst>
                    <a:ext uri="{9D8B030D-6E8A-4147-A177-3AD203B41FA5}">
                      <a16:colId xmlns:a16="http://schemas.microsoft.com/office/drawing/2014/main" val="20000"/>
                    </a:ext>
                  </a:extLst>
                </a:gridCol>
                <a:gridCol w="412250">
                  <a:extLst>
                    <a:ext uri="{9D8B030D-6E8A-4147-A177-3AD203B41FA5}">
                      <a16:colId xmlns:a16="http://schemas.microsoft.com/office/drawing/2014/main" val="20001"/>
                    </a:ext>
                  </a:extLst>
                </a:gridCol>
                <a:gridCol w="724950">
                  <a:extLst>
                    <a:ext uri="{9D8B030D-6E8A-4147-A177-3AD203B41FA5}">
                      <a16:colId xmlns:a16="http://schemas.microsoft.com/office/drawing/2014/main" val="20002"/>
                    </a:ext>
                  </a:extLst>
                </a:gridCol>
                <a:gridCol w="756075">
                  <a:extLst>
                    <a:ext uri="{9D8B030D-6E8A-4147-A177-3AD203B41FA5}">
                      <a16:colId xmlns:a16="http://schemas.microsoft.com/office/drawing/2014/main" val="20003"/>
                    </a:ext>
                  </a:extLst>
                </a:gridCol>
                <a:gridCol w="573625">
                  <a:extLst>
                    <a:ext uri="{9D8B030D-6E8A-4147-A177-3AD203B41FA5}">
                      <a16:colId xmlns:a16="http://schemas.microsoft.com/office/drawing/2014/main" val="20004"/>
                    </a:ext>
                  </a:extLst>
                </a:gridCol>
                <a:gridCol w="563050">
                  <a:extLst>
                    <a:ext uri="{9D8B030D-6E8A-4147-A177-3AD203B41FA5}">
                      <a16:colId xmlns:a16="http://schemas.microsoft.com/office/drawing/2014/main" val="20005"/>
                    </a:ext>
                  </a:extLst>
                </a:gridCol>
              </a:tblGrid>
              <a:tr h="424150">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ctr" rtl="0">
                        <a:spcBef>
                          <a:spcPts val="0"/>
                        </a:spcBef>
                        <a:spcAft>
                          <a:spcPts val="0"/>
                        </a:spcAft>
                        <a:buNone/>
                      </a:pPr>
                      <a:r>
                        <a:rPr lang="en" sz="1000" b="1"/>
                        <a:t>Df</a:t>
                      </a:r>
                      <a:endParaRPr sz="1000" b="1"/>
                    </a:p>
                  </a:txBody>
                  <a:tcPr marL="91425" marR="91425" marT="91425" marB="91425"/>
                </a:tc>
                <a:tc>
                  <a:txBody>
                    <a:bodyPr/>
                    <a:lstStyle/>
                    <a:p>
                      <a:pPr marL="0" lvl="0" indent="0" algn="ctr" rtl="0">
                        <a:spcBef>
                          <a:spcPts val="0"/>
                        </a:spcBef>
                        <a:spcAft>
                          <a:spcPts val="0"/>
                        </a:spcAft>
                        <a:buNone/>
                      </a:pPr>
                      <a:r>
                        <a:rPr lang="en" sz="1000" b="1"/>
                        <a:t>Sum Sq</a:t>
                      </a:r>
                      <a:endParaRPr sz="1000" b="1"/>
                    </a:p>
                  </a:txBody>
                  <a:tcPr marL="91425" marR="91425" marT="91425" marB="91425"/>
                </a:tc>
                <a:tc>
                  <a:txBody>
                    <a:bodyPr/>
                    <a:lstStyle/>
                    <a:p>
                      <a:pPr marL="0" lvl="0" indent="0" algn="ctr" rtl="0">
                        <a:spcBef>
                          <a:spcPts val="0"/>
                        </a:spcBef>
                        <a:spcAft>
                          <a:spcPts val="0"/>
                        </a:spcAft>
                        <a:buNone/>
                      </a:pPr>
                      <a:r>
                        <a:rPr lang="en" sz="1000" b="1"/>
                        <a:t>Mean Sq</a:t>
                      </a:r>
                      <a:endParaRPr sz="1000" b="1"/>
                    </a:p>
                  </a:txBody>
                  <a:tcPr marL="91425" marR="91425" marT="91425" marB="91425"/>
                </a:tc>
                <a:tc>
                  <a:txBody>
                    <a:bodyPr/>
                    <a:lstStyle/>
                    <a:p>
                      <a:pPr marL="0" lvl="0" indent="0" algn="ctr" rtl="0">
                        <a:spcBef>
                          <a:spcPts val="0"/>
                        </a:spcBef>
                        <a:spcAft>
                          <a:spcPts val="0"/>
                        </a:spcAft>
                        <a:buNone/>
                      </a:pPr>
                      <a:r>
                        <a:rPr lang="en" sz="1000" b="1"/>
                        <a:t>F</a:t>
                      </a:r>
                      <a:endParaRPr sz="1000" b="1"/>
                    </a:p>
                  </a:txBody>
                  <a:tcPr marL="91425" marR="91425" marT="91425" marB="91425"/>
                </a:tc>
                <a:tc>
                  <a:txBody>
                    <a:bodyPr/>
                    <a:lstStyle/>
                    <a:p>
                      <a:pPr marL="0" lvl="0" indent="0" algn="ctr" rtl="0">
                        <a:spcBef>
                          <a:spcPts val="0"/>
                        </a:spcBef>
                        <a:spcAft>
                          <a:spcPts val="0"/>
                        </a:spcAft>
                        <a:buNone/>
                      </a:pPr>
                      <a:r>
                        <a:rPr lang="en" sz="1000" b="1"/>
                        <a:t>Pr(&gt;F)</a:t>
                      </a:r>
                      <a:endParaRPr sz="1000" b="1"/>
                    </a:p>
                    <a:p>
                      <a:pPr marL="0" lvl="0" indent="0" algn="ctr" rtl="0">
                        <a:spcBef>
                          <a:spcPts val="0"/>
                        </a:spcBef>
                        <a:spcAft>
                          <a:spcPts val="0"/>
                        </a:spcAft>
                        <a:buNone/>
                      </a:pPr>
                      <a:endParaRPr sz="1000" b="1"/>
                    </a:p>
                  </a:txBody>
                  <a:tcPr marL="91425" marR="91425" marT="91425" marB="91425"/>
                </a:tc>
                <a:extLst>
                  <a:ext uri="{0D108BD9-81ED-4DB2-BD59-A6C34878D82A}">
                    <a16:rowId xmlns:a16="http://schemas.microsoft.com/office/drawing/2014/main" val="10000"/>
                  </a:ext>
                </a:extLst>
              </a:tr>
              <a:tr h="424150">
                <a:tc>
                  <a:txBody>
                    <a:bodyPr/>
                    <a:lstStyle/>
                    <a:p>
                      <a:pPr marL="0" lvl="0" indent="0" algn="l" rtl="0">
                        <a:spcBef>
                          <a:spcPts val="0"/>
                        </a:spcBef>
                        <a:spcAft>
                          <a:spcPts val="0"/>
                        </a:spcAft>
                        <a:buNone/>
                      </a:pPr>
                      <a:r>
                        <a:rPr lang="en" sz="1000"/>
                        <a:t>Gender</a:t>
                      </a:r>
                      <a:endParaRPr sz="1000"/>
                    </a:p>
                  </a:txBody>
                  <a:tcPr marL="91425" marR="91425" marT="91425" marB="91425"/>
                </a:tc>
                <a:tc>
                  <a:txBody>
                    <a:bodyPr/>
                    <a:lstStyle/>
                    <a:p>
                      <a:pPr marL="0" lvl="0" indent="0" algn="ctr" rtl="0">
                        <a:spcBef>
                          <a:spcPts val="0"/>
                        </a:spcBef>
                        <a:spcAft>
                          <a:spcPts val="0"/>
                        </a:spcAft>
                        <a:buNone/>
                      </a:pPr>
                      <a:r>
                        <a:rPr lang="en" sz="1000"/>
                        <a:t>1</a:t>
                      </a:r>
                      <a:endParaRPr sz="1000"/>
                    </a:p>
                  </a:txBody>
                  <a:tcPr marL="91425" marR="91425" marT="91425" marB="91425"/>
                </a:tc>
                <a:tc>
                  <a:txBody>
                    <a:bodyPr/>
                    <a:lstStyle/>
                    <a:p>
                      <a:pPr marL="0" lvl="0" indent="0" algn="ctr" rtl="0">
                        <a:spcBef>
                          <a:spcPts val="0"/>
                        </a:spcBef>
                        <a:spcAft>
                          <a:spcPts val="0"/>
                        </a:spcAft>
                        <a:buNone/>
                      </a:pPr>
                      <a:r>
                        <a:rPr lang="en" sz="1000"/>
                        <a:t>23.339</a:t>
                      </a:r>
                      <a:endParaRPr sz="1000"/>
                    </a:p>
                  </a:txBody>
                  <a:tcPr marL="91425" marR="91425" marT="91425" marB="91425"/>
                </a:tc>
                <a:tc>
                  <a:txBody>
                    <a:bodyPr/>
                    <a:lstStyle/>
                    <a:p>
                      <a:pPr marL="0" lvl="0" indent="0" algn="ctr" rtl="0">
                        <a:spcBef>
                          <a:spcPts val="0"/>
                        </a:spcBef>
                        <a:spcAft>
                          <a:spcPts val="0"/>
                        </a:spcAft>
                        <a:buNone/>
                      </a:pPr>
                      <a:r>
                        <a:rPr lang="en" sz="1000"/>
                        <a:t>23.338</a:t>
                      </a:r>
                      <a:endParaRPr sz="1000"/>
                    </a:p>
                  </a:txBody>
                  <a:tcPr marL="91425" marR="91425" marT="91425" marB="91425"/>
                </a:tc>
                <a:tc>
                  <a:txBody>
                    <a:bodyPr/>
                    <a:lstStyle/>
                    <a:p>
                      <a:pPr marL="0" lvl="0" indent="0" algn="ctr" rtl="0">
                        <a:spcBef>
                          <a:spcPts val="0"/>
                        </a:spcBef>
                        <a:spcAft>
                          <a:spcPts val="0"/>
                        </a:spcAft>
                        <a:buNone/>
                      </a:pPr>
                      <a:r>
                        <a:rPr lang="en" sz="1000"/>
                        <a:t>106.25</a:t>
                      </a:r>
                      <a:endParaRPr sz="1000"/>
                    </a:p>
                  </a:txBody>
                  <a:tcPr marL="91425" marR="91425" marT="91425" marB="91425"/>
                </a:tc>
                <a:tc>
                  <a:txBody>
                    <a:bodyPr/>
                    <a:lstStyle/>
                    <a:p>
                      <a:pPr marL="0" lvl="0" indent="0" algn="l" rtl="0">
                        <a:spcBef>
                          <a:spcPts val="0"/>
                        </a:spcBef>
                        <a:spcAft>
                          <a:spcPts val="0"/>
                        </a:spcAft>
                        <a:buNone/>
                      </a:pPr>
                      <a:r>
                        <a:rPr lang="en" sz="1000"/>
                        <a:t>&lt;0.01</a:t>
                      </a:r>
                      <a:endParaRPr sz="1000"/>
                    </a:p>
                  </a:txBody>
                  <a:tcPr marL="91425" marR="91425" marT="91425" marB="91425"/>
                </a:tc>
                <a:extLst>
                  <a:ext uri="{0D108BD9-81ED-4DB2-BD59-A6C34878D82A}">
                    <a16:rowId xmlns:a16="http://schemas.microsoft.com/office/drawing/2014/main" val="10001"/>
                  </a:ext>
                </a:extLst>
              </a:tr>
              <a:tr h="424150">
                <a:tc>
                  <a:txBody>
                    <a:bodyPr/>
                    <a:lstStyle/>
                    <a:p>
                      <a:pPr marL="0" lvl="0" indent="0" algn="l" rtl="0">
                        <a:spcBef>
                          <a:spcPts val="0"/>
                        </a:spcBef>
                        <a:spcAft>
                          <a:spcPts val="0"/>
                        </a:spcAft>
                        <a:buNone/>
                      </a:pPr>
                      <a:r>
                        <a:rPr lang="en" sz="1000" dirty="0"/>
                        <a:t>Residuals</a:t>
                      </a:r>
                      <a:endParaRPr sz="1000" dirty="0"/>
                    </a:p>
                    <a:p>
                      <a:pPr marL="0" lvl="0" indent="0" algn="l" rtl="0">
                        <a:spcBef>
                          <a:spcPts val="0"/>
                        </a:spcBef>
                        <a:spcAft>
                          <a:spcPts val="0"/>
                        </a:spcAft>
                        <a:buNone/>
                      </a:pPr>
                      <a:r>
                        <a:rPr lang="en" sz="1000" dirty="0"/>
                        <a:t>=78</a:t>
                      </a:r>
                      <a:endParaRPr sz="1000" dirty="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a:t>17.134</a:t>
                      </a:r>
                      <a:endParaRPr sz="1000"/>
                    </a:p>
                  </a:txBody>
                  <a:tcPr marL="91425" marR="91425" marT="91425" marB="91425"/>
                </a:tc>
                <a:tc>
                  <a:txBody>
                    <a:bodyPr/>
                    <a:lstStyle/>
                    <a:p>
                      <a:pPr marL="0" lvl="0" indent="0" algn="l" rtl="0">
                        <a:spcBef>
                          <a:spcPts val="0"/>
                        </a:spcBef>
                        <a:spcAft>
                          <a:spcPts val="0"/>
                        </a:spcAft>
                        <a:buNone/>
                      </a:pPr>
                      <a:r>
                        <a:rPr lang="en" sz="1000"/>
                        <a:t>0.219</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endParaRPr sz="1000" dirty="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177" name="Google Shape;177;p27"/>
          <p:cNvGraphicFramePr/>
          <p:nvPr/>
        </p:nvGraphicFramePr>
        <p:xfrm>
          <a:off x="4652350" y="1619900"/>
          <a:ext cx="3844400" cy="1445075"/>
        </p:xfrm>
        <a:graphic>
          <a:graphicData uri="http://schemas.openxmlformats.org/drawingml/2006/table">
            <a:tbl>
              <a:tblPr>
                <a:noFill/>
                <a:tableStyleId>{804B1261-8ADB-4EEA-A702-E1D3AC973876}</a:tableStyleId>
              </a:tblPr>
              <a:tblGrid>
                <a:gridCol w="814450">
                  <a:extLst>
                    <a:ext uri="{9D8B030D-6E8A-4147-A177-3AD203B41FA5}">
                      <a16:colId xmlns:a16="http://schemas.microsoft.com/office/drawing/2014/main" val="20000"/>
                    </a:ext>
                  </a:extLst>
                </a:gridCol>
                <a:gridCol w="412250">
                  <a:extLst>
                    <a:ext uri="{9D8B030D-6E8A-4147-A177-3AD203B41FA5}">
                      <a16:colId xmlns:a16="http://schemas.microsoft.com/office/drawing/2014/main" val="20001"/>
                    </a:ext>
                  </a:extLst>
                </a:gridCol>
                <a:gridCol w="724950">
                  <a:extLst>
                    <a:ext uri="{9D8B030D-6E8A-4147-A177-3AD203B41FA5}">
                      <a16:colId xmlns:a16="http://schemas.microsoft.com/office/drawing/2014/main" val="20002"/>
                    </a:ext>
                  </a:extLst>
                </a:gridCol>
                <a:gridCol w="756075">
                  <a:extLst>
                    <a:ext uri="{9D8B030D-6E8A-4147-A177-3AD203B41FA5}">
                      <a16:colId xmlns:a16="http://schemas.microsoft.com/office/drawing/2014/main" val="20003"/>
                    </a:ext>
                  </a:extLst>
                </a:gridCol>
                <a:gridCol w="505200">
                  <a:extLst>
                    <a:ext uri="{9D8B030D-6E8A-4147-A177-3AD203B41FA5}">
                      <a16:colId xmlns:a16="http://schemas.microsoft.com/office/drawing/2014/main" val="20004"/>
                    </a:ext>
                  </a:extLst>
                </a:gridCol>
                <a:gridCol w="631475">
                  <a:extLst>
                    <a:ext uri="{9D8B030D-6E8A-4147-A177-3AD203B41FA5}">
                      <a16:colId xmlns:a16="http://schemas.microsoft.com/office/drawing/2014/main" val="20005"/>
                    </a:ext>
                  </a:extLst>
                </a:gridCol>
              </a:tblGrid>
              <a:tr h="469775">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ctr" rtl="0">
                        <a:spcBef>
                          <a:spcPts val="0"/>
                        </a:spcBef>
                        <a:spcAft>
                          <a:spcPts val="0"/>
                        </a:spcAft>
                        <a:buNone/>
                      </a:pPr>
                      <a:r>
                        <a:rPr lang="en" sz="1000" b="1"/>
                        <a:t>Df</a:t>
                      </a:r>
                      <a:endParaRPr sz="1000" b="1"/>
                    </a:p>
                  </a:txBody>
                  <a:tcPr marL="91425" marR="91425" marT="91425" marB="91425"/>
                </a:tc>
                <a:tc>
                  <a:txBody>
                    <a:bodyPr/>
                    <a:lstStyle/>
                    <a:p>
                      <a:pPr marL="0" lvl="0" indent="0" algn="ctr" rtl="0">
                        <a:spcBef>
                          <a:spcPts val="0"/>
                        </a:spcBef>
                        <a:spcAft>
                          <a:spcPts val="0"/>
                        </a:spcAft>
                        <a:buNone/>
                      </a:pPr>
                      <a:r>
                        <a:rPr lang="en" sz="1000" b="1"/>
                        <a:t>Sum Sq</a:t>
                      </a:r>
                      <a:endParaRPr sz="1000" b="1"/>
                    </a:p>
                  </a:txBody>
                  <a:tcPr marL="91425" marR="91425" marT="91425" marB="91425"/>
                </a:tc>
                <a:tc>
                  <a:txBody>
                    <a:bodyPr/>
                    <a:lstStyle/>
                    <a:p>
                      <a:pPr marL="0" lvl="0" indent="0" algn="ctr" rtl="0">
                        <a:spcBef>
                          <a:spcPts val="0"/>
                        </a:spcBef>
                        <a:spcAft>
                          <a:spcPts val="0"/>
                        </a:spcAft>
                        <a:buNone/>
                      </a:pPr>
                      <a:r>
                        <a:rPr lang="en" sz="1000" b="1"/>
                        <a:t>Mean Sq</a:t>
                      </a:r>
                      <a:endParaRPr sz="1000" b="1"/>
                    </a:p>
                  </a:txBody>
                  <a:tcPr marL="91425" marR="91425" marT="91425" marB="91425"/>
                </a:tc>
                <a:tc>
                  <a:txBody>
                    <a:bodyPr/>
                    <a:lstStyle/>
                    <a:p>
                      <a:pPr marL="0" lvl="0" indent="0" algn="ctr" rtl="0">
                        <a:spcBef>
                          <a:spcPts val="0"/>
                        </a:spcBef>
                        <a:spcAft>
                          <a:spcPts val="0"/>
                        </a:spcAft>
                        <a:buNone/>
                      </a:pPr>
                      <a:r>
                        <a:rPr lang="en" sz="1000" b="1"/>
                        <a:t>F</a:t>
                      </a:r>
                      <a:endParaRPr sz="1000" b="1"/>
                    </a:p>
                  </a:txBody>
                  <a:tcPr marL="91425" marR="91425" marT="91425" marB="91425"/>
                </a:tc>
                <a:tc>
                  <a:txBody>
                    <a:bodyPr/>
                    <a:lstStyle/>
                    <a:p>
                      <a:pPr marL="0" lvl="0" indent="0" algn="ctr" rtl="0">
                        <a:spcBef>
                          <a:spcPts val="0"/>
                        </a:spcBef>
                        <a:spcAft>
                          <a:spcPts val="0"/>
                        </a:spcAft>
                        <a:buNone/>
                      </a:pPr>
                      <a:r>
                        <a:rPr lang="en" sz="1000" b="1"/>
                        <a:t>Pr(&gt;F)</a:t>
                      </a:r>
                      <a:endParaRPr sz="1000" b="1"/>
                    </a:p>
                    <a:p>
                      <a:pPr marL="0" lvl="0" indent="0" algn="ctr" rtl="0">
                        <a:spcBef>
                          <a:spcPts val="0"/>
                        </a:spcBef>
                        <a:spcAft>
                          <a:spcPts val="0"/>
                        </a:spcAft>
                        <a:buNone/>
                      </a:pPr>
                      <a:endParaRPr sz="1000" b="1"/>
                    </a:p>
                  </a:txBody>
                  <a:tcPr marL="91425" marR="91425" marT="91425" marB="91425"/>
                </a:tc>
                <a:extLst>
                  <a:ext uri="{0D108BD9-81ED-4DB2-BD59-A6C34878D82A}">
                    <a16:rowId xmlns:a16="http://schemas.microsoft.com/office/drawing/2014/main" val="10000"/>
                  </a:ext>
                </a:extLst>
              </a:tr>
              <a:tr h="469775">
                <a:tc>
                  <a:txBody>
                    <a:bodyPr/>
                    <a:lstStyle/>
                    <a:p>
                      <a:pPr marL="0" lvl="0" indent="0" algn="l" rtl="0">
                        <a:spcBef>
                          <a:spcPts val="0"/>
                        </a:spcBef>
                        <a:spcAft>
                          <a:spcPts val="0"/>
                        </a:spcAft>
                        <a:buNone/>
                      </a:pPr>
                      <a:r>
                        <a:rPr lang="en" sz="1000"/>
                        <a:t>Gender</a:t>
                      </a:r>
                      <a:endParaRPr sz="1000"/>
                    </a:p>
                  </a:txBody>
                  <a:tcPr marL="91425" marR="91425" marT="91425" marB="91425"/>
                </a:tc>
                <a:tc>
                  <a:txBody>
                    <a:bodyPr/>
                    <a:lstStyle/>
                    <a:p>
                      <a:pPr marL="0" lvl="0" indent="0" algn="ctr" rtl="0">
                        <a:spcBef>
                          <a:spcPts val="0"/>
                        </a:spcBef>
                        <a:spcAft>
                          <a:spcPts val="0"/>
                        </a:spcAft>
                        <a:buNone/>
                      </a:pPr>
                      <a:r>
                        <a:rPr lang="en" sz="1000"/>
                        <a:t>1</a:t>
                      </a:r>
                      <a:endParaRPr sz="1000"/>
                    </a:p>
                  </a:txBody>
                  <a:tcPr marL="91425" marR="91425" marT="91425" marB="91425"/>
                </a:tc>
                <a:tc>
                  <a:txBody>
                    <a:bodyPr/>
                    <a:lstStyle/>
                    <a:p>
                      <a:pPr marL="0" lvl="0" indent="0" algn="ctr" rtl="0">
                        <a:spcBef>
                          <a:spcPts val="0"/>
                        </a:spcBef>
                        <a:spcAft>
                          <a:spcPts val="0"/>
                        </a:spcAft>
                        <a:buNone/>
                      </a:pPr>
                      <a:r>
                        <a:rPr lang="en" sz="1000"/>
                        <a:t>43.50</a:t>
                      </a:r>
                      <a:endParaRPr sz="1000"/>
                    </a:p>
                  </a:txBody>
                  <a:tcPr marL="91425" marR="91425" marT="91425" marB="91425"/>
                </a:tc>
                <a:tc>
                  <a:txBody>
                    <a:bodyPr/>
                    <a:lstStyle/>
                    <a:p>
                      <a:pPr marL="0" lvl="0" indent="0" algn="ctr" rtl="0">
                        <a:spcBef>
                          <a:spcPts val="0"/>
                        </a:spcBef>
                        <a:spcAft>
                          <a:spcPts val="0"/>
                        </a:spcAft>
                        <a:buNone/>
                      </a:pPr>
                      <a:r>
                        <a:rPr lang="en" sz="1000"/>
                        <a:t>43.51</a:t>
                      </a:r>
                      <a:endParaRPr sz="1000"/>
                    </a:p>
                  </a:txBody>
                  <a:tcPr marL="91425" marR="91425" marT="91425" marB="91425"/>
                </a:tc>
                <a:tc>
                  <a:txBody>
                    <a:bodyPr/>
                    <a:lstStyle/>
                    <a:p>
                      <a:pPr marL="0" lvl="0" indent="0" algn="ctr" rtl="0">
                        <a:spcBef>
                          <a:spcPts val="0"/>
                        </a:spcBef>
                        <a:spcAft>
                          <a:spcPts val="0"/>
                        </a:spcAft>
                        <a:buNone/>
                      </a:pPr>
                      <a:r>
                        <a:rPr lang="en" sz="1000"/>
                        <a:t>0.30</a:t>
                      </a:r>
                      <a:endParaRPr sz="1000"/>
                    </a:p>
                  </a:txBody>
                  <a:tcPr marL="91425" marR="91425" marT="91425" marB="91425"/>
                </a:tc>
                <a:tc>
                  <a:txBody>
                    <a:bodyPr/>
                    <a:lstStyle/>
                    <a:p>
                      <a:pPr marL="0" lvl="0" indent="0" algn="l" rtl="0">
                        <a:spcBef>
                          <a:spcPts val="0"/>
                        </a:spcBef>
                        <a:spcAft>
                          <a:spcPts val="0"/>
                        </a:spcAft>
                        <a:buNone/>
                      </a:pPr>
                      <a:r>
                        <a:rPr lang="en" sz="1000"/>
                        <a:t>0.58</a:t>
                      </a:r>
                      <a:endParaRPr sz="1000"/>
                    </a:p>
                  </a:txBody>
                  <a:tcPr marL="91425" marR="91425" marT="91425" marB="91425"/>
                </a:tc>
                <a:extLst>
                  <a:ext uri="{0D108BD9-81ED-4DB2-BD59-A6C34878D82A}">
                    <a16:rowId xmlns:a16="http://schemas.microsoft.com/office/drawing/2014/main" val="10001"/>
                  </a:ext>
                </a:extLst>
              </a:tr>
              <a:tr h="469775">
                <a:tc>
                  <a:txBody>
                    <a:bodyPr/>
                    <a:lstStyle/>
                    <a:p>
                      <a:pPr marL="0" lvl="0" indent="0" algn="l" rtl="0">
                        <a:spcBef>
                          <a:spcPts val="0"/>
                        </a:spcBef>
                        <a:spcAft>
                          <a:spcPts val="0"/>
                        </a:spcAft>
                        <a:buNone/>
                      </a:pPr>
                      <a:r>
                        <a:rPr lang="en" sz="1000"/>
                        <a:t>Residuals</a:t>
                      </a:r>
                      <a:endParaRPr sz="1000"/>
                    </a:p>
                    <a:p>
                      <a:pPr marL="0" lvl="0" indent="0" algn="l" rtl="0">
                        <a:spcBef>
                          <a:spcPts val="0"/>
                        </a:spcBef>
                        <a:spcAft>
                          <a:spcPts val="0"/>
                        </a:spcAft>
                        <a:buNone/>
                      </a:pPr>
                      <a:r>
                        <a:rPr lang="en" sz="1000"/>
                        <a:t>=78</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a:t>11231.0</a:t>
                      </a:r>
                      <a:endParaRPr sz="1000"/>
                    </a:p>
                  </a:txBody>
                  <a:tcPr marL="91425" marR="91425" marT="91425" marB="91425"/>
                </a:tc>
                <a:tc>
                  <a:txBody>
                    <a:bodyPr/>
                    <a:lstStyle/>
                    <a:p>
                      <a:pPr marL="0" lvl="0" indent="0" algn="l" rtl="0">
                        <a:spcBef>
                          <a:spcPts val="0"/>
                        </a:spcBef>
                        <a:spcAft>
                          <a:spcPts val="0"/>
                        </a:spcAft>
                        <a:buNone/>
                      </a:pPr>
                      <a:r>
                        <a:rPr lang="en" sz="1000"/>
                        <a:t>143.98</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endParaRPr sz="1000" dirty="0"/>
                    </a:p>
                  </a:txBody>
                  <a:tcPr marL="91425" marR="91425" marT="91425" marB="91425"/>
                </a:tc>
                <a:extLst>
                  <a:ext uri="{0D108BD9-81ED-4DB2-BD59-A6C34878D82A}">
                    <a16:rowId xmlns:a16="http://schemas.microsoft.com/office/drawing/2014/main" val="10002"/>
                  </a:ext>
                </a:extLst>
              </a:tr>
            </a:tbl>
          </a:graphicData>
        </a:graphic>
      </p:graphicFrame>
      <p:sp>
        <p:nvSpPr>
          <p:cNvPr id="178" name="Google Shape;178;p27"/>
          <p:cNvSpPr txBox="1">
            <a:spLocks noGrp="1"/>
          </p:cNvSpPr>
          <p:nvPr>
            <p:ph type="title"/>
          </p:nvPr>
        </p:nvSpPr>
        <p:spPr>
          <a:xfrm>
            <a:off x="319475" y="408275"/>
            <a:ext cx="7688700" cy="670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b="0" dirty="0">
                <a:solidFill>
                  <a:schemeClr val="accent1"/>
                </a:solidFill>
                <a:latin typeface="Lato"/>
                <a:ea typeface="Lato"/>
                <a:cs typeface="Lato"/>
                <a:sym typeface="Lato"/>
              </a:rPr>
              <a:t>To analyze the effect of gender on the different responses, we run the summary function again to look at each effect individually. </a:t>
            </a:r>
            <a:endParaRPr sz="1800" b="0" dirty="0">
              <a:solidFill>
                <a:schemeClr val="accent1"/>
              </a:solidFill>
              <a:latin typeface="Lato"/>
              <a:ea typeface="Lato"/>
              <a:cs typeface="Lato"/>
              <a:sym typeface="Lato"/>
            </a:endParaRPr>
          </a:p>
          <a:p>
            <a:pPr marL="0" lvl="0" indent="0" algn="l" rtl="0">
              <a:spcBef>
                <a:spcPts val="0"/>
              </a:spcBef>
              <a:spcAft>
                <a:spcPts val="0"/>
              </a:spcAft>
              <a:buNone/>
            </a:pPr>
            <a:endParaRPr dirty="0"/>
          </a:p>
        </p:txBody>
      </p:sp>
      <p:sp>
        <p:nvSpPr>
          <p:cNvPr id="179" name="Google Shape;179;p27"/>
          <p:cNvSpPr txBox="1"/>
          <p:nvPr/>
        </p:nvSpPr>
        <p:spPr>
          <a:xfrm>
            <a:off x="1967575" y="1254950"/>
            <a:ext cx="835200" cy="330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100"/>
              <a:t>Avg Time</a:t>
            </a:r>
            <a:endParaRPr sz="1100"/>
          </a:p>
        </p:txBody>
      </p:sp>
      <p:sp>
        <p:nvSpPr>
          <p:cNvPr id="180" name="Google Shape;180;p27"/>
          <p:cNvSpPr txBox="1"/>
          <p:nvPr/>
        </p:nvSpPr>
        <p:spPr>
          <a:xfrm>
            <a:off x="5974750" y="1254975"/>
            <a:ext cx="1563600" cy="330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100"/>
              <a:t>Avg Score Percent</a:t>
            </a:r>
            <a:endParaRPr sz="1100"/>
          </a:p>
        </p:txBody>
      </p:sp>
      <p:sp>
        <p:nvSpPr>
          <p:cNvPr id="181" name="Google Shape;181;p27"/>
          <p:cNvSpPr txBox="1"/>
          <p:nvPr/>
        </p:nvSpPr>
        <p:spPr>
          <a:xfrm>
            <a:off x="1612200" y="3290988"/>
            <a:ext cx="1240200" cy="330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100"/>
              <a:t>Avg Quality</a:t>
            </a:r>
            <a:endParaRPr sz="1100"/>
          </a:p>
        </p:txBody>
      </p:sp>
      <p:sp>
        <p:nvSpPr>
          <p:cNvPr id="182" name="Google Shape;182;p27"/>
          <p:cNvSpPr txBox="1">
            <a:spLocks noGrp="1"/>
          </p:cNvSpPr>
          <p:nvPr>
            <p:ph type="body" idx="1"/>
          </p:nvPr>
        </p:nvSpPr>
        <p:spPr>
          <a:xfrm>
            <a:off x="4430300" y="3407225"/>
            <a:ext cx="4288500" cy="16086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SzPts val="1400"/>
              <a:buChar char="●"/>
            </a:pPr>
            <a:r>
              <a:rPr lang="en" sz="1400" dirty="0"/>
              <a:t>Quality variable affects gender significantly because of the p-value being lesser than the level of significance(0.05)</a:t>
            </a:r>
            <a:endParaRPr sz="1400" dirty="0"/>
          </a:p>
          <a:p>
            <a:pPr marL="457200" lvl="0" indent="-317500" algn="just" rtl="0">
              <a:lnSpc>
                <a:spcPct val="115000"/>
              </a:lnSpc>
              <a:spcBef>
                <a:spcPts val="0"/>
              </a:spcBef>
              <a:spcAft>
                <a:spcPts val="0"/>
              </a:spcAft>
              <a:buSzPts val="1400"/>
              <a:buChar char="●"/>
            </a:pPr>
            <a:r>
              <a:rPr lang="en" sz="1400" dirty="0"/>
              <a:t>Data provides convincing evidence that at least one mean is different from the other</a:t>
            </a:r>
            <a:endParaRPr sz="1400" dirty="0"/>
          </a:p>
          <a:p>
            <a:pPr marL="0" lvl="0" indent="0" algn="just" rtl="0">
              <a:lnSpc>
                <a:spcPct val="100000"/>
              </a:lnSpc>
              <a:spcBef>
                <a:spcPts val="0"/>
              </a:spcBef>
              <a:spcAft>
                <a:spcPts val="0"/>
              </a:spcAft>
              <a:buClr>
                <a:srgbClr val="000000"/>
              </a:buClr>
              <a:buSzPts val="1100"/>
              <a:buFont typeface="Arial"/>
              <a:buNone/>
            </a:pPr>
            <a:endParaRPr sz="1400" dirty="0">
              <a:solidFill>
                <a:srgbClr val="000000"/>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500"/>
                                        <p:tgtEl>
                                          <p:spTgt spid="1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9"/>
                                        </p:tgtEl>
                                        <p:attrNameLst>
                                          <p:attrName>style.visibility</p:attrName>
                                        </p:attrNameLst>
                                      </p:cBhvr>
                                      <p:to>
                                        <p:strVal val="visible"/>
                                      </p:to>
                                    </p:set>
                                    <p:animEffect transition="in" filter="fade">
                                      <p:cBhvr>
                                        <p:cTn id="12" dur="500"/>
                                        <p:tgtEl>
                                          <p:spTgt spid="1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
                                        </p:tgtEl>
                                        <p:attrNameLst>
                                          <p:attrName>style.visibility</p:attrName>
                                        </p:attrNameLst>
                                      </p:cBhvr>
                                      <p:to>
                                        <p:strVal val="visible"/>
                                      </p:to>
                                    </p:set>
                                    <p:animEffect transition="in" filter="fade">
                                      <p:cBhvr>
                                        <p:cTn id="17" dur="500"/>
                                        <p:tgtEl>
                                          <p:spTgt spid="1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0"/>
                                        </p:tgtEl>
                                        <p:attrNameLst>
                                          <p:attrName>style.visibility</p:attrName>
                                        </p:attrNameLst>
                                      </p:cBhvr>
                                      <p:to>
                                        <p:strVal val="visible"/>
                                      </p:to>
                                    </p:set>
                                    <p:animEffect transition="in" filter="fade">
                                      <p:cBhvr>
                                        <p:cTn id="22" dur="500"/>
                                        <p:tgtEl>
                                          <p:spTgt spid="18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
                                        </p:tgtEl>
                                        <p:attrNameLst>
                                          <p:attrName>style.visibility</p:attrName>
                                        </p:attrNameLst>
                                      </p:cBhvr>
                                      <p:to>
                                        <p:strVal val="visible"/>
                                      </p:to>
                                    </p:set>
                                    <p:animEffect transition="in" filter="fade">
                                      <p:cBhvr>
                                        <p:cTn id="27" dur="500"/>
                                        <p:tgtEl>
                                          <p:spTgt spid="17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1"/>
                                        </p:tgtEl>
                                        <p:attrNameLst>
                                          <p:attrName>style.visibility</p:attrName>
                                        </p:attrNameLst>
                                      </p:cBhvr>
                                      <p:to>
                                        <p:strVal val="visible"/>
                                      </p:to>
                                    </p:set>
                                    <p:animEffect transition="in" filter="fade">
                                      <p:cBhvr>
                                        <p:cTn id="32" dur="500"/>
                                        <p:tgtEl>
                                          <p:spTgt spid="18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2">
                                            <p:txEl>
                                              <p:pRg st="0" end="0"/>
                                            </p:txEl>
                                          </p:spTgt>
                                        </p:tgtEl>
                                        <p:attrNameLst>
                                          <p:attrName>style.visibility</p:attrName>
                                        </p:attrNameLst>
                                      </p:cBhvr>
                                      <p:to>
                                        <p:strVal val="visible"/>
                                      </p:to>
                                    </p:set>
                                    <p:animEffect transition="in" filter="fade">
                                      <p:cBhvr>
                                        <p:cTn id="37" dur="500"/>
                                        <p:tgtEl>
                                          <p:spTgt spid="18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2">
                                            <p:txEl>
                                              <p:pRg st="1" end="1"/>
                                            </p:txEl>
                                          </p:spTgt>
                                        </p:tgtEl>
                                        <p:attrNameLst>
                                          <p:attrName>style.visibility</p:attrName>
                                        </p:attrNameLst>
                                      </p:cBhvr>
                                      <p:to>
                                        <p:strVal val="visible"/>
                                      </p:to>
                                    </p:set>
                                    <p:animEffect transition="in" filter="fade">
                                      <p:cBhvr>
                                        <p:cTn id="42" dur="500"/>
                                        <p:tgtEl>
                                          <p:spTgt spid="1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180" grpId="0" animBg="1"/>
      <p:bldP spid="1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7650" y="4747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88" name="Google Shape;188;p28"/>
          <p:cNvSpPr txBox="1">
            <a:spLocks noGrp="1"/>
          </p:cNvSpPr>
          <p:nvPr>
            <p:ph type="body" idx="1"/>
          </p:nvPr>
        </p:nvSpPr>
        <p:spPr>
          <a:xfrm>
            <a:off x="729450" y="1389075"/>
            <a:ext cx="7688700" cy="36951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 sz="1800" dirty="0"/>
              <a:t>We found that the p-value &lt; α (0.05). So, we reject the null hypothesis.</a:t>
            </a:r>
            <a:endParaRPr sz="1800" dirty="0"/>
          </a:p>
          <a:p>
            <a:pPr marL="457200" lvl="0" indent="-342900" algn="just" rtl="0">
              <a:lnSpc>
                <a:spcPct val="150000"/>
              </a:lnSpc>
              <a:spcBef>
                <a:spcPts val="0"/>
              </a:spcBef>
              <a:spcAft>
                <a:spcPts val="0"/>
              </a:spcAft>
              <a:buSzPts val="1800"/>
              <a:buChar char="●"/>
            </a:pPr>
            <a:r>
              <a:rPr lang="en" sz="1800" dirty="0"/>
              <a:t>we found significant difference in the two means of the groups (male and female)</a:t>
            </a:r>
            <a:endParaRPr sz="1800" dirty="0"/>
          </a:p>
          <a:p>
            <a:pPr marL="457200" lvl="0" indent="-342900" algn="just" rtl="0">
              <a:lnSpc>
                <a:spcPct val="150000"/>
              </a:lnSpc>
              <a:spcBef>
                <a:spcPts val="0"/>
              </a:spcBef>
              <a:spcAft>
                <a:spcPts val="0"/>
              </a:spcAft>
              <a:buSzPts val="1800"/>
              <a:buChar char="●"/>
            </a:pPr>
            <a:r>
              <a:rPr lang="en" sz="1800" dirty="0"/>
              <a:t>Clearly, the myth is busted!!</a:t>
            </a:r>
            <a:endParaRPr sz="1800" dirty="0"/>
          </a:p>
          <a:p>
            <a:pPr marL="0" lvl="0" indent="0" algn="just" rtl="0">
              <a:lnSpc>
                <a:spcPct val="100000"/>
              </a:lnSpc>
              <a:spcBef>
                <a:spcPts val="0"/>
              </a:spcBef>
              <a:spcAft>
                <a:spcPts val="0"/>
              </a:spcAft>
              <a:buNone/>
            </a:pPr>
            <a:endParaRPr sz="1800" dirty="0"/>
          </a:p>
          <a:p>
            <a:pPr marL="0" lvl="0" indent="0" algn="just" rtl="0">
              <a:lnSpc>
                <a:spcPct val="100000"/>
              </a:lnSpc>
              <a:spcBef>
                <a:spcPts val="0"/>
              </a:spcBef>
              <a:spcAft>
                <a:spcPts val="0"/>
              </a:spcAft>
              <a:buNone/>
            </a:pPr>
            <a:endParaRPr sz="1800" dirty="0"/>
          </a:p>
          <a:p>
            <a:pPr marL="457200" lvl="0" indent="0" algn="just" rtl="0">
              <a:lnSpc>
                <a:spcPct val="100000"/>
              </a:lnSpc>
              <a:spcBef>
                <a:spcPts val="0"/>
              </a:spcBef>
              <a:spcAft>
                <a:spcPts val="0"/>
              </a:spcAft>
              <a:buNone/>
            </a:pP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animEffect transition="in" filter="fade">
                                      <p:cBhvr>
                                        <p:cTn id="7" dur="500"/>
                                        <p:tgtEl>
                                          <p:spTgt spid="1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8">
                                            <p:txEl>
                                              <p:pRg st="1" end="1"/>
                                            </p:txEl>
                                          </p:spTgt>
                                        </p:tgtEl>
                                        <p:attrNameLst>
                                          <p:attrName>style.visibility</p:attrName>
                                        </p:attrNameLst>
                                      </p:cBhvr>
                                      <p:to>
                                        <p:strVal val="visible"/>
                                      </p:to>
                                    </p:set>
                                    <p:animEffect transition="in" filter="fade">
                                      <p:cBhvr>
                                        <p:cTn id="12" dur="500"/>
                                        <p:tgtEl>
                                          <p:spTgt spid="1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8">
                                            <p:txEl>
                                              <p:pRg st="2" end="2"/>
                                            </p:txEl>
                                          </p:spTgt>
                                        </p:tgtEl>
                                        <p:attrNameLst>
                                          <p:attrName>style.visibility</p:attrName>
                                        </p:attrNameLst>
                                      </p:cBhvr>
                                      <p:to>
                                        <p:strVal val="visible"/>
                                      </p:to>
                                    </p:set>
                                    <p:animEffect transition="in" filter="fade">
                                      <p:cBhvr>
                                        <p:cTn id="17" dur="500"/>
                                        <p:tgtEl>
                                          <p:spTgt spid="1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7"/>
        <p:cNvGrpSpPr/>
        <p:nvPr/>
      </p:nvGrpSpPr>
      <p:grpSpPr>
        <a:xfrm>
          <a:off x="0" y="0"/>
          <a:ext cx="0" cy="0"/>
          <a:chOff x="0" y="0"/>
          <a:chExt cx="0" cy="0"/>
        </a:xfrm>
      </p:grpSpPr>
      <p:pic>
        <p:nvPicPr>
          <p:cNvPr id="198" name="Google Shape;198;p30"/>
          <p:cNvPicPr preferRelativeResize="0"/>
          <p:nvPr/>
        </p:nvPicPr>
        <p:blipFill rotWithShape="1">
          <a:blip r:embed="rId4">
            <a:alphaModFix/>
          </a:blip>
          <a:srcRect r="3381"/>
          <a:stretch/>
        </p:blipFill>
        <p:spPr>
          <a:xfrm>
            <a:off x="3738200" y="0"/>
            <a:ext cx="5405800" cy="5143500"/>
          </a:xfrm>
          <a:prstGeom prst="rect">
            <a:avLst/>
          </a:prstGeom>
          <a:noFill/>
          <a:ln>
            <a:noFill/>
          </a:ln>
        </p:spPr>
      </p:pic>
      <p:sp>
        <p:nvSpPr>
          <p:cNvPr id="199" name="Google Shape;199;p30"/>
          <p:cNvSpPr txBox="1"/>
          <p:nvPr/>
        </p:nvSpPr>
        <p:spPr>
          <a:xfrm>
            <a:off x="57025" y="1195225"/>
            <a:ext cx="3521400" cy="3740700"/>
          </a:xfrm>
          <a:prstGeom prst="rect">
            <a:avLst/>
          </a:prstGeom>
          <a:noFill/>
          <a:ln>
            <a:noFill/>
          </a:ln>
        </p:spPr>
        <p:txBody>
          <a:bodyPr spcFirstLastPara="1" wrap="square" lIns="91425" tIns="91425" rIns="91425" bIns="91425" anchor="ctr" anchorCtr="0">
            <a:noAutofit/>
          </a:bodyPr>
          <a:lstStyle/>
          <a:p>
            <a:pPr marL="457200" lvl="0" indent="-342900" algn="just" rtl="0">
              <a:lnSpc>
                <a:spcPct val="150000"/>
              </a:lnSpc>
              <a:spcBef>
                <a:spcPts val="0"/>
              </a:spcBef>
              <a:spcAft>
                <a:spcPts val="0"/>
              </a:spcAft>
              <a:buClr>
                <a:srgbClr val="000000"/>
              </a:buClr>
              <a:buSzPts val="1800"/>
              <a:buFont typeface="Lato"/>
              <a:buChar char="●"/>
            </a:pPr>
            <a:r>
              <a:rPr lang="en" sz="1800" dirty="0">
                <a:latin typeface="Lato"/>
                <a:ea typeface="Lato"/>
                <a:cs typeface="Lato"/>
                <a:sym typeface="Lato"/>
              </a:rPr>
              <a:t>The response variable ‘Average Quality of Folding Clothes and Dribbling’ has a significant impact on the results since the it is the only variable with a p-value lower than the significance value.</a:t>
            </a:r>
            <a:endParaRPr sz="1800" dirty="0">
              <a:latin typeface="Lato"/>
              <a:ea typeface="Lato"/>
              <a:cs typeface="Lato"/>
              <a:sym typeface="Lato"/>
            </a:endParaRPr>
          </a:p>
          <a:p>
            <a:pPr marL="457200" lvl="0" indent="0" algn="just" rtl="0">
              <a:spcBef>
                <a:spcPts val="0"/>
              </a:spcBef>
              <a:spcAft>
                <a:spcPts val="0"/>
              </a:spcAft>
              <a:buNone/>
            </a:pPr>
            <a:endParaRPr sz="1800" dirty="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500"/>
                                        <p:tgtEl>
                                          <p:spTgt spid="1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92"/>
        <p:cNvGrpSpPr/>
        <p:nvPr/>
      </p:nvGrpSpPr>
      <p:grpSpPr>
        <a:xfrm>
          <a:off x="0" y="0"/>
          <a:ext cx="0" cy="0"/>
          <a:chOff x="0" y="0"/>
          <a:chExt cx="0" cy="0"/>
        </a:xfrm>
      </p:grpSpPr>
      <p:sp>
        <p:nvSpPr>
          <p:cNvPr id="193" name="Google Shape;193;p29"/>
          <p:cNvSpPr txBox="1">
            <a:spLocks noGrp="1"/>
          </p:cNvSpPr>
          <p:nvPr>
            <p:ph type="title"/>
          </p:nvPr>
        </p:nvSpPr>
        <p:spPr>
          <a:xfrm>
            <a:off x="695250" y="2221625"/>
            <a:ext cx="7995000" cy="175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solidFill>
                  <a:schemeClr val="lt1"/>
                </a:solidFill>
              </a:rPr>
              <a:t>Guess who won?</a:t>
            </a:r>
            <a:endParaRPr sz="4800" dirty="0"/>
          </a:p>
        </p:txBody>
      </p:sp>
    </p:spTree>
  </p:cSld>
  <p:clrMapOvr>
    <a:masterClrMapping/>
  </p:clrMapOvr>
  <mc:AlternateContent xmlns:mc="http://schemas.openxmlformats.org/markup-compatibility/2006">
    <mc:Choice xmlns:p14="http://schemas.microsoft.com/office/powerpoint/2010/main" Requires="p14">
      <p:transition spd="slow" p14:dur="2000">
        <p:sndAc>
          <p:stSnd>
            <p:snd r:embed="rId3" name="DRUMROLL.WAV"/>
          </p:stSnd>
        </p:sndAc>
      </p:transition>
    </mc:Choice>
    <mc:Fallback>
      <p:transition spd="slow">
        <p:sndAc>
          <p:stSnd>
            <p:snd r:embed="rId3" name="DRUMROLL.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3"/>
        <p:cNvGrpSpPr/>
        <p:nvPr/>
      </p:nvGrpSpPr>
      <p:grpSpPr>
        <a:xfrm>
          <a:off x="0" y="0"/>
          <a:ext cx="0" cy="0"/>
          <a:chOff x="0" y="0"/>
          <a:chExt cx="0" cy="0"/>
        </a:xfrm>
      </p:grpSpPr>
      <p:sp>
        <p:nvSpPr>
          <p:cNvPr id="3" name="TextBox 2">
            <a:extLst>
              <a:ext uri="{FF2B5EF4-FFF2-40B4-BE49-F238E27FC236}">
                <a16:creationId xmlns:a16="http://schemas.microsoft.com/office/drawing/2014/main" id="{22268C4A-51E9-4683-8E6E-5B4BD330B63C}"/>
              </a:ext>
            </a:extLst>
          </p:cNvPr>
          <p:cNvSpPr txBox="1"/>
          <p:nvPr/>
        </p:nvSpPr>
        <p:spPr>
          <a:xfrm>
            <a:off x="642939" y="2144680"/>
            <a:ext cx="7958137" cy="1107996"/>
          </a:xfrm>
          <a:prstGeom prst="rect">
            <a:avLst/>
          </a:prstGeom>
          <a:noFill/>
        </p:spPr>
        <p:txBody>
          <a:bodyPr wrap="square" rtlCol="0">
            <a:spAutoFit/>
          </a:bodyPr>
          <a:lstStyle/>
          <a:p>
            <a:pPr algn="ctr"/>
            <a:r>
              <a:rPr lang="en-IN" sz="6600" dirty="0">
                <a:solidFill>
                  <a:srgbClr val="FF0000"/>
                </a:solidFill>
                <a:latin typeface="Modern No. 20" panose="020B0604020202020204" pitchFamily="18" charset="0"/>
              </a:rPr>
              <a:t>WOMEN WIN!!</a:t>
            </a:r>
            <a:endParaRPr lang="en-US" dirty="0">
              <a:solidFill>
                <a:srgbClr val="FF0000"/>
              </a:solidFill>
              <a:latin typeface="Modern No. 20" panose="020B06040202020202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p:sndAc>
          <p:stSnd>
            <p:snd r:embed="rId3" name="APPLAUSE.WAV"/>
          </p:stSnd>
        </p:sndAc>
      </p:transition>
    </mc:Choice>
    <mc:Fallback>
      <p:transition spd="slow">
        <p:sndAc>
          <p:stSnd>
            <p:snd r:embed="rId3" name="APPLAUS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809275" y="2061950"/>
            <a:ext cx="7995000" cy="175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solidFill>
                  <a:schemeClr val="lt1"/>
                </a:solidFill>
              </a:rPr>
              <a:t>What was our motivation for choosing this topic?</a:t>
            </a:r>
            <a:r>
              <a:rPr lang="en" dirty="0"/>
              <a:t>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727650" y="5431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 &amp; Biases</a:t>
            </a:r>
            <a:endParaRPr/>
          </a:p>
        </p:txBody>
      </p:sp>
      <p:sp>
        <p:nvSpPr>
          <p:cNvPr id="211" name="Google Shape;211;p32"/>
          <p:cNvSpPr txBox="1">
            <a:spLocks noGrp="1"/>
          </p:cNvSpPr>
          <p:nvPr>
            <p:ph type="body" idx="1"/>
          </p:nvPr>
        </p:nvSpPr>
        <p:spPr>
          <a:xfrm>
            <a:off x="729450" y="1332075"/>
            <a:ext cx="7688700" cy="3018469"/>
          </a:xfrm>
          <a:prstGeom prst="rect">
            <a:avLst/>
          </a:prstGeom>
        </p:spPr>
        <p:txBody>
          <a:bodyPr spcFirstLastPara="1" wrap="square" lIns="91425" tIns="91425" rIns="91425" bIns="91425" anchor="t" anchorCtr="0">
            <a:noAutofit/>
          </a:bodyPr>
          <a:lstStyle/>
          <a:p>
            <a:pPr fontAlgn="base">
              <a:lnSpc>
                <a:spcPct val="250000"/>
              </a:lnSpc>
            </a:pPr>
            <a:r>
              <a:rPr lang="en-US" dirty="0"/>
              <a:t>Can you guess the </a:t>
            </a:r>
            <a:r>
              <a:rPr lang="en-US" b="1" dirty="0"/>
              <a:t>most obvious</a:t>
            </a:r>
            <a:r>
              <a:rPr lang="en-US" dirty="0"/>
              <a:t> bias in our project?</a:t>
            </a:r>
          </a:p>
          <a:p>
            <a:pPr fontAlgn="base">
              <a:lnSpc>
                <a:spcPct val="250000"/>
              </a:lnSpc>
            </a:pPr>
            <a:r>
              <a:rPr lang="en-US" dirty="0"/>
              <a:t>Attention spans can differ - different genders can prefer different tasks</a:t>
            </a:r>
          </a:p>
          <a:p>
            <a:pPr fontAlgn="base">
              <a:lnSpc>
                <a:spcPct val="250000"/>
              </a:lnSpc>
            </a:pPr>
            <a:r>
              <a:rPr lang="en-US" dirty="0"/>
              <a:t>Multiple gender identities</a:t>
            </a:r>
          </a:p>
          <a:p>
            <a:pPr fontAlgn="base">
              <a:lnSpc>
                <a:spcPct val="250000"/>
              </a:lnSpc>
            </a:pPr>
            <a:r>
              <a:rPr lang="en-US" dirty="0"/>
              <a:t>Convenience sampling </a:t>
            </a:r>
          </a:p>
          <a:p>
            <a:pPr fontAlgn="base">
              <a:lnSpc>
                <a:spcPct val="250000"/>
              </a:lnSpc>
            </a:pPr>
            <a:r>
              <a:rPr lang="en-US" dirty="0"/>
              <a:t>Nature of environment</a:t>
            </a:r>
          </a:p>
          <a:p>
            <a:pPr marL="146050" lvl="0" indent="0" algn="l" rtl="0">
              <a:spcBef>
                <a:spcPts val="0"/>
              </a:spcBef>
              <a:spcAft>
                <a:spcPts val="0"/>
              </a:spcAft>
              <a:buSzPts val="130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
                                            <p:txEl>
                                              <p:pRg st="0" end="0"/>
                                            </p:txEl>
                                          </p:spTgt>
                                        </p:tgtEl>
                                        <p:attrNameLst>
                                          <p:attrName>style.visibility</p:attrName>
                                        </p:attrNameLst>
                                      </p:cBhvr>
                                      <p:to>
                                        <p:strVal val="visible"/>
                                      </p:to>
                                    </p:set>
                                    <p:animEffect transition="in" filter="fade">
                                      <p:cBhvr>
                                        <p:cTn id="7" dur="500"/>
                                        <p:tgtEl>
                                          <p:spTgt spid="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1">
                                            <p:txEl>
                                              <p:pRg st="1" end="1"/>
                                            </p:txEl>
                                          </p:spTgt>
                                        </p:tgtEl>
                                        <p:attrNameLst>
                                          <p:attrName>style.visibility</p:attrName>
                                        </p:attrNameLst>
                                      </p:cBhvr>
                                      <p:to>
                                        <p:strVal val="visible"/>
                                      </p:to>
                                    </p:set>
                                    <p:animEffect transition="in" filter="fade">
                                      <p:cBhvr>
                                        <p:cTn id="12" dur="500"/>
                                        <p:tgtEl>
                                          <p:spTgt spid="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1">
                                            <p:txEl>
                                              <p:pRg st="2" end="2"/>
                                            </p:txEl>
                                          </p:spTgt>
                                        </p:tgtEl>
                                        <p:attrNameLst>
                                          <p:attrName>style.visibility</p:attrName>
                                        </p:attrNameLst>
                                      </p:cBhvr>
                                      <p:to>
                                        <p:strVal val="visible"/>
                                      </p:to>
                                    </p:set>
                                    <p:animEffect transition="in" filter="fade">
                                      <p:cBhvr>
                                        <p:cTn id="17" dur="500"/>
                                        <p:tgtEl>
                                          <p:spTgt spid="2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1">
                                            <p:txEl>
                                              <p:pRg st="3" end="3"/>
                                            </p:txEl>
                                          </p:spTgt>
                                        </p:tgtEl>
                                        <p:attrNameLst>
                                          <p:attrName>style.visibility</p:attrName>
                                        </p:attrNameLst>
                                      </p:cBhvr>
                                      <p:to>
                                        <p:strVal val="visible"/>
                                      </p:to>
                                    </p:set>
                                    <p:animEffect transition="in" filter="fade">
                                      <p:cBhvr>
                                        <p:cTn id="22" dur="500"/>
                                        <p:tgtEl>
                                          <p:spTgt spid="2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1">
                                            <p:txEl>
                                              <p:pRg st="4" end="4"/>
                                            </p:txEl>
                                          </p:spTgt>
                                        </p:tgtEl>
                                        <p:attrNameLst>
                                          <p:attrName>style.visibility</p:attrName>
                                        </p:attrNameLst>
                                      </p:cBhvr>
                                      <p:to>
                                        <p:strVal val="visible"/>
                                      </p:to>
                                    </p:set>
                                    <p:animEffect transition="in" filter="fade">
                                      <p:cBhvr>
                                        <p:cTn id="27" dur="500"/>
                                        <p:tgtEl>
                                          <p:spTgt spid="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775050" y="2059950"/>
            <a:ext cx="7688700" cy="192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solidFill>
                  <a:schemeClr val="lt1"/>
                </a:solidFill>
              </a:rPr>
              <a:t>Questions</a:t>
            </a:r>
            <a:endParaRPr sz="4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7"/>
        <p:cNvGrpSpPr/>
        <p:nvPr/>
      </p:nvGrpSpPr>
      <p:grpSpPr>
        <a:xfrm>
          <a:off x="0" y="0"/>
          <a:ext cx="0" cy="0"/>
          <a:chOff x="0" y="0"/>
          <a:chExt cx="0" cy="0"/>
        </a:xfrm>
      </p:grpSpPr>
      <p:sp>
        <p:nvSpPr>
          <p:cNvPr id="98" name="Google Shape;98;p15"/>
          <p:cNvSpPr txBox="1"/>
          <p:nvPr/>
        </p:nvSpPr>
        <p:spPr>
          <a:xfrm>
            <a:off x="5794500" y="4846975"/>
            <a:ext cx="3349500" cy="30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t>Source: http://www.shradhahrd.com/blog/series-multi-tasking-women-vs-men/</a:t>
            </a:r>
            <a:endParaRPr sz="700"/>
          </a:p>
        </p:txBody>
      </p:sp>
      <p:pic>
        <p:nvPicPr>
          <p:cNvPr id="99" name="Google Shape;99;p15"/>
          <p:cNvPicPr preferRelativeResize="0"/>
          <p:nvPr/>
        </p:nvPicPr>
        <p:blipFill>
          <a:blip r:embed="rId3">
            <a:alphaModFix/>
          </a:blip>
          <a:stretch>
            <a:fillRect/>
          </a:stretch>
        </p:blipFill>
        <p:spPr>
          <a:xfrm>
            <a:off x="211800" y="92500"/>
            <a:ext cx="8716726" cy="47544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62275" y="5873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 </a:t>
            </a:r>
            <a:endParaRPr dirty="0"/>
          </a:p>
        </p:txBody>
      </p:sp>
      <p:sp>
        <p:nvSpPr>
          <p:cNvPr id="105" name="Google Shape;105;p16"/>
          <p:cNvSpPr txBox="1">
            <a:spLocks noGrp="1"/>
          </p:cNvSpPr>
          <p:nvPr>
            <p:ph type="body" idx="1"/>
          </p:nvPr>
        </p:nvSpPr>
        <p:spPr>
          <a:xfrm>
            <a:off x="362275" y="1525925"/>
            <a:ext cx="8739300" cy="35283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sz="1800" dirty="0"/>
              <a:t>Multitasking is the human ability to perform more than one task at the same time.</a:t>
            </a:r>
            <a:endParaRPr sz="1800" dirty="0"/>
          </a:p>
          <a:p>
            <a:pPr marL="457200" lvl="0" indent="-342900" algn="l" rtl="0">
              <a:lnSpc>
                <a:spcPct val="200000"/>
              </a:lnSpc>
              <a:spcBef>
                <a:spcPts val="0"/>
              </a:spcBef>
              <a:spcAft>
                <a:spcPts val="0"/>
              </a:spcAft>
              <a:buSzPts val="1800"/>
              <a:buChar char="●"/>
            </a:pPr>
            <a:r>
              <a:rPr lang="en" sz="1800" dirty="0"/>
              <a:t>It poses several advantages like increased productivity, time management, focus etc.</a:t>
            </a:r>
            <a:endParaRPr sz="1800" dirty="0"/>
          </a:p>
          <a:p>
            <a:pPr marL="457200" lvl="0" indent="-342900" algn="l" rtl="0">
              <a:lnSpc>
                <a:spcPct val="200000"/>
              </a:lnSpc>
              <a:spcBef>
                <a:spcPts val="0"/>
              </a:spcBef>
              <a:spcAft>
                <a:spcPts val="0"/>
              </a:spcAft>
              <a:buSzPts val="1800"/>
              <a:buChar char="●"/>
            </a:pPr>
            <a:r>
              <a:rPr lang="en" sz="1800" dirty="0"/>
              <a:t>Unfortunately, it may not be easy for everyone to multitask.</a:t>
            </a:r>
            <a:endParaRPr sz="1800" dirty="0"/>
          </a:p>
          <a:p>
            <a:pPr marL="457200" lvl="0" indent="-342900" algn="l" rtl="0">
              <a:lnSpc>
                <a:spcPct val="200000"/>
              </a:lnSpc>
              <a:spcBef>
                <a:spcPts val="0"/>
              </a:spcBef>
              <a:spcAft>
                <a:spcPts val="0"/>
              </a:spcAft>
              <a:buSzPts val="1800"/>
              <a:buChar char="●"/>
            </a:pPr>
            <a:r>
              <a:rPr lang="en" sz="1800" dirty="0"/>
              <a:t>The age old war of Men v. Women has found a new battlefield here as well.</a:t>
            </a: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xEl>
                                              <p:pRg st="0" end="0"/>
                                            </p:txEl>
                                          </p:spTgt>
                                        </p:tgtEl>
                                        <p:attrNameLst>
                                          <p:attrName>style.visibility</p:attrName>
                                        </p:attrNameLst>
                                      </p:cBhvr>
                                      <p:to>
                                        <p:strVal val="visible"/>
                                      </p:to>
                                    </p:set>
                                    <p:animEffect transition="in" filter="fade">
                                      <p:cBhvr>
                                        <p:cTn id="12" dur="500"/>
                                        <p:tgtEl>
                                          <p:spTgt spid="10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5">
                                            <p:txEl>
                                              <p:pRg st="1" end="1"/>
                                            </p:txEl>
                                          </p:spTgt>
                                        </p:tgtEl>
                                        <p:attrNameLst>
                                          <p:attrName>style.visibility</p:attrName>
                                        </p:attrNameLst>
                                      </p:cBhvr>
                                      <p:to>
                                        <p:strVal val="visible"/>
                                      </p:to>
                                    </p:set>
                                    <p:animEffect transition="in" filter="fade">
                                      <p:cBhvr>
                                        <p:cTn id="17" dur="500"/>
                                        <p:tgtEl>
                                          <p:spTgt spid="10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5">
                                            <p:txEl>
                                              <p:pRg st="2" end="2"/>
                                            </p:txEl>
                                          </p:spTgt>
                                        </p:tgtEl>
                                        <p:attrNameLst>
                                          <p:attrName>style.visibility</p:attrName>
                                        </p:attrNameLst>
                                      </p:cBhvr>
                                      <p:to>
                                        <p:strVal val="visible"/>
                                      </p:to>
                                    </p:set>
                                    <p:animEffect transition="in" filter="fade">
                                      <p:cBhvr>
                                        <p:cTn id="22" dur="500"/>
                                        <p:tgtEl>
                                          <p:spTgt spid="10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5">
                                            <p:txEl>
                                              <p:pRg st="3" end="3"/>
                                            </p:txEl>
                                          </p:spTgt>
                                        </p:tgtEl>
                                        <p:attrNameLst>
                                          <p:attrName>style.visibility</p:attrName>
                                        </p:attrNameLst>
                                      </p:cBhvr>
                                      <p:to>
                                        <p:strVal val="visible"/>
                                      </p:to>
                                    </p:set>
                                    <p:animEffect transition="in" filter="fade">
                                      <p:cBhvr>
                                        <p:cTn id="27" dur="500"/>
                                        <p:tgtEl>
                                          <p:spTgt spid="10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79775" y="1879425"/>
            <a:ext cx="7995000" cy="175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solidFill>
                  <a:schemeClr val="lt1"/>
                </a:solidFill>
              </a:rPr>
              <a:t>And, the quest to find our answers begins...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4"/>
        <p:cNvGrpSpPr/>
        <p:nvPr/>
      </p:nvGrpSpPr>
      <p:grpSpPr>
        <a:xfrm>
          <a:off x="0" y="0"/>
          <a:ext cx="0" cy="0"/>
          <a:chOff x="0" y="0"/>
          <a:chExt cx="0" cy="0"/>
        </a:xfrm>
      </p:grpSpPr>
      <p:pic>
        <p:nvPicPr>
          <p:cNvPr id="115" name="Google Shape;115;p18" descr="**All the people featuring in this video were asked for their consent**&#10;&#10;A team project for collecting data. The data collected will be used for data analysis to find which gender is better at multitasking. &#10;&#10;This is a part of our coursework." title="Battle of the Sexes! Men vs Women (Who is better at multitasking?)">
            <a:hlinkClick r:id="rId3"/>
          </p:cNvPr>
          <p:cNvPicPr preferRelativeResize="0"/>
          <p:nvPr/>
        </p:nvPicPr>
        <p:blipFill>
          <a:blip r:embed="rId4">
            <a:alphaModFix/>
          </a:blip>
          <a:stretch>
            <a:fillRect/>
          </a:stretch>
        </p:blipFill>
        <p:spPr>
          <a:xfrm>
            <a:off x="822950" y="0"/>
            <a:ext cx="7406650" cy="5072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598750" y="5534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Study Design</a:t>
            </a:r>
            <a:endParaRPr/>
          </a:p>
        </p:txBody>
      </p:sp>
      <p:sp>
        <p:nvSpPr>
          <p:cNvPr id="121" name="Google Shape;121;p19"/>
          <p:cNvSpPr txBox="1">
            <a:spLocks noGrp="1"/>
          </p:cNvSpPr>
          <p:nvPr>
            <p:ph type="body" idx="1"/>
          </p:nvPr>
        </p:nvSpPr>
        <p:spPr>
          <a:xfrm>
            <a:off x="727650" y="1331250"/>
            <a:ext cx="7688700" cy="358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a:t>
            </a:r>
            <a:r>
              <a:rPr lang="en" sz="1400" b="1" dirty="0"/>
              <a:t>ype of study:</a:t>
            </a:r>
            <a:r>
              <a:rPr lang="en" sz="1400" dirty="0"/>
              <a:t> Observational	</a:t>
            </a:r>
            <a:endParaRPr sz="1400" dirty="0"/>
          </a:p>
          <a:p>
            <a:pPr marL="0" lvl="0" indent="0" algn="l" rtl="0">
              <a:spcBef>
                <a:spcPts val="1600"/>
              </a:spcBef>
              <a:spcAft>
                <a:spcPts val="0"/>
              </a:spcAft>
              <a:buNone/>
            </a:pPr>
            <a:r>
              <a:rPr lang="en" sz="1400" b="1" dirty="0"/>
              <a:t>Population:</a:t>
            </a:r>
            <a:r>
              <a:rPr lang="en" sz="1400" dirty="0"/>
              <a:t> All men and women</a:t>
            </a:r>
            <a:endParaRPr sz="1400" dirty="0"/>
          </a:p>
          <a:p>
            <a:pPr marL="0" lvl="0" indent="0" algn="l" rtl="0">
              <a:spcBef>
                <a:spcPts val="1600"/>
              </a:spcBef>
              <a:spcAft>
                <a:spcPts val="0"/>
              </a:spcAft>
              <a:buNone/>
            </a:pPr>
            <a:r>
              <a:rPr lang="en" sz="1400" b="1" dirty="0"/>
              <a:t>Sample:</a:t>
            </a:r>
            <a:r>
              <a:rPr lang="en" sz="1400" dirty="0"/>
              <a:t> University of Maryland students who participated in the tasks. </a:t>
            </a:r>
            <a:endParaRPr sz="1400" dirty="0"/>
          </a:p>
          <a:p>
            <a:pPr marL="0" lvl="0" indent="0" algn="l" rtl="0">
              <a:spcBef>
                <a:spcPts val="1600"/>
              </a:spcBef>
              <a:spcAft>
                <a:spcPts val="0"/>
              </a:spcAft>
              <a:buNone/>
            </a:pPr>
            <a:r>
              <a:rPr lang="en" sz="1400" b="1" dirty="0"/>
              <a:t>Hypothesis:</a:t>
            </a:r>
            <a:endParaRPr sz="1400" b="1" dirty="0"/>
          </a:p>
          <a:p>
            <a:pPr marL="457200" lvl="0" indent="-317500" algn="just" rtl="0">
              <a:lnSpc>
                <a:spcPct val="100000"/>
              </a:lnSpc>
              <a:spcBef>
                <a:spcPts val="1600"/>
              </a:spcBef>
              <a:spcAft>
                <a:spcPts val="0"/>
              </a:spcAft>
              <a:buSzPts val="1400"/>
              <a:buChar char="●"/>
            </a:pPr>
            <a:r>
              <a:rPr lang="en" sz="1400" b="1" dirty="0"/>
              <a:t>Null hypothesis:</a:t>
            </a:r>
            <a:r>
              <a:rPr lang="en" sz="1400" dirty="0"/>
              <a:t> There is no difference in the multitasking abilities of men and women</a:t>
            </a:r>
            <a:endParaRPr sz="1400" dirty="0"/>
          </a:p>
          <a:p>
            <a:pPr marL="457200" lvl="0" indent="-317500" algn="just" rtl="0">
              <a:lnSpc>
                <a:spcPct val="100000"/>
              </a:lnSpc>
              <a:spcBef>
                <a:spcPts val="0"/>
              </a:spcBef>
              <a:spcAft>
                <a:spcPts val="0"/>
              </a:spcAft>
              <a:buSzPts val="1400"/>
              <a:buChar char="●"/>
            </a:pPr>
            <a:r>
              <a:rPr lang="en" sz="1400" b="1" dirty="0"/>
              <a:t>Alternative Hypothesis</a:t>
            </a:r>
            <a:r>
              <a:rPr lang="en" sz="1400" dirty="0"/>
              <a:t>: There is a difference in the multitasking abilities of men and women.</a:t>
            </a:r>
            <a:endParaRPr sz="1400" dirty="0"/>
          </a:p>
          <a:p>
            <a:pPr marL="0" lvl="0" indent="0" algn="just" rtl="0">
              <a:lnSpc>
                <a:spcPct val="100000"/>
              </a:lnSpc>
              <a:spcBef>
                <a:spcPts val="1000"/>
              </a:spcBef>
              <a:spcAft>
                <a:spcPts val="0"/>
              </a:spcAft>
              <a:buClr>
                <a:srgbClr val="000000"/>
              </a:buClr>
              <a:buSzPts val="1100"/>
              <a:buFont typeface="Arial"/>
              <a:buNone/>
            </a:pPr>
            <a:r>
              <a:rPr lang="en" sz="1400" dirty="0"/>
              <a:t>Symbolically,</a:t>
            </a:r>
            <a:endParaRPr sz="1400" dirty="0"/>
          </a:p>
          <a:p>
            <a:pPr marL="0" lvl="0" indent="0" algn="just" rtl="0">
              <a:lnSpc>
                <a:spcPct val="100000"/>
              </a:lnSpc>
              <a:spcBef>
                <a:spcPts val="0"/>
              </a:spcBef>
              <a:spcAft>
                <a:spcPts val="0"/>
              </a:spcAft>
              <a:buClr>
                <a:srgbClr val="000000"/>
              </a:buClr>
              <a:buSzPts val="1100"/>
              <a:buFont typeface="Arial"/>
              <a:buNone/>
            </a:pPr>
            <a:r>
              <a:rPr lang="en" sz="1400" dirty="0"/>
              <a:t>H</a:t>
            </a:r>
            <a:r>
              <a:rPr lang="en" sz="1400" baseline="-25000" dirty="0"/>
              <a:t>0</a:t>
            </a:r>
            <a:r>
              <a:rPr lang="en" sz="1400" dirty="0"/>
              <a:t>: μ</a:t>
            </a:r>
            <a:r>
              <a:rPr lang="en" sz="1400" baseline="-25000" dirty="0"/>
              <a:t>M</a:t>
            </a:r>
            <a:r>
              <a:rPr lang="en" sz="1400" dirty="0"/>
              <a:t> = μ</a:t>
            </a:r>
            <a:r>
              <a:rPr lang="en" sz="1400" baseline="-25000" dirty="0"/>
              <a:t>F</a:t>
            </a:r>
            <a:endParaRPr sz="1400" baseline="-25000" dirty="0"/>
          </a:p>
          <a:p>
            <a:pPr marL="0" lvl="0" indent="0" algn="just" rtl="0">
              <a:lnSpc>
                <a:spcPct val="100000"/>
              </a:lnSpc>
              <a:spcBef>
                <a:spcPts val="0"/>
              </a:spcBef>
              <a:spcAft>
                <a:spcPts val="0"/>
              </a:spcAft>
              <a:buClr>
                <a:srgbClr val="000000"/>
              </a:buClr>
              <a:buSzPts val="1100"/>
              <a:buFont typeface="Arial"/>
              <a:buNone/>
            </a:pPr>
            <a:r>
              <a:rPr lang="en" sz="1400" dirty="0"/>
              <a:t>H</a:t>
            </a:r>
            <a:r>
              <a:rPr lang="en" sz="1400" baseline="-25000" dirty="0"/>
              <a:t>A</a:t>
            </a:r>
            <a:r>
              <a:rPr lang="en" sz="1400" dirty="0"/>
              <a:t>: μ</a:t>
            </a:r>
            <a:r>
              <a:rPr lang="en" sz="1400" baseline="-25000" dirty="0"/>
              <a:t>M </a:t>
            </a:r>
            <a:r>
              <a:rPr lang="en" sz="1400" dirty="0"/>
              <a:t>≠ μ</a:t>
            </a:r>
            <a:r>
              <a:rPr lang="en" sz="1400" baseline="-25000" dirty="0"/>
              <a:t>F</a:t>
            </a:r>
            <a:endParaRPr sz="1400" baseline="-25000" dirty="0"/>
          </a:p>
          <a:p>
            <a:pPr marL="0" lvl="0" indent="0" algn="l" rtl="0">
              <a:spcBef>
                <a:spcPts val="0"/>
              </a:spcBef>
              <a:spcAft>
                <a:spcPts val="0"/>
              </a:spcAft>
              <a:buNone/>
            </a:pPr>
            <a:endParaRPr dirty="0"/>
          </a:p>
          <a:p>
            <a:pPr marL="0" lvl="0" indent="0" algn="just" rtl="0">
              <a:lnSpc>
                <a:spcPct val="100000"/>
              </a:lnSpc>
              <a:spcBef>
                <a:spcPts val="1600"/>
              </a:spcBef>
              <a:spcAft>
                <a:spcPts val="0"/>
              </a:spcAft>
              <a:buClr>
                <a:srgbClr val="000000"/>
              </a:buClr>
              <a:buSzPts val="1100"/>
              <a:buFont typeface="Arial"/>
              <a:buNone/>
            </a:pPr>
            <a:endParaRPr dirty="0"/>
          </a:p>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animEffect transition="in" filter="fade">
                                      <p:cBhvr>
                                        <p:cTn id="7" dur="500"/>
                                        <p:tgtEl>
                                          <p:spTgt spid="1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1">
                                            <p:txEl>
                                              <p:pRg st="1" end="1"/>
                                            </p:txEl>
                                          </p:spTgt>
                                        </p:tgtEl>
                                        <p:attrNameLst>
                                          <p:attrName>style.visibility</p:attrName>
                                        </p:attrNameLst>
                                      </p:cBhvr>
                                      <p:to>
                                        <p:strVal val="visible"/>
                                      </p:to>
                                    </p:set>
                                    <p:animEffect transition="in" filter="fade">
                                      <p:cBhvr>
                                        <p:cTn id="12" dur="500"/>
                                        <p:tgtEl>
                                          <p:spTgt spid="1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1">
                                            <p:txEl>
                                              <p:pRg st="2" end="2"/>
                                            </p:txEl>
                                          </p:spTgt>
                                        </p:tgtEl>
                                        <p:attrNameLst>
                                          <p:attrName>style.visibility</p:attrName>
                                        </p:attrNameLst>
                                      </p:cBhvr>
                                      <p:to>
                                        <p:strVal val="visible"/>
                                      </p:to>
                                    </p:set>
                                    <p:animEffect transition="in" filter="fade">
                                      <p:cBhvr>
                                        <p:cTn id="17" dur="500"/>
                                        <p:tgtEl>
                                          <p:spTgt spid="1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1">
                                            <p:txEl>
                                              <p:pRg st="3" end="3"/>
                                            </p:txEl>
                                          </p:spTgt>
                                        </p:tgtEl>
                                        <p:attrNameLst>
                                          <p:attrName>style.visibility</p:attrName>
                                        </p:attrNameLst>
                                      </p:cBhvr>
                                      <p:to>
                                        <p:strVal val="visible"/>
                                      </p:to>
                                    </p:set>
                                    <p:animEffect transition="in" filter="fade">
                                      <p:cBhvr>
                                        <p:cTn id="22" dur="500"/>
                                        <p:tgtEl>
                                          <p:spTgt spid="121">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21">
                                            <p:txEl>
                                              <p:pRg st="4" end="4"/>
                                            </p:txEl>
                                          </p:spTgt>
                                        </p:tgtEl>
                                        <p:attrNameLst>
                                          <p:attrName>style.visibility</p:attrName>
                                        </p:attrNameLst>
                                      </p:cBhvr>
                                      <p:to>
                                        <p:strVal val="visible"/>
                                      </p:to>
                                    </p:set>
                                    <p:animEffect transition="in" filter="fade">
                                      <p:cBhvr>
                                        <p:cTn id="25" dur="500"/>
                                        <p:tgtEl>
                                          <p:spTgt spid="121">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21">
                                            <p:txEl>
                                              <p:pRg st="5" end="5"/>
                                            </p:txEl>
                                          </p:spTgt>
                                        </p:tgtEl>
                                        <p:attrNameLst>
                                          <p:attrName>style.visibility</p:attrName>
                                        </p:attrNameLst>
                                      </p:cBhvr>
                                      <p:to>
                                        <p:strVal val="visible"/>
                                      </p:to>
                                    </p:set>
                                    <p:animEffect transition="in" filter="fade">
                                      <p:cBhvr>
                                        <p:cTn id="28" dur="500"/>
                                        <p:tgtEl>
                                          <p:spTgt spid="12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1">
                                            <p:txEl>
                                              <p:pRg st="6" end="6"/>
                                            </p:txEl>
                                          </p:spTgt>
                                        </p:tgtEl>
                                        <p:attrNameLst>
                                          <p:attrName>style.visibility</p:attrName>
                                        </p:attrNameLst>
                                      </p:cBhvr>
                                      <p:to>
                                        <p:strVal val="visible"/>
                                      </p:to>
                                    </p:set>
                                    <p:animEffect transition="in" filter="fade">
                                      <p:cBhvr>
                                        <p:cTn id="33" dur="500"/>
                                        <p:tgtEl>
                                          <p:spTgt spid="121">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21">
                                            <p:txEl>
                                              <p:pRg st="7" end="7"/>
                                            </p:txEl>
                                          </p:spTgt>
                                        </p:tgtEl>
                                        <p:attrNameLst>
                                          <p:attrName>style.visibility</p:attrName>
                                        </p:attrNameLst>
                                      </p:cBhvr>
                                      <p:to>
                                        <p:strVal val="visible"/>
                                      </p:to>
                                    </p:set>
                                    <p:animEffect transition="in" filter="fade">
                                      <p:cBhvr>
                                        <p:cTn id="36" dur="500"/>
                                        <p:tgtEl>
                                          <p:spTgt spid="121">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21">
                                            <p:txEl>
                                              <p:pRg st="8" end="8"/>
                                            </p:txEl>
                                          </p:spTgt>
                                        </p:tgtEl>
                                        <p:attrNameLst>
                                          <p:attrName>style.visibility</p:attrName>
                                        </p:attrNameLst>
                                      </p:cBhvr>
                                      <p:to>
                                        <p:strVal val="visible"/>
                                      </p:to>
                                    </p:set>
                                    <p:animEffect transition="in" filter="fade">
                                      <p:cBhvr>
                                        <p:cTn id="39" dur="500"/>
                                        <p:tgtEl>
                                          <p:spTgt spid="1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729450" y="5545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Collection</a:t>
            </a:r>
            <a:endParaRPr/>
          </a:p>
        </p:txBody>
      </p:sp>
      <p:sp>
        <p:nvSpPr>
          <p:cNvPr id="127" name="Google Shape;127;p20"/>
          <p:cNvSpPr txBox="1">
            <a:spLocks noGrp="1"/>
          </p:cNvSpPr>
          <p:nvPr>
            <p:ph type="body" idx="1"/>
          </p:nvPr>
        </p:nvSpPr>
        <p:spPr>
          <a:xfrm>
            <a:off x="729450" y="1206625"/>
            <a:ext cx="7801200" cy="375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400" dirty="0"/>
              <a:t>We came up with two tasks:</a:t>
            </a:r>
            <a:endParaRPr sz="1400" dirty="0"/>
          </a:p>
          <a:p>
            <a:pPr marL="457200" lvl="0" indent="-317500" algn="l" rtl="0">
              <a:spcBef>
                <a:spcPts val="1600"/>
              </a:spcBef>
              <a:spcAft>
                <a:spcPts val="0"/>
              </a:spcAft>
              <a:buSzPts val="1400"/>
              <a:buChar char="●"/>
            </a:pPr>
            <a:r>
              <a:rPr lang="en" sz="1400" b="1" dirty="0"/>
              <a:t>TASK 1:</a:t>
            </a:r>
            <a:endParaRPr sz="1400" b="1" dirty="0"/>
          </a:p>
          <a:p>
            <a:pPr marL="457200" lvl="0" indent="0" algn="l" rtl="0">
              <a:spcBef>
                <a:spcPts val="1600"/>
              </a:spcBef>
              <a:spcAft>
                <a:spcPts val="0"/>
              </a:spcAft>
              <a:buNone/>
            </a:pPr>
            <a:r>
              <a:rPr lang="en" sz="1400" dirty="0"/>
              <a:t>Folding clothes while reading out a passage from the book “Around The World in 80 Days.”</a:t>
            </a:r>
            <a:endParaRPr sz="1400" dirty="0"/>
          </a:p>
          <a:p>
            <a:pPr marL="457200" lvl="0" indent="-317500" algn="l" rtl="0">
              <a:spcBef>
                <a:spcPts val="1600"/>
              </a:spcBef>
              <a:spcAft>
                <a:spcPts val="0"/>
              </a:spcAft>
              <a:buSzPts val="1400"/>
              <a:buChar char="●"/>
            </a:pPr>
            <a:r>
              <a:rPr lang="en" sz="1400" b="1" dirty="0"/>
              <a:t>TASK 2:</a:t>
            </a:r>
            <a:endParaRPr sz="1400" b="1" dirty="0"/>
          </a:p>
          <a:p>
            <a:pPr marL="457200" lvl="0" indent="0" algn="l" rtl="0">
              <a:spcBef>
                <a:spcPts val="1600"/>
              </a:spcBef>
              <a:spcAft>
                <a:spcPts val="0"/>
              </a:spcAft>
              <a:buNone/>
            </a:pPr>
            <a:r>
              <a:rPr lang="en" sz="1400" dirty="0"/>
              <a:t>Dribbling a basketball while answering general trivia questions.</a:t>
            </a:r>
            <a:endParaRPr sz="1400" dirty="0"/>
          </a:p>
          <a:p>
            <a:pPr marL="0" lvl="0" indent="0" algn="l" rtl="0">
              <a:lnSpc>
                <a:spcPct val="100000"/>
              </a:lnSpc>
              <a:spcBef>
                <a:spcPts val="1600"/>
              </a:spcBef>
              <a:spcAft>
                <a:spcPts val="0"/>
              </a:spcAft>
              <a:buNone/>
            </a:pPr>
            <a:r>
              <a:rPr lang="en" sz="1400" dirty="0"/>
              <a:t>The data was collected at three locations on the University Campus. </a:t>
            </a:r>
            <a:endParaRPr sz="1400" dirty="0"/>
          </a:p>
          <a:p>
            <a:pPr marL="0" lvl="0" indent="0" algn="l" rtl="0">
              <a:lnSpc>
                <a:spcPct val="100000"/>
              </a:lnSpc>
              <a:spcBef>
                <a:spcPts val="1600"/>
              </a:spcBef>
              <a:spcAft>
                <a:spcPts val="0"/>
              </a:spcAft>
              <a:buNone/>
            </a:pPr>
            <a:r>
              <a:rPr lang="en" sz="1400" dirty="0"/>
              <a:t>Namely, Adele H. Stamp Student Union, McKeldin Library and Van Munching Hall.</a:t>
            </a:r>
            <a:endParaRPr sz="1400" dirty="0"/>
          </a:p>
          <a:p>
            <a:pPr marL="0" lvl="0" indent="0" algn="l" rtl="0">
              <a:lnSpc>
                <a:spcPct val="100000"/>
              </a:lnSpc>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animEffect transition="in" filter="fade">
                                      <p:cBhvr>
                                        <p:cTn id="7" dur="500"/>
                                        <p:tgtEl>
                                          <p:spTgt spid="1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7">
                                            <p:txEl>
                                              <p:pRg st="1" end="1"/>
                                            </p:txEl>
                                          </p:spTgt>
                                        </p:tgtEl>
                                        <p:attrNameLst>
                                          <p:attrName>style.visibility</p:attrName>
                                        </p:attrNameLst>
                                      </p:cBhvr>
                                      <p:to>
                                        <p:strVal val="visible"/>
                                      </p:to>
                                    </p:set>
                                    <p:animEffect transition="in" filter="fade">
                                      <p:cBhvr>
                                        <p:cTn id="12" dur="500"/>
                                        <p:tgtEl>
                                          <p:spTgt spid="12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7">
                                            <p:txEl>
                                              <p:pRg st="2" end="2"/>
                                            </p:txEl>
                                          </p:spTgt>
                                        </p:tgtEl>
                                        <p:attrNameLst>
                                          <p:attrName>style.visibility</p:attrName>
                                        </p:attrNameLst>
                                      </p:cBhvr>
                                      <p:to>
                                        <p:strVal val="visible"/>
                                      </p:to>
                                    </p:set>
                                    <p:animEffect transition="in" filter="fade">
                                      <p:cBhvr>
                                        <p:cTn id="15" dur="500"/>
                                        <p:tgtEl>
                                          <p:spTgt spid="12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7">
                                            <p:txEl>
                                              <p:pRg st="3" end="3"/>
                                            </p:txEl>
                                          </p:spTgt>
                                        </p:tgtEl>
                                        <p:attrNameLst>
                                          <p:attrName>style.visibility</p:attrName>
                                        </p:attrNameLst>
                                      </p:cBhvr>
                                      <p:to>
                                        <p:strVal val="visible"/>
                                      </p:to>
                                    </p:set>
                                    <p:animEffect transition="in" filter="fade">
                                      <p:cBhvr>
                                        <p:cTn id="20" dur="500"/>
                                        <p:tgtEl>
                                          <p:spTgt spid="12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7">
                                            <p:txEl>
                                              <p:pRg st="4" end="4"/>
                                            </p:txEl>
                                          </p:spTgt>
                                        </p:tgtEl>
                                        <p:attrNameLst>
                                          <p:attrName>style.visibility</p:attrName>
                                        </p:attrNameLst>
                                      </p:cBhvr>
                                      <p:to>
                                        <p:strVal val="visible"/>
                                      </p:to>
                                    </p:set>
                                    <p:animEffect transition="in" filter="fade">
                                      <p:cBhvr>
                                        <p:cTn id="23" dur="500"/>
                                        <p:tgtEl>
                                          <p:spTgt spid="12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7">
                                            <p:txEl>
                                              <p:pRg st="5" end="5"/>
                                            </p:txEl>
                                          </p:spTgt>
                                        </p:tgtEl>
                                        <p:attrNameLst>
                                          <p:attrName>style.visibility</p:attrName>
                                        </p:attrNameLst>
                                      </p:cBhvr>
                                      <p:to>
                                        <p:strVal val="visible"/>
                                      </p:to>
                                    </p:set>
                                    <p:animEffect transition="in" filter="fade">
                                      <p:cBhvr>
                                        <p:cTn id="28" dur="500"/>
                                        <p:tgtEl>
                                          <p:spTgt spid="127">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27">
                                            <p:txEl>
                                              <p:pRg st="6" end="6"/>
                                            </p:txEl>
                                          </p:spTgt>
                                        </p:tgtEl>
                                        <p:attrNameLst>
                                          <p:attrName>style.visibility</p:attrName>
                                        </p:attrNameLst>
                                      </p:cBhvr>
                                      <p:to>
                                        <p:strVal val="visible"/>
                                      </p:to>
                                    </p:set>
                                    <p:animEffect transition="in" filter="fade">
                                      <p:cBhvr>
                                        <p:cTn id="31" dur="500"/>
                                        <p:tgtEl>
                                          <p:spTgt spid="1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727650" y="5317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&amp; Cleaning</a:t>
            </a:r>
            <a:endParaRPr/>
          </a:p>
        </p:txBody>
      </p:sp>
      <p:sp>
        <p:nvSpPr>
          <p:cNvPr id="133" name="Google Shape;133;p21"/>
          <p:cNvSpPr txBox="1">
            <a:spLocks noGrp="1"/>
          </p:cNvSpPr>
          <p:nvPr>
            <p:ph type="body" idx="1"/>
          </p:nvPr>
        </p:nvSpPr>
        <p:spPr>
          <a:xfrm>
            <a:off x="729450" y="1332075"/>
            <a:ext cx="7688700" cy="37065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dirty="0"/>
              <a:t>With reference to the two tasks conducted, the following were the variables we collected:</a:t>
            </a: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r>
              <a:rPr lang="en" b="1" dirty="0"/>
              <a:t>Independent variable: </a:t>
            </a:r>
            <a:r>
              <a:rPr lang="en" dirty="0"/>
              <a:t>Gender</a:t>
            </a:r>
            <a:endParaRPr dirty="0"/>
          </a:p>
          <a:p>
            <a:pPr marL="0" lvl="0" indent="0" algn="just" rtl="0">
              <a:lnSpc>
                <a:spcPct val="100000"/>
              </a:lnSpc>
              <a:spcBef>
                <a:spcPts val="0"/>
              </a:spcBef>
              <a:spcAft>
                <a:spcPts val="0"/>
              </a:spcAft>
              <a:buClr>
                <a:srgbClr val="000000"/>
              </a:buClr>
              <a:buSzPts val="1100"/>
              <a:buFont typeface="Arial"/>
              <a:buNone/>
            </a:pPr>
            <a:r>
              <a:rPr lang="en" b="1" dirty="0"/>
              <a:t>Response variable: </a:t>
            </a:r>
            <a:r>
              <a:rPr lang="en" dirty="0"/>
              <a:t>Time, Quality points, Score Percent</a:t>
            </a:r>
            <a:endParaRPr dirty="0"/>
          </a:p>
        </p:txBody>
      </p:sp>
      <p:graphicFrame>
        <p:nvGraphicFramePr>
          <p:cNvPr id="134" name="Google Shape;134;p21"/>
          <p:cNvGraphicFramePr/>
          <p:nvPr/>
        </p:nvGraphicFramePr>
        <p:xfrm>
          <a:off x="952500" y="1832075"/>
          <a:ext cx="7239000" cy="2454045"/>
        </p:xfrm>
        <a:graphic>
          <a:graphicData uri="http://schemas.openxmlformats.org/drawingml/2006/table">
            <a:tbl>
              <a:tblPr>
                <a:noFill/>
                <a:tableStyleId>{804B1261-8ADB-4EEA-A702-E1D3AC973876}</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440425">
                <a:tc>
                  <a:txBody>
                    <a:bodyPr/>
                    <a:lstStyle/>
                    <a:p>
                      <a:pPr marL="0" lvl="0" indent="0" algn="ctr" rtl="0">
                        <a:spcBef>
                          <a:spcPts val="0"/>
                        </a:spcBef>
                        <a:spcAft>
                          <a:spcPts val="0"/>
                        </a:spcAft>
                        <a:buNone/>
                      </a:pPr>
                      <a:r>
                        <a:rPr lang="en" sz="1800" b="1" dirty="0"/>
                        <a:t>TASK 1</a:t>
                      </a:r>
                      <a:endParaRPr sz="1800" b="1" dirty="0"/>
                    </a:p>
                  </a:txBody>
                  <a:tcPr marL="91425" marR="91425" marT="91425" marB="91425">
                    <a:solidFill>
                      <a:schemeClr val="lt2"/>
                    </a:solidFill>
                  </a:tcPr>
                </a:tc>
                <a:tc>
                  <a:txBody>
                    <a:bodyPr/>
                    <a:lstStyle/>
                    <a:p>
                      <a:pPr marL="0" lvl="0" indent="0" algn="ctr" rtl="0">
                        <a:spcBef>
                          <a:spcPts val="0"/>
                        </a:spcBef>
                        <a:spcAft>
                          <a:spcPts val="0"/>
                        </a:spcAft>
                        <a:buNone/>
                      </a:pPr>
                      <a:r>
                        <a:rPr lang="en" sz="1800" b="1"/>
                        <a:t>TASK 2</a:t>
                      </a:r>
                      <a:endParaRPr sz="1800" b="1"/>
                    </a:p>
                  </a:txBody>
                  <a:tcPr marL="91425" marR="91425" marT="91425" marB="91425">
                    <a:solidFill>
                      <a:schemeClr val="lt2"/>
                    </a:solidFill>
                  </a:tcPr>
                </a:tc>
                <a:extLst>
                  <a:ext uri="{0D108BD9-81ED-4DB2-BD59-A6C34878D82A}">
                    <a16:rowId xmlns:a16="http://schemas.microsoft.com/office/drawing/2014/main" val="10000"/>
                  </a:ext>
                </a:extLst>
              </a:tr>
              <a:tr h="440425">
                <a:tc>
                  <a:txBody>
                    <a:bodyPr/>
                    <a:lstStyle/>
                    <a:p>
                      <a:pPr marL="0" lvl="0" indent="0" algn="ctr" rtl="0">
                        <a:spcBef>
                          <a:spcPts val="0"/>
                        </a:spcBef>
                        <a:spcAft>
                          <a:spcPts val="0"/>
                        </a:spcAft>
                        <a:buNone/>
                      </a:pPr>
                      <a:r>
                        <a:rPr lang="en" sz="1200"/>
                        <a:t>Gender</a:t>
                      </a:r>
                      <a:endParaRPr sz="1200"/>
                    </a:p>
                  </a:txBody>
                  <a:tcPr marL="91425" marR="91425" marT="91425" marB="91425"/>
                </a:tc>
                <a:tc>
                  <a:txBody>
                    <a:bodyPr/>
                    <a:lstStyle/>
                    <a:p>
                      <a:pPr marL="0" lvl="0" indent="0" algn="ctr" rtl="0">
                        <a:spcBef>
                          <a:spcPts val="0"/>
                        </a:spcBef>
                        <a:spcAft>
                          <a:spcPts val="0"/>
                        </a:spcAft>
                        <a:buNone/>
                      </a:pPr>
                      <a:r>
                        <a:rPr lang="en" sz="1200"/>
                        <a:t>Gender</a:t>
                      </a:r>
                      <a:endParaRPr sz="1200"/>
                    </a:p>
                  </a:txBody>
                  <a:tcPr marL="91425" marR="91425" marT="91425" marB="91425"/>
                </a:tc>
                <a:extLst>
                  <a:ext uri="{0D108BD9-81ED-4DB2-BD59-A6C34878D82A}">
                    <a16:rowId xmlns:a16="http://schemas.microsoft.com/office/drawing/2014/main" val="10001"/>
                  </a:ext>
                </a:extLst>
              </a:tr>
              <a:tr h="440425">
                <a:tc>
                  <a:txBody>
                    <a:bodyPr/>
                    <a:lstStyle/>
                    <a:p>
                      <a:pPr marL="0" lvl="0" indent="0" algn="ctr" rtl="0">
                        <a:spcBef>
                          <a:spcPts val="0"/>
                        </a:spcBef>
                        <a:spcAft>
                          <a:spcPts val="0"/>
                        </a:spcAft>
                        <a:buNone/>
                      </a:pPr>
                      <a:r>
                        <a:rPr lang="en" sz="1200"/>
                        <a:t>Time taken to complete(T1)</a:t>
                      </a:r>
                      <a:endParaRPr sz="1200"/>
                    </a:p>
                  </a:txBody>
                  <a:tcPr marL="91425" marR="91425" marT="91425" marB="91425"/>
                </a:tc>
                <a:tc>
                  <a:txBody>
                    <a:bodyPr/>
                    <a:lstStyle/>
                    <a:p>
                      <a:pPr marL="0" lvl="0" indent="0" algn="ctr" rtl="0">
                        <a:spcBef>
                          <a:spcPts val="0"/>
                        </a:spcBef>
                        <a:spcAft>
                          <a:spcPts val="0"/>
                        </a:spcAft>
                        <a:buNone/>
                      </a:pPr>
                      <a:r>
                        <a:rPr lang="en" sz="1200"/>
                        <a:t>Time taken to complete(T2)</a:t>
                      </a:r>
                      <a:endParaRPr sz="1200"/>
                    </a:p>
                  </a:txBody>
                  <a:tcPr marL="91425" marR="91425" marT="91425" marB="91425"/>
                </a:tc>
                <a:extLst>
                  <a:ext uri="{0D108BD9-81ED-4DB2-BD59-A6C34878D82A}">
                    <a16:rowId xmlns:a16="http://schemas.microsoft.com/office/drawing/2014/main" val="10002"/>
                  </a:ext>
                </a:extLst>
              </a:tr>
              <a:tr h="675600">
                <a:tc>
                  <a:txBody>
                    <a:bodyPr/>
                    <a:lstStyle/>
                    <a:p>
                      <a:pPr marL="0" lvl="0" indent="0" algn="ctr" rtl="0">
                        <a:spcBef>
                          <a:spcPts val="0"/>
                        </a:spcBef>
                        <a:spcAft>
                          <a:spcPts val="0"/>
                        </a:spcAft>
                        <a:buNone/>
                      </a:pPr>
                      <a:r>
                        <a:rPr lang="en" sz="1200"/>
                        <a:t>Number of words read (T1_words)</a:t>
                      </a:r>
                      <a:endParaRPr sz="1200"/>
                    </a:p>
                  </a:txBody>
                  <a:tcPr marL="91425" marR="91425" marT="91425" marB="91425"/>
                </a:tc>
                <a:tc>
                  <a:txBody>
                    <a:bodyPr/>
                    <a:lstStyle/>
                    <a:p>
                      <a:pPr marL="0" lvl="0" indent="0" algn="ctr" rtl="0">
                        <a:spcBef>
                          <a:spcPts val="0"/>
                        </a:spcBef>
                        <a:spcAft>
                          <a:spcPts val="0"/>
                        </a:spcAft>
                        <a:buNone/>
                      </a:pPr>
                      <a:r>
                        <a:rPr lang="en" sz="1200"/>
                        <a:t>Number of correctly answered questions(T2_score)</a:t>
                      </a:r>
                      <a:endParaRPr sz="1200"/>
                    </a:p>
                  </a:txBody>
                  <a:tcPr marL="91425" marR="91425" marT="91425" marB="91425"/>
                </a:tc>
                <a:extLst>
                  <a:ext uri="{0D108BD9-81ED-4DB2-BD59-A6C34878D82A}">
                    <a16:rowId xmlns:a16="http://schemas.microsoft.com/office/drawing/2014/main" val="10003"/>
                  </a:ext>
                </a:extLst>
              </a:tr>
              <a:tr h="440425">
                <a:tc>
                  <a:txBody>
                    <a:bodyPr/>
                    <a:lstStyle/>
                    <a:p>
                      <a:pPr marL="0" lvl="0" indent="0" algn="ctr" rtl="0">
                        <a:spcBef>
                          <a:spcPts val="0"/>
                        </a:spcBef>
                        <a:spcAft>
                          <a:spcPts val="0"/>
                        </a:spcAft>
                        <a:buNone/>
                      </a:pPr>
                      <a:r>
                        <a:rPr lang="en" sz="1200" dirty="0"/>
                        <a:t>Quality of folding clothes(T1_qual)</a:t>
                      </a:r>
                      <a:endParaRPr sz="1200" dirty="0"/>
                    </a:p>
                  </a:txBody>
                  <a:tcPr marL="91425" marR="91425" marT="91425" marB="91425"/>
                </a:tc>
                <a:tc>
                  <a:txBody>
                    <a:bodyPr/>
                    <a:lstStyle/>
                    <a:p>
                      <a:pPr marL="0" lvl="0" indent="0" algn="ctr" rtl="0">
                        <a:spcBef>
                          <a:spcPts val="0"/>
                        </a:spcBef>
                        <a:spcAft>
                          <a:spcPts val="0"/>
                        </a:spcAft>
                        <a:buNone/>
                      </a:pPr>
                      <a:r>
                        <a:rPr lang="en" sz="1200" dirty="0"/>
                        <a:t>Quality of dribbling the ball(T2_qual)</a:t>
                      </a:r>
                      <a:endParaRPr sz="1200"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Effect transition="in" filter="fade">
                                      <p:cBhvr>
                                        <p:cTn id="7" dur="500"/>
                                        <p:tgtEl>
                                          <p:spTgt spid="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fad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
                                            <p:txEl>
                                              <p:pRg st="15" end="15"/>
                                            </p:txEl>
                                          </p:spTgt>
                                        </p:tgtEl>
                                        <p:attrNameLst>
                                          <p:attrName>style.visibility</p:attrName>
                                        </p:attrNameLst>
                                      </p:cBhvr>
                                      <p:to>
                                        <p:strVal val="visible"/>
                                      </p:to>
                                    </p:set>
                                    <p:animEffect transition="in" filter="fade">
                                      <p:cBhvr>
                                        <p:cTn id="17" dur="500"/>
                                        <p:tgtEl>
                                          <p:spTgt spid="133">
                                            <p:txEl>
                                              <p:pRg st="15" end="1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33">
                                            <p:txEl>
                                              <p:pRg st="16" end="16"/>
                                            </p:txEl>
                                          </p:spTgt>
                                        </p:tgtEl>
                                        <p:attrNameLst>
                                          <p:attrName>style.visibility</p:attrName>
                                        </p:attrNameLst>
                                      </p:cBhvr>
                                      <p:to>
                                        <p:strVal val="visible"/>
                                      </p:to>
                                    </p:set>
                                    <p:animEffect transition="in" filter="fade">
                                      <p:cBhvr>
                                        <p:cTn id="20" dur="500"/>
                                        <p:tgtEl>
                                          <p:spTgt spid="13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927</Words>
  <Application>Microsoft Office PowerPoint</Application>
  <PresentationFormat>On-screen Show (16:9)</PresentationFormat>
  <Paragraphs>173</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Lato</vt:lpstr>
      <vt:lpstr>Raleway</vt:lpstr>
      <vt:lpstr>Modern No. 20</vt:lpstr>
      <vt:lpstr>Arial</vt:lpstr>
      <vt:lpstr>Times New Roman</vt:lpstr>
      <vt:lpstr>Streamline</vt:lpstr>
      <vt:lpstr>MYTHBUSTERS: The Battle of Sexes - Men V. Women</vt:lpstr>
      <vt:lpstr>What was our motivation for choosing this topic? </vt:lpstr>
      <vt:lpstr>PowerPoint Presentation</vt:lpstr>
      <vt:lpstr>Introduction </vt:lpstr>
      <vt:lpstr>And, the quest to find our answers begins...</vt:lpstr>
      <vt:lpstr>PowerPoint Presentation</vt:lpstr>
      <vt:lpstr>Study Design</vt:lpstr>
      <vt:lpstr>Data Collection</vt:lpstr>
      <vt:lpstr>Data Preparation &amp; Cleaning</vt:lpstr>
      <vt:lpstr>Snapshot of our data</vt:lpstr>
      <vt:lpstr>What is MANOVA?</vt:lpstr>
      <vt:lpstr>Data Analysis</vt:lpstr>
      <vt:lpstr>PowerPoint Presentation</vt:lpstr>
      <vt:lpstr>Results</vt:lpstr>
      <vt:lpstr>To analyze the effect of gender on the different responses, we run the summary function again to look at each effect individually.  </vt:lpstr>
      <vt:lpstr>Conclusion</vt:lpstr>
      <vt:lpstr>PowerPoint Presentation</vt:lpstr>
      <vt:lpstr>Guess who won?</vt:lpstr>
      <vt:lpstr>PowerPoint Presentation</vt:lpstr>
      <vt:lpstr>Limitations &amp; Biases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MYTHBUSTERS: The Battle of Sexes - Men V. Women</dc:title>
  <dc:creator>Kalpita Raut</dc:creator>
  <cp:lastModifiedBy>Kalpita Raut</cp:lastModifiedBy>
  <cp:revision>3</cp:revision>
  <dcterms:modified xsi:type="dcterms:W3CDTF">2018-12-05T04:50:36Z</dcterms:modified>
</cp:coreProperties>
</file>