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94660"/>
  </p:normalViewPr>
  <p:slideViewPr>
    <p:cSldViewPr snapToGrid="0">
      <p:cViewPr varScale="1">
        <p:scale>
          <a:sx n="81" d="100"/>
          <a:sy n="81"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79D1D3-F708-468E-B39A-ECB496C9A3CD}"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D70E9-ECAA-46ED-909C-E43DA64D0638}" type="slidenum">
              <a:rPr lang="en-IN" smtClean="0"/>
              <a:t>‹#›</a:t>
            </a:fld>
            <a:endParaRPr lang="en-IN"/>
          </a:p>
        </p:txBody>
      </p:sp>
    </p:spTree>
    <p:extLst>
      <p:ext uri="{BB962C8B-B14F-4D97-AF65-F5344CB8AC3E}">
        <p14:creationId xmlns:p14="http://schemas.microsoft.com/office/powerpoint/2010/main" val="157794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79D1D3-F708-468E-B39A-ECB496C9A3CD}"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D70E9-ECAA-46ED-909C-E43DA64D0638}" type="slidenum">
              <a:rPr lang="en-IN" smtClean="0"/>
              <a:t>‹#›</a:t>
            </a:fld>
            <a:endParaRPr lang="en-IN"/>
          </a:p>
        </p:txBody>
      </p:sp>
    </p:spTree>
    <p:extLst>
      <p:ext uri="{BB962C8B-B14F-4D97-AF65-F5344CB8AC3E}">
        <p14:creationId xmlns:p14="http://schemas.microsoft.com/office/powerpoint/2010/main" val="264441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79D1D3-F708-468E-B39A-ECB496C9A3CD}"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D70E9-ECAA-46ED-909C-E43DA64D063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42912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79D1D3-F708-468E-B39A-ECB496C9A3CD}"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D70E9-ECAA-46ED-909C-E43DA64D0638}" type="slidenum">
              <a:rPr lang="en-IN" smtClean="0"/>
              <a:t>‹#›</a:t>
            </a:fld>
            <a:endParaRPr lang="en-IN"/>
          </a:p>
        </p:txBody>
      </p:sp>
    </p:spTree>
    <p:extLst>
      <p:ext uri="{BB962C8B-B14F-4D97-AF65-F5344CB8AC3E}">
        <p14:creationId xmlns:p14="http://schemas.microsoft.com/office/powerpoint/2010/main" val="1164186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79D1D3-F708-468E-B39A-ECB496C9A3CD}"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D70E9-ECAA-46ED-909C-E43DA64D063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9246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79D1D3-F708-468E-B39A-ECB496C9A3CD}"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D70E9-ECAA-46ED-909C-E43DA64D0638}" type="slidenum">
              <a:rPr lang="en-IN" smtClean="0"/>
              <a:t>‹#›</a:t>
            </a:fld>
            <a:endParaRPr lang="en-IN"/>
          </a:p>
        </p:txBody>
      </p:sp>
    </p:spTree>
    <p:extLst>
      <p:ext uri="{BB962C8B-B14F-4D97-AF65-F5344CB8AC3E}">
        <p14:creationId xmlns:p14="http://schemas.microsoft.com/office/powerpoint/2010/main" val="628974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79D1D3-F708-468E-B39A-ECB496C9A3CD}"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D70E9-ECAA-46ED-909C-E43DA64D0638}" type="slidenum">
              <a:rPr lang="en-IN" smtClean="0"/>
              <a:t>‹#›</a:t>
            </a:fld>
            <a:endParaRPr lang="en-IN"/>
          </a:p>
        </p:txBody>
      </p:sp>
    </p:spTree>
    <p:extLst>
      <p:ext uri="{BB962C8B-B14F-4D97-AF65-F5344CB8AC3E}">
        <p14:creationId xmlns:p14="http://schemas.microsoft.com/office/powerpoint/2010/main" val="452993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79D1D3-F708-468E-B39A-ECB496C9A3CD}"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D70E9-ECAA-46ED-909C-E43DA64D0638}" type="slidenum">
              <a:rPr lang="en-IN" smtClean="0"/>
              <a:t>‹#›</a:t>
            </a:fld>
            <a:endParaRPr lang="en-IN"/>
          </a:p>
        </p:txBody>
      </p:sp>
    </p:spTree>
    <p:extLst>
      <p:ext uri="{BB962C8B-B14F-4D97-AF65-F5344CB8AC3E}">
        <p14:creationId xmlns:p14="http://schemas.microsoft.com/office/powerpoint/2010/main" val="1273573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79D1D3-F708-468E-B39A-ECB496C9A3CD}"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D70E9-ECAA-46ED-909C-E43DA64D0638}" type="slidenum">
              <a:rPr lang="en-IN" smtClean="0"/>
              <a:t>‹#›</a:t>
            </a:fld>
            <a:endParaRPr lang="en-IN"/>
          </a:p>
        </p:txBody>
      </p:sp>
    </p:spTree>
    <p:extLst>
      <p:ext uri="{BB962C8B-B14F-4D97-AF65-F5344CB8AC3E}">
        <p14:creationId xmlns:p14="http://schemas.microsoft.com/office/powerpoint/2010/main" val="393547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79D1D3-F708-468E-B39A-ECB496C9A3CD}"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0D70E9-ECAA-46ED-909C-E43DA64D0638}" type="slidenum">
              <a:rPr lang="en-IN" smtClean="0"/>
              <a:t>‹#›</a:t>
            </a:fld>
            <a:endParaRPr lang="en-IN"/>
          </a:p>
        </p:txBody>
      </p:sp>
    </p:spTree>
    <p:extLst>
      <p:ext uri="{BB962C8B-B14F-4D97-AF65-F5344CB8AC3E}">
        <p14:creationId xmlns:p14="http://schemas.microsoft.com/office/powerpoint/2010/main" val="282418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79D1D3-F708-468E-B39A-ECB496C9A3CD}"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0D70E9-ECAA-46ED-909C-E43DA64D0638}" type="slidenum">
              <a:rPr lang="en-IN" smtClean="0"/>
              <a:t>‹#›</a:t>
            </a:fld>
            <a:endParaRPr lang="en-IN"/>
          </a:p>
        </p:txBody>
      </p:sp>
    </p:spTree>
    <p:extLst>
      <p:ext uri="{BB962C8B-B14F-4D97-AF65-F5344CB8AC3E}">
        <p14:creationId xmlns:p14="http://schemas.microsoft.com/office/powerpoint/2010/main" val="83996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79D1D3-F708-468E-B39A-ECB496C9A3CD}" type="datetimeFigureOut">
              <a:rPr lang="en-IN" smtClean="0"/>
              <a:t>28-05-2020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0D70E9-ECAA-46ED-909C-E43DA64D0638}" type="slidenum">
              <a:rPr lang="en-IN" smtClean="0"/>
              <a:t>‹#›</a:t>
            </a:fld>
            <a:endParaRPr lang="en-IN"/>
          </a:p>
        </p:txBody>
      </p:sp>
    </p:spTree>
    <p:extLst>
      <p:ext uri="{BB962C8B-B14F-4D97-AF65-F5344CB8AC3E}">
        <p14:creationId xmlns:p14="http://schemas.microsoft.com/office/powerpoint/2010/main" val="1317126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79D1D3-F708-468E-B39A-ECB496C9A3CD}" type="datetimeFigureOut">
              <a:rPr lang="en-IN" smtClean="0"/>
              <a:t>28-05-2020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0D70E9-ECAA-46ED-909C-E43DA64D0638}" type="slidenum">
              <a:rPr lang="en-IN" smtClean="0"/>
              <a:t>‹#›</a:t>
            </a:fld>
            <a:endParaRPr lang="en-IN"/>
          </a:p>
        </p:txBody>
      </p:sp>
    </p:spTree>
    <p:extLst>
      <p:ext uri="{BB962C8B-B14F-4D97-AF65-F5344CB8AC3E}">
        <p14:creationId xmlns:p14="http://schemas.microsoft.com/office/powerpoint/2010/main" val="130170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9D1D3-F708-468E-B39A-ECB496C9A3CD}" type="datetimeFigureOut">
              <a:rPr lang="en-IN" smtClean="0"/>
              <a:t>28-05-2020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0D70E9-ECAA-46ED-909C-E43DA64D0638}" type="slidenum">
              <a:rPr lang="en-IN" smtClean="0"/>
              <a:t>‹#›</a:t>
            </a:fld>
            <a:endParaRPr lang="en-IN"/>
          </a:p>
        </p:txBody>
      </p:sp>
    </p:spTree>
    <p:extLst>
      <p:ext uri="{BB962C8B-B14F-4D97-AF65-F5344CB8AC3E}">
        <p14:creationId xmlns:p14="http://schemas.microsoft.com/office/powerpoint/2010/main" val="323255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79D1D3-F708-468E-B39A-ECB496C9A3CD}"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0D70E9-ECAA-46ED-909C-E43DA64D0638}" type="slidenum">
              <a:rPr lang="en-IN" smtClean="0"/>
              <a:t>‹#›</a:t>
            </a:fld>
            <a:endParaRPr lang="en-IN"/>
          </a:p>
        </p:txBody>
      </p:sp>
    </p:spTree>
    <p:extLst>
      <p:ext uri="{BB962C8B-B14F-4D97-AF65-F5344CB8AC3E}">
        <p14:creationId xmlns:p14="http://schemas.microsoft.com/office/powerpoint/2010/main" val="59496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79D1D3-F708-468E-B39A-ECB496C9A3CD}"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0D70E9-ECAA-46ED-909C-E43DA64D0638}" type="slidenum">
              <a:rPr lang="en-IN" smtClean="0"/>
              <a:t>‹#›</a:t>
            </a:fld>
            <a:endParaRPr lang="en-IN"/>
          </a:p>
        </p:txBody>
      </p:sp>
    </p:spTree>
    <p:extLst>
      <p:ext uri="{BB962C8B-B14F-4D97-AF65-F5344CB8AC3E}">
        <p14:creationId xmlns:p14="http://schemas.microsoft.com/office/powerpoint/2010/main" val="61277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79D1D3-F708-468E-B39A-ECB496C9A3CD}" type="datetimeFigureOut">
              <a:rPr lang="en-IN" smtClean="0"/>
              <a:t>28-05-2020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B0D70E9-ECAA-46ED-909C-E43DA64D0638}" type="slidenum">
              <a:rPr lang="en-IN" smtClean="0"/>
              <a:t>‹#›</a:t>
            </a:fld>
            <a:endParaRPr lang="en-IN"/>
          </a:p>
        </p:txBody>
      </p:sp>
    </p:spTree>
    <p:extLst>
      <p:ext uri="{BB962C8B-B14F-4D97-AF65-F5344CB8AC3E}">
        <p14:creationId xmlns:p14="http://schemas.microsoft.com/office/powerpoint/2010/main" val="139055060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sudalairajkumar/novel-corona-virus-2019-dataset?select=covid_19_data.cs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4CABA6-69A4-4D2A-B6FB-CDFB77CB0287}"/>
              </a:ext>
            </a:extLst>
          </p:cNvPr>
          <p:cNvSpPr txBox="1"/>
          <p:nvPr/>
        </p:nvSpPr>
        <p:spPr>
          <a:xfrm>
            <a:off x="2780907" y="1894787"/>
            <a:ext cx="7626285" cy="2123658"/>
          </a:xfrm>
          <a:prstGeom prst="rect">
            <a:avLst/>
          </a:prstGeom>
          <a:noFill/>
        </p:spPr>
        <p:txBody>
          <a:bodyPr wrap="square" rtlCol="0">
            <a:spAutoFit/>
          </a:bodyPr>
          <a:lstStyle/>
          <a:p>
            <a:r>
              <a:rPr lang="en-US" sz="6600" dirty="0">
                <a:latin typeface="Agency FB" panose="020B0503020202020204" pitchFamily="34" charset="0"/>
              </a:rPr>
              <a:t>ADVANCED DATA SCIENCE CAPSTONE PROJECT</a:t>
            </a:r>
            <a:endParaRPr lang="en-IN" sz="6600" dirty="0">
              <a:latin typeface="Agency FB" panose="020B0503020202020204" pitchFamily="34" charset="0"/>
            </a:endParaRPr>
          </a:p>
        </p:txBody>
      </p:sp>
      <p:sp>
        <p:nvSpPr>
          <p:cNvPr id="5" name="TextBox 4">
            <a:extLst>
              <a:ext uri="{FF2B5EF4-FFF2-40B4-BE49-F238E27FC236}">
                <a16:creationId xmlns:a16="http://schemas.microsoft.com/office/drawing/2014/main" id="{B3C1863C-64E6-4BCB-A914-AF8131E313EF}"/>
              </a:ext>
            </a:extLst>
          </p:cNvPr>
          <p:cNvSpPr txBox="1"/>
          <p:nvPr/>
        </p:nvSpPr>
        <p:spPr>
          <a:xfrm>
            <a:off x="9144000" y="5731497"/>
            <a:ext cx="2337847" cy="369332"/>
          </a:xfrm>
          <a:prstGeom prst="rect">
            <a:avLst/>
          </a:prstGeom>
          <a:noFill/>
        </p:spPr>
        <p:txBody>
          <a:bodyPr wrap="square" rtlCol="0">
            <a:spAutoFit/>
          </a:bodyPr>
          <a:lstStyle/>
          <a:p>
            <a:r>
              <a:rPr lang="en-US" dirty="0"/>
              <a:t>-by Kalpit Gupta</a:t>
            </a:r>
            <a:endParaRPr lang="en-IN" dirty="0"/>
          </a:p>
        </p:txBody>
      </p:sp>
    </p:spTree>
    <p:extLst>
      <p:ext uri="{BB962C8B-B14F-4D97-AF65-F5344CB8AC3E}">
        <p14:creationId xmlns:p14="http://schemas.microsoft.com/office/powerpoint/2010/main" val="3908996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C7195B-6F89-455E-B2DD-98DA09703DC9}"/>
              </a:ext>
            </a:extLst>
          </p:cNvPr>
          <p:cNvPicPr>
            <a:picLocks noChangeAspect="1"/>
          </p:cNvPicPr>
          <p:nvPr/>
        </p:nvPicPr>
        <p:blipFill rotWithShape="1">
          <a:blip r:embed="rId2"/>
          <a:srcRect l="1676" t="43263" r="28670" b="12057"/>
          <a:stretch/>
        </p:blipFill>
        <p:spPr>
          <a:xfrm>
            <a:off x="914400" y="856034"/>
            <a:ext cx="9705426" cy="3501957"/>
          </a:xfrm>
          <a:prstGeom prst="rect">
            <a:avLst/>
          </a:prstGeom>
        </p:spPr>
      </p:pic>
      <p:sp>
        <p:nvSpPr>
          <p:cNvPr id="5" name="TextBox 4">
            <a:extLst>
              <a:ext uri="{FF2B5EF4-FFF2-40B4-BE49-F238E27FC236}">
                <a16:creationId xmlns:a16="http://schemas.microsoft.com/office/drawing/2014/main" id="{69A73363-A262-4106-B062-3D31F0C86BE3}"/>
              </a:ext>
            </a:extLst>
          </p:cNvPr>
          <p:cNvSpPr txBox="1"/>
          <p:nvPr/>
        </p:nvSpPr>
        <p:spPr>
          <a:xfrm>
            <a:off x="1731523" y="4815191"/>
            <a:ext cx="8959175" cy="1200329"/>
          </a:xfrm>
          <a:prstGeom prst="rect">
            <a:avLst/>
          </a:prstGeom>
          <a:noFill/>
        </p:spPr>
        <p:txBody>
          <a:bodyPr wrap="square" rtlCol="0">
            <a:spAutoFit/>
          </a:bodyPr>
          <a:lstStyle/>
          <a:p>
            <a:r>
              <a:rPr lang="en-US" sz="2400" dirty="0">
                <a:latin typeface="Agency FB" panose="020B0503020202020204" pitchFamily="34" charset="0"/>
              </a:rPr>
              <a:t>This is the </a:t>
            </a:r>
            <a:r>
              <a:rPr lang="en-US" sz="2400" dirty="0" err="1">
                <a:latin typeface="Agency FB" panose="020B0503020202020204" pitchFamily="34" charset="0"/>
              </a:rPr>
              <a:t>dataframe</a:t>
            </a:r>
            <a:r>
              <a:rPr lang="en-US" sz="2400" dirty="0">
                <a:latin typeface="Agency FB" panose="020B0503020202020204" pitchFamily="34" charset="0"/>
              </a:rPr>
              <a:t> that we’re going to use for the model since the we cannot fit linear regression model with strings (country names and dates) and we needed to use one hot encoding.</a:t>
            </a:r>
            <a:endParaRPr lang="en-IN" sz="2400" dirty="0">
              <a:latin typeface="Agency FB" panose="020B0503020202020204" pitchFamily="34" charset="0"/>
            </a:endParaRPr>
          </a:p>
        </p:txBody>
      </p:sp>
    </p:spTree>
    <p:extLst>
      <p:ext uri="{BB962C8B-B14F-4D97-AF65-F5344CB8AC3E}">
        <p14:creationId xmlns:p14="http://schemas.microsoft.com/office/powerpoint/2010/main" val="1776231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27F590-E331-46E6-94D9-B78549348EC3}"/>
              </a:ext>
            </a:extLst>
          </p:cNvPr>
          <p:cNvPicPr>
            <a:picLocks noChangeAspect="1"/>
          </p:cNvPicPr>
          <p:nvPr/>
        </p:nvPicPr>
        <p:blipFill rotWithShape="1">
          <a:blip r:embed="rId2"/>
          <a:srcRect l="2397" t="32715" r="49278" b="24261"/>
          <a:stretch/>
        </p:blipFill>
        <p:spPr>
          <a:xfrm>
            <a:off x="3187830" y="1282044"/>
            <a:ext cx="6041011" cy="3025339"/>
          </a:xfrm>
          <a:prstGeom prst="rect">
            <a:avLst/>
          </a:prstGeom>
        </p:spPr>
      </p:pic>
      <p:sp>
        <p:nvSpPr>
          <p:cNvPr id="5" name="TextBox 4">
            <a:extLst>
              <a:ext uri="{FF2B5EF4-FFF2-40B4-BE49-F238E27FC236}">
                <a16:creationId xmlns:a16="http://schemas.microsoft.com/office/drawing/2014/main" id="{15A194CC-FF80-4BF2-AAE3-B842F5AD9815}"/>
              </a:ext>
            </a:extLst>
          </p:cNvPr>
          <p:cNvSpPr txBox="1"/>
          <p:nvPr/>
        </p:nvSpPr>
        <p:spPr>
          <a:xfrm>
            <a:off x="3487918" y="254524"/>
            <a:ext cx="6598763" cy="646331"/>
          </a:xfrm>
          <a:prstGeom prst="rect">
            <a:avLst/>
          </a:prstGeom>
          <a:noFill/>
        </p:spPr>
        <p:txBody>
          <a:bodyPr wrap="square" rtlCol="0">
            <a:spAutoFit/>
          </a:bodyPr>
          <a:lstStyle/>
          <a:p>
            <a:r>
              <a:rPr lang="en-US" sz="3600" dirty="0">
                <a:latin typeface="Agency FB" panose="020B0503020202020204" pitchFamily="34" charset="0"/>
              </a:rPr>
              <a:t>MODEL EVALUATION AND REFINEMENT</a:t>
            </a:r>
            <a:endParaRPr lang="en-IN" sz="3600" dirty="0">
              <a:latin typeface="Agency FB" panose="020B0503020202020204" pitchFamily="34" charset="0"/>
            </a:endParaRPr>
          </a:p>
        </p:txBody>
      </p:sp>
      <p:sp>
        <p:nvSpPr>
          <p:cNvPr id="6" name="TextBox 5">
            <a:extLst>
              <a:ext uri="{FF2B5EF4-FFF2-40B4-BE49-F238E27FC236}">
                <a16:creationId xmlns:a16="http://schemas.microsoft.com/office/drawing/2014/main" id="{4FD72772-AEB9-4650-ADB6-8299BEE03549}"/>
              </a:ext>
            </a:extLst>
          </p:cNvPr>
          <p:cNvSpPr txBox="1"/>
          <p:nvPr/>
        </p:nvSpPr>
        <p:spPr>
          <a:xfrm>
            <a:off x="1583703" y="4864231"/>
            <a:ext cx="8427563" cy="1815882"/>
          </a:xfrm>
          <a:prstGeom prst="rect">
            <a:avLst/>
          </a:prstGeom>
          <a:noFill/>
        </p:spPr>
        <p:txBody>
          <a:bodyPr wrap="square" rtlCol="0">
            <a:spAutoFit/>
          </a:bodyPr>
          <a:lstStyle/>
          <a:p>
            <a:r>
              <a:rPr lang="en-US" sz="2800" dirty="0">
                <a:latin typeface="Agency FB" panose="020B0503020202020204" pitchFamily="34" charset="0"/>
              </a:rPr>
              <a:t>Finally I split the data in test=(15%) and train=(85%) sets respectively. By fitting our data in the train set I try to predict the data by using the test set and I come to the conclusion that my model has a whopping accuracy of 85%</a:t>
            </a:r>
            <a:endParaRPr lang="en-IN" sz="2800" dirty="0">
              <a:latin typeface="Agency FB" panose="020B0503020202020204" pitchFamily="34" charset="0"/>
            </a:endParaRPr>
          </a:p>
        </p:txBody>
      </p:sp>
    </p:spTree>
    <p:extLst>
      <p:ext uri="{BB962C8B-B14F-4D97-AF65-F5344CB8AC3E}">
        <p14:creationId xmlns:p14="http://schemas.microsoft.com/office/powerpoint/2010/main" val="386714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666346-198E-424E-B8F2-B68711225A99}"/>
              </a:ext>
            </a:extLst>
          </p:cNvPr>
          <p:cNvSpPr txBox="1"/>
          <p:nvPr/>
        </p:nvSpPr>
        <p:spPr>
          <a:xfrm>
            <a:off x="4232636" y="461912"/>
            <a:ext cx="4081806" cy="1015663"/>
          </a:xfrm>
          <a:prstGeom prst="rect">
            <a:avLst/>
          </a:prstGeom>
          <a:noFill/>
        </p:spPr>
        <p:txBody>
          <a:bodyPr wrap="square" rtlCol="0">
            <a:spAutoFit/>
          </a:bodyPr>
          <a:lstStyle/>
          <a:p>
            <a:r>
              <a:rPr lang="en-US" sz="6000" dirty="0">
                <a:latin typeface="Agency FB" panose="020B0503020202020204" pitchFamily="34" charset="0"/>
              </a:rPr>
              <a:t>REFERENCES</a:t>
            </a:r>
            <a:endParaRPr lang="en-IN" sz="6000" dirty="0">
              <a:latin typeface="Agency FB" panose="020B0503020202020204" pitchFamily="34" charset="0"/>
            </a:endParaRPr>
          </a:p>
        </p:txBody>
      </p:sp>
      <p:sp>
        <p:nvSpPr>
          <p:cNvPr id="5" name="TextBox 4">
            <a:extLst>
              <a:ext uri="{FF2B5EF4-FFF2-40B4-BE49-F238E27FC236}">
                <a16:creationId xmlns:a16="http://schemas.microsoft.com/office/drawing/2014/main" id="{95DFF554-DF53-4246-8EC9-D28D5BDD4446}"/>
              </a:ext>
            </a:extLst>
          </p:cNvPr>
          <p:cNvSpPr txBox="1"/>
          <p:nvPr/>
        </p:nvSpPr>
        <p:spPr>
          <a:xfrm>
            <a:off x="1216058" y="1847654"/>
            <a:ext cx="8861196" cy="1938992"/>
          </a:xfrm>
          <a:prstGeom prst="rect">
            <a:avLst/>
          </a:prstGeom>
          <a:noFill/>
        </p:spPr>
        <p:txBody>
          <a:bodyPr wrap="square" rtlCol="0">
            <a:spAutoFit/>
          </a:bodyPr>
          <a:lstStyle/>
          <a:p>
            <a:r>
              <a:rPr lang="en-US" sz="4000" dirty="0">
                <a:latin typeface="Agency FB" panose="020B0503020202020204" pitchFamily="34" charset="0"/>
              </a:rPr>
              <a:t>While my Watson studio project has the .csv of the covid-19 entries, I got the </a:t>
            </a:r>
            <a:r>
              <a:rPr lang="en-US" sz="4000" dirty="0" err="1">
                <a:latin typeface="Agency FB" panose="020B0503020202020204" pitchFamily="34" charset="0"/>
              </a:rPr>
              <a:t>dataframe</a:t>
            </a:r>
            <a:r>
              <a:rPr lang="en-US" sz="4000" dirty="0">
                <a:latin typeface="Agency FB" panose="020B0503020202020204" pitchFamily="34" charset="0"/>
              </a:rPr>
              <a:t> from the link below.</a:t>
            </a:r>
            <a:endParaRPr lang="en-IN" sz="4000" dirty="0">
              <a:latin typeface="Agency FB" panose="020B0503020202020204" pitchFamily="34" charset="0"/>
            </a:endParaRPr>
          </a:p>
        </p:txBody>
      </p:sp>
      <p:sp>
        <p:nvSpPr>
          <p:cNvPr id="6" name="TextBox 5">
            <a:extLst>
              <a:ext uri="{FF2B5EF4-FFF2-40B4-BE49-F238E27FC236}">
                <a16:creationId xmlns:a16="http://schemas.microsoft.com/office/drawing/2014/main" id="{5B426EC9-AEDA-4E2F-BC97-088061C3EF06}"/>
              </a:ext>
            </a:extLst>
          </p:cNvPr>
          <p:cNvSpPr txBox="1"/>
          <p:nvPr/>
        </p:nvSpPr>
        <p:spPr>
          <a:xfrm>
            <a:off x="2262433" y="4220554"/>
            <a:ext cx="9360816" cy="646331"/>
          </a:xfrm>
          <a:prstGeom prst="rect">
            <a:avLst/>
          </a:prstGeom>
          <a:noFill/>
        </p:spPr>
        <p:txBody>
          <a:bodyPr wrap="square" rtlCol="0">
            <a:spAutoFit/>
          </a:bodyPr>
          <a:lstStyle/>
          <a:p>
            <a:r>
              <a:rPr lang="en-IN" dirty="0">
                <a:hlinkClick r:id="rId2">
                  <a:extLst>
                    <a:ext uri="{A12FA001-AC4F-418D-AE19-62706E023703}">
                      <ahyp:hlinkClr xmlns:ahyp="http://schemas.microsoft.com/office/drawing/2018/hyperlinkcolor" val="tx"/>
                    </a:ext>
                  </a:extLst>
                </a:hlinkClick>
              </a:rPr>
              <a:t>https://www.kaggle.com/sudalairajkumar/novel-corona-virus-2019-dataset?select=covid_19_data.csv</a:t>
            </a:r>
            <a:endParaRPr lang="en-IN" dirty="0"/>
          </a:p>
        </p:txBody>
      </p:sp>
    </p:spTree>
    <p:extLst>
      <p:ext uri="{BB962C8B-B14F-4D97-AF65-F5344CB8AC3E}">
        <p14:creationId xmlns:p14="http://schemas.microsoft.com/office/powerpoint/2010/main" val="427959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F92DDE-AF53-40D5-89AA-26ADC9C24F8F}"/>
              </a:ext>
            </a:extLst>
          </p:cNvPr>
          <p:cNvSpPr txBox="1"/>
          <p:nvPr/>
        </p:nvSpPr>
        <p:spPr>
          <a:xfrm>
            <a:off x="2978870" y="2367171"/>
            <a:ext cx="6579909" cy="2123658"/>
          </a:xfrm>
          <a:prstGeom prst="rect">
            <a:avLst/>
          </a:prstGeom>
          <a:noFill/>
        </p:spPr>
        <p:txBody>
          <a:bodyPr wrap="square" rtlCol="0">
            <a:spAutoFit/>
          </a:bodyPr>
          <a:lstStyle/>
          <a:p>
            <a:r>
              <a:rPr lang="en-US" sz="6600" dirty="0">
                <a:latin typeface="Agency FB" panose="020B0503020202020204" pitchFamily="34" charset="0"/>
              </a:rPr>
              <a:t>THANK YOU FOR YOUR TIME!</a:t>
            </a:r>
            <a:endParaRPr lang="en-IN" sz="6600" dirty="0">
              <a:latin typeface="Agency FB" panose="020B0503020202020204" pitchFamily="34" charset="0"/>
            </a:endParaRPr>
          </a:p>
        </p:txBody>
      </p:sp>
    </p:spTree>
    <p:extLst>
      <p:ext uri="{BB962C8B-B14F-4D97-AF65-F5344CB8AC3E}">
        <p14:creationId xmlns:p14="http://schemas.microsoft.com/office/powerpoint/2010/main" val="3485289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8244D5-060B-47B3-9053-7122FD68798F}"/>
              </a:ext>
            </a:extLst>
          </p:cNvPr>
          <p:cNvSpPr txBox="1"/>
          <p:nvPr/>
        </p:nvSpPr>
        <p:spPr>
          <a:xfrm>
            <a:off x="1293779" y="320111"/>
            <a:ext cx="10214042" cy="1015663"/>
          </a:xfrm>
          <a:prstGeom prst="rect">
            <a:avLst/>
          </a:prstGeom>
          <a:noFill/>
        </p:spPr>
        <p:txBody>
          <a:bodyPr wrap="square" rtlCol="0">
            <a:spAutoFit/>
          </a:bodyPr>
          <a:lstStyle/>
          <a:p>
            <a:r>
              <a:rPr lang="en-US" sz="6000" dirty="0">
                <a:latin typeface="Agency FB" panose="020B0503020202020204" pitchFamily="34" charset="0"/>
              </a:rPr>
              <a:t>PREDICTING COVID-19 RECOVERY CASES</a:t>
            </a:r>
          </a:p>
        </p:txBody>
      </p:sp>
      <p:sp>
        <p:nvSpPr>
          <p:cNvPr id="6" name="TextBox 5">
            <a:extLst>
              <a:ext uri="{FF2B5EF4-FFF2-40B4-BE49-F238E27FC236}">
                <a16:creationId xmlns:a16="http://schemas.microsoft.com/office/drawing/2014/main" id="{B922BE12-3A7D-45BC-8450-8FF87D2B9C88}"/>
              </a:ext>
            </a:extLst>
          </p:cNvPr>
          <p:cNvSpPr txBox="1"/>
          <p:nvPr/>
        </p:nvSpPr>
        <p:spPr>
          <a:xfrm>
            <a:off x="1099226" y="2208179"/>
            <a:ext cx="9776297" cy="3046988"/>
          </a:xfrm>
          <a:prstGeom prst="rect">
            <a:avLst/>
          </a:prstGeom>
          <a:noFill/>
        </p:spPr>
        <p:txBody>
          <a:bodyPr wrap="square" rtlCol="0">
            <a:spAutoFit/>
          </a:bodyPr>
          <a:lstStyle/>
          <a:p>
            <a:r>
              <a:rPr lang="en-US" sz="3200" dirty="0">
                <a:latin typeface="Agency FB" panose="020B0503020202020204" pitchFamily="34" charset="0"/>
              </a:rPr>
              <a:t>In this project I will be using a </a:t>
            </a:r>
            <a:r>
              <a:rPr lang="en-US" sz="3200" dirty="0" err="1">
                <a:latin typeface="Agency FB" panose="020B0503020202020204" pitchFamily="34" charset="0"/>
              </a:rPr>
              <a:t>dataframe</a:t>
            </a:r>
            <a:r>
              <a:rPr lang="en-US" sz="3200" dirty="0">
                <a:latin typeface="Agency FB" panose="020B0503020202020204" pitchFamily="34" charset="0"/>
              </a:rPr>
              <a:t> which has been updated since 22</a:t>
            </a:r>
            <a:r>
              <a:rPr lang="en-US" sz="3200" baseline="30000" dirty="0">
                <a:latin typeface="Agency FB" panose="020B0503020202020204" pitchFamily="34" charset="0"/>
              </a:rPr>
              <a:t>nd</a:t>
            </a:r>
            <a:r>
              <a:rPr lang="en-US" sz="3200" dirty="0">
                <a:latin typeface="Agency FB" panose="020B0503020202020204" pitchFamily="34" charset="0"/>
              </a:rPr>
              <a:t> January till 25</a:t>
            </a:r>
            <a:r>
              <a:rPr lang="en-US" sz="3200" baseline="30000" dirty="0">
                <a:latin typeface="Agency FB" panose="020B0503020202020204" pitchFamily="34" charset="0"/>
              </a:rPr>
              <a:t>th</a:t>
            </a:r>
            <a:r>
              <a:rPr lang="en-US" sz="3200" dirty="0">
                <a:latin typeface="Agency FB" panose="020B0503020202020204" pitchFamily="34" charset="0"/>
              </a:rPr>
              <a:t> May of 2020. Every entry is basically an update about a particular province/place of the total number of confirmed cases, total deceased and the recovered cases. Using the data given I will try to check whether my model can predict the amount of patients recovered in the data frame.</a:t>
            </a:r>
            <a:endParaRPr lang="en-IN" sz="3200" dirty="0">
              <a:latin typeface="Agency FB" panose="020B0503020202020204" pitchFamily="34" charset="0"/>
            </a:endParaRPr>
          </a:p>
        </p:txBody>
      </p:sp>
    </p:spTree>
    <p:extLst>
      <p:ext uri="{BB962C8B-B14F-4D97-AF65-F5344CB8AC3E}">
        <p14:creationId xmlns:p14="http://schemas.microsoft.com/office/powerpoint/2010/main" val="2377895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FE1124-69B5-4FC8-842B-83790190F48E}"/>
              </a:ext>
            </a:extLst>
          </p:cNvPr>
          <p:cNvPicPr>
            <a:picLocks noChangeAspect="1"/>
          </p:cNvPicPr>
          <p:nvPr/>
        </p:nvPicPr>
        <p:blipFill rotWithShape="1">
          <a:blip r:embed="rId2"/>
          <a:srcRect l="3191" t="32057" r="50772" b="42694"/>
          <a:stretch/>
        </p:blipFill>
        <p:spPr>
          <a:xfrm>
            <a:off x="591282" y="963038"/>
            <a:ext cx="8324696" cy="2568103"/>
          </a:xfrm>
          <a:prstGeom prst="rect">
            <a:avLst/>
          </a:prstGeom>
        </p:spPr>
      </p:pic>
      <p:sp>
        <p:nvSpPr>
          <p:cNvPr id="5" name="TextBox 4">
            <a:extLst>
              <a:ext uri="{FF2B5EF4-FFF2-40B4-BE49-F238E27FC236}">
                <a16:creationId xmlns:a16="http://schemas.microsoft.com/office/drawing/2014/main" id="{0F917D32-C16C-41FA-B8B2-9F4FC6AFE4B1}"/>
              </a:ext>
            </a:extLst>
          </p:cNvPr>
          <p:cNvSpPr txBox="1"/>
          <p:nvPr/>
        </p:nvSpPr>
        <p:spPr>
          <a:xfrm>
            <a:off x="1454335" y="4002482"/>
            <a:ext cx="7237379" cy="830997"/>
          </a:xfrm>
          <a:prstGeom prst="rect">
            <a:avLst/>
          </a:prstGeom>
          <a:noFill/>
        </p:spPr>
        <p:txBody>
          <a:bodyPr wrap="square" rtlCol="0">
            <a:spAutoFit/>
          </a:bodyPr>
          <a:lstStyle/>
          <a:p>
            <a:r>
              <a:rPr lang="en-US" sz="2400" dirty="0">
                <a:latin typeface="Agency FB" panose="020B0503020202020204" pitchFamily="34" charset="0"/>
              </a:rPr>
              <a:t>Several mainstream libraries like pandas, </a:t>
            </a:r>
            <a:r>
              <a:rPr lang="en-US" sz="2400" dirty="0" err="1">
                <a:latin typeface="Agency FB" panose="020B0503020202020204" pitchFamily="34" charset="0"/>
              </a:rPr>
              <a:t>sklearn</a:t>
            </a:r>
            <a:r>
              <a:rPr lang="en-US" sz="2400" dirty="0">
                <a:latin typeface="Agency FB" panose="020B0503020202020204" pitchFamily="34" charset="0"/>
              </a:rPr>
              <a:t>, matplotlib were used for this package</a:t>
            </a:r>
            <a:r>
              <a:rPr lang="en-IN" sz="2400" dirty="0">
                <a:latin typeface="Agency FB" panose="020B0503020202020204" pitchFamily="34" charset="0"/>
              </a:rPr>
              <a:t> for data processing, data visualization, model fitting etc.</a:t>
            </a:r>
            <a:endParaRPr lang="en-US" sz="2400" dirty="0">
              <a:latin typeface="Agency FB" panose="020B0503020202020204" pitchFamily="34" charset="0"/>
            </a:endParaRPr>
          </a:p>
        </p:txBody>
      </p:sp>
      <p:sp>
        <p:nvSpPr>
          <p:cNvPr id="6" name="TextBox 5">
            <a:extLst>
              <a:ext uri="{FF2B5EF4-FFF2-40B4-BE49-F238E27FC236}">
                <a16:creationId xmlns:a16="http://schemas.microsoft.com/office/drawing/2014/main" id="{76C7D2E0-7264-4BE4-B505-971EC797A029}"/>
              </a:ext>
            </a:extLst>
          </p:cNvPr>
          <p:cNvSpPr txBox="1"/>
          <p:nvPr/>
        </p:nvSpPr>
        <p:spPr>
          <a:xfrm>
            <a:off x="4515639" y="307031"/>
            <a:ext cx="4176075" cy="646331"/>
          </a:xfrm>
          <a:prstGeom prst="rect">
            <a:avLst/>
          </a:prstGeom>
          <a:noFill/>
        </p:spPr>
        <p:txBody>
          <a:bodyPr wrap="square" rtlCol="0">
            <a:spAutoFit/>
          </a:bodyPr>
          <a:lstStyle/>
          <a:p>
            <a:r>
              <a:rPr lang="en-US" sz="3600" dirty="0">
                <a:latin typeface="Agency FB" panose="020B0503020202020204" pitchFamily="34" charset="0"/>
              </a:rPr>
              <a:t>IMPORTS</a:t>
            </a:r>
            <a:endParaRPr lang="en-IN" sz="3600" dirty="0">
              <a:latin typeface="Agency FB" panose="020B0503020202020204" pitchFamily="34" charset="0"/>
            </a:endParaRPr>
          </a:p>
        </p:txBody>
      </p:sp>
    </p:spTree>
    <p:extLst>
      <p:ext uri="{BB962C8B-B14F-4D97-AF65-F5344CB8AC3E}">
        <p14:creationId xmlns:p14="http://schemas.microsoft.com/office/powerpoint/2010/main" val="162899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9129DB-DCED-4195-9172-591AE762ED44}"/>
              </a:ext>
            </a:extLst>
          </p:cNvPr>
          <p:cNvPicPr>
            <a:picLocks noChangeAspect="1"/>
          </p:cNvPicPr>
          <p:nvPr/>
        </p:nvPicPr>
        <p:blipFill rotWithShape="1">
          <a:blip r:embed="rId2"/>
          <a:srcRect l="2953" t="27092" r="51249" b="8369"/>
          <a:stretch/>
        </p:blipFill>
        <p:spPr>
          <a:xfrm>
            <a:off x="474616" y="726765"/>
            <a:ext cx="6646646" cy="5268682"/>
          </a:xfrm>
          <a:prstGeom prst="rect">
            <a:avLst/>
          </a:prstGeom>
        </p:spPr>
      </p:pic>
      <p:sp>
        <p:nvSpPr>
          <p:cNvPr id="5" name="TextBox 4">
            <a:extLst>
              <a:ext uri="{FF2B5EF4-FFF2-40B4-BE49-F238E27FC236}">
                <a16:creationId xmlns:a16="http://schemas.microsoft.com/office/drawing/2014/main" id="{D9B5AED1-4EBD-4BD1-BB77-A9A7FA62506B}"/>
              </a:ext>
            </a:extLst>
          </p:cNvPr>
          <p:cNvSpPr txBox="1"/>
          <p:nvPr/>
        </p:nvSpPr>
        <p:spPr>
          <a:xfrm>
            <a:off x="7758260" y="754144"/>
            <a:ext cx="3497344" cy="6001643"/>
          </a:xfrm>
          <a:prstGeom prst="rect">
            <a:avLst/>
          </a:prstGeom>
          <a:noFill/>
        </p:spPr>
        <p:txBody>
          <a:bodyPr wrap="square" rtlCol="0">
            <a:spAutoFit/>
          </a:bodyPr>
          <a:lstStyle/>
          <a:p>
            <a:r>
              <a:rPr lang="en-US" sz="3200" dirty="0">
                <a:latin typeface="Agency FB" panose="020B0503020202020204" pitchFamily="34" charset="0"/>
              </a:rPr>
              <a:t>The only information that is necessary to us is Observation date, Place, Confirmed cases, Deaths and recovered cases.</a:t>
            </a:r>
          </a:p>
          <a:p>
            <a:r>
              <a:rPr lang="en-US" sz="3200" dirty="0">
                <a:latin typeface="Agency FB" panose="020B0503020202020204" pitchFamily="34" charset="0"/>
              </a:rPr>
              <a:t>Other columns </a:t>
            </a:r>
            <a:r>
              <a:rPr lang="en-US" sz="3200" dirty="0" err="1">
                <a:latin typeface="Agency FB" panose="020B0503020202020204" pitchFamily="34" charset="0"/>
              </a:rPr>
              <a:t>liks</a:t>
            </a:r>
            <a:r>
              <a:rPr lang="en-US" sz="3200" dirty="0">
                <a:latin typeface="Agency FB" panose="020B0503020202020204" pitchFamily="34" charset="0"/>
              </a:rPr>
              <a:t> </a:t>
            </a:r>
            <a:r>
              <a:rPr lang="en-US" sz="3200" dirty="0" err="1">
                <a:latin typeface="Agency FB" panose="020B0503020202020204" pitchFamily="34" charset="0"/>
              </a:rPr>
              <a:t>Sno</a:t>
            </a:r>
            <a:r>
              <a:rPr lang="en-US" sz="3200" dirty="0">
                <a:latin typeface="Agency FB" panose="020B0503020202020204" pitchFamily="34" charset="0"/>
              </a:rPr>
              <a:t> and Last Update are of no use while Province is at a whole microscopic level, we will merge country entries and get rid of provinces as well.</a:t>
            </a:r>
            <a:endParaRPr lang="en-IN" sz="3200" dirty="0">
              <a:latin typeface="Agency FB" panose="020B0503020202020204" pitchFamily="34" charset="0"/>
            </a:endParaRPr>
          </a:p>
        </p:txBody>
      </p:sp>
    </p:spTree>
    <p:extLst>
      <p:ext uri="{BB962C8B-B14F-4D97-AF65-F5344CB8AC3E}">
        <p14:creationId xmlns:p14="http://schemas.microsoft.com/office/powerpoint/2010/main" val="33482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686095-D2D4-45D4-9A93-DFD708A42195}"/>
              </a:ext>
            </a:extLst>
          </p:cNvPr>
          <p:cNvPicPr>
            <a:picLocks noChangeAspect="1"/>
          </p:cNvPicPr>
          <p:nvPr/>
        </p:nvPicPr>
        <p:blipFill rotWithShape="1">
          <a:blip r:embed="rId2"/>
          <a:srcRect l="9442" t="34042" r="18989" b="5390"/>
          <a:stretch/>
        </p:blipFill>
        <p:spPr>
          <a:xfrm>
            <a:off x="496110" y="778212"/>
            <a:ext cx="10029218" cy="4774221"/>
          </a:xfrm>
          <a:prstGeom prst="rect">
            <a:avLst/>
          </a:prstGeom>
        </p:spPr>
      </p:pic>
      <p:sp>
        <p:nvSpPr>
          <p:cNvPr id="6" name="TextBox 5">
            <a:extLst>
              <a:ext uri="{FF2B5EF4-FFF2-40B4-BE49-F238E27FC236}">
                <a16:creationId xmlns:a16="http://schemas.microsoft.com/office/drawing/2014/main" id="{E635A6B1-ED47-4EBC-B5CB-6ED7CD282271}"/>
              </a:ext>
            </a:extLst>
          </p:cNvPr>
          <p:cNvSpPr txBox="1"/>
          <p:nvPr/>
        </p:nvSpPr>
        <p:spPr>
          <a:xfrm>
            <a:off x="4824919" y="175098"/>
            <a:ext cx="5116749" cy="707886"/>
          </a:xfrm>
          <a:prstGeom prst="rect">
            <a:avLst/>
          </a:prstGeom>
          <a:noFill/>
        </p:spPr>
        <p:txBody>
          <a:bodyPr wrap="square" rtlCol="0">
            <a:spAutoFit/>
          </a:bodyPr>
          <a:lstStyle/>
          <a:p>
            <a:r>
              <a:rPr lang="en-US" sz="4000" dirty="0">
                <a:latin typeface="Agency FB" panose="020B0503020202020204" pitchFamily="34" charset="0"/>
              </a:rPr>
              <a:t>BASIC EDA</a:t>
            </a:r>
            <a:endParaRPr lang="en-IN" sz="4000" dirty="0">
              <a:latin typeface="Agency FB" panose="020B0503020202020204" pitchFamily="34" charset="0"/>
            </a:endParaRPr>
          </a:p>
        </p:txBody>
      </p:sp>
      <p:sp>
        <p:nvSpPr>
          <p:cNvPr id="7" name="TextBox 6">
            <a:extLst>
              <a:ext uri="{FF2B5EF4-FFF2-40B4-BE49-F238E27FC236}">
                <a16:creationId xmlns:a16="http://schemas.microsoft.com/office/drawing/2014/main" id="{1CE9ADC9-A18E-4135-82BF-8786B2F941A4}"/>
              </a:ext>
            </a:extLst>
          </p:cNvPr>
          <p:cNvSpPr txBox="1"/>
          <p:nvPr/>
        </p:nvSpPr>
        <p:spPr>
          <a:xfrm>
            <a:off x="1011677" y="5680953"/>
            <a:ext cx="8929991" cy="830997"/>
          </a:xfrm>
          <a:prstGeom prst="rect">
            <a:avLst/>
          </a:prstGeom>
          <a:noFill/>
        </p:spPr>
        <p:txBody>
          <a:bodyPr wrap="square" rtlCol="0">
            <a:spAutoFit/>
          </a:bodyPr>
          <a:lstStyle/>
          <a:p>
            <a:r>
              <a:rPr lang="en-US" sz="2400" dirty="0">
                <a:latin typeface="Agency FB" panose="020B0503020202020204" pitchFamily="34" charset="0"/>
              </a:rPr>
              <a:t>The above graph shows the top 10 countries with the most entries in the </a:t>
            </a:r>
            <a:r>
              <a:rPr lang="en-US" sz="2400" dirty="0" err="1">
                <a:latin typeface="Agency FB" panose="020B0503020202020204" pitchFamily="34" charset="0"/>
              </a:rPr>
              <a:t>dataframe</a:t>
            </a:r>
            <a:r>
              <a:rPr lang="en-US" sz="2400" dirty="0">
                <a:latin typeface="Agency FB" panose="020B0503020202020204" pitchFamily="34" charset="0"/>
              </a:rPr>
              <a:t>. USA has updated the </a:t>
            </a:r>
            <a:r>
              <a:rPr lang="en-US" sz="2400" dirty="0" err="1">
                <a:latin typeface="Agency FB" panose="020B0503020202020204" pitchFamily="34" charset="0"/>
              </a:rPr>
              <a:t>dataframe</a:t>
            </a:r>
            <a:r>
              <a:rPr lang="en-US" sz="2400" dirty="0">
                <a:latin typeface="Agency FB" panose="020B0503020202020204" pitchFamily="34" charset="0"/>
              </a:rPr>
              <a:t> the maximum times followed by China.</a:t>
            </a:r>
            <a:endParaRPr lang="en-IN" sz="2400" dirty="0">
              <a:latin typeface="Agency FB" panose="020B0503020202020204" pitchFamily="34" charset="0"/>
            </a:endParaRPr>
          </a:p>
        </p:txBody>
      </p:sp>
    </p:spTree>
    <p:extLst>
      <p:ext uri="{BB962C8B-B14F-4D97-AF65-F5344CB8AC3E}">
        <p14:creationId xmlns:p14="http://schemas.microsoft.com/office/powerpoint/2010/main" val="245827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5A9EB2-9DE8-46D1-B75A-50452FD70339}"/>
              </a:ext>
            </a:extLst>
          </p:cNvPr>
          <p:cNvPicPr>
            <a:picLocks noChangeAspect="1"/>
          </p:cNvPicPr>
          <p:nvPr/>
        </p:nvPicPr>
        <p:blipFill rotWithShape="1">
          <a:blip r:embed="rId2"/>
          <a:srcRect l="3352" t="35603" r="42313" b="15744"/>
          <a:stretch/>
        </p:blipFill>
        <p:spPr>
          <a:xfrm>
            <a:off x="398835" y="632298"/>
            <a:ext cx="8219872" cy="4140113"/>
          </a:xfrm>
          <a:prstGeom prst="rect">
            <a:avLst/>
          </a:prstGeom>
        </p:spPr>
      </p:pic>
      <p:sp>
        <p:nvSpPr>
          <p:cNvPr id="5" name="TextBox 4">
            <a:extLst>
              <a:ext uri="{FF2B5EF4-FFF2-40B4-BE49-F238E27FC236}">
                <a16:creationId xmlns:a16="http://schemas.microsoft.com/office/drawing/2014/main" id="{8DF543F3-4EAC-4F43-B5F4-2AF04C0574C5}"/>
              </a:ext>
            </a:extLst>
          </p:cNvPr>
          <p:cNvSpPr txBox="1"/>
          <p:nvPr/>
        </p:nvSpPr>
        <p:spPr>
          <a:xfrm>
            <a:off x="914400" y="5087566"/>
            <a:ext cx="7188741" cy="1569660"/>
          </a:xfrm>
          <a:prstGeom prst="rect">
            <a:avLst/>
          </a:prstGeom>
          <a:noFill/>
        </p:spPr>
        <p:txBody>
          <a:bodyPr wrap="square" rtlCol="0">
            <a:spAutoFit/>
          </a:bodyPr>
          <a:lstStyle/>
          <a:p>
            <a:r>
              <a:rPr lang="en-US" sz="2400" dirty="0">
                <a:latin typeface="Agency FB" panose="020B0503020202020204" pitchFamily="34" charset="0"/>
              </a:rPr>
              <a:t>By getting approaching the situation on a global level, instead of provincial level, I have merged the cases of countries at the same timestamp. The total entries have dropped down from 29000 to 15000, which is nearly 2 times in magnitude.</a:t>
            </a:r>
            <a:endParaRPr lang="en-IN" sz="2400" dirty="0">
              <a:latin typeface="Agency FB" panose="020B0503020202020204" pitchFamily="34" charset="0"/>
            </a:endParaRPr>
          </a:p>
        </p:txBody>
      </p:sp>
    </p:spTree>
    <p:extLst>
      <p:ext uri="{BB962C8B-B14F-4D97-AF65-F5344CB8AC3E}">
        <p14:creationId xmlns:p14="http://schemas.microsoft.com/office/powerpoint/2010/main" val="424722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42E015-ACD6-451A-A4EA-7EA95005409F}"/>
              </a:ext>
            </a:extLst>
          </p:cNvPr>
          <p:cNvPicPr>
            <a:picLocks noChangeAspect="1"/>
          </p:cNvPicPr>
          <p:nvPr/>
        </p:nvPicPr>
        <p:blipFill rotWithShape="1">
          <a:blip r:embed="rId2"/>
          <a:srcRect l="2553" t="29504" r="59149" b="9078"/>
          <a:stretch/>
        </p:blipFill>
        <p:spPr>
          <a:xfrm>
            <a:off x="593387" y="350195"/>
            <a:ext cx="5262371" cy="47470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80E88FC0-C8A8-4C46-A381-461F45A66FC3}"/>
              </a:ext>
            </a:extLst>
          </p:cNvPr>
          <p:cNvSpPr txBox="1"/>
          <p:nvPr/>
        </p:nvSpPr>
        <p:spPr>
          <a:xfrm>
            <a:off x="1021403" y="5661497"/>
            <a:ext cx="10379413" cy="1015663"/>
          </a:xfrm>
          <a:prstGeom prst="rect">
            <a:avLst/>
          </a:prstGeom>
          <a:noFill/>
        </p:spPr>
        <p:txBody>
          <a:bodyPr wrap="square" rtlCol="0">
            <a:spAutoFit/>
          </a:bodyPr>
          <a:lstStyle/>
          <a:p>
            <a:r>
              <a:rPr lang="en-US" sz="2000" dirty="0">
                <a:latin typeface="Agency FB" panose="020B0503020202020204" pitchFamily="34" charset="0"/>
              </a:rPr>
              <a:t>For Linear Regression, the model does not accept string as one of its inputs so in order to use countries and observation data, we use one hot encoding and later merge them into the main </a:t>
            </a:r>
            <a:r>
              <a:rPr lang="en-US" sz="2000" dirty="0" err="1">
                <a:latin typeface="Agency FB" panose="020B0503020202020204" pitchFamily="34" charset="0"/>
              </a:rPr>
              <a:t>datarame</a:t>
            </a:r>
            <a:r>
              <a:rPr lang="en-US" sz="2000" dirty="0">
                <a:latin typeface="Agency FB" panose="020B0503020202020204" pitchFamily="34" charset="0"/>
              </a:rPr>
              <a:t>. This is far beyond our understanding, but python understands it very well.</a:t>
            </a:r>
            <a:endParaRPr lang="en-IN" sz="2000" dirty="0">
              <a:latin typeface="Agency FB" panose="020B0503020202020204" pitchFamily="34" charset="0"/>
            </a:endParaRPr>
          </a:p>
        </p:txBody>
      </p:sp>
      <p:pic>
        <p:nvPicPr>
          <p:cNvPr id="7" name="Picture 6">
            <a:extLst>
              <a:ext uri="{FF2B5EF4-FFF2-40B4-BE49-F238E27FC236}">
                <a16:creationId xmlns:a16="http://schemas.microsoft.com/office/drawing/2014/main" id="{3B90D822-B2F3-4A9C-91CB-A6C0A8AED73B}"/>
              </a:ext>
            </a:extLst>
          </p:cNvPr>
          <p:cNvPicPr>
            <a:picLocks noChangeAspect="1"/>
          </p:cNvPicPr>
          <p:nvPr/>
        </p:nvPicPr>
        <p:blipFill rotWithShape="1">
          <a:blip r:embed="rId3"/>
          <a:srcRect l="2234" t="38014" r="51970" b="8795"/>
          <a:stretch/>
        </p:blipFill>
        <p:spPr>
          <a:xfrm>
            <a:off x="6096000" y="1254867"/>
            <a:ext cx="6000277" cy="39202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BB57A456-74E3-467B-B6EA-A7A32AEC48B6}"/>
              </a:ext>
            </a:extLst>
          </p:cNvPr>
          <p:cNvSpPr txBox="1"/>
          <p:nvPr/>
        </p:nvSpPr>
        <p:spPr>
          <a:xfrm>
            <a:off x="6712085" y="350195"/>
            <a:ext cx="4328809" cy="646331"/>
          </a:xfrm>
          <a:prstGeom prst="rect">
            <a:avLst/>
          </a:prstGeom>
          <a:noFill/>
        </p:spPr>
        <p:txBody>
          <a:bodyPr wrap="square" rtlCol="0">
            <a:spAutoFit/>
          </a:bodyPr>
          <a:lstStyle/>
          <a:p>
            <a:r>
              <a:rPr lang="en-US" sz="3600" dirty="0">
                <a:latin typeface="Agency FB" panose="020B0503020202020204" pitchFamily="34" charset="0"/>
              </a:rPr>
              <a:t>USING ONE-HOT ENCODING</a:t>
            </a:r>
            <a:endParaRPr lang="en-IN" sz="3600" dirty="0">
              <a:latin typeface="Agency FB" panose="020B0503020202020204" pitchFamily="34" charset="0"/>
            </a:endParaRPr>
          </a:p>
        </p:txBody>
      </p:sp>
    </p:spTree>
    <p:extLst>
      <p:ext uri="{BB962C8B-B14F-4D97-AF65-F5344CB8AC3E}">
        <p14:creationId xmlns:p14="http://schemas.microsoft.com/office/powerpoint/2010/main" val="370960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4D0D35-FCA0-4257-91DA-FBC7DBE57BDE}"/>
              </a:ext>
            </a:extLst>
          </p:cNvPr>
          <p:cNvPicPr>
            <a:picLocks noChangeAspect="1"/>
          </p:cNvPicPr>
          <p:nvPr/>
        </p:nvPicPr>
        <p:blipFill rotWithShape="1">
          <a:blip r:embed="rId2"/>
          <a:srcRect l="6223" t="27801" r="63936" b="10496"/>
          <a:stretch/>
        </p:blipFill>
        <p:spPr>
          <a:xfrm>
            <a:off x="525293" y="301556"/>
            <a:ext cx="4299626" cy="5000901"/>
          </a:xfrm>
          <a:prstGeom prst="rect">
            <a:avLst/>
          </a:prstGeom>
        </p:spPr>
      </p:pic>
      <p:sp>
        <p:nvSpPr>
          <p:cNvPr id="5" name="TextBox 4">
            <a:extLst>
              <a:ext uri="{FF2B5EF4-FFF2-40B4-BE49-F238E27FC236}">
                <a16:creationId xmlns:a16="http://schemas.microsoft.com/office/drawing/2014/main" id="{8468FB36-CF0E-4B88-A52B-936F08517164}"/>
              </a:ext>
            </a:extLst>
          </p:cNvPr>
          <p:cNvSpPr txBox="1"/>
          <p:nvPr/>
        </p:nvSpPr>
        <p:spPr>
          <a:xfrm>
            <a:off x="787940" y="5826390"/>
            <a:ext cx="11141414" cy="707886"/>
          </a:xfrm>
          <a:prstGeom prst="rect">
            <a:avLst/>
          </a:prstGeom>
          <a:noFill/>
        </p:spPr>
        <p:txBody>
          <a:bodyPr wrap="square" rtlCol="0">
            <a:spAutoFit/>
          </a:bodyPr>
          <a:lstStyle/>
          <a:p>
            <a:r>
              <a:rPr lang="en-US" sz="2000" dirty="0">
                <a:latin typeface="Agency FB" panose="020B0503020202020204" pitchFamily="34" charset="0"/>
              </a:rPr>
              <a:t>Using linear regression, we first separately fit the label with each feature turn by turn just for the sake of formality. And the score isn’t so good, but we will probably have a good luck with all the features being used together.</a:t>
            </a:r>
            <a:endParaRPr lang="en-IN" sz="2000" dirty="0">
              <a:latin typeface="Agency FB" panose="020B0503020202020204" pitchFamily="34" charset="0"/>
            </a:endParaRPr>
          </a:p>
        </p:txBody>
      </p:sp>
      <p:pic>
        <p:nvPicPr>
          <p:cNvPr id="6" name="Picture 5">
            <a:extLst>
              <a:ext uri="{FF2B5EF4-FFF2-40B4-BE49-F238E27FC236}">
                <a16:creationId xmlns:a16="http://schemas.microsoft.com/office/drawing/2014/main" id="{3DFB7C91-B650-4EBE-81A1-FD1A94621003}"/>
              </a:ext>
            </a:extLst>
          </p:cNvPr>
          <p:cNvPicPr>
            <a:picLocks noChangeAspect="1"/>
          </p:cNvPicPr>
          <p:nvPr/>
        </p:nvPicPr>
        <p:blipFill rotWithShape="1">
          <a:blip r:embed="rId3"/>
          <a:srcRect l="3590" t="30780" r="53165" b="27080"/>
          <a:stretch/>
        </p:blipFill>
        <p:spPr>
          <a:xfrm>
            <a:off x="5835295" y="1297759"/>
            <a:ext cx="5831412" cy="3196420"/>
          </a:xfrm>
          <a:prstGeom prst="rect">
            <a:avLst/>
          </a:prstGeom>
        </p:spPr>
      </p:pic>
      <p:sp>
        <p:nvSpPr>
          <p:cNvPr id="7" name="TextBox 6">
            <a:extLst>
              <a:ext uri="{FF2B5EF4-FFF2-40B4-BE49-F238E27FC236}">
                <a16:creationId xmlns:a16="http://schemas.microsoft.com/office/drawing/2014/main" id="{DC3BDE0E-4975-43D6-87A4-251F69D4E992}"/>
              </a:ext>
            </a:extLst>
          </p:cNvPr>
          <p:cNvSpPr txBox="1"/>
          <p:nvPr/>
        </p:nvSpPr>
        <p:spPr>
          <a:xfrm>
            <a:off x="6449438" y="507270"/>
            <a:ext cx="4377447" cy="584775"/>
          </a:xfrm>
          <a:prstGeom prst="rect">
            <a:avLst/>
          </a:prstGeom>
          <a:noFill/>
        </p:spPr>
        <p:txBody>
          <a:bodyPr wrap="square" rtlCol="0">
            <a:spAutoFit/>
          </a:bodyPr>
          <a:lstStyle/>
          <a:p>
            <a:r>
              <a:rPr lang="en-US" sz="3200" dirty="0">
                <a:latin typeface="Agency FB" panose="020B0503020202020204" pitchFamily="34" charset="0"/>
              </a:rPr>
              <a:t>MODEL DEVELOPMENT</a:t>
            </a:r>
            <a:endParaRPr lang="en-IN" sz="3200" dirty="0">
              <a:latin typeface="Agency FB" panose="020B0503020202020204" pitchFamily="34" charset="0"/>
            </a:endParaRPr>
          </a:p>
        </p:txBody>
      </p:sp>
    </p:spTree>
    <p:extLst>
      <p:ext uri="{BB962C8B-B14F-4D97-AF65-F5344CB8AC3E}">
        <p14:creationId xmlns:p14="http://schemas.microsoft.com/office/powerpoint/2010/main" val="4023285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C8F3F8-E73F-43D1-8C66-ACC73914BA90}"/>
              </a:ext>
            </a:extLst>
          </p:cNvPr>
          <p:cNvPicPr>
            <a:picLocks noChangeAspect="1"/>
          </p:cNvPicPr>
          <p:nvPr/>
        </p:nvPicPr>
        <p:blipFill rotWithShape="1">
          <a:blip r:embed="rId2"/>
          <a:srcRect l="4547" t="32340" r="53485" b="21560"/>
          <a:stretch/>
        </p:blipFill>
        <p:spPr>
          <a:xfrm>
            <a:off x="3287948" y="1001947"/>
            <a:ext cx="5933873" cy="3666367"/>
          </a:xfrm>
          <a:prstGeom prst="rect">
            <a:avLst/>
          </a:prstGeom>
        </p:spPr>
      </p:pic>
      <p:sp>
        <p:nvSpPr>
          <p:cNvPr id="5" name="TextBox 4">
            <a:extLst>
              <a:ext uri="{FF2B5EF4-FFF2-40B4-BE49-F238E27FC236}">
                <a16:creationId xmlns:a16="http://schemas.microsoft.com/office/drawing/2014/main" id="{C050D7A1-245C-4336-B1FB-B930A6847819}"/>
              </a:ext>
            </a:extLst>
          </p:cNvPr>
          <p:cNvSpPr txBox="1"/>
          <p:nvPr/>
        </p:nvSpPr>
        <p:spPr>
          <a:xfrm>
            <a:off x="3025302" y="5282119"/>
            <a:ext cx="6653719" cy="954107"/>
          </a:xfrm>
          <a:prstGeom prst="rect">
            <a:avLst/>
          </a:prstGeom>
          <a:noFill/>
        </p:spPr>
        <p:txBody>
          <a:bodyPr wrap="square" rtlCol="0">
            <a:spAutoFit/>
          </a:bodyPr>
          <a:lstStyle/>
          <a:p>
            <a:r>
              <a:rPr lang="en-US" sz="2800" dirty="0">
                <a:latin typeface="Agency FB" panose="020B0503020202020204" pitchFamily="34" charset="0"/>
              </a:rPr>
              <a:t>This is the original </a:t>
            </a:r>
            <a:r>
              <a:rPr lang="en-US" sz="2800" dirty="0" err="1">
                <a:latin typeface="Agency FB" panose="020B0503020202020204" pitchFamily="34" charset="0"/>
              </a:rPr>
              <a:t>dataframe</a:t>
            </a:r>
            <a:r>
              <a:rPr lang="en-US" sz="2800" dirty="0">
                <a:latin typeface="Agency FB" panose="020B0503020202020204" pitchFamily="34" charset="0"/>
              </a:rPr>
              <a:t> we had after we changed a couple of things and eventually cleaned it.</a:t>
            </a:r>
            <a:endParaRPr lang="en-IN" sz="2800" dirty="0">
              <a:latin typeface="Agency FB" panose="020B0503020202020204" pitchFamily="34" charset="0"/>
            </a:endParaRPr>
          </a:p>
        </p:txBody>
      </p:sp>
    </p:spTree>
    <p:extLst>
      <p:ext uri="{BB962C8B-B14F-4D97-AF65-F5344CB8AC3E}">
        <p14:creationId xmlns:p14="http://schemas.microsoft.com/office/powerpoint/2010/main" val="31130469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TotalTime>
  <Words>511</Words>
  <Application>Microsoft Office PowerPoint</Application>
  <PresentationFormat>Widescreen</PresentationFormat>
  <Paragraphs>23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Agency FB</vt: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Kalpit Gupta [CCE - 2018]</dc:creator>
  <cp:lastModifiedBy>Kalpit Gupta [CCE - 2018]</cp:lastModifiedBy>
  <cp:revision>6</cp:revision>
  <dcterms:created xsi:type="dcterms:W3CDTF">2020-05-27T20:46:36Z</dcterms:created>
  <dcterms:modified xsi:type="dcterms:W3CDTF">2020-05-27T21:35:07Z</dcterms:modified>
</cp:coreProperties>
</file>