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f966ecf127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f966ecf127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966ecf127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966ecf127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4f7333355425e5e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f7333355425e5e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4f7333355425e5e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f7333355425e5e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f966ecf127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f966ecf127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966ecf127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f966ecf127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4f7333355425e5e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f7333355425e5e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4f7333355425e5e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f7333355425e5e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4f7333355425e5e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f7333355425e5e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4f7333355425e5e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f7333355425e5e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4f7333355425e5e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f7333355425e5e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f966ecf127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f966ecf127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f966ecf127_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f966ecf127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60" name="Google Shape;60;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74" name="Google Shape;7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5" name="Google Shape;75;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7"/>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82" name="Google Shape;82;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8"/>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91" name="Google Shape;91;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98" name="Google Shape;98;p19"/>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12" name="Google Shape;112;p2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0" name="Shape 130"/>
        <p:cNvGrpSpPr/>
        <p:nvPr/>
      </p:nvGrpSpPr>
      <p:grpSpPr>
        <a:xfrm>
          <a:off x="0" y="0"/>
          <a:ext cx="0" cy="0"/>
          <a:chOff x="0" y="0"/>
          <a:chExt cx="0" cy="0"/>
        </a:xfrm>
      </p:grpSpPr>
      <p:sp>
        <p:nvSpPr>
          <p:cNvPr id="131" name="Google Shape;131;p25"/>
          <p:cNvSpPr txBox="1"/>
          <p:nvPr/>
        </p:nvSpPr>
        <p:spPr>
          <a:xfrm>
            <a:off x="729450" y="2008250"/>
            <a:ext cx="7688100" cy="10347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GB" sz="2400">
                <a:solidFill>
                  <a:srgbClr val="1A1A1A"/>
                </a:solidFill>
                <a:latin typeface="Raleway"/>
                <a:ea typeface="Raleway"/>
                <a:cs typeface="Raleway"/>
                <a:sym typeface="Raleway"/>
              </a:rPr>
              <a:t>“Biometric Authentication”</a:t>
            </a:r>
            <a:endParaRPr b="1" sz="2300">
              <a:solidFill>
                <a:srgbClr val="1A1A1A"/>
              </a:solidFill>
              <a:latin typeface="Raleway"/>
              <a:ea typeface="Raleway"/>
              <a:cs typeface="Raleway"/>
              <a:sym typeface="Raleway"/>
            </a:endParaRPr>
          </a:p>
        </p:txBody>
      </p:sp>
      <p:sp>
        <p:nvSpPr>
          <p:cNvPr id="132" name="Google Shape;132;p25"/>
          <p:cNvSpPr txBox="1"/>
          <p:nvPr/>
        </p:nvSpPr>
        <p:spPr>
          <a:xfrm>
            <a:off x="729625" y="810700"/>
            <a:ext cx="7688100" cy="11931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GB" sz="1600">
                <a:solidFill>
                  <a:srgbClr val="1A1A1A"/>
                </a:solidFill>
                <a:latin typeface="Lato"/>
                <a:ea typeface="Lato"/>
                <a:cs typeface="Lato"/>
                <a:sym typeface="Lato"/>
              </a:rPr>
              <a:t>Department of Computer Science and Engineering</a:t>
            </a:r>
            <a:endParaRPr sz="1600">
              <a:solidFill>
                <a:srgbClr val="1A1A1A"/>
              </a:solidFill>
              <a:latin typeface="Lato"/>
              <a:ea typeface="Lato"/>
              <a:cs typeface="Lato"/>
              <a:sym typeface="Lato"/>
            </a:endParaRPr>
          </a:p>
          <a:p>
            <a:pPr indent="0" lvl="0" marL="0" rtl="0" algn="ctr">
              <a:spcBef>
                <a:spcPts val="0"/>
              </a:spcBef>
              <a:spcAft>
                <a:spcPts val="0"/>
              </a:spcAft>
              <a:buNone/>
            </a:pPr>
            <a:r>
              <a:t/>
            </a:r>
            <a:endParaRPr sz="1600">
              <a:solidFill>
                <a:srgbClr val="1A1A1A"/>
              </a:solidFill>
              <a:latin typeface="Lato"/>
              <a:ea typeface="Lato"/>
              <a:cs typeface="Lato"/>
              <a:sym typeface="Lato"/>
            </a:endParaRPr>
          </a:p>
          <a:p>
            <a:pPr indent="0" lvl="0" marL="0" rtl="0" algn="ctr">
              <a:spcBef>
                <a:spcPts val="0"/>
              </a:spcBef>
              <a:spcAft>
                <a:spcPts val="0"/>
              </a:spcAft>
              <a:buNone/>
            </a:pPr>
            <a:r>
              <a:rPr lang="en-GB" sz="1600">
                <a:solidFill>
                  <a:srgbClr val="1A1A1A"/>
                </a:solidFill>
                <a:latin typeface="Lato"/>
                <a:ea typeface="Lato"/>
                <a:cs typeface="Lato"/>
                <a:sym typeface="Lato"/>
              </a:rPr>
              <a:t>Final Year Project Presentation</a:t>
            </a:r>
            <a:endParaRPr sz="1600">
              <a:solidFill>
                <a:srgbClr val="1A1A1A"/>
              </a:solidFill>
              <a:latin typeface="Lato"/>
              <a:ea typeface="Lato"/>
              <a:cs typeface="Lato"/>
              <a:sym typeface="Lato"/>
            </a:endParaRPr>
          </a:p>
          <a:p>
            <a:pPr indent="0" lvl="0" marL="0" rtl="0" algn="ctr">
              <a:spcBef>
                <a:spcPts val="0"/>
              </a:spcBef>
              <a:spcAft>
                <a:spcPts val="0"/>
              </a:spcAft>
              <a:buNone/>
            </a:pPr>
            <a:r>
              <a:rPr lang="en-GB" sz="1600">
                <a:solidFill>
                  <a:srgbClr val="1A1A1A"/>
                </a:solidFill>
                <a:latin typeface="Lato"/>
                <a:ea typeface="Lato"/>
                <a:cs typeface="Lato"/>
                <a:sym typeface="Lato"/>
              </a:rPr>
              <a:t>(18</a:t>
            </a:r>
            <a:r>
              <a:rPr lang="en-GB" sz="1600">
                <a:solidFill>
                  <a:srgbClr val="1A1A1A"/>
                </a:solidFill>
                <a:latin typeface="Lato"/>
                <a:ea typeface="Lato"/>
                <a:cs typeface="Lato"/>
                <a:sym typeface="Lato"/>
              </a:rPr>
              <a:t>CSP83)</a:t>
            </a:r>
            <a:endParaRPr sz="1600">
              <a:solidFill>
                <a:srgbClr val="1A1A1A"/>
              </a:solidFill>
              <a:latin typeface="Lato"/>
              <a:ea typeface="Lato"/>
              <a:cs typeface="Lato"/>
              <a:sym typeface="Lato"/>
            </a:endParaRPr>
          </a:p>
        </p:txBody>
      </p:sp>
      <p:sp>
        <p:nvSpPr>
          <p:cNvPr id="133" name="Google Shape;133;p25"/>
          <p:cNvSpPr txBox="1"/>
          <p:nvPr/>
        </p:nvSpPr>
        <p:spPr>
          <a:xfrm>
            <a:off x="6437000" y="3246325"/>
            <a:ext cx="3716700" cy="21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500">
              <a:solidFill>
                <a:srgbClr val="EB5600"/>
              </a:solidFill>
              <a:latin typeface="Lato"/>
              <a:ea typeface="Lato"/>
              <a:cs typeface="Lato"/>
              <a:sym typeface="Lato"/>
            </a:endParaRPr>
          </a:p>
          <a:p>
            <a:pPr indent="0" lvl="0" marL="0" rtl="0" algn="l">
              <a:spcBef>
                <a:spcPts val="0"/>
              </a:spcBef>
              <a:spcAft>
                <a:spcPts val="0"/>
              </a:spcAft>
              <a:buNone/>
            </a:pPr>
            <a:r>
              <a:rPr b="1" lang="en-GB" sz="1500">
                <a:solidFill>
                  <a:srgbClr val="EB5600"/>
                </a:solidFill>
                <a:latin typeface="Lato"/>
                <a:ea typeface="Lato"/>
                <a:cs typeface="Lato"/>
                <a:sym typeface="Lato"/>
              </a:rPr>
              <a:t>Team ID: CSE22PT39</a:t>
            </a:r>
            <a:endParaRPr b="1" sz="1500">
              <a:solidFill>
                <a:srgbClr val="EB5600"/>
              </a:solidFill>
              <a:latin typeface="Lato"/>
              <a:ea typeface="Lato"/>
              <a:cs typeface="Lato"/>
              <a:sym typeface="Lato"/>
            </a:endParaRPr>
          </a:p>
          <a:p>
            <a:pPr indent="0" lvl="0" marL="0" rtl="0" algn="l">
              <a:spcBef>
                <a:spcPts val="0"/>
              </a:spcBef>
              <a:spcAft>
                <a:spcPts val="0"/>
              </a:spcAft>
              <a:buNone/>
            </a:pPr>
            <a:r>
              <a:t/>
            </a:r>
            <a:endParaRPr b="1" sz="1500">
              <a:solidFill>
                <a:srgbClr val="EB5600"/>
              </a:solidFill>
              <a:latin typeface="Lato"/>
              <a:ea typeface="Lato"/>
              <a:cs typeface="Lato"/>
              <a:sym typeface="Lato"/>
            </a:endParaRPr>
          </a:p>
          <a:p>
            <a:pPr indent="0" lvl="0" marL="0" rtl="0" algn="l">
              <a:lnSpc>
                <a:spcPct val="115000"/>
              </a:lnSpc>
              <a:spcBef>
                <a:spcPts val="0"/>
              </a:spcBef>
              <a:spcAft>
                <a:spcPts val="0"/>
              </a:spcAft>
              <a:buNone/>
            </a:pPr>
            <a:r>
              <a:rPr b="1" lang="en-GB" sz="1300">
                <a:solidFill>
                  <a:srgbClr val="1A1A1A"/>
                </a:solidFill>
                <a:latin typeface="Lato"/>
                <a:ea typeface="Lato"/>
                <a:cs typeface="Lato"/>
                <a:sym typeface="Lato"/>
              </a:rPr>
              <a:t>Kalpitha S-  1JS19CS071</a:t>
            </a:r>
            <a:endParaRPr b="1" sz="1300">
              <a:solidFill>
                <a:srgbClr val="1A1A1A"/>
              </a:solidFill>
              <a:latin typeface="Lato"/>
              <a:ea typeface="Lato"/>
              <a:cs typeface="Lato"/>
              <a:sym typeface="Lato"/>
            </a:endParaRPr>
          </a:p>
          <a:p>
            <a:pPr indent="0" lvl="0" marL="0" rtl="0" algn="l">
              <a:lnSpc>
                <a:spcPct val="115000"/>
              </a:lnSpc>
              <a:spcBef>
                <a:spcPts val="0"/>
              </a:spcBef>
              <a:spcAft>
                <a:spcPts val="0"/>
              </a:spcAft>
              <a:buNone/>
            </a:pPr>
            <a:r>
              <a:rPr b="1" lang="en-GB" sz="1300">
                <a:solidFill>
                  <a:srgbClr val="1A1A1A"/>
                </a:solidFill>
                <a:latin typeface="Lato"/>
                <a:ea typeface="Lato"/>
                <a:cs typeface="Lato"/>
                <a:sym typeface="Lato"/>
              </a:rPr>
              <a:t>Nithya M Kattimani- 1JS19CS109</a:t>
            </a:r>
            <a:endParaRPr b="1" sz="1300">
              <a:solidFill>
                <a:srgbClr val="1A1A1A"/>
              </a:solidFill>
              <a:latin typeface="Lato"/>
              <a:ea typeface="Lato"/>
              <a:cs typeface="Lato"/>
              <a:sym typeface="Lato"/>
            </a:endParaRPr>
          </a:p>
          <a:p>
            <a:pPr indent="0" lvl="0" marL="0" rtl="0" algn="l">
              <a:lnSpc>
                <a:spcPct val="115000"/>
              </a:lnSpc>
              <a:spcBef>
                <a:spcPts val="0"/>
              </a:spcBef>
              <a:spcAft>
                <a:spcPts val="0"/>
              </a:spcAft>
              <a:buNone/>
            </a:pPr>
            <a:r>
              <a:rPr b="1" lang="en-GB" sz="1300">
                <a:solidFill>
                  <a:srgbClr val="1A1A1A"/>
                </a:solidFill>
                <a:latin typeface="Lato"/>
                <a:ea typeface="Lato"/>
                <a:cs typeface="Lato"/>
                <a:sym typeface="Lato"/>
              </a:rPr>
              <a:t>Palguni B M- 1JS19CS111</a:t>
            </a:r>
            <a:endParaRPr b="1" sz="1300">
              <a:solidFill>
                <a:srgbClr val="1A1A1A"/>
              </a:solidFill>
              <a:latin typeface="Lato"/>
              <a:ea typeface="Lato"/>
              <a:cs typeface="Lato"/>
              <a:sym typeface="Lato"/>
            </a:endParaRPr>
          </a:p>
          <a:p>
            <a:pPr indent="0" lvl="0" marL="0" rtl="0" algn="l">
              <a:lnSpc>
                <a:spcPct val="115000"/>
              </a:lnSpc>
              <a:spcBef>
                <a:spcPts val="0"/>
              </a:spcBef>
              <a:spcAft>
                <a:spcPts val="0"/>
              </a:spcAft>
              <a:buNone/>
            </a:pPr>
            <a:r>
              <a:rPr b="1" lang="en-GB" sz="1300">
                <a:solidFill>
                  <a:srgbClr val="1A1A1A"/>
                </a:solidFill>
                <a:latin typeface="Lato"/>
                <a:ea typeface="Lato"/>
                <a:cs typeface="Lato"/>
                <a:sym typeface="Lato"/>
              </a:rPr>
              <a:t>R Sahana-  1JS19CS128</a:t>
            </a:r>
            <a:endParaRPr b="1" sz="1300">
              <a:solidFill>
                <a:srgbClr val="1A1A1A"/>
              </a:solidFill>
              <a:latin typeface="Lato"/>
              <a:ea typeface="Lato"/>
              <a:cs typeface="Lato"/>
              <a:sym typeface="Lato"/>
            </a:endParaRPr>
          </a:p>
          <a:p>
            <a:pPr indent="0" lvl="0" marL="0" rtl="0" algn="l">
              <a:lnSpc>
                <a:spcPct val="115000"/>
              </a:lnSpc>
              <a:spcBef>
                <a:spcPts val="0"/>
              </a:spcBef>
              <a:spcAft>
                <a:spcPts val="0"/>
              </a:spcAft>
              <a:buNone/>
            </a:pPr>
            <a:r>
              <a:t/>
            </a:r>
            <a:endParaRPr b="1" sz="1300">
              <a:solidFill>
                <a:srgbClr val="1A1A1A"/>
              </a:solidFill>
              <a:latin typeface="Lato"/>
              <a:ea typeface="Lato"/>
              <a:cs typeface="Lato"/>
              <a:sym typeface="Lato"/>
            </a:endParaRPr>
          </a:p>
          <a:p>
            <a:pPr indent="0" lvl="0" marL="0" rtl="0" algn="l">
              <a:lnSpc>
                <a:spcPct val="115000"/>
              </a:lnSpc>
              <a:spcBef>
                <a:spcPts val="0"/>
              </a:spcBef>
              <a:spcAft>
                <a:spcPts val="0"/>
              </a:spcAft>
              <a:buNone/>
            </a:pPr>
            <a:r>
              <a:t/>
            </a:r>
            <a:endParaRPr b="1" sz="1300">
              <a:solidFill>
                <a:srgbClr val="1A1A1A"/>
              </a:solidFill>
              <a:latin typeface="Lato"/>
              <a:ea typeface="Lato"/>
              <a:cs typeface="Lato"/>
              <a:sym typeface="Lato"/>
            </a:endParaRPr>
          </a:p>
          <a:p>
            <a:pPr indent="0" lvl="0" marL="0" rtl="0" algn="l">
              <a:lnSpc>
                <a:spcPct val="115000"/>
              </a:lnSpc>
              <a:spcBef>
                <a:spcPts val="0"/>
              </a:spcBef>
              <a:spcAft>
                <a:spcPts val="0"/>
              </a:spcAft>
              <a:buNone/>
            </a:pPr>
            <a:r>
              <a:t/>
            </a:r>
            <a:endParaRPr b="1" sz="1300">
              <a:solidFill>
                <a:srgbClr val="1A1A1A"/>
              </a:solidFill>
              <a:latin typeface="Lato"/>
              <a:ea typeface="Lato"/>
              <a:cs typeface="Lato"/>
              <a:sym typeface="Lato"/>
            </a:endParaRPr>
          </a:p>
        </p:txBody>
      </p:sp>
      <p:sp>
        <p:nvSpPr>
          <p:cNvPr id="134" name="Google Shape;134;p25"/>
          <p:cNvSpPr txBox="1"/>
          <p:nvPr/>
        </p:nvSpPr>
        <p:spPr>
          <a:xfrm>
            <a:off x="95100" y="3549625"/>
            <a:ext cx="2858700" cy="10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rgbClr val="EB5600"/>
                </a:solidFill>
                <a:latin typeface="Lato"/>
                <a:ea typeface="Lato"/>
                <a:cs typeface="Lato"/>
                <a:sym typeface="Lato"/>
              </a:rPr>
              <a:t>Under the guidance of:</a:t>
            </a:r>
            <a:endParaRPr b="1" sz="1500">
              <a:solidFill>
                <a:srgbClr val="EB5600"/>
              </a:solidFill>
              <a:latin typeface="Lato"/>
              <a:ea typeface="Lato"/>
              <a:cs typeface="Lato"/>
              <a:sym typeface="Lato"/>
            </a:endParaRPr>
          </a:p>
          <a:p>
            <a:pPr indent="0" lvl="0" marL="0" rtl="0" algn="l">
              <a:spcBef>
                <a:spcPts val="0"/>
              </a:spcBef>
              <a:spcAft>
                <a:spcPts val="0"/>
              </a:spcAft>
              <a:buNone/>
            </a:pPr>
            <a:r>
              <a:t/>
            </a:r>
            <a:endParaRPr b="1" sz="1500">
              <a:solidFill>
                <a:srgbClr val="EB5600"/>
              </a:solidFill>
              <a:latin typeface="Lato"/>
              <a:ea typeface="Lato"/>
              <a:cs typeface="Lato"/>
              <a:sym typeface="Lato"/>
            </a:endParaRPr>
          </a:p>
          <a:p>
            <a:pPr indent="0" lvl="0" marL="0" rtl="0" algn="l">
              <a:spcBef>
                <a:spcPts val="0"/>
              </a:spcBef>
              <a:spcAft>
                <a:spcPts val="0"/>
              </a:spcAft>
              <a:buNone/>
            </a:pPr>
            <a:r>
              <a:rPr b="1" lang="en-GB" sz="1300">
                <a:solidFill>
                  <a:srgbClr val="1A1A1A"/>
                </a:solidFill>
                <a:latin typeface="Lato"/>
                <a:ea typeface="Lato"/>
                <a:cs typeface="Lato"/>
                <a:sym typeface="Lato"/>
              </a:rPr>
              <a:t>Mrs. Impana KP</a:t>
            </a:r>
            <a:endParaRPr b="1" sz="1300">
              <a:solidFill>
                <a:srgbClr val="1A1A1A"/>
              </a:solidFill>
              <a:latin typeface="Lato"/>
              <a:ea typeface="Lato"/>
              <a:cs typeface="Lato"/>
              <a:sym typeface="Lato"/>
            </a:endParaRPr>
          </a:p>
          <a:p>
            <a:pPr indent="0" lvl="0" marL="0" rtl="0" algn="l">
              <a:spcBef>
                <a:spcPts val="0"/>
              </a:spcBef>
              <a:spcAft>
                <a:spcPts val="0"/>
              </a:spcAft>
              <a:buNone/>
            </a:pPr>
            <a:r>
              <a:rPr b="1" lang="en-GB" sz="1300">
                <a:solidFill>
                  <a:srgbClr val="1A1A1A"/>
                </a:solidFill>
                <a:latin typeface="Lato"/>
                <a:ea typeface="Lato"/>
                <a:cs typeface="Lato"/>
                <a:sym typeface="Lato"/>
              </a:rPr>
              <a:t>Assistant Professor, Dept of CSE</a:t>
            </a:r>
            <a:endParaRPr b="1" sz="1300">
              <a:solidFill>
                <a:srgbClr val="1A1A1A"/>
              </a:solidFill>
              <a:latin typeface="Lato"/>
              <a:ea typeface="Lato"/>
              <a:cs typeface="Lato"/>
              <a:sym typeface="Lato"/>
            </a:endParaRPr>
          </a:p>
        </p:txBody>
      </p:sp>
      <p:sp>
        <p:nvSpPr>
          <p:cNvPr id="135" name="Google Shape;135;p25"/>
          <p:cNvSpPr txBox="1"/>
          <p:nvPr/>
        </p:nvSpPr>
        <p:spPr>
          <a:xfrm>
            <a:off x="218325" y="2998525"/>
            <a:ext cx="199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1A1A1A"/>
                </a:solidFill>
                <a:latin typeface="Lato"/>
                <a:ea typeface="Lato"/>
                <a:cs typeface="Lato"/>
                <a:sym typeface="Lato"/>
              </a:rPr>
              <a:t>Date: 24/05/2023</a:t>
            </a:r>
            <a:endParaRPr b="1">
              <a:solidFill>
                <a:srgbClr val="1A1A1A"/>
              </a:solidFill>
              <a:latin typeface="Lato"/>
              <a:ea typeface="Lato"/>
              <a:cs typeface="Lato"/>
              <a:sym typeface="Lato"/>
            </a:endParaRPr>
          </a:p>
        </p:txBody>
      </p:sp>
      <p:sp>
        <p:nvSpPr>
          <p:cNvPr id="136" name="Google Shape;136;p25"/>
          <p:cNvSpPr txBox="1"/>
          <p:nvPr/>
        </p:nvSpPr>
        <p:spPr>
          <a:xfrm>
            <a:off x="8536302" y="45974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sz="1000">
                <a:solidFill>
                  <a:srgbClr val="595959"/>
                </a:solidFill>
                <a:latin typeface="Lato"/>
                <a:ea typeface="Lato"/>
                <a:cs typeface="Lato"/>
                <a:sym typeface="Lato"/>
              </a:rPr>
              <a:t>‹#›</a:t>
            </a:fld>
            <a:endParaRPr sz="1000">
              <a:solidFill>
                <a:srgbClr val="595959"/>
              </a:solidFill>
              <a:latin typeface="Lato"/>
              <a:ea typeface="Lato"/>
              <a:cs typeface="Lato"/>
              <a:sym typeface="Lato"/>
            </a:endParaRPr>
          </a:p>
        </p:txBody>
      </p:sp>
      <p:sp>
        <p:nvSpPr>
          <p:cNvPr id="137" name="Google Shape;137;p25"/>
          <p:cNvSpPr txBox="1"/>
          <p:nvPr/>
        </p:nvSpPr>
        <p:spPr>
          <a:xfrm>
            <a:off x="-23750" y="376250"/>
            <a:ext cx="91440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38" name="Google Shape;138;p25"/>
          <p:cNvSpPr txBox="1"/>
          <p:nvPr/>
        </p:nvSpPr>
        <p:spPr>
          <a:xfrm>
            <a:off x="-23750" y="-4750"/>
            <a:ext cx="91440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descr="vtu logo 1" id="139" name="Google Shape;139;p25"/>
          <p:cNvPicPr preferRelativeResize="0"/>
          <p:nvPr/>
        </p:nvPicPr>
        <p:blipFill rotWithShape="1">
          <a:blip r:embed="rId3">
            <a:alphaModFix/>
          </a:blip>
          <a:srcRect b="0" l="0" r="0" t="0"/>
          <a:stretch/>
        </p:blipFill>
        <p:spPr>
          <a:xfrm>
            <a:off x="6762502" y="12544"/>
            <a:ext cx="756300" cy="764433"/>
          </a:xfrm>
          <a:prstGeom prst="rect">
            <a:avLst/>
          </a:prstGeom>
          <a:noFill/>
          <a:ln>
            <a:noFill/>
          </a:ln>
        </p:spPr>
      </p:pic>
      <p:pic>
        <p:nvPicPr>
          <p:cNvPr id="140" name="Google Shape;140;p25"/>
          <p:cNvPicPr preferRelativeResize="0"/>
          <p:nvPr/>
        </p:nvPicPr>
        <p:blipFill>
          <a:blip r:embed="rId4">
            <a:alphaModFix/>
          </a:blip>
          <a:stretch>
            <a:fillRect/>
          </a:stretch>
        </p:blipFill>
        <p:spPr>
          <a:xfrm>
            <a:off x="1270231" y="-4750"/>
            <a:ext cx="697369" cy="691975"/>
          </a:xfrm>
          <a:prstGeom prst="rect">
            <a:avLst/>
          </a:prstGeom>
          <a:noFill/>
          <a:ln>
            <a:noFill/>
          </a:ln>
        </p:spPr>
      </p:pic>
      <p:sp>
        <p:nvSpPr>
          <p:cNvPr id="141" name="Google Shape;141;p25"/>
          <p:cNvSpPr txBox="1"/>
          <p:nvPr/>
        </p:nvSpPr>
        <p:spPr>
          <a:xfrm>
            <a:off x="135550" y="-48550"/>
            <a:ext cx="8520600" cy="7926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GB" sz="1300">
                <a:solidFill>
                  <a:srgbClr val="595959"/>
                </a:solidFill>
              </a:rPr>
              <a:t>JSS </a:t>
            </a:r>
            <a:r>
              <a:rPr lang="en-GB" sz="1300">
                <a:solidFill>
                  <a:srgbClr val="595959"/>
                </a:solidFill>
              </a:rPr>
              <a:t>MAHAVIDYAPEETHA</a:t>
            </a:r>
            <a:endParaRPr sz="1300">
              <a:solidFill>
                <a:srgbClr val="595959"/>
              </a:solidFill>
            </a:endParaRPr>
          </a:p>
          <a:p>
            <a:pPr indent="0" lvl="0" marL="0" rtl="0" algn="ctr">
              <a:spcBef>
                <a:spcPts val="0"/>
              </a:spcBef>
              <a:spcAft>
                <a:spcPts val="0"/>
              </a:spcAft>
              <a:buNone/>
            </a:pPr>
            <a:r>
              <a:rPr lang="en-GB" sz="1500">
                <a:solidFill>
                  <a:srgbClr val="595959"/>
                </a:solidFill>
              </a:rPr>
              <a:t>   JSS ACADEMY OF TECHNICAL EDUCATION</a:t>
            </a:r>
            <a:endParaRPr sz="1500">
              <a:solidFill>
                <a:srgbClr val="595959"/>
              </a:solidFill>
            </a:endParaRPr>
          </a:p>
          <a:p>
            <a:pPr indent="0" lvl="0" marL="0" rtl="0" algn="ctr">
              <a:spcBef>
                <a:spcPts val="0"/>
              </a:spcBef>
              <a:spcAft>
                <a:spcPts val="0"/>
              </a:spcAft>
              <a:buNone/>
            </a:pPr>
            <a:r>
              <a:rPr lang="en-GB" sz="1500">
                <a:solidFill>
                  <a:srgbClr val="595959"/>
                </a:solidFill>
              </a:rPr>
              <a:t>BENGALURU-60</a:t>
            </a:r>
            <a:endParaRPr sz="15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2988450" y="547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440"/>
              <a:t>MODULES</a:t>
            </a:r>
            <a:endParaRPr sz="2440"/>
          </a:p>
        </p:txBody>
      </p:sp>
      <p:sp>
        <p:nvSpPr>
          <p:cNvPr id="195" name="Google Shape;195;p34"/>
          <p:cNvSpPr txBox="1"/>
          <p:nvPr>
            <p:ph idx="1" type="body"/>
          </p:nvPr>
        </p:nvSpPr>
        <p:spPr>
          <a:xfrm>
            <a:off x="573600" y="1359900"/>
            <a:ext cx="8133300" cy="3315900"/>
          </a:xfrm>
          <a:prstGeom prst="rect">
            <a:avLst/>
          </a:prstGeom>
        </p:spPr>
        <p:txBody>
          <a:bodyPr anchorCtr="0" anchor="t" bIns="91425" lIns="91425" spcFirstLastPara="1" rIns="91425" wrap="square" tIns="91425">
            <a:noAutofit/>
          </a:bodyPr>
          <a:lstStyle/>
          <a:p>
            <a:pPr indent="-311150" lvl="0" marL="457200" rtl="0" algn="just">
              <a:lnSpc>
                <a:spcPct val="170000"/>
              </a:lnSpc>
              <a:spcBef>
                <a:spcPts val="1000"/>
              </a:spcBef>
              <a:spcAft>
                <a:spcPts val="0"/>
              </a:spcAft>
              <a:buClr>
                <a:schemeClr val="dk2"/>
              </a:buClr>
              <a:buSzPts val="1300"/>
              <a:buFont typeface="Times New Roman"/>
              <a:buChar char="➢"/>
            </a:pPr>
            <a:r>
              <a:rPr lang="en-GB" sz="1500">
                <a:solidFill>
                  <a:srgbClr val="000000"/>
                </a:solidFill>
                <a:latin typeface="Times New Roman"/>
                <a:ea typeface="Times New Roman"/>
                <a:cs typeface="Times New Roman"/>
                <a:sym typeface="Times New Roman"/>
              </a:rPr>
              <a:t>Encryption</a:t>
            </a:r>
            <a:endParaRPr sz="1500">
              <a:solidFill>
                <a:srgbClr val="000000"/>
              </a:solidFill>
              <a:latin typeface="Times New Roman"/>
              <a:ea typeface="Times New Roman"/>
              <a:cs typeface="Times New Roman"/>
              <a:sym typeface="Times New Roman"/>
            </a:endParaRPr>
          </a:p>
          <a:p>
            <a:pPr indent="-323850" lvl="0" marL="457200" rtl="0" algn="just">
              <a:lnSpc>
                <a:spcPct val="170000"/>
              </a:lnSpc>
              <a:spcBef>
                <a:spcPts val="0"/>
              </a:spcBef>
              <a:spcAft>
                <a:spcPts val="0"/>
              </a:spcAft>
              <a:buClr>
                <a:srgbClr val="000000"/>
              </a:buClr>
              <a:buSzPts val="1500"/>
              <a:buFont typeface="Times New Roman"/>
              <a:buChar char="➢"/>
            </a:pPr>
            <a:r>
              <a:rPr lang="en-GB" sz="1500">
                <a:solidFill>
                  <a:srgbClr val="000000"/>
                </a:solidFill>
                <a:latin typeface="Times New Roman"/>
                <a:ea typeface="Times New Roman"/>
                <a:cs typeface="Times New Roman"/>
                <a:sym typeface="Times New Roman"/>
              </a:rPr>
              <a:t>Decryption</a:t>
            </a:r>
            <a:endParaRPr sz="1500">
              <a:solidFill>
                <a:srgbClr val="000000"/>
              </a:solidFill>
              <a:latin typeface="Times New Roman"/>
              <a:ea typeface="Times New Roman"/>
              <a:cs typeface="Times New Roman"/>
              <a:sym typeface="Times New Roman"/>
            </a:endParaRPr>
          </a:p>
          <a:p>
            <a:pPr indent="-323850" lvl="0" marL="457200" rtl="0" algn="just">
              <a:lnSpc>
                <a:spcPct val="170000"/>
              </a:lnSpc>
              <a:spcBef>
                <a:spcPts val="0"/>
              </a:spcBef>
              <a:spcAft>
                <a:spcPts val="0"/>
              </a:spcAft>
              <a:buClr>
                <a:srgbClr val="000000"/>
              </a:buClr>
              <a:buSzPts val="1500"/>
              <a:buFont typeface="Times New Roman"/>
              <a:buChar char="➢"/>
            </a:pPr>
            <a:r>
              <a:rPr lang="en-GB" sz="1500">
                <a:solidFill>
                  <a:srgbClr val="000000"/>
                </a:solidFill>
                <a:latin typeface="Times New Roman"/>
                <a:ea typeface="Times New Roman"/>
                <a:cs typeface="Times New Roman"/>
                <a:sym typeface="Times New Roman"/>
              </a:rPr>
              <a:t>Iris Detection</a:t>
            </a:r>
            <a:endParaRPr sz="1500">
              <a:solidFill>
                <a:srgbClr val="000000"/>
              </a:solidFill>
              <a:latin typeface="Times New Roman"/>
              <a:ea typeface="Times New Roman"/>
              <a:cs typeface="Times New Roman"/>
              <a:sym typeface="Times New Roman"/>
            </a:endParaRPr>
          </a:p>
          <a:p>
            <a:pPr indent="-323850" lvl="0" marL="457200" rtl="0" algn="just">
              <a:lnSpc>
                <a:spcPct val="170000"/>
              </a:lnSpc>
              <a:spcBef>
                <a:spcPts val="0"/>
              </a:spcBef>
              <a:spcAft>
                <a:spcPts val="0"/>
              </a:spcAft>
              <a:buClr>
                <a:srgbClr val="000000"/>
              </a:buClr>
              <a:buSzPts val="1500"/>
              <a:buFont typeface="Times New Roman"/>
              <a:buChar char="➢"/>
            </a:pPr>
            <a:r>
              <a:rPr lang="en-GB" sz="1500">
                <a:solidFill>
                  <a:srgbClr val="000000"/>
                </a:solidFill>
                <a:latin typeface="Times New Roman"/>
                <a:ea typeface="Times New Roman"/>
                <a:cs typeface="Times New Roman"/>
                <a:sym typeface="Times New Roman"/>
              </a:rPr>
              <a:t>Fingerprint Matching</a:t>
            </a:r>
            <a:endParaRPr sz="1500">
              <a:solidFill>
                <a:srgbClr val="000000"/>
              </a:solidFill>
              <a:latin typeface="Times New Roman"/>
              <a:ea typeface="Times New Roman"/>
              <a:cs typeface="Times New Roman"/>
              <a:sym typeface="Times New Roman"/>
            </a:endParaRPr>
          </a:p>
          <a:p>
            <a:pPr indent="0" lvl="0" marL="457200" rtl="0" algn="just">
              <a:lnSpc>
                <a:spcPct val="170000"/>
              </a:lnSpc>
              <a:spcBef>
                <a:spcPts val="1000"/>
              </a:spcBef>
              <a:spcAft>
                <a:spcPts val="0"/>
              </a:spcAft>
              <a:buNone/>
            </a:pPr>
            <a:r>
              <a:t/>
            </a:r>
            <a:endParaRPr sz="1500">
              <a:solidFill>
                <a:srgbClr val="000000"/>
              </a:solidFill>
              <a:latin typeface="Times New Roman"/>
              <a:ea typeface="Times New Roman"/>
              <a:cs typeface="Times New Roman"/>
              <a:sym typeface="Times New Roman"/>
            </a:endParaRPr>
          </a:p>
          <a:p>
            <a:pPr indent="0" lvl="0" marL="457200" rtl="0" algn="just">
              <a:lnSpc>
                <a:spcPct val="170000"/>
              </a:lnSpc>
              <a:spcBef>
                <a:spcPts val="1000"/>
              </a:spcBef>
              <a:spcAft>
                <a:spcPts val="0"/>
              </a:spcAft>
              <a:buNone/>
            </a:pPr>
            <a:r>
              <a:t/>
            </a:r>
            <a:endParaRPr sz="1500">
              <a:solidFill>
                <a:srgbClr val="000000"/>
              </a:solidFill>
              <a:latin typeface="Times New Roman"/>
              <a:ea typeface="Times New Roman"/>
              <a:cs typeface="Times New Roman"/>
              <a:sym typeface="Times New Roman"/>
            </a:endParaRPr>
          </a:p>
          <a:p>
            <a:pPr indent="0" lvl="0" marL="457200" rtl="0" algn="just">
              <a:lnSpc>
                <a:spcPct val="170000"/>
              </a:lnSpc>
              <a:spcBef>
                <a:spcPts val="1000"/>
              </a:spcBef>
              <a:spcAft>
                <a:spcPts val="0"/>
              </a:spcAft>
              <a:buNone/>
            </a:pPr>
            <a:r>
              <a:t/>
            </a:r>
            <a:endParaRPr sz="1800">
              <a:solidFill>
                <a:srgbClr val="000000"/>
              </a:solidFill>
              <a:latin typeface="Calibri"/>
              <a:ea typeface="Calibri"/>
              <a:cs typeface="Calibri"/>
              <a:sym typeface="Calibri"/>
            </a:endParaRPr>
          </a:p>
          <a:p>
            <a:pPr indent="0" lvl="0" marL="457200" marR="800100" rtl="0" algn="just">
              <a:lnSpc>
                <a:spcPct val="115000"/>
              </a:lnSpc>
              <a:spcBef>
                <a:spcPts val="2500"/>
              </a:spcBef>
              <a:spcAft>
                <a:spcPts val="1000"/>
              </a:spcAft>
              <a:buNone/>
            </a:pPr>
            <a:r>
              <a:t/>
            </a:r>
            <a:endParaRPr sz="1600">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nvSpPr>
        <p:spPr>
          <a:xfrm>
            <a:off x="1979375" y="491750"/>
            <a:ext cx="768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40">
                <a:solidFill>
                  <a:srgbClr val="1A1A1A"/>
                </a:solidFill>
                <a:latin typeface="Raleway"/>
                <a:ea typeface="Raleway"/>
                <a:cs typeface="Raleway"/>
                <a:sym typeface="Raleway"/>
              </a:rPr>
              <a:t>Advantages of the Proposed System</a:t>
            </a:r>
            <a:endParaRPr b="1" sz="2440">
              <a:solidFill>
                <a:srgbClr val="1A1A1A"/>
              </a:solidFill>
              <a:latin typeface="Raleway"/>
              <a:ea typeface="Raleway"/>
              <a:cs typeface="Raleway"/>
              <a:sym typeface="Raleway"/>
            </a:endParaRPr>
          </a:p>
        </p:txBody>
      </p:sp>
      <p:sp>
        <p:nvSpPr>
          <p:cNvPr id="201" name="Google Shape;201;p35"/>
          <p:cNvSpPr txBox="1"/>
          <p:nvPr/>
        </p:nvSpPr>
        <p:spPr>
          <a:xfrm>
            <a:off x="783825" y="1626200"/>
            <a:ext cx="8133300" cy="3315900"/>
          </a:xfrm>
          <a:prstGeom prst="rect">
            <a:avLst/>
          </a:prstGeom>
          <a:noFill/>
          <a:ln>
            <a:noFill/>
          </a:ln>
        </p:spPr>
        <p:txBody>
          <a:bodyPr anchorCtr="0" anchor="t" bIns="91425" lIns="91425" spcFirstLastPara="1" rIns="91425" wrap="square" tIns="91425">
            <a:noAutofit/>
          </a:bodyPr>
          <a:lstStyle/>
          <a:p>
            <a:pPr indent="-330200" lvl="0" marL="457200" marR="800100" rtl="0" algn="just">
              <a:lnSpc>
                <a:spcPct val="115000"/>
              </a:lnSpc>
              <a:spcBef>
                <a:spcPts val="2500"/>
              </a:spcBef>
              <a:spcAft>
                <a:spcPts val="0"/>
              </a:spcAft>
              <a:buClr>
                <a:srgbClr val="1A1A1A"/>
              </a:buClr>
              <a:buSzPts val="1600"/>
              <a:buFont typeface="Arial"/>
              <a:buChar char="➢"/>
            </a:pPr>
            <a:r>
              <a:rPr lang="en-GB" sz="1600">
                <a:solidFill>
                  <a:srgbClr val="1A1A1A"/>
                </a:solidFill>
              </a:rPr>
              <a:t>Highly reliable </a:t>
            </a:r>
            <a:endParaRPr sz="1600">
              <a:solidFill>
                <a:srgbClr val="1A1A1A"/>
              </a:solidFill>
            </a:endParaRPr>
          </a:p>
          <a:p>
            <a:pPr indent="-330200" lvl="0" marL="457200" marR="800100" rtl="0" algn="just">
              <a:lnSpc>
                <a:spcPct val="115000"/>
              </a:lnSpc>
              <a:spcBef>
                <a:spcPts val="2500"/>
              </a:spcBef>
              <a:spcAft>
                <a:spcPts val="0"/>
              </a:spcAft>
              <a:buClr>
                <a:srgbClr val="1A1A1A"/>
              </a:buClr>
              <a:buSzPts val="1600"/>
              <a:buFont typeface="Arial"/>
              <a:buChar char="➢"/>
            </a:pPr>
            <a:r>
              <a:rPr lang="en-GB" sz="1600">
                <a:solidFill>
                  <a:srgbClr val="1A1A1A"/>
                </a:solidFill>
              </a:rPr>
              <a:t>Accurate</a:t>
            </a:r>
            <a:endParaRPr sz="1600">
              <a:solidFill>
                <a:srgbClr val="1A1A1A"/>
              </a:solidFill>
            </a:endParaRPr>
          </a:p>
          <a:p>
            <a:pPr indent="-330200" lvl="0" marL="457200" marR="800100" rtl="0" algn="just">
              <a:lnSpc>
                <a:spcPct val="115000"/>
              </a:lnSpc>
              <a:spcBef>
                <a:spcPts val="2500"/>
              </a:spcBef>
              <a:spcAft>
                <a:spcPts val="0"/>
              </a:spcAft>
              <a:buClr>
                <a:srgbClr val="1A1A1A"/>
              </a:buClr>
              <a:buSzPts val="1600"/>
              <a:buFont typeface="Arial"/>
              <a:buChar char="➢"/>
            </a:pPr>
            <a:r>
              <a:rPr lang="en-GB" sz="1600">
                <a:solidFill>
                  <a:srgbClr val="1A1A1A"/>
                </a:solidFill>
              </a:rPr>
              <a:t>Inexpensive</a:t>
            </a:r>
            <a:endParaRPr sz="1600">
              <a:solidFill>
                <a:srgbClr val="1A1A1A"/>
              </a:solidFill>
            </a:endParaRPr>
          </a:p>
          <a:p>
            <a:pPr indent="-330200" lvl="0" marL="457200" marR="800100" rtl="0" algn="just">
              <a:lnSpc>
                <a:spcPct val="115000"/>
              </a:lnSpc>
              <a:spcBef>
                <a:spcPts val="2500"/>
              </a:spcBef>
              <a:spcAft>
                <a:spcPts val="0"/>
              </a:spcAft>
              <a:buClr>
                <a:srgbClr val="1A1A1A"/>
              </a:buClr>
              <a:buSzPts val="1600"/>
              <a:buFont typeface="Arial"/>
              <a:buChar char="➢"/>
            </a:pPr>
            <a:r>
              <a:rPr lang="en-GB" sz="1600">
                <a:solidFill>
                  <a:srgbClr val="1A1A1A"/>
                </a:solidFill>
              </a:rPr>
              <a:t>Low memory requirement</a:t>
            </a:r>
            <a:endParaRPr sz="1600">
              <a:solidFill>
                <a:srgbClr val="1A1A1A"/>
              </a:solidFill>
            </a:endParaRPr>
          </a:p>
          <a:p>
            <a:pPr indent="0" lvl="0" marL="457200" marR="800100" rtl="0" algn="just">
              <a:lnSpc>
                <a:spcPct val="115000"/>
              </a:lnSpc>
              <a:spcBef>
                <a:spcPts val="2500"/>
              </a:spcBef>
              <a:spcAft>
                <a:spcPts val="0"/>
              </a:spcAft>
              <a:buNone/>
            </a:pPr>
            <a:r>
              <a:t/>
            </a:r>
            <a:endParaRPr sz="1600">
              <a:solidFill>
                <a:srgbClr val="1A1A1A"/>
              </a:solidFill>
            </a:endParaRPr>
          </a:p>
          <a:p>
            <a:pPr indent="0" lvl="0" marL="457200" marR="800100" rtl="0" algn="just">
              <a:lnSpc>
                <a:spcPct val="115000"/>
              </a:lnSpc>
              <a:spcBef>
                <a:spcPts val="2500"/>
              </a:spcBef>
              <a:spcAft>
                <a:spcPts val="1000"/>
              </a:spcAft>
              <a:buNone/>
            </a:pPr>
            <a:r>
              <a:t/>
            </a:r>
            <a:endParaRPr sz="1600">
              <a:solidFill>
                <a:srgbClr val="59595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nvSpPr>
        <p:spPr>
          <a:xfrm>
            <a:off x="1979375" y="491750"/>
            <a:ext cx="768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40">
                <a:solidFill>
                  <a:srgbClr val="1A1A1A"/>
                </a:solidFill>
                <a:latin typeface="Raleway"/>
                <a:ea typeface="Raleway"/>
                <a:cs typeface="Raleway"/>
                <a:sym typeface="Raleway"/>
              </a:rPr>
              <a:t>Future enhancements</a:t>
            </a:r>
            <a:endParaRPr b="1" sz="2440">
              <a:solidFill>
                <a:srgbClr val="1A1A1A"/>
              </a:solidFill>
              <a:latin typeface="Raleway"/>
              <a:ea typeface="Raleway"/>
              <a:cs typeface="Raleway"/>
              <a:sym typeface="Raleway"/>
            </a:endParaRPr>
          </a:p>
        </p:txBody>
      </p:sp>
      <p:sp>
        <p:nvSpPr>
          <p:cNvPr id="207" name="Google Shape;207;p36"/>
          <p:cNvSpPr txBox="1"/>
          <p:nvPr/>
        </p:nvSpPr>
        <p:spPr>
          <a:xfrm>
            <a:off x="783825" y="1626200"/>
            <a:ext cx="7555200" cy="2227800"/>
          </a:xfrm>
          <a:prstGeom prst="rect">
            <a:avLst/>
          </a:prstGeom>
          <a:noFill/>
          <a:ln>
            <a:noFill/>
          </a:ln>
        </p:spPr>
        <p:txBody>
          <a:bodyPr anchorCtr="0" anchor="t" bIns="91425" lIns="91425" spcFirstLastPara="1" rIns="91425" wrap="square" tIns="91425">
            <a:noAutofit/>
          </a:bodyPr>
          <a:lstStyle/>
          <a:p>
            <a:pPr indent="0" lvl="0" marL="0" marR="800100" rtl="0" algn="just">
              <a:lnSpc>
                <a:spcPct val="115000"/>
              </a:lnSpc>
              <a:spcBef>
                <a:spcPts val="2500"/>
              </a:spcBef>
              <a:spcAft>
                <a:spcPts val="0"/>
              </a:spcAft>
              <a:buNone/>
            </a:pPr>
            <a:r>
              <a:rPr lang="en-GB" sz="1600">
                <a:solidFill>
                  <a:srgbClr val="1A1A1A"/>
                </a:solidFill>
              </a:rPr>
              <a:t>Can be used for security purposes of data in fields such as </a:t>
            </a:r>
            <a:endParaRPr sz="1600">
              <a:solidFill>
                <a:srgbClr val="1A1A1A"/>
              </a:solidFill>
            </a:endParaRPr>
          </a:p>
          <a:p>
            <a:pPr indent="-330200" lvl="0" marL="457200" marR="800100" rtl="0" algn="just">
              <a:lnSpc>
                <a:spcPct val="200000"/>
              </a:lnSpc>
              <a:spcBef>
                <a:spcPts val="2500"/>
              </a:spcBef>
              <a:spcAft>
                <a:spcPts val="0"/>
              </a:spcAft>
              <a:buClr>
                <a:srgbClr val="595959"/>
              </a:buClr>
              <a:buSzPts val="1600"/>
              <a:buFont typeface="Arial"/>
              <a:buChar char="●"/>
            </a:pPr>
            <a:r>
              <a:rPr lang="en-GB" sz="1600">
                <a:solidFill>
                  <a:srgbClr val="1A1A1A"/>
                </a:solidFill>
              </a:rPr>
              <a:t>ATM machines</a:t>
            </a:r>
            <a:endParaRPr sz="1600">
              <a:solidFill>
                <a:srgbClr val="1A1A1A"/>
              </a:solidFill>
            </a:endParaRPr>
          </a:p>
          <a:p>
            <a:pPr indent="-330200" lvl="0" marL="457200" marR="800100" rtl="0" algn="just">
              <a:lnSpc>
                <a:spcPct val="200000"/>
              </a:lnSpc>
              <a:spcBef>
                <a:spcPts val="0"/>
              </a:spcBef>
              <a:spcAft>
                <a:spcPts val="0"/>
              </a:spcAft>
              <a:buClr>
                <a:srgbClr val="595959"/>
              </a:buClr>
              <a:buSzPts val="1600"/>
              <a:buFont typeface="Arial"/>
              <a:buChar char="●"/>
            </a:pPr>
            <a:r>
              <a:rPr lang="en-GB" sz="1600">
                <a:solidFill>
                  <a:srgbClr val="1A1A1A"/>
                </a:solidFill>
              </a:rPr>
              <a:t>Banking systems</a:t>
            </a:r>
            <a:endParaRPr sz="1600">
              <a:solidFill>
                <a:srgbClr val="1A1A1A"/>
              </a:solidFill>
            </a:endParaRPr>
          </a:p>
          <a:p>
            <a:pPr indent="-330200" lvl="0" marL="457200" marR="800100" rtl="0" algn="just">
              <a:lnSpc>
                <a:spcPct val="200000"/>
              </a:lnSpc>
              <a:spcBef>
                <a:spcPts val="0"/>
              </a:spcBef>
              <a:spcAft>
                <a:spcPts val="0"/>
              </a:spcAft>
              <a:buClr>
                <a:srgbClr val="595959"/>
              </a:buClr>
              <a:buSzPts val="1600"/>
              <a:buFont typeface="Arial"/>
              <a:buChar char="●"/>
            </a:pPr>
            <a:r>
              <a:rPr lang="en-GB" sz="1600">
                <a:solidFill>
                  <a:srgbClr val="1A1A1A"/>
                </a:solidFill>
              </a:rPr>
              <a:t>Government Documents</a:t>
            </a:r>
            <a:endParaRPr sz="1600">
              <a:solidFill>
                <a:srgbClr val="1A1A1A"/>
              </a:solidFill>
            </a:endParaRPr>
          </a:p>
          <a:p>
            <a:pPr indent="-330200" lvl="0" marL="457200" marR="800100" rtl="0" algn="just">
              <a:lnSpc>
                <a:spcPct val="200000"/>
              </a:lnSpc>
              <a:spcBef>
                <a:spcPts val="0"/>
              </a:spcBef>
              <a:spcAft>
                <a:spcPts val="0"/>
              </a:spcAft>
              <a:buClr>
                <a:srgbClr val="1A1A1A"/>
              </a:buClr>
              <a:buSzPts val="1600"/>
              <a:buFont typeface="Lato"/>
              <a:buChar char="●"/>
            </a:pPr>
            <a:r>
              <a:rPr lang="en-GB" sz="1600">
                <a:solidFill>
                  <a:srgbClr val="1A1A1A"/>
                </a:solidFill>
              </a:rPr>
              <a:t>Watermarking</a:t>
            </a:r>
            <a:endParaRPr sz="1600">
              <a:solidFill>
                <a:srgbClr val="1A1A1A"/>
              </a:solidFill>
            </a:endParaRPr>
          </a:p>
          <a:p>
            <a:pPr indent="0" lvl="0" marL="914400" marR="800100" rtl="0" algn="just">
              <a:lnSpc>
                <a:spcPct val="115000"/>
              </a:lnSpc>
              <a:spcBef>
                <a:spcPts val="2500"/>
              </a:spcBef>
              <a:spcAft>
                <a:spcPts val="1000"/>
              </a:spcAft>
              <a:buNone/>
            </a:pPr>
            <a:r>
              <a:t/>
            </a:r>
            <a:endParaRPr sz="1600">
              <a:solidFill>
                <a:srgbClr val="1A1A1A"/>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476400" y="2304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nvSpPr>
        <p:spPr>
          <a:xfrm>
            <a:off x="3434325" y="6599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ABSTRACT</a:t>
            </a:r>
            <a:endParaRPr b="1" sz="2600">
              <a:solidFill>
                <a:srgbClr val="1A1A1A"/>
              </a:solidFill>
              <a:latin typeface="Raleway"/>
              <a:ea typeface="Raleway"/>
              <a:cs typeface="Raleway"/>
              <a:sym typeface="Raleway"/>
            </a:endParaRPr>
          </a:p>
        </p:txBody>
      </p:sp>
      <p:sp>
        <p:nvSpPr>
          <p:cNvPr id="147" name="Google Shape;147;p26"/>
          <p:cNvSpPr txBox="1"/>
          <p:nvPr/>
        </p:nvSpPr>
        <p:spPr>
          <a:xfrm>
            <a:off x="783825" y="1626200"/>
            <a:ext cx="8133300" cy="3315900"/>
          </a:xfrm>
          <a:prstGeom prst="rect">
            <a:avLst/>
          </a:prstGeom>
          <a:noFill/>
          <a:ln>
            <a:noFill/>
          </a:ln>
        </p:spPr>
        <p:txBody>
          <a:bodyPr anchorCtr="0" anchor="t" bIns="91425" lIns="91425" spcFirstLastPara="1" rIns="91425" wrap="square" tIns="91425">
            <a:noAutofit/>
          </a:bodyPr>
          <a:lstStyle/>
          <a:p>
            <a:pPr indent="-330200" lvl="0" marL="457200" marR="800100" rtl="0" algn="just">
              <a:lnSpc>
                <a:spcPct val="115000"/>
              </a:lnSpc>
              <a:spcBef>
                <a:spcPts val="2500"/>
              </a:spcBef>
              <a:spcAft>
                <a:spcPts val="0"/>
              </a:spcAft>
              <a:buClr>
                <a:srgbClr val="1A1A1A"/>
              </a:buClr>
              <a:buSzPts val="1600"/>
              <a:buFont typeface="Arial"/>
              <a:buChar char="➢"/>
            </a:pPr>
            <a:r>
              <a:rPr lang="en-GB" sz="1600">
                <a:solidFill>
                  <a:srgbClr val="1A1A1A"/>
                </a:solidFill>
              </a:rPr>
              <a:t>With the rapid pace of technological growth, it is very important to secure user data.</a:t>
            </a:r>
            <a:endParaRPr sz="1600">
              <a:solidFill>
                <a:srgbClr val="1A1A1A"/>
              </a:solidFill>
            </a:endParaRPr>
          </a:p>
          <a:p>
            <a:pPr indent="-330200" lvl="0" marL="457200" marR="800100" rtl="0" algn="just">
              <a:lnSpc>
                <a:spcPct val="115000"/>
              </a:lnSpc>
              <a:spcBef>
                <a:spcPts val="1000"/>
              </a:spcBef>
              <a:spcAft>
                <a:spcPts val="0"/>
              </a:spcAft>
              <a:buClr>
                <a:srgbClr val="1A1A1A"/>
              </a:buClr>
              <a:buSzPts val="1600"/>
              <a:buFont typeface="Arial"/>
              <a:buChar char="➢"/>
            </a:pPr>
            <a:r>
              <a:rPr lang="en-GB" sz="1600">
                <a:solidFill>
                  <a:srgbClr val="1A1A1A"/>
                </a:solidFill>
              </a:rPr>
              <a:t>A robust technique which not only secures data but prevents it from various attacks is necessary. </a:t>
            </a:r>
            <a:endParaRPr sz="1600">
              <a:solidFill>
                <a:srgbClr val="1A1A1A"/>
              </a:solidFill>
            </a:endParaRPr>
          </a:p>
          <a:p>
            <a:pPr indent="-330200" lvl="0" marL="457200" marR="800100" rtl="0" algn="just">
              <a:lnSpc>
                <a:spcPct val="115000"/>
              </a:lnSpc>
              <a:spcBef>
                <a:spcPts val="1000"/>
              </a:spcBef>
              <a:spcAft>
                <a:spcPts val="0"/>
              </a:spcAft>
              <a:buClr>
                <a:srgbClr val="1A1A1A"/>
              </a:buClr>
              <a:buSzPts val="1600"/>
              <a:buFont typeface="Arial"/>
              <a:buChar char="➢"/>
            </a:pPr>
            <a:r>
              <a:rPr lang="en-GB" sz="1600">
                <a:solidFill>
                  <a:srgbClr val="1A1A1A"/>
                </a:solidFill>
              </a:rPr>
              <a:t>Biometric authentication is one such practice seen today. </a:t>
            </a:r>
            <a:endParaRPr sz="1600">
              <a:solidFill>
                <a:srgbClr val="1A1A1A"/>
              </a:solidFill>
            </a:endParaRPr>
          </a:p>
          <a:p>
            <a:pPr indent="-330200" lvl="0" marL="457200" marR="800100" rtl="0" algn="just">
              <a:lnSpc>
                <a:spcPct val="115000"/>
              </a:lnSpc>
              <a:spcBef>
                <a:spcPts val="1000"/>
              </a:spcBef>
              <a:spcAft>
                <a:spcPts val="0"/>
              </a:spcAft>
              <a:buClr>
                <a:srgbClr val="1A1A1A"/>
              </a:buClr>
              <a:buSzPts val="1600"/>
              <a:buFont typeface="Arial"/>
              <a:buChar char="➢"/>
            </a:pPr>
            <a:r>
              <a:rPr lang="en-GB" sz="1600">
                <a:solidFill>
                  <a:srgbClr val="1A1A1A"/>
                </a:solidFill>
              </a:rPr>
              <a:t>Contrast to other forms of authentication, biometric recognition provides a strong link between a data record and an individual and it guarantees high level of accuracy and security. </a:t>
            </a:r>
            <a:endParaRPr sz="1600">
              <a:solidFill>
                <a:srgbClr val="1A1A1A"/>
              </a:solidFill>
            </a:endParaRPr>
          </a:p>
          <a:p>
            <a:pPr indent="0" lvl="0" marL="457200" marR="800100" rtl="0" algn="just">
              <a:lnSpc>
                <a:spcPct val="115000"/>
              </a:lnSpc>
              <a:spcBef>
                <a:spcPts val="2500"/>
              </a:spcBef>
              <a:spcAft>
                <a:spcPts val="1000"/>
              </a:spcAft>
              <a:buNone/>
            </a:pPr>
            <a:r>
              <a:t/>
            </a:r>
            <a:endParaRPr sz="1600">
              <a:solidFill>
                <a:srgbClr val="59595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nvSpPr>
        <p:spPr>
          <a:xfrm>
            <a:off x="2044250" y="547825"/>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LITERATURE SURVEY</a:t>
            </a:r>
            <a:endParaRPr b="1" sz="2600">
              <a:solidFill>
                <a:srgbClr val="1A1A1A"/>
              </a:solidFill>
              <a:latin typeface="Raleway"/>
              <a:ea typeface="Raleway"/>
              <a:cs typeface="Raleway"/>
              <a:sym typeface="Raleway"/>
            </a:endParaRPr>
          </a:p>
        </p:txBody>
      </p:sp>
      <p:sp>
        <p:nvSpPr>
          <p:cNvPr id="153" name="Google Shape;153;p27"/>
          <p:cNvSpPr txBox="1"/>
          <p:nvPr/>
        </p:nvSpPr>
        <p:spPr>
          <a:xfrm>
            <a:off x="402825" y="1626200"/>
            <a:ext cx="8133300" cy="3315900"/>
          </a:xfrm>
          <a:prstGeom prst="rect">
            <a:avLst/>
          </a:prstGeom>
          <a:noFill/>
          <a:ln>
            <a:noFill/>
          </a:ln>
        </p:spPr>
        <p:txBody>
          <a:bodyPr anchorCtr="0" anchor="t" bIns="91425" lIns="91425" spcFirstLastPara="1" rIns="91425" wrap="square" tIns="91425">
            <a:noAutofit/>
          </a:bodyPr>
          <a:lstStyle/>
          <a:p>
            <a:pPr indent="0" lvl="0" marL="0" marR="800100" rtl="0" algn="just">
              <a:lnSpc>
                <a:spcPct val="115000"/>
              </a:lnSpc>
              <a:spcBef>
                <a:spcPts val="1000"/>
              </a:spcBef>
              <a:spcAft>
                <a:spcPts val="0"/>
              </a:spcAft>
              <a:buNone/>
            </a:pPr>
            <a:r>
              <a:rPr lang="en-GB" sz="1600">
                <a:solidFill>
                  <a:srgbClr val="1A1A1A"/>
                </a:solidFill>
              </a:rPr>
              <a:t>[1]</a:t>
            </a:r>
            <a:r>
              <a:rPr b="1" lang="en-GB" sz="1600">
                <a:solidFill>
                  <a:srgbClr val="1A1A1A"/>
                </a:solidFill>
              </a:rPr>
              <a:t>Ojasvi Dere, Srushti Gaikwad” Biometric Accreditation Adoption using Iris and Fingerprint” 07 | July 2021 </a:t>
            </a:r>
            <a:endParaRPr b="1" sz="1600">
              <a:solidFill>
                <a:srgbClr val="1A1A1A"/>
              </a:solidFill>
            </a:endParaRPr>
          </a:p>
          <a:p>
            <a:pPr indent="-330200" lvl="0" marL="457200" marR="800100" rtl="0" algn="just">
              <a:lnSpc>
                <a:spcPct val="115000"/>
              </a:lnSpc>
              <a:spcBef>
                <a:spcPts val="1000"/>
              </a:spcBef>
              <a:spcAft>
                <a:spcPts val="0"/>
              </a:spcAft>
              <a:buClr>
                <a:srgbClr val="1A1A1A"/>
              </a:buClr>
              <a:buSzPts val="1600"/>
              <a:buFont typeface="Arial"/>
              <a:buChar char="➢"/>
            </a:pPr>
            <a:r>
              <a:rPr lang="en-GB" sz="1600">
                <a:solidFill>
                  <a:srgbClr val="1A1A1A"/>
                </a:solidFill>
              </a:rPr>
              <a:t>The importance of this paper stems from the need that fingerprint and iris can be used in a variety of applications for authentication purposes. </a:t>
            </a:r>
            <a:endParaRPr sz="1600">
              <a:solidFill>
                <a:srgbClr val="1A1A1A"/>
              </a:solidFill>
            </a:endParaRPr>
          </a:p>
          <a:p>
            <a:pPr indent="-330200" lvl="0" marL="457200" marR="800100" rtl="0" algn="just">
              <a:lnSpc>
                <a:spcPct val="115000"/>
              </a:lnSpc>
              <a:spcBef>
                <a:spcPts val="1000"/>
              </a:spcBef>
              <a:spcAft>
                <a:spcPts val="0"/>
              </a:spcAft>
              <a:buClr>
                <a:srgbClr val="1A1A1A"/>
              </a:buClr>
              <a:buSzPts val="1600"/>
              <a:buFont typeface="Arial"/>
              <a:buChar char="➢"/>
            </a:pPr>
            <a:r>
              <a:rPr lang="en-GB" sz="1600">
                <a:solidFill>
                  <a:srgbClr val="1A1A1A"/>
                </a:solidFill>
              </a:rPr>
              <a:t>This method is easy as people can log in without having to remember any passwords</a:t>
            </a:r>
            <a:endParaRPr sz="1600">
              <a:solidFill>
                <a:srgbClr val="1A1A1A"/>
              </a:solidFill>
            </a:endParaRPr>
          </a:p>
          <a:p>
            <a:pPr indent="-330200" lvl="0" marL="457200" marR="800100" rtl="0" algn="just">
              <a:lnSpc>
                <a:spcPct val="115000"/>
              </a:lnSpc>
              <a:spcBef>
                <a:spcPts val="1000"/>
              </a:spcBef>
              <a:spcAft>
                <a:spcPts val="0"/>
              </a:spcAft>
              <a:buClr>
                <a:srgbClr val="1A1A1A"/>
              </a:buClr>
              <a:buSzPts val="1600"/>
              <a:buFont typeface="Arial"/>
              <a:buChar char="➢"/>
            </a:pPr>
            <a:r>
              <a:rPr lang="en-GB" sz="1600">
                <a:solidFill>
                  <a:srgbClr val="1A1A1A"/>
                </a:solidFill>
              </a:rPr>
              <a:t>Biometrics can be accustomed to enhancing privacy since it yields a secure transaction and correct identification of the individual without any errors.</a:t>
            </a:r>
            <a:endParaRPr sz="1600">
              <a:solidFill>
                <a:srgbClr val="1A1A1A"/>
              </a:solidFill>
            </a:endParaRPr>
          </a:p>
          <a:p>
            <a:pPr indent="0" lvl="0" marL="0" marR="800100" rtl="0" algn="just">
              <a:lnSpc>
                <a:spcPct val="115000"/>
              </a:lnSpc>
              <a:spcBef>
                <a:spcPts val="1000"/>
              </a:spcBef>
              <a:spcAft>
                <a:spcPts val="0"/>
              </a:spcAft>
              <a:buNone/>
            </a:pPr>
            <a:r>
              <a:t/>
            </a:r>
            <a:endParaRPr sz="1600">
              <a:solidFill>
                <a:srgbClr val="1A1A1A"/>
              </a:solidFill>
            </a:endParaRPr>
          </a:p>
          <a:p>
            <a:pPr indent="0" lvl="0" marL="457200" marR="800100" rtl="0" algn="just">
              <a:lnSpc>
                <a:spcPct val="115000"/>
              </a:lnSpc>
              <a:spcBef>
                <a:spcPts val="2500"/>
              </a:spcBef>
              <a:spcAft>
                <a:spcPts val="1000"/>
              </a:spcAft>
              <a:buNone/>
            </a:pPr>
            <a:r>
              <a:t/>
            </a:r>
            <a:endParaRPr sz="1600">
              <a:solidFill>
                <a:srgbClr val="59595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nvSpPr>
        <p:spPr>
          <a:xfrm>
            <a:off x="2120450" y="547825"/>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LITERATURE SURVEY</a:t>
            </a:r>
            <a:endParaRPr b="1" sz="2600">
              <a:solidFill>
                <a:srgbClr val="1A1A1A"/>
              </a:solidFill>
              <a:latin typeface="Raleway"/>
              <a:ea typeface="Raleway"/>
              <a:cs typeface="Raleway"/>
              <a:sym typeface="Raleway"/>
            </a:endParaRPr>
          </a:p>
        </p:txBody>
      </p:sp>
      <p:sp>
        <p:nvSpPr>
          <p:cNvPr id="159" name="Google Shape;159;p28"/>
          <p:cNvSpPr txBox="1"/>
          <p:nvPr/>
        </p:nvSpPr>
        <p:spPr>
          <a:xfrm>
            <a:off x="479025" y="1528075"/>
            <a:ext cx="8133300" cy="3315900"/>
          </a:xfrm>
          <a:prstGeom prst="rect">
            <a:avLst/>
          </a:prstGeom>
          <a:noFill/>
          <a:ln>
            <a:noFill/>
          </a:ln>
        </p:spPr>
        <p:txBody>
          <a:bodyPr anchorCtr="0" anchor="t" bIns="91425" lIns="91425" spcFirstLastPara="1" rIns="91425" wrap="square" tIns="91425">
            <a:noAutofit/>
          </a:bodyPr>
          <a:lstStyle/>
          <a:p>
            <a:pPr indent="0" lvl="0" marL="0" marR="800100" rtl="0" algn="just">
              <a:lnSpc>
                <a:spcPct val="115000"/>
              </a:lnSpc>
              <a:spcBef>
                <a:spcPts val="1000"/>
              </a:spcBef>
              <a:spcAft>
                <a:spcPts val="0"/>
              </a:spcAft>
              <a:buNone/>
            </a:pPr>
            <a:r>
              <a:rPr b="1" lang="en-GB" sz="1600">
                <a:solidFill>
                  <a:srgbClr val="1A1A1A"/>
                </a:solidFill>
              </a:rPr>
              <a:t>2]Naga Lakshmi,  Ruchitha, Lavanya, Sai Greeshmanth, Bhanu Prakash “Digital Watermarking Technology In Information security” 05 May 2022</a:t>
            </a:r>
            <a:endParaRPr b="1" sz="1600">
              <a:solidFill>
                <a:srgbClr val="1A1A1A"/>
              </a:solidFill>
            </a:endParaRPr>
          </a:p>
          <a:p>
            <a:pPr indent="-330200" lvl="0" marL="457200" marR="800100" rtl="0" algn="just">
              <a:lnSpc>
                <a:spcPct val="115000"/>
              </a:lnSpc>
              <a:spcBef>
                <a:spcPts val="1000"/>
              </a:spcBef>
              <a:spcAft>
                <a:spcPts val="0"/>
              </a:spcAft>
              <a:buClr>
                <a:srgbClr val="1A1A1A"/>
              </a:buClr>
              <a:buSzPts val="1600"/>
              <a:buFont typeface="Arial"/>
              <a:buChar char="➢"/>
            </a:pPr>
            <a:r>
              <a:rPr lang="en-GB" sz="1600">
                <a:solidFill>
                  <a:srgbClr val="1A1A1A"/>
                </a:solidFill>
              </a:rPr>
              <a:t>At present-day data can be replicated simply due to the collaboration and alphanumeric communication of software data. </a:t>
            </a:r>
            <a:endParaRPr sz="1600">
              <a:solidFill>
                <a:srgbClr val="1A1A1A"/>
              </a:solidFill>
            </a:endParaRPr>
          </a:p>
          <a:p>
            <a:pPr indent="-330200" lvl="0" marL="457200" marR="800100" rtl="0" algn="just">
              <a:lnSpc>
                <a:spcPct val="115000"/>
              </a:lnSpc>
              <a:spcBef>
                <a:spcPts val="1000"/>
              </a:spcBef>
              <a:spcAft>
                <a:spcPts val="0"/>
              </a:spcAft>
              <a:buClr>
                <a:srgbClr val="1A1A1A"/>
              </a:buClr>
              <a:buSzPts val="1600"/>
              <a:buFont typeface="Arial"/>
              <a:buChar char="➢"/>
            </a:pPr>
            <a:r>
              <a:rPr lang="en-GB" sz="1600">
                <a:solidFill>
                  <a:srgbClr val="1A1A1A"/>
                </a:solidFill>
              </a:rPr>
              <a:t>This material makes alphamerical image watermarking a significant field of inquiry. </a:t>
            </a:r>
            <a:endParaRPr sz="1600">
              <a:solidFill>
                <a:srgbClr val="1A1A1A"/>
              </a:solidFill>
            </a:endParaRPr>
          </a:p>
          <a:p>
            <a:pPr indent="-330200" lvl="0" marL="457200" marR="800100" rtl="0" algn="just">
              <a:lnSpc>
                <a:spcPct val="115000"/>
              </a:lnSpc>
              <a:spcBef>
                <a:spcPts val="1000"/>
              </a:spcBef>
              <a:spcAft>
                <a:spcPts val="0"/>
              </a:spcAft>
              <a:buClr>
                <a:srgbClr val="1A1A1A"/>
              </a:buClr>
              <a:buSzPts val="1600"/>
              <a:buFont typeface="Arial"/>
              <a:buChar char="➢"/>
            </a:pPr>
            <a:r>
              <a:rPr lang="en-GB" sz="1600">
                <a:solidFill>
                  <a:srgbClr val="1A1A1A"/>
                </a:solidFill>
              </a:rPr>
              <a:t>Digital image watermarking using many methods has been valuable as a significant tool for image authorization, honesty verification, restricted detection, copyright safety, and digital safety of an image. </a:t>
            </a:r>
            <a:endParaRPr sz="1600">
              <a:solidFill>
                <a:srgbClr val="1A1A1A"/>
              </a:solidFill>
            </a:endParaRPr>
          </a:p>
          <a:p>
            <a:pPr indent="0" lvl="0" marL="0" marR="800100" rtl="0" algn="just">
              <a:lnSpc>
                <a:spcPct val="115000"/>
              </a:lnSpc>
              <a:spcBef>
                <a:spcPts val="1000"/>
              </a:spcBef>
              <a:spcAft>
                <a:spcPts val="0"/>
              </a:spcAft>
              <a:buNone/>
            </a:pPr>
            <a:r>
              <a:t/>
            </a:r>
            <a:endParaRPr sz="1600">
              <a:solidFill>
                <a:srgbClr val="1A1A1A"/>
              </a:solidFill>
            </a:endParaRPr>
          </a:p>
          <a:p>
            <a:pPr indent="0" lvl="0" marL="457200" marR="800100" rtl="0" algn="just">
              <a:lnSpc>
                <a:spcPct val="115000"/>
              </a:lnSpc>
              <a:spcBef>
                <a:spcPts val="2500"/>
              </a:spcBef>
              <a:spcAft>
                <a:spcPts val="1000"/>
              </a:spcAft>
              <a:buNone/>
            </a:pPr>
            <a:r>
              <a:t/>
            </a:r>
            <a:endParaRPr sz="1600">
              <a:solidFill>
                <a:srgbClr val="59595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nvSpPr>
        <p:spPr>
          <a:xfrm>
            <a:off x="2425250" y="547825"/>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LITERATURE SURVEY</a:t>
            </a:r>
            <a:endParaRPr b="1" sz="2600">
              <a:solidFill>
                <a:srgbClr val="1A1A1A"/>
              </a:solidFill>
              <a:latin typeface="Raleway"/>
              <a:ea typeface="Raleway"/>
              <a:cs typeface="Raleway"/>
              <a:sym typeface="Raleway"/>
            </a:endParaRPr>
          </a:p>
        </p:txBody>
      </p:sp>
      <p:sp>
        <p:nvSpPr>
          <p:cNvPr id="165" name="Google Shape;165;p29"/>
          <p:cNvSpPr txBox="1"/>
          <p:nvPr/>
        </p:nvSpPr>
        <p:spPr>
          <a:xfrm>
            <a:off x="601625" y="1387925"/>
            <a:ext cx="8133300" cy="3315900"/>
          </a:xfrm>
          <a:prstGeom prst="rect">
            <a:avLst/>
          </a:prstGeom>
          <a:noFill/>
          <a:ln>
            <a:noFill/>
          </a:ln>
        </p:spPr>
        <p:txBody>
          <a:bodyPr anchorCtr="0" anchor="t" bIns="91425" lIns="91425" spcFirstLastPara="1" rIns="91425" wrap="square" tIns="91425">
            <a:noAutofit/>
          </a:bodyPr>
          <a:lstStyle/>
          <a:p>
            <a:pPr indent="0" lvl="0" marL="0" marR="800100" rtl="0" algn="just">
              <a:lnSpc>
                <a:spcPct val="115000"/>
              </a:lnSpc>
              <a:spcBef>
                <a:spcPts val="1000"/>
              </a:spcBef>
              <a:spcAft>
                <a:spcPts val="0"/>
              </a:spcAft>
              <a:buNone/>
            </a:pPr>
            <a:r>
              <a:t/>
            </a:r>
            <a:endParaRPr b="1" sz="1600">
              <a:solidFill>
                <a:srgbClr val="1A1A1A"/>
              </a:solidFill>
            </a:endParaRPr>
          </a:p>
          <a:p>
            <a:pPr indent="-330200" lvl="0" marL="457200" marR="800100" rtl="0" algn="just">
              <a:lnSpc>
                <a:spcPct val="115000"/>
              </a:lnSpc>
              <a:spcBef>
                <a:spcPts val="1000"/>
              </a:spcBef>
              <a:spcAft>
                <a:spcPts val="0"/>
              </a:spcAft>
              <a:buClr>
                <a:srgbClr val="1A1A1A"/>
              </a:buClr>
              <a:buSzPts val="1600"/>
              <a:buFont typeface="Arial"/>
              <a:buChar char="➢"/>
            </a:pPr>
            <a:r>
              <a:rPr lang="en-GB" sz="1600">
                <a:solidFill>
                  <a:srgbClr val="1A1A1A"/>
                </a:solidFill>
              </a:rPr>
              <a:t>[3]Harshala Pundkar, Dr. Atul Joshi “STEGANOGRAPHIC SCHEME FOR OUTSOURCED BIOMEDICAL TIME SERIES DATA USING AN INTELLIGENT LEARNING-A RESEARCH “11 November 2019</a:t>
            </a:r>
            <a:endParaRPr sz="1600">
              <a:solidFill>
                <a:srgbClr val="1A1A1A"/>
              </a:solidFill>
            </a:endParaRPr>
          </a:p>
          <a:p>
            <a:pPr indent="-330200" lvl="0" marL="457200" marR="800100" rtl="0" algn="just">
              <a:lnSpc>
                <a:spcPct val="115000"/>
              </a:lnSpc>
              <a:spcBef>
                <a:spcPts val="1000"/>
              </a:spcBef>
              <a:spcAft>
                <a:spcPts val="0"/>
              </a:spcAft>
              <a:buClr>
                <a:srgbClr val="1A1A1A"/>
              </a:buClr>
              <a:buSzPts val="1600"/>
              <a:buFont typeface="Arial"/>
              <a:buChar char="➢"/>
            </a:pPr>
            <a:r>
              <a:rPr lang="en-GB" sz="1600">
                <a:solidFill>
                  <a:srgbClr val="1A1A1A"/>
                </a:solidFill>
              </a:rPr>
              <a:t>[4]Divya Audichya, Dr. Vikas Soni “A Review on Colour Image Watermarking based on Wavelet and QR Decomposition”12 Dec 2019</a:t>
            </a:r>
            <a:endParaRPr sz="1600">
              <a:solidFill>
                <a:srgbClr val="1A1A1A"/>
              </a:solidFill>
            </a:endParaRPr>
          </a:p>
          <a:p>
            <a:pPr indent="-330200" lvl="0" marL="457200" marR="800100" rtl="0" algn="just">
              <a:lnSpc>
                <a:spcPct val="115000"/>
              </a:lnSpc>
              <a:spcBef>
                <a:spcPts val="1000"/>
              </a:spcBef>
              <a:spcAft>
                <a:spcPts val="0"/>
              </a:spcAft>
              <a:buClr>
                <a:srgbClr val="1A1A1A"/>
              </a:buClr>
              <a:buSzPts val="1600"/>
              <a:buFont typeface="Arial"/>
              <a:buChar char="➢"/>
            </a:pPr>
            <a:r>
              <a:rPr lang="en-GB" sz="1600">
                <a:solidFill>
                  <a:srgbClr val="1A1A1A"/>
                </a:solidFill>
              </a:rPr>
              <a:t>[5]J.Menaka Gandhi, T.J Shredha, S.Vishali, V.K. Vishnupriya “A Genetic Approach for Reversible Database Watermarking using Fingerprint masking” 03  Mar 2020</a:t>
            </a:r>
            <a:endParaRPr sz="1600">
              <a:solidFill>
                <a:srgbClr val="1A1A1A"/>
              </a:solidFill>
            </a:endParaRPr>
          </a:p>
          <a:p>
            <a:pPr indent="0" lvl="0" marL="457200" marR="800100" rtl="0" algn="just">
              <a:lnSpc>
                <a:spcPct val="115000"/>
              </a:lnSpc>
              <a:spcBef>
                <a:spcPts val="1000"/>
              </a:spcBef>
              <a:spcAft>
                <a:spcPts val="0"/>
              </a:spcAft>
              <a:buNone/>
            </a:pPr>
            <a:r>
              <a:t/>
            </a:r>
            <a:endParaRPr sz="1600">
              <a:solidFill>
                <a:srgbClr val="1A1A1A"/>
              </a:solidFill>
            </a:endParaRPr>
          </a:p>
          <a:p>
            <a:pPr indent="0" lvl="0" marL="0" marR="800100" rtl="0" algn="just">
              <a:lnSpc>
                <a:spcPct val="115000"/>
              </a:lnSpc>
              <a:spcBef>
                <a:spcPts val="1000"/>
              </a:spcBef>
              <a:spcAft>
                <a:spcPts val="0"/>
              </a:spcAft>
              <a:buNone/>
            </a:pPr>
            <a:r>
              <a:t/>
            </a:r>
            <a:endParaRPr sz="1600">
              <a:solidFill>
                <a:srgbClr val="1A1A1A"/>
              </a:solidFill>
            </a:endParaRPr>
          </a:p>
          <a:p>
            <a:pPr indent="0" lvl="0" marL="457200" marR="800100" rtl="0" algn="just">
              <a:lnSpc>
                <a:spcPct val="115000"/>
              </a:lnSpc>
              <a:spcBef>
                <a:spcPts val="2500"/>
              </a:spcBef>
              <a:spcAft>
                <a:spcPts val="1000"/>
              </a:spcAft>
              <a:buNone/>
            </a:pPr>
            <a:r>
              <a:t/>
            </a:r>
            <a:endParaRPr sz="1600">
              <a:solidFill>
                <a:srgbClr val="59595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nvSpPr>
        <p:spPr>
          <a:xfrm>
            <a:off x="2884750" y="6599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600">
                <a:solidFill>
                  <a:srgbClr val="1A1A1A"/>
                </a:solidFill>
                <a:latin typeface="Raleway"/>
                <a:ea typeface="Raleway"/>
                <a:cs typeface="Raleway"/>
                <a:sym typeface="Raleway"/>
              </a:rPr>
              <a:t>Problem</a:t>
            </a:r>
            <a:r>
              <a:rPr b="1" lang="en-GB" sz="2600">
                <a:solidFill>
                  <a:srgbClr val="1A1A1A"/>
                </a:solidFill>
                <a:latin typeface="Raleway"/>
                <a:ea typeface="Raleway"/>
                <a:cs typeface="Raleway"/>
                <a:sym typeface="Raleway"/>
              </a:rPr>
              <a:t> Statement</a:t>
            </a:r>
            <a:endParaRPr b="1" sz="2600">
              <a:solidFill>
                <a:srgbClr val="1A1A1A"/>
              </a:solidFill>
              <a:latin typeface="Raleway"/>
              <a:ea typeface="Raleway"/>
              <a:cs typeface="Raleway"/>
              <a:sym typeface="Raleway"/>
            </a:endParaRPr>
          </a:p>
        </p:txBody>
      </p:sp>
      <p:sp>
        <p:nvSpPr>
          <p:cNvPr id="171" name="Google Shape;171;p30"/>
          <p:cNvSpPr txBox="1"/>
          <p:nvPr/>
        </p:nvSpPr>
        <p:spPr>
          <a:xfrm>
            <a:off x="783825" y="1626200"/>
            <a:ext cx="8133300" cy="3315900"/>
          </a:xfrm>
          <a:prstGeom prst="rect">
            <a:avLst/>
          </a:prstGeom>
          <a:noFill/>
          <a:ln>
            <a:noFill/>
          </a:ln>
        </p:spPr>
        <p:txBody>
          <a:bodyPr anchorCtr="0" anchor="t" bIns="91425" lIns="91425" spcFirstLastPara="1" rIns="91425" wrap="square" tIns="91425">
            <a:noAutofit/>
          </a:bodyPr>
          <a:lstStyle/>
          <a:p>
            <a:pPr indent="-336550" lvl="0" marL="457200" rtl="0" algn="just">
              <a:lnSpc>
                <a:spcPct val="150000"/>
              </a:lnSpc>
              <a:spcBef>
                <a:spcPts val="1200"/>
              </a:spcBef>
              <a:spcAft>
                <a:spcPts val="0"/>
              </a:spcAft>
              <a:buClr>
                <a:srgbClr val="1A1A1A"/>
              </a:buClr>
              <a:buSzPts val="1700"/>
              <a:buFont typeface="Arial"/>
              <a:buChar char="➢"/>
            </a:pPr>
            <a:r>
              <a:rPr lang="en-GB" sz="1300">
                <a:latin typeface="Times New Roman"/>
                <a:ea typeface="Times New Roman"/>
                <a:cs typeface="Times New Roman"/>
                <a:sym typeface="Times New Roman"/>
              </a:rPr>
              <a:t>The problem addressed in this report is the need for a more secure and reliable method of data authentication. </a:t>
            </a:r>
            <a:endParaRPr sz="1300">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1A1A1A"/>
              </a:buClr>
              <a:buSzPts val="1700"/>
              <a:buFont typeface="Arial"/>
              <a:buChar char="➢"/>
            </a:pPr>
            <a:r>
              <a:rPr lang="en-GB" sz="1300">
                <a:latin typeface="Times New Roman"/>
                <a:ea typeface="Times New Roman"/>
                <a:cs typeface="Times New Roman"/>
                <a:sym typeface="Times New Roman"/>
              </a:rPr>
              <a:t>Traditional methods of authentication, such as passwords and PINs, are vulnerable to hacking and fraud, leading to data breaches and security threats. To overcome these limitations, biometric authentication using iris and fingerprint data is a promising solution.</a:t>
            </a:r>
            <a:endParaRPr sz="1300">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1A1A1A"/>
              </a:buClr>
              <a:buSzPts val="1700"/>
              <a:buFont typeface="Arial"/>
              <a:buChar char="➢"/>
            </a:pPr>
            <a:r>
              <a:rPr lang="en-GB" sz="1300">
                <a:latin typeface="Times New Roman"/>
                <a:ea typeface="Times New Roman"/>
                <a:cs typeface="Times New Roman"/>
                <a:sym typeface="Times New Roman"/>
              </a:rPr>
              <a:t> This aims to explore the potential of using iris and fingerprint biometrics for authentication purposes, examine the existing systems, and propose a solution for secure authentication. </a:t>
            </a:r>
            <a:endParaRPr sz="1300">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1A1A1A"/>
              </a:buClr>
              <a:buSzPts val="1700"/>
              <a:buFont typeface="Arial"/>
              <a:buChar char="➢"/>
            </a:pPr>
            <a:r>
              <a:rPr lang="en-GB" sz="1300">
                <a:latin typeface="Times New Roman"/>
                <a:ea typeface="Times New Roman"/>
                <a:cs typeface="Times New Roman"/>
                <a:sym typeface="Times New Roman"/>
              </a:rPr>
              <a:t>This project's objective is to create and authenticate the users data that is precise, inexpensive, and available to a variety of users.</a:t>
            </a:r>
            <a:endParaRPr sz="1300">
              <a:latin typeface="Times New Roman"/>
              <a:ea typeface="Times New Roman"/>
              <a:cs typeface="Times New Roman"/>
              <a:sym typeface="Times New Roman"/>
            </a:endParaRPr>
          </a:p>
          <a:p>
            <a:pPr indent="0" lvl="0" marL="457200" marR="800100" rtl="0" algn="just">
              <a:lnSpc>
                <a:spcPct val="115000"/>
              </a:lnSpc>
              <a:spcBef>
                <a:spcPts val="1200"/>
              </a:spcBef>
              <a:spcAft>
                <a:spcPts val="0"/>
              </a:spcAft>
              <a:buNone/>
            </a:pPr>
            <a:r>
              <a:t/>
            </a:r>
            <a:endParaRPr sz="1600">
              <a:solidFill>
                <a:srgbClr val="1A1A1A"/>
              </a:solidFill>
            </a:endParaRPr>
          </a:p>
          <a:p>
            <a:pPr indent="0" lvl="0" marL="457200" marR="800100" rtl="0" algn="just">
              <a:lnSpc>
                <a:spcPct val="115000"/>
              </a:lnSpc>
              <a:spcBef>
                <a:spcPts val="2500"/>
              </a:spcBef>
              <a:spcAft>
                <a:spcPts val="1000"/>
              </a:spcAft>
              <a:buNone/>
            </a:pPr>
            <a:r>
              <a:t/>
            </a:r>
            <a:endParaRPr sz="1600">
              <a:solidFill>
                <a:srgbClr val="59595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1932300" y="519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DESIGN AND ITS IMPLEMENTATION</a:t>
            </a:r>
            <a:endParaRPr/>
          </a:p>
        </p:txBody>
      </p:sp>
      <p:sp>
        <p:nvSpPr>
          <p:cNvPr id="177" name="Google Shape;177;p31"/>
          <p:cNvSpPr txBox="1"/>
          <p:nvPr>
            <p:ph idx="1" type="body"/>
          </p:nvPr>
        </p:nvSpPr>
        <p:spPr>
          <a:xfrm>
            <a:off x="783825" y="1626200"/>
            <a:ext cx="8133300" cy="3315900"/>
          </a:xfrm>
          <a:prstGeom prst="rect">
            <a:avLst/>
          </a:prstGeom>
        </p:spPr>
        <p:txBody>
          <a:bodyPr anchorCtr="0" anchor="t" bIns="91425" lIns="91425" spcFirstLastPara="1" rIns="91425" wrap="square" tIns="91425">
            <a:noAutofit/>
          </a:bodyPr>
          <a:lstStyle/>
          <a:p>
            <a:pPr indent="-330200" lvl="0" marL="457200" rtl="0" algn="just">
              <a:lnSpc>
                <a:spcPct val="170000"/>
              </a:lnSpc>
              <a:spcBef>
                <a:spcPts val="1000"/>
              </a:spcBef>
              <a:spcAft>
                <a:spcPts val="0"/>
              </a:spcAft>
              <a:buClr>
                <a:schemeClr val="dk2"/>
              </a:buClr>
              <a:buSzPts val="1600"/>
              <a:buFont typeface="Arial"/>
              <a:buChar char="➢"/>
            </a:pPr>
            <a:r>
              <a:rPr lang="en-GB" sz="1800">
                <a:solidFill>
                  <a:srgbClr val="000000"/>
                </a:solidFill>
                <a:latin typeface="Calibri"/>
                <a:ea typeface="Calibri"/>
                <a:cs typeface="Calibri"/>
                <a:sym typeface="Calibri"/>
              </a:rPr>
              <a:t>Zero-bit watermarking technique uses the unique features of an iris image to generate a binary pattern without altering the original image. </a:t>
            </a:r>
            <a:endParaRPr sz="1800">
              <a:solidFill>
                <a:srgbClr val="000000"/>
              </a:solidFill>
              <a:latin typeface="Calibri"/>
              <a:ea typeface="Calibri"/>
              <a:cs typeface="Calibri"/>
              <a:sym typeface="Calibri"/>
            </a:endParaRPr>
          </a:p>
          <a:p>
            <a:pPr indent="-330200" lvl="0" marL="457200" rtl="0" algn="just">
              <a:lnSpc>
                <a:spcPct val="170000"/>
              </a:lnSpc>
              <a:spcBef>
                <a:spcPts val="0"/>
              </a:spcBef>
              <a:spcAft>
                <a:spcPts val="0"/>
              </a:spcAft>
              <a:buClr>
                <a:schemeClr val="dk2"/>
              </a:buClr>
              <a:buSzPts val="1600"/>
              <a:buFont typeface="Arial"/>
              <a:buChar char="➢"/>
            </a:pPr>
            <a:r>
              <a:rPr lang="en-GB" sz="1800">
                <a:solidFill>
                  <a:srgbClr val="000000"/>
                </a:solidFill>
                <a:latin typeface="Calibri"/>
                <a:ea typeface="Calibri"/>
                <a:cs typeface="Calibri"/>
                <a:sym typeface="Calibri"/>
              </a:rPr>
              <a:t>The above technique embeds the watermark bits from the fingerprint image into the segmented iris image of the user. </a:t>
            </a:r>
            <a:endParaRPr sz="1800">
              <a:solidFill>
                <a:srgbClr val="000000"/>
              </a:solidFill>
              <a:latin typeface="Calibri"/>
              <a:ea typeface="Calibri"/>
              <a:cs typeface="Calibri"/>
              <a:sym typeface="Calibri"/>
            </a:endParaRPr>
          </a:p>
          <a:p>
            <a:pPr indent="-330200" lvl="0" marL="457200" rtl="0" algn="just">
              <a:lnSpc>
                <a:spcPct val="170000"/>
              </a:lnSpc>
              <a:spcBef>
                <a:spcPts val="0"/>
              </a:spcBef>
              <a:spcAft>
                <a:spcPts val="0"/>
              </a:spcAft>
              <a:buClr>
                <a:schemeClr val="dk2"/>
              </a:buClr>
              <a:buSzPts val="1600"/>
              <a:buFont typeface="Arial"/>
              <a:buChar char="➢"/>
            </a:pPr>
            <a:r>
              <a:rPr lang="en-GB" sz="1800">
                <a:solidFill>
                  <a:srgbClr val="000000"/>
                </a:solidFill>
                <a:latin typeface="Calibri"/>
                <a:ea typeface="Calibri"/>
                <a:cs typeface="Calibri"/>
                <a:sym typeface="Calibri"/>
              </a:rPr>
              <a:t>The technique is mainly involved in creating a master share which is secure and robust. </a:t>
            </a:r>
            <a:endParaRPr sz="1800">
              <a:solidFill>
                <a:srgbClr val="000000"/>
              </a:solidFill>
              <a:latin typeface="Calibri"/>
              <a:ea typeface="Calibri"/>
              <a:cs typeface="Calibri"/>
              <a:sym typeface="Calibri"/>
            </a:endParaRPr>
          </a:p>
          <a:p>
            <a:pPr indent="0" lvl="0" marL="457200" marR="800100" rtl="0" algn="just">
              <a:lnSpc>
                <a:spcPct val="115000"/>
              </a:lnSpc>
              <a:spcBef>
                <a:spcPts val="2500"/>
              </a:spcBef>
              <a:spcAft>
                <a:spcPts val="1000"/>
              </a:spcAft>
              <a:buNone/>
            </a:pPr>
            <a:r>
              <a:t/>
            </a:r>
            <a:endParaRPr sz="1600">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364250" y="561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a:t>
            </a:r>
            <a:endParaRPr/>
          </a:p>
        </p:txBody>
      </p:sp>
      <p:sp>
        <p:nvSpPr>
          <p:cNvPr id="183" name="Google Shape;183;p32"/>
          <p:cNvSpPr txBox="1"/>
          <p:nvPr>
            <p:ph idx="1" type="body"/>
          </p:nvPr>
        </p:nvSpPr>
        <p:spPr>
          <a:xfrm>
            <a:off x="573600" y="1359900"/>
            <a:ext cx="8133300" cy="3315900"/>
          </a:xfrm>
          <a:prstGeom prst="rect">
            <a:avLst/>
          </a:prstGeom>
        </p:spPr>
        <p:txBody>
          <a:bodyPr anchorCtr="0" anchor="t" bIns="91425" lIns="91425" spcFirstLastPara="1" rIns="91425" wrap="square" tIns="91425">
            <a:noAutofit/>
          </a:bodyPr>
          <a:lstStyle/>
          <a:p>
            <a:pPr indent="-311150" lvl="0" marL="457200" rtl="0" algn="just">
              <a:lnSpc>
                <a:spcPct val="170000"/>
              </a:lnSpc>
              <a:spcBef>
                <a:spcPts val="1000"/>
              </a:spcBef>
              <a:spcAft>
                <a:spcPts val="0"/>
              </a:spcAft>
              <a:buClr>
                <a:schemeClr val="dk2"/>
              </a:buClr>
              <a:buSzPts val="1300"/>
              <a:buFont typeface="Times New Roman"/>
              <a:buChar char="➢"/>
            </a:pPr>
            <a:r>
              <a:rPr lang="en-GB" sz="1500">
                <a:solidFill>
                  <a:srgbClr val="000000"/>
                </a:solidFill>
                <a:latin typeface="Times New Roman"/>
                <a:ea typeface="Times New Roman"/>
                <a:cs typeface="Times New Roman"/>
                <a:sym typeface="Times New Roman"/>
              </a:rPr>
              <a:t>The unique feature extracted in the proposed watermarking algorithm which is from the iris is integrated with the fingerprint which is the binary watermark to produce the unique ID which undergoes encryption to generate a master share. The Watermarking technique mainly involves 2 processes:</a:t>
            </a:r>
            <a:endParaRPr sz="1500">
              <a:solidFill>
                <a:srgbClr val="000000"/>
              </a:solidFill>
              <a:latin typeface="Times New Roman"/>
              <a:ea typeface="Times New Roman"/>
              <a:cs typeface="Times New Roman"/>
              <a:sym typeface="Times New Roman"/>
            </a:endParaRPr>
          </a:p>
          <a:p>
            <a:pPr indent="-311150" lvl="0" marL="457200" rtl="0" algn="just">
              <a:lnSpc>
                <a:spcPct val="170000"/>
              </a:lnSpc>
              <a:spcBef>
                <a:spcPts val="0"/>
              </a:spcBef>
              <a:spcAft>
                <a:spcPts val="0"/>
              </a:spcAft>
              <a:buClr>
                <a:schemeClr val="dk2"/>
              </a:buClr>
              <a:buSzPts val="1300"/>
              <a:buFont typeface="Arial"/>
              <a:buChar char="➢"/>
            </a:pPr>
            <a:r>
              <a:rPr lang="en-GB" sz="1500">
                <a:solidFill>
                  <a:srgbClr val="000000"/>
                </a:solidFill>
                <a:latin typeface="Times New Roman"/>
                <a:ea typeface="Times New Roman"/>
                <a:cs typeface="Times New Roman"/>
                <a:sym typeface="Times New Roman"/>
              </a:rPr>
              <a:t>• </a:t>
            </a:r>
            <a:r>
              <a:rPr b="1" lang="en-GB" sz="1500">
                <a:solidFill>
                  <a:srgbClr val="000000"/>
                </a:solidFill>
                <a:latin typeface="Times New Roman"/>
                <a:ea typeface="Times New Roman"/>
                <a:cs typeface="Times New Roman"/>
                <a:sym typeface="Times New Roman"/>
              </a:rPr>
              <a:t>Embedding Process:</a:t>
            </a:r>
            <a:r>
              <a:rPr lang="en-GB" sz="1500">
                <a:solidFill>
                  <a:srgbClr val="000000"/>
                </a:solidFill>
                <a:latin typeface="Times New Roman"/>
                <a:ea typeface="Times New Roman"/>
                <a:cs typeface="Times New Roman"/>
                <a:sym typeface="Times New Roman"/>
              </a:rPr>
              <a:t> This process is involved in the generation of a unique encrypted ID / master share</a:t>
            </a:r>
            <a:endParaRPr sz="1500">
              <a:solidFill>
                <a:srgbClr val="000000"/>
              </a:solidFill>
              <a:latin typeface="Times New Roman"/>
              <a:ea typeface="Times New Roman"/>
              <a:cs typeface="Times New Roman"/>
              <a:sym typeface="Times New Roman"/>
            </a:endParaRPr>
          </a:p>
          <a:p>
            <a:pPr indent="-311150" lvl="0" marL="457200" rtl="0" algn="just">
              <a:lnSpc>
                <a:spcPct val="170000"/>
              </a:lnSpc>
              <a:spcBef>
                <a:spcPts val="0"/>
              </a:spcBef>
              <a:spcAft>
                <a:spcPts val="0"/>
              </a:spcAft>
              <a:buClr>
                <a:schemeClr val="dk2"/>
              </a:buClr>
              <a:buSzPts val="1300"/>
              <a:buFont typeface="Arial"/>
              <a:buChar char="➢"/>
            </a:pPr>
            <a:r>
              <a:rPr lang="en-GB" sz="1500">
                <a:solidFill>
                  <a:srgbClr val="000000"/>
                </a:solidFill>
                <a:latin typeface="Times New Roman"/>
                <a:ea typeface="Times New Roman"/>
                <a:cs typeface="Times New Roman"/>
                <a:sym typeface="Times New Roman"/>
              </a:rPr>
              <a:t>•</a:t>
            </a:r>
            <a:r>
              <a:rPr b="1" lang="en-GB" sz="1500">
                <a:solidFill>
                  <a:srgbClr val="000000"/>
                </a:solidFill>
                <a:latin typeface="Times New Roman"/>
                <a:ea typeface="Times New Roman"/>
                <a:cs typeface="Times New Roman"/>
                <a:sym typeface="Times New Roman"/>
              </a:rPr>
              <a:t> Extraction Process: </a:t>
            </a:r>
            <a:r>
              <a:rPr lang="en-GB" sz="1500">
                <a:solidFill>
                  <a:srgbClr val="000000"/>
                </a:solidFill>
                <a:latin typeface="Times New Roman"/>
                <a:ea typeface="Times New Roman"/>
                <a:cs typeface="Times New Roman"/>
                <a:sym typeface="Times New Roman"/>
              </a:rPr>
              <a:t>This process involves extracting the fingerprint (watermark image) with the help of unique encrypted ID (master share).</a:t>
            </a:r>
            <a:endParaRPr sz="1500">
              <a:solidFill>
                <a:srgbClr val="000000"/>
              </a:solidFill>
              <a:latin typeface="Times New Roman"/>
              <a:ea typeface="Times New Roman"/>
              <a:cs typeface="Times New Roman"/>
              <a:sym typeface="Times New Roman"/>
            </a:endParaRPr>
          </a:p>
          <a:p>
            <a:pPr indent="0" lvl="0" marL="457200" rtl="0" algn="just">
              <a:lnSpc>
                <a:spcPct val="170000"/>
              </a:lnSpc>
              <a:spcBef>
                <a:spcPts val="1000"/>
              </a:spcBef>
              <a:spcAft>
                <a:spcPts val="0"/>
              </a:spcAft>
              <a:buNone/>
            </a:pPr>
            <a:r>
              <a:t/>
            </a:r>
            <a:endParaRPr sz="1800">
              <a:solidFill>
                <a:srgbClr val="000000"/>
              </a:solidFill>
              <a:latin typeface="Calibri"/>
              <a:ea typeface="Calibri"/>
              <a:cs typeface="Calibri"/>
              <a:sym typeface="Calibri"/>
            </a:endParaRPr>
          </a:p>
          <a:p>
            <a:pPr indent="0" lvl="0" marL="457200" marR="800100" rtl="0" algn="just">
              <a:lnSpc>
                <a:spcPct val="115000"/>
              </a:lnSpc>
              <a:spcBef>
                <a:spcPts val="2500"/>
              </a:spcBef>
              <a:spcAft>
                <a:spcPts val="1000"/>
              </a:spcAft>
              <a:buNone/>
            </a:pPr>
            <a:r>
              <a:t/>
            </a:r>
            <a:endParaRPr sz="1600">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027875" y="519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IDEATION</a:t>
            </a:r>
            <a:endParaRPr/>
          </a:p>
          <a:p>
            <a:pPr indent="0" lvl="0" marL="0" rtl="0" algn="l">
              <a:spcBef>
                <a:spcPts val="0"/>
              </a:spcBef>
              <a:spcAft>
                <a:spcPts val="0"/>
              </a:spcAft>
              <a:buNone/>
            </a:pPr>
            <a:r>
              <a:t/>
            </a:r>
            <a:endParaRPr/>
          </a:p>
        </p:txBody>
      </p:sp>
      <p:pic>
        <p:nvPicPr>
          <p:cNvPr id="189" name="Google Shape;189;p33"/>
          <p:cNvPicPr preferRelativeResize="0"/>
          <p:nvPr/>
        </p:nvPicPr>
        <p:blipFill>
          <a:blip r:embed="rId3">
            <a:alphaModFix/>
          </a:blip>
          <a:stretch>
            <a:fillRect/>
          </a:stretch>
        </p:blipFill>
        <p:spPr>
          <a:xfrm>
            <a:off x="1557925" y="1055000"/>
            <a:ext cx="6173071" cy="3783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