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75" r:id="rId7"/>
    <p:sldId id="286" r:id="rId8"/>
    <p:sldId id="287" r:id="rId9"/>
    <p:sldId id="276" r:id="rId10"/>
    <p:sldId id="288" r:id="rId11"/>
    <p:sldId id="269" r:id="rId12"/>
    <p:sldId id="294" r:id="rId13"/>
    <p:sldId id="295" r:id="rId14"/>
    <p:sldId id="296" r:id="rId15"/>
    <p:sldId id="268" r:id="rId16"/>
    <p:sldId id="289"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82"/>
      </p:cViewPr>
      <p:guideLst>
        <p:guide orient="horz" pos="286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rgbClr val="90C225"/>
                </a:solidFill>
                <a:latin typeface="Trebuchet MS" panose="020B0603020202020204"/>
                <a:cs typeface="Trebuchet MS" panose="020B0603020202020204"/>
              </a:defRPr>
            </a:lvl1pPr>
          </a:lstStyle>
          <a:p>
            <a:pPr marL="38100">
              <a:lnSpc>
                <a:spcPct val="100000"/>
              </a:lnSpc>
              <a:spcBef>
                <a:spcPts val="45"/>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4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rgbClr val="90C225"/>
                </a:solidFill>
                <a:latin typeface="Trebuchet MS" panose="020B0603020202020204"/>
                <a:cs typeface="Trebuchet MS" panose="020B0603020202020204"/>
              </a:defRPr>
            </a:lvl1pPr>
          </a:lstStyle>
          <a:p>
            <a:pPr marL="38100">
              <a:lnSpc>
                <a:spcPct val="100000"/>
              </a:lnSpc>
              <a:spcBef>
                <a:spcPts val="45"/>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400" b="0"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900" b="0" i="0">
                <a:solidFill>
                  <a:srgbClr val="90C225"/>
                </a:solidFill>
                <a:latin typeface="Trebuchet MS" panose="020B0603020202020204"/>
                <a:cs typeface="Trebuchet MS" panose="020B0603020202020204"/>
              </a:defRPr>
            </a:lvl1pPr>
          </a:lstStyle>
          <a:p>
            <a:pPr marL="38100">
              <a:lnSpc>
                <a:spcPct val="100000"/>
              </a:lnSpc>
              <a:spcBef>
                <a:spcPts val="45"/>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900" b="0" i="0">
                <a:solidFill>
                  <a:srgbClr val="90C225"/>
                </a:solidFill>
                <a:latin typeface="Trebuchet MS" panose="020B0603020202020204"/>
                <a:cs typeface="Trebuchet MS" panose="020B0603020202020204"/>
              </a:defRPr>
            </a:lvl1pPr>
          </a:lstStyle>
          <a:p>
            <a:pPr marL="38100">
              <a:lnSpc>
                <a:spcPct val="100000"/>
              </a:lnSpc>
              <a:spcBef>
                <a:spcPts val="45"/>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900" b="0" i="0">
                <a:solidFill>
                  <a:srgbClr val="90C225"/>
                </a:solidFill>
                <a:latin typeface="Trebuchet MS" panose="020B0603020202020204"/>
                <a:cs typeface="Trebuchet MS" panose="020B0603020202020204"/>
              </a:defRPr>
            </a:lvl1pPr>
          </a:lstStyle>
          <a:p>
            <a:pPr marL="38100">
              <a:lnSpc>
                <a:spcPct val="100000"/>
              </a:lnSpc>
              <a:spcBef>
                <a:spcPts val="45"/>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 name="Holder 2"/>
          <p:cNvSpPr>
            <a:spLocks noGrp="1"/>
          </p:cNvSpPr>
          <p:nvPr>
            <p:ph type="title"/>
          </p:nvPr>
        </p:nvSpPr>
        <p:spPr>
          <a:xfrm>
            <a:off x="736320" y="784097"/>
            <a:ext cx="10719358" cy="1122680"/>
          </a:xfrm>
          <a:prstGeom prst="rect">
            <a:avLst/>
          </a:prstGeom>
        </p:spPr>
        <p:txBody>
          <a:bodyPr wrap="square" lIns="0" tIns="0" rIns="0" bIns="0">
            <a:spAutoFit/>
          </a:bodyPr>
          <a:lstStyle>
            <a:lvl1pPr>
              <a:defRPr sz="24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764260" y="2978911"/>
            <a:ext cx="10663478" cy="2220595"/>
          </a:xfrm>
          <a:prstGeom prst="rect">
            <a:avLst/>
          </a:prstGeom>
        </p:spPr>
        <p:txBody>
          <a:bodyPr wrap="square" lIns="0" tIns="0" rIns="0" bIns="0">
            <a:spAutoFit/>
          </a:bodyPr>
          <a:lstStyle>
            <a:lvl1pPr>
              <a:defRPr sz="24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9026017" y="6147883"/>
            <a:ext cx="195579" cy="158114"/>
          </a:xfrm>
          <a:prstGeom prst="rect">
            <a:avLst/>
          </a:prstGeom>
        </p:spPr>
        <p:txBody>
          <a:bodyPr wrap="square" lIns="0" tIns="0" rIns="0" bIns="0">
            <a:spAutoFit/>
          </a:bodyPr>
          <a:lstStyle>
            <a:lvl1pPr>
              <a:defRPr sz="900" b="0" i="0">
                <a:solidFill>
                  <a:srgbClr val="90C225"/>
                </a:solidFill>
                <a:latin typeface="Trebuchet MS" panose="020B0603020202020204"/>
                <a:cs typeface="Trebuchet MS" panose="020B0603020202020204"/>
              </a:defRPr>
            </a:lvl1pPr>
          </a:lstStyle>
          <a:p>
            <a:pPr marL="38100">
              <a:lnSpc>
                <a:spcPct val="100000"/>
              </a:lnSpc>
              <a:spcBef>
                <a:spcPts val="45"/>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p:txBody>
      </p:sp>
      <p:sp>
        <p:nvSpPr>
          <p:cNvPr id="3" name="object 3"/>
          <p:cNvSpPr txBox="1"/>
          <p:nvPr/>
        </p:nvSpPr>
        <p:spPr>
          <a:xfrm>
            <a:off x="3124327" y="3124454"/>
            <a:ext cx="7469505" cy="56642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90C225"/>
                </a:solidFill>
                <a:latin typeface="Trebuchet MS" panose="020B0603020202020204"/>
                <a:cs typeface="Trebuchet MS" panose="020B0603020202020204"/>
              </a:rPr>
              <a:t>Covid Tracker using REACT</a:t>
            </a:r>
            <a:endParaRPr lang="en-IN" sz="3600">
              <a:latin typeface="Trebuchet MS" panose="020B0603020202020204"/>
              <a:cs typeface="Trebuchet MS" panose="020B0603020202020204"/>
            </a:endParaRPr>
          </a:p>
        </p:txBody>
      </p:sp>
      <p:sp>
        <p:nvSpPr>
          <p:cNvPr id="5" name="object 5"/>
          <p:cNvSpPr txBox="1"/>
          <p:nvPr/>
        </p:nvSpPr>
        <p:spPr>
          <a:xfrm>
            <a:off x="9049893" y="5897067"/>
            <a:ext cx="1454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90C225"/>
                </a:solidFill>
                <a:latin typeface="Trebuchet MS" panose="020B0603020202020204"/>
                <a:cs typeface="Trebuchet MS" panose="020B0603020202020204"/>
              </a:rPr>
              <a:t>1</a:t>
            </a:r>
            <a:endParaRPr sz="1800">
              <a:latin typeface="Trebuchet MS" panose="020B0603020202020204"/>
              <a:cs typeface="Trebuchet MS" panose="020B0603020202020204"/>
            </a:endParaRPr>
          </a:p>
        </p:txBody>
      </p:sp>
      <p:pic>
        <p:nvPicPr>
          <p:cNvPr id="11" name="Picture 10" descr="C:\Documents and Settings\Alpha1\Desktop\rns.jpeg"/>
          <p:cNvPicPr/>
          <p:nvPr/>
        </p:nvPicPr>
        <p:blipFill>
          <a:blip r:embed="rId1" cstate="print"/>
          <a:srcRect/>
          <a:stretch>
            <a:fillRect/>
          </a:stretch>
        </p:blipFill>
        <p:spPr bwMode="auto">
          <a:xfrm>
            <a:off x="5303783" y="762164"/>
            <a:ext cx="1584176" cy="1271914"/>
          </a:xfrm>
          <a:prstGeom prst="rect">
            <a:avLst/>
          </a:prstGeom>
          <a:noFill/>
          <a:ln w="9525">
            <a:noFill/>
            <a:miter lim="800000"/>
            <a:headEnd/>
            <a:tailEnd/>
          </a:ln>
        </p:spPr>
      </p:pic>
      <p:sp>
        <p:nvSpPr>
          <p:cNvPr id="14" name="TextBox 5"/>
          <p:cNvSpPr txBox="1"/>
          <p:nvPr/>
        </p:nvSpPr>
        <p:spPr>
          <a:xfrm>
            <a:off x="7162800" y="3962400"/>
            <a:ext cx="4114165" cy="1322070"/>
          </a:xfrm>
          <a:prstGeom prst="rect">
            <a:avLst/>
          </a:prstGeom>
          <a:noFill/>
        </p:spPr>
        <p:txBody>
          <a:bodyPr wrap="square" rtlCol="0">
            <a:spAutoFit/>
          </a:bodyPr>
          <a:p>
            <a:pPr algn="ctr"/>
            <a:r>
              <a:rPr lang="en-US" sz="2000" b="1" dirty="0" smtClean="0">
                <a:solidFill>
                  <a:srgbClr val="7030A0"/>
                </a:solidFill>
                <a:latin typeface="Times New Roman" panose="02020603050405020304" pitchFamily="18" charset="0"/>
                <a:cs typeface="Times New Roman" panose="02020603050405020304" pitchFamily="18" charset="0"/>
              </a:rPr>
              <a:t> </a:t>
            </a:r>
            <a:r>
              <a:rPr lang="en-US" sz="2000" b="1" u="sng" dirty="0" smtClean="0">
                <a:solidFill>
                  <a:srgbClr val="7030A0"/>
                </a:solidFill>
                <a:latin typeface="Times New Roman" panose="02020603050405020304" pitchFamily="18" charset="0"/>
                <a:cs typeface="Times New Roman" panose="02020603050405020304" pitchFamily="18" charset="0"/>
              </a:rPr>
              <a:t>Guide:</a:t>
            </a:r>
            <a:endParaRPr lang="en-US" sz="2000" b="1" u="sng" dirty="0" smtClean="0">
              <a:solidFill>
                <a:srgbClr val="7030A0"/>
              </a:solidFill>
              <a:latin typeface="Times New Roman" panose="02020603050405020304" pitchFamily="18" charset="0"/>
              <a:cs typeface="Times New Roman" panose="02020603050405020304" pitchFamily="18" charset="0"/>
            </a:endParaRPr>
          </a:p>
          <a:p>
            <a:pPr algn="ctr"/>
            <a:r>
              <a:rPr lang="en-US" sz="2000" b="1" dirty="0" smtClean="0">
                <a:solidFill>
                  <a:srgbClr val="7030A0"/>
                </a:solidFill>
                <a:latin typeface="Times New Roman" panose="02020603050405020304" pitchFamily="18" charset="0"/>
                <a:cs typeface="Times New Roman" panose="02020603050405020304" pitchFamily="18" charset="0"/>
              </a:rPr>
              <a:t>Mrs </a:t>
            </a:r>
            <a:r>
              <a:rPr lang="en-IN" altLang="en-US" sz="2000" b="1" dirty="0" smtClean="0">
                <a:solidFill>
                  <a:srgbClr val="7030A0"/>
                </a:solidFill>
                <a:latin typeface="Times New Roman" panose="02020603050405020304" pitchFamily="18" charset="0"/>
                <a:cs typeface="Times New Roman" panose="02020603050405020304" pitchFamily="18" charset="0"/>
              </a:rPr>
              <a:t>Tejashwini P</a:t>
            </a:r>
            <a:r>
              <a:rPr lang="en-US" sz="2000" b="1" dirty="0" smtClean="0">
                <a:solidFill>
                  <a:srgbClr val="7030A0"/>
                </a:solidFill>
                <a:latin typeface="Times New Roman" panose="02020603050405020304" pitchFamily="18" charset="0"/>
                <a:cs typeface="Times New Roman" panose="02020603050405020304" pitchFamily="18" charset="0"/>
              </a:rPr>
              <a:t> </a:t>
            </a:r>
            <a:endParaRPr lang="en-US" sz="2000" b="1" dirty="0" smtClean="0">
              <a:solidFill>
                <a:srgbClr val="7030A0"/>
              </a:solidFill>
              <a:latin typeface="Times New Roman" panose="02020603050405020304" pitchFamily="18" charset="0"/>
              <a:cs typeface="Times New Roman" panose="02020603050405020304" pitchFamily="18" charset="0"/>
            </a:endParaRPr>
          </a:p>
          <a:p>
            <a:pPr algn="ctr"/>
            <a:r>
              <a:rPr lang="en-US" sz="2000" b="1" dirty="0" smtClean="0">
                <a:solidFill>
                  <a:srgbClr val="7030A0"/>
                </a:solidFill>
                <a:latin typeface="Times New Roman" panose="02020603050405020304" pitchFamily="18" charset="0"/>
                <a:cs typeface="Times New Roman" panose="02020603050405020304" pitchFamily="18" charset="0"/>
              </a:rPr>
              <a:t>Assistant </a:t>
            </a:r>
            <a:r>
              <a:rPr lang="en-US" sz="2000" b="1" dirty="0">
                <a:solidFill>
                  <a:srgbClr val="7030A0"/>
                </a:solidFill>
                <a:latin typeface="Times New Roman" panose="02020603050405020304" pitchFamily="18" charset="0"/>
                <a:cs typeface="Times New Roman" panose="02020603050405020304" pitchFamily="18" charset="0"/>
              </a:rPr>
              <a:t>Professor</a:t>
            </a:r>
            <a:endParaRPr lang="en-US" sz="2000" b="1" dirty="0">
              <a:solidFill>
                <a:srgbClr val="7030A0"/>
              </a:solidFill>
              <a:latin typeface="Times New Roman" panose="02020603050405020304" pitchFamily="18" charset="0"/>
              <a:cs typeface="Times New Roman" panose="02020603050405020304" pitchFamily="18" charset="0"/>
            </a:endParaRPr>
          </a:p>
          <a:p>
            <a:pPr algn="ctr"/>
            <a:r>
              <a:rPr lang="en-US" sz="2000" b="1" dirty="0" smtClean="0">
                <a:solidFill>
                  <a:srgbClr val="7030A0"/>
                </a:solidFill>
                <a:latin typeface="Times New Roman" panose="02020603050405020304" pitchFamily="18" charset="0"/>
                <a:cs typeface="Times New Roman" panose="02020603050405020304" pitchFamily="18" charset="0"/>
              </a:rPr>
              <a:t>Dept</a:t>
            </a:r>
            <a:r>
              <a:rPr lang="en-US" sz="2000" b="1" dirty="0">
                <a:solidFill>
                  <a:srgbClr val="7030A0"/>
                </a:solidFill>
                <a:latin typeface="Times New Roman" panose="02020603050405020304" pitchFamily="18" charset="0"/>
                <a:cs typeface="Times New Roman" panose="02020603050405020304" pitchFamily="18" charset="0"/>
              </a:rPr>
              <a:t>. of ISE, RNSIT</a:t>
            </a:r>
            <a:endParaRPr lang="en-IN" dirty="0">
              <a:solidFill>
                <a:prstClr val="black"/>
              </a:solidFill>
            </a:endParaRPr>
          </a:p>
        </p:txBody>
      </p:sp>
      <p:sp>
        <p:nvSpPr>
          <p:cNvPr id="15" name="Rectangle 7"/>
          <p:cNvSpPr/>
          <p:nvPr/>
        </p:nvSpPr>
        <p:spPr>
          <a:xfrm>
            <a:off x="1322705" y="3886200"/>
            <a:ext cx="3506470" cy="1322070"/>
          </a:xfrm>
          <a:prstGeom prst="rect">
            <a:avLst/>
          </a:prstGeom>
        </p:spPr>
        <p:txBody>
          <a:bodyPr wrap="square">
            <a:spAutoFit/>
          </a:bodyPr>
          <a:p>
            <a:pPr algn="ctr"/>
            <a:r>
              <a:rPr lang="en-US" sz="2000" b="1" dirty="0" smtClean="0">
                <a:solidFill>
                  <a:srgbClr val="7030A0"/>
                </a:solidFill>
                <a:latin typeface="Times New Roman" panose="02020603050405020304" pitchFamily="18" charset="0"/>
                <a:cs typeface="Times New Roman" panose="02020603050405020304" pitchFamily="18" charset="0"/>
              </a:rPr>
              <a:t>    </a:t>
            </a:r>
            <a:r>
              <a:rPr lang="en-US" sz="2000" b="1" u="sng" dirty="0" smtClean="0">
                <a:solidFill>
                  <a:srgbClr val="7030A0"/>
                </a:solidFill>
                <a:latin typeface="Times New Roman" panose="02020603050405020304" pitchFamily="18" charset="0"/>
                <a:cs typeface="Times New Roman" panose="02020603050405020304" pitchFamily="18" charset="0"/>
              </a:rPr>
              <a:t>Coordinator :</a:t>
            </a:r>
            <a:r>
              <a:rPr lang="en-US" sz="2000" b="1" dirty="0" smtClean="0">
                <a:solidFill>
                  <a:srgbClr val="7030A0"/>
                </a:solidFill>
                <a:latin typeface="Times New Roman" panose="02020603050405020304" pitchFamily="18" charset="0"/>
                <a:cs typeface="Times New Roman" panose="02020603050405020304" pitchFamily="18" charset="0"/>
              </a:rPr>
              <a:t>  </a:t>
            </a:r>
            <a:endParaRPr lang="en-US" sz="2000" b="1" dirty="0" smtClean="0">
              <a:solidFill>
                <a:srgbClr val="7030A0"/>
              </a:solidFill>
              <a:latin typeface="Times New Roman" panose="02020603050405020304" pitchFamily="18" charset="0"/>
              <a:cs typeface="Times New Roman" panose="02020603050405020304" pitchFamily="18" charset="0"/>
            </a:endParaRPr>
          </a:p>
          <a:p>
            <a:pPr algn="ctr"/>
            <a:r>
              <a:rPr lang="en-US" sz="2000" b="1" dirty="0" smtClean="0">
                <a:solidFill>
                  <a:srgbClr val="7030A0"/>
                </a:solidFill>
                <a:latin typeface="Times New Roman" panose="02020603050405020304" pitchFamily="18" charset="0"/>
                <a:cs typeface="Times New Roman" panose="02020603050405020304" pitchFamily="18" charset="0"/>
              </a:rPr>
              <a:t>M</a:t>
            </a:r>
            <a:r>
              <a:rPr lang="en-IN" altLang="en-US" sz="2000" b="1" dirty="0" smtClean="0">
                <a:solidFill>
                  <a:srgbClr val="7030A0"/>
                </a:solidFill>
                <a:latin typeface="Times New Roman" panose="02020603050405020304" pitchFamily="18" charset="0"/>
                <a:cs typeface="Times New Roman" panose="02020603050405020304" pitchFamily="18" charset="0"/>
              </a:rPr>
              <a:t>r</a:t>
            </a:r>
            <a:r>
              <a:rPr lang="en-US" sz="2000" b="1" dirty="0" smtClean="0">
                <a:solidFill>
                  <a:srgbClr val="7030A0"/>
                </a:solidFill>
                <a:latin typeface="Times New Roman" panose="02020603050405020304" pitchFamily="18" charset="0"/>
                <a:cs typeface="Times New Roman" panose="02020603050405020304" pitchFamily="18" charset="0"/>
              </a:rPr>
              <a:t>. </a:t>
            </a:r>
            <a:r>
              <a:rPr lang="en-IN" altLang="en-US" sz="2000" b="1" dirty="0" err="1" smtClean="0">
                <a:solidFill>
                  <a:srgbClr val="7030A0"/>
                </a:solidFill>
                <a:latin typeface="Times New Roman" panose="02020603050405020304" pitchFamily="18" charset="0"/>
                <a:cs typeface="Times New Roman" panose="02020603050405020304" pitchFamily="18" charset="0"/>
              </a:rPr>
              <a:t>Ravi Kumar SG</a:t>
            </a:r>
            <a:r>
              <a:rPr lang="en-US" sz="2000" b="1" dirty="0" smtClean="0">
                <a:solidFill>
                  <a:srgbClr val="7030A0"/>
                </a:solidFill>
                <a:latin typeface="Times New Roman" panose="02020603050405020304" pitchFamily="18" charset="0"/>
                <a:cs typeface="Times New Roman" panose="02020603050405020304" pitchFamily="18" charset="0"/>
              </a:rPr>
              <a:t>                                     </a:t>
            </a:r>
            <a:r>
              <a:rPr lang="en-US" sz="2000" b="1" dirty="0" smtClean="0">
                <a:solidFill>
                  <a:srgbClr val="7030A0"/>
                </a:solidFill>
                <a:latin typeface="Times New Roman" panose="02020603050405020304" pitchFamily="18" charset="0"/>
                <a:cs typeface="Times New Roman" panose="02020603050405020304" pitchFamily="18" charset="0"/>
              </a:rPr>
              <a:t>Assistant Professor</a:t>
            </a:r>
            <a:endParaRPr lang="en-US" sz="2000" b="1" dirty="0" smtClean="0">
              <a:solidFill>
                <a:srgbClr val="7030A0"/>
              </a:solidFill>
              <a:latin typeface="Times New Roman" panose="02020603050405020304" pitchFamily="18" charset="0"/>
              <a:cs typeface="Times New Roman" panose="02020603050405020304" pitchFamily="18" charset="0"/>
            </a:endParaRPr>
          </a:p>
          <a:p>
            <a:pPr algn="ctr"/>
            <a:r>
              <a:rPr lang="en-US" sz="2000" b="1" dirty="0" smtClean="0">
                <a:solidFill>
                  <a:srgbClr val="7030A0"/>
                </a:solidFill>
                <a:latin typeface="Times New Roman" panose="02020603050405020304" pitchFamily="18" charset="0"/>
                <a:cs typeface="Times New Roman" panose="02020603050405020304" pitchFamily="18" charset="0"/>
              </a:rPr>
              <a:t> Dept. of ISE, RNSIT</a:t>
            </a:r>
            <a:endParaRPr lang="en-US" sz="2000" dirty="0"/>
          </a:p>
        </p:txBody>
      </p:sp>
      <p:sp>
        <p:nvSpPr>
          <p:cNvPr id="20" name="Subtitle 19"/>
          <p:cNvSpPr>
            <a:spLocks noGrp="1"/>
          </p:cNvSpPr>
          <p:nvPr>
            <p:ph type="subTitle" idx="1"/>
          </p:nvPr>
        </p:nvSpPr>
        <p:spPr>
          <a:xfrm>
            <a:off x="3200400" y="1981200"/>
            <a:ext cx="6299835" cy="1266825"/>
          </a:xfrm>
        </p:spPr>
        <p:txBody>
          <a:bodyPr>
            <a:normAutofit/>
          </a:bodyPr>
          <a:p>
            <a:pPr algn="ctr"/>
            <a:endParaRPr lang="en-IN" sz="1200" dirty="0">
              <a:solidFill>
                <a:schemeClr val="tx1"/>
              </a:solidFill>
            </a:endParaRPr>
          </a:p>
          <a:p>
            <a:pPr algn="ctr"/>
            <a:r>
              <a:rPr lang="en-IN" b="1" dirty="0" smtClean="0">
                <a:solidFill>
                  <a:schemeClr val="tx1"/>
                </a:solidFill>
              </a:rPr>
              <a:t>INTERNSHIP PROJECT</a:t>
            </a:r>
            <a:endParaRPr lang="en-IN" b="1" dirty="0" smtClean="0">
              <a:solidFill>
                <a:schemeClr val="tx1"/>
              </a:solidFill>
            </a:endParaRPr>
          </a:p>
          <a:p>
            <a:pPr algn="ctr"/>
            <a:r>
              <a:rPr lang="en-IN" b="1" dirty="0" smtClean="0">
                <a:solidFill>
                  <a:schemeClr val="tx1"/>
                </a:solidFill>
              </a:rPr>
              <a:t>on</a:t>
            </a:r>
            <a:endParaRPr lang="en-IN" sz="2400" b="1" dirty="0" smtClean="0">
              <a:solidFill>
                <a:schemeClr val="tx1"/>
              </a:solidFill>
              <a:latin typeface="Times New Roman" panose="02020603050405020304" pitchFamily="18" charset="0"/>
              <a:cs typeface="Times New Roman" panose="02020603050405020304" pitchFamily="18" charset="0"/>
            </a:endParaRPr>
          </a:p>
        </p:txBody>
      </p:sp>
      <p:sp>
        <p:nvSpPr>
          <p:cNvPr id="21" name="TextBox 4"/>
          <p:cNvSpPr txBox="1"/>
          <p:nvPr/>
        </p:nvSpPr>
        <p:spPr>
          <a:xfrm>
            <a:off x="3962400" y="5486400"/>
            <a:ext cx="3746500" cy="1322070"/>
          </a:xfrm>
          <a:prstGeom prst="rect">
            <a:avLst/>
          </a:prstGeom>
          <a:noFill/>
        </p:spPr>
        <p:txBody>
          <a:bodyPr wrap="square" rtlCol="0">
            <a:spAutoFit/>
          </a:bodyPr>
          <a:p>
            <a:pPr algn="ctr"/>
            <a:r>
              <a:rPr lang="en-US" sz="2000" b="1" dirty="0">
                <a:solidFill>
                  <a:srgbClr val="7030A0"/>
                </a:solidFill>
                <a:latin typeface="Times New Roman" panose="02020603050405020304" pitchFamily="18" charset="0"/>
                <a:cs typeface="Times New Roman" panose="02020603050405020304" pitchFamily="18" charset="0"/>
              </a:rPr>
              <a:t>  </a:t>
            </a:r>
            <a:r>
              <a:rPr lang="en-US" sz="2000" b="1" u="sng" dirty="0">
                <a:solidFill>
                  <a:srgbClr val="7030A0"/>
                </a:solidFill>
                <a:latin typeface="Times New Roman" panose="02020603050405020304" pitchFamily="18" charset="0"/>
                <a:cs typeface="Times New Roman" panose="02020603050405020304" pitchFamily="18" charset="0"/>
              </a:rPr>
              <a:t>Presented by:</a:t>
            </a:r>
            <a:endParaRPr lang="en-US" sz="2000" b="1" u="sng" dirty="0">
              <a:solidFill>
                <a:srgbClr val="7030A0"/>
              </a:solidFill>
              <a:latin typeface="Times New Roman" panose="02020603050405020304" pitchFamily="18" charset="0"/>
              <a:cs typeface="Times New Roman" panose="02020603050405020304" pitchFamily="18" charset="0"/>
            </a:endParaRPr>
          </a:p>
          <a:p>
            <a:pPr algn="ctr"/>
            <a:r>
              <a:rPr lang="en-US" sz="2000" b="1" dirty="0">
                <a:solidFill>
                  <a:srgbClr val="7030A0"/>
                </a:solidFill>
                <a:latin typeface="Times New Roman" panose="02020603050405020304" pitchFamily="18" charset="0"/>
                <a:cs typeface="Times New Roman" panose="02020603050405020304" pitchFamily="18" charset="0"/>
              </a:rPr>
              <a:t>  </a:t>
            </a:r>
            <a:r>
              <a:rPr lang="en-IN" altLang="en-US" sz="2000" b="1" dirty="0">
                <a:solidFill>
                  <a:srgbClr val="7030A0"/>
                </a:solidFill>
                <a:latin typeface="Times New Roman" panose="02020603050405020304" pitchFamily="18" charset="0"/>
                <a:cs typeface="Times New Roman" panose="02020603050405020304" pitchFamily="18" charset="0"/>
              </a:rPr>
              <a:t>Kalpit Patira</a:t>
            </a:r>
            <a:r>
              <a:rPr lang="en-US" sz="2000" b="1" dirty="0">
                <a:solidFill>
                  <a:srgbClr val="7030A0"/>
                </a:solidFill>
                <a:latin typeface="Times New Roman" panose="02020603050405020304" pitchFamily="18" charset="0"/>
                <a:cs typeface="Times New Roman" panose="02020603050405020304" pitchFamily="18" charset="0"/>
              </a:rPr>
              <a:t>    </a:t>
            </a:r>
            <a:endParaRPr lang="en-US" sz="2000" b="1" dirty="0">
              <a:solidFill>
                <a:srgbClr val="7030A0"/>
              </a:solidFill>
              <a:latin typeface="Times New Roman" panose="02020603050405020304" pitchFamily="18" charset="0"/>
              <a:cs typeface="Times New Roman" panose="02020603050405020304" pitchFamily="18" charset="0"/>
            </a:endParaRPr>
          </a:p>
          <a:p>
            <a:pPr algn="ctr"/>
            <a:r>
              <a:rPr lang="en-US" sz="2000" b="1" dirty="0">
                <a:solidFill>
                  <a:srgbClr val="7030A0"/>
                </a:solidFill>
                <a:latin typeface="Times New Roman" panose="02020603050405020304" pitchFamily="18" charset="0"/>
                <a:cs typeface="Times New Roman" panose="02020603050405020304" pitchFamily="18" charset="0"/>
              </a:rPr>
              <a:t>1RN1</a:t>
            </a:r>
            <a:r>
              <a:rPr lang="en-IN" altLang="en-US" sz="2000" b="1" dirty="0">
                <a:solidFill>
                  <a:srgbClr val="7030A0"/>
                </a:solidFill>
                <a:latin typeface="Times New Roman" panose="02020603050405020304" pitchFamily="18" charset="0"/>
                <a:cs typeface="Times New Roman" panose="02020603050405020304" pitchFamily="18" charset="0"/>
              </a:rPr>
              <a:t>7</a:t>
            </a:r>
            <a:r>
              <a:rPr lang="en-US" sz="2000" b="1" dirty="0">
                <a:solidFill>
                  <a:srgbClr val="7030A0"/>
                </a:solidFill>
                <a:latin typeface="Times New Roman" panose="02020603050405020304" pitchFamily="18" charset="0"/>
                <a:cs typeface="Times New Roman" panose="02020603050405020304" pitchFamily="18" charset="0"/>
              </a:rPr>
              <a:t>IS0</a:t>
            </a:r>
            <a:r>
              <a:rPr lang="en-IN" altLang="en-US" sz="2000" b="1" dirty="0">
                <a:solidFill>
                  <a:srgbClr val="7030A0"/>
                </a:solidFill>
                <a:latin typeface="Times New Roman" panose="02020603050405020304" pitchFamily="18" charset="0"/>
                <a:cs typeface="Times New Roman" panose="02020603050405020304" pitchFamily="18" charset="0"/>
              </a:rPr>
              <a:t>40</a:t>
            </a:r>
            <a:endParaRPr lang="en-US" sz="2000" b="1" dirty="0">
              <a:solidFill>
                <a:srgbClr val="7030A0"/>
              </a:solidFill>
              <a:latin typeface="Times New Roman" panose="02020603050405020304" pitchFamily="18" charset="0"/>
              <a:cs typeface="Times New Roman" panose="02020603050405020304" pitchFamily="18" charset="0"/>
            </a:endParaRPr>
          </a:p>
          <a:p>
            <a:pPr algn="ctr"/>
            <a:r>
              <a:rPr lang="en-US" sz="2000" b="1" dirty="0">
                <a:solidFill>
                  <a:srgbClr val="7030A0"/>
                </a:solidFill>
                <a:latin typeface="Times New Roman" panose="02020603050405020304" pitchFamily="18" charset="0"/>
                <a:cs typeface="Times New Roman" panose="02020603050405020304" pitchFamily="18" charset="0"/>
              </a:rPr>
              <a:t>			</a:t>
            </a:r>
            <a:endParaRPr lang="en-US" sz="2000" b="1" dirty="0">
              <a:solidFill>
                <a:srgbClr val="7030A0"/>
              </a:solidFill>
              <a:latin typeface="Times New Roman" panose="02020603050405020304" pitchFamily="18" charset="0"/>
              <a:cs typeface="Times New Roman" panose="02020603050405020304" pitchFamily="18" charset="0"/>
            </a:endParaRPr>
          </a:p>
        </p:txBody>
      </p:sp>
      <p:sp>
        <p:nvSpPr>
          <p:cNvPr id="25" name="Title 24"/>
          <p:cNvSpPr>
            <a:spLocks noGrp="1"/>
          </p:cNvSpPr>
          <p:nvPr>
            <p:ph type="ctrTitle"/>
          </p:nvPr>
        </p:nvSpPr>
        <p:spPr>
          <a:xfrm>
            <a:off x="2514600" y="304800"/>
            <a:ext cx="6985000" cy="520065"/>
          </a:xfrm>
        </p:spPr>
        <p:txBody>
          <a:bodyPr>
            <a:normAutofit/>
          </a:bodyPr>
          <a:p>
            <a:pPr algn="ctr"/>
            <a:r>
              <a:rPr lang="en-IN" dirty="0">
                <a:solidFill>
                  <a:schemeClr val="tx2">
                    <a:lumMod val="60000"/>
                    <a:lumOff val="40000"/>
                  </a:schemeClr>
                </a:solidFill>
                <a:latin typeface="Times New Roman" panose="02020603050405020304" pitchFamily="18" charset="0"/>
                <a:cs typeface="Times New Roman" panose="02020603050405020304" pitchFamily="18" charset="0"/>
              </a:rPr>
              <a:t>RNS Institute of Technology </a:t>
            </a:r>
            <a:endParaRPr lang="en-IN"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533400"/>
            <a:ext cx="7059930" cy="5878195"/>
          </a:xfrm>
        </p:spPr>
        <p:txBody>
          <a:bodyPr wrap="square"/>
          <a:p>
            <a:r>
              <a:rPr lang="en-IN" altLang="en-US" sz="2800" b="1" u="sng" dirty="0" smtClean="0"/>
              <a:t>Info Box</a:t>
            </a:r>
            <a:endParaRPr lang="en-US" dirty="0"/>
          </a:p>
          <a:p>
            <a:endParaRPr lang="en-US" sz="1400" dirty="0"/>
          </a:p>
          <a:p>
            <a:endParaRPr lang="en-US" sz="1800" dirty="0"/>
          </a:p>
          <a:p>
            <a:r>
              <a:rPr lang="en-US" sz="1400" dirty="0"/>
              <a:t>function InfoBox({ title, cases, total, active, isRed, ...props }) {</a:t>
            </a:r>
            <a:endParaRPr lang="en-US" sz="1400" dirty="0"/>
          </a:p>
          <a:p>
            <a:r>
              <a:rPr lang="en-US" sz="1400" dirty="0"/>
              <a:t>  console.log(title, active);</a:t>
            </a:r>
            <a:endParaRPr lang="en-US" sz="1400" dirty="0"/>
          </a:p>
          <a:p>
            <a:r>
              <a:rPr lang="en-US" sz="1400" dirty="0"/>
              <a:t>  return (</a:t>
            </a:r>
            <a:endParaRPr lang="en-US" sz="1400" dirty="0"/>
          </a:p>
          <a:p>
            <a:r>
              <a:rPr lang="en-US" sz="1400" dirty="0"/>
              <a:t>    &lt;Card</a:t>
            </a:r>
            <a:endParaRPr lang="en-US" sz="1400" dirty="0"/>
          </a:p>
          <a:p>
            <a:r>
              <a:rPr lang="en-US" sz="1400" dirty="0"/>
              <a:t>      onClick={props.onClick}</a:t>
            </a:r>
            <a:endParaRPr lang="en-US" sz="1400" dirty="0"/>
          </a:p>
          <a:p>
            <a:r>
              <a:rPr lang="en-US" sz="1400" dirty="0"/>
              <a:t>      className={`infoBox ${active &amp;&amp; "infoBox--selected"} ${</a:t>
            </a:r>
            <a:endParaRPr lang="en-US" sz="1400" dirty="0"/>
          </a:p>
          <a:p>
            <a:r>
              <a:rPr lang="en-US" sz="1400" dirty="0"/>
              <a:t>        isRed &amp;&amp; "infoBox--red"</a:t>
            </a:r>
            <a:endParaRPr lang="en-US" sz="1400" dirty="0"/>
          </a:p>
          <a:p>
            <a:r>
              <a:rPr lang="en-US" sz="1400" dirty="0"/>
              <a:t>      }`}</a:t>
            </a:r>
            <a:endParaRPr lang="en-US" sz="1400" dirty="0"/>
          </a:p>
          <a:p>
            <a:r>
              <a:rPr lang="en-US" sz="1400" dirty="0"/>
              <a:t>    &gt;</a:t>
            </a:r>
            <a:endParaRPr lang="en-US" sz="1400" dirty="0"/>
          </a:p>
          <a:p>
            <a:r>
              <a:rPr lang="en-US" sz="1400" dirty="0"/>
              <a:t>      &lt;CardContent&gt;</a:t>
            </a:r>
            <a:endParaRPr lang="en-US" sz="1400" dirty="0"/>
          </a:p>
          <a:p>
            <a:r>
              <a:rPr lang="en-US" sz="1400" dirty="0"/>
              <a:t>        &lt;Typography color="textSecondary" gutterBottom&gt;</a:t>
            </a:r>
            <a:endParaRPr lang="en-US" sz="1400" dirty="0"/>
          </a:p>
          <a:p>
            <a:r>
              <a:rPr lang="en-US" sz="1400" dirty="0"/>
              <a:t>          {title}</a:t>
            </a:r>
            <a:endParaRPr lang="en-US" sz="1400" dirty="0"/>
          </a:p>
          <a:p>
            <a:r>
              <a:rPr lang="en-US" sz="1400" dirty="0"/>
              <a:t>        &lt;/Typography&gt;</a:t>
            </a:r>
            <a:endParaRPr lang="en-US" sz="1400" dirty="0"/>
          </a:p>
          <a:p>
            <a:r>
              <a:rPr lang="en-US" sz="1400" dirty="0"/>
              <a:t>        &lt;h2 className={`infoBox__cases ${!isRed &amp;&amp; "infoBox__cases--green"}`}&gt;</a:t>
            </a:r>
            <a:endParaRPr lang="en-US" sz="1400" dirty="0"/>
          </a:p>
          <a:p>
            <a:r>
              <a:rPr lang="en-US" sz="1400" dirty="0"/>
              <a:t>          {cases}</a:t>
            </a:r>
            <a:endParaRPr lang="en-US" sz="1400" dirty="0"/>
          </a:p>
          <a:p>
            <a:r>
              <a:rPr lang="en-US" sz="1400" dirty="0"/>
              <a:t>        &lt;/h2&gt;</a:t>
            </a:r>
            <a:endParaRPr lang="en-US" sz="1400" dirty="0"/>
          </a:p>
          <a:p>
            <a:endParaRPr lang="en-US" sz="1400" dirty="0"/>
          </a:p>
          <a:p>
            <a:r>
              <a:rPr lang="en-US" sz="1400" dirty="0"/>
              <a:t>        &lt;Typography className="infoBox__total" color="textSecondary"&gt;</a:t>
            </a:r>
            <a:endParaRPr lang="en-US" sz="1400" dirty="0"/>
          </a:p>
          <a:p>
            <a:r>
              <a:rPr lang="en-US" sz="1400" dirty="0"/>
              <a:t>          {total} Total</a:t>
            </a:r>
            <a:endParaRPr lang="en-US" sz="1400" dirty="0"/>
          </a:p>
          <a:p>
            <a:r>
              <a:rPr lang="en-US" sz="1400" dirty="0"/>
              <a:t>        &lt;/Typography&gt;</a:t>
            </a:r>
            <a:endParaRPr lang="en-US" sz="1400" dirty="0"/>
          </a:p>
          <a:p>
            <a:r>
              <a:rPr lang="en-US" sz="1400" dirty="0"/>
              <a:t>      &lt;/CardContent&gt;</a:t>
            </a:r>
            <a:endParaRPr lang="en-US" sz="1400" dirty="0"/>
          </a:p>
          <a:p>
            <a:r>
              <a:rPr lang="en-US" sz="1400" dirty="0"/>
              <a:t>    &lt;/Card&gt;</a:t>
            </a:r>
            <a:endParaRPr lang="en-US" sz="1400" dirty="0"/>
          </a:p>
          <a:p>
            <a:r>
              <a:rPr lang="en-US" sz="1400" dirty="0"/>
              <a:t>  </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p:txBody>
          <a:bodyPr/>
          <a:p>
            <a:endParaRPr lang="en-US"/>
          </a:p>
        </p:txBody>
      </p:sp>
      <p:sp>
        <p:nvSpPr>
          <p:cNvPr id="4" name="object 2"/>
          <p:cNvSpPr txBox="1">
            <a:spLocks noGrp="1"/>
          </p:cNvSpPr>
          <p:nvPr/>
        </p:nvSpPr>
        <p:spPr>
          <a:xfrm>
            <a:off x="533425" y="380873"/>
            <a:ext cx="2534285" cy="566420"/>
          </a:xfrm>
          <a:prstGeom prst="rect">
            <a:avLst/>
          </a:prstGeom>
        </p:spPr>
        <p:txBody>
          <a:bodyPr vert="horz" wrap="square" lIns="0" tIns="12700" rIns="0" bIns="0" rtlCol="0">
            <a:spAutoFit/>
          </a:bodyPr>
          <a:lstStyle>
            <a:lvl1pPr>
              <a:defRPr sz="2400" b="0" i="0">
                <a:solidFill>
                  <a:schemeClr val="tx1"/>
                </a:solidFill>
                <a:latin typeface="Trebuchet MS" panose="020B0603020202020204"/>
                <a:ea typeface="+mj-ea"/>
                <a:cs typeface="Trebuchet MS" panose="020B0603020202020204"/>
              </a:defRPr>
            </a:lvl1pPr>
          </a:lstStyle>
          <a:p>
            <a:pPr marL="12700">
              <a:lnSpc>
                <a:spcPct val="100000"/>
              </a:lnSpc>
              <a:spcBef>
                <a:spcPts val="100"/>
              </a:spcBef>
            </a:pPr>
            <a:r>
              <a:rPr lang="en-IN" sz="3600" dirty="0">
                <a:solidFill>
                  <a:srgbClr val="90C225"/>
                </a:solidFill>
              </a:rPr>
              <a:t>SNAPSHOTS</a:t>
            </a:r>
            <a:endParaRPr lang="en-IN" sz="3600"/>
          </a:p>
        </p:txBody>
      </p:sp>
      <p:pic>
        <p:nvPicPr>
          <p:cNvPr id="5" name="Picture 4" descr="Screenshot (263)"/>
          <p:cNvPicPr>
            <a:picLocks noChangeAspect="1"/>
          </p:cNvPicPr>
          <p:nvPr/>
        </p:nvPicPr>
        <p:blipFill>
          <a:blip r:embed="rId1"/>
          <a:srcRect t="13774"/>
          <a:stretch>
            <a:fillRect/>
          </a:stretch>
        </p:blipFill>
        <p:spPr>
          <a:xfrm>
            <a:off x="762000" y="1727200"/>
            <a:ext cx="10058400" cy="4749165"/>
          </a:xfrm>
          <a:prstGeom prst="rect">
            <a:avLst/>
          </a:prstGeom>
        </p:spPr>
      </p:pic>
      <p:sp>
        <p:nvSpPr>
          <p:cNvPr id="6" name="Text Box 5"/>
          <p:cNvSpPr txBox="1"/>
          <p:nvPr/>
        </p:nvSpPr>
        <p:spPr>
          <a:xfrm>
            <a:off x="914400" y="1066800"/>
            <a:ext cx="3620770" cy="398780"/>
          </a:xfrm>
          <a:prstGeom prst="rect">
            <a:avLst/>
          </a:prstGeom>
          <a:noFill/>
        </p:spPr>
        <p:txBody>
          <a:bodyPr wrap="square" rtlCol="0">
            <a:spAutoFit/>
          </a:bodyPr>
          <a:p>
            <a:pPr algn="l"/>
            <a:r>
              <a:rPr lang="en-IN" altLang="en-US" sz="2000" b="1" u="sng" dirty="0">
                <a:latin typeface="Trebuchet MS" panose="020B0603020202020204" pitchFamily="34" charset="0"/>
                <a:ea typeface="Verdana" panose="020B0604030504040204" pitchFamily="34" charset="0"/>
                <a:sym typeface="+mn-ea"/>
              </a:rPr>
              <a:t>For Recovered Cases</a:t>
            </a:r>
            <a:endParaRPr lang="en-IN" altLang="en-US" sz="2000" b="1" u="sng" dirty="0">
              <a:latin typeface="Trebuchet MS" panose="020B0603020202020204" pitchFamily="34" charset="0"/>
              <a:ea typeface="Verdana" panose="020B0604030504040204" pitchFamily="3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p:txBody>
          <a:bodyPr/>
          <a:p>
            <a:endParaRPr lang="en-US"/>
          </a:p>
        </p:txBody>
      </p:sp>
      <p:pic>
        <p:nvPicPr>
          <p:cNvPr id="4" name="Picture 3" descr="Screenshot (259)"/>
          <p:cNvPicPr>
            <a:picLocks noChangeAspect="1"/>
          </p:cNvPicPr>
          <p:nvPr/>
        </p:nvPicPr>
        <p:blipFill>
          <a:blip r:embed="rId1"/>
          <a:srcRect t="12873"/>
          <a:stretch>
            <a:fillRect/>
          </a:stretch>
        </p:blipFill>
        <p:spPr>
          <a:xfrm>
            <a:off x="304800" y="1524000"/>
            <a:ext cx="10058400" cy="4929505"/>
          </a:xfrm>
          <a:prstGeom prst="rect">
            <a:avLst/>
          </a:prstGeom>
        </p:spPr>
      </p:pic>
      <p:sp>
        <p:nvSpPr>
          <p:cNvPr id="6" name="Text Box 5"/>
          <p:cNvSpPr txBox="1"/>
          <p:nvPr/>
        </p:nvSpPr>
        <p:spPr>
          <a:xfrm>
            <a:off x="838200" y="685800"/>
            <a:ext cx="3620770" cy="398780"/>
          </a:xfrm>
          <a:prstGeom prst="rect">
            <a:avLst/>
          </a:prstGeom>
          <a:noFill/>
        </p:spPr>
        <p:txBody>
          <a:bodyPr wrap="square" rtlCol="0">
            <a:spAutoFit/>
          </a:bodyPr>
          <a:p>
            <a:pPr algn="l"/>
            <a:r>
              <a:rPr lang="en-IN" altLang="en-US" sz="2000" b="1" u="sng" dirty="0">
                <a:latin typeface="Trebuchet MS" panose="020B0603020202020204" pitchFamily="34" charset="0"/>
                <a:ea typeface="Verdana" panose="020B0604030504040204" pitchFamily="34" charset="0"/>
                <a:sym typeface="+mn-ea"/>
              </a:rPr>
              <a:t>For Total Infected Cases</a:t>
            </a:r>
            <a:endParaRPr lang="en-IN" altLang="en-US" sz="2000" b="1" u="sng" dirty="0">
              <a:latin typeface="Trebuchet MS" panose="020B0603020202020204" pitchFamily="34" charset="0"/>
              <a:ea typeface="Verdana" panose="020B060403050404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p:txBody>
          <a:bodyPr/>
          <a:p>
            <a:endParaRPr lang="en-US"/>
          </a:p>
        </p:txBody>
      </p:sp>
      <p:pic>
        <p:nvPicPr>
          <p:cNvPr id="4" name="Picture 3" descr="Screenshot (262)"/>
          <p:cNvPicPr>
            <a:picLocks noChangeAspect="1"/>
          </p:cNvPicPr>
          <p:nvPr/>
        </p:nvPicPr>
        <p:blipFill>
          <a:blip r:embed="rId1"/>
          <a:srcRect t="12772"/>
          <a:stretch>
            <a:fillRect/>
          </a:stretch>
        </p:blipFill>
        <p:spPr>
          <a:xfrm>
            <a:off x="533400" y="1828800"/>
            <a:ext cx="10058400" cy="4935220"/>
          </a:xfrm>
          <a:prstGeom prst="rect">
            <a:avLst/>
          </a:prstGeom>
        </p:spPr>
      </p:pic>
      <p:sp>
        <p:nvSpPr>
          <p:cNvPr id="6" name="Text Box 5"/>
          <p:cNvSpPr txBox="1"/>
          <p:nvPr/>
        </p:nvSpPr>
        <p:spPr>
          <a:xfrm>
            <a:off x="914400" y="1066800"/>
            <a:ext cx="3620770" cy="398780"/>
          </a:xfrm>
          <a:prstGeom prst="rect">
            <a:avLst/>
          </a:prstGeom>
          <a:noFill/>
        </p:spPr>
        <p:txBody>
          <a:bodyPr wrap="square" rtlCol="0">
            <a:spAutoFit/>
          </a:bodyPr>
          <a:p>
            <a:pPr algn="l"/>
            <a:r>
              <a:rPr lang="en-IN" altLang="en-US" sz="2000" b="1" u="sng" dirty="0">
                <a:latin typeface="Trebuchet MS" panose="020B0603020202020204" pitchFamily="34" charset="0"/>
                <a:ea typeface="Verdana" panose="020B0604030504040204" pitchFamily="34" charset="0"/>
                <a:sym typeface="+mn-ea"/>
              </a:rPr>
              <a:t>For Total Number of Deaths</a:t>
            </a:r>
            <a:endParaRPr lang="en-IN" altLang="en-US" sz="2000" b="1" u="sng" dirty="0">
              <a:latin typeface="Trebuchet MS" panose="020B0603020202020204" pitchFamily="34" charset="0"/>
              <a:ea typeface="Verdana" panose="020B060403050404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253428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90C225"/>
                </a:solidFill>
              </a:rPr>
              <a:t>Future</a:t>
            </a:r>
            <a:r>
              <a:rPr sz="3600" spc="-90" dirty="0">
                <a:solidFill>
                  <a:srgbClr val="90C225"/>
                </a:solidFill>
              </a:rPr>
              <a:t> </a:t>
            </a:r>
            <a:r>
              <a:rPr sz="3600" spc="-45" dirty="0">
                <a:solidFill>
                  <a:srgbClr val="90C225"/>
                </a:solidFill>
              </a:rPr>
              <a:t>Work</a:t>
            </a:r>
            <a:endParaRPr sz="3600"/>
          </a:p>
        </p:txBody>
      </p:sp>
      <p:sp>
        <p:nvSpPr>
          <p:cNvPr id="4" name="object 4"/>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fld>
            <a:endParaRPr dirty="0"/>
          </a:p>
        </p:txBody>
      </p:sp>
      <p:sp>
        <p:nvSpPr>
          <p:cNvPr id="3" name="object 3"/>
          <p:cNvSpPr txBox="1"/>
          <p:nvPr/>
        </p:nvSpPr>
        <p:spPr>
          <a:xfrm>
            <a:off x="914425" y="1371854"/>
            <a:ext cx="8368030" cy="5363210"/>
          </a:xfrm>
          <a:prstGeom prst="rect">
            <a:avLst/>
          </a:prstGeom>
        </p:spPr>
        <p:txBody>
          <a:bodyPr vert="horz" wrap="square" lIns="0" tIns="13335" rIns="0" bIns="0" rtlCol="0">
            <a:spAutoFit/>
          </a:bodyPr>
          <a:lstStyle/>
          <a:p>
            <a:pPr marL="355600" marR="18415" indent="-342900">
              <a:lnSpc>
                <a:spcPct val="100000"/>
              </a:lnSpc>
              <a:spcBef>
                <a:spcPts val="105"/>
              </a:spcBef>
              <a:tabLst>
                <a:tab pos="354965" algn="l"/>
              </a:tabLst>
            </a:pPr>
            <a:r>
              <a:rPr sz="1600" spc="270" dirty="0">
                <a:solidFill>
                  <a:srgbClr val="90C225"/>
                </a:solidFill>
                <a:latin typeface="Arial" panose="020B0604020202020204"/>
                <a:cs typeface="Arial" panose="020B0604020202020204"/>
              </a:rPr>
              <a:t>	</a:t>
            </a:r>
            <a:r>
              <a:rPr lang="en-IN" sz="2000" dirty="0" smtClean="0">
                <a:solidFill>
                  <a:srgbClr val="404040"/>
                </a:solidFill>
                <a:latin typeface="Trebuchet MS" panose="020B0603020202020204"/>
                <a:cs typeface="Arial" panose="020B0604020202020204"/>
              </a:rPr>
              <a:t>This was the basic approach to build a React App for the Covid Tracker.</a:t>
            </a: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r>
              <a:rPr lang="en-IN" sz="2000" dirty="0" smtClean="0">
                <a:solidFill>
                  <a:srgbClr val="404040"/>
                </a:solidFill>
                <a:latin typeface="Trebuchet MS" panose="020B0603020202020204"/>
                <a:cs typeface="Arial" panose="020B0604020202020204"/>
              </a:rPr>
              <a:t>	We can make it for an individual basis which can keep track of their activities and location, that can be useful for the users to send them an alert in case they contact someone infected.</a:t>
            </a: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r>
              <a:rPr lang="en-IN" sz="2000" dirty="0" smtClean="0">
                <a:solidFill>
                  <a:srgbClr val="404040"/>
                </a:solidFill>
                <a:latin typeface="Trebuchet MS" panose="020B0603020202020204"/>
                <a:cs typeface="Arial" panose="020B0604020202020204"/>
              </a:rPr>
              <a:t>	</a:t>
            </a: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r>
              <a:rPr lang="en-IN" sz="2000" dirty="0" smtClean="0">
                <a:solidFill>
                  <a:srgbClr val="404040"/>
                </a:solidFill>
                <a:latin typeface="Trebuchet MS" panose="020B0603020202020204"/>
                <a:cs typeface="Arial" panose="020B0604020202020204"/>
              </a:rPr>
              <a:t>	The Data is not printed correcly which can be improved in future work. </a:t>
            </a: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r>
              <a:rPr lang="en-IN" sz="2000" dirty="0" smtClean="0">
                <a:solidFill>
                  <a:srgbClr val="404040"/>
                </a:solidFill>
                <a:latin typeface="Trebuchet MS" panose="020B0603020202020204"/>
                <a:cs typeface="Arial" panose="020B0604020202020204"/>
              </a:rPr>
              <a:t>	The user experience can be made better by making it more user interactive.</a:t>
            </a: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endParaRPr lang="en-IN" sz="2000" dirty="0" smtClean="0">
              <a:solidFill>
                <a:srgbClr val="404040"/>
              </a:solidFill>
              <a:latin typeface="Trebuchet MS" panose="020B0603020202020204"/>
              <a:cs typeface="Arial" panose="020B0604020202020204"/>
            </a:endParaRPr>
          </a:p>
          <a:p>
            <a:pPr marL="355600" marR="18415" indent="-342900">
              <a:lnSpc>
                <a:spcPct val="100000"/>
              </a:lnSpc>
              <a:spcBef>
                <a:spcPts val="105"/>
              </a:spcBef>
              <a:tabLst>
                <a:tab pos="354965" algn="l"/>
              </a:tabLst>
            </a:pPr>
            <a:r>
              <a:rPr lang="en-IN" sz="2000" dirty="0" smtClean="0">
                <a:solidFill>
                  <a:srgbClr val="404040"/>
                </a:solidFill>
                <a:latin typeface="Trebuchet MS" panose="020B0603020202020204"/>
                <a:cs typeface="Arial" panose="020B0604020202020204"/>
              </a:rPr>
              <a:t>	Map Can be used in a better to improve user experience.</a:t>
            </a:r>
            <a:endParaRPr sz="2300" dirty="0">
              <a:latin typeface="Trebuchet MS" panose="020B0603020202020204"/>
              <a:cs typeface="Trebuchet MS" panose="020B0603020202020204"/>
            </a:endParaRPr>
          </a:p>
          <a:p>
            <a:pPr marL="355600" marR="87630" indent="-342900">
              <a:lnSpc>
                <a:spcPct val="100000"/>
              </a:lnSpc>
              <a:spcBef>
                <a:spcPts val="1720"/>
              </a:spcBef>
              <a:tabLst>
                <a:tab pos="354965" algn="l"/>
              </a:tabLst>
            </a:pPr>
            <a:endParaRPr sz="1600" spc="270" dirty="0">
              <a:solidFill>
                <a:srgbClr val="90C225"/>
              </a:solidFill>
              <a:latin typeface="Arial" panose="020B0604020202020204"/>
              <a:cs typeface="Arial" panose="020B0604020202020204"/>
            </a:endParaRPr>
          </a:p>
          <a:p>
            <a:pPr marL="355600" marR="87630" indent="-342900">
              <a:lnSpc>
                <a:spcPct val="100000"/>
              </a:lnSpc>
              <a:spcBef>
                <a:spcPts val="1720"/>
              </a:spcBef>
              <a:tabLst>
                <a:tab pos="354965" algn="l"/>
              </a:tabLst>
            </a:pPr>
            <a:r>
              <a:rPr lang="en-IN" sz="1600" spc="270" dirty="0">
                <a:solidFill>
                  <a:srgbClr val="90C225"/>
                </a:solidFill>
                <a:latin typeface="Arial" panose="020B0604020202020204"/>
                <a:cs typeface="Arial" panose="020B0604020202020204"/>
              </a:rPr>
              <a:t>	</a:t>
            </a:r>
            <a:endParaRPr lang="en-IN" sz="1600" spc="270" dirty="0">
              <a:solidFill>
                <a:srgbClr val="90C225"/>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2"/>
          <p:cNvSpPr txBox="1">
            <a:spLocks noGrp="1"/>
          </p:cNvSpPr>
          <p:nvPr/>
        </p:nvSpPr>
        <p:spPr>
          <a:xfrm>
            <a:off x="2971800" y="2971800"/>
            <a:ext cx="6864350" cy="751205"/>
          </a:xfrm>
          <a:prstGeom prst="rect">
            <a:avLst/>
          </a:prstGeom>
        </p:spPr>
        <p:txBody>
          <a:bodyPr vert="horz" wrap="square" lIns="0" tIns="12700" rIns="0" bIns="0" rtlCol="0">
            <a:spAutoFit/>
          </a:bodyPr>
          <a:lstStyle>
            <a:lvl1pPr>
              <a:defRPr sz="2400" b="0" i="0">
                <a:solidFill>
                  <a:schemeClr val="tx1"/>
                </a:solidFill>
                <a:latin typeface="Trebuchet MS" panose="020B0603020202020204"/>
                <a:ea typeface="+mj-ea"/>
                <a:cs typeface="Trebuchet MS" panose="020B0603020202020204"/>
              </a:defRPr>
            </a:lvl1pPr>
          </a:lstStyle>
          <a:p>
            <a:pPr marL="12700">
              <a:lnSpc>
                <a:spcPct val="100000"/>
              </a:lnSpc>
              <a:spcBef>
                <a:spcPts val="100"/>
              </a:spcBef>
            </a:pPr>
            <a:r>
              <a:rPr lang="en-IN" sz="4800" dirty="0">
                <a:solidFill>
                  <a:srgbClr val="90C225"/>
                </a:solidFill>
              </a:rPr>
              <a:t>THANK YOU</a:t>
            </a:r>
            <a:endParaRPr lang="en-IN"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254444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Introduction</a:t>
            </a:r>
            <a:endParaRPr sz="3600"/>
          </a:p>
        </p:txBody>
      </p:sp>
      <p:sp>
        <p:nvSpPr>
          <p:cNvPr id="4" name="object 4"/>
          <p:cNvSpPr txBox="1"/>
          <p:nvPr/>
        </p:nvSpPr>
        <p:spPr>
          <a:xfrm>
            <a:off x="9085453" y="6147883"/>
            <a:ext cx="136525" cy="158115"/>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dirty="0">
                <a:solidFill>
                  <a:srgbClr val="90C225"/>
                </a:solidFill>
                <a:latin typeface="Trebuchet MS" panose="020B0603020202020204"/>
                <a:cs typeface="Trebuchet MS" panose="020B0603020202020204"/>
              </a:rPr>
            </a:fld>
            <a:endParaRPr sz="900">
              <a:latin typeface="Trebuchet MS" panose="020B0603020202020204"/>
              <a:cs typeface="Trebuchet MS" panose="020B0603020202020204"/>
            </a:endParaRPr>
          </a:p>
        </p:txBody>
      </p:sp>
      <p:sp>
        <p:nvSpPr>
          <p:cNvPr id="3" name="object 3"/>
          <p:cNvSpPr txBox="1"/>
          <p:nvPr/>
        </p:nvSpPr>
        <p:spPr>
          <a:xfrm>
            <a:off x="756310" y="1872843"/>
            <a:ext cx="8346440" cy="181800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lang="en-IN" sz="2000">
                <a:latin typeface="Trebuchet MS" panose="020B0603020202020204"/>
                <a:cs typeface="Trebuchet MS" panose="020B0603020202020204"/>
              </a:rPr>
              <a:t>	 The world is facing the Pandemic situation for past 9-10 months because of Deadly Novel Covid-19 Corona Virus. </a:t>
            </a:r>
            <a:endParaRPr lang="en-IN" sz="2000">
              <a:latin typeface="Trebuchet MS" panose="020B0603020202020204"/>
              <a:cs typeface="Trebuchet MS" panose="020B0603020202020204"/>
            </a:endParaRPr>
          </a:p>
          <a:p>
            <a:pPr marL="12700">
              <a:lnSpc>
                <a:spcPct val="100000"/>
              </a:lnSpc>
              <a:spcBef>
                <a:spcPts val="1095"/>
              </a:spcBef>
              <a:tabLst>
                <a:tab pos="354965" algn="l"/>
              </a:tabLst>
            </a:pPr>
            <a:r>
              <a:rPr lang="en-IN" sz="2000">
                <a:latin typeface="Trebuchet MS" panose="020B0603020202020204"/>
                <a:cs typeface="Trebuchet MS" panose="020B0603020202020204"/>
              </a:rPr>
              <a:t>The main aim of this Project is to show important counts and numbers regarding the TOTAL INFECTED and RECOVERED people along with the total numbers of DEATHS all till now and in last 24 hours of time.</a:t>
            </a:r>
            <a:endParaRPr lang="en-IN" sz="20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p:txBody>
      </p:sp>
      <p:sp>
        <p:nvSpPr>
          <p:cNvPr id="3" name="object 3"/>
          <p:cNvSpPr txBox="1"/>
          <p:nvPr/>
        </p:nvSpPr>
        <p:spPr>
          <a:xfrm>
            <a:off x="762025" y="1371659"/>
            <a:ext cx="8295005" cy="4410075"/>
          </a:xfrm>
          <a:prstGeom prst="rect">
            <a:avLst/>
          </a:prstGeom>
        </p:spPr>
        <p:txBody>
          <a:bodyPr vert="horz" wrap="square" lIns="0" tIns="140335" rIns="0" bIns="0" rtlCol="0">
            <a:spAutoFit/>
          </a:bodyPr>
          <a:lstStyle/>
          <a:p>
            <a:pPr marL="12700">
              <a:lnSpc>
                <a:spcPct val="100000"/>
              </a:lnSpc>
              <a:spcBef>
                <a:spcPts val="1105"/>
              </a:spcBef>
            </a:pPr>
            <a:r>
              <a:rPr sz="2250" spc="380" dirty="0">
                <a:solidFill>
                  <a:srgbClr val="90C225"/>
                </a:solidFill>
                <a:latin typeface="Arial" panose="020B0604020202020204"/>
                <a:cs typeface="Arial" panose="020B0604020202020204"/>
              </a:rPr>
              <a:t> </a:t>
            </a:r>
            <a:endParaRPr sz="2250" spc="380" dirty="0">
              <a:solidFill>
                <a:srgbClr val="90C225"/>
              </a:solidFill>
              <a:latin typeface="Arial" panose="020B0604020202020204"/>
              <a:cs typeface="Arial" panose="020B0604020202020204"/>
            </a:endParaRPr>
          </a:p>
          <a:p>
            <a:pPr marL="12700">
              <a:lnSpc>
                <a:spcPct val="100000"/>
              </a:lnSpc>
              <a:spcBef>
                <a:spcPts val="1105"/>
              </a:spcBef>
            </a:pPr>
            <a:r>
              <a:rPr lang="en-IN" sz="2250" spc="380" dirty="0">
                <a:solidFill>
                  <a:srgbClr val="90C225"/>
                </a:solidFill>
                <a:latin typeface="Arial" panose="020B0604020202020204"/>
                <a:cs typeface="Arial" panose="020B0604020202020204"/>
              </a:rPr>
              <a:t>FOR FRONTEND-</a:t>
            </a:r>
            <a:endParaRPr lang="en-IN" sz="2250" spc="380" dirty="0">
              <a:solidFill>
                <a:srgbClr val="90C225"/>
              </a:solidFill>
              <a:latin typeface="Arial" panose="020B0604020202020204"/>
              <a:cs typeface="Arial" panose="020B0604020202020204"/>
            </a:endParaRPr>
          </a:p>
          <a:p>
            <a:pPr marL="12700">
              <a:lnSpc>
                <a:spcPct val="100000"/>
              </a:lnSpc>
              <a:spcBef>
                <a:spcPts val="1105"/>
              </a:spcBef>
            </a:pPr>
            <a:r>
              <a:rPr lang="en-IN" sz="2250" spc="380" dirty="0">
                <a:solidFill>
                  <a:srgbClr val="90C225"/>
                </a:solidFill>
                <a:latin typeface="Arial" panose="020B0604020202020204"/>
                <a:cs typeface="Arial" panose="020B0604020202020204"/>
              </a:rPr>
              <a:t>	</a:t>
            </a:r>
            <a:r>
              <a:rPr lang="en-IN" sz="2800">
                <a:latin typeface="Trebuchet MS" panose="020B0603020202020204"/>
                <a:cs typeface="Trebuchet MS" panose="020B0603020202020204"/>
              </a:rPr>
              <a:t>React JS</a:t>
            </a:r>
            <a:endParaRPr lang="en-IN" sz="2800">
              <a:latin typeface="Trebuchet MS" panose="020B0603020202020204"/>
              <a:cs typeface="Trebuchet MS" panose="020B0603020202020204"/>
            </a:endParaRPr>
          </a:p>
          <a:p>
            <a:pPr marL="12700">
              <a:lnSpc>
                <a:spcPct val="100000"/>
              </a:lnSpc>
              <a:spcBef>
                <a:spcPts val="1105"/>
              </a:spcBef>
            </a:pPr>
            <a:r>
              <a:rPr lang="en-IN" sz="2800">
                <a:latin typeface="Trebuchet MS" panose="020B0603020202020204"/>
                <a:cs typeface="Trebuchet MS" panose="020B0603020202020204"/>
              </a:rPr>
              <a:t>	HTML</a:t>
            </a:r>
            <a:endParaRPr lang="en-IN" sz="2800">
              <a:latin typeface="Trebuchet MS" panose="020B0603020202020204"/>
              <a:cs typeface="Trebuchet MS" panose="020B0603020202020204"/>
            </a:endParaRPr>
          </a:p>
          <a:p>
            <a:pPr marL="12700">
              <a:lnSpc>
                <a:spcPct val="100000"/>
              </a:lnSpc>
              <a:spcBef>
                <a:spcPts val="1105"/>
              </a:spcBef>
            </a:pPr>
            <a:r>
              <a:rPr lang="en-IN" sz="2800">
                <a:latin typeface="Trebuchet MS" panose="020B0603020202020204"/>
                <a:cs typeface="Trebuchet MS" panose="020B0603020202020204"/>
              </a:rPr>
              <a:t>	CSS</a:t>
            </a:r>
            <a:endParaRPr lang="en-IN" sz="2800">
              <a:latin typeface="Trebuchet MS" panose="020B0603020202020204"/>
              <a:cs typeface="Trebuchet MS" panose="020B0603020202020204"/>
            </a:endParaRPr>
          </a:p>
          <a:p>
            <a:pPr marL="12700">
              <a:lnSpc>
                <a:spcPct val="100000"/>
              </a:lnSpc>
              <a:spcBef>
                <a:spcPts val="1105"/>
              </a:spcBef>
            </a:pPr>
            <a:endParaRPr lang="en-IN" sz="2800">
              <a:latin typeface="Trebuchet MS" panose="020B0603020202020204"/>
              <a:cs typeface="Trebuchet MS" panose="020B0603020202020204"/>
            </a:endParaRPr>
          </a:p>
          <a:p>
            <a:pPr marL="12700">
              <a:lnSpc>
                <a:spcPct val="100000"/>
              </a:lnSpc>
              <a:spcBef>
                <a:spcPts val="1105"/>
              </a:spcBef>
            </a:pPr>
            <a:r>
              <a:rPr lang="en-IN" sz="2800" spc="380" dirty="0">
                <a:solidFill>
                  <a:srgbClr val="90C225"/>
                </a:solidFill>
                <a:latin typeface="Arial" panose="020B0604020202020204"/>
                <a:cs typeface="Arial" panose="020B0604020202020204"/>
                <a:sym typeface="+mn-ea"/>
              </a:rPr>
              <a:t>FOR DATA- </a:t>
            </a:r>
            <a:endParaRPr lang="en-IN" sz="2800" spc="380" dirty="0">
              <a:solidFill>
                <a:srgbClr val="90C225"/>
              </a:solidFill>
              <a:latin typeface="Arial" panose="020B0604020202020204"/>
              <a:cs typeface="Arial" panose="020B0604020202020204"/>
              <a:sym typeface="+mn-ea"/>
            </a:endParaRPr>
          </a:p>
          <a:p>
            <a:pPr marL="12700">
              <a:lnSpc>
                <a:spcPct val="100000"/>
              </a:lnSpc>
              <a:spcBef>
                <a:spcPts val="1105"/>
              </a:spcBef>
            </a:pPr>
            <a:r>
              <a:rPr lang="en-IN" sz="2800">
                <a:latin typeface="Trebuchet MS" panose="020B0603020202020204"/>
                <a:cs typeface="Trebuchet MS" panose="020B0603020202020204"/>
              </a:rPr>
              <a:t>	-disease.sh</a:t>
            </a:r>
            <a:endParaRPr lang="en-IN" sz="2800">
              <a:latin typeface="Trebuchet MS" panose="020B0603020202020204"/>
              <a:cs typeface="Trebuchet MS" panose="020B0603020202020204"/>
            </a:endParaRPr>
          </a:p>
        </p:txBody>
      </p:sp>
      <p:sp>
        <p:nvSpPr>
          <p:cNvPr id="4" name="object 4"/>
          <p:cNvSpPr txBox="1"/>
          <p:nvPr/>
        </p:nvSpPr>
        <p:spPr>
          <a:xfrm>
            <a:off x="9085453" y="6147883"/>
            <a:ext cx="136525" cy="158115"/>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dirty="0">
                <a:solidFill>
                  <a:srgbClr val="90C225"/>
                </a:solidFill>
                <a:latin typeface="Trebuchet MS" panose="020B0603020202020204"/>
                <a:cs typeface="Trebuchet MS" panose="020B0603020202020204"/>
              </a:rPr>
            </a:fld>
            <a:endParaRPr sz="900">
              <a:latin typeface="Trebuchet MS" panose="020B0603020202020204"/>
              <a:cs typeface="Trebuchet MS" panose="020B0603020202020204"/>
            </a:endParaRPr>
          </a:p>
        </p:txBody>
      </p:sp>
      <p:sp>
        <p:nvSpPr>
          <p:cNvPr id="5" name="object 2"/>
          <p:cNvSpPr txBox="1">
            <a:spLocks noGrp="1"/>
          </p:cNvSpPr>
          <p:nvPr>
            <p:ph type="title"/>
          </p:nvPr>
        </p:nvSpPr>
        <p:spPr>
          <a:xfrm>
            <a:off x="756285" y="629285"/>
            <a:ext cx="7143115" cy="566420"/>
          </a:xfrm>
          <a:prstGeom prst="rect">
            <a:avLst/>
          </a:prstGeom>
        </p:spPr>
        <p:txBody>
          <a:bodyPr vert="horz" wrap="square" lIns="0" tIns="12700" rIns="0" bIns="0" rtlCol="0">
            <a:spAutoFit/>
          </a:bodyPr>
          <a:p>
            <a:pPr marL="12700">
              <a:lnSpc>
                <a:spcPct val="100000"/>
              </a:lnSpc>
              <a:spcBef>
                <a:spcPts val="100"/>
              </a:spcBef>
            </a:pPr>
            <a:r>
              <a:rPr lang="en-IN" sz="3600" spc="-5" dirty="0">
                <a:solidFill>
                  <a:srgbClr val="90C225"/>
                </a:solidFill>
              </a:rPr>
              <a:t>Technologies Used:</a:t>
            </a:r>
            <a:endParaRPr lang="en-IN" sz="3600" spc="-5" dirty="0">
              <a:solidFill>
                <a:srgbClr val="90C22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295400"/>
            <a:ext cx="7673975" cy="1120140"/>
          </a:xfrm>
          <a:prstGeom prst="rect">
            <a:avLst/>
          </a:prstGeom>
        </p:spPr>
        <p:txBody>
          <a:bodyPr vert="horz" wrap="square" lIns="0" tIns="12700" rIns="0" bIns="0" rtlCol="0">
            <a:spAutoFit/>
          </a:bodyPr>
          <a:lstStyle/>
          <a:p>
            <a:pPr marL="12700">
              <a:lnSpc>
                <a:spcPct val="100000"/>
              </a:lnSpc>
              <a:spcBef>
                <a:spcPts val="100"/>
              </a:spcBef>
            </a:pPr>
            <a:r>
              <a:rPr lang="en-IN" sz="3600" b="1" u="heavy" dirty="0" smtClean="0">
                <a:solidFill>
                  <a:srgbClr val="90C225"/>
                </a:solidFill>
                <a:uFill>
                  <a:solidFill>
                    <a:srgbClr val="90C225"/>
                  </a:solidFill>
                </a:uFill>
                <a:latin typeface="Trebuchet MS" panose="020B0603020202020204"/>
                <a:cs typeface="Trebuchet MS" panose="020B0603020202020204"/>
              </a:rPr>
              <a:t>Brief Description about Technologies Used</a:t>
            </a:r>
            <a:endParaRPr sz="3600" dirty="0">
              <a:latin typeface="Trebuchet MS" panose="020B0603020202020204"/>
              <a:cs typeface="Trebuchet MS" panose="020B0603020202020204"/>
            </a:endParaRPr>
          </a:p>
        </p:txBody>
      </p:sp>
      <p:sp>
        <p:nvSpPr>
          <p:cNvPr id="4" name="object 4"/>
          <p:cNvSpPr txBox="1"/>
          <p:nvPr/>
        </p:nvSpPr>
        <p:spPr>
          <a:xfrm>
            <a:off x="11439906" y="221945"/>
            <a:ext cx="18542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rebuchet MS" panose="020B0603020202020204"/>
                <a:cs typeface="Trebuchet MS" panose="020B0603020202020204"/>
              </a:rPr>
              <a:t>5</a:t>
            </a:r>
            <a:endParaRPr sz="2400">
              <a:latin typeface="Trebuchet MS" panose="020B0603020202020204"/>
              <a:cs typeface="Trebuchet MS" panose="020B0603020202020204"/>
            </a:endParaRPr>
          </a:p>
        </p:txBody>
      </p:sp>
      <p:sp>
        <p:nvSpPr>
          <p:cNvPr id="5" name="TextBox 4"/>
          <p:cNvSpPr txBox="1"/>
          <p:nvPr/>
        </p:nvSpPr>
        <p:spPr>
          <a:xfrm>
            <a:off x="762025" y="3048000"/>
            <a:ext cx="8616290" cy="3046095"/>
          </a:xfrm>
          <a:prstGeom prst="rect">
            <a:avLst/>
          </a:prstGeom>
          <a:noFill/>
        </p:spPr>
        <p:txBody>
          <a:bodyPr wrap="square" rtlCol="0">
            <a:spAutoFit/>
          </a:bodyPr>
          <a:lstStyle/>
          <a:p>
            <a:r>
              <a:rPr lang="en-IN" sz="2400" dirty="0" smtClean="0">
                <a:latin typeface="Trebuchet MS" panose="020B0603020202020204" pitchFamily="34" charset="0"/>
                <a:cs typeface="Arial" panose="020B0604020202020204"/>
              </a:rPr>
              <a:t>React is a front-end library developed by Facebook. It is used for handling the view layer for web and mobile apps. ReactJS allows us to create reusable UI components. It is currently one of the most popular JavaScript libraries and has a strong foundation and large community behind it.</a:t>
            </a:r>
            <a:endParaRPr lang="en-IN" sz="2400" dirty="0" smtClean="0">
              <a:latin typeface="Trebuchet MS" panose="020B0603020202020204" pitchFamily="34" charset="0"/>
              <a:cs typeface="Arial" panose="020B0604020202020204"/>
            </a:endParaRPr>
          </a:p>
          <a:p>
            <a:endParaRPr lang="en-IN" sz="2400" dirty="0" smtClean="0">
              <a:latin typeface="Trebuchet MS" panose="020B0603020202020204" pitchFamily="34" charset="0"/>
              <a:cs typeface="Arial" panose="020B0604020202020204"/>
            </a:endParaRPr>
          </a:p>
          <a:p>
            <a:r>
              <a:rPr lang="en-IN" sz="2400" dirty="0" smtClean="0">
                <a:latin typeface="Trebuchet MS" panose="020B0603020202020204" pitchFamily="34" charset="0"/>
                <a:cs typeface="Arial" panose="020B0604020202020204"/>
              </a:rPr>
              <a:t>Disease.sh is open api which is used to collect the data of the total number of infected and recovered people.</a:t>
            </a:r>
            <a:endParaRPr lang="en-IN" sz="2400" dirty="0" smtClean="0">
              <a:latin typeface="Trebuchet MS" panose="020B0603020202020204" pitchFamily="34" charset="0"/>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320" y="784097"/>
            <a:ext cx="10719358" cy="553720"/>
          </a:xfrm>
        </p:spPr>
        <p:txBody>
          <a:bodyPr/>
          <a:lstStyle/>
          <a:p>
            <a:r>
              <a:rPr lang="en-IN" altLang="en-US" sz="3600" b="1" u="sng" dirty="0">
                <a:solidFill>
                  <a:srgbClr val="92D050"/>
                </a:solidFill>
                <a:latin typeface="Trebuchet MS" panose="020B0603020202020204" pitchFamily="34" charset="0"/>
              </a:rPr>
              <a:t>CODE-</a:t>
            </a:r>
            <a:endParaRPr lang="en-IN" altLang="en-US" sz="3600" b="1" u="sng" dirty="0">
              <a:solidFill>
                <a:srgbClr val="92D050"/>
              </a:solidFill>
              <a:latin typeface="Trebuchet MS" panose="020B0603020202020204" pitchFamily="34" charset="0"/>
            </a:endParaRPr>
          </a:p>
        </p:txBody>
      </p:sp>
      <p:sp>
        <p:nvSpPr>
          <p:cNvPr id="3" name="Text Placeholder 2"/>
          <p:cNvSpPr>
            <a:spLocks noGrp="1"/>
          </p:cNvSpPr>
          <p:nvPr>
            <p:ph type="body" idx="1"/>
          </p:nvPr>
        </p:nvSpPr>
        <p:spPr>
          <a:xfrm>
            <a:off x="736320" y="1676400"/>
            <a:ext cx="8712480" cy="4954905"/>
          </a:xfrm>
        </p:spPr>
        <p:txBody>
          <a:bodyPr/>
          <a:lstStyle/>
          <a:p>
            <a:pPr algn="just"/>
            <a:r>
              <a:rPr lang="en-IN" altLang="en-US" sz="2800" b="1" u="sng" dirty="0">
                <a:latin typeface="Trebuchet MS" panose="020B0603020202020204" pitchFamily="34" charset="0"/>
                <a:ea typeface="Verdana" panose="020B0604030504040204" pitchFamily="34" charset="0"/>
              </a:rPr>
              <a:t>For Line Graph and Chart:</a:t>
            </a:r>
            <a:endParaRPr lang="en-IN" altLang="en-US" sz="2800" b="1" u="sng"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const options =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legend: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display: false,</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elements: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point: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radius: 0,</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maintainAspectRatio: false,</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tooltips: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mode: "index",</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intersect: false,</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callbacks: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label: function (tooltipItem, data)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return numeral(tooltipItem.value).format("+0,0");</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rPr>
              <a:t>  </a:t>
            </a:r>
            <a:endParaRPr lang="en-US" sz="1400" dirty="0">
              <a:latin typeface="Trebuchet MS" panose="020B0603020202020204" pitchFamily="34" charset="0"/>
              <a:ea typeface="Verdana" panose="020B0604030504040204" pitchFamily="34" charset="0"/>
            </a:endParaRPr>
          </a:p>
        </p:txBody>
      </p:sp>
      <p:sp>
        <p:nvSpPr>
          <p:cNvPr id="4" name="Subtitle 3"/>
          <p:cNvSpPr>
            <a:spLocks noGrp="1"/>
          </p:cNvSpPr>
          <p:nvPr>
            <p:ph type="subTitle" idx="4"/>
          </p:nvPr>
        </p:nvSpPr>
        <p:spPr>
          <a:xfrm>
            <a:off x="6269355" y="990600"/>
            <a:ext cx="5186045" cy="5601335"/>
          </a:xfrm>
        </p:spPr>
        <p:txBody>
          <a:bodyPr wrap="square"/>
          <a:p>
            <a:pPr algn="just"/>
            <a:r>
              <a:rPr lang="en-US" sz="1400" dirty="0">
                <a:latin typeface="Trebuchet MS" panose="020B0603020202020204" pitchFamily="34" charset="0"/>
                <a:ea typeface="Verdana" panose="020B0604030504040204" pitchFamily="34" charset="0"/>
                <a:sym typeface="+mn-ea"/>
              </a:rPr>
              <a:t>  scales: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xAxes: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type: "time",</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time: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format: "MM/DD/YY",</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tooltipFormat: "ll",</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yAxes: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gridLines: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display: false,</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ticks: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 Include a dollar sign in the ticks</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callback: function (value, index, values)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return numeral(value).format("0a");</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  },</a:t>
            </a:r>
            <a:endParaRPr lang="en-US" sz="1400" dirty="0">
              <a:latin typeface="Trebuchet MS" panose="020B0603020202020204" pitchFamily="34" charset="0"/>
              <a:ea typeface="Verdana" panose="020B0604030504040204" pitchFamily="34" charset="0"/>
            </a:endParaRPr>
          </a:p>
          <a:p>
            <a:pPr algn="just"/>
            <a:r>
              <a:rPr lang="en-US" sz="1400" dirty="0">
                <a:latin typeface="Trebuchet MS" panose="020B0603020202020204" pitchFamily="34" charset="0"/>
                <a:ea typeface="Verdana" panose="020B0604030504040204" pitchFamily="34" charset="0"/>
                <a:sym typeface="+mn-ea"/>
              </a:rPr>
              <a:t>};</a:t>
            </a:r>
            <a:endParaRPr lang="en-US" sz="1400" dirty="0">
              <a:latin typeface="Trebuchet MS" panose="020B0603020202020204" pitchFamily="34" charset="0"/>
              <a:ea typeface="Verdana" panose="020B0604030504040204" pitchFamily="34" charset="0"/>
            </a:endParaRPr>
          </a:p>
          <a:p>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0" y="1219200"/>
            <a:ext cx="4500880" cy="5201285"/>
          </a:xfrm>
        </p:spPr>
        <p:txBody>
          <a:bodyPr wrap="square"/>
          <a:p>
            <a:pPr algn="just"/>
            <a:endParaRPr lang="en-US" sz="14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const buildChartData = (data, casesType) =&gt;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let chartData =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let lastDataPoint;</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for (let date in data.cases)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if (lastDataPoint)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let newDataPoint =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x: date,</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y: data[casesType][date] - lastDataPoint,</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chartData.push(newDataPoint);</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lastDataPoint = data[casesType][date];</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return chartData;</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a:t>
            </a:r>
            <a:endParaRPr lang="en-US" sz="1800" dirty="0">
              <a:latin typeface="Trebuchet MS" panose="020B0603020202020204" pitchFamily="34" charset="0"/>
              <a:ea typeface="Verdana" panose="020B0604030504040204" pitchFamily="34" charset="0"/>
            </a:endParaRPr>
          </a:p>
          <a:p>
            <a:endParaRPr lang="en-US" sz="1800"/>
          </a:p>
        </p:txBody>
      </p:sp>
      <p:sp>
        <p:nvSpPr>
          <p:cNvPr id="4" name="Subtitle 2"/>
          <p:cNvSpPr>
            <a:spLocks noGrp="1"/>
          </p:cNvSpPr>
          <p:nvPr/>
        </p:nvSpPr>
        <p:spPr>
          <a:xfrm>
            <a:off x="5715000" y="762000"/>
            <a:ext cx="5925820" cy="6032500"/>
          </a:xfrm>
          <a:prstGeom prst="rect">
            <a:avLst/>
          </a:prstGeom>
        </p:spPr>
        <p:txBody>
          <a:bodyPr wrap="square" lIns="0" tIns="0" rIns="0" bIns="0">
            <a:spAutoFit/>
          </a:bodyPr>
          <a:lstStyle>
            <a:lvl1pPr marL="0">
              <a:defRPr sz="2400" b="0" i="0">
                <a:solidFill>
                  <a:schemeClr val="tx1"/>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n-US" sz="14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function LineGraph({ casesType })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const [data, setData] = useState({});</a:t>
            </a:r>
            <a:endParaRPr lang="en-US" sz="1800" dirty="0">
              <a:latin typeface="Trebuchet MS" panose="020B0603020202020204" pitchFamily="34" charset="0"/>
              <a:ea typeface="Verdana" panose="020B0604030504040204" pitchFamily="34" charset="0"/>
            </a:endParaRPr>
          </a:p>
          <a:p>
            <a:pPr algn="just"/>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useEffect(() =&gt;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const fetchData = async () =&gt;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await fetch("https://disease.sh/v3/covid-19/historical/all?lastdays=120")</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.then((response) =&gt;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return response.json();</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.then((data) =&gt;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let chartData = buildChartData(data, casesType);</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setData(chartData);</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console.log(chartData);</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 buildChart(chartData);</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a:t>
            </a:r>
            <a:endParaRPr lang="en-US" sz="1800" dirty="0">
              <a:latin typeface="Trebuchet MS" panose="020B0603020202020204" pitchFamily="34" charset="0"/>
              <a:ea typeface="Verdana" panose="020B0604030504040204" pitchFamily="34" charset="0"/>
            </a:endParaRPr>
          </a:p>
          <a:p>
            <a:pPr algn="just"/>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fetchData();</a:t>
            </a:r>
            <a:endParaRPr lang="en-US" sz="1800" dirty="0">
              <a:latin typeface="Trebuchet MS" panose="020B0603020202020204" pitchFamily="34" charset="0"/>
              <a:ea typeface="Verdana" panose="020B0604030504040204" pitchFamily="34" charset="0"/>
            </a:endParaRPr>
          </a:p>
          <a:p>
            <a:pPr algn="just"/>
            <a:r>
              <a:rPr lang="en-US" sz="1800" dirty="0">
                <a:latin typeface="Trebuchet MS" panose="020B0603020202020204" pitchFamily="34" charset="0"/>
                <a:ea typeface="Verdana" panose="020B0604030504040204" pitchFamily="34" charset="0"/>
                <a:sym typeface="+mn-ea"/>
              </a:rPr>
              <a:t>  }, [casesType]);</a:t>
            </a:r>
            <a:endParaRPr lang="en-US" sz="1800" dirty="0">
              <a:latin typeface="Trebuchet MS" panose="020B0603020202020204" pitchFamily="34" charset="0"/>
              <a:ea typeface="Verdana" panose="020B0604030504040204" pitchFamily="34" charset="0"/>
            </a:endParaRPr>
          </a:p>
          <a:p>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90600" y="365125"/>
            <a:ext cx="5054600" cy="6492875"/>
          </a:xfrm>
          <a:prstGeom prst="rect">
            <a:avLst/>
          </a:prstGeom>
          <a:noFill/>
        </p:spPr>
        <p:txBody>
          <a:bodyPr wrap="square" rtlCol="0">
            <a:spAutoFit/>
          </a:bodyPr>
          <a:p>
            <a:pPr algn="just"/>
            <a:endParaRPr lang="en-US" sz="1400"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return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&lt;div&gt;</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{data?.length &gt; 0 &amp;&amp;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&lt;Line</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data={{</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datasets: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backgroundColor: "rgba(204, 16, 52, 0.5)",</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borderColor: "#CC1034",</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data: data,</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options={options}</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/&gt;</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&lt;/div&gt;</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  );</a:t>
            </a:r>
            <a:endParaRPr lang="en-US" dirty="0">
              <a:latin typeface="Trebuchet MS" panose="020B0603020202020204" pitchFamily="34" charset="0"/>
              <a:ea typeface="Verdana" panose="020B0604030504040204" pitchFamily="34" charset="0"/>
            </a:endParaRPr>
          </a:p>
          <a:p>
            <a:pPr algn="just"/>
            <a:r>
              <a:rPr lang="en-US" dirty="0">
                <a:latin typeface="Trebuchet MS" panose="020B0603020202020204" pitchFamily="34" charset="0"/>
                <a:ea typeface="Verdana" panose="020B0604030504040204" pitchFamily="34" charset="0"/>
                <a:sym typeface="+mn-ea"/>
              </a:rPr>
              <a:t>}</a:t>
            </a:r>
            <a:endParaRPr lang="en-US" dirty="0">
              <a:latin typeface="Trebuchet MS" panose="020B0603020202020204" pitchFamily="34" charset="0"/>
              <a:ea typeface="Verdana" panose="020B0604030504040204" pitchFamily="34" charset="0"/>
            </a:endParaRPr>
          </a:p>
          <a:p>
            <a:endParaRPr lang="en-US" sz="1400"/>
          </a:p>
          <a:p>
            <a:endParaRPr lang="en-US" sz="1400"/>
          </a:p>
          <a:p>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371600"/>
            <a:ext cx="7059930" cy="4308475"/>
          </a:xfrm>
        </p:spPr>
        <p:txBody>
          <a:bodyPr wrap="square"/>
          <a:lstStyle/>
          <a:p>
            <a:r>
              <a:rPr lang="en-IN" altLang="en-US" sz="2800" b="1" u="sng" dirty="0" smtClean="0"/>
              <a:t>Table</a:t>
            </a:r>
            <a:endParaRPr lang="en-US" dirty="0"/>
          </a:p>
          <a:p>
            <a:r>
              <a:rPr lang="en-US" sz="1800" dirty="0"/>
              <a:t>function Table({ countries }) {</a:t>
            </a:r>
            <a:endParaRPr lang="en-US" sz="1800" dirty="0"/>
          </a:p>
          <a:p>
            <a:r>
              <a:rPr lang="en-US" sz="1800" dirty="0"/>
              <a:t>  return (</a:t>
            </a:r>
            <a:endParaRPr lang="en-US" sz="1800" dirty="0"/>
          </a:p>
          <a:p>
            <a:r>
              <a:rPr lang="en-US" sz="1800" dirty="0"/>
              <a:t>    &lt;div className="table"&gt;</a:t>
            </a:r>
            <a:endParaRPr lang="en-US" sz="1800" dirty="0"/>
          </a:p>
          <a:p>
            <a:r>
              <a:rPr lang="en-US" sz="1800" dirty="0"/>
              <a:t>      {countries.map((country) =&gt; (</a:t>
            </a:r>
            <a:endParaRPr lang="en-US" sz="1800" dirty="0"/>
          </a:p>
          <a:p>
            <a:r>
              <a:rPr lang="en-US" sz="1800" dirty="0"/>
              <a:t>        &lt;tr&gt;</a:t>
            </a:r>
            <a:endParaRPr lang="en-US" sz="1800" dirty="0"/>
          </a:p>
          <a:p>
            <a:r>
              <a:rPr lang="en-US" sz="1800" dirty="0"/>
              <a:t>          &lt;td&gt;{country.country}&lt;/td&gt;</a:t>
            </a:r>
            <a:endParaRPr lang="en-US" sz="1800" dirty="0"/>
          </a:p>
          <a:p>
            <a:r>
              <a:rPr lang="en-US" sz="1800" dirty="0"/>
              <a:t>          &lt;td&gt;</a:t>
            </a:r>
            <a:endParaRPr lang="en-US" sz="1800" dirty="0"/>
          </a:p>
          <a:p>
            <a:r>
              <a:rPr lang="en-US" sz="1800" dirty="0"/>
              <a:t>            &lt;strong&gt;{numeral(country.cases).format("0,0")}&lt;/strong&gt;</a:t>
            </a:r>
            <a:endParaRPr lang="en-US" sz="1800" dirty="0"/>
          </a:p>
          <a:p>
            <a:r>
              <a:rPr lang="en-US" sz="1800" dirty="0"/>
              <a:t>          &lt;/td&gt;</a:t>
            </a:r>
            <a:endParaRPr lang="en-US" sz="1800" dirty="0"/>
          </a:p>
          <a:p>
            <a:r>
              <a:rPr lang="en-US" sz="1800" dirty="0"/>
              <a:t>        &lt;/tr&gt;</a:t>
            </a:r>
            <a:endParaRPr lang="en-US" sz="1800" dirty="0"/>
          </a:p>
          <a:p>
            <a:r>
              <a:rPr lang="en-US" sz="1800" dirty="0"/>
              <a:t>      ))}</a:t>
            </a:r>
            <a:endParaRPr lang="en-US" sz="1800" dirty="0"/>
          </a:p>
          <a:p>
            <a:r>
              <a:rPr lang="en-US" sz="1800" dirty="0"/>
              <a:t>    &lt;/div&gt;</a:t>
            </a:r>
            <a:endParaRPr lang="en-US" sz="1800" dirty="0"/>
          </a:p>
          <a:p>
            <a:r>
              <a:rPr lang="en-US" sz="1800" dirty="0"/>
              <a:t>  );</a:t>
            </a:r>
            <a:endParaRPr lang="en-US" sz="1800" dirty="0"/>
          </a:p>
          <a:p>
            <a:r>
              <a:rPr lang="en-US" sz="1800" dirty="0"/>
              <a: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idx="1"/>
          </p:nvPr>
        </p:nvSpPr>
        <p:spPr>
          <a:xfrm>
            <a:off x="762000" y="1371600"/>
            <a:ext cx="7059930" cy="4524375"/>
          </a:xfrm>
        </p:spPr>
        <p:txBody>
          <a:bodyPr wrap="square"/>
          <a:p>
            <a:r>
              <a:rPr lang="en-IN" altLang="en-US" sz="2800" b="1" u="sng" dirty="0" smtClean="0"/>
              <a:t>Map</a:t>
            </a:r>
            <a:endParaRPr lang="en-US" dirty="0"/>
          </a:p>
          <a:p>
            <a:endParaRPr lang="en-US" sz="1400" dirty="0"/>
          </a:p>
          <a:p>
            <a:r>
              <a:rPr lang="en-US" sz="1800" dirty="0"/>
              <a:t>function Map({ countries, casesType, center, zoom }) {</a:t>
            </a:r>
            <a:endParaRPr lang="en-US" sz="1800" dirty="0"/>
          </a:p>
          <a:p>
            <a:r>
              <a:rPr lang="en-US" sz="1800" dirty="0"/>
              <a:t>  return (</a:t>
            </a:r>
            <a:endParaRPr lang="en-US" sz="1800" dirty="0"/>
          </a:p>
          <a:p>
            <a:r>
              <a:rPr lang="en-US" sz="1800" dirty="0"/>
              <a:t>    &lt;div className="map"&gt;</a:t>
            </a:r>
            <a:endParaRPr lang="en-US" sz="1800" dirty="0"/>
          </a:p>
          <a:p>
            <a:r>
              <a:rPr lang="en-US" sz="1800" dirty="0"/>
              <a:t>      &lt;LeafletMap center={center} zoom={zoom}&gt;</a:t>
            </a:r>
            <a:endParaRPr lang="en-US" sz="1800" dirty="0"/>
          </a:p>
          <a:p>
            <a:r>
              <a:rPr lang="en-US" sz="1800" dirty="0"/>
              <a:t>        &lt;TileLayer</a:t>
            </a:r>
            <a:endParaRPr lang="en-US" sz="1800" dirty="0"/>
          </a:p>
          <a:p>
            <a:r>
              <a:rPr lang="en-US" sz="1800" dirty="0"/>
              <a:t>          url="https://{s}.tile.openstreetmap.org/{z}/{x}/{y}.png"</a:t>
            </a:r>
            <a:endParaRPr lang="en-US" sz="1800" dirty="0"/>
          </a:p>
          <a:p>
            <a:r>
              <a:rPr lang="en-US" sz="1800" dirty="0"/>
              <a:t>          attribution='&amp;copy; &lt;a href="http://osm.org/copyright"&gt;OpenStreetMap&lt;/a&gt; contributors'</a:t>
            </a:r>
            <a:endParaRPr lang="en-US" sz="1800" dirty="0"/>
          </a:p>
          <a:p>
            <a:r>
              <a:rPr lang="en-US" sz="1800" dirty="0"/>
              <a:t>        /&gt;</a:t>
            </a:r>
            <a:endParaRPr lang="en-US" sz="1800" dirty="0"/>
          </a:p>
          <a:p>
            <a:r>
              <a:rPr lang="en-US" sz="1800" dirty="0"/>
              <a:t>        {showDataOnMap(countries, casesType)}</a:t>
            </a:r>
            <a:endParaRPr lang="en-US" sz="1800" dirty="0"/>
          </a:p>
          <a:p>
            <a:r>
              <a:rPr lang="en-US" sz="1800" dirty="0"/>
              <a:t>      &lt;/LeafletMap&gt;</a:t>
            </a:r>
            <a:endParaRPr lang="en-US" sz="1800" dirty="0"/>
          </a:p>
          <a:p>
            <a:r>
              <a:rPr lang="en-US" sz="1800" dirty="0"/>
              <a:t>    &lt;/div&gt;</a:t>
            </a:r>
            <a:endParaRPr lang="en-US" sz="1800" dirty="0"/>
          </a:p>
          <a:p>
            <a:r>
              <a:rPr lang="en-US" sz="1800" dirty="0"/>
              <a:t>  );</a:t>
            </a:r>
            <a:endParaRPr lang="en-US" sz="1800" dirty="0"/>
          </a:p>
          <a:p>
            <a:r>
              <a:rPr lang="en-US" sz="1800" dirty="0"/>
              <a: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4997</Words>
  <Application>WPS Presentation</Application>
  <PresentationFormat>Widescreen</PresentationFormat>
  <Paragraphs>249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Trebuchet MS</vt:lpstr>
      <vt:lpstr>Arial</vt:lpstr>
      <vt:lpstr>Trebuchet MS</vt:lpstr>
      <vt:lpstr>Verdana</vt:lpstr>
      <vt:lpstr>Calibri</vt:lpstr>
      <vt:lpstr>Microsoft YaHei</vt:lpstr>
      <vt:lpstr>Arial Unicode MS</vt:lpstr>
      <vt:lpstr>Times New Roman</vt:lpstr>
      <vt:lpstr>Office Theme</vt:lpstr>
      <vt:lpstr>  RNS Institute of Technology </vt:lpstr>
      <vt:lpstr>Introduction</vt:lpstr>
      <vt:lpstr>Technologies Used:</vt:lpstr>
      <vt:lpstr>Brief Description about Technologies Used</vt:lpstr>
      <vt:lpstr>CODE-</vt:lpstr>
      <vt:lpstr>PowerPoint 演示文稿</vt:lpstr>
      <vt:lpstr>PowerPoint 演示文稿</vt:lpstr>
      <vt:lpstr>PowerPoint 演示文稿</vt:lpstr>
      <vt:lpstr>PowerPoint 演示文稿</vt:lpstr>
      <vt:lpstr>PowerPoint 演示文稿</vt:lpstr>
      <vt:lpstr>Future Work</vt:lpstr>
      <vt:lpstr>PowerPoint 演示文稿</vt:lpstr>
      <vt:lpstr>PowerPoint 演示文稿</vt:lpstr>
      <vt:lpstr>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Kalpit</cp:lastModifiedBy>
  <cp:revision>15</cp:revision>
  <dcterms:created xsi:type="dcterms:W3CDTF">2020-12-27T15:00:00Z</dcterms:created>
  <dcterms:modified xsi:type="dcterms:W3CDTF">2021-07-27T13:08:40Z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2018-09-15T11:00:00Z</vt:filetime>
  </property>
  <property fmtid="{D5CDD505-2E9C-101B-9397-08002B2CF9AE}" pid="3" name="Creator">
    <vt:lpwstr>Microsoft® PowerPoint® 2013</vt:lpwstr>
  </property>
  <property fmtid="{D5CDD505-2E9C-101B-9397-08002B2CF9AE}" pid="4" name="LastSaved">
    <vt:filetime>2020-12-27T11:00:00Z</vt:filetime>
  </property>
  <property fmtid="{D5CDD505-2E9C-101B-9397-08002B2CF9AE}" pid="5" name="KSOProductBuildVer">
    <vt:lpwstr>1033-11.2.0.10223</vt:lpwstr>
  </property>
</Properties>
</file>