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8" r:id="rId3"/>
    <p:sldId id="257" r:id="rId4"/>
    <p:sldId id="27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5" r:id="rId21"/>
    <p:sldId id="275" r:id="rId22"/>
    <p:sldId id="280" r:id="rId23"/>
    <p:sldId id="281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36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AEE50-D947-4151-BEA6-1822211FD43D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F6CD8-4B9A-4A14-813A-37FF9161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6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F6CD8-4B9A-4A14-813A-37FF916175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7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i="0" smtClean="0">
                <a:latin typeface="Times New Roman" pitchFamily="18" charset="0"/>
              </a:rPr>
              <a:t>1.#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906D-5AAC-47AD-B00A-4AD50FFF017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0F9-9607-4E40-A1E2-0E3358BC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6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906D-5AAC-47AD-B00A-4AD50FFF017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0F9-9607-4E40-A1E2-0E3358BC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906D-5AAC-47AD-B00A-4AD50FFF017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0F9-9607-4E40-A1E2-0E3358BC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7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88919" y="33020"/>
            <a:ext cx="316616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55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349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0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990600"/>
          </a:xfrm>
          <a:custGeom>
            <a:avLst/>
            <a:gdLst/>
            <a:ahLst/>
            <a:cxnLst/>
            <a:rect l="l" t="t" r="r" b="b"/>
            <a:pathLst>
              <a:path w="9144000" h="990600">
                <a:moveTo>
                  <a:pt x="0" y="0"/>
                </a:moveTo>
                <a:lnTo>
                  <a:pt x="9144000" y="0"/>
                </a:lnTo>
                <a:lnTo>
                  <a:pt x="9144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75273" y="2738767"/>
            <a:ext cx="2703829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20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5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3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906D-5AAC-47AD-B00A-4AD50FFF017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0F9-9607-4E40-A1E2-0E3358BC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906D-5AAC-47AD-B00A-4AD50FFF017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0F9-9607-4E40-A1E2-0E3358BC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1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906D-5AAC-47AD-B00A-4AD50FFF017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0F9-9607-4E40-A1E2-0E3358BC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906D-5AAC-47AD-B00A-4AD50FFF017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0F9-9607-4E40-A1E2-0E3358BC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3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906D-5AAC-47AD-B00A-4AD50FFF017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0F9-9607-4E40-A1E2-0E3358BC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906D-5AAC-47AD-B00A-4AD50FFF017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0F9-9607-4E40-A1E2-0E3358BC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906D-5AAC-47AD-B00A-4AD50FFF017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0F9-9607-4E40-A1E2-0E3358BC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906D-5AAC-47AD-B00A-4AD50FFF017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0F9-9607-4E40-A1E2-0E3358BC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0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0906D-5AAC-47AD-B00A-4AD50FFF017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80F9-9607-4E40-A1E2-0E3358BC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1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1045" y="223520"/>
            <a:ext cx="562190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8890" y="1612900"/>
            <a:ext cx="9161780" cy="384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349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4C4ECDCA-C242-44BD-B183-38E24B48F821}" type="slidenum">
              <a:rPr lang="en-US" sz="1200" i="0" smtClean="0"/>
              <a:pPr/>
              <a:t>1</a:t>
            </a:fld>
            <a:endParaRPr lang="en-US" sz="1200" i="0" smtClean="0"/>
          </a:p>
        </p:txBody>
      </p:sp>
      <p:sp>
        <p:nvSpPr>
          <p:cNvPr id="4099" name="Rectangle 10"/>
          <p:cNvSpPr>
            <a:spLocks noChangeArrowheads="1"/>
          </p:cNvSpPr>
          <p:nvPr/>
        </p:nvSpPr>
        <p:spPr bwMode="auto">
          <a:xfrm>
            <a:off x="0" y="1219200"/>
            <a:ext cx="88392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ct val="60000"/>
              </a:spcAft>
              <a:buFont typeface="Wingdings" pitchFamily="2" charset="2"/>
              <a:buChar char="q"/>
            </a:pPr>
            <a:endParaRPr lang="en-US" sz="2800" i="0" dirty="0">
              <a:latin typeface="Times New Roman" pitchFamily="18" charset="0"/>
            </a:endParaRP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4101" name="Rectangle 1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4102" name="Rectangle 1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4103" name="Rectangle 1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4104" name="Rectangle 1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4105" name="Rectangle 1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4106" name="Rectangle 18"/>
          <p:cNvSpPr>
            <a:spLocks noChangeArrowheads="1"/>
          </p:cNvSpPr>
          <p:nvPr/>
        </p:nvSpPr>
        <p:spPr bwMode="gray">
          <a:xfrm>
            <a:off x="442913" y="652462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4108" name="Rectangle 21"/>
          <p:cNvSpPr>
            <a:spLocks noChangeArrowheads="1"/>
          </p:cNvSpPr>
          <p:nvPr/>
        </p:nvSpPr>
        <p:spPr bwMode="auto">
          <a:xfrm>
            <a:off x="1066800" y="49213"/>
            <a:ext cx="2929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0" dirty="0" smtClean="0">
                <a:solidFill>
                  <a:schemeClr val="tx2"/>
                </a:solidFill>
              </a:rPr>
              <a:t>Evaluation Scheme</a:t>
            </a:r>
            <a:endParaRPr lang="en-US" sz="2800" i="0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21846"/>
              </p:ext>
            </p:extLst>
          </p:nvPr>
        </p:nvGraphicFramePr>
        <p:xfrm>
          <a:off x="1127125" y="533400"/>
          <a:ext cx="6857999" cy="6063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7999"/>
              </a:tblGrid>
              <a:tr h="7880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Evaluation Scheme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b"/>
                </a:tc>
              </a:tr>
              <a:tr h="507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Theory-130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ctr"/>
                </a:tc>
              </a:tr>
              <a:tr h="589910">
                <a:tc>
                  <a:txBody>
                    <a:bodyPr/>
                    <a:lstStyle/>
                    <a:p>
                      <a:pPr indent="76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Internal-10 (online Course) –context teaching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            - 10 (Assignments)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ctr"/>
                </a:tc>
              </a:tr>
              <a:tr h="321971">
                <a:tc>
                  <a:txBody>
                    <a:bodyPr/>
                    <a:lstStyle/>
                    <a:p>
                      <a:pPr indent="76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Online Test 10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ctr"/>
                </a:tc>
              </a:tr>
              <a:tr h="660040">
                <a:tc>
                  <a:txBody>
                    <a:bodyPr/>
                    <a:lstStyle/>
                    <a:p>
                      <a:pPr indent="76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Minor 30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ctr"/>
                </a:tc>
              </a:tr>
              <a:tr h="294955">
                <a:tc>
                  <a:txBody>
                    <a:bodyPr/>
                    <a:lstStyle/>
                    <a:p>
                      <a:pPr indent="76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End term-70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ctr"/>
                </a:tc>
              </a:tr>
              <a:tr h="2776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ctr"/>
                </a:tc>
              </a:tr>
              <a:tr h="2949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Practical-70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ctr"/>
                </a:tc>
              </a:tr>
              <a:tr h="294955">
                <a:tc>
                  <a:txBody>
                    <a:bodyPr/>
                    <a:lstStyle/>
                    <a:p>
                      <a:pPr indent="76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Midterm-20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ctr"/>
                </a:tc>
              </a:tr>
              <a:tr h="294955">
                <a:tc>
                  <a:txBody>
                    <a:bodyPr/>
                    <a:lstStyle/>
                    <a:p>
                      <a:pPr indent="76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ctr"/>
                </a:tc>
              </a:tr>
              <a:tr h="294955">
                <a:tc>
                  <a:txBody>
                    <a:bodyPr/>
                    <a:lstStyle/>
                    <a:p>
                      <a:pPr indent="76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File-10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ctr"/>
                </a:tc>
              </a:tr>
              <a:tr h="294955">
                <a:tc>
                  <a:txBody>
                    <a:bodyPr/>
                    <a:lstStyle/>
                    <a:p>
                      <a:pPr indent="76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Continous evaluation-30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ctr"/>
                </a:tc>
              </a:tr>
              <a:tr h="294955">
                <a:tc>
                  <a:txBody>
                    <a:bodyPr/>
                    <a:lstStyle/>
                    <a:p>
                      <a:pPr indent="76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ctr"/>
                </a:tc>
              </a:tr>
              <a:tr h="294955">
                <a:tc>
                  <a:txBody>
                    <a:bodyPr/>
                    <a:lstStyle/>
                    <a:p>
                      <a:pPr indent="76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ctr"/>
                </a:tc>
              </a:tr>
              <a:tr h="294955">
                <a:tc>
                  <a:txBody>
                    <a:bodyPr/>
                    <a:lstStyle/>
                    <a:p>
                      <a:pPr indent="76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 Term Viva-10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137" marR="6013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0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77EB15F4-9054-4EF1-88F3-3DEB9FADD349}" type="slidenum">
              <a:rPr lang="en-US" sz="1200" i="0" smtClean="0"/>
              <a:pPr/>
              <a:t>10</a:t>
            </a:fld>
            <a:endParaRPr lang="en-US" sz="1200" i="0" smtClean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1143000" y="0"/>
            <a:ext cx="7227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1.2.1  Attacks Threatening Confidentiality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52400" y="1219200"/>
            <a:ext cx="8839200" cy="1384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>
                <a:solidFill>
                  <a:schemeClr val="folHlink"/>
                </a:solidFill>
                <a:latin typeface="Times New Roman" pitchFamily="18" charset="0"/>
              </a:rPr>
              <a:t>Snooping</a:t>
            </a:r>
            <a:r>
              <a:rPr lang="en-US" sz="2800">
                <a:latin typeface="Times New Roman" pitchFamily="18" charset="0"/>
              </a:rPr>
              <a:t> refers to unauthorized access to or interception of data.</a:t>
            </a:r>
          </a:p>
          <a:p>
            <a:pPr algn="just"/>
            <a:r>
              <a:rPr lang="en-US" sz="2800">
                <a:latin typeface="Times New Roman" pitchFamily="18" charset="0"/>
              </a:rPr>
              <a:t>To prevent snooping-&gt; encipherment techniques</a:t>
            </a: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152400" y="3200400"/>
            <a:ext cx="8839200" cy="224631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>
                <a:solidFill>
                  <a:schemeClr val="folHlink"/>
                </a:solidFill>
                <a:latin typeface="Times New Roman" pitchFamily="18" charset="0"/>
              </a:rPr>
              <a:t>Traffic analysis  </a:t>
            </a:r>
            <a:r>
              <a:rPr lang="en-US" sz="2800">
                <a:latin typeface="Times New Roman" pitchFamily="18" charset="0"/>
              </a:rPr>
              <a:t>refers to obtaining some other type of information by monitoring online encrypted traffic.</a:t>
            </a:r>
            <a:r>
              <a:rPr 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  <a:p>
            <a:pPr algn="just"/>
            <a:r>
              <a:rPr lang="en-US" sz="2800">
                <a:solidFill>
                  <a:schemeClr val="folHlink"/>
                </a:solidFill>
                <a:latin typeface="Times New Roman" pitchFamily="18" charset="0"/>
              </a:rPr>
              <a:t>Although encipherment makes it non-intelligible </a:t>
            </a:r>
          </a:p>
          <a:p>
            <a:pPr algn="just"/>
            <a:r>
              <a:rPr lang="en-US" sz="2800">
                <a:solidFill>
                  <a:schemeClr val="folHlink"/>
                </a:solidFill>
                <a:latin typeface="Times New Roman" pitchFamily="18" charset="0"/>
              </a:rPr>
              <a:t>e.g.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email address of sender and receiver</a:t>
            </a:r>
          </a:p>
          <a:p>
            <a:pPr algn="just"/>
            <a:r>
              <a:rPr lang="en-US" sz="2800">
                <a:solidFill>
                  <a:schemeClr val="folHlink"/>
                </a:solidFill>
                <a:latin typeface="Times New Roman" pitchFamily="18" charset="0"/>
              </a:rPr>
              <a:t>To guess nature of transaction etc </a:t>
            </a:r>
          </a:p>
        </p:txBody>
      </p:sp>
    </p:spTree>
    <p:extLst>
      <p:ext uri="{BB962C8B-B14F-4D97-AF65-F5344CB8AC3E}">
        <p14:creationId xmlns:p14="http://schemas.microsoft.com/office/powerpoint/2010/main" val="40935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BB3B3273-C82B-438E-BC41-D0DE24B6C5BE}" type="slidenum">
              <a:rPr lang="en-US" sz="1200" i="0" smtClean="0"/>
              <a:pPr/>
              <a:t>11</a:t>
            </a:fld>
            <a:endParaRPr lang="en-US" sz="1200" i="0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1143000" y="0"/>
            <a:ext cx="6169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1.2.2  Attacks Threatening Integrity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180286" y="1251930"/>
            <a:ext cx="8839200" cy="120032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Modification </a:t>
            </a:r>
            <a:r>
              <a:rPr lang="en-US" sz="2400" dirty="0">
                <a:latin typeface="Times New Roman" pitchFamily="18" charset="0"/>
              </a:rPr>
              <a:t>means that the attacker intercepts the message and changes </a:t>
            </a:r>
            <a:r>
              <a:rPr lang="en-US" sz="2400" dirty="0" smtClean="0">
                <a:latin typeface="Times New Roman" pitchFamily="18" charset="0"/>
              </a:rPr>
              <a:t>it.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Customer send info to bank to do some transaction and attackers intercepts and changes that message.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80286" y="2452259"/>
            <a:ext cx="8839200" cy="156966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Masquerading or spoofing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happens when the attacker impersonates somebody else.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Might steal card details and pin and pretend as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customer or user contact a bank and other side pretends that it is a bank.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200164" y="4045803"/>
            <a:ext cx="8839200" cy="83099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Replaying</a:t>
            </a:r>
            <a:r>
              <a:rPr lang="en-US" sz="2400" dirty="0">
                <a:latin typeface="Times New Roman" pitchFamily="18" charset="0"/>
              </a:rPr>
              <a:t> means the attacker obtains a </a:t>
            </a:r>
            <a:r>
              <a:rPr lang="en-US" sz="2400" dirty="0" smtClean="0">
                <a:latin typeface="Times New Roman" pitchFamily="18" charset="0"/>
              </a:rPr>
              <a:t>copy of </a:t>
            </a:r>
            <a:r>
              <a:rPr lang="en-US" sz="2400" dirty="0">
                <a:latin typeface="Times New Roman" pitchFamily="18" charset="0"/>
              </a:rPr>
              <a:t>a message sent by a user and later tries to replay it.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receive another payment</a:t>
            </a:r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200164" y="4876800"/>
            <a:ext cx="8839200" cy="156966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Repudiation</a:t>
            </a:r>
            <a:r>
              <a:rPr lang="en-US" sz="2400" dirty="0">
                <a:latin typeface="Times New Roman" pitchFamily="18" charset="0"/>
              </a:rPr>
              <a:t> means that  sender of the message might later deny that she has sent the message; the receiver of the message might later deny that he has received the message.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Online payment on an e-commerce site</a:t>
            </a:r>
          </a:p>
        </p:txBody>
      </p:sp>
    </p:spTree>
    <p:extLst>
      <p:ext uri="{BB962C8B-B14F-4D97-AF65-F5344CB8AC3E}">
        <p14:creationId xmlns:p14="http://schemas.microsoft.com/office/powerpoint/2010/main" val="30229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5E0FB6BF-E409-43C8-BD31-ACF1DB74A835}" type="slidenum">
              <a:rPr lang="en-US" sz="1200" i="0" smtClean="0"/>
              <a:pPr/>
              <a:t>12</a:t>
            </a:fld>
            <a:endParaRPr lang="en-US" sz="1200" i="0" smtClean="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1143000" y="0"/>
            <a:ext cx="6642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1.2.3  Attacks Threatening Availability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52400" y="1371600"/>
            <a:ext cx="8839200" cy="18161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 dirty="0">
                <a:solidFill>
                  <a:schemeClr val="folHlink"/>
                </a:solidFill>
                <a:latin typeface="Times New Roman" pitchFamily="18" charset="0"/>
              </a:rPr>
              <a:t>Denial of service</a:t>
            </a:r>
            <a:r>
              <a:rPr lang="en-US" sz="2800" dirty="0">
                <a:latin typeface="Times New Roman" pitchFamily="18" charset="0"/>
              </a:rPr>
              <a:t> (</a:t>
            </a:r>
            <a:r>
              <a:rPr lang="en-US" sz="2800" dirty="0" err="1">
                <a:latin typeface="Times New Roman" pitchFamily="18" charset="0"/>
              </a:rPr>
              <a:t>DoS</a:t>
            </a:r>
            <a:r>
              <a:rPr lang="en-US" sz="2800" dirty="0">
                <a:latin typeface="Times New Roman" pitchFamily="18" charset="0"/>
              </a:rPr>
              <a:t>) is a very common attack. It may slow down or totally interrupt the service of a system. </a:t>
            </a:r>
          </a:p>
          <a:p>
            <a:pPr marL="514350" indent="-514350" algn="just">
              <a:buFontTx/>
              <a:buAutoNum type="alphaLcPeriod"/>
              <a:defRPr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Send so many bogus request-&gt; server crashes</a:t>
            </a:r>
          </a:p>
          <a:p>
            <a:pPr marL="514350" indent="-514350" algn="just">
              <a:buFontTx/>
              <a:buAutoNum type="alphaLcPeriod"/>
              <a:defRPr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Delete a server response to client</a:t>
            </a:r>
          </a:p>
        </p:txBody>
      </p:sp>
    </p:spTree>
    <p:extLst>
      <p:ext uri="{BB962C8B-B14F-4D97-AF65-F5344CB8AC3E}">
        <p14:creationId xmlns:p14="http://schemas.microsoft.com/office/powerpoint/2010/main" val="17143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53DC190A-6B6E-49BD-B9AF-2CF69141D23D}" type="slidenum">
              <a:rPr lang="en-US" sz="1200" i="0" smtClean="0"/>
              <a:pPr/>
              <a:t>13</a:t>
            </a:fld>
            <a:endParaRPr lang="en-US" sz="1200" i="0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1143000" y="0"/>
            <a:ext cx="618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hlink"/>
                </a:solidFill>
                <a:latin typeface="Times New Roman" pitchFamily="18" charset="0"/>
              </a:rPr>
              <a:t>1.2.4  Passive Versus Active Attacks</a:t>
            </a:r>
          </a:p>
        </p:txBody>
      </p:sp>
      <p:pic>
        <p:nvPicPr>
          <p:cNvPr id="1537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057400"/>
            <a:ext cx="85201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2546" y="1219200"/>
            <a:ext cx="83471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</a:rPr>
              <a:t>Passive – Goal is to obtain information. No intention to harm or modify data of a user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</a:rPr>
              <a:t>Active -  May change data or harm the system. Easier to detect.</a:t>
            </a:r>
            <a:endParaRPr lang="en-US" sz="18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FD2AF154-60C3-40A5-A18A-621C226C088D}" type="slidenum">
              <a:rPr lang="en-US" sz="1200" i="0" smtClean="0"/>
              <a:pPr/>
              <a:t>14</a:t>
            </a:fld>
            <a:endParaRPr lang="en-US" sz="1200" i="0" smtClean="0"/>
          </a:p>
        </p:txBody>
      </p:sp>
      <p:sp>
        <p:nvSpPr>
          <p:cNvPr id="91545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i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15459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6994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1-3   SERVICES AND MECHANISMS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800" i="0">
              <a:latin typeface="Times New Roman" pitchFamily="18" charset="0"/>
            </a:endParaRPr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304800" y="1844675"/>
            <a:ext cx="82296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ITU-T provides some security services and some mechanisms to implement those services. </a:t>
            </a:r>
          </a:p>
          <a:p>
            <a:pPr algn="just" eaLnBrk="1" hangingPunct="1"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Security services and mechanisms are closely related </a:t>
            </a:r>
          </a:p>
          <a:p>
            <a:pPr algn="just" eaLnBrk="1" hangingPunct="1"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mechanism or combination of mechanisms are used to provide a service.</a:t>
            </a:r>
          </a:p>
        </p:txBody>
      </p:sp>
    </p:spTree>
    <p:extLst>
      <p:ext uri="{BB962C8B-B14F-4D97-AF65-F5344CB8AC3E}">
        <p14:creationId xmlns:p14="http://schemas.microsoft.com/office/powerpoint/2010/main" val="42748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5FD4691A-FCB9-406F-A236-5FA65094FF25}" type="slidenum">
              <a:rPr lang="en-US" sz="1200" i="0" smtClean="0"/>
              <a:pPr/>
              <a:t>15</a:t>
            </a:fld>
            <a:endParaRPr lang="en-US" sz="1200" i="0" smtClean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1143000" y="0"/>
            <a:ext cx="4059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1.3.1  Security Services</a:t>
            </a:r>
          </a:p>
        </p:txBody>
      </p:sp>
      <p:pic>
        <p:nvPicPr>
          <p:cNvPr id="1742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752601"/>
            <a:ext cx="8520112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1" name="TextBox 1"/>
          <p:cNvSpPr txBox="1">
            <a:spLocks noChangeArrowheads="1"/>
          </p:cNvSpPr>
          <p:nvPr/>
        </p:nvSpPr>
        <p:spPr bwMode="auto">
          <a:xfrm>
            <a:off x="319088" y="4876800"/>
            <a:ext cx="15097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/>
              <a:t>Prevent </a:t>
            </a:r>
            <a:r>
              <a:rPr lang="en-US" sz="1800" dirty="0" smtClean="0"/>
              <a:t>disclosure</a:t>
            </a:r>
          </a:p>
          <a:p>
            <a:r>
              <a:rPr lang="en-US" sz="1800" dirty="0" smtClean="0"/>
              <a:t>Attack</a:t>
            </a:r>
            <a:endParaRPr lang="en-US" sz="1800" dirty="0"/>
          </a:p>
        </p:txBody>
      </p:sp>
      <p:sp>
        <p:nvSpPr>
          <p:cNvPr id="17422" name="TextBox 13"/>
          <p:cNvSpPr txBox="1">
            <a:spLocks noChangeArrowheads="1"/>
          </p:cNvSpPr>
          <p:nvPr/>
        </p:nvSpPr>
        <p:spPr bwMode="auto">
          <a:xfrm>
            <a:off x="2057400" y="4876800"/>
            <a:ext cx="16129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/>
              <a:t>Prevent </a:t>
            </a:r>
            <a:r>
              <a:rPr lang="en-US" sz="1800" dirty="0" smtClean="0"/>
              <a:t>modification</a:t>
            </a:r>
          </a:p>
          <a:p>
            <a:r>
              <a:rPr lang="en-US" sz="1800" dirty="0" smtClean="0"/>
              <a:t>Insertion</a:t>
            </a:r>
          </a:p>
          <a:p>
            <a:r>
              <a:rPr lang="en-US" sz="1800" dirty="0" smtClean="0"/>
              <a:t>Deletion</a:t>
            </a:r>
          </a:p>
          <a:p>
            <a:r>
              <a:rPr lang="en-US" sz="1800" dirty="0" smtClean="0"/>
              <a:t>Replaying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7423" name="TextBox 14"/>
          <p:cNvSpPr txBox="1">
            <a:spLocks noChangeArrowheads="1"/>
          </p:cNvSpPr>
          <p:nvPr/>
        </p:nvSpPr>
        <p:spPr bwMode="auto">
          <a:xfrm>
            <a:off x="3825874" y="4889500"/>
            <a:ext cx="18891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 smtClean="0"/>
              <a:t>Conn-oriented-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authenticates sender and receiver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 smtClean="0"/>
              <a:t>Conn-less-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authenticates source of the data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78B8BF12-C192-4839-95AA-7CAD0E6D090D}" type="slidenum">
              <a:rPr lang="en-US" sz="1200" i="0" smtClean="0"/>
              <a:pPr/>
              <a:t>16</a:t>
            </a:fld>
            <a:endParaRPr lang="en-US" sz="1200" i="0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1143000" y="0"/>
            <a:ext cx="4645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1.3.2  Security Mechanism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219200" y="533400"/>
            <a:ext cx="387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  <a:latin typeface="Times New Roman" pitchFamily="18" charset="0"/>
              </a:rPr>
              <a:t>Figure 1.4  </a:t>
            </a:r>
            <a:r>
              <a:rPr lang="en-US" sz="2000">
                <a:latin typeface="Times New Roman" pitchFamily="18" charset="0"/>
              </a:rPr>
              <a:t>Security mechanisms</a:t>
            </a:r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31925"/>
            <a:ext cx="4652963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TextBox 1"/>
          <p:cNvSpPr txBox="1">
            <a:spLocks noChangeArrowheads="1"/>
          </p:cNvSpPr>
          <p:nvPr/>
        </p:nvSpPr>
        <p:spPr bwMode="auto">
          <a:xfrm>
            <a:off x="4805363" y="1431925"/>
            <a:ext cx="4338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Hiding: cryptography or steganography</a:t>
            </a:r>
          </a:p>
        </p:txBody>
      </p:sp>
      <p:sp>
        <p:nvSpPr>
          <p:cNvPr id="18446" name="TextBox 13"/>
          <p:cNvSpPr txBox="1">
            <a:spLocks noChangeArrowheads="1"/>
          </p:cNvSpPr>
          <p:nvPr/>
        </p:nvSpPr>
        <p:spPr bwMode="auto">
          <a:xfrm>
            <a:off x="4879181" y="1770063"/>
            <a:ext cx="43386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/>
              <a:t>Sender Creates a Check value (using data) and send it with data. Receiver computes new check value and check it against sender’s check value.</a:t>
            </a:r>
            <a:endParaRPr lang="en-US" sz="1400" dirty="0"/>
          </a:p>
        </p:txBody>
      </p:sp>
      <p:sp>
        <p:nvSpPr>
          <p:cNvPr id="18447" name="TextBox 14"/>
          <p:cNvSpPr txBox="1">
            <a:spLocks noChangeArrowheads="1"/>
          </p:cNvSpPr>
          <p:nvPr/>
        </p:nvSpPr>
        <p:spPr bwMode="auto">
          <a:xfrm>
            <a:off x="4963077" y="2508727"/>
            <a:ext cx="3505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/>
              <a:t>Sender’s sign and receiver </a:t>
            </a:r>
            <a:r>
              <a:rPr lang="en-US" sz="1400" dirty="0" smtClean="0"/>
              <a:t>verify. Sender uses (private, public key) to sign a doc and receiver uses sender’s public key to verify.</a:t>
            </a:r>
            <a:endParaRPr lang="en-US" sz="1400" dirty="0"/>
          </a:p>
        </p:txBody>
      </p:sp>
      <p:sp>
        <p:nvSpPr>
          <p:cNvPr id="18448" name="TextBox 15"/>
          <p:cNvSpPr txBox="1">
            <a:spLocks noChangeArrowheads="1"/>
          </p:cNvSpPr>
          <p:nvPr/>
        </p:nvSpPr>
        <p:spPr bwMode="auto">
          <a:xfrm>
            <a:off x="4963077" y="3412263"/>
            <a:ext cx="350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/>
              <a:t>Exchange secret to prove </a:t>
            </a:r>
            <a:r>
              <a:rPr lang="en-US" sz="1400" dirty="0" smtClean="0"/>
              <a:t>identity. Share secret words to authenticate</a:t>
            </a:r>
            <a:endParaRPr lang="en-US" sz="1400" dirty="0"/>
          </a:p>
        </p:txBody>
      </p:sp>
      <p:sp>
        <p:nvSpPr>
          <p:cNvPr id="18449" name="TextBox 16"/>
          <p:cNvSpPr txBox="1">
            <a:spLocks noChangeArrowheads="1"/>
          </p:cNvSpPr>
          <p:nvPr/>
        </p:nvSpPr>
        <p:spPr bwMode="auto">
          <a:xfrm>
            <a:off x="4953000" y="3929063"/>
            <a:ext cx="3505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/>
              <a:t>Insert bogus data to hide pattern</a:t>
            </a:r>
          </a:p>
        </p:txBody>
      </p:sp>
      <p:sp>
        <p:nvSpPr>
          <p:cNvPr id="18450" name="TextBox 17"/>
          <p:cNvSpPr txBox="1">
            <a:spLocks noChangeArrowheads="1"/>
          </p:cNvSpPr>
          <p:nvPr/>
        </p:nvSpPr>
        <p:spPr bwMode="auto">
          <a:xfrm>
            <a:off x="4953000" y="4538663"/>
            <a:ext cx="3505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Continuously changing the routes</a:t>
            </a:r>
          </a:p>
        </p:txBody>
      </p:sp>
      <p:sp>
        <p:nvSpPr>
          <p:cNvPr id="18451" name="TextBox 18"/>
          <p:cNvSpPr txBox="1">
            <a:spLocks noChangeArrowheads="1"/>
          </p:cNvSpPr>
          <p:nvPr/>
        </p:nvSpPr>
        <p:spPr bwMode="auto">
          <a:xfrm>
            <a:off x="4953000" y="5148263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/>
              <a:t>Third </a:t>
            </a:r>
            <a:r>
              <a:rPr lang="en-US" sz="1400" dirty="0" smtClean="0"/>
              <a:t>trusted party </a:t>
            </a:r>
            <a:r>
              <a:rPr lang="en-US" sz="1400" dirty="0"/>
              <a:t>to control </a:t>
            </a:r>
            <a:r>
              <a:rPr lang="en-US" sz="1400" dirty="0" smtClean="0"/>
              <a:t>communication. Avoids repudiation attack</a:t>
            </a:r>
            <a:endParaRPr lang="en-US" sz="1400" dirty="0"/>
          </a:p>
        </p:txBody>
      </p:sp>
      <p:sp>
        <p:nvSpPr>
          <p:cNvPr id="18452" name="TextBox 19"/>
          <p:cNvSpPr txBox="1">
            <a:spLocks noChangeArrowheads="1"/>
          </p:cNvSpPr>
          <p:nvPr/>
        </p:nvSpPr>
        <p:spPr bwMode="auto">
          <a:xfrm>
            <a:off x="5086074" y="5791200"/>
            <a:ext cx="419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/>
              <a:t>Proof of access e.g. </a:t>
            </a:r>
            <a:r>
              <a:rPr lang="en-US" sz="1600" dirty="0" smtClean="0"/>
              <a:t>pin or passwords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58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8E67415C-863D-464F-B004-F439FB546DAE}" type="slidenum">
              <a:rPr lang="en-US" sz="1200" i="0" smtClean="0"/>
              <a:pPr/>
              <a:t>17</a:t>
            </a:fld>
            <a:endParaRPr lang="en-US" sz="1200" i="0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1143000" y="47625"/>
            <a:ext cx="7466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>
                <a:solidFill>
                  <a:schemeClr val="hlink"/>
                </a:solidFill>
                <a:latin typeface="Times New Roman" pitchFamily="18" charset="0"/>
              </a:rPr>
              <a:t>1.3.3  Relation between Services and Mechanisms</a:t>
            </a:r>
          </a:p>
        </p:txBody>
      </p:sp>
      <p:pic>
        <p:nvPicPr>
          <p:cNvPr id="194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162175"/>
            <a:ext cx="8720137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8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322C62B5-B37E-4CF5-BA00-41A9E885E7A8}" type="slidenum">
              <a:rPr lang="en-US" sz="1200" i="0" smtClean="0"/>
              <a:pPr/>
              <a:t>18</a:t>
            </a:fld>
            <a:endParaRPr lang="en-US" sz="1200" i="0" smtClean="0"/>
          </a:p>
        </p:txBody>
      </p:sp>
      <p:sp>
        <p:nvSpPr>
          <p:cNvPr id="91750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i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17507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3741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1-4   TECHNIQUES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800" i="0">
              <a:latin typeface="Times New Roman" pitchFamily="18" charset="0"/>
            </a:endParaRPr>
          </a:p>
        </p:txBody>
      </p:sp>
      <p:sp>
        <p:nvSpPr>
          <p:cNvPr id="917509" name="Rectangle 5"/>
          <p:cNvSpPr>
            <a:spLocks noChangeArrowheads="1"/>
          </p:cNvSpPr>
          <p:nvPr/>
        </p:nvSpPr>
        <p:spPr bwMode="auto">
          <a:xfrm>
            <a:off x="304800" y="1752600"/>
            <a:ext cx="82296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Mechanisms discussed in the previous sections are only theoretical recipes to implement security. </a:t>
            </a:r>
          </a:p>
          <a:p>
            <a:pPr algn="just" eaLnBrk="1" hangingPunct="1"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actual implementation of security goals needs some techniques. </a:t>
            </a:r>
          </a:p>
          <a:p>
            <a:pPr algn="just" eaLnBrk="1" hangingPunct="1"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Two techniques are prevalent today: 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cryptography and 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steganography. </a:t>
            </a:r>
          </a:p>
        </p:txBody>
      </p:sp>
    </p:spTree>
    <p:extLst>
      <p:ext uri="{BB962C8B-B14F-4D97-AF65-F5344CB8AC3E}">
        <p14:creationId xmlns:p14="http://schemas.microsoft.com/office/powerpoint/2010/main" val="6198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14896" y="2590800"/>
            <a:ext cx="2092325" cy="1295400"/>
          </a:xfrm>
          <a:custGeom>
            <a:avLst/>
            <a:gdLst/>
            <a:ahLst/>
            <a:cxnLst/>
            <a:rect l="l" t="t" r="r" b="b"/>
            <a:pathLst>
              <a:path w="2092325" h="1295400">
                <a:moveTo>
                  <a:pt x="2092328" y="1295399"/>
                </a:moveTo>
                <a:lnTo>
                  <a:pt x="2092328" y="647699"/>
                </a:lnTo>
                <a:lnTo>
                  <a:pt x="0" y="647699"/>
                </a:ln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1300" y="2590800"/>
            <a:ext cx="2133600" cy="1295400"/>
          </a:xfrm>
          <a:custGeom>
            <a:avLst/>
            <a:gdLst/>
            <a:ahLst/>
            <a:cxnLst/>
            <a:rect l="l" t="t" r="r" b="b"/>
            <a:pathLst>
              <a:path w="2133600" h="1295400">
                <a:moveTo>
                  <a:pt x="0" y="1295399"/>
                </a:moveTo>
                <a:lnTo>
                  <a:pt x="0" y="647699"/>
                </a:lnTo>
                <a:lnTo>
                  <a:pt x="2133598" y="647699"/>
                </a:lnTo>
                <a:lnTo>
                  <a:pt x="2133598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5200" y="1905000"/>
            <a:ext cx="2819400" cy="685800"/>
          </a:xfrm>
          <a:custGeom>
            <a:avLst/>
            <a:gdLst/>
            <a:ahLst/>
            <a:cxnLst/>
            <a:rect l="l" t="t" r="r" b="b"/>
            <a:pathLst>
              <a:path w="2819400" h="685800">
                <a:moveTo>
                  <a:pt x="2705100" y="0"/>
                </a:moveTo>
                <a:lnTo>
                  <a:pt x="114300" y="0"/>
                </a:lnTo>
                <a:lnTo>
                  <a:pt x="69806" y="8983"/>
                </a:lnTo>
                <a:lnTo>
                  <a:pt x="33475" y="33480"/>
                </a:lnTo>
                <a:lnTo>
                  <a:pt x="8981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1" y="615993"/>
                </a:lnTo>
                <a:lnTo>
                  <a:pt x="33475" y="652324"/>
                </a:lnTo>
                <a:lnTo>
                  <a:pt x="69806" y="676818"/>
                </a:lnTo>
                <a:lnTo>
                  <a:pt x="114300" y="685800"/>
                </a:lnTo>
                <a:lnTo>
                  <a:pt x="2705100" y="685800"/>
                </a:lnTo>
                <a:lnTo>
                  <a:pt x="2749587" y="676818"/>
                </a:lnTo>
                <a:lnTo>
                  <a:pt x="2785919" y="652324"/>
                </a:lnTo>
                <a:lnTo>
                  <a:pt x="2810416" y="615993"/>
                </a:lnTo>
                <a:lnTo>
                  <a:pt x="2819400" y="571500"/>
                </a:lnTo>
                <a:lnTo>
                  <a:pt x="2819400" y="114300"/>
                </a:lnTo>
                <a:lnTo>
                  <a:pt x="2810416" y="69812"/>
                </a:lnTo>
                <a:lnTo>
                  <a:pt x="2785919" y="33480"/>
                </a:lnTo>
                <a:lnTo>
                  <a:pt x="2749587" y="8983"/>
                </a:lnTo>
                <a:lnTo>
                  <a:pt x="270510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5200" y="1905000"/>
            <a:ext cx="2819400" cy="685800"/>
          </a:xfrm>
          <a:custGeom>
            <a:avLst/>
            <a:gdLst/>
            <a:ahLst/>
            <a:cxnLst/>
            <a:rect l="l" t="t" r="r" b="b"/>
            <a:pathLst>
              <a:path w="2819400" h="685800">
                <a:moveTo>
                  <a:pt x="0" y="114301"/>
                </a:moveTo>
                <a:lnTo>
                  <a:pt x="8982" y="69810"/>
                </a:lnTo>
                <a:lnTo>
                  <a:pt x="33478" y="33478"/>
                </a:lnTo>
                <a:lnTo>
                  <a:pt x="69810" y="8982"/>
                </a:lnTo>
                <a:lnTo>
                  <a:pt x="114302" y="0"/>
                </a:lnTo>
                <a:lnTo>
                  <a:pt x="2705098" y="0"/>
                </a:lnTo>
                <a:lnTo>
                  <a:pt x="2749586" y="8982"/>
                </a:lnTo>
                <a:lnTo>
                  <a:pt x="2785918" y="33478"/>
                </a:lnTo>
                <a:lnTo>
                  <a:pt x="2810414" y="69810"/>
                </a:lnTo>
                <a:lnTo>
                  <a:pt x="2819398" y="114301"/>
                </a:lnTo>
                <a:lnTo>
                  <a:pt x="2819398" y="571497"/>
                </a:lnTo>
                <a:lnTo>
                  <a:pt x="2810414" y="615988"/>
                </a:lnTo>
                <a:lnTo>
                  <a:pt x="2785918" y="652321"/>
                </a:lnTo>
                <a:lnTo>
                  <a:pt x="2749586" y="676816"/>
                </a:lnTo>
                <a:lnTo>
                  <a:pt x="2705098" y="685799"/>
                </a:lnTo>
                <a:lnTo>
                  <a:pt x="114302" y="685799"/>
                </a:lnTo>
                <a:lnTo>
                  <a:pt x="69810" y="676816"/>
                </a:lnTo>
                <a:lnTo>
                  <a:pt x="33478" y="652321"/>
                </a:lnTo>
                <a:lnTo>
                  <a:pt x="8982" y="615988"/>
                </a:lnTo>
                <a:lnTo>
                  <a:pt x="0" y="571497"/>
                </a:lnTo>
                <a:lnTo>
                  <a:pt x="0" y="1143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82067" y="2052320"/>
            <a:ext cx="1871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Secret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writing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7800" y="3886200"/>
            <a:ext cx="2667000" cy="762000"/>
          </a:xfrm>
          <a:custGeom>
            <a:avLst/>
            <a:gdLst/>
            <a:ahLst/>
            <a:cxnLst/>
            <a:rect l="l" t="t" r="r" b="b"/>
            <a:pathLst>
              <a:path w="2667000" h="762000">
                <a:moveTo>
                  <a:pt x="25400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6" y="37196"/>
                </a:lnTo>
                <a:lnTo>
                  <a:pt x="9980" y="77565"/>
                </a:lnTo>
                <a:lnTo>
                  <a:pt x="0" y="127000"/>
                </a:lnTo>
                <a:lnTo>
                  <a:pt x="0" y="635000"/>
                </a:lnTo>
                <a:lnTo>
                  <a:pt x="9980" y="684434"/>
                </a:lnTo>
                <a:lnTo>
                  <a:pt x="37196" y="724803"/>
                </a:lnTo>
                <a:lnTo>
                  <a:pt x="77565" y="752019"/>
                </a:lnTo>
                <a:lnTo>
                  <a:pt x="127000" y="762000"/>
                </a:lnTo>
                <a:lnTo>
                  <a:pt x="2540000" y="762000"/>
                </a:lnTo>
                <a:lnTo>
                  <a:pt x="2589434" y="752019"/>
                </a:lnTo>
                <a:lnTo>
                  <a:pt x="2629803" y="724803"/>
                </a:lnTo>
                <a:lnTo>
                  <a:pt x="2657019" y="684434"/>
                </a:lnTo>
                <a:lnTo>
                  <a:pt x="2667000" y="635000"/>
                </a:lnTo>
                <a:lnTo>
                  <a:pt x="2667000" y="127000"/>
                </a:lnTo>
                <a:lnTo>
                  <a:pt x="2657019" y="77565"/>
                </a:lnTo>
                <a:lnTo>
                  <a:pt x="2629803" y="37196"/>
                </a:lnTo>
                <a:lnTo>
                  <a:pt x="2589434" y="9980"/>
                </a:lnTo>
                <a:lnTo>
                  <a:pt x="254000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7800" y="3886200"/>
            <a:ext cx="2667000" cy="762000"/>
          </a:xfrm>
          <a:custGeom>
            <a:avLst/>
            <a:gdLst/>
            <a:ahLst/>
            <a:cxnLst/>
            <a:rect l="l" t="t" r="r" b="b"/>
            <a:pathLst>
              <a:path w="2667000" h="762000">
                <a:moveTo>
                  <a:pt x="0" y="127002"/>
                </a:moveTo>
                <a:lnTo>
                  <a:pt x="9980" y="77567"/>
                </a:lnTo>
                <a:lnTo>
                  <a:pt x="37198" y="37198"/>
                </a:lnTo>
                <a:lnTo>
                  <a:pt x="77567" y="9980"/>
                </a:lnTo>
                <a:lnTo>
                  <a:pt x="127002" y="0"/>
                </a:lnTo>
                <a:lnTo>
                  <a:pt x="2539998" y="0"/>
                </a:lnTo>
                <a:lnTo>
                  <a:pt x="2589432" y="9980"/>
                </a:lnTo>
                <a:lnTo>
                  <a:pt x="2629800" y="37198"/>
                </a:lnTo>
                <a:lnTo>
                  <a:pt x="2657017" y="77567"/>
                </a:lnTo>
                <a:lnTo>
                  <a:pt x="2666998" y="127002"/>
                </a:lnTo>
                <a:lnTo>
                  <a:pt x="2666998" y="634996"/>
                </a:lnTo>
                <a:lnTo>
                  <a:pt x="2657017" y="684431"/>
                </a:lnTo>
                <a:lnTo>
                  <a:pt x="2629800" y="724801"/>
                </a:lnTo>
                <a:lnTo>
                  <a:pt x="2589432" y="752018"/>
                </a:lnTo>
                <a:lnTo>
                  <a:pt x="2539998" y="761999"/>
                </a:lnTo>
                <a:lnTo>
                  <a:pt x="127002" y="761999"/>
                </a:lnTo>
                <a:lnTo>
                  <a:pt x="77567" y="752018"/>
                </a:lnTo>
                <a:lnTo>
                  <a:pt x="37198" y="724801"/>
                </a:lnTo>
                <a:lnTo>
                  <a:pt x="9980" y="684431"/>
                </a:lnTo>
                <a:lnTo>
                  <a:pt x="0" y="634996"/>
                </a:lnTo>
                <a:lnTo>
                  <a:pt x="0" y="1270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7639" y="4071620"/>
            <a:ext cx="2093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Steganography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5000" y="3886200"/>
            <a:ext cx="2584450" cy="685800"/>
          </a:xfrm>
          <a:custGeom>
            <a:avLst/>
            <a:gdLst/>
            <a:ahLst/>
            <a:cxnLst/>
            <a:rect l="l" t="t" r="r" b="b"/>
            <a:pathLst>
              <a:path w="2584450" h="685800">
                <a:moveTo>
                  <a:pt x="2470150" y="0"/>
                </a:moveTo>
                <a:lnTo>
                  <a:pt x="114300" y="0"/>
                </a:lnTo>
                <a:lnTo>
                  <a:pt x="69806" y="8983"/>
                </a:lnTo>
                <a:lnTo>
                  <a:pt x="33475" y="33480"/>
                </a:lnTo>
                <a:lnTo>
                  <a:pt x="8981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1" y="615993"/>
                </a:lnTo>
                <a:lnTo>
                  <a:pt x="33475" y="652324"/>
                </a:lnTo>
                <a:lnTo>
                  <a:pt x="69806" y="676818"/>
                </a:lnTo>
                <a:lnTo>
                  <a:pt x="114300" y="685800"/>
                </a:lnTo>
                <a:lnTo>
                  <a:pt x="2470150" y="685800"/>
                </a:lnTo>
                <a:lnTo>
                  <a:pt x="2514637" y="676818"/>
                </a:lnTo>
                <a:lnTo>
                  <a:pt x="2550969" y="652324"/>
                </a:lnTo>
                <a:lnTo>
                  <a:pt x="2575466" y="615993"/>
                </a:lnTo>
                <a:lnTo>
                  <a:pt x="2584450" y="571500"/>
                </a:lnTo>
                <a:lnTo>
                  <a:pt x="2584450" y="114300"/>
                </a:lnTo>
                <a:lnTo>
                  <a:pt x="2575466" y="69812"/>
                </a:lnTo>
                <a:lnTo>
                  <a:pt x="2550969" y="33480"/>
                </a:lnTo>
                <a:lnTo>
                  <a:pt x="2514637" y="8983"/>
                </a:lnTo>
                <a:lnTo>
                  <a:pt x="247015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3886200"/>
            <a:ext cx="2584450" cy="685800"/>
          </a:xfrm>
          <a:custGeom>
            <a:avLst/>
            <a:gdLst/>
            <a:ahLst/>
            <a:cxnLst/>
            <a:rect l="l" t="t" r="r" b="b"/>
            <a:pathLst>
              <a:path w="2584450" h="685800">
                <a:moveTo>
                  <a:pt x="0" y="114301"/>
                </a:moveTo>
                <a:lnTo>
                  <a:pt x="8982" y="69810"/>
                </a:lnTo>
                <a:lnTo>
                  <a:pt x="33478" y="33478"/>
                </a:lnTo>
                <a:lnTo>
                  <a:pt x="69810" y="8982"/>
                </a:lnTo>
                <a:lnTo>
                  <a:pt x="114301" y="0"/>
                </a:lnTo>
                <a:lnTo>
                  <a:pt x="2470148" y="0"/>
                </a:lnTo>
                <a:lnTo>
                  <a:pt x="2514636" y="8982"/>
                </a:lnTo>
                <a:lnTo>
                  <a:pt x="2550968" y="33478"/>
                </a:lnTo>
                <a:lnTo>
                  <a:pt x="2575464" y="69810"/>
                </a:lnTo>
                <a:lnTo>
                  <a:pt x="2584448" y="114301"/>
                </a:lnTo>
                <a:lnTo>
                  <a:pt x="2584448" y="571497"/>
                </a:lnTo>
                <a:lnTo>
                  <a:pt x="2575464" y="615988"/>
                </a:lnTo>
                <a:lnTo>
                  <a:pt x="2550968" y="652321"/>
                </a:lnTo>
                <a:lnTo>
                  <a:pt x="2514636" y="676817"/>
                </a:lnTo>
                <a:lnTo>
                  <a:pt x="2470148" y="685799"/>
                </a:lnTo>
                <a:lnTo>
                  <a:pt x="114301" y="685799"/>
                </a:lnTo>
                <a:lnTo>
                  <a:pt x="69810" y="676817"/>
                </a:lnTo>
                <a:lnTo>
                  <a:pt x="33478" y="652321"/>
                </a:lnTo>
                <a:lnTo>
                  <a:pt x="8982" y="615988"/>
                </a:lnTo>
                <a:lnTo>
                  <a:pt x="0" y="571497"/>
                </a:lnTo>
                <a:lnTo>
                  <a:pt x="0" y="1143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82726" y="4033520"/>
            <a:ext cx="1855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Cryptography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4000" cy="579755"/>
          </a:xfrm>
          <a:custGeom>
            <a:avLst/>
            <a:gdLst/>
            <a:ahLst/>
            <a:cxnLst/>
            <a:rect l="l" t="t" r="r" b="b"/>
            <a:pathLst>
              <a:path w="9144000" h="579755">
                <a:moveTo>
                  <a:pt x="0" y="0"/>
                </a:moveTo>
                <a:lnTo>
                  <a:pt x="9144000" y="0"/>
                </a:lnTo>
                <a:lnTo>
                  <a:pt x="914400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2E32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73947" y="33020"/>
            <a:ext cx="4801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ahoma"/>
                <a:cs typeface="Tahoma"/>
              </a:rPr>
              <a:t>Types </a:t>
            </a:r>
            <a:r>
              <a:rPr sz="3200" b="1" dirty="0">
                <a:latin typeface="Tahoma"/>
                <a:cs typeface="Tahoma"/>
              </a:rPr>
              <a:t>of </a:t>
            </a:r>
            <a:r>
              <a:rPr sz="3200" b="1" spc="-5" dirty="0">
                <a:latin typeface="Tahoma"/>
                <a:cs typeface="Tahoma"/>
              </a:rPr>
              <a:t>Secret</a:t>
            </a:r>
            <a:r>
              <a:rPr sz="3200" b="1" spc="-40" dirty="0">
                <a:latin typeface="Tahoma"/>
                <a:cs typeface="Tahoma"/>
              </a:rPr>
              <a:t> </a:t>
            </a:r>
            <a:r>
              <a:rPr sz="3200" b="1" spc="-5" dirty="0">
                <a:latin typeface="Tahoma"/>
                <a:cs typeface="Tahoma"/>
              </a:rPr>
              <a:t>Writing</a:t>
            </a:r>
            <a:endParaRPr sz="32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571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98BA0730-D3BF-4DE5-9C8C-907B719B2D16}" type="slidenum">
              <a:rPr lang="en-US" sz="1200" i="0" smtClean="0"/>
              <a:pPr/>
              <a:t>2</a:t>
            </a:fld>
            <a:endParaRPr lang="en-US" sz="1200" i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87859"/>
              </p:ext>
            </p:extLst>
          </p:nvPr>
        </p:nvGraphicFramePr>
        <p:xfrm>
          <a:off x="685800" y="762000"/>
          <a:ext cx="7924800" cy="5355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800"/>
              </a:tblGrid>
              <a:tr h="5334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Text 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Books</a:t>
                      </a:r>
                      <a:b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r>
                        <a:rPr lang="en-US" sz="1800" u="none" strike="noStrike" dirty="0" smtClean="0">
                          <a:effectLst/>
                        </a:rPr>
                        <a:t>.</a:t>
                      </a:r>
                    </a:p>
                    <a:p>
                      <a:pPr algn="ctr" fontAlgn="t"/>
                      <a:r>
                        <a:rPr lang="en-US" sz="1800" u="none" strike="noStrike" dirty="0" smtClean="0">
                          <a:effectLst/>
                        </a:rPr>
                        <a:t>1. Cryptography and Network Security, 4rd edition,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Forouzan</a:t>
                      </a:r>
                      <a:r>
                        <a:rPr lang="en-US" sz="1800" u="none" strike="noStrike" dirty="0" smtClean="0">
                          <a:effectLst/>
                        </a:rPr>
                        <a:t> &amp;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Mukopadhyay</a:t>
                      </a:r>
                      <a:r>
                        <a:rPr lang="en-US" sz="1800" u="none" strike="noStrike" dirty="0" smtClean="0">
                          <a:effectLst/>
                        </a:rPr>
                        <a:t>, TMH.</a:t>
                      </a:r>
                      <a:br>
                        <a:rPr lang="en-US" sz="1800" u="none" strike="noStrike" dirty="0" smtClean="0">
                          <a:effectLst/>
                        </a:rPr>
                      </a:br>
                      <a:r>
                        <a:rPr lang="en-US" sz="1800" u="none" strike="noStrike" dirty="0" smtClean="0">
                          <a:effectLst/>
                        </a:rPr>
                        <a:t/>
                      </a:r>
                      <a:br>
                        <a:rPr lang="en-US" sz="1800" u="none" strike="noStrike" dirty="0" smtClean="0">
                          <a:effectLst/>
                        </a:rPr>
                      </a:br>
                      <a:r>
                        <a:rPr lang="en-US" sz="1800" u="none" strike="noStrike" dirty="0" smtClean="0">
                          <a:effectLst/>
                        </a:rPr>
                        <a:t>2. </a:t>
                      </a:r>
                      <a:r>
                        <a:rPr lang="en-US" sz="1800" u="none" strike="noStrike" dirty="0">
                          <a:effectLst/>
                        </a:rPr>
                        <a:t>Cryptography and Network Security 7th Edition, William Stallings 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 smtClean="0">
                          <a:effectLst/>
                        </a:rPr>
                        <a:t>     </a:t>
                      </a:r>
                    </a:p>
                    <a:p>
                      <a:pPr algn="ctr" fontAlgn="t"/>
                      <a:r>
                        <a:rPr lang="en-US" sz="1800" b="1" u="none" strike="noStrike" dirty="0" smtClean="0">
                          <a:effectLst/>
                        </a:rPr>
                        <a:t>Reference </a:t>
                      </a:r>
                      <a:r>
                        <a:rPr lang="en-US" sz="1800" b="1" u="none" strike="noStrike" dirty="0">
                          <a:effectLst/>
                        </a:rPr>
                        <a:t>Books</a:t>
                      </a:r>
                      <a:br>
                        <a:rPr lang="en-US" sz="1800" b="1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1. Information Security &amp; Cryptography-Cryptography Made Simple, Nigel P Smart, Springer </a:t>
                      </a:r>
                      <a:r>
                        <a:rPr lang="en-US" sz="1800" u="none" strike="noStrike" dirty="0" err="1">
                          <a:effectLst/>
                        </a:rPr>
                        <a:t>Verlag</a:t>
                      </a:r>
                      <a:r>
                        <a:rPr lang="en-US" sz="1800" u="none" strike="noStrike" dirty="0">
                          <a:effectLst/>
                        </a:rPr>
                        <a:t> , 2016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2. Cryptography &amp; Network Security, 2nd Edition, </a:t>
                      </a:r>
                      <a:r>
                        <a:rPr lang="en-US" sz="1800" u="none" strike="noStrike" dirty="0" err="1">
                          <a:effectLst/>
                        </a:rPr>
                        <a:t>Atul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Kahate</a:t>
                      </a:r>
                      <a:r>
                        <a:rPr lang="en-US" sz="1800" u="none" strike="noStrike" dirty="0">
                          <a:effectLst/>
                        </a:rPr>
                        <a:t>. </a:t>
                      </a:r>
                      <a:r>
                        <a:rPr lang="en-US" sz="1800" u="none" strike="noStrike" dirty="0" err="1">
                          <a:effectLst/>
                        </a:rPr>
                        <a:t>McGrawHill</a:t>
                      </a: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b="1" u="none" strike="noStrike" dirty="0">
                          <a:effectLst/>
                        </a:rPr>
                        <a:t>Reference Websites (Context Teaching ) </a:t>
                      </a: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 https://onlinecourses.nptel.ac.in/noc19_cs28/preview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https://www.cybrary.it/course/cryptography/</a:t>
                      </a:r>
                      <a:r>
                        <a:rPr lang="en-US" sz="900" u="none" strike="noStrike" dirty="0">
                          <a:effectLst/>
                        </a:rPr>
                        <a:t/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5" marR="6115" marT="611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70457633-542C-4D95-B816-053773767CD5}" type="slidenum">
              <a:rPr lang="en-US" sz="1200" i="0" smtClean="0"/>
              <a:pPr/>
              <a:t>20</a:t>
            </a:fld>
            <a:endParaRPr lang="en-US" sz="1200" i="0" smtClean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1143000" y="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1.4.1  Cryptography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76200" y="914400"/>
            <a:ext cx="8991600" cy="5694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 dirty="0">
                <a:latin typeface="Times New Roman" pitchFamily="18" charset="0"/>
              </a:rPr>
              <a:t>Cryptography, a word with Greek origins, means </a:t>
            </a:r>
            <a:r>
              <a:rPr lang="en-US" sz="2800" dirty="0">
                <a:solidFill>
                  <a:schemeClr val="hlink"/>
                </a:solidFill>
                <a:latin typeface="Times New Roman" pitchFamily="18" charset="0"/>
              </a:rPr>
              <a:t>“secret writing.”</a:t>
            </a:r>
            <a:r>
              <a:rPr lang="en-US" sz="2800" dirty="0">
                <a:latin typeface="Times New Roman" pitchFamily="18" charset="0"/>
              </a:rPr>
              <a:t> </a:t>
            </a:r>
          </a:p>
          <a:p>
            <a:pPr algn="just">
              <a:defRPr/>
            </a:pPr>
            <a:endParaRPr lang="en-US" sz="2800" dirty="0">
              <a:latin typeface="Times New Roman" pitchFamily="18" charset="0"/>
            </a:endParaRPr>
          </a:p>
          <a:p>
            <a:pPr algn="just">
              <a:defRPr/>
            </a:pPr>
            <a:r>
              <a:rPr lang="en-US" sz="2800" dirty="0">
                <a:latin typeface="Times New Roman" pitchFamily="18" charset="0"/>
              </a:rPr>
              <a:t>The science and art of transforming messages to make them secure and immune to attacks. </a:t>
            </a:r>
          </a:p>
          <a:p>
            <a:pPr algn="just">
              <a:defRPr/>
            </a:pPr>
            <a:endParaRPr lang="en-US" sz="2800" dirty="0">
              <a:latin typeface="Times New Roman" pitchFamily="18" charset="0"/>
            </a:endParaRPr>
          </a:p>
          <a:p>
            <a:pPr algn="just">
              <a:defRPr/>
            </a:pPr>
            <a:r>
              <a:rPr lang="en-US" sz="2800" dirty="0">
                <a:latin typeface="Times New Roman" pitchFamily="18" charset="0"/>
              </a:rPr>
              <a:t>In past, cryptography is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</a:rPr>
              <a:t>Encryption + Decryption</a:t>
            </a:r>
          </a:p>
          <a:p>
            <a:pPr algn="just">
              <a:defRPr/>
            </a:pPr>
            <a:endParaRPr lang="en-US" sz="2800" dirty="0">
              <a:latin typeface="Times New Roman" pitchFamily="18" charset="0"/>
            </a:endParaRPr>
          </a:p>
          <a:p>
            <a:pPr algn="just">
              <a:defRPr/>
            </a:pPr>
            <a:r>
              <a:rPr lang="en-US" sz="2800" dirty="0">
                <a:latin typeface="Times New Roman" pitchFamily="18" charset="0"/>
              </a:rPr>
              <a:t>Today, 3 different mechanisms: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</a:rPr>
              <a:t>Symmetric key encipherment (secret key)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</a:rPr>
              <a:t>Asymmetric key encipherment (public key)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</a:rPr>
              <a:t>Hashing (for </a:t>
            </a:r>
            <a:r>
              <a:rPr lang="en-US" sz="2800" dirty="0" err="1">
                <a:latin typeface="Times New Roman" pitchFamily="18" charset="0"/>
              </a:rPr>
              <a:t>checkvalues</a:t>
            </a:r>
            <a:r>
              <a:rPr lang="en-US" sz="28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86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581400"/>
            <a:ext cx="78105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7400" y="3505200"/>
            <a:ext cx="1304925" cy="1112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199" y="4038600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7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6600" y="40132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5025" y="40386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09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0625" y="40132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95875" y="3505200"/>
            <a:ext cx="1304925" cy="1112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23025" y="4038600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7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29425" y="40132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4200" y="3657600"/>
            <a:ext cx="78105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3200" y="2743200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603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7800" y="33782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200" y="2819400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603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65800" y="34544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8400" y="1828800"/>
            <a:ext cx="593725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0200" y="1828800"/>
            <a:ext cx="593725" cy="8397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9740" y="4768532"/>
            <a:ext cx="1273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latin typeface="Times New Roman"/>
                <a:cs typeface="Times New Roman"/>
              </a:rPr>
              <a:t>Plaintext</a:t>
            </a:r>
            <a:r>
              <a:rPr sz="1600" b="1" i="1" spc="-5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input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3739" y="4757420"/>
            <a:ext cx="18643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latin typeface="Times New Roman"/>
                <a:cs typeface="Times New Roman"/>
              </a:rPr>
              <a:t>Encryption</a:t>
            </a:r>
            <a:r>
              <a:rPr sz="1600" b="1" i="1" spc="-9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3140" y="4833620"/>
            <a:ext cx="185420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900"/>
              </a:lnSpc>
              <a:spcBef>
                <a:spcPts val="180"/>
              </a:spcBef>
            </a:pPr>
            <a:r>
              <a:rPr sz="1600" b="1" i="1" spc="-5" dirty="0">
                <a:latin typeface="Times New Roman"/>
                <a:cs typeface="Times New Roman"/>
              </a:rPr>
              <a:t>Decryption</a:t>
            </a:r>
            <a:r>
              <a:rPr sz="1600" b="1" i="1" spc="-10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Algorithm  (reverse </a:t>
            </a:r>
            <a:r>
              <a:rPr sz="1600" b="1" i="1" dirty="0">
                <a:latin typeface="Times New Roman"/>
                <a:cs typeface="Times New Roman"/>
              </a:rPr>
              <a:t>of</a:t>
            </a:r>
            <a:r>
              <a:rPr sz="1600" b="1" i="1" spc="-5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encryption  algorithm)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60540" y="4833620"/>
            <a:ext cx="1374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latin typeface="Times New Roman"/>
                <a:cs typeface="Times New Roman"/>
              </a:rPr>
              <a:t>Plaintext</a:t>
            </a:r>
            <a:r>
              <a:rPr sz="1600" b="1" i="1" spc="-5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output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83940" y="3462020"/>
            <a:ext cx="103441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b="1" i="1" spc="-60" dirty="0">
                <a:latin typeface="Times New Roman"/>
                <a:cs typeface="Times New Roman"/>
              </a:rPr>
              <a:t>T</a:t>
            </a:r>
            <a:r>
              <a:rPr sz="1600" b="1" i="1" dirty="0">
                <a:latin typeface="Times New Roman"/>
                <a:cs typeface="Times New Roman"/>
              </a:rPr>
              <a:t>rans</a:t>
            </a:r>
            <a:r>
              <a:rPr sz="1600" b="1" i="1" spc="-5" dirty="0">
                <a:latin typeface="Times New Roman"/>
                <a:cs typeface="Times New Roman"/>
              </a:rPr>
              <a:t>mitte</a:t>
            </a:r>
            <a:r>
              <a:rPr sz="1600" b="1" i="1" dirty="0">
                <a:latin typeface="Times New Roman"/>
                <a:cs typeface="Times New Roman"/>
              </a:rPr>
              <a:t>d  </a:t>
            </a:r>
            <a:r>
              <a:rPr sz="1600" b="1" i="1" spc="-5" dirty="0">
                <a:latin typeface="Times New Roman"/>
                <a:cs typeface="Times New Roman"/>
              </a:rPr>
              <a:t>Ciphertext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59939" y="1252220"/>
            <a:ext cx="389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Same Key shared </a:t>
            </a:r>
            <a:r>
              <a:rPr sz="1800" b="1" i="1" dirty="0">
                <a:latin typeface="Times New Roman"/>
                <a:cs typeface="Times New Roman"/>
              </a:rPr>
              <a:t>by </a:t>
            </a:r>
            <a:r>
              <a:rPr sz="1800" b="1" i="1" spc="-5" dirty="0">
                <a:latin typeface="Times New Roman"/>
                <a:cs typeface="Times New Roman"/>
              </a:rPr>
              <a:t>sender </a:t>
            </a:r>
            <a:r>
              <a:rPr sz="1800" b="1" i="1" dirty="0">
                <a:latin typeface="Times New Roman"/>
                <a:cs typeface="Times New Roman"/>
              </a:rPr>
              <a:t>and</a:t>
            </a:r>
            <a:r>
              <a:rPr sz="1800" b="1" i="1" spc="-5" dirty="0">
                <a:latin typeface="Times New Roman"/>
                <a:cs typeface="Times New Roman"/>
              </a:rPr>
              <a:t> recipient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34702" y="276859"/>
            <a:ext cx="78809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Model </a:t>
            </a:r>
            <a:r>
              <a:rPr sz="3200" b="1" i="1" dirty="0">
                <a:latin typeface="Times New Roman"/>
                <a:cs typeface="Times New Roman"/>
              </a:rPr>
              <a:t>of </a:t>
            </a:r>
            <a:r>
              <a:rPr sz="3200" b="1" i="1" spc="-5" dirty="0">
                <a:latin typeface="Times New Roman"/>
                <a:cs typeface="Times New Roman"/>
              </a:rPr>
              <a:t>Symmetric/Private key</a:t>
            </a:r>
            <a:r>
              <a:rPr sz="3200" b="1" i="1" spc="-1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Cryptosystems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39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0" y="0"/>
                </a:moveTo>
                <a:lnTo>
                  <a:pt x="9144000" y="0"/>
                </a:lnTo>
                <a:lnTo>
                  <a:pt x="9144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72" y="93979"/>
            <a:ext cx="811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latin typeface="Times New Roman"/>
                <a:cs typeface="Times New Roman"/>
              </a:rPr>
              <a:t>Asymmetric Key/ Public-Key Cryptography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735" y="1366622"/>
            <a:ext cx="8354168" cy="5065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6411" y="2098675"/>
            <a:ext cx="6710463" cy="1370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54380"/>
          </a:xfrm>
          <a:custGeom>
            <a:avLst/>
            <a:gdLst/>
            <a:ahLst/>
            <a:cxnLst/>
            <a:rect l="l" t="t" r="r" b="b"/>
            <a:pathLst>
              <a:path w="9144000" h="754380">
                <a:moveTo>
                  <a:pt x="0" y="0"/>
                </a:moveTo>
                <a:lnTo>
                  <a:pt x="9144000" y="0"/>
                </a:lnTo>
                <a:lnTo>
                  <a:pt x="9144000" y="754049"/>
                </a:lnTo>
                <a:lnTo>
                  <a:pt x="0" y="754049"/>
                </a:lnTo>
                <a:lnTo>
                  <a:pt x="0" y="0"/>
                </a:lnTo>
                <a:close/>
              </a:path>
            </a:pathLst>
          </a:custGeom>
          <a:solidFill>
            <a:srgbClr val="2E32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4263" y="170434"/>
            <a:ext cx="4958283" cy="540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8783" y="2941637"/>
            <a:ext cx="445134" cy="1259840"/>
          </a:xfrm>
          <a:custGeom>
            <a:avLst/>
            <a:gdLst/>
            <a:ahLst/>
            <a:cxnLst/>
            <a:rect l="l" t="t" r="r" b="b"/>
            <a:pathLst>
              <a:path w="445135" h="1259839">
                <a:moveTo>
                  <a:pt x="444616" y="0"/>
                </a:moveTo>
                <a:lnTo>
                  <a:pt x="0" y="1259748"/>
                </a:lnTo>
              </a:path>
            </a:pathLst>
          </a:custGeom>
          <a:ln w="38099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5237" y="4052696"/>
            <a:ext cx="163448" cy="184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4358957"/>
            <a:ext cx="78409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Most common hash functions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are MD5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SHA-1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40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524000"/>
            <a:ext cx="8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b="1" dirty="0"/>
              <a:t>Steganography</a:t>
            </a:r>
            <a:r>
              <a:rPr lang="en-US" sz="2400" dirty="0"/>
              <a:t> is the technique of hiding confidential information within any media</a:t>
            </a:r>
            <a:r>
              <a:rPr lang="en-US" sz="24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/>
              <a:t>Steganography is often confused with cryptography </a:t>
            </a:r>
            <a:r>
              <a:rPr lang="en-US" sz="2400" dirty="0"/>
              <a:t>because the two are similar in the way that they both are used to protect confidential information. The difference between the two is in the appearance in the processed output; the output of steganography operation is not apparently visible but in cryptography the output is scrambled so that it can draw attention</a:t>
            </a:r>
            <a:r>
              <a:rPr lang="en-US" sz="24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Steganalysis</a:t>
            </a:r>
            <a:r>
              <a:rPr lang="en-US" sz="2400" dirty="0" smtClean="0"/>
              <a:t> </a:t>
            </a:r>
            <a:r>
              <a:rPr lang="en-US" dirty="0"/>
              <a:t>is process to detect of presence of steganography.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</a:rPr>
              <a:t>Image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</a:rPr>
              <a:t>cover</a:t>
            </a:r>
          </a:p>
          <a:p>
            <a:pPr algn="just"/>
            <a:r>
              <a:rPr lang="en-US" dirty="0" smtClean="0">
                <a:latin typeface="Times New Roman" pitchFamily="18" charset="0"/>
              </a:rPr>
              <a:t>Secret </a:t>
            </a:r>
            <a:r>
              <a:rPr lang="en-US" dirty="0">
                <a:latin typeface="Times New Roman" pitchFamily="18" charset="0"/>
              </a:rPr>
              <a:t>data can also be covered under a image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Audio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&amp; Video cover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54380"/>
          </a:xfrm>
          <a:custGeom>
            <a:avLst/>
            <a:gdLst/>
            <a:ahLst/>
            <a:cxnLst/>
            <a:rect l="l" t="t" r="r" b="b"/>
            <a:pathLst>
              <a:path w="9144000" h="754380">
                <a:moveTo>
                  <a:pt x="0" y="0"/>
                </a:moveTo>
                <a:lnTo>
                  <a:pt x="9144000" y="0"/>
                </a:lnTo>
                <a:lnTo>
                  <a:pt x="9144000" y="754049"/>
                </a:lnTo>
                <a:lnTo>
                  <a:pt x="0" y="754049"/>
                </a:lnTo>
                <a:lnTo>
                  <a:pt x="0" y="0"/>
                </a:lnTo>
                <a:close/>
              </a:path>
            </a:pathLst>
          </a:custGeom>
          <a:solidFill>
            <a:srgbClr val="2E327B"/>
          </a:solidFill>
        </p:spPr>
        <p:txBody>
          <a:bodyPr wrap="square" lIns="0" tIns="0" rIns="0" bIns="0" rtlCol="0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Steganography</a:t>
            </a:r>
            <a:endParaRPr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8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76020"/>
            <a:ext cx="8665845" cy="44730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0345" marR="529590" indent="-220345">
              <a:lnSpc>
                <a:spcPts val="3800"/>
              </a:lnSpc>
              <a:spcBef>
                <a:spcPts val="260"/>
              </a:spcBef>
              <a:buClr>
                <a:srgbClr val="000000"/>
              </a:buClr>
              <a:buSzPct val="56250"/>
              <a:buFont typeface="Arial"/>
              <a:buChar char="•"/>
              <a:tabLst>
                <a:tab pos="220345" algn="l"/>
                <a:tab pos="6106160" algn="l"/>
              </a:tabLst>
            </a:pPr>
            <a:r>
              <a:rPr sz="3200" b="1" spc="-430" dirty="0">
                <a:solidFill>
                  <a:srgbClr val="FF0000"/>
                </a:solidFill>
                <a:latin typeface="DejaVu Sans"/>
                <a:cs typeface="DejaVu Sans"/>
              </a:rPr>
              <a:t>Inf</a:t>
            </a:r>
            <a:r>
              <a:rPr sz="3200" b="1" spc="-459" dirty="0">
                <a:solidFill>
                  <a:srgbClr val="FF0000"/>
                </a:solidFill>
                <a:latin typeface="DejaVu Sans"/>
                <a:cs typeface="DejaVu Sans"/>
              </a:rPr>
              <a:t>or</a:t>
            </a:r>
            <a:r>
              <a:rPr sz="3200" b="1" spc="-735" dirty="0">
                <a:solidFill>
                  <a:srgbClr val="FF0000"/>
                </a:solidFill>
                <a:latin typeface="DejaVu Sans"/>
                <a:cs typeface="DejaVu Sans"/>
              </a:rPr>
              <a:t>m</a:t>
            </a:r>
            <a:r>
              <a:rPr sz="3200" b="1" spc="-520" dirty="0">
                <a:solidFill>
                  <a:srgbClr val="FF0000"/>
                </a:solidFill>
                <a:latin typeface="DejaVu Sans"/>
                <a:cs typeface="DejaVu Sans"/>
              </a:rPr>
              <a:t>at</a:t>
            </a:r>
            <a:r>
              <a:rPr sz="3200" b="1" spc="-310" dirty="0">
                <a:solidFill>
                  <a:srgbClr val="FF0000"/>
                </a:solidFill>
                <a:latin typeface="DejaVu Sans"/>
                <a:cs typeface="DejaVu Sans"/>
              </a:rPr>
              <a:t>i</a:t>
            </a:r>
            <a:r>
              <a:rPr sz="3200" b="1" spc="-520" dirty="0">
                <a:solidFill>
                  <a:srgbClr val="FF0000"/>
                </a:solidFill>
                <a:latin typeface="DejaVu Sans"/>
                <a:cs typeface="DejaVu Sans"/>
              </a:rPr>
              <a:t>on</a:t>
            </a:r>
            <a:r>
              <a:rPr sz="3200" b="1" spc="-390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3200" b="1" spc="-705" dirty="0">
                <a:solidFill>
                  <a:srgbClr val="FF0000"/>
                </a:solidFill>
                <a:latin typeface="DejaVu Sans"/>
                <a:cs typeface="DejaVu Sans"/>
              </a:rPr>
              <a:t>S</a:t>
            </a:r>
            <a:r>
              <a:rPr sz="3200" b="1" spc="-660" dirty="0">
                <a:solidFill>
                  <a:srgbClr val="FF0000"/>
                </a:solidFill>
                <a:latin typeface="DejaVu Sans"/>
                <a:cs typeface="DejaVu Sans"/>
              </a:rPr>
              <a:t>e</a:t>
            </a:r>
            <a:r>
              <a:rPr sz="3200" b="1" spc="-560" dirty="0">
                <a:solidFill>
                  <a:srgbClr val="FF0000"/>
                </a:solidFill>
                <a:latin typeface="DejaVu Sans"/>
                <a:cs typeface="DejaVu Sans"/>
              </a:rPr>
              <a:t>c</a:t>
            </a:r>
            <a:r>
              <a:rPr sz="3200" b="1" spc="-600" dirty="0">
                <a:solidFill>
                  <a:srgbClr val="FF0000"/>
                </a:solidFill>
                <a:latin typeface="DejaVu Sans"/>
                <a:cs typeface="DejaVu Sans"/>
              </a:rPr>
              <a:t>u</a:t>
            </a:r>
            <a:r>
              <a:rPr sz="3200" b="1" spc="-409" dirty="0">
                <a:solidFill>
                  <a:srgbClr val="FF0000"/>
                </a:solidFill>
                <a:latin typeface="DejaVu Sans"/>
                <a:cs typeface="DejaVu Sans"/>
              </a:rPr>
              <a:t>r</a:t>
            </a:r>
            <a:r>
              <a:rPr sz="3200" b="1" spc="-434" dirty="0">
                <a:solidFill>
                  <a:srgbClr val="FF0000"/>
                </a:solidFill>
                <a:latin typeface="DejaVu Sans"/>
                <a:cs typeface="DejaVu Sans"/>
              </a:rPr>
              <a:t>ity</a:t>
            </a:r>
            <a:r>
              <a:rPr sz="3200" b="1" spc="-415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3200" b="1" spc="-320" dirty="0">
                <a:latin typeface="DejaVu Sans"/>
                <a:cs typeface="DejaVu Sans"/>
              </a:rPr>
              <a:t>i</a:t>
            </a:r>
            <a:r>
              <a:rPr sz="3200" b="1" spc="-630" dirty="0">
                <a:latin typeface="DejaVu Sans"/>
                <a:cs typeface="DejaVu Sans"/>
              </a:rPr>
              <a:t>s</a:t>
            </a:r>
            <a:r>
              <a:rPr sz="3200" b="1" spc="-390" dirty="0">
                <a:latin typeface="DejaVu Sans"/>
                <a:cs typeface="DejaVu Sans"/>
              </a:rPr>
              <a:t> </a:t>
            </a:r>
            <a:r>
              <a:rPr sz="3200" b="1" spc="-450" dirty="0">
                <a:latin typeface="DejaVu Sans"/>
                <a:cs typeface="DejaVu Sans"/>
              </a:rPr>
              <a:t>to</a:t>
            </a:r>
            <a:r>
              <a:rPr sz="3200" b="1" spc="-395" dirty="0">
                <a:latin typeface="DejaVu Sans"/>
                <a:cs typeface="DejaVu Sans"/>
              </a:rPr>
              <a:t> </a:t>
            </a:r>
            <a:r>
              <a:rPr sz="3200" b="1" spc="-530" dirty="0">
                <a:latin typeface="DejaVu Sans"/>
                <a:cs typeface="DejaVu Sans"/>
              </a:rPr>
              <a:t>Pro</a:t>
            </a:r>
            <a:r>
              <a:rPr sz="3200" b="1" spc="-490" dirty="0">
                <a:latin typeface="DejaVu Sans"/>
                <a:cs typeface="DejaVu Sans"/>
              </a:rPr>
              <a:t>tect</a:t>
            </a:r>
            <a:r>
              <a:rPr sz="3200" b="1" dirty="0">
                <a:latin typeface="DejaVu Sans"/>
                <a:cs typeface="DejaVu Sans"/>
              </a:rPr>
              <a:t>	</a:t>
            </a:r>
            <a:r>
              <a:rPr sz="3200" b="1" spc="-345" dirty="0">
                <a:latin typeface="DejaVu Sans"/>
                <a:cs typeface="DejaVu Sans"/>
              </a:rPr>
              <a:t>I</a:t>
            </a:r>
            <a:r>
              <a:rPr sz="3200" b="1" spc="-570" dirty="0">
                <a:latin typeface="DejaVu Sans"/>
                <a:cs typeface="DejaVu Sans"/>
              </a:rPr>
              <a:t>n</a:t>
            </a:r>
            <a:r>
              <a:rPr sz="3200" b="1" spc="-434" dirty="0">
                <a:latin typeface="DejaVu Sans"/>
                <a:cs typeface="DejaVu Sans"/>
              </a:rPr>
              <a:t>fo</a:t>
            </a:r>
            <a:r>
              <a:rPr sz="3200" b="1" spc="-505" dirty="0">
                <a:latin typeface="DejaVu Sans"/>
                <a:cs typeface="DejaVu Sans"/>
              </a:rPr>
              <a:t>rmatio</a:t>
            </a:r>
            <a:r>
              <a:rPr sz="3200" b="1" spc="-370" dirty="0">
                <a:latin typeface="DejaVu Sans"/>
                <a:cs typeface="DejaVu Sans"/>
              </a:rPr>
              <a:t>n  </a:t>
            </a:r>
            <a:r>
              <a:rPr sz="3200" b="1" spc="-570" dirty="0">
                <a:latin typeface="DejaVu Sans"/>
                <a:cs typeface="DejaVu Sans"/>
              </a:rPr>
              <a:t>Assets </a:t>
            </a:r>
            <a:r>
              <a:rPr sz="3200" b="1" spc="-515" dirty="0">
                <a:latin typeface="DejaVu Sans"/>
                <a:cs typeface="DejaVu Sans"/>
              </a:rPr>
              <a:t>over </a:t>
            </a:r>
            <a:r>
              <a:rPr sz="3200" b="1" spc="-580" dirty="0">
                <a:latin typeface="DejaVu Sans"/>
                <a:cs typeface="DejaVu Sans"/>
              </a:rPr>
              <a:t>a </a:t>
            </a:r>
            <a:r>
              <a:rPr sz="3200" b="1" spc="-525" dirty="0">
                <a:latin typeface="DejaVu Sans"/>
                <a:cs typeface="DejaVu Sans"/>
              </a:rPr>
              <a:t>Network</a:t>
            </a:r>
            <a:r>
              <a:rPr sz="3200" b="1" spc="-509" dirty="0">
                <a:latin typeface="DejaVu Sans"/>
                <a:cs typeface="DejaVu Sans"/>
              </a:rPr>
              <a:t> </a:t>
            </a:r>
            <a:r>
              <a:rPr lang="en-US" sz="3200" b="1" spc="-509" dirty="0" smtClean="0">
                <a:latin typeface="DejaVu Sans"/>
                <a:cs typeface="DejaVu Sans"/>
              </a:rPr>
              <a:t> </a:t>
            </a:r>
            <a:r>
              <a:rPr sz="3200" b="1" spc="-530" dirty="0" smtClean="0">
                <a:latin typeface="DejaVu Sans"/>
                <a:cs typeface="DejaVu Sans"/>
              </a:rPr>
              <a:t>environment</a:t>
            </a:r>
            <a:endParaRPr sz="32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379730" marR="19685" indent="-367030">
              <a:lnSpc>
                <a:spcPts val="3800"/>
              </a:lnSpc>
              <a:buFont typeface="Trebuchet MS"/>
              <a:buChar char="•"/>
              <a:tabLst>
                <a:tab pos="398780" algn="l"/>
                <a:tab pos="399415" algn="l"/>
              </a:tabLst>
            </a:pPr>
            <a:r>
              <a:rPr sz="3200" b="1" spc="-600" dirty="0">
                <a:latin typeface="DejaVu Sans"/>
                <a:cs typeface="DejaVu Sans"/>
              </a:rPr>
              <a:t>We </a:t>
            </a:r>
            <a:r>
              <a:rPr sz="3200" b="1" spc="-540" dirty="0">
                <a:latin typeface="DejaVu Sans"/>
                <a:cs typeface="DejaVu Sans"/>
              </a:rPr>
              <a:t>want </a:t>
            </a:r>
            <a:r>
              <a:rPr sz="3200" b="1" spc="-520" dirty="0">
                <a:latin typeface="DejaVu Sans"/>
                <a:cs typeface="DejaVu Sans"/>
              </a:rPr>
              <a:t>the </a:t>
            </a:r>
            <a:r>
              <a:rPr sz="3200" b="1" spc="-545" dirty="0">
                <a:latin typeface="DejaVu Sans"/>
                <a:cs typeface="DejaVu Sans"/>
              </a:rPr>
              <a:t>computer </a:t>
            </a:r>
            <a:r>
              <a:rPr sz="3200" b="1" spc="-450" dirty="0">
                <a:latin typeface="DejaVu Sans"/>
                <a:cs typeface="DejaVu Sans"/>
              </a:rPr>
              <a:t>to </a:t>
            </a:r>
            <a:r>
              <a:rPr sz="3200" b="1" spc="-530" dirty="0">
                <a:latin typeface="DejaVu Sans"/>
                <a:cs typeface="DejaVu Sans"/>
              </a:rPr>
              <a:t>do </a:t>
            </a:r>
            <a:r>
              <a:rPr sz="3200" b="1" spc="-540" dirty="0">
                <a:latin typeface="DejaVu Sans"/>
                <a:cs typeface="DejaVu Sans"/>
              </a:rPr>
              <a:t>what </a:t>
            </a:r>
            <a:r>
              <a:rPr sz="3200" b="1" spc="-570" dirty="0">
                <a:latin typeface="DejaVu Sans"/>
                <a:cs typeface="DejaVu Sans"/>
              </a:rPr>
              <a:t>we </a:t>
            </a:r>
            <a:r>
              <a:rPr sz="3200" b="1" spc="-509" dirty="0">
                <a:latin typeface="DejaVu Sans"/>
                <a:cs typeface="DejaVu Sans"/>
              </a:rPr>
              <a:t>want, </a:t>
            </a:r>
            <a:r>
              <a:rPr sz="3200" b="1" spc="-575" dirty="0">
                <a:latin typeface="DejaVu Sans"/>
                <a:cs typeface="DejaVu Sans"/>
              </a:rPr>
              <a:t>and  </a:t>
            </a:r>
            <a:r>
              <a:rPr sz="3200" b="1" spc="-490" dirty="0">
                <a:latin typeface="DejaVu Sans"/>
                <a:cs typeface="DejaVu Sans"/>
              </a:rPr>
              <a:t>not </a:t>
            </a:r>
            <a:r>
              <a:rPr sz="3200" b="1" spc="-530" dirty="0">
                <a:latin typeface="DejaVu Sans"/>
                <a:cs typeface="DejaVu Sans"/>
              </a:rPr>
              <a:t>do </a:t>
            </a:r>
            <a:r>
              <a:rPr sz="3200" b="1" spc="-540" dirty="0">
                <a:latin typeface="DejaVu Sans"/>
                <a:cs typeface="DejaVu Sans"/>
              </a:rPr>
              <a:t>what </a:t>
            </a:r>
            <a:r>
              <a:rPr sz="3200" b="1" spc="-570" dirty="0">
                <a:latin typeface="DejaVu Sans"/>
                <a:cs typeface="DejaVu Sans"/>
              </a:rPr>
              <a:t>we </a:t>
            </a:r>
            <a:r>
              <a:rPr sz="3200" b="1" spc="-459" dirty="0">
                <a:latin typeface="DejaVu Sans"/>
                <a:cs typeface="DejaVu Sans"/>
              </a:rPr>
              <a:t>don't</a:t>
            </a:r>
            <a:r>
              <a:rPr sz="3200" b="1" spc="-385" dirty="0">
                <a:latin typeface="DejaVu Sans"/>
                <a:cs typeface="DejaVu Sans"/>
              </a:rPr>
              <a:t> </a:t>
            </a:r>
            <a:r>
              <a:rPr sz="3200" b="1" spc="-540" dirty="0">
                <a:latin typeface="DejaVu Sans"/>
                <a:cs typeface="DejaVu Sans"/>
              </a:rPr>
              <a:t>want</a:t>
            </a:r>
            <a:endParaRPr sz="3200" dirty="0">
              <a:latin typeface="DejaVu Sans"/>
              <a:cs typeface="DejaVu Sans"/>
            </a:endParaRPr>
          </a:p>
          <a:p>
            <a:pPr marL="1115060" marR="335915" indent="-367665">
              <a:lnSpc>
                <a:spcPts val="3800"/>
              </a:lnSpc>
              <a:spcBef>
                <a:spcPts val="100"/>
              </a:spcBef>
            </a:pPr>
            <a:r>
              <a:rPr sz="3200" b="1" spc="-1005" dirty="0">
                <a:latin typeface="DejaVu Sans"/>
                <a:cs typeface="DejaVu Sans"/>
              </a:rPr>
              <a:t>-­‐ </a:t>
            </a:r>
            <a:r>
              <a:rPr sz="3200" b="1" spc="-340" dirty="0">
                <a:latin typeface="DejaVu Sans"/>
                <a:cs typeface="DejaVu Sans"/>
              </a:rPr>
              <a:t>I </a:t>
            </a:r>
            <a:r>
              <a:rPr sz="3200" b="1" spc="-540" dirty="0">
                <a:latin typeface="DejaVu Sans"/>
                <a:cs typeface="DejaVu Sans"/>
              </a:rPr>
              <a:t>want </a:t>
            </a:r>
            <a:r>
              <a:rPr lang="en-US" sz="3200" b="1" spc="-540" dirty="0" smtClean="0">
                <a:latin typeface="DejaVu Sans"/>
                <a:cs typeface="DejaVu Sans"/>
              </a:rPr>
              <a:t> </a:t>
            </a:r>
            <a:r>
              <a:rPr sz="3200" b="1" spc="-370" dirty="0" smtClean="0">
                <a:latin typeface="DejaVu Sans"/>
                <a:cs typeface="DejaVu Sans"/>
              </a:rPr>
              <a:t>it </a:t>
            </a:r>
            <a:r>
              <a:rPr lang="en-US" sz="3200" b="1" spc="-370" dirty="0" smtClean="0">
                <a:latin typeface="DejaVu Sans"/>
                <a:cs typeface="DejaVu Sans"/>
              </a:rPr>
              <a:t> </a:t>
            </a:r>
            <a:r>
              <a:rPr sz="3200" b="1" spc="-450" dirty="0" smtClean="0">
                <a:latin typeface="DejaVu Sans"/>
                <a:cs typeface="DejaVu Sans"/>
              </a:rPr>
              <a:t>to </a:t>
            </a:r>
            <a:r>
              <a:rPr sz="3200" b="1" spc="-525" dirty="0">
                <a:latin typeface="DejaVu Sans"/>
                <a:cs typeface="DejaVu Sans"/>
              </a:rPr>
              <a:t>run </a:t>
            </a:r>
            <a:r>
              <a:rPr sz="3200" b="1" spc="-530" dirty="0" smtClean="0">
                <a:latin typeface="DejaVu Sans"/>
                <a:cs typeface="DejaVu Sans"/>
              </a:rPr>
              <a:t>power </a:t>
            </a:r>
            <a:r>
              <a:rPr sz="3200" b="1" spc="-459" dirty="0">
                <a:latin typeface="DejaVu Sans"/>
                <a:cs typeface="DejaVu Sans"/>
              </a:rPr>
              <a:t>point, </a:t>
            </a:r>
            <a:r>
              <a:rPr sz="3200" b="1" spc="-465" dirty="0">
                <a:latin typeface="DejaVu Sans"/>
                <a:cs typeface="DejaVu Sans"/>
              </a:rPr>
              <a:t>or </a:t>
            </a:r>
            <a:r>
              <a:rPr sz="3200" b="1" spc="-434" dirty="0">
                <a:latin typeface="DejaVu Sans"/>
                <a:cs typeface="DejaVu Sans"/>
              </a:rPr>
              <a:t>let </a:t>
            </a:r>
            <a:r>
              <a:rPr sz="3200" b="1" spc="-650" dirty="0">
                <a:latin typeface="DejaVu Sans"/>
                <a:cs typeface="DejaVu Sans"/>
              </a:rPr>
              <a:t>me </a:t>
            </a:r>
            <a:r>
              <a:rPr sz="3200" b="1" spc="-545" dirty="0">
                <a:latin typeface="DejaVu Sans"/>
                <a:cs typeface="DejaVu Sans"/>
              </a:rPr>
              <a:t>read  </a:t>
            </a:r>
            <a:r>
              <a:rPr sz="3200" b="1" spc="-655" dirty="0">
                <a:latin typeface="DejaVu Sans"/>
                <a:cs typeface="DejaVu Sans"/>
              </a:rPr>
              <a:t>my</a:t>
            </a:r>
            <a:r>
              <a:rPr sz="3200" b="1" spc="-400" dirty="0">
                <a:latin typeface="DejaVu Sans"/>
                <a:cs typeface="DejaVu Sans"/>
              </a:rPr>
              <a:t> </a:t>
            </a:r>
            <a:r>
              <a:rPr sz="3200" b="1" spc="-505" dirty="0">
                <a:latin typeface="DejaVu Sans"/>
                <a:cs typeface="DejaVu Sans"/>
              </a:rPr>
              <a:t>email</a:t>
            </a:r>
            <a:endParaRPr sz="3200" dirty="0">
              <a:latin typeface="DejaVu Sans"/>
              <a:cs typeface="DejaVu Sans"/>
            </a:endParaRPr>
          </a:p>
          <a:p>
            <a:pPr marL="747395">
              <a:lnSpc>
                <a:spcPts val="3679"/>
              </a:lnSpc>
            </a:pPr>
            <a:r>
              <a:rPr sz="3200" b="1" spc="-1005" dirty="0">
                <a:latin typeface="DejaVu Sans"/>
                <a:cs typeface="DejaVu Sans"/>
              </a:rPr>
              <a:t>-­‐ </a:t>
            </a:r>
            <a:r>
              <a:rPr sz="3200" b="1" spc="-340" dirty="0">
                <a:latin typeface="DejaVu Sans"/>
                <a:cs typeface="DejaVu Sans"/>
              </a:rPr>
              <a:t>I </a:t>
            </a:r>
            <a:r>
              <a:rPr sz="3200" b="1" spc="-530" dirty="0">
                <a:latin typeface="DejaVu Sans"/>
                <a:cs typeface="DejaVu Sans"/>
              </a:rPr>
              <a:t>do </a:t>
            </a:r>
            <a:r>
              <a:rPr sz="3200" b="1" spc="-490" dirty="0">
                <a:latin typeface="DejaVu Sans"/>
                <a:cs typeface="DejaVu Sans"/>
              </a:rPr>
              <a:t>not </a:t>
            </a:r>
            <a:r>
              <a:rPr sz="3200" b="1" spc="-540" dirty="0">
                <a:latin typeface="DejaVu Sans"/>
                <a:cs typeface="DejaVu Sans"/>
              </a:rPr>
              <a:t>want </a:t>
            </a:r>
            <a:r>
              <a:rPr sz="3200" b="1" spc="-370" dirty="0">
                <a:latin typeface="DejaVu Sans"/>
                <a:cs typeface="DejaVu Sans"/>
              </a:rPr>
              <a:t>it </a:t>
            </a:r>
            <a:r>
              <a:rPr sz="3200" b="1" spc="-450" dirty="0">
                <a:latin typeface="DejaVu Sans"/>
                <a:cs typeface="DejaVu Sans"/>
              </a:rPr>
              <a:t>to </a:t>
            </a:r>
            <a:r>
              <a:rPr sz="3200" b="1" spc="-509" dirty="0">
                <a:latin typeface="DejaVu Sans"/>
                <a:cs typeface="DejaVu Sans"/>
              </a:rPr>
              <a:t>disclose</a:t>
            </a:r>
            <a:r>
              <a:rPr sz="3200" b="1" spc="-10" dirty="0">
                <a:latin typeface="DejaVu Sans"/>
                <a:cs typeface="DejaVu Sans"/>
              </a:rPr>
              <a:t> </a:t>
            </a:r>
            <a:r>
              <a:rPr sz="3200" b="1" spc="-515" dirty="0">
                <a:latin typeface="DejaVu Sans"/>
                <a:cs typeface="DejaVu Sans"/>
              </a:rPr>
              <a:t>sensitive</a:t>
            </a:r>
            <a:endParaRPr sz="3200" dirty="0">
              <a:latin typeface="DejaVu Sans"/>
              <a:cs typeface="DejaVu Sans"/>
            </a:endParaRPr>
          </a:p>
          <a:p>
            <a:pPr marL="1115060">
              <a:lnSpc>
                <a:spcPts val="3820"/>
              </a:lnSpc>
              <a:spcBef>
                <a:spcPts val="60"/>
              </a:spcBef>
            </a:pPr>
            <a:r>
              <a:rPr sz="3200" b="1" spc="-484" dirty="0">
                <a:latin typeface="DejaVu Sans"/>
                <a:cs typeface="DejaVu Sans"/>
              </a:rPr>
              <a:t>information </a:t>
            </a:r>
            <a:r>
              <a:rPr sz="3200" b="1" spc="-459" dirty="0">
                <a:latin typeface="DejaVu Sans"/>
                <a:cs typeface="DejaVu Sans"/>
              </a:rPr>
              <a:t>or </a:t>
            </a:r>
            <a:r>
              <a:rPr sz="3200" b="1" spc="-545" dirty="0">
                <a:latin typeface="DejaVu Sans"/>
                <a:cs typeface="DejaVu Sans"/>
              </a:rPr>
              <a:t>issue </a:t>
            </a:r>
            <a:r>
              <a:rPr sz="3200" b="1" spc="-490" dirty="0">
                <a:latin typeface="DejaVu Sans"/>
                <a:cs typeface="DejaVu Sans"/>
              </a:rPr>
              <a:t>denial </a:t>
            </a:r>
            <a:r>
              <a:rPr sz="3200" b="1" spc="-430" dirty="0">
                <a:latin typeface="DejaVu Sans"/>
                <a:cs typeface="DejaVu Sans"/>
              </a:rPr>
              <a:t>of </a:t>
            </a:r>
            <a:r>
              <a:rPr sz="3200" b="1" spc="-525" dirty="0">
                <a:latin typeface="DejaVu Sans"/>
                <a:cs typeface="DejaVu Sans"/>
              </a:rPr>
              <a:t>service</a:t>
            </a:r>
            <a:r>
              <a:rPr sz="3200" b="1" spc="-500" dirty="0">
                <a:latin typeface="DejaVu Sans"/>
                <a:cs typeface="DejaVu Sans"/>
              </a:rPr>
              <a:t> </a:t>
            </a:r>
            <a:r>
              <a:rPr sz="3200" b="1" spc="-730" dirty="0">
                <a:latin typeface="DejaVu Sans"/>
                <a:cs typeface="DejaVu Sans"/>
              </a:rPr>
              <a:t>aWacks</a:t>
            </a:r>
            <a:endParaRPr sz="3200" dirty="0">
              <a:latin typeface="DejaVu Sans"/>
              <a:cs typeface="DejaVu Sans"/>
            </a:endParaRPr>
          </a:p>
          <a:p>
            <a:pPr marL="379730" marR="808990" indent="-367030">
              <a:lnSpc>
                <a:spcPts val="3800"/>
              </a:lnSpc>
              <a:spcBef>
                <a:spcPts val="140"/>
              </a:spcBef>
              <a:buFont typeface="Trebuchet MS"/>
              <a:buChar char="•"/>
              <a:tabLst>
                <a:tab pos="398780" algn="l"/>
                <a:tab pos="399415" algn="l"/>
              </a:tabLst>
            </a:pPr>
            <a:r>
              <a:rPr sz="3200" b="1" spc="-490" dirty="0">
                <a:latin typeface="DejaVu Sans"/>
                <a:cs typeface="DejaVu Sans"/>
              </a:rPr>
              <a:t>Information </a:t>
            </a:r>
            <a:r>
              <a:rPr sz="3200" b="1" spc="-530" dirty="0">
                <a:latin typeface="DejaVu Sans"/>
                <a:cs typeface="DejaVu Sans"/>
              </a:rPr>
              <a:t>Security </a:t>
            </a:r>
            <a:r>
              <a:rPr sz="3200" b="1" spc="-484" dirty="0">
                <a:latin typeface="DejaVu Sans"/>
                <a:cs typeface="DejaVu Sans"/>
              </a:rPr>
              <a:t>Policy </a:t>
            </a:r>
            <a:r>
              <a:rPr sz="3200" b="1" spc="-475" dirty="0">
                <a:latin typeface="DejaVu Sans"/>
                <a:cs typeface="DejaVu Sans"/>
              </a:rPr>
              <a:t>is </a:t>
            </a:r>
            <a:r>
              <a:rPr sz="3200" b="1" spc="-540" dirty="0">
                <a:latin typeface="DejaVu Sans"/>
                <a:cs typeface="DejaVu Sans"/>
              </a:rPr>
              <a:t>what </a:t>
            </a:r>
            <a:r>
              <a:rPr sz="3200" b="1" spc="-570" dirty="0">
                <a:latin typeface="DejaVu Sans"/>
                <a:cs typeface="DejaVu Sans"/>
              </a:rPr>
              <a:t>we </a:t>
            </a:r>
            <a:r>
              <a:rPr sz="3200" b="1" spc="-530" dirty="0">
                <a:latin typeface="DejaVu Sans"/>
                <a:cs typeface="DejaVu Sans"/>
              </a:rPr>
              <a:t>do </a:t>
            </a:r>
            <a:r>
              <a:rPr sz="3200" b="1" spc="-450" dirty="0">
                <a:latin typeface="DejaVu Sans"/>
                <a:cs typeface="DejaVu Sans"/>
              </a:rPr>
              <a:t>to  </a:t>
            </a:r>
            <a:r>
              <a:rPr sz="3200" b="1" spc="-555" dirty="0">
                <a:latin typeface="DejaVu Sans"/>
                <a:cs typeface="DejaVu Sans"/>
              </a:rPr>
              <a:t>ensure</a:t>
            </a:r>
            <a:r>
              <a:rPr sz="3200" b="1" spc="-400" dirty="0">
                <a:latin typeface="DejaVu Sans"/>
                <a:cs typeface="DejaVu Sans"/>
              </a:rPr>
              <a:t> </a:t>
            </a:r>
            <a:r>
              <a:rPr sz="3200" b="1" spc="-484" dirty="0">
                <a:latin typeface="DejaVu Sans"/>
                <a:cs typeface="DejaVu Sans"/>
              </a:rPr>
              <a:t>this</a:t>
            </a:r>
            <a:endParaRPr sz="32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7278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3A5343D2-BE12-475F-94C0-1068C0CC0707}" type="slidenum">
              <a:rPr lang="en-US" sz="1200" i="0" smtClean="0"/>
              <a:pPr/>
              <a:t>4</a:t>
            </a:fld>
            <a:endParaRPr lang="en-US" sz="1200" i="0" smtClean="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1219200" y="533400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  <a:latin typeface="Times New Roman" pitchFamily="18" charset="0"/>
              </a:rPr>
              <a:t>Figure 1.1  </a:t>
            </a:r>
            <a:r>
              <a:rPr lang="en-US" sz="2000">
                <a:latin typeface="Times New Roman" pitchFamily="18" charset="0"/>
              </a:rPr>
              <a:t>Taxonomy of security goals</a:t>
            </a: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765175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7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1.1     </a:t>
            </a:r>
            <a:r>
              <a:rPr lang="en-US">
                <a:latin typeface="Times New Roman" pitchFamily="18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9317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4F827461-34B8-41E1-9998-5818BE43054E}" type="slidenum">
              <a:rPr lang="en-US" sz="1200" i="0" smtClean="0"/>
              <a:pPr/>
              <a:t>5</a:t>
            </a:fld>
            <a:endParaRPr lang="en-US" sz="1200" i="0" smtClean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1143000" y="0"/>
            <a:ext cx="3705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1.1.1  Confidentiality</a:t>
            </a:r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152400" y="1143000"/>
            <a:ext cx="8839200" cy="56938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</a:rPr>
              <a:t>Most common aspect of information security. </a:t>
            </a:r>
          </a:p>
          <a:p>
            <a:pPr algn="just"/>
            <a:endParaRPr lang="en-US" sz="2800" b="1" dirty="0">
              <a:latin typeface="Times New Roman" pitchFamily="18" charset="0"/>
            </a:endParaRPr>
          </a:p>
          <a:p>
            <a:pPr algn="just"/>
            <a:r>
              <a:rPr lang="en-US" sz="2800" b="1" dirty="0">
                <a:latin typeface="Times New Roman" pitchFamily="18" charset="0"/>
              </a:rPr>
              <a:t>To protect our confidential </a:t>
            </a:r>
            <a:r>
              <a:rPr lang="en-US" sz="2800" b="1" dirty="0" smtClean="0">
                <a:latin typeface="Times New Roman" pitchFamily="18" charset="0"/>
              </a:rPr>
              <a:t>information</a:t>
            </a:r>
          </a:p>
          <a:p>
            <a:pPr algn="just"/>
            <a:endParaRPr lang="en-US" sz="2800" dirty="0" smtClean="0">
              <a:latin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</a:rPr>
              <a:t>**</a:t>
            </a:r>
            <a:r>
              <a:rPr lang="en-US" sz="2400" i="1" dirty="0" smtClean="0">
                <a:latin typeface="Times New Roman" pitchFamily="18" charset="0"/>
              </a:rPr>
              <a:t>Applies to storage and transmission of information</a:t>
            </a:r>
            <a:endParaRPr lang="en-US" sz="2400" i="1" dirty="0">
              <a:latin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</a:endParaRPr>
          </a:p>
          <a:p>
            <a:pPr algn="just"/>
            <a:r>
              <a:rPr lang="en-US" sz="2800" dirty="0" err="1">
                <a:latin typeface="Times New Roman" pitchFamily="18" charset="0"/>
              </a:rPr>
              <a:t>Eg</a:t>
            </a:r>
            <a:r>
              <a:rPr lang="en-US" sz="2800" dirty="0">
                <a:latin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</a:rPr>
              <a:t>In military, concealment of sensitive </a:t>
            </a:r>
            <a:r>
              <a:rPr lang="en-US" sz="2800" dirty="0" smtClean="0">
                <a:latin typeface="Times New Roman" pitchFamily="18" charset="0"/>
              </a:rPr>
              <a:t>information</a:t>
            </a:r>
            <a:endParaRPr lang="en-US" sz="2800" dirty="0">
              <a:latin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</a:rPr>
              <a:t>In industry, hiding data from customers</a:t>
            </a:r>
          </a:p>
          <a:p>
            <a:pPr algn="just"/>
            <a:endParaRPr lang="en-US" sz="2800" dirty="0">
              <a:latin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</a:rPr>
              <a:t>In banking, customer’s data</a:t>
            </a:r>
          </a:p>
        </p:txBody>
      </p:sp>
    </p:spTree>
    <p:extLst>
      <p:ext uri="{BB962C8B-B14F-4D97-AF65-F5344CB8AC3E}">
        <p14:creationId xmlns:p14="http://schemas.microsoft.com/office/powerpoint/2010/main" val="25529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B761FCF7-5572-44C5-B842-79D709D1779D}" type="slidenum">
              <a:rPr lang="en-US" sz="1200" i="0" smtClean="0"/>
              <a:pPr/>
              <a:t>6</a:t>
            </a:fld>
            <a:endParaRPr lang="en-US" sz="1200" i="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143000" y="0"/>
            <a:ext cx="2646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1.1.2  Integrity</a:t>
            </a: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152400" y="1143000"/>
            <a:ext cx="8839200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</a:rPr>
              <a:t>Changes need to be done only by 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2400" b="1" dirty="0">
                <a:latin typeface="Times New Roman" pitchFamily="18" charset="0"/>
              </a:rPr>
              <a:t>Authorized entities </a:t>
            </a:r>
            <a:r>
              <a:rPr lang="en-US" sz="2400" b="1" dirty="0" smtClean="0">
                <a:latin typeface="Times New Roman" pitchFamily="18" charset="0"/>
              </a:rPr>
              <a:t>&amp;through </a:t>
            </a:r>
            <a:r>
              <a:rPr lang="en-US" sz="2400" b="1" dirty="0">
                <a:latin typeface="Times New Roman" pitchFamily="18" charset="0"/>
              </a:rPr>
              <a:t>authorized mechanisms</a:t>
            </a:r>
            <a:r>
              <a:rPr lang="en-US" sz="2800" dirty="0">
                <a:latin typeface="Times New Roman" pitchFamily="18" charset="0"/>
              </a:rPr>
              <a:t>. 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 err="1">
                <a:latin typeface="Times New Roman" pitchFamily="18" charset="0"/>
              </a:rPr>
              <a:t>Eg</a:t>
            </a:r>
            <a:r>
              <a:rPr lang="en-US" sz="2800" dirty="0">
                <a:latin typeface="Times New Roman" pitchFamily="18" charset="0"/>
              </a:rPr>
              <a:t>. </a:t>
            </a:r>
            <a:r>
              <a:rPr lang="en-US" sz="2800" dirty="0" smtClean="0">
                <a:latin typeface="Times New Roman" pitchFamily="18" charset="0"/>
              </a:rPr>
              <a:t>Banking-when customer deposit and withdraws money-&gt; account information changes</a:t>
            </a:r>
            <a:endParaRPr lang="en-US" sz="2800" dirty="0">
              <a:latin typeface="Times New Roman" pitchFamily="18" charset="0"/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Integrity violation may not </a:t>
            </a:r>
            <a:r>
              <a:rPr lang="en-US" sz="2800" dirty="0">
                <a:latin typeface="Times New Roman" pitchFamily="18" charset="0"/>
              </a:rPr>
              <a:t>necessarily through malicious </a:t>
            </a:r>
            <a:r>
              <a:rPr lang="en-US" sz="2800" dirty="0" smtClean="0">
                <a:latin typeface="Times New Roman" pitchFamily="18" charset="0"/>
              </a:rPr>
              <a:t>act. It may </a:t>
            </a:r>
            <a:r>
              <a:rPr lang="en-US" sz="2800" dirty="0">
                <a:latin typeface="Times New Roman" pitchFamily="18" charset="0"/>
              </a:rPr>
              <a:t>be </a:t>
            </a:r>
            <a:r>
              <a:rPr lang="en-US" sz="2800" dirty="0" smtClean="0">
                <a:latin typeface="Times New Roman" pitchFamily="18" charset="0"/>
              </a:rPr>
              <a:t>due to interruption </a:t>
            </a:r>
            <a:r>
              <a:rPr lang="en-US" sz="2800" dirty="0">
                <a:latin typeface="Times New Roman" pitchFamily="18" charset="0"/>
              </a:rPr>
              <a:t>in </a:t>
            </a:r>
            <a:r>
              <a:rPr lang="en-US" sz="2800" dirty="0" smtClean="0">
                <a:latin typeface="Times New Roman" pitchFamily="18" charset="0"/>
              </a:rPr>
              <a:t>system due to power </a:t>
            </a:r>
            <a:r>
              <a:rPr lang="en-US" sz="2800" dirty="0" err="1" smtClean="0">
                <a:latin typeface="Times New Roman" pitchFamily="18" charset="0"/>
              </a:rPr>
              <a:t>fluctuationsl</a:t>
            </a:r>
            <a:endParaRPr 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8456F3DA-80CA-44FA-A420-5777DCA5C5D2}" type="slidenum">
              <a:rPr lang="en-US" sz="1200" i="0" smtClean="0"/>
              <a:pPr/>
              <a:t>7</a:t>
            </a:fld>
            <a:endParaRPr lang="en-US" sz="1200" i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1143000" y="0"/>
            <a:ext cx="311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1.1.3  Availability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152400" y="1143000"/>
            <a:ext cx="8839200" cy="4400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>
                <a:latin typeface="Times New Roman" pitchFamily="18" charset="0"/>
              </a:rPr>
              <a:t>The information needs to be available to authorized entities. </a:t>
            </a:r>
          </a:p>
          <a:p>
            <a:pPr algn="just"/>
            <a:endParaRPr lang="en-US" sz="2800">
              <a:latin typeface="Times New Roman" pitchFamily="18" charset="0"/>
            </a:endParaRPr>
          </a:p>
          <a:p>
            <a:pPr algn="just"/>
            <a:r>
              <a:rPr lang="en-US" sz="2800">
                <a:latin typeface="Times New Roman" pitchFamily="18" charset="0"/>
              </a:rPr>
              <a:t>Information needs to be constantly changed but must be accessible to authorized entities. </a:t>
            </a:r>
          </a:p>
          <a:p>
            <a:pPr algn="just"/>
            <a:endParaRPr lang="en-US" sz="2800">
              <a:latin typeface="Times New Roman" pitchFamily="18" charset="0"/>
            </a:endParaRPr>
          </a:p>
          <a:p>
            <a:pPr algn="just"/>
            <a:r>
              <a:rPr lang="en-US" sz="2800">
                <a:latin typeface="Times New Roman" pitchFamily="18" charset="0"/>
              </a:rPr>
              <a:t>Eg.</a:t>
            </a:r>
          </a:p>
          <a:p>
            <a:pPr algn="just"/>
            <a:endParaRPr lang="en-US" sz="2800">
              <a:latin typeface="Times New Roman" pitchFamily="18" charset="0"/>
            </a:endParaRPr>
          </a:p>
          <a:p>
            <a:pPr algn="just"/>
            <a:r>
              <a:rPr lang="en-US" sz="2800">
                <a:latin typeface="Times New Roman" pitchFamily="18" charset="0"/>
              </a:rPr>
              <a:t>Imagine what would happen to a bank if customers could not access their accounts for transactions</a:t>
            </a:r>
          </a:p>
        </p:txBody>
      </p:sp>
    </p:spTree>
    <p:extLst>
      <p:ext uri="{BB962C8B-B14F-4D97-AF65-F5344CB8AC3E}">
        <p14:creationId xmlns:p14="http://schemas.microsoft.com/office/powerpoint/2010/main" val="31716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7579394B-6745-4CFA-93B3-2BFE93CFA314}" type="slidenum">
              <a:rPr lang="en-US" sz="1200" i="0" smtClean="0"/>
              <a:pPr/>
              <a:t>8</a:t>
            </a:fld>
            <a:endParaRPr lang="en-US" sz="1200" i="0" smtClean="0"/>
          </a:p>
        </p:txBody>
      </p:sp>
      <p:sp>
        <p:nvSpPr>
          <p:cNvPr id="91341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i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1341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299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1-2   ATTACKS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800" i="0">
              <a:latin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04800" y="1828800"/>
            <a:ext cx="67056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800" i="0" dirty="0" smtClean="0">
                <a:solidFill>
                  <a:srgbClr val="0033CC"/>
                </a:solidFill>
                <a:latin typeface="Times New Roman" pitchFamily="18" charset="0"/>
              </a:rPr>
              <a:t>Cryptographic Attacks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endParaRPr lang="en-US" sz="2800" dirty="0">
              <a:solidFill>
                <a:srgbClr val="0033CC"/>
              </a:solidFill>
              <a:latin typeface="Times New Roman" pitchFamily="18" charset="0"/>
            </a:endParaRPr>
          </a:p>
          <a:p>
            <a:pPr marL="457200" indent="-457200">
              <a:buClr>
                <a:schemeClr val="tx1"/>
              </a:buClr>
              <a:buSzPct val="117000"/>
              <a:buFont typeface="Arial" pitchFamily="34" charset="0"/>
              <a:buChar char="•"/>
            </a:pPr>
            <a:r>
              <a:rPr lang="en-US" sz="2800" i="0" dirty="0" smtClean="0">
                <a:solidFill>
                  <a:srgbClr val="0033CC"/>
                </a:solidFill>
                <a:latin typeface="Times New Roman" pitchFamily="18" charset="0"/>
              </a:rPr>
              <a:t>Cryptanalytic Attacks</a:t>
            </a:r>
          </a:p>
          <a:p>
            <a:pPr marL="1371600" lvl="2" indent="-457200">
              <a:buClr>
                <a:schemeClr val="tx1"/>
              </a:buClr>
              <a:buSzPct val="117000"/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Attacks are combination of statistical and algebraic techniques.</a:t>
            </a:r>
          </a:p>
          <a:p>
            <a:pPr marL="1371600" lvl="2" indent="-457200">
              <a:buClr>
                <a:schemeClr val="tx1"/>
              </a:buClr>
              <a:buSzPct val="117000"/>
              <a:buFont typeface="Arial" pitchFamily="34" charset="0"/>
              <a:buChar char="•"/>
            </a:pPr>
            <a:r>
              <a:rPr lang="en-US" sz="2800" i="0" dirty="0" smtClean="0">
                <a:latin typeface="Times New Roman" pitchFamily="18" charset="0"/>
              </a:rPr>
              <a:t>Inspects mathematical properties of the cryptographic algorithms</a:t>
            </a:r>
            <a:r>
              <a:rPr lang="en-US" sz="2800" i="0" dirty="0" smtClean="0">
                <a:solidFill>
                  <a:srgbClr val="0033CC"/>
                </a:solidFill>
                <a:latin typeface="Times New Roman" pitchFamily="18" charset="0"/>
              </a:rPr>
              <a:t>.</a:t>
            </a:r>
          </a:p>
          <a:p>
            <a:pPr marL="457200" indent="-457200">
              <a:buClr>
                <a:schemeClr val="tx1"/>
              </a:buClr>
              <a:buSzPct val="117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</a:rPr>
              <a:t>Non-</a:t>
            </a:r>
            <a:r>
              <a:rPr lang="en-US" sz="2800" dirty="0">
                <a:solidFill>
                  <a:srgbClr val="0033CC"/>
                </a:solidFill>
                <a:latin typeface="Times New Roman" pitchFamily="18" charset="0"/>
              </a:rPr>
              <a:t>Cryptanalytic 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</a:rPr>
              <a:t>Attacks</a:t>
            </a:r>
          </a:p>
          <a:p>
            <a:pPr marL="1371600" lvl="2" indent="-457200">
              <a:buClr>
                <a:schemeClr val="tx1"/>
              </a:buClr>
              <a:buSzPct val="117000"/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Does not </a:t>
            </a:r>
            <a:r>
              <a:rPr lang="en-US" sz="2800" dirty="0">
                <a:latin typeface="Times New Roman" pitchFamily="18" charset="0"/>
              </a:rPr>
              <a:t>exploit mathematical weakness of the </a:t>
            </a:r>
            <a:r>
              <a:rPr lang="en-US" sz="2800" dirty="0" smtClean="0">
                <a:latin typeface="Times New Roman" pitchFamily="18" charset="0"/>
              </a:rPr>
              <a:t>cryptographic </a:t>
            </a:r>
            <a:r>
              <a:rPr lang="en-US" sz="2800" dirty="0">
                <a:latin typeface="Times New Roman" pitchFamily="18" charset="0"/>
              </a:rPr>
              <a:t>algorithm</a:t>
            </a:r>
          </a:p>
          <a:p>
            <a:pPr marL="457200" indent="-457200">
              <a:buClr>
                <a:schemeClr val="tx1"/>
              </a:buClr>
              <a:buSzPct val="117000"/>
              <a:buFont typeface="Arial" pitchFamily="34" charset="0"/>
              <a:buChar char="•"/>
            </a:pPr>
            <a:endParaRPr lang="en-US" sz="2800" i="0" dirty="0" smtClean="0">
              <a:solidFill>
                <a:srgbClr val="0033CC"/>
              </a:solidFill>
              <a:latin typeface="Times New Roman" pitchFamily="18" charset="0"/>
            </a:endParaRP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endParaRPr lang="en-US" sz="2800" i="0" dirty="0" smtClean="0">
              <a:solidFill>
                <a:srgbClr val="0033CC"/>
              </a:solidFill>
              <a:latin typeface="Times New Roman" pitchFamily="18" charset="0"/>
            </a:endParaRP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endParaRPr lang="en-US" sz="2800" dirty="0">
              <a:solidFill>
                <a:srgbClr val="0033CC"/>
              </a:solidFill>
              <a:latin typeface="Times New Roman" pitchFamily="18" charset="0"/>
            </a:endParaRP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endParaRPr lang="en-US" sz="280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i="0" smtClean="0"/>
              <a:t>1.</a:t>
            </a:r>
            <a:fld id="{93A53E80-5E25-4FE9-952D-9D114E71DE11}" type="slidenum">
              <a:rPr lang="en-US" sz="1200" i="0" smtClean="0"/>
              <a:pPr/>
              <a:t>9</a:t>
            </a:fld>
            <a:endParaRPr lang="en-US" sz="1200" i="0" smtClean="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166813" y="1143000"/>
            <a:ext cx="698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  <a:latin typeface="Times New Roman" pitchFamily="18" charset="0"/>
              </a:rPr>
              <a:t>Figure 1.2  </a:t>
            </a:r>
            <a:r>
              <a:rPr lang="en-US" sz="2000">
                <a:latin typeface="Times New Roman" pitchFamily="18" charset="0"/>
              </a:rPr>
              <a:t>Taxonomy of attacks with relation to security goals</a:t>
            </a: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905000"/>
            <a:ext cx="6691312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38" name="Rectangle 18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i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70" name="Text Box 17"/>
          <p:cNvSpPr txBox="1">
            <a:spLocks noChangeArrowheads="1"/>
          </p:cNvSpPr>
          <p:nvPr/>
        </p:nvSpPr>
        <p:spPr bwMode="auto">
          <a:xfrm>
            <a:off x="0" y="0"/>
            <a:ext cx="2655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1.2</a:t>
            </a:r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>
                <a:latin typeface="Times New Roman" pitchFamily="18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28311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971</Words>
  <Application>Microsoft Office PowerPoint</Application>
  <PresentationFormat>On-screen Show (4:3)</PresentationFormat>
  <Paragraphs>192</Paragraphs>
  <Slides>24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Secret Writing</vt:lpstr>
      <vt:lpstr>PowerPoint Presentation</vt:lpstr>
      <vt:lpstr>Model of Symmetric/Private key Cryptosystems</vt:lpstr>
      <vt:lpstr>Asymmetric Key/ Public-Key Cryptography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SHILPA</cp:lastModifiedBy>
  <cp:revision>22</cp:revision>
  <dcterms:created xsi:type="dcterms:W3CDTF">2018-03-05T04:01:18Z</dcterms:created>
  <dcterms:modified xsi:type="dcterms:W3CDTF">2019-01-09T04:46:59Z</dcterms:modified>
</cp:coreProperties>
</file>