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4"/>
  </p:notesMasterIdLst>
  <p:handoutMasterIdLst>
    <p:handoutMasterId r:id="rId15"/>
  </p:handoutMasterIdLst>
  <p:sldIdLst>
    <p:sldId id="320" r:id="rId5"/>
    <p:sldId id="325" r:id="rId6"/>
    <p:sldId id="421" r:id="rId7"/>
    <p:sldId id="431" r:id="rId8"/>
    <p:sldId id="327" r:id="rId9"/>
    <p:sldId id="430" r:id="rId10"/>
    <p:sldId id="330" r:id="rId11"/>
    <p:sldId id="331" r:id="rId12"/>
    <p:sldId id="32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khil\Downloads\iMData_2023-08_CSP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49671244209572"/>
          <c:y val="0.11005291005291006"/>
          <c:w val="0.69271408895710784"/>
          <c:h val="0.72616688773176763"/>
        </c:manualLayout>
      </c:layout>
      <c:barChart>
        <c:barDir val="col"/>
        <c:grouping val="clustered"/>
        <c:varyColors val="1"/>
        <c:ser>
          <c:idx val="0"/>
          <c:order val="0"/>
          <c:tx>
            <c:v>Probability</c:v>
          </c:tx>
          <c:invertIfNegative val="1"/>
          <c:dPt>
            <c:idx val="0"/>
            <c:invertIfNegative val="1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A8-443D-8BAF-912D3F966612}"/>
              </c:ext>
            </c:extLst>
          </c:dPt>
          <c:dPt>
            <c:idx val="1"/>
            <c:invertIfNegative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A8-443D-8BAF-912D3F966612}"/>
              </c:ext>
            </c:extLst>
          </c:dPt>
          <c:dPt>
            <c:idx val="2"/>
            <c:invertIfNegative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A8-443D-8BAF-912D3F966612}"/>
              </c:ext>
            </c:extLst>
          </c:dPt>
          <c:dPt>
            <c:idx val="3"/>
            <c:invertIfNegative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A8-443D-8BAF-912D3F966612}"/>
              </c:ext>
            </c:extLst>
          </c:dPt>
          <c:dPt>
            <c:idx val="4"/>
            <c:invertIfNegative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B17-4167-8419-E35AE8F2FEE7}"/>
              </c:ext>
            </c:extLst>
          </c:dPt>
          <c:dPt>
            <c:idx val="5"/>
            <c:invertIfNegative val="1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A8-443D-8BAF-912D3F966612}"/>
              </c:ext>
            </c:extLst>
          </c:dPt>
          <c:dPt>
            <c:idx val="6"/>
            <c:invertIfNegative val="1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A8-443D-8BAF-912D3F966612}"/>
              </c:ext>
            </c:extLst>
          </c:dPt>
          <c:cat>
            <c:numRef>
              <c:f>VZ_stats!$H$2:$H$8</c:f>
              <c:numCache>
                <c:formatCode>General</c:formatCode>
                <c:ptCount val="7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-3</c:v>
                </c:pt>
              </c:numCache>
            </c:numRef>
          </c:cat>
          <c:val>
            <c:numRef>
              <c:f>VZ_stats!$G$11:$G$17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3.7037037037037033</c:v>
                </c:pt>
                <c:pt idx="3">
                  <c:v>88.888888888888886</c:v>
                </c:pt>
                <c:pt idx="4">
                  <c:v>7.4074074074074066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17-4167-8419-E35AE8F2FE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6678528"/>
        <c:axId val="127270912"/>
      </c:barChart>
      <c:catAx>
        <c:axId val="126678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#CTC DIFFERENCE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70912"/>
        <c:crosses val="autoZero"/>
        <c:auto val="1"/>
        <c:lblAlgn val="ctr"/>
        <c:lblOffset val="100"/>
        <c:noMultiLvlLbl val="1"/>
      </c:catAx>
      <c:valAx>
        <c:axId val="12727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7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21EE4D-2E0B-684A-5C3A-D68E56AC58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1D809-4FE5-A2EF-2721-C9EFB88A48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0A317-DAD2-451C-94FF-CECA21F2D5EA}" type="datetime1">
              <a:rPr lang="en-US" smtClean="0"/>
              <a:pPr/>
              <a:t>30-Oct-24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29AA5-C1D8-EB8C-9E0F-1E69B67141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C3280-95F7-0106-7161-EBCAA7C87D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89579-309D-43BA-A30E-9C5AF50A71D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103952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44EA5-A306-4224-AA89-4C60B146BDB3}" type="datetime1">
              <a:rPr lang="en-US" smtClean="0"/>
              <a:pPr/>
              <a:t>30-Oct-24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BBE74-7D49-40B8-B45A-9E06DB318C3C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9553789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9846CE5-9214-7F45-E26D-0BA80B940A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8606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9846CE5-9214-7F45-E26D-0BA80B940A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8606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9846CE5-9214-7F45-E26D-0BA80B940A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82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9846CE5-9214-7F45-E26D-0BA80B940A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4984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9846CE5-9214-7F45-E26D-0BA80B940A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86065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9846CE5-9214-7F45-E26D-0BA80B940A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69301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9846CE5-9214-7F45-E26D-0BA80B940A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8606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9846CE5-9214-7F45-E26D-0BA80B940A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86065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9846CE5-9214-7F45-E26D-0BA80B940AF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8606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40D-AA68-496C-AC61-74B40052BDBF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6586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9D15-9585-4C59-93FE-2C22E9E6459C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677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BD93-58C3-4654-9A00-2A50F8993D3B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2098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EC5-92BB-41B9-8212-B139454BF2DB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88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2FEE-B0FD-410D-909E-03DDDDE43E69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1484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5C29-03BD-414D-9954-F1FF086C5043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48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3CBF-5316-479B-92C8-2762FD5218BA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72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2FA6-553A-46CA-B920-304202787ECB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8008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DA0F-4315-41CB-A51C-D28D79905477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9849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4501-C306-4B93-9B4C-C967886AD948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8016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2DC5D-F972-4BC3-B291-E5AF65B151A9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6680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A6CB-08EB-4090-8EF5-6AB28549815B}" type="datetime1">
              <a:rPr lang="x-none" smtClean="0"/>
              <a:pPr/>
              <a:t>30-Oct-24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0803B-FBA5-4346-BF9F-9F8B99396925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000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8AA9B9-65AF-1E5A-8167-3C9D40778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58141"/>
              </p:ext>
            </p:extLst>
          </p:nvPr>
        </p:nvGraphicFramePr>
        <p:xfrm>
          <a:off x="8152311" y="1720997"/>
          <a:ext cx="3465208" cy="2012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7685">
                  <a:extLst>
                    <a:ext uri="{9D8B030D-6E8A-4147-A177-3AD203B41FA5}">
                      <a16:colId xmlns:a16="http://schemas.microsoft.com/office/drawing/2014/main" val="1342184008"/>
                    </a:ext>
                  </a:extLst>
                </a:gridCol>
                <a:gridCol w="1227523">
                  <a:extLst>
                    <a:ext uri="{9D8B030D-6E8A-4147-A177-3AD203B41FA5}">
                      <a16:colId xmlns:a16="http://schemas.microsoft.com/office/drawing/2014/main" val="3943880718"/>
                    </a:ext>
                  </a:extLst>
                </a:gridCol>
              </a:tblGrid>
              <a:tr h="470860">
                <a:tc>
                  <a:txBody>
                    <a:bodyPr/>
                    <a:lstStyle/>
                    <a:p>
                      <a:r>
                        <a:rPr lang="de-DE" dirty="0"/>
                        <a:t>#Clinic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#cases</a:t>
                      </a:r>
                    </a:p>
                    <a:p>
                      <a:pPr algn="ctr"/>
                      <a:r>
                        <a:rPr lang="de-DE" dirty="0"/>
                        <a:t>n=178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28380"/>
                  </a:ext>
                </a:extLst>
              </a:tr>
              <a:tr h="470860">
                <a:tc>
                  <a:txBody>
                    <a:bodyPr/>
                    <a:lstStyle/>
                    <a:p>
                      <a:r>
                        <a:rPr lang="de-DE" dirty="0"/>
                        <a:t>Clinic_1 (KH01)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42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69477"/>
                  </a:ext>
                </a:extLst>
              </a:tr>
              <a:tr h="430763">
                <a:tc>
                  <a:txBody>
                    <a:bodyPr/>
                    <a:lstStyle/>
                    <a:p>
                      <a:r>
                        <a:rPr lang="de-DE" dirty="0"/>
                        <a:t>Clinic_2 (KH02)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112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22557"/>
                  </a:ext>
                </a:extLst>
              </a:tr>
              <a:tr h="470860">
                <a:tc>
                  <a:txBody>
                    <a:bodyPr/>
                    <a:lstStyle/>
                    <a:p>
                      <a:r>
                        <a:rPr lang="de-DE" dirty="0"/>
                        <a:t>Clinic_3 (KH03)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24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22453"/>
                  </a:ext>
                </a:extLst>
              </a:tr>
            </a:tbl>
          </a:graphicData>
        </a:graphic>
      </p:graphicFrame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AFD8DBEA-26D3-4868-4AD2-1A45D39A5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131412"/>
              </p:ext>
            </p:extLst>
          </p:nvPr>
        </p:nvGraphicFramePr>
        <p:xfrm>
          <a:off x="8152311" y="3904320"/>
          <a:ext cx="3479249" cy="1859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7878">
                  <a:extLst>
                    <a:ext uri="{9D8B030D-6E8A-4147-A177-3AD203B41FA5}">
                      <a16:colId xmlns:a16="http://schemas.microsoft.com/office/drawing/2014/main" val="1342184008"/>
                    </a:ext>
                  </a:extLst>
                </a:gridCol>
                <a:gridCol w="1201371">
                  <a:extLst>
                    <a:ext uri="{9D8B030D-6E8A-4147-A177-3AD203B41FA5}">
                      <a16:colId xmlns:a16="http://schemas.microsoft.com/office/drawing/2014/main" val="3943880718"/>
                    </a:ext>
                  </a:extLst>
                </a:gridCol>
              </a:tblGrid>
              <a:tr h="447602">
                <a:tc>
                  <a:txBody>
                    <a:bodyPr/>
                    <a:lstStyle/>
                    <a:p>
                      <a:r>
                        <a:rPr lang="de-DE" dirty="0"/>
                        <a:t>Complete cases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149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69477"/>
                  </a:ext>
                </a:extLst>
              </a:tr>
              <a:tr h="696676">
                <a:tc>
                  <a:txBody>
                    <a:bodyPr/>
                    <a:lstStyle/>
                    <a:p>
                      <a:r>
                        <a:rPr lang="de-DE" dirty="0"/>
                        <a:t>Incomplete cases</a:t>
                      </a:r>
                    </a:p>
                    <a:p>
                      <a:r>
                        <a:rPr lang="de-DE" dirty="0"/>
                        <a:t>(less blood/damaged /biopsy got cancelled)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29</a:t>
                      </a:r>
                      <a:endParaRPr lang="x-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22557"/>
                  </a:ext>
                </a:extLst>
              </a:tr>
              <a:tr h="497040">
                <a:tc>
                  <a:txBody>
                    <a:bodyPr/>
                    <a:lstStyle/>
                    <a:p>
                      <a:r>
                        <a:rPr lang="de-DE" dirty="0"/>
                        <a:t>Current analysis</a:t>
                      </a:r>
                      <a:endParaRPr lang="x-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149</a:t>
                      </a:r>
                      <a:endParaRPr lang="x-non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22453"/>
                  </a:ext>
                </a:extLst>
              </a:tr>
            </a:tbl>
          </a:graphicData>
        </a:graphic>
      </p:graphicFrame>
      <p:sp>
        <p:nvSpPr>
          <p:cNvPr id="7" name="Titel 4">
            <a:extLst>
              <a:ext uri="{FF2B5EF4-FFF2-40B4-BE49-F238E27FC236}">
                <a16:creationId xmlns:a16="http://schemas.microsoft.com/office/drawing/2014/main" id="{487E549D-D514-4B96-D4ED-8DD56180AB7A}"/>
              </a:ext>
            </a:extLst>
          </p:cNvPr>
          <p:cNvSpPr txBox="1">
            <a:spLocks/>
          </p:cNvSpPr>
          <p:nvPr/>
        </p:nvSpPr>
        <p:spPr bwMode="gray">
          <a:xfrm>
            <a:off x="3174316" y="323583"/>
            <a:ext cx="5971971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2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Patient recruitment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C95A205-3022-BCF2-3656-EFB7EE1E8315}"/>
              </a:ext>
            </a:extLst>
          </p:cNvPr>
          <p:cNvSpPr txBox="1">
            <a:spLocks/>
          </p:cNvSpPr>
          <p:nvPr/>
        </p:nvSpPr>
        <p:spPr>
          <a:xfrm>
            <a:off x="11426219" y="404716"/>
            <a:ext cx="3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0EF49-7894-4F53-A8DD-F7DB3BFC5032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5842" name="AutoShape 2" descr="http://127.0.0.1:60252/graphics/cc2c18b2-1b05-411f-b452-8344bae10225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AutoShape 4" descr="http://127.0.0.1:60252/graphics/cc2c18b2-1b05-411f-b452-8344bae10225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6" name="AutoShape 6" descr="http://127.0.0.1:60252/graphics/cc2c18b2-1b05-411f-b452-8344bae10225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0291B-D987-D46E-156C-296DDE84A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" y="1662526"/>
            <a:ext cx="7985230" cy="420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8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C95A205-3022-BCF2-3656-EFB7EE1E8315}"/>
              </a:ext>
            </a:extLst>
          </p:cNvPr>
          <p:cNvSpPr txBox="1">
            <a:spLocks/>
          </p:cNvSpPr>
          <p:nvPr/>
        </p:nvSpPr>
        <p:spPr>
          <a:xfrm>
            <a:off x="11426219" y="404716"/>
            <a:ext cx="3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0EF49-7894-4F53-A8DD-F7DB3BFC5032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6BCD33-F052-9D64-E686-A1F94E35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84903"/>
              </p:ext>
            </p:extLst>
          </p:nvPr>
        </p:nvGraphicFramePr>
        <p:xfrm>
          <a:off x="1160388" y="851090"/>
          <a:ext cx="9792448" cy="5774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6458">
                  <a:extLst>
                    <a:ext uri="{9D8B030D-6E8A-4147-A177-3AD203B41FA5}">
                      <a16:colId xmlns:a16="http://schemas.microsoft.com/office/drawing/2014/main" val="2233476302"/>
                    </a:ext>
                  </a:extLst>
                </a:gridCol>
                <a:gridCol w="1919564">
                  <a:extLst>
                    <a:ext uri="{9D8B030D-6E8A-4147-A177-3AD203B41FA5}">
                      <a16:colId xmlns:a16="http://schemas.microsoft.com/office/drawing/2014/main" val="929566215"/>
                    </a:ext>
                  </a:extLst>
                </a:gridCol>
                <a:gridCol w="1828898">
                  <a:extLst>
                    <a:ext uri="{9D8B030D-6E8A-4147-A177-3AD203B41FA5}">
                      <a16:colId xmlns:a16="http://schemas.microsoft.com/office/drawing/2014/main" val="1695430838"/>
                    </a:ext>
                  </a:extLst>
                </a:gridCol>
                <a:gridCol w="1668764">
                  <a:extLst>
                    <a:ext uri="{9D8B030D-6E8A-4147-A177-3AD203B41FA5}">
                      <a16:colId xmlns:a16="http://schemas.microsoft.com/office/drawing/2014/main" val="1575147421"/>
                    </a:ext>
                  </a:extLst>
                </a:gridCol>
                <a:gridCol w="1668764">
                  <a:extLst>
                    <a:ext uri="{9D8B030D-6E8A-4147-A177-3AD203B41FA5}">
                      <a16:colId xmlns:a16="http://schemas.microsoft.com/office/drawing/2014/main" val="4198383259"/>
                    </a:ext>
                  </a:extLst>
                </a:gridCol>
              </a:tblGrid>
              <a:tr h="7072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Variable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Malignant cases 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n=91 (61 %) 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Benign cases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n=58 (39 %)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P value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Test</a:t>
                      </a:r>
                      <a:endParaRPr lang="en-GB" sz="1400" b="1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290997"/>
                  </a:ext>
                </a:extLst>
              </a:tr>
              <a:tr h="6430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Age, years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mean (min. – max.)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64 (29 - 93)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52.8 (20 - 85)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t.test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93337"/>
                  </a:ext>
                </a:extLst>
              </a:tr>
              <a:tr h="8860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Menopause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premenopausal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postmenopausal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18 (20%)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73 (80%)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31 (56%)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24 (44%)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0.9999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07827"/>
                  </a:ext>
                </a:extLst>
              </a:tr>
              <a:tr h="886065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Tissue biopsy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Punch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Vacuum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77 (85%)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52 (90%)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6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0.7637</a:t>
                      </a:r>
                    </a:p>
                    <a:p>
                      <a:pPr algn="ctr"/>
                      <a:endParaRPr lang="en-GB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14300"/>
                  </a:ext>
                </a:extLst>
              </a:tr>
              <a:tr h="1402936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Tissue histology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NST/IDC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DCIS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ILC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IMPC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Fibroadenoma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Benign cysts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Fibrous Mastopathy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Papillomas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PASH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78 (81%)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 (10%)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5 (5%)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 (1%)</a:t>
                      </a: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22 (44%)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4 (8%)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5 (10%)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4 (4%)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 (8%)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36389"/>
                  </a:ext>
                </a:extLst>
              </a:tr>
            </a:tbl>
          </a:graphicData>
        </a:graphic>
      </p:graphicFrame>
      <p:sp>
        <p:nvSpPr>
          <p:cNvPr id="15" name="Titel 4">
            <a:extLst>
              <a:ext uri="{FF2B5EF4-FFF2-40B4-BE49-F238E27FC236}">
                <a16:creationId xmlns:a16="http://schemas.microsoft.com/office/drawing/2014/main" id="{487E549D-D514-4B96-D4ED-8DD56180AB7A}"/>
              </a:ext>
            </a:extLst>
          </p:cNvPr>
          <p:cNvSpPr txBox="1">
            <a:spLocks/>
          </p:cNvSpPr>
          <p:nvPr/>
        </p:nvSpPr>
        <p:spPr bwMode="gray">
          <a:xfrm>
            <a:off x="3174316" y="323583"/>
            <a:ext cx="5971971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2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Cohort Demographics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9E63C3-AD9C-B27D-E83D-911276A3DDAF}"/>
              </a:ext>
            </a:extLst>
          </p:cNvPr>
          <p:cNvSpPr txBox="1"/>
          <p:nvPr/>
        </p:nvSpPr>
        <p:spPr>
          <a:xfrm>
            <a:off x="92285" y="851090"/>
            <a:ext cx="95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Cohort</a:t>
            </a:r>
          </a:p>
          <a:p>
            <a:r>
              <a:rPr lang="de-DE" dirty="0"/>
              <a:t>n = 149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878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C95A205-3022-BCF2-3656-EFB7EE1E8315}"/>
              </a:ext>
            </a:extLst>
          </p:cNvPr>
          <p:cNvSpPr txBox="1">
            <a:spLocks/>
          </p:cNvSpPr>
          <p:nvPr/>
        </p:nvSpPr>
        <p:spPr>
          <a:xfrm>
            <a:off x="11426219" y="404716"/>
            <a:ext cx="3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0EF49-7894-4F53-A8DD-F7DB3BFC5032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6BCD33-F052-9D64-E686-A1F94E35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7417"/>
              </p:ext>
            </p:extLst>
          </p:nvPr>
        </p:nvGraphicFramePr>
        <p:xfrm>
          <a:off x="1004288" y="1148753"/>
          <a:ext cx="9868618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7794">
                  <a:extLst>
                    <a:ext uri="{9D8B030D-6E8A-4147-A177-3AD203B41FA5}">
                      <a16:colId xmlns:a16="http://schemas.microsoft.com/office/drawing/2014/main" val="2233476302"/>
                    </a:ext>
                  </a:extLst>
                </a:gridCol>
                <a:gridCol w="2331878">
                  <a:extLst>
                    <a:ext uri="{9D8B030D-6E8A-4147-A177-3AD203B41FA5}">
                      <a16:colId xmlns:a16="http://schemas.microsoft.com/office/drawing/2014/main" val="929566215"/>
                    </a:ext>
                  </a:extLst>
                </a:gridCol>
                <a:gridCol w="2221738">
                  <a:extLst>
                    <a:ext uri="{9D8B030D-6E8A-4147-A177-3AD203B41FA5}">
                      <a16:colId xmlns:a16="http://schemas.microsoft.com/office/drawing/2014/main" val="1695430838"/>
                    </a:ext>
                  </a:extLst>
                </a:gridCol>
                <a:gridCol w="2027208">
                  <a:extLst>
                    <a:ext uri="{9D8B030D-6E8A-4147-A177-3AD203B41FA5}">
                      <a16:colId xmlns:a16="http://schemas.microsoft.com/office/drawing/2014/main" val="1575147421"/>
                    </a:ext>
                  </a:extLst>
                </a:gridCol>
              </a:tblGrid>
              <a:tr h="6705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Variable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Malignant cases 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n=91 (61 %) 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Benign cases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n=58 (39 %)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P value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290997"/>
                  </a:ext>
                </a:extLst>
              </a:tr>
              <a:tr h="658907"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Molecular subtype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Luminal A (HR+, Her2 -, Ki67&lt;14%)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Luminal B (HR+, Her2 -, Ki67&gt;14%)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Her2/neu (HR -, Her2 +, Ki67+)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TNBC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21 (22%)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32 (33%)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30 (31%)</a:t>
                      </a:r>
                    </a:p>
                    <a:p>
                      <a:pPr algn="ctr"/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14 (14%)</a:t>
                      </a:r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73273"/>
                  </a:ext>
                </a:extLst>
              </a:tr>
              <a:tr h="6589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CTC before biopsy</a:t>
                      </a:r>
                      <a:r>
                        <a:rPr lang="de-DE" sz="1400" baseline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</a:t>
                      </a:r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(intact/questionable)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positive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negative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11 (11%)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80 (89%)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9 (18%)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49 (82%)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0.4202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161"/>
                  </a:ext>
                </a:extLst>
              </a:tr>
              <a:tr h="6998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CTC before biopsy (intact)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positive</a:t>
                      </a:r>
                    </a:p>
                    <a:p>
                      <a:r>
                        <a:rPr lang="de-DE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  negative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4 (4%)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87 (96%)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GB" sz="14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 (6%)</a:t>
                      </a:r>
                    </a:p>
                    <a:p>
                      <a:pPr algn="ctr"/>
                      <a:r>
                        <a:rPr lang="en-GB" sz="140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55 (94%)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GB" sz="1400" dirty="0">
                          <a:solidFill>
                            <a:schemeClr val="tx1"/>
                          </a:solidFill>
                          <a:latin typeface="+mn-lt"/>
                        </a:rPr>
                        <a:t>0.6727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13220"/>
                  </a:ext>
                </a:extLst>
              </a:tr>
            </a:tbl>
          </a:graphicData>
        </a:graphic>
      </p:graphicFrame>
      <p:sp>
        <p:nvSpPr>
          <p:cNvPr id="15" name="Titel 4">
            <a:extLst>
              <a:ext uri="{FF2B5EF4-FFF2-40B4-BE49-F238E27FC236}">
                <a16:creationId xmlns:a16="http://schemas.microsoft.com/office/drawing/2014/main" id="{487E549D-D514-4B96-D4ED-8DD56180AB7A}"/>
              </a:ext>
            </a:extLst>
          </p:cNvPr>
          <p:cNvSpPr txBox="1">
            <a:spLocks/>
          </p:cNvSpPr>
          <p:nvPr/>
        </p:nvSpPr>
        <p:spPr bwMode="gray">
          <a:xfrm>
            <a:off x="3174316" y="323583"/>
            <a:ext cx="5971971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2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Cohort Demographics</a:t>
            </a:r>
          </a:p>
        </p:txBody>
      </p:sp>
    </p:spTree>
    <p:extLst>
      <p:ext uri="{BB962C8B-B14F-4D97-AF65-F5344CB8AC3E}">
        <p14:creationId xmlns:p14="http://schemas.microsoft.com/office/powerpoint/2010/main" val="336767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C95A205-3022-BCF2-3656-EFB7EE1E8315}"/>
              </a:ext>
            </a:extLst>
          </p:cNvPr>
          <p:cNvSpPr txBox="1">
            <a:spLocks/>
          </p:cNvSpPr>
          <p:nvPr/>
        </p:nvSpPr>
        <p:spPr>
          <a:xfrm>
            <a:off x="11426219" y="404716"/>
            <a:ext cx="3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0EF49-7894-4F53-A8DD-F7DB3BFC503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5" name="Titel 4">
            <a:extLst>
              <a:ext uri="{FF2B5EF4-FFF2-40B4-BE49-F238E27FC236}">
                <a16:creationId xmlns:a16="http://schemas.microsoft.com/office/drawing/2014/main" id="{487E549D-D514-4B96-D4ED-8DD56180AB7A}"/>
              </a:ext>
            </a:extLst>
          </p:cNvPr>
          <p:cNvSpPr txBox="1">
            <a:spLocks/>
          </p:cNvSpPr>
          <p:nvPr/>
        </p:nvSpPr>
        <p:spPr bwMode="gray">
          <a:xfrm>
            <a:off x="3174316" y="323583"/>
            <a:ext cx="5971971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2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Method_1 CTCs : Malignant cases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450F87-7DB1-4A6A-4166-29010AC95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53" t="39232" b="42255"/>
          <a:stretch/>
        </p:blipFill>
        <p:spPr>
          <a:xfrm>
            <a:off x="10377948" y="1240966"/>
            <a:ext cx="1627239" cy="10691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580328-C2FB-19F2-C769-FA0C8EBEF5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67" r="12650"/>
          <a:stretch/>
        </p:blipFill>
        <p:spPr>
          <a:xfrm>
            <a:off x="5885318" y="3094892"/>
            <a:ext cx="6119869" cy="36580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D34AE5-7580-C41A-B7A4-A414C267FC4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467"/>
          <a:stretch/>
        </p:blipFill>
        <p:spPr>
          <a:xfrm>
            <a:off x="43317" y="1442284"/>
            <a:ext cx="5816211" cy="38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C95A205-3022-BCF2-3656-EFB7EE1E8315}"/>
              </a:ext>
            </a:extLst>
          </p:cNvPr>
          <p:cNvSpPr txBox="1">
            <a:spLocks/>
          </p:cNvSpPr>
          <p:nvPr/>
        </p:nvSpPr>
        <p:spPr>
          <a:xfrm>
            <a:off x="11426219" y="404716"/>
            <a:ext cx="3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0EF49-7894-4F53-A8DD-F7DB3BFC503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2" name="Titel 4">
            <a:extLst>
              <a:ext uri="{FF2B5EF4-FFF2-40B4-BE49-F238E27FC236}">
                <a16:creationId xmlns:a16="http://schemas.microsoft.com/office/drawing/2014/main" id="{1DE97044-FDE2-D205-F425-3B776628A72B}"/>
              </a:ext>
            </a:extLst>
          </p:cNvPr>
          <p:cNvSpPr txBox="1">
            <a:spLocks/>
          </p:cNvSpPr>
          <p:nvPr/>
        </p:nvSpPr>
        <p:spPr bwMode="gray">
          <a:xfrm>
            <a:off x="3174316" y="323583"/>
            <a:ext cx="5971971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2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CellSearch CTCs : Benign cases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4992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F481DEF-DF70-04CD-4589-75FC08FC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2" r="16815"/>
          <a:stretch/>
        </p:blipFill>
        <p:spPr>
          <a:xfrm>
            <a:off x="6675120" y="2391507"/>
            <a:ext cx="5442419" cy="43470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81C85E-9A3E-0EBD-CAE1-CF0C59800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653" t="39232" b="42255"/>
          <a:stretch/>
        </p:blipFill>
        <p:spPr>
          <a:xfrm>
            <a:off x="10158980" y="861107"/>
            <a:ext cx="1627239" cy="10691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177674-797C-4103-7900-541B536DD2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861"/>
          <a:stretch/>
        </p:blipFill>
        <p:spPr>
          <a:xfrm>
            <a:off x="50123" y="2391507"/>
            <a:ext cx="6624997" cy="443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C95A205-3022-BCF2-3656-EFB7EE1E8315}"/>
              </a:ext>
            </a:extLst>
          </p:cNvPr>
          <p:cNvSpPr txBox="1">
            <a:spLocks/>
          </p:cNvSpPr>
          <p:nvPr/>
        </p:nvSpPr>
        <p:spPr>
          <a:xfrm>
            <a:off x="11426219" y="404716"/>
            <a:ext cx="3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0EF49-7894-4F53-A8DD-F7DB3BFC503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5" name="Titel 4">
            <a:extLst>
              <a:ext uri="{FF2B5EF4-FFF2-40B4-BE49-F238E27FC236}">
                <a16:creationId xmlns:a16="http://schemas.microsoft.com/office/drawing/2014/main" id="{487E549D-D514-4B96-D4ED-8DD56180AB7A}"/>
              </a:ext>
            </a:extLst>
          </p:cNvPr>
          <p:cNvSpPr txBox="1">
            <a:spLocks/>
          </p:cNvSpPr>
          <p:nvPr/>
        </p:nvSpPr>
        <p:spPr bwMode="gray">
          <a:xfrm>
            <a:off x="3180553" y="255639"/>
            <a:ext cx="5971971" cy="4540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2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CTC change following biopsy</a:t>
            </a:r>
          </a:p>
        </p:txBody>
      </p:sp>
      <p:graphicFrame>
        <p:nvGraphicFramePr>
          <p:cNvPr id="4" name="Table 37">
            <a:extLst>
              <a:ext uri="{FF2B5EF4-FFF2-40B4-BE49-F238E27FC236}">
                <a16:creationId xmlns:a16="http://schemas.microsoft.com/office/drawing/2014/main" id="{EBDEB8AD-2DA1-4A66-A8B3-310734C43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19103"/>
              </p:ext>
            </p:extLst>
          </p:nvPr>
        </p:nvGraphicFramePr>
        <p:xfrm>
          <a:off x="4490556" y="923368"/>
          <a:ext cx="3383938" cy="15838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0833">
                  <a:extLst>
                    <a:ext uri="{9D8B030D-6E8A-4147-A177-3AD203B41FA5}">
                      <a16:colId xmlns:a16="http://schemas.microsoft.com/office/drawing/2014/main" val="638602440"/>
                    </a:ext>
                  </a:extLst>
                </a:gridCol>
                <a:gridCol w="1156311">
                  <a:extLst>
                    <a:ext uri="{9D8B030D-6E8A-4147-A177-3AD203B41FA5}">
                      <a16:colId xmlns:a16="http://schemas.microsoft.com/office/drawing/2014/main" val="1375511214"/>
                    </a:ext>
                  </a:extLst>
                </a:gridCol>
                <a:gridCol w="1086794">
                  <a:extLst>
                    <a:ext uri="{9D8B030D-6E8A-4147-A177-3AD203B41FA5}">
                      <a16:colId xmlns:a16="http://schemas.microsoft.com/office/drawing/2014/main" val="2852587005"/>
                    </a:ext>
                  </a:extLst>
                </a:gridCol>
              </a:tblGrid>
              <a:tr h="547622"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</a:p>
                    <a:p>
                      <a:pPr marL="0" algn="ctr" defTabSz="914245" rtl="0" eaLnBrk="1" latinLnBrk="0" hangingPunct="1"/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= 152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de-D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CTC change</a:t>
                      </a:r>
                    </a:p>
                    <a:p>
                      <a:pPr marL="0" algn="ctr" defTabSz="914245" rtl="0" eaLnBrk="1" latinLnBrk="0" hangingPunct="1"/>
                      <a:r>
                        <a:rPr lang="de-D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0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de-D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CTC change</a:t>
                      </a:r>
                    </a:p>
                    <a:p>
                      <a:pPr marL="0" algn="ctr" defTabSz="914245" rtl="0" eaLnBrk="1" latinLnBrk="0" hangingPunct="1"/>
                      <a:r>
                        <a:rPr lang="de-D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= 0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3812683447"/>
                  </a:ext>
                </a:extLst>
              </a:tr>
              <a:tr h="506334">
                <a:tc>
                  <a:txBody>
                    <a:bodyPr/>
                    <a:lstStyle/>
                    <a:p>
                      <a:pPr marL="0" algn="ctr" defTabSz="914245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Malignant cases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2428313225"/>
                  </a:ext>
                </a:extLst>
              </a:tr>
              <a:tr h="506334">
                <a:tc>
                  <a:txBody>
                    <a:bodyPr/>
                    <a:lstStyle/>
                    <a:p>
                      <a:pPr marL="0" algn="ctr" defTabSz="914245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Benign</a:t>
                      </a:r>
                    </a:p>
                    <a:p>
                      <a:pPr marL="0" algn="ctr" defTabSz="914245" rtl="0" eaLnBrk="1" latinLnBrk="0" hangingPunct="1"/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14570448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B07EC2-5E75-62D2-8FDB-910738C07DB9}"/>
              </a:ext>
            </a:extLst>
          </p:cNvPr>
          <p:cNvSpPr txBox="1"/>
          <p:nvPr/>
        </p:nvSpPr>
        <p:spPr>
          <a:xfrm>
            <a:off x="8016881" y="1625970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=0.2592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05D802-3E41-B971-FFAA-E6A83D762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80"/>
          <a:stretch/>
        </p:blipFill>
        <p:spPr>
          <a:xfrm>
            <a:off x="154044" y="2572191"/>
            <a:ext cx="6057977" cy="4165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B92DA2-AE4F-0AE5-152D-BFBB6178A1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967"/>
          <a:stretch/>
        </p:blipFill>
        <p:spPr>
          <a:xfrm>
            <a:off x="6215993" y="2507214"/>
            <a:ext cx="5873061" cy="432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ECEA6D-7466-D1F8-88D7-2C28A40CD589}"/>
              </a:ext>
            </a:extLst>
          </p:cNvPr>
          <p:cNvSpPr txBox="1"/>
          <p:nvPr/>
        </p:nvSpPr>
        <p:spPr bwMode="gray">
          <a:xfrm>
            <a:off x="3730724" y="3542186"/>
            <a:ext cx="5795859" cy="689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Biopsy</a:t>
            </a:r>
            <a:r>
              <a:rPr lang="de-DE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may</a:t>
            </a:r>
            <a:r>
              <a:rPr lang="de-DE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increase</a:t>
            </a:r>
            <a:r>
              <a:rPr lang="de-DE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the</a:t>
            </a:r>
            <a:r>
              <a:rPr lang="de-DE" sz="2400" b="1" dirty="0">
                <a:solidFill>
                  <a:srgbClr val="C00000"/>
                </a:solidFill>
                <a:latin typeface="+mj-lt"/>
              </a:rPr>
              <a:t> release of </a:t>
            </a: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tumor</a:t>
            </a:r>
            <a:r>
              <a:rPr lang="de-DE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cells</a:t>
            </a:r>
            <a:r>
              <a:rPr lang="de-DE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into</a:t>
            </a:r>
            <a:r>
              <a:rPr lang="de-DE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the</a:t>
            </a:r>
            <a:r>
              <a:rPr lang="de-DE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blood</a:t>
            </a:r>
            <a:r>
              <a:rPr lang="de-DE" sz="2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de-DE" sz="2400" b="1" dirty="0" err="1">
                <a:solidFill>
                  <a:srgbClr val="C00000"/>
                </a:solidFill>
                <a:latin typeface="+mj-lt"/>
              </a:rPr>
              <a:t>circulation</a:t>
            </a:r>
            <a:endParaRPr lang="x-none" sz="2400" b="1" dirty="0" err="1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867D69-C430-9623-8449-8F914F469A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653" t="39232" b="42255"/>
          <a:stretch/>
        </p:blipFill>
        <p:spPr>
          <a:xfrm>
            <a:off x="10286799" y="1245265"/>
            <a:ext cx="1627239" cy="10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C95A205-3022-BCF2-3656-EFB7EE1E8315}"/>
              </a:ext>
            </a:extLst>
          </p:cNvPr>
          <p:cNvSpPr txBox="1">
            <a:spLocks/>
          </p:cNvSpPr>
          <p:nvPr/>
        </p:nvSpPr>
        <p:spPr>
          <a:xfrm>
            <a:off x="11426219" y="404716"/>
            <a:ext cx="3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0EF49-7894-4F53-A8DD-F7DB3BFC503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5" name="Titel 4">
            <a:extLst>
              <a:ext uri="{FF2B5EF4-FFF2-40B4-BE49-F238E27FC236}">
                <a16:creationId xmlns:a16="http://schemas.microsoft.com/office/drawing/2014/main" id="{487E549D-D514-4B96-D4ED-8DD56180AB7A}"/>
              </a:ext>
            </a:extLst>
          </p:cNvPr>
          <p:cNvSpPr txBox="1">
            <a:spLocks/>
          </p:cNvSpPr>
          <p:nvPr/>
        </p:nvSpPr>
        <p:spPr bwMode="gray">
          <a:xfrm>
            <a:off x="2015613" y="323583"/>
            <a:ext cx="8288593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2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CTC change following biopsy (Parsortix)_not updated</a:t>
            </a:r>
          </a:p>
        </p:txBody>
      </p:sp>
      <p:sp>
        <p:nvSpPr>
          <p:cNvPr id="10242" name="AutoShape 2" descr="http://127.0.0.1:55290/graphics/plot_zoom_png?width=1147&amp;height=76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http://127.0.0.1:55290/graphics/plot_zoom_png?width=1147&amp;height=760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37">
            <a:extLst>
              <a:ext uri="{FF2B5EF4-FFF2-40B4-BE49-F238E27FC236}">
                <a16:creationId xmlns:a16="http://schemas.microsoft.com/office/drawing/2014/main" id="{1F9AC7F2-3442-37B1-A169-97AC3F4CA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07945"/>
              </p:ext>
            </p:extLst>
          </p:nvPr>
        </p:nvGraphicFramePr>
        <p:xfrm>
          <a:off x="4690756" y="970473"/>
          <a:ext cx="2939090" cy="14087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90860">
                  <a:extLst>
                    <a:ext uri="{9D8B030D-6E8A-4147-A177-3AD203B41FA5}">
                      <a16:colId xmlns:a16="http://schemas.microsoft.com/office/drawing/2014/main" val="638602440"/>
                    </a:ext>
                  </a:extLst>
                </a:gridCol>
                <a:gridCol w="969015">
                  <a:extLst>
                    <a:ext uri="{9D8B030D-6E8A-4147-A177-3AD203B41FA5}">
                      <a16:colId xmlns:a16="http://schemas.microsoft.com/office/drawing/2014/main" val="1375511214"/>
                    </a:ext>
                  </a:extLst>
                </a:gridCol>
                <a:gridCol w="979215">
                  <a:extLst>
                    <a:ext uri="{9D8B030D-6E8A-4147-A177-3AD203B41FA5}">
                      <a16:colId xmlns:a16="http://schemas.microsoft.com/office/drawing/2014/main" val="2852587005"/>
                    </a:ext>
                  </a:extLst>
                </a:gridCol>
              </a:tblGrid>
              <a:tr h="494430"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</a:p>
                    <a:p>
                      <a:pPr marL="0" algn="ctr" defTabSz="914245" rtl="0" eaLnBrk="1" latinLnBrk="0" hangingPunct="1"/>
                      <a:r>
                        <a:rPr lang="en-GB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 = 144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de-DE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CTC change</a:t>
                      </a:r>
                    </a:p>
                    <a:p>
                      <a:pPr marL="0" algn="ctr" defTabSz="914245" rtl="0" eaLnBrk="1" latinLnBrk="0" hangingPunct="1"/>
                      <a:r>
                        <a:rPr lang="de-DE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0 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de-DE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CTC change</a:t>
                      </a:r>
                    </a:p>
                    <a:p>
                      <a:pPr marL="0" algn="ctr" defTabSz="914245" rtl="0" eaLnBrk="1" latinLnBrk="0" hangingPunct="1"/>
                      <a:r>
                        <a:rPr lang="de-DE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= 0 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3812683447"/>
                  </a:ext>
                </a:extLst>
              </a:tr>
              <a:tr h="394197">
                <a:tc>
                  <a:txBody>
                    <a:bodyPr/>
                    <a:lstStyle/>
                    <a:p>
                      <a:pPr mar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Malignant</a:t>
                      </a:r>
                    </a:p>
                    <a:p>
                      <a:pPr mar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2428313225"/>
                  </a:ext>
                </a:extLst>
              </a:tr>
              <a:tr h="394197">
                <a:tc>
                  <a:txBody>
                    <a:bodyPr/>
                    <a:lstStyle/>
                    <a:p>
                      <a:pPr mar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Benign</a:t>
                      </a:r>
                    </a:p>
                    <a:p>
                      <a:pPr mar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cases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145704485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AF1604-470F-C971-3BEE-945FC443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9" y="2716478"/>
            <a:ext cx="6677437" cy="4062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68EA8D-4AAA-261D-847E-0A1780763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998"/>
          <a:stretch/>
        </p:blipFill>
        <p:spPr>
          <a:xfrm>
            <a:off x="6819596" y="2716478"/>
            <a:ext cx="5115313" cy="4074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3A6560-E99F-D774-45B6-7C3AF335BE89}"/>
              </a:ext>
            </a:extLst>
          </p:cNvPr>
          <p:cNvSpPr txBox="1"/>
          <p:nvPr/>
        </p:nvSpPr>
        <p:spPr>
          <a:xfrm>
            <a:off x="8049027" y="1931661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</a:t>
            </a:r>
            <a:r>
              <a:rPr lang="en-US" sz="1400" dirty="0"/>
              <a:t>=0.1743</a:t>
            </a:r>
          </a:p>
        </p:txBody>
      </p:sp>
    </p:spTree>
    <p:extLst>
      <p:ext uri="{BB962C8B-B14F-4D97-AF65-F5344CB8AC3E}">
        <p14:creationId xmlns:p14="http://schemas.microsoft.com/office/powerpoint/2010/main" val="304878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C95A205-3022-BCF2-3656-EFB7EE1E8315}"/>
              </a:ext>
            </a:extLst>
          </p:cNvPr>
          <p:cNvSpPr txBox="1">
            <a:spLocks/>
          </p:cNvSpPr>
          <p:nvPr/>
        </p:nvSpPr>
        <p:spPr>
          <a:xfrm>
            <a:off x="11426219" y="404716"/>
            <a:ext cx="3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0EF49-7894-4F53-A8DD-F7DB3BFC503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5" name="Titel 4">
            <a:extLst>
              <a:ext uri="{FF2B5EF4-FFF2-40B4-BE49-F238E27FC236}">
                <a16:creationId xmlns:a16="http://schemas.microsoft.com/office/drawing/2014/main" id="{487E549D-D514-4B96-D4ED-8DD56180AB7A}"/>
              </a:ext>
            </a:extLst>
          </p:cNvPr>
          <p:cNvSpPr txBox="1">
            <a:spLocks/>
          </p:cNvSpPr>
          <p:nvPr/>
        </p:nvSpPr>
        <p:spPr bwMode="gray">
          <a:xfrm>
            <a:off x="3174316" y="323583"/>
            <a:ext cx="5971971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2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Clinicopathological parameters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4992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78E78-74F1-10B2-BE4F-A5CA08C750B9}"/>
              </a:ext>
            </a:extLst>
          </p:cNvPr>
          <p:cNvSpPr txBox="1"/>
          <p:nvPr/>
        </p:nvSpPr>
        <p:spPr bwMode="gray">
          <a:xfrm>
            <a:off x="6895719" y="5734221"/>
            <a:ext cx="4696513" cy="72989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de-DE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CTC increase is not correlated to the clinical parameters</a:t>
            </a:r>
            <a:endParaRPr lang="x-none" sz="2000" dirty="0" err="1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6F71E-384C-91E7-1CE4-0A8279E85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80"/>
          <a:stretch/>
        </p:blipFill>
        <p:spPr>
          <a:xfrm>
            <a:off x="6895718" y="1800286"/>
            <a:ext cx="5151999" cy="3542544"/>
          </a:xfrm>
          <a:prstGeom prst="rect">
            <a:avLst/>
          </a:prstGeom>
        </p:spPr>
      </p:pic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5A1F8CCB-4017-B91F-32F5-DE8303712AB0}"/>
              </a:ext>
            </a:extLst>
          </p:cNvPr>
          <p:cNvGraphicFramePr>
            <a:graphicFrameLocks noGrp="1"/>
          </p:cNvGraphicFramePr>
          <p:nvPr/>
        </p:nvGraphicFramePr>
        <p:xfrm>
          <a:off x="241749" y="1043583"/>
          <a:ext cx="6120680" cy="531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473">
                  <a:extLst>
                    <a:ext uri="{9D8B030D-6E8A-4147-A177-3AD203B41FA5}">
                      <a16:colId xmlns:a16="http://schemas.microsoft.com/office/drawing/2014/main" val="2233476302"/>
                    </a:ext>
                  </a:extLst>
                </a:gridCol>
                <a:gridCol w="1644010">
                  <a:extLst>
                    <a:ext uri="{9D8B030D-6E8A-4147-A177-3AD203B41FA5}">
                      <a16:colId xmlns:a16="http://schemas.microsoft.com/office/drawing/2014/main" val="929566215"/>
                    </a:ext>
                  </a:extLst>
                </a:gridCol>
                <a:gridCol w="1581076">
                  <a:extLst>
                    <a:ext uri="{9D8B030D-6E8A-4147-A177-3AD203B41FA5}">
                      <a16:colId xmlns:a16="http://schemas.microsoft.com/office/drawing/2014/main" val="1695430838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1575147421"/>
                    </a:ext>
                  </a:extLst>
                </a:gridCol>
              </a:tblGrid>
              <a:tr h="493716">
                <a:tc>
                  <a:txBody>
                    <a:bodyPr/>
                    <a:lstStyle/>
                    <a:p>
                      <a:r>
                        <a:rPr lang="de-DE" sz="1400" b="1" dirty="0"/>
                        <a:t>Breast Cancer positive, n = 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245" rtl="0" eaLnBrk="1" latinLnBrk="0" hangingPunct="1"/>
                      <a:r>
                        <a:rPr lang="de-DE" sz="1400" b="1" kern="1200" dirty="0">
                          <a:solidFill>
                            <a:schemeClr val="tx1"/>
                          </a:solidFill>
                        </a:rPr>
                        <a:t>CTC change &gt; 0 (n=14)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CTC change =&lt; 0 (n=83)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P-value</a:t>
                      </a:r>
                      <a:endParaRPr lang="en-GB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90997"/>
                  </a:ext>
                </a:extLst>
              </a:tr>
              <a:tr h="653447">
                <a:tc>
                  <a:txBody>
                    <a:bodyPr/>
                    <a:lstStyle/>
                    <a:p>
                      <a:r>
                        <a:rPr lang="de-DE" sz="1300" b="1" dirty="0"/>
                        <a:t>T-stage</a:t>
                      </a:r>
                    </a:p>
                    <a:p>
                      <a:r>
                        <a:rPr lang="de-DE" sz="1300" dirty="0"/>
                        <a:t>  T1 + T2</a:t>
                      </a:r>
                    </a:p>
                    <a:p>
                      <a:r>
                        <a:rPr lang="de-DE" sz="1300" dirty="0"/>
                        <a:t>  T3 + 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12</a:t>
                      </a:r>
                    </a:p>
                    <a:p>
                      <a:pPr algn="ctr"/>
                      <a:r>
                        <a:rPr lang="en-GB" sz="13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0.9395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3337"/>
                  </a:ext>
                </a:extLst>
              </a:tr>
              <a:tr h="653447">
                <a:tc>
                  <a:txBody>
                    <a:bodyPr/>
                    <a:lstStyle/>
                    <a:p>
                      <a:r>
                        <a:rPr lang="de-DE" sz="1300" b="1" dirty="0"/>
                        <a:t>N stage</a:t>
                      </a:r>
                    </a:p>
                    <a:p>
                      <a:r>
                        <a:rPr lang="de-DE" sz="1300" dirty="0"/>
                        <a:t>  N0</a:t>
                      </a:r>
                    </a:p>
                    <a:p>
                      <a:r>
                        <a:rPr lang="de-DE" sz="1300" dirty="0"/>
                        <a:t>  N1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8</a:t>
                      </a:r>
                    </a:p>
                    <a:p>
                      <a:pPr algn="ctr"/>
                      <a:r>
                        <a:rPr lang="en-GB" sz="13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44</a:t>
                      </a:r>
                    </a:p>
                    <a:p>
                      <a:pPr algn="ctr"/>
                      <a:r>
                        <a:rPr lang="en-GB" sz="13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0.8763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07827"/>
                  </a:ext>
                </a:extLst>
              </a:tr>
              <a:tr h="653447">
                <a:tc>
                  <a:txBody>
                    <a:bodyPr/>
                    <a:lstStyle/>
                    <a:p>
                      <a:r>
                        <a:rPr lang="de-DE" sz="1300" b="1" dirty="0"/>
                        <a:t>M status</a:t>
                      </a:r>
                    </a:p>
                    <a:p>
                      <a:r>
                        <a:rPr lang="de-DE" sz="1300" dirty="0"/>
                        <a:t>  M0</a:t>
                      </a:r>
                    </a:p>
                    <a:p>
                      <a:r>
                        <a:rPr lang="de-DE" sz="1300" dirty="0"/>
                        <a:t>  M1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9</a:t>
                      </a:r>
                    </a:p>
                    <a:p>
                      <a:pPr algn="ctr"/>
                      <a:r>
                        <a:rPr lang="en-GB" sz="13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26</a:t>
                      </a:r>
                    </a:p>
                    <a:p>
                      <a:pPr algn="ctr"/>
                      <a:r>
                        <a:rPr lang="en-GB" sz="13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0.8691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52164"/>
                  </a:ext>
                </a:extLst>
              </a:tr>
              <a:tr h="653447">
                <a:tc>
                  <a:txBody>
                    <a:bodyPr/>
                    <a:lstStyle/>
                    <a:p>
                      <a:r>
                        <a:rPr lang="de-DE" sz="1300" b="1" dirty="0"/>
                        <a:t>Grade</a:t>
                      </a:r>
                    </a:p>
                    <a:p>
                      <a:r>
                        <a:rPr lang="de-DE" sz="1300" dirty="0"/>
                        <a:t>  G1+ G2</a:t>
                      </a:r>
                    </a:p>
                    <a:p>
                      <a:r>
                        <a:rPr lang="de-DE" sz="1300" dirty="0"/>
                        <a:t>  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  <a:p>
                      <a:pPr algn="ctr"/>
                      <a:r>
                        <a:rPr lang="en-GB" sz="1300" dirty="0"/>
                        <a:t>6</a:t>
                      </a:r>
                    </a:p>
                    <a:p>
                      <a:pPr algn="ctr"/>
                      <a:r>
                        <a:rPr lang="en-GB" sz="13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300" dirty="0"/>
                    </a:p>
                    <a:p>
                      <a:pPr algn="ctr"/>
                      <a:r>
                        <a:rPr lang="en-GB" sz="1300" dirty="0"/>
                        <a:t>41</a:t>
                      </a:r>
                    </a:p>
                    <a:p>
                      <a:pPr algn="ctr"/>
                      <a:r>
                        <a:rPr lang="en-GB" sz="13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0.7750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822059"/>
                  </a:ext>
                </a:extLst>
              </a:tr>
              <a:tr h="653447">
                <a:tc>
                  <a:txBody>
                    <a:bodyPr/>
                    <a:lstStyle/>
                    <a:p>
                      <a:r>
                        <a:rPr lang="de-DE" sz="1300" b="1" dirty="0"/>
                        <a:t>ER</a:t>
                      </a:r>
                    </a:p>
                    <a:p>
                      <a:r>
                        <a:rPr lang="de-DE" sz="1300" dirty="0"/>
                        <a:t>  positive</a:t>
                      </a:r>
                    </a:p>
                    <a:p>
                      <a:r>
                        <a:rPr lang="de-DE" sz="1300" dirty="0"/>
                        <a:t>  negative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de-DE" sz="1300" dirty="0"/>
                        <a:t>8</a:t>
                      </a:r>
                    </a:p>
                    <a:p>
                      <a:pPr algn="ctr"/>
                      <a:r>
                        <a:rPr lang="en-GB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58</a:t>
                      </a:r>
                    </a:p>
                    <a:p>
                      <a:pPr algn="ctr"/>
                      <a:r>
                        <a:rPr lang="en-GB" sz="13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0.2655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161"/>
                  </a:ext>
                </a:extLst>
              </a:tr>
              <a:tr h="653447">
                <a:tc>
                  <a:txBody>
                    <a:bodyPr/>
                    <a:lstStyle/>
                    <a:p>
                      <a:r>
                        <a:rPr lang="de-DE" sz="1300" b="1" dirty="0"/>
                        <a:t>PR</a:t>
                      </a:r>
                    </a:p>
                    <a:p>
                      <a:r>
                        <a:rPr lang="de-DE" sz="1300" dirty="0"/>
                        <a:t>  positive</a:t>
                      </a:r>
                    </a:p>
                    <a:p>
                      <a:r>
                        <a:rPr lang="en-GB" sz="1300" dirty="0"/>
                        <a:t> 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8</a:t>
                      </a:r>
                    </a:p>
                    <a:p>
                      <a:pPr algn="ctr"/>
                      <a:r>
                        <a:rPr lang="en-GB" sz="13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3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53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0.5989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73110"/>
                  </a:ext>
                </a:extLst>
              </a:tr>
              <a:tr h="653447">
                <a:tc>
                  <a:txBody>
                    <a:bodyPr/>
                    <a:lstStyle/>
                    <a:p>
                      <a:r>
                        <a:rPr lang="de-DE" sz="1300" b="1" dirty="0"/>
                        <a:t>HER2</a:t>
                      </a:r>
                    </a:p>
                    <a:p>
                      <a:r>
                        <a:rPr lang="de-DE" sz="1300" dirty="0"/>
                        <a:t>  positive</a:t>
                      </a:r>
                    </a:p>
                    <a:p>
                      <a:r>
                        <a:rPr lang="de-DE" sz="1300" dirty="0"/>
                        <a:t>  negative</a:t>
                      </a:r>
                      <a:endParaRPr lang="en-GB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3</a:t>
                      </a:r>
                    </a:p>
                    <a:p>
                      <a:pPr algn="ctr"/>
                      <a:r>
                        <a:rPr lang="en-GB" sz="13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28</a:t>
                      </a:r>
                    </a:p>
                    <a:p>
                      <a:pPr algn="ctr"/>
                      <a:r>
                        <a:rPr lang="en-GB" sz="13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  <a:p>
                      <a:pPr algn="ctr"/>
                      <a:r>
                        <a:rPr lang="en-GB" sz="1300" dirty="0"/>
                        <a:t>0.2792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72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C95A205-3022-BCF2-3656-EFB7EE1E8315}"/>
              </a:ext>
            </a:extLst>
          </p:cNvPr>
          <p:cNvSpPr txBox="1">
            <a:spLocks/>
          </p:cNvSpPr>
          <p:nvPr/>
        </p:nvSpPr>
        <p:spPr>
          <a:xfrm>
            <a:off x="11426219" y="404716"/>
            <a:ext cx="3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00EF49-7894-4F53-A8DD-F7DB3BFC503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5" name="Titel 4">
            <a:extLst>
              <a:ext uri="{FF2B5EF4-FFF2-40B4-BE49-F238E27FC236}">
                <a16:creationId xmlns:a16="http://schemas.microsoft.com/office/drawing/2014/main" id="{487E549D-D514-4B96-D4ED-8DD56180AB7A}"/>
              </a:ext>
            </a:extLst>
          </p:cNvPr>
          <p:cNvSpPr txBox="1">
            <a:spLocks/>
          </p:cNvSpPr>
          <p:nvPr/>
        </p:nvSpPr>
        <p:spPr bwMode="gray">
          <a:xfrm>
            <a:off x="3110014" y="281659"/>
            <a:ext cx="5971971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24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24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Study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limitation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4992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: CTC variability (CellSearch results)</a:t>
            </a:r>
          </a:p>
        </p:txBody>
      </p:sp>
      <p:graphicFrame>
        <p:nvGraphicFramePr>
          <p:cNvPr id="5" name="Table 37">
            <a:extLst>
              <a:ext uri="{FF2B5EF4-FFF2-40B4-BE49-F238E27FC236}">
                <a16:creationId xmlns:a16="http://schemas.microsoft.com/office/drawing/2014/main" id="{69E40F01-5AA4-AEB2-56D5-2364C9256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58048"/>
              </p:ext>
            </p:extLst>
          </p:nvPr>
        </p:nvGraphicFramePr>
        <p:xfrm>
          <a:off x="3125829" y="5082803"/>
          <a:ext cx="2546762" cy="13180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55283">
                  <a:extLst>
                    <a:ext uri="{9D8B030D-6E8A-4147-A177-3AD203B41FA5}">
                      <a16:colId xmlns:a16="http://schemas.microsoft.com/office/drawing/2014/main" val="63860244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5511214"/>
                    </a:ext>
                  </a:extLst>
                </a:gridCol>
                <a:gridCol w="877079">
                  <a:extLst>
                    <a:ext uri="{9D8B030D-6E8A-4147-A177-3AD203B41FA5}">
                      <a16:colId xmlns:a16="http://schemas.microsoft.com/office/drawing/2014/main" val="2225223272"/>
                    </a:ext>
                  </a:extLst>
                </a:gridCol>
              </a:tblGrid>
              <a:tr h="502050"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en-GB" sz="1200" b="1" kern="1200" dirty="0">
                          <a:solidFill>
                            <a:schemeClr val="tx1"/>
                          </a:solidFill>
                        </a:rPr>
                        <a:t>Cases</a:t>
                      </a:r>
                    </a:p>
                    <a:p>
                      <a:pPr marL="0" algn="ctr" defTabSz="914245" rtl="0" eaLnBrk="1" latinLnBrk="0" hangingPunct="1"/>
                      <a:r>
                        <a:rPr lang="en-GB" sz="1200" b="1" kern="1200" dirty="0">
                          <a:solidFill>
                            <a:schemeClr val="tx1"/>
                          </a:solidFill>
                        </a:rPr>
                        <a:t>n = 53</a:t>
                      </a:r>
                      <a:endParaRPr lang="en-GB" sz="1200" b="1" kern="120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/>
                          <a:cs typeface="Calibri"/>
                        </a:rPr>
                        <a:t>Malignant</a:t>
                      </a:r>
                    </a:p>
                    <a:p>
                      <a:pPr mar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/>
                          <a:cs typeface="Calibri"/>
                        </a:rPr>
                        <a:t>n = 27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/>
                          <a:cs typeface="Calibri"/>
                        </a:rPr>
                        <a:t>Benign</a:t>
                      </a:r>
                    </a:p>
                    <a:p>
                      <a:pPr marL="0" algn="ctr" defTabSz="914245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Arial"/>
                          <a:cs typeface="Calibri"/>
                        </a:rPr>
                        <a:t>n = 26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3812683447"/>
                  </a:ext>
                </a:extLst>
              </a:tr>
              <a:tr h="408504">
                <a:tc>
                  <a:txBody>
                    <a:bodyPr/>
                    <a:lstStyle/>
                    <a:p>
                      <a:pPr marL="0" algn="ctr" defTabSz="914245" rtl="0" eaLnBrk="1" latinLnBrk="0" hangingPunct="1"/>
                      <a:r>
                        <a:rPr lang="de-DE" sz="1200" b="1" kern="1200" dirty="0">
                          <a:solidFill>
                            <a:schemeClr val="tx1"/>
                          </a:solidFill>
                        </a:rPr>
                        <a:t>CTC  &gt; 0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Arial"/>
                        <a:cs typeface="Calibri"/>
                      </a:endParaRP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2428313225"/>
                  </a:ext>
                </a:extLst>
              </a:tr>
              <a:tr h="407511">
                <a:tc>
                  <a:txBody>
                    <a:bodyPr/>
                    <a:lstStyle/>
                    <a:p>
                      <a:pPr marL="0" algn="ctr" defTabSz="914245" rtl="0" eaLnBrk="1" latinLnBrk="0" hangingPunct="1"/>
                      <a:r>
                        <a:rPr lang="de-DE" sz="1200" b="1" kern="1200" dirty="0">
                          <a:solidFill>
                            <a:schemeClr val="tx1"/>
                          </a:solidFill>
                        </a:rPr>
                        <a:t>CTC = 0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Arial"/>
                        <a:cs typeface="Calibri"/>
                      </a:endParaRP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24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23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1457044854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CB0B30A1-ABFD-632E-4DBF-6EFBDB3D5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11364"/>
              </p:ext>
            </p:extLst>
          </p:nvPr>
        </p:nvGraphicFramePr>
        <p:xfrm>
          <a:off x="3434761" y="1353797"/>
          <a:ext cx="3074794" cy="29240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510">
                  <a:extLst>
                    <a:ext uri="{9D8B030D-6E8A-4147-A177-3AD203B41FA5}">
                      <a16:colId xmlns:a16="http://schemas.microsoft.com/office/drawing/2014/main" val="583024512"/>
                    </a:ext>
                  </a:extLst>
                </a:gridCol>
                <a:gridCol w="1033142">
                  <a:extLst>
                    <a:ext uri="{9D8B030D-6E8A-4147-A177-3AD203B41FA5}">
                      <a16:colId xmlns:a16="http://schemas.microsoft.com/office/drawing/2014/main" val="3807405686"/>
                    </a:ext>
                  </a:extLst>
                </a:gridCol>
                <a:gridCol w="1033142">
                  <a:extLst>
                    <a:ext uri="{9D8B030D-6E8A-4147-A177-3AD203B41FA5}">
                      <a16:colId xmlns:a16="http://schemas.microsoft.com/office/drawing/2014/main" val="1867161655"/>
                    </a:ext>
                  </a:extLst>
                </a:gridCol>
              </a:tblGrid>
              <a:tr h="57135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CTC difference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#Cases</a:t>
                      </a:r>
                    </a:p>
                    <a:p>
                      <a:pPr algn="ctr"/>
                      <a:r>
                        <a:rPr lang="de-DE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 =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Probability</a:t>
                      </a:r>
                    </a:p>
                    <a:p>
                      <a:pPr algn="ctr"/>
                      <a:r>
                        <a:rPr lang="de-DE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921807"/>
                  </a:ext>
                </a:extLst>
              </a:tr>
              <a:tr h="336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927995"/>
                  </a:ext>
                </a:extLst>
              </a:tr>
              <a:tr h="336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3.70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88.89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-2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37">
            <a:extLst>
              <a:ext uri="{FF2B5EF4-FFF2-40B4-BE49-F238E27FC236}">
                <a16:creationId xmlns:a16="http://schemas.microsoft.com/office/drawing/2014/main" id="{9D5E5E68-0B8D-A590-9162-13D67B275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85929"/>
              </p:ext>
            </p:extLst>
          </p:nvPr>
        </p:nvGraphicFramePr>
        <p:xfrm>
          <a:off x="6863538" y="4687733"/>
          <a:ext cx="1948230" cy="19350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69015">
                  <a:extLst>
                    <a:ext uri="{9D8B030D-6E8A-4147-A177-3AD203B41FA5}">
                      <a16:colId xmlns:a16="http://schemas.microsoft.com/office/drawing/2014/main" val="1375511214"/>
                    </a:ext>
                  </a:extLst>
                </a:gridCol>
                <a:gridCol w="979215">
                  <a:extLst>
                    <a:ext uri="{9D8B030D-6E8A-4147-A177-3AD203B41FA5}">
                      <a16:colId xmlns:a16="http://schemas.microsoft.com/office/drawing/2014/main" val="2852587005"/>
                    </a:ext>
                  </a:extLst>
                </a:gridCol>
              </a:tblGrid>
              <a:tr h="417738">
                <a:tc gridSpan="2">
                  <a:txBody>
                    <a:bodyPr/>
                    <a:lstStyle/>
                    <a:p>
                      <a:pPr marL="0" algn="ctr" defTabSz="914245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Poisson Statistics</a:t>
                      </a:r>
                    </a:p>
                  </a:txBody>
                  <a:tcPr marL="91392" marR="91392" marT="45696" marB="45696" anchor="ctr"/>
                </a:tc>
                <a:tc hMerge="1">
                  <a:txBody>
                    <a:bodyPr/>
                    <a:lstStyle/>
                    <a:p>
                      <a:pPr marL="0" algn="ctr" defTabSz="914245" rtl="0" eaLnBrk="1" latinLnBrk="0" hangingPunct="1"/>
                      <a:endParaRPr lang="de-DE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1471499445"/>
                  </a:ext>
                </a:extLst>
              </a:tr>
              <a:tr h="417738"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de-D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CTC change 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>
                      <a:lvl1pPr marL="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1pPr>
                      <a:lvl2pPr marL="45712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2pPr>
                      <a:lvl3pPr marL="914245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3pPr>
                      <a:lvl4pPr marL="137136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4pPr>
                      <a:lvl5pPr marL="1828490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5pPr>
                      <a:lvl6pPr marL="2285613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6pPr>
                      <a:lvl7pPr marL="2742736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7pPr>
                      <a:lvl8pPr marL="3199858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8pPr>
                      <a:lvl9pPr marL="3656981" algn="l" defTabSz="914245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DejaVu Sans"/>
                          <a:cs typeface="DejaVu Sans"/>
                        </a:defRPr>
                      </a:lvl9pPr>
                    </a:lstStyle>
                    <a:p>
                      <a:pPr marL="0" algn="ctr" defTabSz="914245" rtl="0" eaLnBrk="1" latinLnBrk="0" hangingPunct="1"/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de-DE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value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3812683447"/>
                  </a:ext>
                </a:extLst>
              </a:tr>
              <a:tr h="333052"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0.8889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2841590755"/>
                  </a:ext>
                </a:extLst>
              </a:tr>
              <a:tr h="333052"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0.1131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2428313225"/>
                  </a:ext>
                </a:extLst>
              </a:tr>
              <a:tr h="333052"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392" marR="91392" marT="45696" marB="45696" anchor="ctr"/>
                </a:tc>
                <a:tc>
                  <a:txBody>
                    <a:bodyPr/>
                    <a:lstStyle/>
                    <a:p>
                      <a:pPr marL="0" lvl="0" algn="ctr" defTabSz="914245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0.0066</a:t>
                      </a:r>
                    </a:p>
                  </a:txBody>
                  <a:tcPr marL="91392" marR="91392" marT="45696" marB="45696" anchor="ctr"/>
                </a:tc>
                <a:extLst>
                  <a:ext uri="{0D108BD9-81ED-4DB2-BD59-A6C34878D82A}">
                    <a16:rowId xmlns:a16="http://schemas.microsoft.com/office/drawing/2014/main" val="145704485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26D934-D0CE-F69C-0134-DE6657517EDC}"/>
              </a:ext>
            </a:extLst>
          </p:cNvPr>
          <p:cNvSpPr txBox="1"/>
          <p:nvPr/>
        </p:nvSpPr>
        <p:spPr bwMode="gray">
          <a:xfrm>
            <a:off x="8811768" y="5211765"/>
            <a:ext cx="3233912" cy="7263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</a:pPr>
            <a:r>
              <a:rPr lang="de-DE" sz="2000" b="1" dirty="0">
                <a:solidFill>
                  <a:srgbClr val="C00000"/>
                </a:solidFill>
                <a:latin typeface="+mj-lt"/>
              </a:rPr>
              <a:t>11% probability to have 1 cell difference</a:t>
            </a:r>
            <a:endParaRPr lang="x-none" sz="2000" b="1" dirty="0" err="1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256B46-82B2-B9DB-3A1A-4A07CAF12EC7}"/>
              </a:ext>
            </a:extLst>
          </p:cNvPr>
          <p:cNvGrpSpPr/>
          <p:nvPr/>
        </p:nvGrpSpPr>
        <p:grpSpPr>
          <a:xfrm>
            <a:off x="245513" y="1235609"/>
            <a:ext cx="1929016" cy="3373113"/>
            <a:chOff x="208131" y="1640063"/>
            <a:chExt cx="1929016" cy="33731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0B3095-240D-B3D8-14D8-B8D210B0E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57" y="3389054"/>
              <a:ext cx="574181" cy="105926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220822-370A-DE4D-56DC-2B9DDA25109B}"/>
                </a:ext>
              </a:extLst>
            </p:cNvPr>
            <p:cNvSpPr txBox="1"/>
            <p:nvPr/>
          </p:nvSpPr>
          <p:spPr bwMode="gray">
            <a:xfrm>
              <a:off x="607362" y="3074932"/>
              <a:ext cx="1169745" cy="2100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de-DE" sz="1400" b="1" dirty="0">
                  <a:latin typeface="+mj-lt"/>
                </a:rPr>
                <a:t>Before biopsy</a:t>
              </a:r>
              <a:endParaRPr lang="x-none" sz="1400" b="1" dirty="0" err="1">
                <a:latin typeface="+mj-lt"/>
              </a:endParaRPr>
            </a:p>
          </p:txBody>
        </p:sp>
        <p:pic>
          <p:nvPicPr>
            <p:cNvPr id="14" name="Picture 13" descr="A person getting a blood shot&#10;&#10;Description automatically generated">
              <a:extLst>
                <a:ext uri="{FF2B5EF4-FFF2-40B4-BE49-F238E27FC236}">
                  <a16:creationId xmlns:a16="http://schemas.microsoft.com/office/drawing/2014/main" id="{122B584F-A626-A923-4FBF-9C305A96A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3" t="3994" r="5581" b="10566"/>
            <a:stretch/>
          </p:blipFill>
          <p:spPr>
            <a:xfrm>
              <a:off x="370104" y="1640063"/>
              <a:ext cx="1767043" cy="1330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DCD7D7-EC5E-0981-1BE5-659F2F4772E7}"/>
                </a:ext>
              </a:extLst>
            </p:cNvPr>
            <p:cNvSpPr txBox="1"/>
            <p:nvPr/>
          </p:nvSpPr>
          <p:spPr bwMode="gray">
            <a:xfrm>
              <a:off x="208131" y="3867020"/>
              <a:ext cx="651450" cy="2100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de-DE" sz="1400" b="1" dirty="0">
                  <a:latin typeface="+mj-lt"/>
                </a:rPr>
                <a:t>Tube 1</a:t>
              </a:r>
              <a:endParaRPr lang="x-none" sz="1400" b="1" dirty="0" err="1"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BE8263-1BE4-4479-CCEF-646EE84AADA0}"/>
                </a:ext>
              </a:extLst>
            </p:cNvPr>
            <p:cNvSpPr txBox="1"/>
            <p:nvPr/>
          </p:nvSpPr>
          <p:spPr bwMode="gray">
            <a:xfrm>
              <a:off x="1451382" y="3867020"/>
              <a:ext cx="651450" cy="2100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de-DE" sz="1400" b="1" dirty="0">
                  <a:latin typeface="+mj-lt"/>
                </a:rPr>
                <a:t>Tube 2</a:t>
              </a:r>
              <a:endParaRPr lang="x-none" sz="1400" b="1" dirty="0" err="1">
                <a:latin typeface="+mj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F95B18-B8A7-26BB-67D2-7313848ABA4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169943" y="4509120"/>
              <a:ext cx="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FBBF0E-B6AA-A99D-9543-3F894CB47E93}"/>
                </a:ext>
              </a:extLst>
            </p:cNvPr>
            <p:cNvSpPr txBox="1"/>
            <p:nvPr/>
          </p:nvSpPr>
          <p:spPr bwMode="gray">
            <a:xfrm>
              <a:off x="607362" y="4803124"/>
              <a:ext cx="1169745" cy="2100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5000"/>
                </a:lnSpc>
              </a:pPr>
              <a:r>
                <a:rPr lang="de-DE" sz="1400" b="1" dirty="0">
                  <a:latin typeface="+mj-lt"/>
                </a:rPr>
                <a:t>CellSearch</a:t>
              </a:r>
              <a:endParaRPr lang="x-none" sz="1400" b="1" dirty="0" err="1">
                <a:latin typeface="+mj-lt"/>
              </a:endParaRPr>
            </a:p>
          </p:txBody>
        </p:sp>
      </p:grpSp>
      <p:graphicFrame>
        <p:nvGraphicFramePr>
          <p:cNvPr id="20" name="Table 13">
            <a:extLst>
              <a:ext uri="{FF2B5EF4-FFF2-40B4-BE49-F238E27FC236}">
                <a16:creationId xmlns:a16="http://schemas.microsoft.com/office/drawing/2014/main" id="{3AC21F8F-363D-5E52-5CE8-9ED5BFECB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96214"/>
              </p:ext>
            </p:extLst>
          </p:nvPr>
        </p:nvGraphicFramePr>
        <p:xfrm>
          <a:off x="261052" y="4774332"/>
          <a:ext cx="2777116" cy="19350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64858">
                  <a:extLst>
                    <a:ext uri="{9D8B030D-6E8A-4147-A177-3AD203B41FA5}">
                      <a16:colId xmlns:a16="http://schemas.microsoft.com/office/drawing/2014/main" val="1600954345"/>
                    </a:ext>
                  </a:extLst>
                </a:gridCol>
                <a:gridCol w="727587">
                  <a:extLst>
                    <a:ext uri="{9D8B030D-6E8A-4147-A177-3AD203B41FA5}">
                      <a16:colId xmlns:a16="http://schemas.microsoft.com/office/drawing/2014/main" val="213450590"/>
                    </a:ext>
                  </a:extLst>
                </a:gridCol>
                <a:gridCol w="790392">
                  <a:extLst>
                    <a:ext uri="{9D8B030D-6E8A-4147-A177-3AD203B41FA5}">
                      <a16:colId xmlns:a16="http://schemas.microsoft.com/office/drawing/2014/main" val="4275831366"/>
                    </a:ext>
                  </a:extLst>
                </a:gridCol>
                <a:gridCol w="694279">
                  <a:extLst>
                    <a:ext uri="{9D8B030D-6E8A-4147-A177-3AD203B41FA5}">
                      <a16:colId xmlns:a16="http://schemas.microsoft.com/office/drawing/2014/main" val="48456064"/>
                    </a:ext>
                  </a:extLst>
                </a:gridCol>
              </a:tblGrid>
              <a:tr h="539264">
                <a:tc>
                  <a:txBody>
                    <a:bodyPr/>
                    <a:lstStyle/>
                    <a:p>
                      <a:r>
                        <a:rPr lang="de-DE" sz="1400" dirty="0"/>
                        <a:t>Case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#CTC</a:t>
                      </a:r>
                    </a:p>
                    <a:p>
                      <a:r>
                        <a:rPr lang="de-DE" sz="1400" dirty="0"/>
                        <a:t>Tube 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#CTC</a:t>
                      </a:r>
                    </a:p>
                    <a:p>
                      <a:r>
                        <a:rPr lang="de-DE" sz="1400" dirty="0"/>
                        <a:t>Tube 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CTC</a:t>
                      </a:r>
                    </a:p>
                    <a:p>
                      <a:r>
                        <a:rPr lang="de-DE" sz="1400" dirty="0"/>
                        <a:t>Diff.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3069"/>
                  </a:ext>
                </a:extLst>
              </a:tr>
              <a:tr h="348936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neg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/>
                        <a:t>neg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= 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70493"/>
                  </a:ext>
                </a:extLst>
              </a:tr>
              <a:tr h="348936"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n-GB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en-GB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44253"/>
                  </a:ext>
                </a:extLst>
              </a:tr>
              <a:tr h="348936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en-GB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neg</a:t>
                      </a:r>
                      <a:endParaRPr lang="en-GB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0</a:t>
                      </a:r>
                      <a:endParaRPr lang="en-GB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64468"/>
                  </a:ext>
                </a:extLst>
              </a:tr>
              <a:tr h="348936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pos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pos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=/!= 0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8019"/>
                  </a:ext>
                </a:extLst>
              </a:tr>
            </a:tbl>
          </a:graphicData>
        </a:graphic>
      </p:graphicFrame>
      <p:sp>
        <p:nvSpPr>
          <p:cNvPr id="21" name="Arrow: Right 13">
            <a:extLst>
              <a:ext uri="{FF2B5EF4-FFF2-40B4-BE49-F238E27FC236}">
                <a16:creationId xmlns:a16="http://schemas.microsoft.com/office/drawing/2014/main" id="{DE27B426-EBC6-11FF-B1DD-CD4574FC516F}"/>
              </a:ext>
            </a:extLst>
          </p:cNvPr>
          <p:cNvSpPr/>
          <p:nvPr/>
        </p:nvSpPr>
        <p:spPr bwMode="gray">
          <a:xfrm>
            <a:off x="2715937" y="2800638"/>
            <a:ext cx="302228" cy="183962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dirty="0" err="1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700-000002F2C3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472941"/>
              </p:ext>
            </p:extLst>
          </p:nvPr>
        </p:nvGraphicFramePr>
        <p:xfrm>
          <a:off x="6802584" y="1283075"/>
          <a:ext cx="4136353" cy="3065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487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7639548DCC9D4CAA3D10BB405C2D2E" ma:contentTypeVersion="12" ma:contentTypeDescription="Create a new document." ma:contentTypeScope="" ma:versionID="6a1b1c827a08d229a3f42df58996bc4c">
  <xsd:schema xmlns:xsd="http://www.w3.org/2001/XMLSchema" xmlns:xs="http://www.w3.org/2001/XMLSchema" xmlns:p="http://schemas.microsoft.com/office/2006/metadata/properties" xmlns:ns2="98a8e738-0d02-431a-9271-cc494476b24c" xmlns:ns3="029a4e22-6c58-4737-9119-55e0da8e94dc" targetNamespace="http://schemas.microsoft.com/office/2006/metadata/properties" ma:root="true" ma:fieldsID="602a9127358e61d8e3e8234404251da2" ns2:_="" ns3:_="">
    <xsd:import namespace="98a8e738-0d02-431a-9271-cc494476b24c"/>
    <xsd:import namespace="029a4e22-6c58-4737-9119-55e0da8e94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8e738-0d02-431a-9271-cc494476b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7e6611e7-32d6-4850-a1b3-d6f7e8ea0f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a4e22-6c58-4737-9119-55e0da8e94dc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5d1d7d3-8b12-4501-ba3b-df7864bd963d}" ma:internalName="TaxCatchAll" ma:showField="CatchAllData" ma:web="029a4e22-6c58-4737-9119-55e0da8e94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a8e738-0d02-431a-9271-cc494476b24c">
      <Terms xmlns="http://schemas.microsoft.com/office/infopath/2007/PartnerControls"/>
    </lcf76f155ced4ddcb4097134ff3c332f>
    <TaxCatchAll xmlns="029a4e22-6c58-4737-9119-55e0da8e94dc" xsi:nil="true"/>
  </documentManagement>
</p:properties>
</file>

<file path=customXml/itemProps1.xml><?xml version="1.0" encoding="utf-8"?>
<ds:datastoreItem xmlns:ds="http://schemas.openxmlformats.org/officeDocument/2006/customXml" ds:itemID="{4DD3B2E5-48E2-4DCF-9C4C-A4043D6F5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7ECE30-BD19-46A2-8D5B-4751418A2B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a8e738-0d02-431a-9271-cc494476b24c"/>
    <ds:schemaRef ds:uri="029a4e22-6c58-4737-9119-55e0da8e9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DC6FAD-4CB2-494A-A4A2-5ADCFFBCD172}">
  <ds:schemaRefs>
    <ds:schemaRef ds:uri="http://schemas.microsoft.com/office/2006/metadata/properties"/>
    <ds:schemaRef ds:uri="http://schemas.microsoft.com/office/infopath/2007/PartnerControls"/>
    <ds:schemaRef ds:uri="98a8e738-0d02-431a-9271-cc494476b24c"/>
    <ds:schemaRef ds:uri="029a4e22-6c58-4737-9119-55e0da8e94d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14499</TotalTime>
  <Words>676</Words>
  <Application>Microsoft Office PowerPoint</Application>
  <PresentationFormat>Widescreen</PresentationFormat>
  <Paragraphs>337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kalra</dc:creator>
  <cp:lastModifiedBy>Nikhil Kalra</cp:lastModifiedBy>
  <cp:revision>298</cp:revision>
  <dcterms:created xsi:type="dcterms:W3CDTF">2022-11-28T12:08:25Z</dcterms:created>
  <dcterms:modified xsi:type="dcterms:W3CDTF">2024-10-30T18:08:10Z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0x010100947639548DCC9D4CAA3D10BB405C2D2E</vt:lpwstr>
  </property>
  <property fmtid="{D5CDD505-2E9C-101B-9397-08002B2CF9AE}" pid="3" name="MediaServiceImageTags">
    <vt:lpwstr/>
  </property>
</Properties>
</file>