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7"/>
  </p:notesMasterIdLst>
  <p:sldIdLst>
    <p:sldId id="256" r:id="rId2"/>
    <p:sldId id="300" r:id="rId3"/>
    <p:sldId id="301" r:id="rId4"/>
    <p:sldId id="304" r:id="rId5"/>
    <p:sldId id="269" r:id="rId6"/>
    <p:sldId id="303" r:id="rId7"/>
    <p:sldId id="307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6" r:id="rId22"/>
    <p:sldId id="305" r:id="rId23"/>
    <p:sldId id="308" r:id="rId24"/>
    <p:sldId id="309" r:id="rId25"/>
    <p:sldId id="279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12" autoAdjust="0"/>
    <p:restoredTop sz="93728" autoAdjust="0"/>
  </p:normalViewPr>
  <p:slideViewPr>
    <p:cSldViewPr>
      <p:cViewPr varScale="1">
        <p:scale>
          <a:sx n="83" d="100"/>
          <a:sy n="83" d="100"/>
        </p:scale>
        <p:origin x="941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56AACB-4497-4975-84C7-26D592B71736}" type="datetimeFigureOut">
              <a:rPr lang="en-GB" smtClean="0"/>
              <a:pPr/>
              <a:t>25/04/2017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017D95-82D2-4295-A5C8-CFAEB402EFA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412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Why is it just 0 and 1? Electricity is on or off!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A1FCC-5BC1-4726-ADF5-22308EF29A3C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3094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2063115" y="630937"/>
            <a:ext cx="5230368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92" y="1098388"/>
            <a:ext cx="7738814" cy="4394988"/>
          </a:xfrm>
        </p:spPr>
        <p:txBody>
          <a:bodyPr anchor="ctr">
            <a:noAutofit/>
          </a:bodyPr>
          <a:lstStyle>
            <a:lvl1pPr algn="ctr">
              <a:defRPr sz="7500" spc="6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1284" y="5979197"/>
            <a:ext cx="6034030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500" b="1" i="0" cap="all" spc="300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8892" y="6375679"/>
            <a:ext cx="174729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2B4108C-6F15-4D6F-950B-F60B0A652D9F}" type="datetimeFigureOut">
              <a:rPr lang="en-GB" smtClean="0"/>
              <a:pPr/>
              <a:t>25/04/2017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5249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0414" y="6375679"/>
            <a:ext cx="1747292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FF65B87-FEA5-4085-AE27-A12CC796C48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2865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4108C-6F15-4D6F-950B-F60B0A652D9F}" type="datetimeFigureOut">
              <a:rPr lang="en-GB" smtClean="0"/>
              <a:pPr/>
              <a:t>25/04/2017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65B87-FEA5-4085-AE27-A12CC796C48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5846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911" y="382386"/>
            <a:ext cx="1771930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4" y="382386"/>
            <a:ext cx="5809517" cy="560040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4108C-6F15-4D6F-950B-F60B0A652D9F}" type="datetimeFigureOut">
              <a:rPr lang="en-GB" smtClean="0"/>
              <a:pPr/>
              <a:t>25/04/2017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65B87-FEA5-4085-AE27-A12CC796C48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0903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4108C-6F15-4D6F-950B-F60B0A652D9F}" type="datetimeFigureOut">
              <a:rPr lang="en-GB" smtClean="0"/>
              <a:pPr/>
              <a:t>25/04/2017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65B87-FEA5-4085-AE27-A12CC796C48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2063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2110979" cy="6858000"/>
          </a:xfrm>
          <a:custGeom>
            <a:avLst/>
            <a:gdLst/>
            <a:ahLst/>
            <a:cxnLst/>
            <a:rect l="0" t="0" r="r" b="b"/>
            <a:pathLst>
              <a:path w="1773" h="4320">
                <a:moveTo>
                  <a:pt x="0" y="0"/>
                </a:moveTo>
                <a:lnTo>
                  <a:pt x="891" y="0"/>
                </a:lnTo>
                <a:lnTo>
                  <a:pt x="906" y="56"/>
                </a:lnTo>
                <a:lnTo>
                  <a:pt x="921" y="111"/>
                </a:lnTo>
                <a:lnTo>
                  <a:pt x="938" y="165"/>
                </a:lnTo>
                <a:lnTo>
                  <a:pt x="957" y="217"/>
                </a:lnTo>
                <a:lnTo>
                  <a:pt x="980" y="266"/>
                </a:lnTo>
                <a:lnTo>
                  <a:pt x="1007" y="312"/>
                </a:lnTo>
                <a:lnTo>
                  <a:pt x="1036" y="351"/>
                </a:lnTo>
                <a:lnTo>
                  <a:pt x="1069" y="387"/>
                </a:lnTo>
                <a:lnTo>
                  <a:pt x="1105" y="422"/>
                </a:lnTo>
                <a:lnTo>
                  <a:pt x="1145" y="456"/>
                </a:lnTo>
                <a:lnTo>
                  <a:pt x="1185" y="487"/>
                </a:lnTo>
                <a:lnTo>
                  <a:pt x="1227" y="520"/>
                </a:lnTo>
                <a:lnTo>
                  <a:pt x="1270" y="551"/>
                </a:lnTo>
                <a:lnTo>
                  <a:pt x="1311" y="584"/>
                </a:lnTo>
                <a:lnTo>
                  <a:pt x="1352" y="617"/>
                </a:lnTo>
                <a:lnTo>
                  <a:pt x="1390" y="651"/>
                </a:lnTo>
                <a:lnTo>
                  <a:pt x="1425" y="687"/>
                </a:lnTo>
                <a:lnTo>
                  <a:pt x="1456" y="725"/>
                </a:lnTo>
                <a:lnTo>
                  <a:pt x="1484" y="765"/>
                </a:lnTo>
                <a:lnTo>
                  <a:pt x="1505" y="808"/>
                </a:lnTo>
                <a:lnTo>
                  <a:pt x="1521" y="856"/>
                </a:lnTo>
                <a:lnTo>
                  <a:pt x="1530" y="907"/>
                </a:lnTo>
                <a:lnTo>
                  <a:pt x="1534" y="960"/>
                </a:lnTo>
                <a:lnTo>
                  <a:pt x="1534" y="1013"/>
                </a:lnTo>
                <a:lnTo>
                  <a:pt x="1530" y="1068"/>
                </a:lnTo>
                <a:lnTo>
                  <a:pt x="1523" y="1125"/>
                </a:lnTo>
                <a:lnTo>
                  <a:pt x="1515" y="1181"/>
                </a:lnTo>
                <a:lnTo>
                  <a:pt x="1508" y="1237"/>
                </a:lnTo>
                <a:lnTo>
                  <a:pt x="1501" y="1293"/>
                </a:lnTo>
                <a:lnTo>
                  <a:pt x="1496" y="1350"/>
                </a:lnTo>
                <a:lnTo>
                  <a:pt x="1494" y="1405"/>
                </a:lnTo>
                <a:lnTo>
                  <a:pt x="1497" y="1458"/>
                </a:lnTo>
                <a:lnTo>
                  <a:pt x="1504" y="1511"/>
                </a:lnTo>
                <a:lnTo>
                  <a:pt x="1517" y="1560"/>
                </a:lnTo>
                <a:lnTo>
                  <a:pt x="1535" y="1610"/>
                </a:lnTo>
                <a:lnTo>
                  <a:pt x="1557" y="1659"/>
                </a:lnTo>
                <a:lnTo>
                  <a:pt x="1583" y="1708"/>
                </a:lnTo>
                <a:lnTo>
                  <a:pt x="1611" y="1757"/>
                </a:lnTo>
                <a:lnTo>
                  <a:pt x="1640" y="1807"/>
                </a:lnTo>
                <a:lnTo>
                  <a:pt x="1669" y="1855"/>
                </a:lnTo>
                <a:lnTo>
                  <a:pt x="1696" y="1905"/>
                </a:lnTo>
                <a:lnTo>
                  <a:pt x="1721" y="1954"/>
                </a:lnTo>
                <a:lnTo>
                  <a:pt x="1742" y="2006"/>
                </a:lnTo>
                <a:lnTo>
                  <a:pt x="1759" y="2057"/>
                </a:lnTo>
                <a:lnTo>
                  <a:pt x="1769" y="2108"/>
                </a:lnTo>
                <a:lnTo>
                  <a:pt x="1773" y="2160"/>
                </a:lnTo>
                <a:lnTo>
                  <a:pt x="1769" y="2212"/>
                </a:lnTo>
                <a:lnTo>
                  <a:pt x="1759" y="2263"/>
                </a:lnTo>
                <a:lnTo>
                  <a:pt x="1742" y="2314"/>
                </a:lnTo>
                <a:lnTo>
                  <a:pt x="1721" y="2366"/>
                </a:lnTo>
                <a:lnTo>
                  <a:pt x="1696" y="2415"/>
                </a:lnTo>
                <a:lnTo>
                  <a:pt x="1669" y="2465"/>
                </a:lnTo>
                <a:lnTo>
                  <a:pt x="1640" y="2513"/>
                </a:lnTo>
                <a:lnTo>
                  <a:pt x="1611" y="2563"/>
                </a:lnTo>
                <a:lnTo>
                  <a:pt x="1583" y="2612"/>
                </a:lnTo>
                <a:lnTo>
                  <a:pt x="1557" y="2661"/>
                </a:lnTo>
                <a:lnTo>
                  <a:pt x="1535" y="2710"/>
                </a:lnTo>
                <a:lnTo>
                  <a:pt x="1517" y="2760"/>
                </a:lnTo>
                <a:lnTo>
                  <a:pt x="1504" y="2809"/>
                </a:lnTo>
                <a:lnTo>
                  <a:pt x="1497" y="2862"/>
                </a:lnTo>
                <a:lnTo>
                  <a:pt x="1494" y="2915"/>
                </a:lnTo>
                <a:lnTo>
                  <a:pt x="1496" y="2970"/>
                </a:lnTo>
                <a:lnTo>
                  <a:pt x="1501" y="3027"/>
                </a:lnTo>
                <a:lnTo>
                  <a:pt x="1508" y="3083"/>
                </a:lnTo>
                <a:lnTo>
                  <a:pt x="1515" y="3139"/>
                </a:lnTo>
                <a:lnTo>
                  <a:pt x="1523" y="3195"/>
                </a:lnTo>
                <a:lnTo>
                  <a:pt x="1530" y="3252"/>
                </a:lnTo>
                <a:lnTo>
                  <a:pt x="1534" y="3307"/>
                </a:lnTo>
                <a:lnTo>
                  <a:pt x="1534" y="3360"/>
                </a:lnTo>
                <a:lnTo>
                  <a:pt x="1530" y="3413"/>
                </a:lnTo>
                <a:lnTo>
                  <a:pt x="1521" y="3464"/>
                </a:lnTo>
                <a:lnTo>
                  <a:pt x="1505" y="3512"/>
                </a:lnTo>
                <a:lnTo>
                  <a:pt x="1484" y="3555"/>
                </a:lnTo>
                <a:lnTo>
                  <a:pt x="1456" y="3595"/>
                </a:lnTo>
                <a:lnTo>
                  <a:pt x="1425" y="3633"/>
                </a:lnTo>
                <a:lnTo>
                  <a:pt x="1390" y="3669"/>
                </a:lnTo>
                <a:lnTo>
                  <a:pt x="1352" y="3703"/>
                </a:lnTo>
                <a:lnTo>
                  <a:pt x="1311" y="3736"/>
                </a:lnTo>
                <a:lnTo>
                  <a:pt x="1270" y="3769"/>
                </a:lnTo>
                <a:lnTo>
                  <a:pt x="1227" y="3800"/>
                </a:lnTo>
                <a:lnTo>
                  <a:pt x="1185" y="3833"/>
                </a:lnTo>
                <a:lnTo>
                  <a:pt x="1145" y="3864"/>
                </a:lnTo>
                <a:lnTo>
                  <a:pt x="1105" y="3898"/>
                </a:lnTo>
                <a:lnTo>
                  <a:pt x="1069" y="3933"/>
                </a:lnTo>
                <a:lnTo>
                  <a:pt x="1036" y="3969"/>
                </a:lnTo>
                <a:lnTo>
                  <a:pt x="1007" y="4008"/>
                </a:lnTo>
                <a:lnTo>
                  <a:pt x="980" y="4054"/>
                </a:lnTo>
                <a:lnTo>
                  <a:pt x="957" y="4103"/>
                </a:lnTo>
                <a:lnTo>
                  <a:pt x="938" y="4155"/>
                </a:lnTo>
                <a:lnTo>
                  <a:pt x="921" y="4209"/>
                </a:lnTo>
                <a:lnTo>
                  <a:pt x="906" y="4264"/>
                </a:lnTo>
                <a:lnTo>
                  <a:pt x="891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197" y="1073889"/>
            <a:ext cx="6140303" cy="4064627"/>
          </a:xfrm>
        </p:spPr>
        <p:txBody>
          <a:bodyPr anchor="b">
            <a:normAutofit/>
          </a:bodyPr>
          <a:lstStyle>
            <a:lvl1pPr>
              <a:defRPr sz="6300" spc="6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2198" y="5159782"/>
            <a:ext cx="5263116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500" b="1" i="0" cap="all" spc="300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27410" y="6375679"/>
            <a:ext cx="1120460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2B4108C-6F15-4D6F-950B-F60B0A652D9F}" type="datetimeFigureOut">
              <a:rPr lang="en-GB" smtClean="0"/>
              <a:pPr/>
              <a:t>25/04/2017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298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56825" y="6375679"/>
            <a:ext cx="1115675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FF65B87-FEA5-4085-AE27-A12CC796C48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Freeform 11"/>
          <p:cNvSpPr/>
          <p:nvPr/>
        </p:nvSpPr>
        <p:spPr bwMode="auto">
          <a:xfrm>
            <a:off x="655786" y="0"/>
            <a:ext cx="1234679" cy="6858000"/>
          </a:xfrm>
          <a:custGeom>
            <a:avLst/>
            <a:gdLst/>
            <a:ahLst/>
            <a:cxnLst/>
            <a:rect l="0" t="0" r="r" b="b"/>
            <a:pathLst>
              <a:path w="1037" h="4320">
                <a:moveTo>
                  <a:pt x="0" y="0"/>
                </a:moveTo>
                <a:lnTo>
                  <a:pt x="171" y="0"/>
                </a:lnTo>
                <a:lnTo>
                  <a:pt x="188" y="55"/>
                </a:lnTo>
                <a:lnTo>
                  <a:pt x="204" y="110"/>
                </a:lnTo>
                <a:lnTo>
                  <a:pt x="220" y="166"/>
                </a:lnTo>
                <a:lnTo>
                  <a:pt x="234" y="223"/>
                </a:lnTo>
                <a:lnTo>
                  <a:pt x="251" y="278"/>
                </a:lnTo>
                <a:lnTo>
                  <a:pt x="269" y="331"/>
                </a:lnTo>
                <a:lnTo>
                  <a:pt x="292" y="381"/>
                </a:lnTo>
                <a:lnTo>
                  <a:pt x="319" y="427"/>
                </a:lnTo>
                <a:lnTo>
                  <a:pt x="349" y="466"/>
                </a:lnTo>
                <a:lnTo>
                  <a:pt x="382" y="503"/>
                </a:lnTo>
                <a:lnTo>
                  <a:pt x="420" y="537"/>
                </a:lnTo>
                <a:lnTo>
                  <a:pt x="460" y="571"/>
                </a:lnTo>
                <a:lnTo>
                  <a:pt x="502" y="603"/>
                </a:lnTo>
                <a:lnTo>
                  <a:pt x="544" y="635"/>
                </a:lnTo>
                <a:lnTo>
                  <a:pt x="587" y="668"/>
                </a:lnTo>
                <a:lnTo>
                  <a:pt x="628" y="700"/>
                </a:lnTo>
                <a:lnTo>
                  <a:pt x="667" y="734"/>
                </a:lnTo>
                <a:lnTo>
                  <a:pt x="703" y="771"/>
                </a:lnTo>
                <a:lnTo>
                  <a:pt x="736" y="808"/>
                </a:lnTo>
                <a:lnTo>
                  <a:pt x="763" y="848"/>
                </a:lnTo>
                <a:lnTo>
                  <a:pt x="786" y="893"/>
                </a:lnTo>
                <a:lnTo>
                  <a:pt x="800" y="937"/>
                </a:lnTo>
                <a:lnTo>
                  <a:pt x="809" y="986"/>
                </a:lnTo>
                <a:lnTo>
                  <a:pt x="813" y="1034"/>
                </a:lnTo>
                <a:lnTo>
                  <a:pt x="812" y="1085"/>
                </a:lnTo>
                <a:lnTo>
                  <a:pt x="808" y="1136"/>
                </a:lnTo>
                <a:lnTo>
                  <a:pt x="803" y="1189"/>
                </a:lnTo>
                <a:lnTo>
                  <a:pt x="796" y="1242"/>
                </a:lnTo>
                <a:lnTo>
                  <a:pt x="788" y="1295"/>
                </a:lnTo>
                <a:lnTo>
                  <a:pt x="782" y="1348"/>
                </a:lnTo>
                <a:lnTo>
                  <a:pt x="778" y="1401"/>
                </a:lnTo>
                <a:lnTo>
                  <a:pt x="775" y="1452"/>
                </a:lnTo>
                <a:lnTo>
                  <a:pt x="778" y="1502"/>
                </a:lnTo>
                <a:lnTo>
                  <a:pt x="784" y="1551"/>
                </a:lnTo>
                <a:lnTo>
                  <a:pt x="797" y="1602"/>
                </a:lnTo>
                <a:lnTo>
                  <a:pt x="817" y="1652"/>
                </a:lnTo>
                <a:lnTo>
                  <a:pt x="841" y="1702"/>
                </a:lnTo>
                <a:lnTo>
                  <a:pt x="868" y="1752"/>
                </a:lnTo>
                <a:lnTo>
                  <a:pt x="896" y="1801"/>
                </a:lnTo>
                <a:lnTo>
                  <a:pt x="926" y="1851"/>
                </a:lnTo>
                <a:lnTo>
                  <a:pt x="953" y="1901"/>
                </a:lnTo>
                <a:lnTo>
                  <a:pt x="980" y="1952"/>
                </a:lnTo>
                <a:lnTo>
                  <a:pt x="1003" y="2003"/>
                </a:lnTo>
                <a:lnTo>
                  <a:pt x="1021" y="2054"/>
                </a:lnTo>
                <a:lnTo>
                  <a:pt x="1031" y="2106"/>
                </a:lnTo>
                <a:lnTo>
                  <a:pt x="1037" y="2160"/>
                </a:lnTo>
                <a:lnTo>
                  <a:pt x="1031" y="2214"/>
                </a:lnTo>
                <a:lnTo>
                  <a:pt x="1021" y="2266"/>
                </a:lnTo>
                <a:lnTo>
                  <a:pt x="1003" y="2317"/>
                </a:lnTo>
                <a:lnTo>
                  <a:pt x="980" y="2368"/>
                </a:lnTo>
                <a:lnTo>
                  <a:pt x="953" y="2419"/>
                </a:lnTo>
                <a:lnTo>
                  <a:pt x="926" y="2469"/>
                </a:lnTo>
                <a:lnTo>
                  <a:pt x="896" y="2519"/>
                </a:lnTo>
                <a:lnTo>
                  <a:pt x="868" y="2568"/>
                </a:lnTo>
                <a:lnTo>
                  <a:pt x="841" y="2618"/>
                </a:lnTo>
                <a:lnTo>
                  <a:pt x="817" y="2668"/>
                </a:lnTo>
                <a:lnTo>
                  <a:pt x="797" y="2718"/>
                </a:lnTo>
                <a:lnTo>
                  <a:pt x="784" y="2769"/>
                </a:lnTo>
                <a:lnTo>
                  <a:pt x="778" y="2818"/>
                </a:lnTo>
                <a:lnTo>
                  <a:pt x="775" y="2868"/>
                </a:lnTo>
                <a:lnTo>
                  <a:pt x="778" y="2919"/>
                </a:lnTo>
                <a:lnTo>
                  <a:pt x="782" y="2972"/>
                </a:lnTo>
                <a:lnTo>
                  <a:pt x="788" y="3025"/>
                </a:lnTo>
                <a:lnTo>
                  <a:pt x="796" y="3078"/>
                </a:lnTo>
                <a:lnTo>
                  <a:pt x="803" y="3131"/>
                </a:lnTo>
                <a:lnTo>
                  <a:pt x="808" y="3184"/>
                </a:lnTo>
                <a:lnTo>
                  <a:pt x="812" y="3235"/>
                </a:lnTo>
                <a:lnTo>
                  <a:pt x="813" y="3286"/>
                </a:lnTo>
                <a:lnTo>
                  <a:pt x="809" y="3334"/>
                </a:lnTo>
                <a:lnTo>
                  <a:pt x="800" y="3383"/>
                </a:lnTo>
                <a:lnTo>
                  <a:pt x="786" y="3427"/>
                </a:lnTo>
                <a:lnTo>
                  <a:pt x="763" y="3472"/>
                </a:lnTo>
                <a:lnTo>
                  <a:pt x="736" y="3512"/>
                </a:lnTo>
                <a:lnTo>
                  <a:pt x="703" y="3549"/>
                </a:lnTo>
                <a:lnTo>
                  <a:pt x="667" y="3586"/>
                </a:lnTo>
                <a:lnTo>
                  <a:pt x="628" y="3620"/>
                </a:lnTo>
                <a:lnTo>
                  <a:pt x="587" y="3652"/>
                </a:lnTo>
                <a:lnTo>
                  <a:pt x="544" y="3685"/>
                </a:lnTo>
                <a:lnTo>
                  <a:pt x="502" y="3717"/>
                </a:lnTo>
                <a:lnTo>
                  <a:pt x="460" y="3749"/>
                </a:lnTo>
                <a:lnTo>
                  <a:pt x="420" y="3783"/>
                </a:lnTo>
                <a:lnTo>
                  <a:pt x="382" y="3817"/>
                </a:lnTo>
                <a:lnTo>
                  <a:pt x="349" y="3854"/>
                </a:lnTo>
                <a:lnTo>
                  <a:pt x="319" y="3893"/>
                </a:lnTo>
                <a:lnTo>
                  <a:pt x="292" y="3939"/>
                </a:lnTo>
                <a:lnTo>
                  <a:pt x="269" y="3989"/>
                </a:lnTo>
                <a:lnTo>
                  <a:pt x="251" y="4042"/>
                </a:lnTo>
                <a:lnTo>
                  <a:pt x="234" y="4097"/>
                </a:lnTo>
                <a:lnTo>
                  <a:pt x="220" y="4154"/>
                </a:lnTo>
                <a:lnTo>
                  <a:pt x="204" y="4210"/>
                </a:lnTo>
                <a:lnTo>
                  <a:pt x="188" y="4265"/>
                </a:lnTo>
                <a:lnTo>
                  <a:pt x="171" y="4320"/>
                </a:lnTo>
                <a:lnTo>
                  <a:pt x="0" y="4320"/>
                </a:lnTo>
                <a:lnTo>
                  <a:pt x="17" y="4278"/>
                </a:lnTo>
                <a:lnTo>
                  <a:pt x="33" y="4232"/>
                </a:lnTo>
                <a:lnTo>
                  <a:pt x="46" y="4183"/>
                </a:lnTo>
                <a:lnTo>
                  <a:pt x="60" y="4131"/>
                </a:lnTo>
                <a:lnTo>
                  <a:pt x="75" y="4075"/>
                </a:lnTo>
                <a:lnTo>
                  <a:pt x="90" y="4019"/>
                </a:lnTo>
                <a:lnTo>
                  <a:pt x="109" y="3964"/>
                </a:lnTo>
                <a:lnTo>
                  <a:pt x="129" y="3909"/>
                </a:lnTo>
                <a:lnTo>
                  <a:pt x="156" y="3855"/>
                </a:lnTo>
                <a:lnTo>
                  <a:pt x="186" y="3804"/>
                </a:lnTo>
                <a:lnTo>
                  <a:pt x="222" y="3756"/>
                </a:lnTo>
                <a:lnTo>
                  <a:pt x="261" y="3713"/>
                </a:lnTo>
                <a:lnTo>
                  <a:pt x="303" y="3672"/>
                </a:lnTo>
                <a:lnTo>
                  <a:pt x="348" y="3634"/>
                </a:lnTo>
                <a:lnTo>
                  <a:pt x="392" y="3599"/>
                </a:lnTo>
                <a:lnTo>
                  <a:pt x="438" y="3565"/>
                </a:lnTo>
                <a:lnTo>
                  <a:pt x="482" y="3531"/>
                </a:lnTo>
                <a:lnTo>
                  <a:pt x="523" y="3499"/>
                </a:lnTo>
                <a:lnTo>
                  <a:pt x="561" y="3466"/>
                </a:lnTo>
                <a:lnTo>
                  <a:pt x="594" y="3434"/>
                </a:lnTo>
                <a:lnTo>
                  <a:pt x="620" y="3400"/>
                </a:lnTo>
                <a:lnTo>
                  <a:pt x="638" y="3367"/>
                </a:lnTo>
                <a:lnTo>
                  <a:pt x="647" y="3336"/>
                </a:lnTo>
                <a:lnTo>
                  <a:pt x="652" y="3302"/>
                </a:lnTo>
                <a:lnTo>
                  <a:pt x="654" y="3265"/>
                </a:lnTo>
                <a:lnTo>
                  <a:pt x="651" y="3224"/>
                </a:lnTo>
                <a:lnTo>
                  <a:pt x="647" y="3181"/>
                </a:lnTo>
                <a:lnTo>
                  <a:pt x="642" y="3137"/>
                </a:lnTo>
                <a:lnTo>
                  <a:pt x="637" y="3091"/>
                </a:lnTo>
                <a:lnTo>
                  <a:pt x="626" y="3021"/>
                </a:lnTo>
                <a:lnTo>
                  <a:pt x="620" y="2952"/>
                </a:lnTo>
                <a:lnTo>
                  <a:pt x="616" y="2881"/>
                </a:lnTo>
                <a:lnTo>
                  <a:pt x="618" y="2809"/>
                </a:lnTo>
                <a:lnTo>
                  <a:pt x="628" y="2737"/>
                </a:lnTo>
                <a:lnTo>
                  <a:pt x="642" y="2681"/>
                </a:lnTo>
                <a:lnTo>
                  <a:pt x="661" y="2626"/>
                </a:lnTo>
                <a:lnTo>
                  <a:pt x="685" y="2574"/>
                </a:lnTo>
                <a:lnTo>
                  <a:pt x="711" y="2521"/>
                </a:lnTo>
                <a:lnTo>
                  <a:pt x="739" y="2472"/>
                </a:lnTo>
                <a:lnTo>
                  <a:pt x="767" y="2423"/>
                </a:lnTo>
                <a:lnTo>
                  <a:pt x="791" y="2381"/>
                </a:lnTo>
                <a:lnTo>
                  <a:pt x="813" y="2342"/>
                </a:lnTo>
                <a:lnTo>
                  <a:pt x="834" y="2303"/>
                </a:lnTo>
                <a:lnTo>
                  <a:pt x="851" y="2265"/>
                </a:lnTo>
                <a:lnTo>
                  <a:pt x="864" y="2228"/>
                </a:lnTo>
                <a:lnTo>
                  <a:pt x="873" y="2194"/>
                </a:lnTo>
                <a:lnTo>
                  <a:pt x="876" y="2160"/>
                </a:lnTo>
                <a:lnTo>
                  <a:pt x="873" y="2126"/>
                </a:lnTo>
                <a:lnTo>
                  <a:pt x="864" y="2092"/>
                </a:lnTo>
                <a:lnTo>
                  <a:pt x="851" y="2055"/>
                </a:lnTo>
                <a:lnTo>
                  <a:pt x="834" y="2017"/>
                </a:lnTo>
                <a:lnTo>
                  <a:pt x="813" y="1978"/>
                </a:lnTo>
                <a:lnTo>
                  <a:pt x="791" y="1939"/>
                </a:lnTo>
                <a:lnTo>
                  <a:pt x="767" y="1897"/>
                </a:lnTo>
                <a:lnTo>
                  <a:pt x="739" y="1848"/>
                </a:lnTo>
                <a:lnTo>
                  <a:pt x="711" y="1799"/>
                </a:lnTo>
                <a:lnTo>
                  <a:pt x="685" y="1746"/>
                </a:lnTo>
                <a:lnTo>
                  <a:pt x="661" y="1694"/>
                </a:lnTo>
                <a:lnTo>
                  <a:pt x="642" y="1639"/>
                </a:lnTo>
                <a:lnTo>
                  <a:pt x="628" y="1583"/>
                </a:lnTo>
                <a:lnTo>
                  <a:pt x="618" y="1511"/>
                </a:lnTo>
                <a:lnTo>
                  <a:pt x="616" y="1439"/>
                </a:lnTo>
                <a:lnTo>
                  <a:pt x="620" y="1368"/>
                </a:lnTo>
                <a:lnTo>
                  <a:pt x="626" y="1299"/>
                </a:lnTo>
                <a:lnTo>
                  <a:pt x="637" y="1229"/>
                </a:lnTo>
                <a:lnTo>
                  <a:pt x="642" y="1183"/>
                </a:lnTo>
                <a:lnTo>
                  <a:pt x="647" y="1139"/>
                </a:lnTo>
                <a:lnTo>
                  <a:pt x="651" y="1096"/>
                </a:lnTo>
                <a:lnTo>
                  <a:pt x="654" y="1055"/>
                </a:lnTo>
                <a:lnTo>
                  <a:pt x="652" y="1018"/>
                </a:lnTo>
                <a:lnTo>
                  <a:pt x="647" y="984"/>
                </a:lnTo>
                <a:lnTo>
                  <a:pt x="638" y="953"/>
                </a:lnTo>
                <a:lnTo>
                  <a:pt x="620" y="920"/>
                </a:lnTo>
                <a:lnTo>
                  <a:pt x="594" y="886"/>
                </a:lnTo>
                <a:lnTo>
                  <a:pt x="561" y="854"/>
                </a:lnTo>
                <a:lnTo>
                  <a:pt x="523" y="822"/>
                </a:lnTo>
                <a:lnTo>
                  <a:pt x="482" y="789"/>
                </a:lnTo>
                <a:lnTo>
                  <a:pt x="438" y="755"/>
                </a:lnTo>
                <a:lnTo>
                  <a:pt x="392" y="721"/>
                </a:lnTo>
                <a:lnTo>
                  <a:pt x="348" y="686"/>
                </a:lnTo>
                <a:lnTo>
                  <a:pt x="303" y="648"/>
                </a:lnTo>
                <a:lnTo>
                  <a:pt x="261" y="607"/>
                </a:lnTo>
                <a:lnTo>
                  <a:pt x="222" y="564"/>
                </a:lnTo>
                <a:lnTo>
                  <a:pt x="186" y="516"/>
                </a:lnTo>
                <a:lnTo>
                  <a:pt x="156" y="465"/>
                </a:lnTo>
                <a:lnTo>
                  <a:pt x="129" y="411"/>
                </a:lnTo>
                <a:lnTo>
                  <a:pt x="109" y="356"/>
                </a:lnTo>
                <a:lnTo>
                  <a:pt x="90" y="301"/>
                </a:lnTo>
                <a:lnTo>
                  <a:pt x="75" y="245"/>
                </a:lnTo>
                <a:lnTo>
                  <a:pt x="60" y="189"/>
                </a:lnTo>
                <a:lnTo>
                  <a:pt x="46" y="137"/>
                </a:lnTo>
                <a:lnTo>
                  <a:pt x="33" y="88"/>
                </a:lnTo>
                <a:lnTo>
                  <a:pt x="17" y="4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110979" cy="6858000"/>
            <a:chOff x="0" y="0"/>
            <a:chExt cx="2110979" cy="6858000"/>
          </a:xfrm>
        </p:grpSpPr>
        <p:sp>
          <p:nvSpPr>
            <p:cNvPr id="9" name="Freeform 8" title="left scallop shape"/>
            <p:cNvSpPr/>
            <p:nvPr/>
          </p:nvSpPr>
          <p:spPr bwMode="auto">
            <a:xfrm>
              <a:off x="0" y="0"/>
              <a:ext cx="2110979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" name="Freeform 11" title="left scallop inline"/>
            <p:cNvSpPr/>
            <p:nvPr/>
          </p:nvSpPr>
          <p:spPr bwMode="auto">
            <a:xfrm>
              <a:off x="655786" y="0"/>
              <a:ext cx="1234679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7795171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2286000"/>
            <a:ext cx="3593592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5846" y="2286000"/>
            <a:ext cx="3593592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4108C-6F15-4D6F-950B-F60B0A652D9F}" type="datetimeFigureOut">
              <a:rPr lang="en-GB" smtClean="0"/>
              <a:pPr/>
              <a:t>25/04/2017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65B87-FEA5-4085-AE27-A12CC796C48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334354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975" y="381001"/>
            <a:ext cx="7629525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832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1832" y="2909102"/>
            <a:ext cx="361188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75398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75398" y="2909102"/>
            <a:ext cx="361188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4108C-6F15-4D6F-950B-F60B0A652D9F}" type="datetimeFigureOut">
              <a:rPr lang="en-GB" smtClean="0"/>
              <a:pPr/>
              <a:t>25/04/2017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65B87-FEA5-4085-AE27-A12CC796C48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061340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4108C-6F15-4D6F-950B-F60B0A652D9F}" type="datetimeFigureOut">
              <a:rPr lang="en-GB" smtClean="0"/>
              <a:pPr/>
              <a:t>25/04/2017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65B87-FEA5-4085-AE27-A12CC796C48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8646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4108C-6F15-4D6F-950B-F60B0A652D9F}" type="datetimeFigureOut">
              <a:rPr lang="en-GB" smtClean="0"/>
              <a:pPr/>
              <a:t>25/04/2017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65B87-FEA5-4085-AE27-A12CC796C48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8942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4" y="457200"/>
            <a:ext cx="2319086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cap="all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88" y="920377"/>
            <a:ext cx="4618814" cy="498512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4" y="1741336"/>
            <a:ext cx="2319086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3789" y="6375679"/>
            <a:ext cx="925016" cy="348462"/>
          </a:xfrm>
        </p:spPr>
        <p:txBody>
          <a:bodyPr/>
          <a:lstStyle/>
          <a:p>
            <a:fld id="{B2B4108C-6F15-4D6F-950B-F60B0A652D9F}" type="datetimeFigureOut">
              <a:rPr lang="en-GB" smtClean="0"/>
              <a:pPr/>
              <a:t>25/04/2017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68261" y="6375679"/>
            <a:ext cx="924342" cy="345796"/>
          </a:xfrm>
        </p:spPr>
        <p:txBody>
          <a:bodyPr/>
          <a:lstStyle/>
          <a:p>
            <a:fld id="{8FF65B87-FEA5-4085-AE27-A12CC796C48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9450705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2598" y="1"/>
            <a:ext cx="5516689" cy="685799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3" y="457200"/>
            <a:ext cx="2319088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3" y="1741336"/>
            <a:ext cx="2319088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4463" y="6375679"/>
            <a:ext cx="924342" cy="348462"/>
          </a:xfrm>
        </p:spPr>
        <p:txBody>
          <a:bodyPr/>
          <a:lstStyle/>
          <a:p>
            <a:fld id="{B2B4108C-6F15-4D6F-950B-F60B0A652D9F}" type="datetimeFigureOut">
              <a:rPr lang="en-GB" smtClean="0"/>
              <a:pPr/>
              <a:t>25/04/2017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56153" y="6375679"/>
            <a:ext cx="947460" cy="345796"/>
          </a:xfrm>
        </p:spPr>
        <p:txBody>
          <a:bodyPr/>
          <a:lstStyle/>
          <a:p>
            <a:fld id="{8FF65B87-FEA5-4085-AE27-A12CC796C48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62879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758" y="2286002"/>
            <a:ext cx="763374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8758" y="6375679"/>
            <a:ext cx="174729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2B4108C-6F15-4D6F-950B-F60B0A652D9F}" type="datetimeFigureOut">
              <a:rPr lang="en-GB" smtClean="0"/>
              <a:pPr/>
              <a:t>25/04/2017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75679"/>
            <a:ext cx="30861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6375679"/>
            <a:ext cx="211454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FF65B87-FEA5-4085-AE27-A12CC796C48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right edge border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reeform 5"/>
          <p:cNvSpPr/>
          <p:nvPr/>
        </p:nvSpPr>
        <p:spPr bwMode="auto">
          <a:xfrm>
            <a:off x="1" y="0"/>
            <a:ext cx="679090" cy="6858000"/>
          </a:xfrm>
          <a:custGeom>
            <a:avLst/>
            <a:gdLst/>
            <a:ahLst/>
            <a:cxnLst/>
            <a:rect l="0" t="0" r="r" b="b"/>
            <a:pathLst>
              <a:path w="211" h="2160">
                <a:moveTo>
                  <a:pt x="155" y="1728"/>
                </a:moveTo>
                <a:cubicBezTo>
                  <a:pt x="155" y="1620"/>
                  <a:pt x="211" y="1620"/>
                  <a:pt x="211" y="1512"/>
                </a:cubicBezTo>
                <a:cubicBezTo>
                  <a:pt x="211" y="1404"/>
                  <a:pt x="155" y="1404"/>
                  <a:pt x="155" y="1296"/>
                </a:cubicBezTo>
                <a:cubicBezTo>
                  <a:pt x="155" y="1188"/>
                  <a:pt x="211" y="1188"/>
                  <a:pt x="211" y="1080"/>
                </a:cubicBezTo>
                <a:cubicBezTo>
                  <a:pt x="211" y="972"/>
                  <a:pt x="155" y="972"/>
                  <a:pt x="155" y="864"/>
                </a:cubicBezTo>
                <a:cubicBezTo>
                  <a:pt x="155" y="756"/>
                  <a:pt x="211" y="756"/>
                  <a:pt x="211" y="648"/>
                </a:cubicBezTo>
                <a:cubicBezTo>
                  <a:pt x="211" y="540"/>
                  <a:pt x="155" y="540"/>
                  <a:pt x="155" y="432"/>
                </a:cubicBezTo>
                <a:cubicBezTo>
                  <a:pt x="155" y="324"/>
                  <a:pt x="211" y="324"/>
                  <a:pt x="211" y="216"/>
                </a:cubicBezTo>
                <a:cubicBezTo>
                  <a:pt x="211" y="108"/>
                  <a:pt x="155" y="108"/>
                  <a:pt x="15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160"/>
                  <a:pt x="0" y="2160"/>
                  <a:pt x="0" y="2160"/>
                </a:cubicBezTo>
                <a:cubicBezTo>
                  <a:pt x="155" y="2160"/>
                  <a:pt x="155" y="2160"/>
                  <a:pt x="155" y="2160"/>
                </a:cubicBezTo>
                <a:cubicBezTo>
                  <a:pt x="155" y="2052"/>
                  <a:pt x="211" y="2052"/>
                  <a:pt x="211" y="1944"/>
                </a:cubicBezTo>
                <a:cubicBezTo>
                  <a:pt x="211" y="1836"/>
                  <a:pt x="155" y="1836"/>
                  <a:pt x="155" y="172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916501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5100" kern="1200" cap="all" spc="15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pos="594">
          <p15:clr>
            <a:srgbClr val="F26B43"/>
          </p15:clr>
        </p15:guide>
        <p15:guide id="4" pos="5400">
          <p15:clr>
            <a:srgbClr val="F26B43"/>
          </p15:clr>
        </p15:guide>
        <p15:guide id="5" orient="horz" pos="4008">
          <p15:clr>
            <a:srgbClr val="F26B43"/>
          </p15:clr>
        </p15:guide>
        <p15:guide id="6" orient="horz" pos="1440">
          <p15:clr>
            <a:srgbClr val="F26B43"/>
          </p15:clr>
        </p15:guide>
        <p15:guide id="7" orient="horz" pos="3720">
          <p15:clr>
            <a:srgbClr val="F26B43"/>
          </p15:clr>
        </p15:guide>
        <p15:guide id="8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4800" dirty="0" smtClean="0"/>
              <a:t>Fundamentals of Data Representation</a:t>
            </a:r>
            <a:br>
              <a:rPr lang="en-GB" sz="4800" dirty="0" smtClean="0"/>
            </a:br>
            <a:r>
              <a:rPr lang="en-GB" sz="4800" dirty="0"/>
              <a:t/>
            </a:r>
            <a:br>
              <a:rPr lang="en-GB" sz="4800" dirty="0"/>
            </a:br>
            <a:r>
              <a:rPr lang="en-GB" sz="4800" dirty="0" smtClean="0">
                <a:solidFill>
                  <a:srgbClr val="FF0000"/>
                </a:solidFill>
              </a:rPr>
              <a:t>Lesson 1</a:t>
            </a:r>
            <a:endParaRPr lang="en-GB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z="2800" dirty="0" smtClean="0"/>
              <a:t>Binary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FF0000"/>
                </a:solidFill>
              </a:rPr>
              <a:t>Denary System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3768" y="3068960"/>
            <a:ext cx="2952328" cy="1224136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en-GB" sz="7200" dirty="0" smtClean="0">
                <a:latin typeface="Calibri" pitchFamily="34" charset="0"/>
              </a:rPr>
              <a:t>243</a:t>
            </a:r>
          </a:p>
          <a:p>
            <a:pPr algn="ctr">
              <a:buNone/>
            </a:pPr>
            <a:endParaRPr lang="en-GB" dirty="0" smtClean="0">
              <a:latin typeface="Calibri" pitchFamily="34" charset="0"/>
            </a:endParaRPr>
          </a:p>
          <a:p>
            <a:pPr>
              <a:buNone/>
            </a:pP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4211960" y="3140968"/>
            <a:ext cx="576064" cy="10081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4283968" y="4437112"/>
            <a:ext cx="17267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solidFill>
                  <a:srgbClr val="00B050"/>
                </a:solidFill>
                <a:latin typeface="Calibri" pitchFamily="34" charset="0"/>
              </a:rPr>
              <a:t>3</a:t>
            </a:r>
            <a:r>
              <a:rPr lang="en-GB" sz="4400" dirty="0" smtClean="0">
                <a:solidFill>
                  <a:srgbClr val="00B050"/>
                </a:solidFill>
              </a:rPr>
              <a:t> units</a:t>
            </a:r>
            <a:endParaRPr lang="en-GB" sz="4400" dirty="0">
              <a:solidFill>
                <a:srgbClr val="00B05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15616" y="1556792"/>
            <a:ext cx="62861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Working Denary Out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8" name="Straight Arrow Connector 7"/>
          <p:cNvCxnSpPr>
            <a:endCxn id="4" idx="2"/>
          </p:cNvCxnSpPr>
          <p:nvPr/>
        </p:nvCxnSpPr>
        <p:spPr>
          <a:xfrm flipH="1" flipV="1">
            <a:off x="4499992" y="4149080"/>
            <a:ext cx="72008" cy="432048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FF0000"/>
                </a:solidFill>
              </a:rPr>
              <a:t>Denary System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3768" y="3068960"/>
            <a:ext cx="2952328" cy="1224136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en-GB" sz="7200" dirty="0" smtClean="0">
                <a:latin typeface="Calibri" pitchFamily="34" charset="0"/>
              </a:rPr>
              <a:t>243</a:t>
            </a:r>
          </a:p>
          <a:p>
            <a:pPr algn="ctr">
              <a:buNone/>
            </a:pPr>
            <a:endParaRPr lang="en-GB" dirty="0" smtClean="0">
              <a:latin typeface="Calibri" pitchFamily="34" charset="0"/>
            </a:endParaRPr>
          </a:p>
          <a:p>
            <a:pPr>
              <a:buNone/>
            </a:pP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3707904" y="3140968"/>
            <a:ext cx="576064" cy="100811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3851920" y="4653136"/>
            <a:ext cx="264207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solidFill>
                  <a:schemeClr val="accent3"/>
                </a:solidFill>
                <a:latin typeface="Calibri" pitchFamily="34" charset="0"/>
              </a:rPr>
              <a:t>4</a:t>
            </a:r>
            <a:r>
              <a:rPr lang="en-GB" sz="4400" dirty="0" smtClean="0">
                <a:solidFill>
                  <a:schemeClr val="accent3"/>
                </a:solidFill>
              </a:rPr>
              <a:t> tens</a:t>
            </a:r>
          </a:p>
          <a:p>
            <a:r>
              <a:rPr lang="en-GB" sz="4400" dirty="0" smtClean="0">
                <a:solidFill>
                  <a:schemeClr val="accent3"/>
                </a:solidFill>
              </a:rPr>
              <a:t>4 * 10 = 40</a:t>
            </a:r>
            <a:endParaRPr lang="en-GB" sz="4400" dirty="0">
              <a:solidFill>
                <a:schemeClr val="accent3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15616" y="1556792"/>
            <a:ext cx="62861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Working Denary Out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8" name="Straight Arrow Connector 7"/>
          <p:cNvCxnSpPr>
            <a:endCxn id="4" idx="2"/>
          </p:cNvCxnSpPr>
          <p:nvPr/>
        </p:nvCxnSpPr>
        <p:spPr>
          <a:xfrm flipH="1" flipV="1">
            <a:off x="3995936" y="4149080"/>
            <a:ext cx="72008" cy="432048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FF0000"/>
                </a:solidFill>
              </a:rPr>
              <a:t>Denary System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3768" y="3068960"/>
            <a:ext cx="2952328" cy="1224136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en-GB" sz="7200" dirty="0" smtClean="0">
                <a:latin typeface="Calibri" pitchFamily="34" charset="0"/>
              </a:rPr>
              <a:t>243</a:t>
            </a:r>
          </a:p>
          <a:p>
            <a:pPr algn="ctr">
              <a:buNone/>
            </a:pPr>
            <a:endParaRPr lang="en-GB" dirty="0" smtClean="0">
              <a:latin typeface="Calibri" pitchFamily="34" charset="0"/>
            </a:endParaRPr>
          </a:p>
          <a:p>
            <a:pPr>
              <a:buNone/>
            </a:pP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3203848" y="3140968"/>
            <a:ext cx="576064" cy="100811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3059832" y="4653136"/>
            <a:ext cx="309270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solidFill>
                  <a:srgbClr val="7030A0"/>
                </a:solidFill>
                <a:latin typeface="Calibri" pitchFamily="34" charset="0"/>
              </a:rPr>
              <a:t>2</a:t>
            </a:r>
            <a:r>
              <a:rPr lang="en-GB" sz="4400" dirty="0" smtClean="0">
                <a:solidFill>
                  <a:srgbClr val="7030A0"/>
                </a:solidFill>
              </a:rPr>
              <a:t> hundreds</a:t>
            </a:r>
          </a:p>
          <a:p>
            <a:r>
              <a:rPr lang="en-GB" sz="4400" dirty="0" smtClean="0">
                <a:solidFill>
                  <a:srgbClr val="7030A0"/>
                </a:solidFill>
              </a:rPr>
              <a:t>2 * 100= 200</a:t>
            </a:r>
            <a:endParaRPr lang="en-GB" sz="4400" dirty="0">
              <a:solidFill>
                <a:srgbClr val="7030A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15616" y="1556792"/>
            <a:ext cx="62861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Working Denary Out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8" name="Straight Arrow Connector 7"/>
          <p:cNvCxnSpPr>
            <a:endCxn id="4" idx="2"/>
          </p:cNvCxnSpPr>
          <p:nvPr/>
        </p:nvCxnSpPr>
        <p:spPr>
          <a:xfrm flipH="1" flipV="1">
            <a:off x="3491880" y="4149080"/>
            <a:ext cx="72008" cy="432048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FF0000"/>
                </a:solidFill>
              </a:rPr>
              <a:t>Denary System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7324" y="5926633"/>
            <a:ext cx="2232248" cy="1080120"/>
          </a:xfrm>
        </p:spPr>
        <p:txBody>
          <a:bodyPr>
            <a:normAutofit fontScale="92500" lnSpcReduction="20000"/>
          </a:bodyPr>
          <a:lstStyle/>
          <a:p>
            <a:pPr algn="ctr">
              <a:buNone/>
            </a:pPr>
            <a:r>
              <a:rPr lang="en-GB" sz="7200" dirty="0" smtClean="0">
                <a:solidFill>
                  <a:srgbClr val="7030A0"/>
                </a:solidFill>
                <a:latin typeface="Calibri" pitchFamily="34" charset="0"/>
              </a:rPr>
              <a:t>2</a:t>
            </a:r>
            <a:r>
              <a:rPr lang="en-GB" sz="7200" dirty="0" smtClean="0">
                <a:solidFill>
                  <a:schemeClr val="accent3"/>
                </a:solidFill>
                <a:latin typeface="Calibri" pitchFamily="34" charset="0"/>
              </a:rPr>
              <a:t>4</a:t>
            </a:r>
            <a:r>
              <a:rPr lang="en-GB" sz="7200" dirty="0" smtClean="0">
                <a:solidFill>
                  <a:srgbClr val="00B050"/>
                </a:solidFill>
                <a:latin typeface="Calibri" pitchFamily="34" charset="0"/>
              </a:rPr>
              <a:t>3</a:t>
            </a:r>
          </a:p>
          <a:p>
            <a:pPr algn="ctr">
              <a:buNone/>
            </a:pPr>
            <a:endParaRPr lang="en-GB" dirty="0" smtClean="0">
              <a:latin typeface="Calibri" pitchFamily="34" charset="0"/>
            </a:endParaRPr>
          </a:p>
          <a:p>
            <a:pPr>
              <a:buNone/>
            </a:pP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1187624" y="1071627"/>
            <a:ext cx="62861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Working Denary Out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57601" y="5157192"/>
            <a:ext cx="17267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solidFill>
                  <a:srgbClr val="00B050"/>
                </a:solidFill>
                <a:latin typeface="Calibri" pitchFamily="34" charset="0"/>
              </a:rPr>
              <a:t>3</a:t>
            </a:r>
            <a:r>
              <a:rPr lang="en-GB" sz="4400" dirty="0" smtClean="0">
                <a:solidFill>
                  <a:srgbClr val="00B050"/>
                </a:solidFill>
              </a:rPr>
              <a:t> units</a:t>
            </a:r>
            <a:endParaRPr lang="en-GB" sz="4400" dirty="0">
              <a:solidFill>
                <a:srgbClr val="00B05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86741" y="3481844"/>
            <a:ext cx="264207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 smtClean="0">
                <a:solidFill>
                  <a:schemeClr val="accent3"/>
                </a:solidFill>
                <a:latin typeface="Calibri" pitchFamily="34" charset="0"/>
              </a:rPr>
              <a:t>4</a:t>
            </a:r>
            <a:r>
              <a:rPr lang="en-GB" sz="4400" dirty="0" smtClean="0">
                <a:solidFill>
                  <a:schemeClr val="accent3"/>
                </a:solidFill>
              </a:rPr>
              <a:t> tens</a:t>
            </a:r>
          </a:p>
          <a:p>
            <a:pPr algn="ctr"/>
            <a:r>
              <a:rPr lang="en-GB" sz="4400" dirty="0" smtClean="0">
                <a:solidFill>
                  <a:schemeClr val="accent3"/>
                </a:solidFill>
              </a:rPr>
              <a:t>4 * 10 = 40</a:t>
            </a:r>
            <a:endParaRPr lang="en-GB" sz="4400" dirty="0">
              <a:solidFill>
                <a:schemeClr val="accent3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7584" y="2105898"/>
            <a:ext cx="309270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 smtClean="0">
                <a:solidFill>
                  <a:srgbClr val="7030A0"/>
                </a:solidFill>
                <a:latin typeface="Calibri" pitchFamily="34" charset="0"/>
              </a:rPr>
              <a:t>2</a:t>
            </a:r>
            <a:r>
              <a:rPr lang="en-GB" sz="4400" dirty="0" smtClean="0">
                <a:solidFill>
                  <a:srgbClr val="7030A0"/>
                </a:solidFill>
              </a:rPr>
              <a:t> hundreds</a:t>
            </a:r>
          </a:p>
          <a:p>
            <a:pPr algn="ctr"/>
            <a:r>
              <a:rPr lang="en-GB" sz="4400" dirty="0" smtClean="0">
                <a:solidFill>
                  <a:srgbClr val="7030A0"/>
                </a:solidFill>
              </a:rPr>
              <a:t>2 * 100= 200</a:t>
            </a:r>
            <a:endParaRPr lang="en-GB" sz="4400" dirty="0">
              <a:solidFill>
                <a:srgbClr val="7030A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979712" y="3861048"/>
            <a:ext cx="5501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+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084168" y="3861048"/>
            <a:ext cx="5501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+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732240" y="5363320"/>
            <a:ext cx="5501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=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FF0000"/>
                </a:solidFill>
              </a:rPr>
              <a:t>Binary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608" y="1775191"/>
            <a:ext cx="7528892" cy="4625609"/>
          </a:xfrm>
        </p:spPr>
        <p:txBody>
          <a:bodyPr/>
          <a:lstStyle/>
          <a:p>
            <a:r>
              <a:rPr lang="en-GB" dirty="0" smtClean="0"/>
              <a:t>Computers understand binary which is a Base </a:t>
            </a:r>
            <a:r>
              <a:rPr lang="en-GB" dirty="0" smtClean="0">
                <a:latin typeface="Calibri" pitchFamily="34" charset="0"/>
              </a:rPr>
              <a:t>2</a:t>
            </a:r>
            <a:r>
              <a:rPr lang="en-GB" dirty="0" smtClean="0"/>
              <a:t> number system as it only has two numbers:</a:t>
            </a:r>
          </a:p>
          <a:p>
            <a:endParaRPr lang="en-GB" dirty="0" smtClean="0">
              <a:latin typeface="Calibri" pitchFamily="34" charset="0"/>
            </a:endParaRPr>
          </a:p>
          <a:p>
            <a:pPr algn="ctr">
              <a:buNone/>
            </a:pPr>
            <a:r>
              <a:rPr lang="en-GB" sz="6600" dirty="0" smtClean="0">
                <a:solidFill>
                  <a:schemeClr val="accent2"/>
                </a:solidFill>
                <a:latin typeface="Calibri" pitchFamily="34" charset="0"/>
              </a:rPr>
              <a:t>0</a:t>
            </a:r>
            <a:r>
              <a:rPr lang="en-GB" sz="6600" dirty="0" smtClean="0">
                <a:solidFill>
                  <a:schemeClr val="accent2"/>
                </a:solidFill>
              </a:rPr>
              <a:t> and </a:t>
            </a:r>
            <a:r>
              <a:rPr lang="en-GB" sz="6600" dirty="0" smtClean="0">
                <a:solidFill>
                  <a:schemeClr val="accent2"/>
                </a:solidFill>
                <a:latin typeface="Calibri" pitchFamily="34" charset="0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FF0000"/>
                </a:solidFill>
              </a:rPr>
              <a:t>Binary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260211"/>
            <a:ext cx="8712968" cy="4625609"/>
          </a:xfrm>
        </p:spPr>
        <p:txBody>
          <a:bodyPr/>
          <a:lstStyle/>
          <a:p>
            <a:r>
              <a:rPr lang="en-GB" dirty="0" smtClean="0"/>
              <a:t>The position of numbers in binary is also important.</a:t>
            </a:r>
          </a:p>
          <a:p>
            <a:r>
              <a:rPr lang="en-GB" dirty="0" smtClean="0"/>
              <a:t>Calculating denary number </a:t>
            </a:r>
            <a:r>
              <a:rPr lang="en-GB" dirty="0" smtClean="0">
                <a:latin typeface="Calibri" pitchFamily="34" charset="0"/>
              </a:rPr>
              <a:t>1:</a:t>
            </a:r>
            <a:endParaRPr lang="en-GB" dirty="0">
              <a:latin typeface="Calibri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55576" y="3573016"/>
          <a:ext cx="741682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957"/>
                <a:gridCol w="787358"/>
                <a:gridCol w="787358"/>
                <a:gridCol w="787358"/>
                <a:gridCol w="787358"/>
                <a:gridCol w="787358"/>
                <a:gridCol w="787358"/>
                <a:gridCol w="787358"/>
                <a:gridCol w="787358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Denary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128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64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32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16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8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4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2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1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Binary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0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0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0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0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0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0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0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1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403648" y="5934670"/>
            <a:ext cx="56220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Binary = </a:t>
            </a:r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alibri" pitchFamily="34" charset="0"/>
              </a:rPr>
              <a:t>00000001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48264" y="4797152"/>
            <a:ext cx="18421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>
                <a:latin typeface="Calibri" pitchFamily="34" charset="0"/>
              </a:rPr>
              <a:t>(1 * 1) = 1</a:t>
            </a:r>
            <a:endParaRPr lang="en-GB" sz="3200" dirty="0">
              <a:latin typeface="Calibri" pitchFamily="34" charset="0"/>
            </a:endParaRPr>
          </a:p>
        </p:txBody>
      </p:sp>
      <p:cxnSp>
        <p:nvCxnSpPr>
          <p:cNvPr id="8" name="Straight Arrow Connector 7"/>
          <p:cNvCxnSpPr>
            <a:stCxn id="6" idx="0"/>
          </p:cNvCxnSpPr>
          <p:nvPr/>
        </p:nvCxnSpPr>
        <p:spPr>
          <a:xfrm flipH="1" flipV="1">
            <a:off x="7740352" y="4365104"/>
            <a:ext cx="128998" cy="43204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rved Down Arrow 8"/>
          <p:cNvSpPr/>
          <p:nvPr/>
        </p:nvSpPr>
        <p:spPr>
          <a:xfrm flipH="1">
            <a:off x="6948264" y="3212976"/>
            <a:ext cx="720080" cy="288032"/>
          </a:xfrm>
          <a:prstGeom prst="curvedDownArrow">
            <a:avLst/>
          </a:prstGeom>
          <a:ln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92280" y="2780928"/>
            <a:ext cx="51167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x2</a:t>
            </a:r>
            <a:endParaRPr lang="en-US" sz="2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1" name="Curved Down Arrow 10"/>
          <p:cNvSpPr/>
          <p:nvPr/>
        </p:nvSpPr>
        <p:spPr>
          <a:xfrm flipH="1">
            <a:off x="6156176" y="3212976"/>
            <a:ext cx="720080" cy="288032"/>
          </a:xfrm>
          <a:prstGeom prst="curvedDownArrow">
            <a:avLst/>
          </a:prstGeom>
          <a:ln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300192" y="2780928"/>
            <a:ext cx="51167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x2</a:t>
            </a:r>
            <a:endParaRPr lang="en-US" sz="2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3" name="Curved Down Arrow 12"/>
          <p:cNvSpPr/>
          <p:nvPr/>
        </p:nvSpPr>
        <p:spPr>
          <a:xfrm flipH="1">
            <a:off x="5292080" y="3212976"/>
            <a:ext cx="720080" cy="288032"/>
          </a:xfrm>
          <a:prstGeom prst="curvedDownArrow">
            <a:avLst/>
          </a:prstGeom>
          <a:ln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436096" y="2780928"/>
            <a:ext cx="51167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x2</a:t>
            </a:r>
            <a:endParaRPr lang="en-US" sz="2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5" name="Curved Down Arrow 14"/>
          <p:cNvSpPr/>
          <p:nvPr/>
        </p:nvSpPr>
        <p:spPr>
          <a:xfrm flipH="1">
            <a:off x="4499992" y="3212976"/>
            <a:ext cx="720080" cy="288032"/>
          </a:xfrm>
          <a:prstGeom prst="curvedDownArrow">
            <a:avLst/>
          </a:prstGeom>
          <a:ln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644008" y="2780928"/>
            <a:ext cx="51167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x2</a:t>
            </a:r>
            <a:endParaRPr lang="en-US" sz="2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7" name="Curved Down Arrow 16"/>
          <p:cNvSpPr/>
          <p:nvPr/>
        </p:nvSpPr>
        <p:spPr>
          <a:xfrm flipH="1">
            <a:off x="3707904" y="3212976"/>
            <a:ext cx="720080" cy="288032"/>
          </a:xfrm>
          <a:prstGeom prst="curvedDownArrow">
            <a:avLst/>
          </a:prstGeom>
          <a:ln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851920" y="2780928"/>
            <a:ext cx="51167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x2</a:t>
            </a:r>
            <a:endParaRPr lang="en-US" sz="2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9" name="Curved Down Arrow 18"/>
          <p:cNvSpPr/>
          <p:nvPr/>
        </p:nvSpPr>
        <p:spPr>
          <a:xfrm flipH="1">
            <a:off x="2915816" y="3212976"/>
            <a:ext cx="720080" cy="288032"/>
          </a:xfrm>
          <a:prstGeom prst="curvedDownArrow">
            <a:avLst/>
          </a:prstGeom>
          <a:ln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059832" y="2780928"/>
            <a:ext cx="51167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x2</a:t>
            </a:r>
            <a:endParaRPr lang="en-US" sz="2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3" name="Curved Down Arrow 22"/>
          <p:cNvSpPr/>
          <p:nvPr/>
        </p:nvSpPr>
        <p:spPr>
          <a:xfrm flipH="1">
            <a:off x="2123728" y="3212976"/>
            <a:ext cx="720080" cy="288032"/>
          </a:xfrm>
          <a:prstGeom prst="curvedDownArrow">
            <a:avLst/>
          </a:prstGeom>
          <a:ln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267744" y="2780928"/>
            <a:ext cx="51167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x2</a:t>
            </a:r>
            <a:endParaRPr lang="en-US" sz="2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2" cstate="print"/>
          <a:srcRect l="13440" r="12641"/>
          <a:stretch>
            <a:fillRect/>
          </a:stretch>
        </p:blipFill>
        <p:spPr bwMode="auto">
          <a:xfrm>
            <a:off x="8187753" y="0"/>
            <a:ext cx="956247" cy="1293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FF0000"/>
                </a:solidFill>
              </a:rPr>
              <a:t>Binary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631051"/>
            <a:ext cx="8034859" cy="4625609"/>
          </a:xfrm>
        </p:spPr>
        <p:txBody>
          <a:bodyPr/>
          <a:lstStyle/>
          <a:p>
            <a:r>
              <a:rPr lang="en-GB" dirty="0" smtClean="0"/>
              <a:t>The position of numbers in binary is also important.</a:t>
            </a:r>
          </a:p>
          <a:p>
            <a:r>
              <a:rPr lang="en-GB" dirty="0" smtClean="0"/>
              <a:t>Calculating denary number </a:t>
            </a:r>
            <a:r>
              <a:rPr lang="en-GB" dirty="0" smtClean="0">
                <a:latin typeface="Calibri" pitchFamily="34" charset="0"/>
              </a:rPr>
              <a:t>3:</a:t>
            </a:r>
            <a:endParaRPr lang="en-GB" dirty="0">
              <a:latin typeface="Calibri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55576" y="3573016"/>
          <a:ext cx="741682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957"/>
                <a:gridCol w="787358"/>
                <a:gridCol w="787358"/>
                <a:gridCol w="787358"/>
                <a:gridCol w="787358"/>
                <a:gridCol w="787358"/>
                <a:gridCol w="787358"/>
                <a:gridCol w="787358"/>
                <a:gridCol w="787358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Denary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128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64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32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16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8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4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2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1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Binary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0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0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0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0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0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0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1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1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422083" y="5934670"/>
            <a:ext cx="55851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Binary = </a:t>
            </a:r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alibri" pitchFamily="34" charset="0"/>
              </a:rPr>
              <a:t>00000011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48264" y="4797152"/>
            <a:ext cx="18421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>
                <a:latin typeface="Calibri" pitchFamily="34" charset="0"/>
              </a:rPr>
              <a:t>(1 * 1) = 1</a:t>
            </a:r>
            <a:endParaRPr lang="en-GB" sz="3200" dirty="0">
              <a:latin typeface="Calibri" pitchFamily="34" charset="0"/>
            </a:endParaRPr>
          </a:p>
        </p:txBody>
      </p:sp>
      <p:cxnSp>
        <p:nvCxnSpPr>
          <p:cNvPr id="8" name="Straight Arrow Connector 7"/>
          <p:cNvCxnSpPr>
            <a:stCxn id="6" idx="0"/>
          </p:cNvCxnSpPr>
          <p:nvPr/>
        </p:nvCxnSpPr>
        <p:spPr>
          <a:xfrm flipH="1" flipV="1">
            <a:off x="7740352" y="4365104"/>
            <a:ext cx="128998" cy="43204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427984" y="4797152"/>
            <a:ext cx="18421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>
                <a:latin typeface="Calibri" pitchFamily="34" charset="0"/>
              </a:rPr>
              <a:t>(1 * 2) = 2</a:t>
            </a:r>
            <a:endParaRPr lang="en-GB" sz="3200" dirty="0">
              <a:latin typeface="Calibri" pitchFamily="34" charset="0"/>
            </a:endParaRPr>
          </a:p>
        </p:txBody>
      </p:sp>
      <p:cxnSp>
        <p:nvCxnSpPr>
          <p:cNvPr id="10" name="Straight Arrow Connector 9"/>
          <p:cNvCxnSpPr>
            <a:stCxn id="9" idx="0"/>
          </p:cNvCxnSpPr>
          <p:nvPr/>
        </p:nvCxnSpPr>
        <p:spPr>
          <a:xfrm flipV="1">
            <a:off x="5349070" y="4293096"/>
            <a:ext cx="1599194" cy="50405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254097" y="4593902"/>
            <a:ext cx="5501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+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/>
          <a:srcRect l="13440" r="12641"/>
          <a:stretch>
            <a:fillRect/>
          </a:stretch>
        </p:blipFill>
        <p:spPr bwMode="auto">
          <a:xfrm>
            <a:off x="8187753" y="0"/>
            <a:ext cx="956247" cy="1293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FF0000"/>
                </a:solidFill>
              </a:rPr>
              <a:t>Binary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1226" y="1631051"/>
            <a:ext cx="8069209" cy="4625609"/>
          </a:xfrm>
        </p:spPr>
        <p:txBody>
          <a:bodyPr/>
          <a:lstStyle/>
          <a:p>
            <a:r>
              <a:rPr lang="en-GB" dirty="0" smtClean="0"/>
              <a:t>The position of numbers in binary is also important.</a:t>
            </a:r>
          </a:p>
          <a:p>
            <a:r>
              <a:rPr lang="en-GB" dirty="0" smtClean="0"/>
              <a:t>Calculating denary number </a:t>
            </a:r>
            <a:r>
              <a:rPr lang="en-GB" dirty="0" smtClean="0">
                <a:latin typeface="Calibri" pitchFamily="34" charset="0"/>
              </a:rPr>
              <a:t>6:</a:t>
            </a:r>
            <a:endParaRPr lang="en-GB" dirty="0">
              <a:latin typeface="Calibri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55576" y="3573016"/>
          <a:ext cx="741682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957"/>
                <a:gridCol w="787358"/>
                <a:gridCol w="787358"/>
                <a:gridCol w="787358"/>
                <a:gridCol w="787358"/>
                <a:gridCol w="787358"/>
                <a:gridCol w="787358"/>
                <a:gridCol w="787358"/>
                <a:gridCol w="787358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Denary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128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64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32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16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8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4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2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1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Binary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0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0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0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0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0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1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1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0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422083" y="5934670"/>
            <a:ext cx="55851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Binary = </a:t>
            </a:r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alibri" pitchFamily="34" charset="0"/>
              </a:rPr>
              <a:t>00000110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48264" y="4797152"/>
            <a:ext cx="18421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>
                <a:latin typeface="Calibri" pitchFamily="34" charset="0"/>
              </a:rPr>
              <a:t>(1 * 2) = 2</a:t>
            </a:r>
            <a:endParaRPr lang="en-GB" sz="3200" dirty="0">
              <a:latin typeface="Calibri" pitchFamily="34" charset="0"/>
            </a:endParaRPr>
          </a:p>
        </p:txBody>
      </p:sp>
      <p:cxnSp>
        <p:nvCxnSpPr>
          <p:cNvPr id="8" name="Straight Arrow Connector 7"/>
          <p:cNvCxnSpPr>
            <a:stCxn id="6" idx="0"/>
          </p:cNvCxnSpPr>
          <p:nvPr/>
        </p:nvCxnSpPr>
        <p:spPr>
          <a:xfrm flipH="1" flipV="1">
            <a:off x="7020275" y="4365104"/>
            <a:ext cx="849075" cy="43204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427984" y="4797152"/>
            <a:ext cx="18421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>
                <a:latin typeface="Calibri" pitchFamily="34" charset="0"/>
              </a:rPr>
              <a:t>(1 * 4) = 4</a:t>
            </a:r>
            <a:endParaRPr lang="en-GB" sz="3200" dirty="0">
              <a:latin typeface="Calibri" pitchFamily="34" charset="0"/>
            </a:endParaRPr>
          </a:p>
        </p:txBody>
      </p:sp>
      <p:cxnSp>
        <p:nvCxnSpPr>
          <p:cNvPr id="10" name="Straight Arrow Connector 9"/>
          <p:cNvCxnSpPr>
            <a:stCxn id="9" idx="0"/>
          </p:cNvCxnSpPr>
          <p:nvPr/>
        </p:nvCxnSpPr>
        <p:spPr>
          <a:xfrm flipV="1">
            <a:off x="5349070" y="4365104"/>
            <a:ext cx="735098" cy="43204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254097" y="4593902"/>
            <a:ext cx="5501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+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FF0000"/>
                </a:solidFill>
              </a:rPr>
              <a:t>Binary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484784"/>
            <a:ext cx="8034859" cy="4625609"/>
          </a:xfrm>
        </p:spPr>
        <p:txBody>
          <a:bodyPr/>
          <a:lstStyle/>
          <a:p>
            <a:r>
              <a:rPr lang="en-GB" dirty="0" smtClean="0"/>
              <a:t>The position of numbers in binary is also important.</a:t>
            </a:r>
          </a:p>
          <a:p>
            <a:r>
              <a:rPr lang="en-GB" dirty="0" smtClean="0"/>
              <a:t>Calculating denary number </a:t>
            </a:r>
            <a:r>
              <a:rPr lang="en-GB" dirty="0" smtClean="0">
                <a:latin typeface="Calibri" pitchFamily="34" charset="0"/>
              </a:rPr>
              <a:t>37:</a:t>
            </a:r>
            <a:endParaRPr lang="en-GB" dirty="0">
              <a:latin typeface="Calibri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55576" y="3573016"/>
          <a:ext cx="741682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957"/>
                <a:gridCol w="787358"/>
                <a:gridCol w="787358"/>
                <a:gridCol w="787358"/>
                <a:gridCol w="787358"/>
                <a:gridCol w="787358"/>
                <a:gridCol w="787358"/>
                <a:gridCol w="787358"/>
                <a:gridCol w="787358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Denary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128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64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32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16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8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4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2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1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Binary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0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0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1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0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0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1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0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1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422083" y="5934670"/>
            <a:ext cx="55851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Binary = </a:t>
            </a:r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alibri" pitchFamily="34" charset="0"/>
              </a:rPr>
              <a:t>00100101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48264" y="4797152"/>
            <a:ext cx="18421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>
                <a:latin typeface="Calibri" pitchFamily="34" charset="0"/>
              </a:rPr>
              <a:t>(1 * 1) = 1</a:t>
            </a:r>
            <a:endParaRPr lang="en-GB" sz="3200" dirty="0">
              <a:latin typeface="Calibri" pitchFamily="34" charset="0"/>
            </a:endParaRPr>
          </a:p>
        </p:txBody>
      </p:sp>
      <p:cxnSp>
        <p:nvCxnSpPr>
          <p:cNvPr id="8" name="Straight Arrow Connector 7"/>
          <p:cNvCxnSpPr>
            <a:stCxn id="6" idx="0"/>
          </p:cNvCxnSpPr>
          <p:nvPr/>
        </p:nvCxnSpPr>
        <p:spPr>
          <a:xfrm flipH="1" flipV="1">
            <a:off x="7740355" y="4365104"/>
            <a:ext cx="128995" cy="43204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427984" y="4797152"/>
            <a:ext cx="18421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>
                <a:latin typeface="Calibri" pitchFamily="34" charset="0"/>
              </a:rPr>
              <a:t>(1 * 4) = 4</a:t>
            </a:r>
            <a:endParaRPr lang="en-GB" sz="3200" dirty="0">
              <a:latin typeface="Calibri" pitchFamily="34" charset="0"/>
            </a:endParaRPr>
          </a:p>
        </p:txBody>
      </p:sp>
      <p:cxnSp>
        <p:nvCxnSpPr>
          <p:cNvPr id="10" name="Straight Arrow Connector 9"/>
          <p:cNvCxnSpPr>
            <a:stCxn id="9" idx="0"/>
          </p:cNvCxnSpPr>
          <p:nvPr/>
        </p:nvCxnSpPr>
        <p:spPr>
          <a:xfrm flipV="1">
            <a:off x="5349070" y="4365104"/>
            <a:ext cx="735098" cy="43204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254097" y="4593902"/>
            <a:ext cx="5501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+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91680" y="4797152"/>
            <a:ext cx="22589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>
                <a:latin typeface="Calibri" pitchFamily="34" charset="0"/>
              </a:rPr>
              <a:t>(1 * 32) = 32</a:t>
            </a:r>
            <a:endParaRPr lang="en-GB" sz="3200" dirty="0">
              <a:latin typeface="Calibri" pitchFamily="34" charset="0"/>
            </a:endParaRPr>
          </a:p>
        </p:txBody>
      </p:sp>
      <p:cxnSp>
        <p:nvCxnSpPr>
          <p:cNvPr id="12" name="Straight Arrow Connector 11"/>
          <p:cNvCxnSpPr>
            <a:stCxn id="11" idx="0"/>
          </p:cNvCxnSpPr>
          <p:nvPr/>
        </p:nvCxnSpPr>
        <p:spPr>
          <a:xfrm flipV="1">
            <a:off x="2821156" y="4293096"/>
            <a:ext cx="958756" cy="50405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995936" y="4581128"/>
            <a:ext cx="5501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+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FF0000"/>
                </a:solidFill>
              </a:rPr>
              <a:t>Binary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548243"/>
            <a:ext cx="8712968" cy="4625609"/>
          </a:xfrm>
        </p:spPr>
        <p:txBody>
          <a:bodyPr/>
          <a:lstStyle/>
          <a:p>
            <a:r>
              <a:rPr lang="en-GB" dirty="0" smtClean="0"/>
              <a:t>Can you work out how to write the denary number  </a:t>
            </a:r>
            <a:r>
              <a:rPr lang="en-GB" dirty="0" smtClean="0">
                <a:latin typeface="Calibri" pitchFamily="34" charset="0"/>
              </a:rPr>
              <a:t>115</a:t>
            </a:r>
            <a:r>
              <a:rPr lang="en-GB" dirty="0" smtClean="0"/>
              <a:t> in binary?</a:t>
            </a:r>
            <a:endParaRPr lang="en-GB" dirty="0">
              <a:latin typeface="Calibri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99595" y="3068960"/>
          <a:ext cx="741682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957"/>
                <a:gridCol w="787358"/>
                <a:gridCol w="787358"/>
                <a:gridCol w="787358"/>
                <a:gridCol w="787358"/>
                <a:gridCol w="787358"/>
                <a:gridCol w="787358"/>
                <a:gridCol w="787358"/>
                <a:gridCol w="787358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Denary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128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64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32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16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8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4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2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1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Binary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0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1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1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1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0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0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1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1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422083" y="5934670"/>
            <a:ext cx="55851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Binary = </a:t>
            </a:r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alibri" pitchFamily="34" charset="0"/>
              </a:rPr>
              <a:t>01110011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40352" y="4365104"/>
            <a:ext cx="4860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>
                <a:latin typeface="Calibri" pitchFamily="34" charset="0"/>
              </a:rPr>
              <a:t> 1</a:t>
            </a:r>
            <a:endParaRPr lang="en-GB" sz="3200" dirty="0">
              <a:latin typeface="Calibri" pitchFamily="34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7929389" y="3861048"/>
            <a:ext cx="26987" cy="43204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427984" y="4365104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>
                <a:latin typeface="Calibri" pitchFamily="34" charset="0"/>
              </a:rPr>
              <a:t>16</a:t>
            </a:r>
            <a:endParaRPr lang="en-GB" sz="3200" dirty="0">
              <a:latin typeface="Calibri" pitchFamily="34" charset="0"/>
            </a:endParaRPr>
          </a:p>
        </p:txBody>
      </p:sp>
      <p:cxnSp>
        <p:nvCxnSpPr>
          <p:cNvPr id="10" name="Straight Arrow Connector 9"/>
          <p:cNvCxnSpPr>
            <a:stCxn id="19" idx="0"/>
          </p:cNvCxnSpPr>
          <p:nvPr/>
        </p:nvCxnSpPr>
        <p:spPr>
          <a:xfrm flipV="1">
            <a:off x="7065289" y="3861048"/>
            <a:ext cx="26991" cy="50405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478233" y="4149080"/>
            <a:ext cx="5501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+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682521" y="4365104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>
                <a:latin typeface="Calibri" pitchFamily="34" charset="0"/>
              </a:rPr>
              <a:t>32</a:t>
            </a:r>
            <a:endParaRPr lang="en-GB" sz="3200" dirty="0">
              <a:latin typeface="Calibri" pitchFamily="34" charset="0"/>
            </a:endParaRPr>
          </a:p>
        </p:txBody>
      </p:sp>
      <p:cxnSp>
        <p:nvCxnSpPr>
          <p:cNvPr id="12" name="Straight Arrow Connector 11"/>
          <p:cNvCxnSpPr>
            <a:stCxn id="9" idx="0"/>
          </p:cNvCxnSpPr>
          <p:nvPr/>
        </p:nvCxnSpPr>
        <p:spPr>
          <a:xfrm flipH="1" flipV="1">
            <a:off x="4716016" y="3861048"/>
            <a:ext cx="12692" cy="50405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275856" y="4161854"/>
            <a:ext cx="5501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+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6296" y="332656"/>
            <a:ext cx="1365613" cy="911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ounded Rectangle 16"/>
          <p:cNvSpPr/>
          <p:nvPr/>
        </p:nvSpPr>
        <p:spPr>
          <a:xfrm>
            <a:off x="2051720" y="3429000"/>
            <a:ext cx="6264696" cy="3600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/>
          <p:cNvSpPr txBox="1"/>
          <p:nvPr/>
        </p:nvSpPr>
        <p:spPr>
          <a:xfrm>
            <a:off x="6822274" y="4365104"/>
            <a:ext cx="4860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>
                <a:latin typeface="Calibri" pitchFamily="34" charset="0"/>
              </a:rPr>
              <a:t> 2</a:t>
            </a:r>
            <a:endParaRPr lang="en-GB" sz="3200" dirty="0">
              <a:latin typeface="Calibri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771800" y="4365104"/>
            <a:ext cx="6944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>
                <a:latin typeface="Calibri" pitchFamily="34" charset="0"/>
              </a:rPr>
              <a:t> 64</a:t>
            </a:r>
            <a:endParaRPr lang="en-GB" sz="3200" dirty="0">
              <a:latin typeface="Calibri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093857" y="4149080"/>
            <a:ext cx="5501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+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542129" y="4161854"/>
            <a:ext cx="5501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+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H="1" flipV="1">
            <a:off x="3923928" y="3861048"/>
            <a:ext cx="12692" cy="50405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 flipV="1">
            <a:off x="3059832" y="3861048"/>
            <a:ext cx="12692" cy="50405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  <p:bldP spid="13" grpId="0"/>
      <p:bldP spid="11" grpId="0"/>
      <p:bldP spid="15" grpId="0"/>
      <p:bldP spid="17" grpId="0" animBg="1"/>
      <p:bldP spid="19" grpId="0"/>
      <p:bldP spid="20" grpId="0"/>
      <p:bldP spid="21" grpId="0"/>
      <p:bldP spid="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5362" y="260648"/>
            <a:ext cx="6604950" cy="958552"/>
          </a:xfrm>
        </p:spPr>
        <p:txBody>
          <a:bodyPr>
            <a:noAutofit/>
          </a:bodyPr>
          <a:lstStyle/>
          <a:p>
            <a:pPr algn="ctr"/>
            <a:r>
              <a:rPr lang="en-GB" sz="4000" dirty="0" smtClean="0">
                <a:solidFill>
                  <a:srgbClr val="FF0000"/>
                </a:solidFill>
              </a:rPr>
              <a:t>Put these into Size Order – 30 secs</a:t>
            </a:r>
            <a:endParaRPr lang="en-GB" sz="4000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674307" y="4370262"/>
            <a:ext cx="1249061" cy="923330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b</a:t>
            </a:r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it 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90445" y="5033458"/>
            <a:ext cx="1875835" cy="923330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Byte 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75362" y="3615407"/>
            <a:ext cx="4691092" cy="923330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Kilobyte (Kb) 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75362" y="1465385"/>
            <a:ext cx="5255349" cy="923330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Megabyte (Mb) 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34071" y="5661248"/>
            <a:ext cx="4961999" cy="923330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Gigabyte (Gb) 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093085" y="2540396"/>
            <a:ext cx="4849341" cy="923330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</a:t>
            </a:r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erabyte (Tb) 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2320" y="260648"/>
            <a:ext cx="1365613" cy="911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" presetClass="exit" presetSubtype="4" fill="hold" grpId="1" nodeType="afterEffect">
                                  <p:stCondLst>
                                    <p:cond delay="59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" presetClass="exit" presetSubtype="4" fill="hold" grpId="1" nodeType="withEffect">
                                  <p:stCondLst>
                                    <p:cond delay="59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" presetClass="exit" presetSubtype="4" fill="hold" grpId="1" nodeType="withEffect">
                                  <p:stCondLst>
                                    <p:cond delay="59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" presetClass="exit" presetSubtype="4" fill="hold" grpId="1" nodeType="withEffect">
                                  <p:stCondLst>
                                    <p:cond delay="59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" presetClass="exit" presetSubtype="4" fill="hold" grpId="1" nodeType="withEffect">
                                  <p:stCondLst>
                                    <p:cond delay="59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" presetClass="exit" presetSubtype="4" fill="hold" grpId="1" nodeType="withEffect">
                                  <p:stCondLst>
                                    <p:cond delay="59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FF0000"/>
                </a:solidFill>
              </a:rPr>
              <a:t>Binary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032" y="1628800"/>
            <a:ext cx="8712968" cy="4625609"/>
          </a:xfrm>
        </p:spPr>
        <p:txBody>
          <a:bodyPr/>
          <a:lstStyle/>
          <a:p>
            <a:r>
              <a:rPr lang="en-GB" dirty="0" smtClean="0"/>
              <a:t>Can you work out how to write the denary number  </a:t>
            </a:r>
            <a:r>
              <a:rPr lang="en-GB" dirty="0" smtClean="0">
                <a:latin typeface="Calibri" pitchFamily="34" charset="0"/>
              </a:rPr>
              <a:t>255</a:t>
            </a:r>
            <a:r>
              <a:rPr lang="en-GB" dirty="0" smtClean="0"/>
              <a:t> in binary?</a:t>
            </a:r>
            <a:endParaRPr lang="en-GB" dirty="0">
              <a:latin typeface="Calibri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99595" y="3068960"/>
          <a:ext cx="741682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957"/>
                <a:gridCol w="787358"/>
                <a:gridCol w="787358"/>
                <a:gridCol w="787358"/>
                <a:gridCol w="787358"/>
                <a:gridCol w="787358"/>
                <a:gridCol w="787358"/>
                <a:gridCol w="787358"/>
                <a:gridCol w="787358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Denary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128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64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32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16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8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4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2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1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Binary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1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1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1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1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1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1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1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1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422083" y="5934670"/>
            <a:ext cx="55851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Binary = </a:t>
            </a:r>
            <a:r>
              <a:rPr lang="en-US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alibri" pitchFamily="34" charset="0"/>
              </a:rPr>
              <a:t>1</a:t>
            </a:r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alibri" pitchFamily="34" charset="0"/>
              </a:rPr>
              <a:t>1111111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40352" y="4365104"/>
            <a:ext cx="4860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>
                <a:latin typeface="Calibri" pitchFamily="34" charset="0"/>
              </a:rPr>
              <a:t> 1</a:t>
            </a:r>
            <a:endParaRPr lang="en-GB" sz="3200" dirty="0">
              <a:latin typeface="Calibri" pitchFamily="34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7929389" y="3861048"/>
            <a:ext cx="26987" cy="43204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427984" y="4365104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>
                <a:latin typeface="Calibri" pitchFamily="34" charset="0"/>
              </a:rPr>
              <a:t>16</a:t>
            </a:r>
            <a:endParaRPr lang="en-GB" sz="3200" dirty="0">
              <a:latin typeface="Calibri" pitchFamily="34" charset="0"/>
            </a:endParaRPr>
          </a:p>
        </p:txBody>
      </p:sp>
      <p:cxnSp>
        <p:nvCxnSpPr>
          <p:cNvPr id="10" name="Straight Arrow Connector 9"/>
          <p:cNvCxnSpPr>
            <a:stCxn id="19" idx="0"/>
          </p:cNvCxnSpPr>
          <p:nvPr/>
        </p:nvCxnSpPr>
        <p:spPr>
          <a:xfrm flipV="1">
            <a:off x="7065289" y="3861048"/>
            <a:ext cx="26991" cy="50405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478233" y="4149080"/>
            <a:ext cx="5501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+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682521" y="4365104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>
                <a:latin typeface="Calibri" pitchFamily="34" charset="0"/>
              </a:rPr>
              <a:t>32</a:t>
            </a:r>
            <a:endParaRPr lang="en-GB" sz="3200" dirty="0">
              <a:latin typeface="Calibri" pitchFamily="34" charset="0"/>
            </a:endParaRPr>
          </a:p>
        </p:txBody>
      </p:sp>
      <p:cxnSp>
        <p:nvCxnSpPr>
          <p:cNvPr id="12" name="Straight Arrow Connector 11"/>
          <p:cNvCxnSpPr>
            <a:stCxn id="9" idx="0"/>
          </p:cNvCxnSpPr>
          <p:nvPr/>
        </p:nvCxnSpPr>
        <p:spPr>
          <a:xfrm flipH="1" flipV="1">
            <a:off x="4716016" y="3861048"/>
            <a:ext cx="12692" cy="50405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275856" y="4161854"/>
            <a:ext cx="5501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+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6296" y="332656"/>
            <a:ext cx="1365613" cy="911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ounded Rectangle 16"/>
          <p:cNvSpPr/>
          <p:nvPr/>
        </p:nvSpPr>
        <p:spPr>
          <a:xfrm>
            <a:off x="2051720" y="3429000"/>
            <a:ext cx="6264696" cy="3600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/>
          <p:cNvSpPr txBox="1"/>
          <p:nvPr/>
        </p:nvSpPr>
        <p:spPr>
          <a:xfrm>
            <a:off x="6822274" y="4365104"/>
            <a:ext cx="4860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>
                <a:latin typeface="Calibri" pitchFamily="34" charset="0"/>
              </a:rPr>
              <a:t> 2</a:t>
            </a:r>
            <a:endParaRPr lang="en-GB" sz="3200" dirty="0">
              <a:latin typeface="Calibri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771800" y="4365104"/>
            <a:ext cx="6944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>
                <a:latin typeface="Calibri" pitchFamily="34" charset="0"/>
              </a:rPr>
              <a:t> 64</a:t>
            </a:r>
            <a:endParaRPr lang="en-GB" sz="3200" dirty="0">
              <a:latin typeface="Calibri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093857" y="4149080"/>
            <a:ext cx="5501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+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542129" y="4161854"/>
            <a:ext cx="5501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+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H="1" flipV="1">
            <a:off x="3923928" y="3861048"/>
            <a:ext cx="12692" cy="50405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 flipV="1">
            <a:off x="3059832" y="3861048"/>
            <a:ext cx="12692" cy="50405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868989" y="4365104"/>
            <a:ext cx="9028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>
                <a:latin typeface="Calibri" pitchFamily="34" charset="0"/>
              </a:rPr>
              <a:t> 128</a:t>
            </a:r>
            <a:endParaRPr lang="en-GB" sz="3200" dirty="0">
              <a:latin typeface="Calibri" pitchFamily="34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H="1" flipV="1">
            <a:off x="2157021" y="3861048"/>
            <a:ext cx="12692" cy="50405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2509681" y="4161854"/>
            <a:ext cx="5501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+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885945" y="4161854"/>
            <a:ext cx="5501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+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724128" y="4161854"/>
            <a:ext cx="5501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+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331072" y="436510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>
                <a:latin typeface="Calibri" pitchFamily="34" charset="0"/>
              </a:rPr>
              <a:t>8</a:t>
            </a:r>
            <a:endParaRPr lang="en-GB" sz="3200" dirty="0">
              <a:latin typeface="Calibri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195168" y="436510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>
                <a:latin typeface="Calibri" pitchFamily="34" charset="0"/>
              </a:rPr>
              <a:t>4</a:t>
            </a:r>
            <a:endParaRPr lang="en-GB" sz="3200" dirty="0">
              <a:latin typeface="Calibri" pitchFamily="34" charset="0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H="1" flipV="1">
            <a:off x="5508104" y="3861048"/>
            <a:ext cx="12692" cy="50405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 flipV="1">
            <a:off x="6372200" y="3861048"/>
            <a:ext cx="12692" cy="50405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  <p:bldP spid="13" grpId="0"/>
      <p:bldP spid="11" grpId="0"/>
      <p:bldP spid="15" grpId="0"/>
      <p:bldP spid="17" grpId="0" animBg="1"/>
      <p:bldP spid="19" grpId="0"/>
      <p:bldP spid="20" grpId="0"/>
      <p:bldP spid="21" grpId="0"/>
      <p:bldP spid="22" grpId="0"/>
      <p:bldP spid="23" grpId="0"/>
      <p:bldP spid="25" grpId="0"/>
      <p:bldP spid="26" grpId="0"/>
      <p:bldP spid="27" grpId="0"/>
      <p:bldP spid="28" grpId="0"/>
      <p:bldP spid="2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>
                <a:solidFill>
                  <a:srgbClr val="FF0000"/>
                </a:solidFill>
              </a:rPr>
              <a:t>Tip – Always use 8 bits for binary!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So far we have only looked at numbers using eight columns. This is an 8-bit number, or a byte.</a:t>
            </a:r>
          </a:p>
          <a:p>
            <a:endParaRPr lang="en-GB" dirty="0" smtClean="0"/>
          </a:p>
          <a:p>
            <a:r>
              <a:rPr lang="en-GB" b="1" dirty="0" smtClean="0"/>
              <a:t>00000011 is binary for 3 but so is 11.</a:t>
            </a:r>
          </a:p>
          <a:p>
            <a:endParaRPr lang="en-GB" b="1" dirty="0" smtClean="0"/>
          </a:p>
          <a:p>
            <a:r>
              <a:rPr lang="en-GB" dirty="0" smtClean="0"/>
              <a:t>You do not need the leading zeros for it to be a valid number but we tend to write groups of 8 bits because computers usually store data in bytes.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FF0000"/>
                </a:solidFill>
              </a:rPr>
              <a:t>Binary Task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301" y="1575181"/>
            <a:ext cx="7633742" cy="3593591"/>
          </a:xfrm>
        </p:spPr>
        <p:txBody>
          <a:bodyPr/>
          <a:lstStyle/>
          <a:p>
            <a:r>
              <a:rPr lang="en-GB" dirty="0" smtClean="0"/>
              <a:t>Work out the following numbers in binary:</a:t>
            </a:r>
          </a:p>
          <a:p>
            <a:pPr>
              <a:buNone/>
            </a:pPr>
            <a:endParaRPr lang="en-GB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31640" y="2204864"/>
          <a:ext cx="60960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Number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Binary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165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117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61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224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39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139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170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186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255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223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84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 l="13440" r="12641"/>
          <a:stretch>
            <a:fillRect/>
          </a:stretch>
        </p:blipFill>
        <p:spPr bwMode="auto">
          <a:xfrm>
            <a:off x="8187753" y="0"/>
            <a:ext cx="956247" cy="1293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FF0000"/>
                </a:solidFill>
              </a:rPr>
              <a:t>Binary Task - Answers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412776"/>
            <a:ext cx="7633742" cy="3593591"/>
          </a:xfrm>
        </p:spPr>
        <p:txBody>
          <a:bodyPr/>
          <a:lstStyle/>
          <a:p>
            <a:r>
              <a:rPr lang="en-GB" dirty="0" smtClean="0"/>
              <a:t>Work out the following numbers in binary:</a:t>
            </a:r>
          </a:p>
          <a:p>
            <a:pPr>
              <a:buNone/>
            </a:pPr>
            <a:endParaRPr lang="en-GB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31640" y="2204864"/>
          <a:ext cx="60960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Number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Binary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165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10100101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117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01110101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61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00111101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224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11100000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39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00100111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139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10001011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170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10101010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186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10111010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255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11111111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223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11011111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84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01010100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 l="13440" r="12641"/>
          <a:stretch>
            <a:fillRect/>
          </a:stretch>
        </p:blipFill>
        <p:spPr bwMode="auto">
          <a:xfrm>
            <a:off x="8187753" y="0"/>
            <a:ext cx="956247" cy="1293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FF0000"/>
                </a:solidFill>
              </a:rPr>
              <a:t>Extension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Can you create a spreadsheet that will automatically work out the denary number from the binary you type in (or vice versa?)</a:t>
            </a:r>
          </a:p>
          <a:p>
            <a:endParaRPr lang="en-GB" dirty="0" smtClean="0"/>
          </a:p>
          <a:p>
            <a:r>
              <a:rPr lang="en-GB" dirty="0" smtClean="0"/>
              <a:t>Validate it so you can only enter a </a:t>
            </a:r>
            <a:r>
              <a:rPr lang="en-GB" dirty="0" smtClean="0">
                <a:latin typeface="Calibri" pitchFamily="34" charset="0"/>
              </a:rPr>
              <a:t>0</a:t>
            </a:r>
            <a:r>
              <a:rPr lang="en-GB" dirty="0" smtClean="0"/>
              <a:t> or </a:t>
            </a:r>
            <a:r>
              <a:rPr lang="en-GB" dirty="0" smtClean="0">
                <a:latin typeface="Calibri" pitchFamily="34" charset="0"/>
              </a:rPr>
              <a:t>1</a:t>
            </a:r>
            <a:endParaRPr lang="en-GB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FF0000"/>
                </a:solidFill>
              </a:rPr>
              <a:t>Review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What is binary? Explain this as if you are explaining this to someone who knows nothing about it.</a:t>
            </a:r>
          </a:p>
          <a:p>
            <a:endParaRPr lang="en-GB" dirty="0" smtClean="0"/>
          </a:p>
          <a:p>
            <a:endParaRPr lang="en-GB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6296" y="332656"/>
            <a:ext cx="1365613" cy="911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33" y="443160"/>
            <a:ext cx="7633742" cy="1492132"/>
          </a:xfrm>
        </p:spPr>
        <p:txBody>
          <a:bodyPr/>
          <a:lstStyle/>
          <a:p>
            <a:r>
              <a:rPr lang="en-GB" dirty="0" smtClean="0">
                <a:solidFill>
                  <a:srgbClr val="FF0000"/>
                </a:solidFill>
              </a:rPr>
              <a:t>Data Storage Capacities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2348880"/>
            <a:ext cx="7633742" cy="3593591"/>
          </a:xfrm>
        </p:spPr>
        <p:txBody>
          <a:bodyPr>
            <a:normAutofit fontScale="85000" lnSpcReduction="20000"/>
          </a:bodyPr>
          <a:lstStyle/>
          <a:p>
            <a:r>
              <a:rPr lang="en-GB" sz="4400" dirty="0" smtClean="0"/>
              <a:t>bit (a single 0 or 1 is a </a:t>
            </a:r>
            <a:r>
              <a:rPr lang="en-GB" sz="4400" dirty="0" smtClean="0">
                <a:solidFill>
                  <a:schemeClr val="accent2"/>
                </a:solidFill>
              </a:rPr>
              <a:t>b</a:t>
            </a:r>
            <a:r>
              <a:rPr lang="en-GB" sz="4400" dirty="0" smtClean="0"/>
              <a:t>inary dig</a:t>
            </a:r>
            <a:r>
              <a:rPr lang="en-GB" sz="4400" dirty="0" smtClean="0">
                <a:solidFill>
                  <a:schemeClr val="accent2"/>
                </a:solidFill>
              </a:rPr>
              <a:t>it</a:t>
            </a:r>
            <a:r>
              <a:rPr lang="en-GB" sz="4400" dirty="0" smtClean="0"/>
              <a:t>)</a:t>
            </a:r>
          </a:p>
          <a:p>
            <a:r>
              <a:rPr lang="en-GB" sz="4400" dirty="0" smtClean="0"/>
              <a:t>8 bits = 1 byte</a:t>
            </a:r>
          </a:p>
          <a:p>
            <a:r>
              <a:rPr lang="en-GB" sz="4400" dirty="0" smtClean="0"/>
              <a:t>1024 bytes = 1Kb</a:t>
            </a:r>
          </a:p>
          <a:p>
            <a:r>
              <a:rPr lang="en-GB" sz="4400" dirty="0" smtClean="0"/>
              <a:t>1024 Kilobytes = 1Mb</a:t>
            </a:r>
          </a:p>
          <a:p>
            <a:r>
              <a:rPr lang="en-GB" sz="4400" dirty="0" smtClean="0"/>
              <a:t>1024 Megabytes = 1Gb</a:t>
            </a:r>
          </a:p>
          <a:p>
            <a:r>
              <a:rPr lang="en-GB" sz="4400" dirty="0" smtClean="0"/>
              <a:t>1024 Gigabytes = 1Tb</a:t>
            </a:r>
            <a:endParaRPr lang="en-GB" sz="4400" dirty="0"/>
          </a:p>
        </p:txBody>
      </p:sp>
      <p:sp>
        <p:nvSpPr>
          <p:cNvPr id="6" name="Rectangle 5"/>
          <p:cNvSpPr/>
          <p:nvPr/>
        </p:nvSpPr>
        <p:spPr>
          <a:xfrm>
            <a:off x="5580112" y="3068960"/>
            <a:ext cx="3384376" cy="1815882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800" b="1" dirty="0" smtClean="0">
                <a:ln w="11430">
                  <a:noFill/>
                </a:ln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Did you know?</a:t>
            </a:r>
          </a:p>
          <a:p>
            <a:pPr algn="ctr"/>
            <a:r>
              <a:rPr lang="en-US" sz="2800" b="1" dirty="0" smtClean="0">
                <a:ln w="11430">
                  <a:noFill/>
                </a:ln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Half a byte (4 bits) is called a</a:t>
            </a:r>
          </a:p>
          <a:p>
            <a:pPr algn="ctr"/>
            <a:r>
              <a:rPr lang="en-US" sz="2800" b="1" dirty="0" smtClean="0">
                <a:ln w="11430">
                  <a:noFill/>
                </a:ln>
                <a:solidFill>
                  <a:schemeClr val="accent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nibble</a:t>
            </a:r>
            <a:r>
              <a:rPr lang="en-US" sz="2800" b="1" dirty="0" smtClean="0">
                <a:ln w="11430">
                  <a:noFill/>
                </a:ln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?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 l="13440" r="12641"/>
          <a:stretch>
            <a:fillRect/>
          </a:stretch>
        </p:blipFill>
        <p:spPr bwMode="auto">
          <a:xfrm>
            <a:off x="8187753" y="0"/>
            <a:ext cx="956247" cy="1293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>
                <a:solidFill>
                  <a:srgbClr val="FF0000"/>
                </a:solidFill>
              </a:rPr>
              <a:t>Why 1024? It’s Binary! 0 and 1’s!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2^0 = 1</a:t>
            </a:r>
          </a:p>
          <a:p>
            <a:r>
              <a:rPr lang="en-GB" dirty="0" smtClean="0"/>
              <a:t>2 ^ 1 = 2</a:t>
            </a:r>
          </a:p>
          <a:p>
            <a:r>
              <a:rPr lang="en-GB" dirty="0" smtClean="0"/>
              <a:t>2 ^ 2 = 4</a:t>
            </a:r>
          </a:p>
          <a:p>
            <a:r>
              <a:rPr lang="en-GB" dirty="0" smtClean="0"/>
              <a:t>2 ^ 3 = 8</a:t>
            </a:r>
          </a:p>
          <a:p>
            <a:r>
              <a:rPr lang="en-GB" dirty="0" smtClean="0"/>
              <a:t>2 ^ 4 = 16</a:t>
            </a:r>
          </a:p>
          <a:p>
            <a:r>
              <a:rPr lang="en-GB" dirty="0" smtClean="0"/>
              <a:t>2 ^ 5 = 32</a:t>
            </a:r>
          </a:p>
          <a:p>
            <a:r>
              <a:rPr lang="en-GB" dirty="0" smtClean="0"/>
              <a:t>2 ^ 6 = 64</a:t>
            </a:r>
          </a:p>
          <a:p>
            <a:r>
              <a:rPr lang="en-GB" dirty="0" smtClean="0"/>
              <a:t>2 ^ 7 = 128</a:t>
            </a:r>
          </a:p>
          <a:p>
            <a:r>
              <a:rPr lang="en-GB" dirty="0" smtClean="0"/>
              <a:t>2 ^ 8 = 256</a:t>
            </a:r>
          </a:p>
          <a:p>
            <a:r>
              <a:rPr lang="en-GB" dirty="0" smtClean="0"/>
              <a:t>2 ^ 9 = 512</a:t>
            </a:r>
          </a:p>
          <a:p>
            <a:r>
              <a:rPr lang="en-GB" dirty="0" smtClean="0"/>
              <a:t>2 ^ 10 = 1024</a:t>
            </a:r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422176"/>
            <a:ext cx="8153400" cy="990600"/>
          </a:xfrm>
        </p:spPr>
        <p:txBody>
          <a:bodyPr/>
          <a:lstStyle/>
          <a:p>
            <a:r>
              <a:rPr lang="en-GB" dirty="0" smtClean="0">
                <a:solidFill>
                  <a:srgbClr val="FF0000"/>
                </a:solidFill>
              </a:rPr>
              <a:t>Learning Objectives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648" y="1600200"/>
            <a:ext cx="8153400" cy="1324744"/>
          </a:xfrm>
        </p:spPr>
        <p:txBody>
          <a:bodyPr>
            <a:normAutofit fontScale="85000" lnSpcReduction="10000"/>
          </a:bodyPr>
          <a:lstStyle/>
          <a:p>
            <a:r>
              <a:rPr lang="en-GB" dirty="0" smtClean="0"/>
              <a:t>To understand that computers use the binary alphabet to represent all data and instructions.</a:t>
            </a:r>
          </a:p>
          <a:p>
            <a:endParaRPr lang="en-GB" dirty="0" smtClean="0"/>
          </a:p>
          <a:p>
            <a:r>
              <a:rPr lang="en-GB" dirty="0" smtClean="0"/>
              <a:t>Understand the terms bit, nibble, byte, kilobyte, megabyte, gigabyte and terabyte</a:t>
            </a:r>
          </a:p>
          <a:p>
            <a:endParaRPr lang="en-GB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83568" y="2852936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Success Criteria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67072" y="3912840"/>
            <a:ext cx="8153400" cy="30445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lang="en-GB" sz="2900" dirty="0" smtClean="0">
                <a:solidFill>
                  <a:srgbClr val="00B050"/>
                </a:solidFill>
              </a:rPr>
              <a:t>Will be able to state what binary is.</a:t>
            </a:r>
            <a:endParaRPr kumimoji="0" lang="en-GB" sz="2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lang="en-GB" sz="2900" dirty="0">
                <a:solidFill>
                  <a:srgbClr val="00B0F0"/>
                </a:solidFill>
              </a:rPr>
              <a:t>W</a:t>
            </a:r>
            <a:r>
              <a:rPr kumimoji="0" lang="en-GB" sz="2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ill be able to explain how computers use binary</a:t>
            </a:r>
            <a:r>
              <a:rPr kumimoji="0" lang="en-GB" sz="2900" b="0" i="0" u="none" strike="noStrike" kern="1200" cap="none" spc="0" normalizeH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 do simple binary conversions.</a:t>
            </a:r>
            <a:endParaRPr kumimoji="0" lang="en-GB" sz="2900" b="0" i="0" u="none" strike="noStrike" kern="120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lang="en-GB" sz="2900" dirty="0">
                <a:solidFill>
                  <a:srgbClr val="FF0000"/>
                </a:solidFill>
              </a:rPr>
              <a:t>W</a:t>
            </a:r>
            <a:r>
              <a:rPr kumimoji="0" lang="en-GB" sz="2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ill create a</a:t>
            </a:r>
            <a:r>
              <a:rPr kumimoji="0" lang="en-GB" sz="29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spreadsheet that automatically works out denary number from a given binary number.</a:t>
            </a:r>
            <a:endParaRPr kumimoji="0" lang="en-GB" sz="29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 l="13440" r="12641"/>
          <a:stretch>
            <a:fillRect/>
          </a:stretch>
        </p:blipFill>
        <p:spPr bwMode="auto">
          <a:xfrm>
            <a:off x="7809801" y="119133"/>
            <a:ext cx="956247" cy="1293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000" dirty="0" smtClean="0">
                <a:solidFill>
                  <a:srgbClr val="FF0000"/>
                </a:solidFill>
              </a:rPr>
              <a:t>Rank these types of data storage in size</a:t>
            </a:r>
            <a:endParaRPr lang="en-GB" sz="4000" dirty="0">
              <a:solidFill>
                <a:srgbClr val="FF0000"/>
              </a:solidFill>
            </a:endParaRPr>
          </a:p>
        </p:txBody>
      </p:sp>
      <p:pic>
        <p:nvPicPr>
          <p:cNvPr id="20482" name="Picture 2" descr="https://encrypted-tbn1.gstatic.com/images?q=tbn:ANd9GcTQaI-ewCC8OjpgDpfMy33JrW82EkC1flH9LYEzdjG7YsgRNtE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44208" y="1628800"/>
            <a:ext cx="1943100" cy="1943101"/>
          </a:xfrm>
          <a:prstGeom prst="rect">
            <a:avLst/>
          </a:prstGeom>
          <a:noFill/>
        </p:spPr>
      </p:pic>
      <p:pic>
        <p:nvPicPr>
          <p:cNvPr id="20484" name="Picture 4" descr="https://encrypted-tbn1.gstatic.com/images?q=tbn:ANd9GcT335hRR20jG4dxkO2Szqk609tnmkRm44uqJz3rh-YHVogLhKou3Q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16216" y="4293096"/>
            <a:ext cx="1728191" cy="1728191"/>
          </a:xfrm>
          <a:prstGeom prst="rect">
            <a:avLst/>
          </a:prstGeom>
          <a:noFill/>
        </p:spPr>
      </p:pic>
      <p:pic>
        <p:nvPicPr>
          <p:cNvPr id="20486" name="Picture 6" descr="https://encrypted-tbn1.gstatic.com/images?q=tbn:ANd9GcRQqa_XmXcSwfdl_poQvyCqhV1UjbMmMd-yYAEhqfBNWnvL9J3u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47864" y="1484784"/>
            <a:ext cx="2143125" cy="2143125"/>
          </a:xfrm>
          <a:prstGeom prst="rect">
            <a:avLst/>
          </a:prstGeom>
          <a:noFill/>
        </p:spPr>
      </p:pic>
      <p:pic>
        <p:nvPicPr>
          <p:cNvPr id="20489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35896" y="4293096"/>
            <a:ext cx="1800200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92" name="Picture 1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4928" y="4322787"/>
            <a:ext cx="2619375" cy="191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95" name="Picture 1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4928" y="1561400"/>
            <a:ext cx="2619375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Rectangle 17"/>
          <p:cNvSpPr/>
          <p:nvPr/>
        </p:nvSpPr>
        <p:spPr>
          <a:xfrm>
            <a:off x="3635896" y="5934670"/>
            <a:ext cx="20815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256Gb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333732" y="3501008"/>
            <a:ext cx="21098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128Gb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42023" y="3356992"/>
            <a:ext cx="20168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4-8Gb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400927" y="3429000"/>
            <a:ext cx="21964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700Mb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499638" y="5934670"/>
            <a:ext cx="19415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4.7Gb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28347" y="6034062"/>
            <a:ext cx="13308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4Tb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0" y="1484784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RAM</a:t>
            </a:r>
            <a:endParaRPr lang="en-GB" dirty="0"/>
          </a:p>
        </p:txBody>
      </p:sp>
      <p:sp>
        <p:nvSpPr>
          <p:cNvPr id="26" name="TextBox 25"/>
          <p:cNvSpPr txBox="1"/>
          <p:nvPr/>
        </p:nvSpPr>
        <p:spPr>
          <a:xfrm>
            <a:off x="0" y="4427820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Hard Drive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742359"/>
          </a:xfrm>
        </p:spPr>
        <p:txBody>
          <a:bodyPr>
            <a:normAutofit/>
          </a:bodyPr>
          <a:lstStyle/>
          <a:p>
            <a:pPr algn="ctr"/>
            <a:r>
              <a:rPr lang="en-GB" sz="4000" dirty="0" smtClean="0">
                <a:solidFill>
                  <a:srgbClr val="FF0000"/>
                </a:solidFill>
              </a:rPr>
              <a:t>How Computers Work – Binary!</a:t>
            </a:r>
            <a:endParaRPr lang="en-GB" sz="40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648" y="1600200"/>
            <a:ext cx="8153400" cy="4997152"/>
          </a:xfrm>
        </p:spPr>
        <p:txBody>
          <a:bodyPr>
            <a:normAutofit/>
          </a:bodyPr>
          <a:lstStyle/>
          <a:p>
            <a:r>
              <a:rPr lang="en-GB" dirty="0" smtClean="0"/>
              <a:t>Computers are made up of complicated hardware that stores and processes data.</a:t>
            </a:r>
          </a:p>
          <a:p>
            <a:endParaRPr lang="en-GB" dirty="0" smtClean="0"/>
          </a:p>
          <a:p>
            <a:r>
              <a:rPr lang="en-GB" dirty="0" smtClean="0"/>
              <a:t>If you break a computer down into its most basic components you have millions of circuits that either allow electricity to flow, or not.</a:t>
            </a:r>
          </a:p>
          <a:p>
            <a:endParaRPr lang="en-GB" dirty="0" smtClean="0"/>
          </a:p>
          <a:p>
            <a:r>
              <a:rPr lang="en-GB" dirty="0" smtClean="0"/>
              <a:t>Imagine a whole row of light switches that you can switch on and off in different combinations to mean different things.</a:t>
            </a:r>
          </a:p>
          <a:p>
            <a:endParaRPr lang="en-GB" dirty="0" smtClean="0"/>
          </a:p>
          <a:p>
            <a:r>
              <a:rPr lang="en-GB" dirty="0" smtClean="0"/>
              <a:t>Each switch is either on or off. It only has two states. That is why everything stored in a computer can be stored as a series of 1s and 0s. This is called </a:t>
            </a:r>
            <a:r>
              <a:rPr lang="en-GB" b="1" i="1" dirty="0" smtClean="0"/>
              <a:t>binary.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FF0000"/>
                </a:solidFill>
              </a:rPr>
              <a:t>CPU / Processor/ Chip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755576" y="1327742"/>
            <a:ext cx="7633742" cy="3593591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The CPU is the brain of the computer – it tells the computer what to do and when.</a:t>
            </a:r>
          </a:p>
          <a:p>
            <a:endParaRPr lang="en-GB" dirty="0" smtClean="0"/>
          </a:p>
          <a:p>
            <a:r>
              <a:rPr lang="en-GB" dirty="0" smtClean="0"/>
              <a:t>Has millions of tiny switches that can either be:</a:t>
            </a:r>
          </a:p>
          <a:p>
            <a:pPr>
              <a:buNone/>
            </a:pPr>
            <a:endParaRPr lang="en-GB" dirty="0" smtClean="0">
              <a:solidFill>
                <a:srgbClr val="00B050"/>
              </a:solidFill>
            </a:endParaRPr>
          </a:p>
          <a:p>
            <a:pPr algn="ctr">
              <a:buNone/>
            </a:pPr>
            <a:r>
              <a:rPr lang="en-GB" sz="4400" dirty="0" smtClean="0">
                <a:solidFill>
                  <a:srgbClr val="00B050"/>
                </a:solidFill>
              </a:rPr>
              <a:t>on</a:t>
            </a:r>
            <a:r>
              <a:rPr lang="en-GB" sz="4400" dirty="0" smtClean="0"/>
              <a:t> or </a:t>
            </a:r>
            <a:r>
              <a:rPr lang="en-GB" sz="4400" dirty="0" smtClean="0">
                <a:solidFill>
                  <a:schemeClr val="accent2"/>
                </a:solidFill>
              </a:rPr>
              <a:t>off</a:t>
            </a:r>
            <a:endParaRPr lang="en-GB" sz="4400" dirty="0" smtClean="0"/>
          </a:p>
          <a:p>
            <a:pPr algn="ctr">
              <a:buNone/>
            </a:pPr>
            <a:r>
              <a:rPr lang="en-GB" sz="4400" dirty="0" smtClean="0"/>
              <a:t> </a:t>
            </a:r>
            <a:r>
              <a:rPr lang="en-GB" sz="4400" dirty="0" smtClean="0">
                <a:solidFill>
                  <a:srgbClr val="00B050"/>
                </a:solidFill>
                <a:latin typeface="Calibri" pitchFamily="34" charset="0"/>
              </a:rPr>
              <a:t>1</a:t>
            </a:r>
            <a:r>
              <a:rPr lang="en-GB" sz="4400" dirty="0" smtClean="0"/>
              <a:t>   or   </a:t>
            </a:r>
            <a:r>
              <a:rPr lang="en-GB" sz="4400" dirty="0" smtClean="0">
                <a:solidFill>
                  <a:schemeClr val="accent2"/>
                </a:solidFill>
                <a:latin typeface="Calibri" pitchFamily="34" charset="0"/>
              </a:rPr>
              <a:t>0</a:t>
            </a:r>
            <a:endParaRPr lang="en-GB" sz="4400" dirty="0">
              <a:solidFill>
                <a:schemeClr val="accent2"/>
              </a:solidFill>
              <a:latin typeface="Calibri" pitchFamily="34" charset="0"/>
            </a:endParaRPr>
          </a:p>
        </p:txBody>
      </p:sp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4749374"/>
            <a:ext cx="3138054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1033074"/>
          </a:xfrm>
        </p:spPr>
        <p:txBody>
          <a:bodyPr/>
          <a:lstStyle/>
          <a:p>
            <a:r>
              <a:rPr lang="en-GB" dirty="0" smtClean="0">
                <a:solidFill>
                  <a:srgbClr val="FF0000"/>
                </a:solidFill>
              </a:rPr>
              <a:t>Denary System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8758" y="1775191"/>
            <a:ext cx="7737698" cy="462560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GB" dirty="0" smtClean="0">
                <a:latin typeface="Calibri" pitchFamily="34" charset="0"/>
              </a:rPr>
              <a:t>0 , 1, 2, 3, 4, 5, 6, 7, 8, 9</a:t>
            </a:r>
          </a:p>
          <a:p>
            <a:pPr>
              <a:buNone/>
            </a:pPr>
            <a:endParaRPr lang="en-GB" dirty="0" smtClean="0">
              <a:latin typeface="Calibri" pitchFamily="34" charset="0"/>
            </a:endParaRPr>
          </a:p>
          <a:p>
            <a:r>
              <a:rPr lang="en-GB" dirty="0" smtClean="0"/>
              <a:t>We use a number system that uses </a:t>
            </a:r>
            <a:r>
              <a:rPr lang="en-GB" dirty="0" smtClean="0">
                <a:latin typeface="Calibri" pitchFamily="34" charset="0"/>
              </a:rPr>
              <a:t>10</a:t>
            </a:r>
            <a:r>
              <a:rPr lang="en-GB" dirty="0" smtClean="0"/>
              <a:t> different numbers. (Base </a:t>
            </a:r>
            <a:r>
              <a:rPr lang="en-GB" dirty="0" smtClean="0">
                <a:latin typeface="Calibri" pitchFamily="34" charset="0"/>
              </a:rPr>
              <a:t>10</a:t>
            </a:r>
            <a:r>
              <a:rPr lang="en-GB" dirty="0" smtClean="0"/>
              <a:t> number system)</a:t>
            </a:r>
          </a:p>
          <a:p>
            <a:endParaRPr lang="en-GB" dirty="0" smtClean="0"/>
          </a:p>
          <a:p>
            <a:r>
              <a:rPr lang="en-GB" dirty="0" smtClean="0"/>
              <a:t>This is called the </a:t>
            </a:r>
            <a:r>
              <a:rPr lang="en-GB" dirty="0" smtClean="0">
                <a:solidFill>
                  <a:schemeClr val="accent2"/>
                </a:solidFill>
              </a:rPr>
              <a:t>Denary System</a:t>
            </a:r>
            <a:r>
              <a:rPr lang="en-GB" dirty="0" smtClean="0"/>
              <a:t>.</a:t>
            </a:r>
          </a:p>
          <a:p>
            <a:endParaRPr lang="en-GB" dirty="0" smtClean="0"/>
          </a:p>
          <a:p>
            <a:r>
              <a:rPr lang="en-GB" dirty="0" smtClean="0"/>
              <a:t>However computers don’t understand this as they only understand </a:t>
            </a:r>
            <a:r>
              <a:rPr lang="en-GB" dirty="0" smtClean="0">
                <a:latin typeface="Calibri" pitchFamily="34" charset="0"/>
              </a:rPr>
              <a:t>0’s</a:t>
            </a:r>
            <a:r>
              <a:rPr lang="en-GB" dirty="0" smtClean="0"/>
              <a:t> and </a:t>
            </a:r>
            <a:r>
              <a:rPr lang="en-GB" dirty="0" smtClean="0">
                <a:latin typeface="Calibri" pitchFamily="34" charset="0"/>
              </a:rPr>
              <a:t>1’s.</a:t>
            </a:r>
            <a:endParaRPr lang="en-GB" dirty="0">
              <a:latin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35896" y="5889583"/>
            <a:ext cx="1944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00B050"/>
                </a:solidFill>
              </a:rPr>
              <a:t>on  </a:t>
            </a:r>
            <a:r>
              <a:rPr lang="en-GB" sz="2800" dirty="0" smtClean="0"/>
              <a:t> or  </a:t>
            </a:r>
            <a:r>
              <a:rPr lang="en-GB" sz="2800" dirty="0" smtClean="0">
                <a:solidFill>
                  <a:schemeClr val="accent2"/>
                </a:solidFill>
              </a:rPr>
              <a:t>off</a:t>
            </a:r>
            <a:endParaRPr lang="en-GB" sz="28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11585</TotalTime>
  <Words>1046</Words>
  <Application>Microsoft Office PowerPoint</Application>
  <PresentationFormat>On-screen Show (4:3)</PresentationFormat>
  <Paragraphs>329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Gill Sans MT</vt:lpstr>
      <vt:lpstr>Impact</vt:lpstr>
      <vt:lpstr>Wingdings</vt:lpstr>
      <vt:lpstr>Badge</vt:lpstr>
      <vt:lpstr>Fundamentals of Data Representation  Lesson 1</vt:lpstr>
      <vt:lpstr>Put these into Size Order – 30 secs</vt:lpstr>
      <vt:lpstr>Data Storage Capacities</vt:lpstr>
      <vt:lpstr>Why 1024? It’s Binary! 0 and 1’s!</vt:lpstr>
      <vt:lpstr>Learning Objectives</vt:lpstr>
      <vt:lpstr>Rank these types of data storage in size</vt:lpstr>
      <vt:lpstr>How Computers Work – Binary!</vt:lpstr>
      <vt:lpstr>CPU / Processor/ Chip</vt:lpstr>
      <vt:lpstr>Denary System</vt:lpstr>
      <vt:lpstr>Denary System</vt:lpstr>
      <vt:lpstr>Denary System</vt:lpstr>
      <vt:lpstr>Denary System</vt:lpstr>
      <vt:lpstr>Denary System</vt:lpstr>
      <vt:lpstr>Binary</vt:lpstr>
      <vt:lpstr>Binary</vt:lpstr>
      <vt:lpstr>Binary</vt:lpstr>
      <vt:lpstr>Binary</vt:lpstr>
      <vt:lpstr>Binary</vt:lpstr>
      <vt:lpstr>Binary</vt:lpstr>
      <vt:lpstr>Binary</vt:lpstr>
      <vt:lpstr>Tip – Always use 8 bits for binary!</vt:lpstr>
      <vt:lpstr>Binary Task</vt:lpstr>
      <vt:lpstr>Binary Task - Answers</vt:lpstr>
      <vt:lpstr>Extension</vt:lpstr>
      <vt:lpstr>Review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Miss Newport</dc:creator>
  <cp:lastModifiedBy>Smith, Yvonne</cp:lastModifiedBy>
  <cp:revision>332</cp:revision>
  <dcterms:created xsi:type="dcterms:W3CDTF">2014-06-23T10:47:17Z</dcterms:created>
  <dcterms:modified xsi:type="dcterms:W3CDTF">2017-04-25T08:41:06Z</dcterms:modified>
</cp:coreProperties>
</file>