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86" d="100"/>
          <a:sy n="86" d="100"/>
        </p:scale>
        <p:origin x="3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803ED-E553-4A48-8D1C-F5DE05DA1453}" type="datetimeFigureOut">
              <a:rPr lang="en-GB" smtClean="0"/>
              <a:t>16/01/2018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35D52-44D9-4082-B150-359875F57C88}" type="slidenum">
              <a:rPr lang="en-GB" smtClean="0"/>
              <a:t>‹#›</a:t>
            </a:fld>
            <a:endParaRPr lang="en-GB"/>
          </a:p>
        </p:txBody>
      </p:sp>
    </p:spTree>
    <p:extLst>
      <p:ext uri="{BB962C8B-B14F-4D97-AF65-F5344CB8AC3E}">
        <p14:creationId xmlns:p14="http://schemas.microsoft.com/office/powerpoint/2010/main" val="1518213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1</a:t>
            </a:fld>
            <a:endParaRPr lang="en-GB"/>
          </a:p>
        </p:txBody>
      </p:sp>
    </p:spTree>
    <p:extLst>
      <p:ext uri="{BB962C8B-B14F-4D97-AF65-F5344CB8AC3E}">
        <p14:creationId xmlns:p14="http://schemas.microsoft.com/office/powerpoint/2010/main" val="64607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Optional</a:t>
            </a:r>
            <a:r>
              <a:rPr lang="en-GB" baseline="0" dirty="0" smtClean="0"/>
              <a:t> – d</a:t>
            </a:r>
            <a:r>
              <a:rPr lang="en-GB" dirty="0" smtClean="0"/>
              <a:t>emonstrate</a:t>
            </a:r>
            <a:r>
              <a:rPr lang="en-GB" baseline="0" dirty="0" smtClean="0"/>
              <a:t> the different frequencies of different characters using your own document – the longer the better.</a:t>
            </a:r>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3</a:t>
            </a:fld>
            <a:endParaRPr lang="en-GB"/>
          </a:p>
        </p:txBody>
      </p:sp>
    </p:spTree>
    <p:extLst>
      <p:ext uri="{BB962C8B-B14F-4D97-AF65-F5344CB8AC3E}">
        <p14:creationId xmlns:p14="http://schemas.microsoft.com/office/powerpoint/2010/main" val="82774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4</a:t>
            </a:fld>
            <a:endParaRPr lang="en-GB"/>
          </a:p>
        </p:txBody>
      </p:sp>
    </p:spTree>
    <p:extLst>
      <p:ext uri="{BB962C8B-B14F-4D97-AF65-F5344CB8AC3E}">
        <p14:creationId xmlns:p14="http://schemas.microsoft.com/office/powerpoint/2010/main" val="250855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GB" dirty="0"/>
              <a:t>For the sake of simplicity we have chosen an example where there are only letters present and there are no capital letters used or any other punctuation. We </a:t>
            </a:r>
            <a:r>
              <a:rPr lang="en-GB" b="1" dirty="0"/>
              <a:t>must</a:t>
            </a:r>
            <a:r>
              <a:rPr lang="en-GB" dirty="0"/>
              <a:t> however take note of spaces.</a:t>
            </a:r>
          </a:p>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5</a:t>
            </a:fld>
            <a:endParaRPr lang="en-GB"/>
          </a:p>
        </p:txBody>
      </p:sp>
    </p:spTree>
    <p:extLst>
      <p:ext uri="{BB962C8B-B14F-4D97-AF65-F5344CB8AC3E}">
        <p14:creationId xmlns:p14="http://schemas.microsoft.com/office/powerpoint/2010/main" val="91074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GB" dirty="0"/>
              <a:t>We only need to show characters that are actually present.</a:t>
            </a:r>
          </a:p>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6</a:t>
            </a:fld>
            <a:endParaRPr lang="en-GB"/>
          </a:p>
        </p:txBody>
      </p:sp>
    </p:spTree>
    <p:extLst>
      <p:ext uri="{BB962C8B-B14F-4D97-AF65-F5344CB8AC3E}">
        <p14:creationId xmlns:p14="http://schemas.microsoft.com/office/powerpoint/2010/main" val="248605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GB" dirty="0"/>
              <a:t>Please note – for each step you are asked to refer to the separate printed notes for this exercise, the diagrams used here are reproduced from there.</a:t>
            </a:r>
          </a:p>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8</a:t>
            </a:fld>
            <a:endParaRPr lang="en-GB"/>
          </a:p>
        </p:txBody>
      </p:sp>
    </p:spTree>
    <p:extLst>
      <p:ext uri="{BB962C8B-B14F-4D97-AF65-F5344CB8AC3E}">
        <p14:creationId xmlns:p14="http://schemas.microsoft.com/office/powerpoint/2010/main" val="3853690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GB" dirty="0"/>
              <a:t>Given that we have seen how to create the Huffman tree which of course gives us the binary encoding scheme specific to the text it is being used to compress, it is of course important to show how this may be used to recover the text from its binary encoding.</a:t>
            </a:r>
          </a:p>
          <a:p>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20</a:t>
            </a:fld>
            <a:endParaRPr lang="en-GB"/>
          </a:p>
        </p:txBody>
      </p:sp>
    </p:spTree>
    <p:extLst>
      <p:ext uri="{BB962C8B-B14F-4D97-AF65-F5344CB8AC3E}">
        <p14:creationId xmlns:p14="http://schemas.microsoft.com/office/powerpoint/2010/main" val="385222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88D98C9-8367-41AE-B991-DEA08EA453A3}" type="datetimeFigureOut">
              <a:rPr lang="en-GB" smtClean="0"/>
              <a:t>16/01/2018</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8B313B9-963F-4855-9E20-395EAE0F5CA2}"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712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8D98C9-8367-41AE-B991-DEA08EA453A3}" type="datetimeFigureOut">
              <a:rPr lang="en-GB" smtClean="0"/>
              <a:t>16/01/2018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357928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8D98C9-8367-41AE-B991-DEA08EA453A3}" type="datetimeFigureOut">
              <a:rPr lang="en-GB" smtClean="0"/>
              <a:t>16/01/2018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92378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8D98C9-8367-41AE-B991-DEA08EA453A3}" type="datetimeFigureOut">
              <a:rPr lang="en-GB" smtClean="0"/>
              <a:t>16/01/2018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368378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88D98C9-8367-41AE-B991-DEA08EA453A3}" type="datetimeFigureOut">
              <a:rPr lang="en-GB" smtClean="0"/>
              <a:t>16/01/2018</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8B313B9-963F-4855-9E20-395EAE0F5CA2}"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75756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8D98C9-8367-41AE-B991-DEA08EA453A3}" type="datetimeFigureOut">
              <a:rPr lang="en-GB" smtClean="0"/>
              <a:t>16/01/2018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133946302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8D98C9-8367-41AE-B991-DEA08EA453A3}" type="datetimeFigureOut">
              <a:rPr lang="en-GB" smtClean="0"/>
              <a:t>16/01/2018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229050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8D98C9-8367-41AE-B991-DEA08EA453A3}" type="datetimeFigureOut">
              <a:rPr lang="en-GB" smtClean="0"/>
              <a:t>16/01/2018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139370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D98C9-8367-41AE-B991-DEA08EA453A3}" type="datetimeFigureOut">
              <a:rPr lang="en-GB" smtClean="0"/>
              <a:t>16/01/2018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152154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88D98C9-8367-41AE-B991-DEA08EA453A3}" type="datetimeFigureOut">
              <a:rPr lang="en-GB" smtClean="0"/>
              <a:t>16/01/2018</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88B313B9-963F-4855-9E20-395EAE0F5CA2}"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72935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88D98C9-8367-41AE-B991-DEA08EA453A3}" type="datetimeFigureOut">
              <a:rPr lang="en-GB" smtClean="0"/>
              <a:t>16/01/2018</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88B313B9-963F-4855-9E20-395EAE0F5CA2}" type="slidenum">
              <a:rPr lang="en-GB" smtClean="0"/>
              <a:t>‹#›</a:t>
            </a:fld>
            <a:endParaRPr lang="en-GB"/>
          </a:p>
        </p:txBody>
      </p:sp>
    </p:spTree>
    <p:extLst>
      <p:ext uri="{BB962C8B-B14F-4D97-AF65-F5344CB8AC3E}">
        <p14:creationId xmlns:p14="http://schemas.microsoft.com/office/powerpoint/2010/main" val="116022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88D98C9-8367-41AE-B991-DEA08EA453A3}" type="datetimeFigureOut">
              <a:rPr lang="en-GB" smtClean="0"/>
              <a:t>16/01/2018</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8B313B9-963F-4855-9E20-395EAE0F5CA2}"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9388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Ql18aET1G1w"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an\AppData\Local\Microsoft\Windows\Temporary Internet Files\Content.Outlook\UE10RLAK\AQA_New_logo_strapline_RGB.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750496" y="6442212"/>
            <a:ext cx="81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19536" y="3717033"/>
            <a:ext cx="1047082" cy="461665"/>
          </a:xfrm>
          <a:prstGeom prst="rect">
            <a:avLst/>
          </a:prstGeom>
          <a:noFill/>
        </p:spPr>
        <p:txBody>
          <a:bodyPr wrap="none" rtlCol="0">
            <a:spAutoFit/>
          </a:bodyPr>
          <a:lstStyle/>
          <a:p>
            <a:r>
              <a:rPr lang="en-GB" sz="2400" b="1" dirty="0">
                <a:solidFill>
                  <a:schemeClr val="accent1"/>
                </a:solidFill>
              </a:rPr>
              <a:t>Lesson</a:t>
            </a:r>
          </a:p>
        </p:txBody>
      </p:sp>
      <p:sp>
        <p:nvSpPr>
          <p:cNvPr id="4" name="Title 3"/>
          <p:cNvSpPr>
            <a:spLocks noGrp="1"/>
          </p:cNvSpPr>
          <p:nvPr>
            <p:ph type="ctrTitle"/>
          </p:nvPr>
        </p:nvSpPr>
        <p:spPr/>
        <p:txBody>
          <a:bodyPr/>
          <a:lstStyle/>
          <a:p>
            <a:r>
              <a:rPr lang="en-GB" dirty="0" smtClean="0"/>
              <a:t>Fundamentals of data representation</a:t>
            </a:r>
            <a:endParaRPr lang="en-GB" dirty="0"/>
          </a:p>
        </p:txBody>
      </p:sp>
      <p:sp>
        <p:nvSpPr>
          <p:cNvPr id="5" name="Subtitle 4"/>
          <p:cNvSpPr>
            <a:spLocks noGrp="1"/>
          </p:cNvSpPr>
          <p:nvPr>
            <p:ph type="subTitle" idx="1"/>
          </p:nvPr>
        </p:nvSpPr>
        <p:spPr/>
        <p:txBody>
          <a:bodyPr/>
          <a:lstStyle/>
          <a:p>
            <a:r>
              <a:rPr lang="en-GB" dirty="0" smtClean="0"/>
              <a:t>Huffman coding</a:t>
            </a:r>
            <a:endParaRPr lang="en-GB" dirty="0"/>
          </a:p>
        </p:txBody>
      </p:sp>
    </p:spTree>
    <p:extLst>
      <p:ext uri="{BB962C8B-B14F-4D97-AF65-F5344CB8AC3E}">
        <p14:creationId xmlns:p14="http://schemas.microsoft.com/office/powerpoint/2010/main" val="319600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976"/>
            <a:ext cx="4519414" cy="498792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3</a:t>
            </a:r>
          </a:p>
          <a:p>
            <a:pPr marL="0" indent="0">
              <a:buNone/>
            </a:pPr>
            <a:r>
              <a:rPr lang="en-GB" sz="2000" dirty="0"/>
              <a:t>Same as </a:t>
            </a:r>
            <a:r>
              <a:rPr lang="en-GB" sz="2000" b="1" dirty="0">
                <a:solidFill>
                  <a:schemeClr val="accent1"/>
                </a:solidFill>
              </a:rPr>
              <a:t>Step 2</a:t>
            </a:r>
            <a:r>
              <a:rPr lang="en-GB" sz="2000" dirty="0"/>
              <a:t> with </a:t>
            </a:r>
            <a:r>
              <a:rPr lang="en-GB" sz="2000" b="1" dirty="0"/>
              <a:t>1 (s)</a:t>
            </a:r>
            <a:r>
              <a:rPr lang="en-GB" sz="2000" dirty="0"/>
              <a:t> and </a:t>
            </a:r>
            <a:r>
              <a:rPr lang="en-GB" sz="2000" b="1" dirty="0"/>
              <a:t>1 (x)</a:t>
            </a:r>
            <a:r>
              <a:rPr lang="en-GB" sz="2000" dirty="0"/>
              <a:t>.</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1" y="1700808"/>
            <a:ext cx="3216901" cy="4356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5165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976"/>
            <a:ext cx="3871342" cy="498792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4</a:t>
            </a:r>
          </a:p>
          <a:p>
            <a:pPr marL="0" indent="0">
              <a:buNone/>
            </a:pPr>
            <a:r>
              <a:rPr lang="en-GB" sz="2000" dirty="0"/>
              <a:t>Look what happens to </a:t>
            </a:r>
            <a:r>
              <a:rPr lang="en-GB" sz="2000" b="1" dirty="0"/>
              <a:t>1 (y)</a:t>
            </a:r>
            <a:r>
              <a:rPr lang="en-GB" sz="2000" dirty="0"/>
              <a:t>.</a:t>
            </a:r>
            <a:endParaRPr lang="en-GB" sz="2000" b="1" dirty="0"/>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grpSp>
        <p:nvGrpSpPr>
          <p:cNvPr id="3" name="Group 2"/>
          <p:cNvGrpSpPr>
            <a:grpSpLocks noChangeAspect="1"/>
          </p:cNvGrpSpPr>
          <p:nvPr/>
        </p:nvGrpSpPr>
        <p:grpSpPr>
          <a:xfrm>
            <a:off x="6135652" y="1700808"/>
            <a:ext cx="3920788" cy="4356000"/>
            <a:chOff x="2471365" y="1556792"/>
            <a:chExt cx="3540795" cy="3933825"/>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2471365" y="1556792"/>
              <a:ext cx="1452563"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 b="661"/>
            <a:stretch/>
          </p:blipFill>
          <p:spPr bwMode="auto">
            <a:xfrm>
              <a:off x="3871874" y="1556792"/>
              <a:ext cx="2140286"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83491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976"/>
            <a:ext cx="3117872" cy="2592065"/>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5</a:t>
            </a:r>
          </a:p>
          <a:p>
            <a:pPr marL="0" indent="0">
              <a:buNone/>
            </a:pPr>
            <a:r>
              <a:rPr lang="en-GB" sz="2000" dirty="0"/>
              <a:t>The top two nodes combine and move to the end of the list as to their combined value exceeds that of the other elements.</a:t>
            </a:r>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274" y="1700808"/>
            <a:ext cx="4891166" cy="43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26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200150"/>
            <a:ext cx="2935238" cy="482113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6</a:t>
            </a:r>
          </a:p>
          <a:p>
            <a:pPr marL="0" indent="0">
              <a:buNone/>
            </a:pPr>
            <a:r>
              <a:rPr lang="en-GB" sz="2000" dirty="0"/>
              <a:t>The pattern continues…</a:t>
            </a:r>
          </a:p>
          <a:p>
            <a:pPr marL="0" indent="0">
              <a:buNone/>
            </a:pPr>
            <a:endParaRPr lang="en-GB" sz="1800" dirty="0"/>
          </a:p>
          <a:p>
            <a:pPr marL="0" indent="0">
              <a:buNone/>
            </a:pPr>
            <a:endParaRPr lang="en-GB" sz="1800" dirty="0"/>
          </a:p>
        </p:txBody>
      </p:sp>
      <p:sp>
        <p:nvSpPr>
          <p:cNvPr id="6"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120"/>
          <a:stretch/>
        </p:blipFill>
        <p:spPr bwMode="auto">
          <a:xfrm>
            <a:off x="7262771" y="1700808"/>
            <a:ext cx="2737233" cy="349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274" t="-2983" r="-274" b="2983"/>
          <a:stretch/>
        </p:blipFill>
        <p:spPr bwMode="auto">
          <a:xfrm>
            <a:off x="5298986" y="1592808"/>
            <a:ext cx="2021150"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92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48" y="1196975"/>
            <a:ext cx="2503192" cy="359243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7</a:t>
            </a:r>
          </a:p>
          <a:p>
            <a:pPr marL="0" indent="0">
              <a:buNone/>
            </a:pPr>
            <a:r>
              <a:rPr lang="en-GB" sz="2000" dirty="0"/>
              <a:t>More of the same…</a:t>
            </a:r>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120"/>
          <a:stretch/>
        </p:blipFill>
        <p:spPr bwMode="auto">
          <a:xfrm>
            <a:off x="4871864" y="1700807"/>
            <a:ext cx="2652576" cy="338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3" y="1700807"/>
            <a:ext cx="2600761" cy="338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99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752"/>
            <a:ext cx="3295279" cy="3744416"/>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8</a:t>
            </a:r>
          </a:p>
          <a:p>
            <a:pPr marL="0" indent="0">
              <a:buNone/>
            </a:pPr>
            <a:r>
              <a:rPr lang="en-GB" sz="2000" dirty="0"/>
              <a:t>The objective is to end up with one single node.</a:t>
            </a:r>
            <a:endParaRPr lang="en-GB" sz="1800" dirty="0"/>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02" y="1700808"/>
            <a:ext cx="3446139" cy="37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80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752"/>
            <a:ext cx="3295279" cy="471935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9</a:t>
            </a:r>
          </a:p>
          <a:p>
            <a:pPr marL="0" indent="0">
              <a:buNone/>
            </a:pPr>
            <a:r>
              <a:rPr lang="en-GB" sz="2000" dirty="0"/>
              <a:t>We made it!</a:t>
            </a:r>
          </a:p>
          <a:p>
            <a:pPr marL="0" indent="0">
              <a:buNone/>
            </a:pPr>
            <a:endParaRPr lang="en-GB" sz="2000" dirty="0"/>
          </a:p>
          <a:p>
            <a:pPr marL="0" indent="0">
              <a:buNone/>
            </a:pPr>
            <a:r>
              <a:rPr lang="en-GB" sz="2000" dirty="0"/>
              <a:t>The value of the left-hand node should be equal to the number of characters in the original string.</a:t>
            </a:r>
          </a:p>
          <a:p>
            <a:pPr marL="0" indent="0">
              <a:buNone/>
            </a:pPr>
            <a:endParaRPr lang="en-GB" sz="2000" dirty="0"/>
          </a:p>
          <a:p>
            <a:pPr marL="0" indent="0">
              <a:buNone/>
            </a:pPr>
            <a:r>
              <a:rPr lang="en-GB" sz="2000" b="1" i="1" dirty="0">
                <a:solidFill>
                  <a:schemeClr val="accent1"/>
                </a:solidFill>
                <a:ea typeface="Cambria Math" panose="02040503050406030204" pitchFamily="18" charset="0"/>
                <a:cs typeface="Arial" panose="020B0604020202020204" pitchFamily="34" charset="0"/>
              </a:rPr>
              <a:t>an easy example</a:t>
            </a:r>
            <a:r>
              <a:rPr lang="en-GB" sz="2000" i="1" dirty="0">
                <a:solidFill>
                  <a:schemeClr val="accent1"/>
                </a:solidFill>
                <a:ea typeface="Cambria Math" panose="02040503050406030204" pitchFamily="18" charset="0"/>
                <a:cs typeface="Arial" panose="020B0604020202020204" pitchFamily="34" charset="0"/>
              </a:rPr>
              <a:t> </a:t>
            </a:r>
            <a:r>
              <a:rPr lang="en-GB" sz="2000" dirty="0">
                <a:ea typeface="Cambria Math" panose="02040503050406030204" pitchFamily="18" charset="0"/>
              </a:rPr>
              <a:t>= 15 characters</a:t>
            </a:r>
          </a:p>
          <a:p>
            <a:pPr marL="0" indent="0">
              <a:buNone/>
            </a:pPr>
            <a:endParaRPr lang="en-GB" sz="2000" dirty="0"/>
          </a:p>
          <a:p>
            <a:pPr marL="0" indent="0">
              <a:buNone/>
            </a:pPr>
            <a:r>
              <a:rPr lang="en-GB" sz="2000" dirty="0"/>
              <a:t>Success!</a:t>
            </a:r>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700213"/>
            <a:ext cx="4447060"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45" y="1196752"/>
            <a:ext cx="4447409" cy="2088232"/>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10</a:t>
            </a:r>
          </a:p>
          <a:p>
            <a:pPr marL="0" indent="0">
              <a:buNone/>
            </a:pPr>
            <a:r>
              <a:rPr lang="en-GB" sz="2000" dirty="0"/>
              <a:t>Put ‘1’ on the upward directions and ‘0’ on the downward directions.</a:t>
            </a:r>
          </a:p>
          <a:p>
            <a:pPr marL="0" indent="0">
              <a:buNone/>
            </a:pPr>
            <a:endParaRPr lang="en-GB" sz="2000" dirty="0"/>
          </a:p>
          <a:p>
            <a:pPr marL="0" indent="0">
              <a:buNone/>
            </a:pPr>
            <a:endParaRPr lang="en-GB" sz="2000" b="1" dirty="0">
              <a:solidFill>
                <a:schemeClr val="accent1"/>
              </a:solidFill>
            </a:endParaRPr>
          </a:p>
          <a:p>
            <a:pPr marL="0" indent="0">
              <a:buNone/>
            </a:pPr>
            <a:r>
              <a:rPr lang="en-GB" sz="2000" b="1" dirty="0">
                <a:solidFill>
                  <a:schemeClr val="accent1"/>
                </a:solidFill>
              </a:rPr>
              <a:t>How would we denote the ‘n’?</a:t>
            </a:r>
          </a:p>
        </p:txBody>
      </p:sp>
      <p:sp>
        <p:nvSpPr>
          <p:cNvPr id="7" name="Content Placeholder 2"/>
          <p:cNvSpPr txBox="1">
            <a:spLocks/>
          </p:cNvSpPr>
          <p:nvPr/>
        </p:nvSpPr>
        <p:spPr>
          <a:xfrm>
            <a:off x="2152645" y="3853310"/>
            <a:ext cx="4110911" cy="831961"/>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Down one, up one, up one, up one</a:t>
            </a:r>
            <a:r>
              <a:rPr lang="en-GB" sz="2000" dirty="0"/>
              <a:t> =   </a:t>
            </a:r>
            <a:r>
              <a:rPr lang="en-GB" sz="2000" b="1" dirty="0">
                <a:solidFill>
                  <a:srgbClr val="FF0000"/>
                </a:solidFill>
              </a:rPr>
              <a:t>0111</a:t>
            </a:r>
            <a:endParaRPr lang="en-GB" sz="1800" dirty="0"/>
          </a:p>
          <a:p>
            <a:pPr marL="0" indent="0">
              <a:buNone/>
            </a:pPr>
            <a:endParaRPr lang="en-GB" sz="1800" dirty="0"/>
          </a:p>
          <a:p>
            <a:pPr marL="0" indent="0">
              <a:buNone/>
            </a:pPr>
            <a:endParaRPr lang="en-GB" sz="1800" dirty="0"/>
          </a:p>
          <a:p>
            <a:pPr marL="0" indent="0">
              <a:buNone/>
            </a:pPr>
            <a:endParaRPr lang="en-GB" sz="1800" dirty="0"/>
          </a:p>
        </p:txBody>
      </p:sp>
      <p:sp>
        <p:nvSpPr>
          <p:cNvPr id="6"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291209"/>
            <a:ext cx="37528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88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392" y="1484784"/>
            <a:ext cx="7625216" cy="4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500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956000" y="1214908"/>
          <a:ext cx="8280000" cy="4358640"/>
        </p:xfrm>
        <a:graphic>
          <a:graphicData uri="http://schemas.openxmlformats.org/drawingml/2006/table">
            <a:tbl>
              <a:tblPr firstRow="1" bandRow="1">
                <a:tableStyleId>{00A15C55-8517-42AA-B614-E9B94910E393}</a:tableStyleId>
              </a:tblPr>
              <a:tblGrid>
                <a:gridCol w="396000"/>
                <a:gridCol w="612000"/>
                <a:gridCol w="540000"/>
                <a:gridCol w="432000"/>
                <a:gridCol w="396000"/>
                <a:gridCol w="756000"/>
                <a:gridCol w="648000"/>
                <a:gridCol w="540000"/>
                <a:gridCol w="432000"/>
                <a:gridCol w="756000"/>
                <a:gridCol w="396000"/>
                <a:gridCol w="648000"/>
                <a:gridCol w="648000"/>
                <a:gridCol w="648000"/>
                <a:gridCol w="432000"/>
              </a:tblGrid>
              <a:tr h="341587">
                <a:tc>
                  <a:txBody>
                    <a:bodyPr/>
                    <a:lstStyle/>
                    <a:p>
                      <a:pPr algn="ctr"/>
                      <a:r>
                        <a:rPr lang="en-GB" sz="1800" dirty="0" smtClean="0">
                          <a:solidFill>
                            <a:schemeClr val="tx1"/>
                          </a:solidFill>
                          <a:latin typeface="+mn-lt"/>
                        </a:rPr>
                        <a:t>a</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n</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e</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a</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s</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y</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e</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x</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a</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m</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p</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l</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ctr"/>
                      <a:r>
                        <a:rPr lang="en-GB" sz="1800" dirty="0" smtClean="0">
                          <a:solidFill>
                            <a:schemeClr val="tx1"/>
                          </a:solidFill>
                          <a:latin typeface="+mn-lt"/>
                        </a:rPr>
                        <a:t>e</a:t>
                      </a:r>
                      <a:endParaRPr lang="en-GB" sz="180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r>
              <a:tr h="305500">
                <a:tc>
                  <a:txBody>
                    <a:bodyPr/>
                    <a:lstStyle/>
                    <a:p>
                      <a:pPr algn="l"/>
                      <a:r>
                        <a:rPr lang="en-GB" sz="1600" dirty="0" smtClean="0">
                          <a:latin typeface="+mn-lt"/>
                        </a:rPr>
                        <a:t>11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11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11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10</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10</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10</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001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001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0100</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0110</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0001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dirty="0" smtClean="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sz="1600" dirty="0" smtClean="0">
                          <a:latin typeface="+mn-lt"/>
                        </a:rPr>
                        <a:t>0101</a:t>
                      </a:r>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mn-lt"/>
                        </a:rPr>
                        <a:t>0111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mn-lt"/>
                        </a:rPr>
                        <a:t>00001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mn-lt"/>
                        </a:rPr>
                        <a:t>00000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endParaRPr lang="en-GB" sz="16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05500">
                <a:tc gridSpan="15">
                  <a:txBody>
                    <a:bodyPr/>
                    <a:lstStyle/>
                    <a:p>
                      <a:pPr algn="l"/>
                      <a:r>
                        <a:rPr lang="en-GB" sz="1800" b="1" dirty="0" smtClean="0">
                          <a:latin typeface="+mn-lt"/>
                        </a:rPr>
                        <a:t> Full binary representation =</a:t>
                      </a:r>
                    </a:p>
                    <a:p>
                      <a:pPr algn="ctr"/>
                      <a:r>
                        <a:rPr lang="en-GB" sz="1800" b="1" dirty="0" smtClean="0">
                          <a:latin typeface="+mn-lt"/>
                        </a:rPr>
                        <a:t>11 0111 001 10 11 00001 0001 001 10 00000 11 0100 0110 0101 10</a:t>
                      </a:r>
                      <a:endParaRPr lang="en-GB" sz="1800" b="1"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c hMerge="1">
                  <a:txBody>
                    <a:bodyPr/>
                    <a:lstStyle/>
                    <a:p>
                      <a:pPr algn="ctr"/>
                      <a:endParaRPr lang="en-GB" sz="1200" dirty="0"/>
                    </a:p>
                  </a:txBody>
                  <a:tcPr/>
                </a:tc>
              </a:tr>
            </a:tbl>
          </a:graphicData>
        </a:graphic>
      </p:graphicFrame>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rPr>
              <a:t>Huffman coding – worked example</a:t>
            </a:r>
          </a:p>
        </p:txBody>
      </p:sp>
    </p:spTree>
    <p:extLst>
      <p:ext uri="{BB962C8B-B14F-4D97-AF65-F5344CB8AC3E}">
        <p14:creationId xmlns:p14="http://schemas.microsoft.com/office/powerpoint/2010/main" val="4002747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13369"/>
          </a:xfrm>
        </p:spPr>
        <p:txBody>
          <a:bodyPr/>
          <a:lstStyle/>
          <a:p>
            <a:r>
              <a:rPr lang="en-GB" dirty="0" smtClean="0"/>
              <a:t>Learning objectives – </a:t>
            </a:r>
            <a:r>
              <a:rPr lang="en-GB" dirty="0" smtClean="0">
                <a:solidFill>
                  <a:srgbClr val="FF0000"/>
                </a:solidFill>
              </a:rPr>
              <a:t>Be able to</a:t>
            </a:r>
            <a:endParaRPr lang="en-GB" dirty="0">
              <a:solidFill>
                <a:srgbClr val="FF0000"/>
              </a:solidFill>
            </a:endParaRPr>
          </a:p>
        </p:txBody>
      </p:sp>
      <p:sp>
        <p:nvSpPr>
          <p:cNvPr id="3" name="Content Placeholder 2"/>
          <p:cNvSpPr>
            <a:spLocks noGrp="1"/>
          </p:cNvSpPr>
          <p:nvPr>
            <p:ph idx="1"/>
          </p:nvPr>
        </p:nvSpPr>
        <p:spPr>
          <a:xfrm>
            <a:off x="1251678" y="1406770"/>
            <a:ext cx="10178322" cy="4683838"/>
          </a:xfrm>
        </p:spPr>
        <p:txBody>
          <a:bodyPr>
            <a:normAutofit/>
          </a:bodyPr>
          <a:lstStyle/>
          <a:p>
            <a:r>
              <a:rPr lang="en-GB" sz="3200" dirty="0" smtClean="0"/>
              <a:t>Analyse some plain ASCII text to determine frequency of specific characters</a:t>
            </a:r>
          </a:p>
          <a:p>
            <a:r>
              <a:rPr lang="en-GB" sz="3200" dirty="0" smtClean="0"/>
              <a:t>Transform uncompressed ASCII text to a compressed format using Huffman Coding Methodology</a:t>
            </a:r>
          </a:p>
          <a:p>
            <a:r>
              <a:rPr lang="en-GB" sz="3200" dirty="0" smtClean="0"/>
              <a:t>Convert compressed text into ASCII characters using a given Huffman tree</a:t>
            </a:r>
          </a:p>
          <a:p>
            <a:r>
              <a:rPr lang="en-GB" sz="3200" dirty="0" smtClean="0"/>
              <a:t>Describe where Huffman coding provides optimal benefits</a:t>
            </a:r>
            <a:endParaRPr lang="en-GB" sz="3200" dirty="0"/>
          </a:p>
        </p:txBody>
      </p:sp>
    </p:spTree>
    <p:extLst>
      <p:ext uri="{BB962C8B-B14F-4D97-AF65-F5344CB8AC3E}">
        <p14:creationId xmlns:p14="http://schemas.microsoft.com/office/powerpoint/2010/main" val="13155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49" y="1196752"/>
            <a:ext cx="7886702" cy="151216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Our encoded text would be received as follows…</a:t>
            </a:r>
          </a:p>
          <a:p>
            <a:pPr marL="0" indent="0">
              <a:buNone/>
            </a:pPr>
            <a:endParaRPr lang="en-GB" sz="2000" dirty="0"/>
          </a:p>
          <a:p>
            <a:pPr marL="0" indent="0" algn="ctr">
              <a:buNone/>
            </a:pPr>
            <a:r>
              <a:rPr lang="en-GB" sz="2200" b="1" dirty="0"/>
              <a:t>110111001101100001000100110000001101000110010110</a:t>
            </a:r>
            <a:endParaRPr lang="en-GB" sz="2200" dirty="0"/>
          </a:p>
        </p:txBody>
      </p:sp>
      <p:sp>
        <p:nvSpPr>
          <p:cNvPr id="6" name="Content Placeholder 2"/>
          <p:cNvSpPr txBox="1">
            <a:spLocks/>
          </p:cNvSpPr>
          <p:nvPr/>
        </p:nvSpPr>
        <p:spPr>
          <a:xfrm>
            <a:off x="2152648" y="3906611"/>
            <a:ext cx="7886702" cy="95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b="1" dirty="0">
                <a:solidFill>
                  <a:schemeClr val="bg1"/>
                </a:solidFill>
              </a:rPr>
              <a:t>You must be in possession of the Huffman tree to decode the text!</a:t>
            </a:r>
            <a:endParaRPr lang="en-GB" sz="2000" dirty="0">
              <a:solidFill>
                <a:schemeClr val="bg1"/>
              </a:solidFill>
            </a:endParaRPr>
          </a:p>
        </p:txBody>
      </p:sp>
      <p:sp>
        <p:nvSpPr>
          <p:cNvPr id="7" name="Title 1"/>
          <p:cNvSpPr txBox="1">
            <a:spLocks/>
          </p:cNvSpPr>
          <p:nvPr/>
        </p:nvSpPr>
        <p:spPr>
          <a:xfrm>
            <a:off x="2152650" y="395294"/>
            <a:ext cx="7886700" cy="461665"/>
          </a:xfrm>
          <a:prstGeom prst="rect">
            <a:avLst/>
          </a:prstGeom>
          <a:solidFill>
            <a:schemeClr val="accent1"/>
          </a:solidFill>
        </p:spPr>
        <p:txBody>
          <a:bodyPr anchor="ctr" anchorCtr="0">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400" dirty="0">
                <a:solidFill>
                  <a:schemeClr val="bg1"/>
                </a:solidFill>
              </a:rPr>
              <a:t>Decoding with the Huffman method – worked example</a:t>
            </a:r>
          </a:p>
        </p:txBody>
      </p:sp>
    </p:spTree>
    <p:extLst>
      <p:ext uri="{BB962C8B-B14F-4D97-AF65-F5344CB8AC3E}">
        <p14:creationId xmlns:p14="http://schemas.microsoft.com/office/powerpoint/2010/main" val="11003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60" y="1949573"/>
            <a:ext cx="48672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152651" y="1196752"/>
            <a:ext cx="3039993" cy="4896545"/>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First character</a:t>
            </a:r>
          </a:p>
          <a:p>
            <a:pPr marL="0" indent="0">
              <a:buNone/>
            </a:pPr>
            <a:r>
              <a:rPr lang="en-GB" sz="2000" dirty="0"/>
              <a:t>Start at beginning of string and follow binary until it terminates:</a:t>
            </a:r>
          </a:p>
          <a:p>
            <a:pPr marL="0" indent="0">
              <a:buNone/>
            </a:pPr>
            <a:endParaRPr lang="en-GB" sz="2000" dirty="0"/>
          </a:p>
          <a:p>
            <a:pPr marL="0" indent="0">
              <a:buNone/>
            </a:pPr>
            <a:r>
              <a:rPr lang="en-GB" sz="2000" b="1" dirty="0">
                <a:solidFill>
                  <a:srgbClr val="FF0000"/>
                </a:solidFill>
              </a:rPr>
              <a:t>11</a:t>
            </a:r>
            <a:r>
              <a:rPr lang="en-GB" sz="2000" b="1" dirty="0"/>
              <a:t>0111001101100001000100110000001101000110010110</a:t>
            </a:r>
          </a:p>
          <a:p>
            <a:pPr marL="0" indent="0">
              <a:buNone/>
            </a:pPr>
            <a:endParaRPr lang="en-GB" sz="2000" b="1" dirty="0"/>
          </a:p>
          <a:p>
            <a:pPr marL="0" indent="0">
              <a:buNone/>
            </a:pPr>
            <a:r>
              <a:rPr lang="en-GB" sz="2000" i="1" dirty="0"/>
              <a:t>Following ‘1’ then ‘1’ takes us to </a:t>
            </a:r>
            <a:r>
              <a:rPr lang="en-GB" sz="2000" b="1" i="1" dirty="0">
                <a:solidFill>
                  <a:srgbClr val="FF0000"/>
                </a:solidFill>
              </a:rPr>
              <a:t>a</a:t>
            </a:r>
            <a:r>
              <a:rPr lang="en-GB" sz="2000" dirty="0"/>
              <a:t>.</a:t>
            </a:r>
          </a:p>
          <a:p>
            <a:pPr marL="0" indent="0">
              <a:buNone/>
            </a:pPr>
            <a:endParaRPr lang="en-GB" sz="2000" dirty="0"/>
          </a:p>
        </p:txBody>
      </p:sp>
      <p:cxnSp>
        <p:nvCxnSpPr>
          <p:cNvPr id="4" name="Straight Arrow Connector 3"/>
          <p:cNvCxnSpPr/>
          <p:nvPr/>
        </p:nvCxnSpPr>
        <p:spPr>
          <a:xfrm rot="-180000" flipV="1">
            <a:off x="5700000" y="2448000"/>
            <a:ext cx="432048" cy="540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8048" y="2204865"/>
            <a:ext cx="432048" cy="2322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152650" y="395294"/>
            <a:ext cx="7886700" cy="461665"/>
          </a:xfrm>
          <a:prstGeom prst="rect">
            <a:avLst/>
          </a:prstGeom>
          <a:solidFill>
            <a:schemeClr val="accent1"/>
          </a:solidFill>
        </p:spPr>
        <p:txBody>
          <a:bodyPr anchor="ctr" anchorCtr="0">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400" dirty="0">
                <a:solidFill>
                  <a:schemeClr val="bg1"/>
                </a:solidFill>
              </a:rPr>
              <a:t>Decoding with the Huffman method – worked example</a:t>
            </a:r>
          </a:p>
        </p:txBody>
      </p:sp>
    </p:spTree>
    <p:extLst>
      <p:ext uri="{BB962C8B-B14F-4D97-AF65-F5344CB8AC3E}">
        <p14:creationId xmlns:p14="http://schemas.microsoft.com/office/powerpoint/2010/main" val="97985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60" y="1949573"/>
            <a:ext cx="48672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152651" y="1196752"/>
            <a:ext cx="3009509" cy="2880321"/>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Second character</a:t>
            </a:r>
          </a:p>
          <a:p>
            <a:pPr marL="0" indent="0">
              <a:buNone/>
            </a:pPr>
            <a:r>
              <a:rPr lang="en-GB" sz="2000" dirty="0"/>
              <a:t>Move to the next set of digits:</a:t>
            </a:r>
          </a:p>
          <a:p>
            <a:pPr marL="0" indent="0">
              <a:buNone/>
            </a:pPr>
            <a:endParaRPr lang="en-GB" sz="2000" dirty="0"/>
          </a:p>
          <a:p>
            <a:pPr marL="0" indent="0">
              <a:buNone/>
            </a:pPr>
            <a:r>
              <a:rPr lang="en-GB" sz="2000" b="1" strike="sngStrike" dirty="0"/>
              <a:t>11</a:t>
            </a:r>
            <a:r>
              <a:rPr lang="en-GB" sz="2000" b="1" dirty="0">
                <a:solidFill>
                  <a:srgbClr val="FF0000"/>
                </a:solidFill>
              </a:rPr>
              <a:t>0111</a:t>
            </a:r>
            <a:r>
              <a:rPr lang="en-GB" sz="2000" b="1" dirty="0"/>
              <a:t>001101100001000100110000001101000110010110 </a:t>
            </a:r>
          </a:p>
          <a:p>
            <a:pPr marL="0" indent="0">
              <a:buNone/>
            </a:pPr>
            <a:endParaRPr lang="en-GB" sz="2000" b="1" dirty="0"/>
          </a:p>
          <a:p>
            <a:pPr marL="0" indent="0">
              <a:buNone/>
            </a:pPr>
            <a:r>
              <a:rPr lang="en-GB" sz="2000" b="1" i="1" dirty="0"/>
              <a:t>= </a:t>
            </a:r>
            <a:r>
              <a:rPr lang="en-GB" sz="2000" b="1" i="1" dirty="0">
                <a:solidFill>
                  <a:srgbClr val="FF0000"/>
                </a:solidFill>
              </a:rPr>
              <a:t>an</a:t>
            </a:r>
          </a:p>
        </p:txBody>
      </p:sp>
      <p:cxnSp>
        <p:nvCxnSpPr>
          <p:cNvPr id="4" name="Straight Arrow Connector 3"/>
          <p:cNvCxnSpPr/>
          <p:nvPr/>
        </p:nvCxnSpPr>
        <p:spPr>
          <a:xfrm rot="360000">
            <a:off x="5664000" y="2996952"/>
            <a:ext cx="504056" cy="756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8048" y="3212976"/>
            <a:ext cx="432048" cy="6089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343768" y="2852936"/>
            <a:ext cx="408416" cy="3600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184232" y="2624719"/>
            <a:ext cx="432048" cy="1962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2152650" y="395294"/>
            <a:ext cx="7886700" cy="461665"/>
          </a:xfrm>
          <a:prstGeom prst="rect">
            <a:avLst/>
          </a:prstGeom>
          <a:solidFill>
            <a:schemeClr val="accent1"/>
          </a:solidFill>
        </p:spPr>
        <p:txBody>
          <a:bodyPr anchor="ctr" anchorCtr="0">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400" dirty="0">
                <a:solidFill>
                  <a:schemeClr val="bg1"/>
                </a:solidFill>
              </a:rPr>
              <a:t>Decoding with the Huffman method – worked example</a:t>
            </a:r>
          </a:p>
        </p:txBody>
      </p:sp>
    </p:spTree>
    <p:extLst>
      <p:ext uri="{BB962C8B-B14F-4D97-AF65-F5344CB8AC3E}">
        <p14:creationId xmlns:p14="http://schemas.microsoft.com/office/powerpoint/2010/main" val="176894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60" y="1949573"/>
            <a:ext cx="48672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152649" y="1196753"/>
            <a:ext cx="3009510" cy="477430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Third character</a:t>
            </a:r>
          </a:p>
          <a:p>
            <a:pPr marL="0" indent="0">
              <a:buNone/>
            </a:pPr>
            <a:r>
              <a:rPr lang="en-GB" sz="2000" dirty="0"/>
              <a:t>Continue the previous process – this time we find a space character…</a:t>
            </a:r>
          </a:p>
          <a:p>
            <a:pPr marL="0" indent="0">
              <a:buNone/>
            </a:pPr>
            <a:endParaRPr lang="en-GB" sz="2000" dirty="0"/>
          </a:p>
          <a:p>
            <a:pPr marL="0" indent="0">
              <a:buNone/>
            </a:pPr>
            <a:r>
              <a:rPr lang="en-GB" sz="2000" b="1" strike="sngStrike" dirty="0"/>
              <a:t>110111</a:t>
            </a:r>
            <a:r>
              <a:rPr lang="en-GB" sz="2000" b="1" dirty="0">
                <a:solidFill>
                  <a:srgbClr val="FF0000"/>
                </a:solidFill>
              </a:rPr>
              <a:t>001</a:t>
            </a:r>
            <a:r>
              <a:rPr lang="en-GB" sz="2000" b="1" dirty="0"/>
              <a:t>101100001000100110000001101000110010110 </a:t>
            </a:r>
          </a:p>
          <a:p>
            <a:pPr marL="0" indent="0">
              <a:buNone/>
            </a:pPr>
            <a:endParaRPr lang="en-GB" sz="2000" b="1" dirty="0"/>
          </a:p>
          <a:p>
            <a:pPr marL="0" indent="0">
              <a:buNone/>
            </a:pPr>
            <a:r>
              <a:rPr lang="en-GB" sz="2000" b="1" i="1" dirty="0"/>
              <a:t>= </a:t>
            </a:r>
            <a:r>
              <a:rPr lang="en-GB" sz="2000" b="1" i="1" dirty="0">
                <a:solidFill>
                  <a:srgbClr val="FF0000"/>
                </a:solidFill>
              </a:rPr>
              <a:t>an</a:t>
            </a:r>
          </a:p>
          <a:p>
            <a:pPr marL="0" indent="0">
              <a:buNone/>
            </a:pPr>
            <a:endParaRPr lang="en-GB" sz="2000" b="1" dirty="0"/>
          </a:p>
          <a:p>
            <a:pPr marL="0" indent="0">
              <a:buNone/>
            </a:pPr>
            <a:endParaRPr lang="en-GB" sz="2000" dirty="0"/>
          </a:p>
          <a:p>
            <a:pPr marL="0" indent="0">
              <a:buNone/>
            </a:pPr>
            <a:endParaRPr lang="en-GB" sz="2000" dirty="0"/>
          </a:p>
        </p:txBody>
      </p:sp>
      <p:cxnSp>
        <p:nvCxnSpPr>
          <p:cNvPr id="4" name="Straight Arrow Connector 3"/>
          <p:cNvCxnSpPr/>
          <p:nvPr/>
        </p:nvCxnSpPr>
        <p:spPr>
          <a:xfrm rot="120000">
            <a:off x="5700000" y="2996952"/>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528048" y="3805219"/>
            <a:ext cx="432048" cy="6455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20000" flipV="1">
            <a:off x="7338000" y="4221087"/>
            <a:ext cx="448712" cy="22972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2152650" y="395294"/>
            <a:ext cx="7886700" cy="461665"/>
          </a:xfrm>
          <a:prstGeom prst="rect">
            <a:avLst/>
          </a:prstGeom>
          <a:solidFill>
            <a:schemeClr val="accent1"/>
          </a:solidFill>
        </p:spPr>
        <p:txBody>
          <a:bodyPr anchor="ctr" anchorCtr="0">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400" dirty="0">
                <a:solidFill>
                  <a:schemeClr val="bg1"/>
                </a:solidFill>
              </a:rPr>
              <a:t>Decoding with the Huffman method – worked example</a:t>
            </a:r>
          </a:p>
        </p:txBody>
      </p:sp>
    </p:spTree>
    <p:extLst>
      <p:ext uri="{BB962C8B-B14F-4D97-AF65-F5344CB8AC3E}">
        <p14:creationId xmlns:p14="http://schemas.microsoft.com/office/powerpoint/2010/main" val="242257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60" y="1949573"/>
            <a:ext cx="48672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152651" y="1196752"/>
            <a:ext cx="3009509" cy="3024336"/>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Fourth character</a:t>
            </a:r>
          </a:p>
          <a:p>
            <a:pPr marL="0" indent="0">
              <a:buNone/>
            </a:pPr>
            <a:r>
              <a:rPr lang="en-GB" sz="2000" b="1" strike="sngStrike" dirty="0"/>
              <a:t>110111001</a:t>
            </a:r>
            <a:r>
              <a:rPr lang="en-GB" sz="2000" b="1" dirty="0">
                <a:solidFill>
                  <a:srgbClr val="FF0000"/>
                </a:solidFill>
              </a:rPr>
              <a:t>10</a:t>
            </a:r>
            <a:r>
              <a:rPr lang="en-GB" sz="2000" b="1" dirty="0"/>
              <a:t>1100001000100110000001101000110010110 </a:t>
            </a:r>
          </a:p>
          <a:p>
            <a:pPr marL="0" indent="0">
              <a:buNone/>
            </a:pPr>
            <a:endParaRPr lang="en-GB" sz="2000" b="1" dirty="0"/>
          </a:p>
          <a:p>
            <a:pPr marL="0" indent="0">
              <a:buNone/>
            </a:pPr>
            <a:r>
              <a:rPr lang="en-GB" sz="2000" b="1" i="1" dirty="0"/>
              <a:t>= </a:t>
            </a:r>
            <a:r>
              <a:rPr lang="en-GB" sz="2000" b="1" i="1" dirty="0">
                <a:solidFill>
                  <a:srgbClr val="FF0000"/>
                </a:solidFill>
              </a:rPr>
              <a:t>an e</a:t>
            </a:r>
          </a:p>
          <a:p>
            <a:pPr marL="0" indent="0">
              <a:buNone/>
            </a:pPr>
            <a:endParaRPr lang="en-GB" sz="2000" b="1" dirty="0"/>
          </a:p>
          <a:p>
            <a:pPr marL="0" indent="0">
              <a:buNone/>
            </a:pPr>
            <a:r>
              <a:rPr lang="en-GB" sz="2000" dirty="0"/>
              <a:t>Continue until no binary digits remain.</a:t>
            </a:r>
          </a:p>
          <a:p>
            <a:pPr marL="0" indent="0">
              <a:buNone/>
            </a:pPr>
            <a:endParaRPr lang="en-GB" sz="2000" dirty="0"/>
          </a:p>
        </p:txBody>
      </p:sp>
      <p:sp>
        <p:nvSpPr>
          <p:cNvPr id="7" name="Title 1"/>
          <p:cNvSpPr txBox="1">
            <a:spLocks/>
          </p:cNvSpPr>
          <p:nvPr/>
        </p:nvSpPr>
        <p:spPr>
          <a:xfrm>
            <a:off x="2152650" y="395294"/>
            <a:ext cx="7886700" cy="461665"/>
          </a:xfrm>
          <a:prstGeom prst="rect">
            <a:avLst/>
          </a:prstGeom>
          <a:solidFill>
            <a:schemeClr val="accent1"/>
          </a:solidFill>
        </p:spPr>
        <p:txBody>
          <a:bodyPr anchor="ctr" anchorCtr="0">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400" dirty="0">
                <a:solidFill>
                  <a:schemeClr val="bg1"/>
                </a:solidFill>
              </a:rPr>
              <a:t>Decoding with the Huffman method – worked example</a:t>
            </a:r>
          </a:p>
        </p:txBody>
      </p:sp>
      <p:cxnSp>
        <p:nvCxnSpPr>
          <p:cNvPr id="10" name="Straight Arrow Connector 9"/>
          <p:cNvCxnSpPr/>
          <p:nvPr/>
        </p:nvCxnSpPr>
        <p:spPr>
          <a:xfrm rot="-180000" flipV="1">
            <a:off x="5700000" y="2448000"/>
            <a:ext cx="432048" cy="540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20000">
            <a:off x="6528050" y="2412000"/>
            <a:ext cx="432047" cy="1998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1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1" y="1052737"/>
            <a:ext cx="7886701" cy="2774315"/>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Look at the table.</a:t>
            </a:r>
          </a:p>
          <a:p>
            <a:pPr marL="0" indent="0">
              <a:buNone/>
            </a:pPr>
            <a:endParaRPr lang="en-GB" sz="2400" dirty="0"/>
          </a:p>
          <a:p>
            <a:pPr marL="0" indent="0">
              <a:buNone/>
            </a:pPr>
            <a:r>
              <a:rPr lang="en-GB" sz="2400" dirty="0"/>
              <a:t>You can see that the characters at the top generally:</a:t>
            </a:r>
          </a:p>
          <a:p>
            <a:pPr marL="0" indent="0">
              <a:buNone/>
            </a:pPr>
            <a:endParaRPr lang="en-GB" sz="1800" dirty="0"/>
          </a:p>
          <a:p>
            <a:pPr>
              <a:buClr>
                <a:schemeClr val="accent1"/>
              </a:buClr>
              <a:buFont typeface="Arial" panose="020B0604020202020204" pitchFamily="34" charset="0"/>
              <a:buChar char="•"/>
            </a:pPr>
            <a:r>
              <a:rPr lang="en-GB" sz="2400" dirty="0"/>
              <a:t>appear most frequently</a:t>
            </a:r>
          </a:p>
          <a:p>
            <a:pPr>
              <a:buClr>
                <a:schemeClr val="accent1"/>
              </a:buClr>
              <a:buFont typeface="Arial" panose="020B0604020202020204" pitchFamily="34" charset="0"/>
              <a:buChar char="•"/>
            </a:pPr>
            <a:r>
              <a:rPr lang="en-GB" sz="2400" dirty="0"/>
              <a:t>have short binary representations.</a:t>
            </a:r>
          </a:p>
          <a:p>
            <a:pPr marL="0" indent="0">
              <a:buNone/>
            </a:pPr>
            <a:endParaRPr lang="en-GB" sz="2400" dirty="0"/>
          </a:p>
          <a:p>
            <a:pPr marL="0" indent="0">
              <a:buNone/>
            </a:pPr>
            <a:r>
              <a:rPr lang="en-GB" sz="2400" dirty="0"/>
              <a:t>This is the advantage of Huffman coding.</a:t>
            </a:r>
          </a:p>
        </p:txBody>
      </p:sp>
      <p:sp>
        <p:nvSpPr>
          <p:cNvPr id="6" name="Content Placeholder 2"/>
          <p:cNvSpPr txBox="1">
            <a:spLocks/>
          </p:cNvSpPr>
          <p:nvPr/>
        </p:nvSpPr>
        <p:spPr>
          <a:xfrm>
            <a:off x="3431704" y="5265205"/>
            <a:ext cx="6552728" cy="936103"/>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800" dirty="0"/>
          </a:p>
          <a:p>
            <a:pPr marL="0" indent="0">
              <a:buNone/>
            </a:pPr>
            <a:endParaRPr lang="en-GB" sz="1800" dirty="0"/>
          </a:p>
          <a:p>
            <a:pPr marL="0" indent="0">
              <a:buNone/>
            </a:pPr>
            <a:endParaRPr lang="en-GB" sz="1800" dirty="0"/>
          </a:p>
        </p:txBody>
      </p:sp>
      <p:sp>
        <p:nvSpPr>
          <p:cNvPr id="7"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rPr>
              <a:t>Huffman coding – conclusion</a:t>
            </a:r>
          </a:p>
        </p:txBody>
      </p:sp>
      <p:sp>
        <p:nvSpPr>
          <p:cNvPr id="3" name="Rectangle 2"/>
          <p:cNvSpPr/>
          <p:nvPr/>
        </p:nvSpPr>
        <p:spPr>
          <a:xfrm>
            <a:off x="2152650" y="4509120"/>
            <a:ext cx="4663430" cy="1569660"/>
          </a:xfrm>
          <a:prstGeom prst="rect">
            <a:avLst/>
          </a:prstGeom>
        </p:spPr>
        <p:txBody>
          <a:bodyPr wrap="square">
            <a:spAutoFit/>
          </a:bodyPr>
          <a:lstStyle/>
          <a:p>
            <a:r>
              <a:rPr lang="en-GB" sz="2400" dirty="0">
                <a:solidFill>
                  <a:srgbClr val="FF0000"/>
                </a:solidFill>
              </a:rPr>
              <a:t>If conventional ASCII uses eight bits to represent a character. Huffman coding can reduce that to as little as two bits.</a:t>
            </a:r>
          </a:p>
        </p:txBody>
      </p:sp>
      <p:graphicFrame>
        <p:nvGraphicFramePr>
          <p:cNvPr id="5" name="Table 4"/>
          <p:cNvGraphicFramePr>
            <a:graphicFrameLocks noGrp="1"/>
          </p:cNvGraphicFramePr>
          <p:nvPr>
            <p:extLst/>
          </p:nvPr>
        </p:nvGraphicFramePr>
        <p:xfrm>
          <a:off x="8184430" y="2439893"/>
          <a:ext cx="1800002" cy="3708400"/>
        </p:xfrm>
        <a:graphic>
          <a:graphicData uri="http://schemas.openxmlformats.org/drawingml/2006/table">
            <a:tbl>
              <a:tblPr firstRow="1" bandRow="1">
                <a:tableStyleId>{5C22544A-7EE6-4342-B048-85BDC9FD1C3A}</a:tableStyleId>
              </a:tblPr>
              <a:tblGrid>
                <a:gridCol w="864096"/>
                <a:gridCol w="935906"/>
              </a:tblGrid>
              <a:tr h="370840">
                <a:tc>
                  <a:txBody>
                    <a:bodyPr/>
                    <a:lstStyle/>
                    <a:p>
                      <a:r>
                        <a:rPr lang="en-GB" sz="1600" b="1" i="1" dirty="0" smtClean="0">
                          <a:solidFill>
                            <a:schemeClr val="tx1"/>
                          </a:solidFill>
                          <a:latin typeface="+mn-lt"/>
                        </a:rPr>
                        <a:t>l</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0101</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m</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0100</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n</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0111</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p</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0110</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s</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00001</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x</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00000</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y</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0001</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space</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001</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a</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11</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r>
                        <a:rPr lang="en-GB" sz="1600" b="1" i="1" dirty="0" smtClean="0">
                          <a:solidFill>
                            <a:schemeClr val="tx1"/>
                          </a:solidFill>
                          <a:latin typeface="+mn-lt"/>
                        </a:rPr>
                        <a:t>e</a:t>
                      </a:r>
                      <a:endParaRPr lang="en-GB" sz="1600" b="1" i="1"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r>
                        <a:rPr lang="en-GB" sz="1600" b="0" dirty="0" smtClean="0">
                          <a:solidFill>
                            <a:schemeClr val="tx1"/>
                          </a:solidFill>
                          <a:latin typeface="+mn-lt"/>
                        </a:rPr>
                        <a:t>10</a:t>
                      </a:r>
                      <a:endParaRPr lang="en-GB" sz="16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32213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752"/>
            <a:ext cx="7886700" cy="3528392"/>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Note: Huffman coding method will incur some ‘overhead’ when used. </a:t>
            </a:r>
          </a:p>
          <a:p>
            <a:pPr marL="0" indent="0">
              <a:buNone/>
            </a:pPr>
            <a:endParaRPr lang="en-GB" sz="1800" dirty="0"/>
          </a:p>
          <a:p>
            <a:pPr marL="0" indent="0">
              <a:buNone/>
            </a:pPr>
            <a:r>
              <a:rPr lang="en-GB" sz="2400" b="1" dirty="0">
                <a:solidFill>
                  <a:schemeClr val="accent1"/>
                </a:solidFill>
              </a:rPr>
              <a:t>What do you think this is?</a:t>
            </a:r>
          </a:p>
          <a:p>
            <a:pPr marL="0" indent="0">
              <a:buNone/>
            </a:pPr>
            <a:endParaRPr lang="en-GB" sz="1800" dirty="0"/>
          </a:p>
          <a:p>
            <a:pPr marL="0" indent="0">
              <a:buNone/>
            </a:pPr>
            <a:r>
              <a:rPr lang="en-GB" sz="2400" dirty="0"/>
              <a:t>It is necessary to transmit a representation of the encoding ‘tree’ along with the encoded data. Each Huffman tree is unique as it is dependent upon the piece of text which it used to encode.</a:t>
            </a:r>
          </a:p>
          <a:p>
            <a:pPr marL="0" indent="0">
              <a:buNone/>
            </a:pPr>
            <a:endParaRPr lang="en-GB" sz="2400" dirty="0"/>
          </a:p>
          <a:p>
            <a:pPr marL="0" indent="0">
              <a:buNone/>
            </a:pPr>
            <a:endParaRPr lang="en-GB" sz="2400" dirty="0"/>
          </a:p>
        </p:txBody>
      </p:sp>
      <p:sp>
        <p:nvSpPr>
          <p:cNvPr id="6" name="Content Placeholder 2"/>
          <p:cNvSpPr txBox="1">
            <a:spLocks/>
          </p:cNvSpPr>
          <p:nvPr/>
        </p:nvSpPr>
        <p:spPr>
          <a:xfrm>
            <a:off x="3431704" y="5265205"/>
            <a:ext cx="6552728" cy="936103"/>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800" dirty="0"/>
          </a:p>
          <a:p>
            <a:pPr marL="0" indent="0">
              <a:buNone/>
            </a:pPr>
            <a:endParaRPr lang="en-GB" sz="1800" dirty="0"/>
          </a:p>
          <a:p>
            <a:pPr marL="0" indent="0">
              <a:buNone/>
            </a:pPr>
            <a:endParaRPr lang="en-GB" sz="1800" dirty="0"/>
          </a:p>
        </p:txBody>
      </p:sp>
      <p:sp>
        <p:nvSpPr>
          <p:cNvPr id="7" name="Content Placeholder 2"/>
          <p:cNvSpPr txBox="1">
            <a:spLocks/>
          </p:cNvSpPr>
          <p:nvPr/>
        </p:nvSpPr>
        <p:spPr>
          <a:xfrm>
            <a:off x="2152650" y="4977172"/>
            <a:ext cx="7886700" cy="82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chorCtr="0"/>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solidFill>
                  <a:schemeClr val="bg1"/>
                </a:solidFill>
              </a:rPr>
              <a:t>The Huffman method works best when there is a good distribution of frequently occurring ‘common’ characters.</a:t>
            </a:r>
          </a:p>
        </p:txBody>
      </p:sp>
      <p:sp>
        <p:nvSpPr>
          <p:cNvPr id="9"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rPr>
              <a:t>Huffman coding – conclusion</a:t>
            </a:r>
          </a:p>
        </p:txBody>
      </p:sp>
    </p:spTree>
    <p:extLst>
      <p:ext uri="{BB962C8B-B14F-4D97-AF65-F5344CB8AC3E}">
        <p14:creationId xmlns:p14="http://schemas.microsoft.com/office/powerpoint/2010/main" val="366177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fade">
                                      <p:cBhvr>
                                        <p:cTn id="15" dur="500"/>
                                        <p:tgtEl>
                                          <p:spTgt spid="7">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How often do different characters occur in text?</a:t>
            </a:r>
          </a:p>
        </p:txBody>
      </p:sp>
      <p:sp>
        <p:nvSpPr>
          <p:cNvPr id="8" name="Content Placeholder 2"/>
          <p:cNvSpPr txBox="1">
            <a:spLocks/>
          </p:cNvSpPr>
          <p:nvPr/>
        </p:nvSpPr>
        <p:spPr>
          <a:xfrm>
            <a:off x="2152650" y="1196752"/>
            <a:ext cx="7886700" cy="4464496"/>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t>This method works by recording the frequencies by which characters appear in text.</a:t>
            </a:r>
          </a:p>
          <a:p>
            <a:pPr marL="0" indent="0">
              <a:buNone/>
            </a:pPr>
            <a:endParaRPr lang="en-GB" sz="2000" dirty="0"/>
          </a:p>
          <a:p>
            <a:pPr marL="0" indent="0">
              <a:buNone/>
            </a:pPr>
            <a:r>
              <a:rPr lang="en-GB" sz="2000" dirty="0"/>
              <a:t>Some characters appear far more often than others. </a:t>
            </a:r>
          </a:p>
          <a:p>
            <a:pPr marL="0" indent="0">
              <a:buNone/>
            </a:pPr>
            <a:endParaRPr lang="en-GB" sz="1800" dirty="0"/>
          </a:p>
          <a:p>
            <a:pPr marL="0" indent="0">
              <a:buNone/>
            </a:pPr>
            <a:r>
              <a:rPr lang="en-GB" sz="2400" b="1" dirty="0">
                <a:solidFill>
                  <a:schemeClr val="accent1"/>
                </a:solidFill>
              </a:rPr>
              <a:t>Which do you think occur most frequently?</a:t>
            </a:r>
          </a:p>
          <a:p>
            <a:pPr marL="0" indent="0">
              <a:buNone/>
            </a:pPr>
            <a:endParaRPr lang="en-GB" sz="2400" b="1" dirty="0">
              <a:solidFill>
                <a:schemeClr val="accent1"/>
              </a:solidFill>
            </a:endParaRPr>
          </a:p>
          <a:p>
            <a:pPr marL="0" indent="0">
              <a:buNone/>
            </a:pPr>
            <a:r>
              <a:rPr lang="en-GB" sz="2400" b="1" dirty="0">
                <a:solidFill>
                  <a:schemeClr val="accent1"/>
                </a:solidFill>
              </a:rPr>
              <a:t>How about less frequently?</a:t>
            </a:r>
          </a:p>
          <a:p>
            <a:pPr marL="0" indent="0">
              <a:buNone/>
            </a:pPr>
            <a:endParaRPr lang="en-GB" sz="1800" dirty="0"/>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287316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Focus on Huffman coding</a:t>
            </a:r>
          </a:p>
        </p:txBody>
      </p:sp>
      <p:sp>
        <p:nvSpPr>
          <p:cNvPr id="8" name="Content Placeholder 2"/>
          <p:cNvSpPr txBox="1">
            <a:spLocks/>
          </p:cNvSpPr>
          <p:nvPr/>
        </p:nvSpPr>
        <p:spPr>
          <a:xfrm>
            <a:off x="2152650" y="1196752"/>
            <a:ext cx="7886700" cy="367240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There are two steps when using Huffman’s technique:</a:t>
            </a:r>
          </a:p>
          <a:p>
            <a:pPr marL="0" indent="0">
              <a:buNone/>
            </a:pPr>
            <a:endParaRPr lang="en-GB" sz="2400" dirty="0"/>
          </a:p>
          <a:p>
            <a:pPr marL="457200" indent="-457200">
              <a:buClr>
                <a:schemeClr val="accent1"/>
              </a:buClr>
              <a:buFont typeface="+mj-lt"/>
              <a:buAutoNum type="arabicPeriod"/>
            </a:pPr>
            <a:r>
              <a:rPr lang="en-GB" sz="2400" dirty="0"/>
              <a:t>Create a Huffman tree – this gives each character used a unique code.</a:t>
            </a:r>
          </a:p>
          <a:p>
            <a:pPr marL="457200" indent="-457200">
              <a:buClr>
                <a:schemeClr val="accent1"/>
              </a:buClr>
              <a:buFont typeface="+mj-lt"/>
              <a:buAutoNum type="arabicPeriod"/>
            </a:pPr>
            <a:endParaRPr lang="en-GB" sz="2400" dirty="0"/>
          </a:p>
          <a:p>
            <a:pPr marL="457200" indent="-457200">
              <a:buClr>
                <a:schemeClr val="accent1"/>
              </a:buClr>
              <a:buFont typeface="+mj-lt"/>
              <a:buAutoNum type="arabicPeriod"/>
            </a:pPr>
            <a:r>
              <a:rPr lang="en-GB" sz="2400" dirty="0"/>
              <a:t>Encode the character sequence into a binary stream</a:t>
            </a:r>
            <a:r>
              <a:rPr lang="en-GB" sz="2400" dirty="0" smtClean="0"/>
              <a:t>.</a:t>
            </a:r>
            <a:endParaRPr lang="en-GB" sz="1800" dirty="0"/>
          </a:p>
          <a:p>
            <a:pPr marL="457200" indent="-457200">
              <a:buClr>
                <a:schemeClr val="accent1"/>
              </a:buClr>
              <a:buFont typeface="+mj-lt"/>
              <a:buAutoNum type="arabicPeriod"/>
            </a:pPr>
            <a:endParaRPr lang="en-GB" sz="1800" dirty="0"/>
          </a:p>
          <a:p>
            <a:pPr marL="457200" indent="-457200">
              <a:buClr>
                <a:schemeClr val="accent1"/>
              </a:buClr>
              <a:buFont typeface="+mj-lt"/>
              <a:buAutoNum type="arabicPeriod"/>
            </a:pPr>
            <a:endParaRPr lang="en-GB" sz="1800" dirty="0"/>
          </a:p>
          <a:p>
            <a:pPr marL="457200" indent="-457200">
              <a:buClr>
                <a:schemeClr val="accent1"/>
              </a:buClr>
              <a:buFont typeface="+mj-lt"/>
              <a:buAutoNum type="arabicPeriod"/>
            </a:pPr>
            <a:endParaRPr lang="en-GB" sz="1800" dirty="0"/>
          </a:p>
          <a:p>
            <a:pPr marL="457200" indent="-457200">
              <a:buClr>
                <a:schemeClr val="accent1"/>
              </a:buClr>
              <a:buFont typeface="+mj-lt"/>
              <a:buAutoNum type="arabicPeriod"/>
            </a:pPr>
            <a:endParaRPr lang="en-GB" sz="1800" dirty="0"/>
          </a:p>
          <a:p>
            <a:pPr marL="457200" indent="-457200">
              <a:buClr>
                <a:schemeClr val="accent1"/>
              </a:buClr>
              <a:buFont typeface="+mj-lt"/>
              <a:buAutoNum type="arabicPeriod"/>
            </a:pPr>
            <a:endParaRPr lang="en-GB" sz="1800" dirty="0"/>
          </a:p>
          <a:p>
            <a:pPr marL="0" indent="0">
              <a:buClr>
                <a:schemeClr val="accent1"/>
              </a:buClr>
              <a:buNone/>
            </a:pPr>
            <a:r>
              <a:rPr lang="en-GB" sz="2400">
                <a:hlinkClick r:id="rId3" tooltip="Share link"/>
              </a:rPr>
              <a:t>https</a:t>
            </a:r>
            <a:r>
              <a:rPr lang="en-GB" sz="2400">
                <a:hlinkClick r:id="rId3" tooltip="Share link"/>
              </a:rPr>
              <a:t>://</a:t>
            </a:r>
            <a:r>
              <a:rPr lang="en-GB" sz="2400" smtClean="0">
                <a:hlinkClick r:id="rId3" tooltip="Share link"/>
              </a:rPr>
              <a:t>youtu.be/Ql18aET1G1w</a:t>
            </a:r>
            <a:endParaRPr lang="en-GB" sz="2400" smtClean="0"/>
          </a:p>
          <a:p>
            <a:pPr marL="0" indent="0">
              <a:buClr>
                <a:schemeClr val="accent1"/>
              </a:buClr>
              <a:buNone/>
            </a:pPr>
            <a:endParaRPr lang="en-GB" sz="2400" dirty="0" smtClean="0"/>
          </a:p>
        </p:txBody>
      </p:sp>
    </p:spTree>
    <p:extLst>
      <p:ext uri="{BB962C8B-B14F-4D97-AF65-F5344CB8AC3E}">
        <p14:creationId xmlns:p14="http://schemas.microsoft.com/office/powerpoint/2010/main" val="1252347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sp>
        <p:nvSpPr>
          <p:cNvPr id="8" name="Content Placeholder 2"/>
          <p:cNvSpPr txBox="1">
            <a:spLocks/>
          </p:cNvSpPr>
          <p:nvPr/>
        </p:nvSpPr>
        <p:spPr>
          <a:xfrm>
            <a:off x="2152650" y="1196752"/>
            <a:ext cx="7886700" cy="1656184"/>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Look at this sentence:</a:t>
            </a:r>
          </a:p>
          <a:p>
            <a:pPr marL="0" indent="0">
              <a:buNone/>
            </a:pPr>
            <a:endParaRPr lang="en-GB" sz="2400" dirty="0"/>
          </a:p>
        </p:txBody>
      </p:sp>
      <p:sp>
        <p:nvSpPr>
          <p:cNvPr id="4" name="TextBox 3"/>
          <p:cNvSpPr txBox="1"/>
          <p:nvPr/>
        </p:nvSpPr>
        <p:spPr>
          <a:xfrm>
            <a:off x="4492838" y="3789041"/>
            <a:ext cx="3206327"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GB" sz="2400" b="1" dirty="0">
                <a:solidFill>
                  <a:schemeClr val="bg1"/>
                </a:solidFill>
              </a:rPr>
              <a:t>What do you notice?</a:t>
            </a:r>
          </a:p>
        </p:txBody>
      </p:sp>
      <p:sp>
        <p:nvSpPr>
          <p:cNvPr id="3" name="Rectangle 2"/>
          <p:cNvSpPr/>
          <p:nvPr/>
        </p:nvSpPr>
        <p:spPr>
          <a:xfrm>
            <a:off x="4674379" y="2348880"/>
            <a:ext cx="2819233" cy="523220"/>
          </a:xfrm>
          <a:prstGeom prst="rect">
            <a:avLst/>
          </a:prstGeom>
        </p:spPr>
        <p:txBody>
          <a:bodyPr wrap="none">
            <a:spAutoFit/>
          </a:bodyPr>
          <a:lstStyle/>
          <a:p>
            <a:pPr algn="ctr"/>
            <a:r>
              <a:rPr lang="en-GB" sz="2800" b="1" i="1" dirty="0">
                <a:solidFill>
                  <a:schemeClr val="accent1"/>
                </a:solidFill>
                <a:ea typeface="Cambria Math" panose="02040503050406030204" pitchFamily="18" charset="0"/>
                <a:cs typeface="Arial" panose="020B0604020202020204" pitchFamily="34" charset="0"/>
              </a:rPr>
              <a:t>an easy example</a:t>
            </a:r>
          </a:p>
        </p:txBody>
      </p:sp>
    </p:spTree>
    <p:extLst>
      <p:ext uri="{BB962C8B-B14F-4D97-AF65-F5344CB8AC3E}">
        <p14:creationId xmlns:p14="http://schemas.microsoft.com/office/powerpoint/2010/main" val="216463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sp>
        <p:nvSpPr>
          <p:cNvPr id="8" name="Content Placeholder 2"/>
          <p:cNvSpPr txBox="1">
            <a:spLocks/>
          </p:cNvSpPr>
          <p:nvPr/>
        </p:nvSpPr>
        <p:spPr>
          <a:xfrm>
            <a:off x="2152650" y="1196752"/>
            <a:ext cx="7886700" cy="1008112"/>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latin typeface="+mj-lt"/>
              </a:rPr>
              <a:t>Now create a table showing the frequency of occurrence for each character.</a:t>
            </a:r>
          </a:p>
        </p:txBody>
      </p:sp>
      <p:graphicFrame>
        <p:nvGraphicFramePr>
          <p:cNvPr id="4" name="Table 3"/>
          <p:cNvGraphicFramePr>
            <a:graphicFrameLocks noGrp="1"/>
          </p:cNvGraphicFramePr>
          <p:nvPr>
            <p:extLst/>
          </p:nvPr>
        </p:nvGraphicFramePr>
        <p:xfrm>
          <a:off x="2351582" y="3356992"/>
          <a:ext cx="7687768" cy="2225040"/>
        </p:xfrm>
        <a:graphic>
          <a:graphicData uri="http://schemas.openxmlformats.org/drawingml/2006/table">
            <a:tbl>
              <a:tblPr firstRow="1" bandRow="1">
                <a:tableStyleId>{5C22544A-7EE6-4342-B048-85BDC9FD1C3A}</a:tableStyleId>
              </a:tblPr>
              <a:tblGrid>
                <a:gridCol w="1921942"/>
                <a:gridCol w="1921942"/>
                <a:gridCol w="1921942"/>
                <a:gridCol w="1921942"/>
              </a:tblGrid>
              <a:tr h="370840">
                <a:tc>
                  <a:txBody>
                    <a:bodyPr/>
                    <a:lstStyle/>
                    <a:p>
                      <a:pPr algn="l"/>
                      <a:r>
                        <a:rPr lang="en-GB" dirty="0" smtClean="0">
                          <a:solidFill>
                            <a:schemeClr val="tx1"/>
                          </a:solidFill>
                        </a:rPr>
                        <a:t>Character</a:t>
                      </a:r>
                      <a:endParaRPr lang="en-GB"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l"/>
                      <a:r>
                        <a:rPr lang="en-GB" dirty="0" smtClean="0">
                          <a:solidFill>
                            <a:schemeClr val="tx1"/>
                          </a:solidFill>
                        </a:rPr>
                        <a:t>Frequency</a:t>
                      </a:r>
                      <a:endParaRPr lang="en-GB"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l"/>
                      <a:r>
                        <a:rPr lang="en-GB" dirty="0" smtClean="0">
                          <a:solidFill>
                            <a:schemeClr val="tx1"/>
                          </a:solidFill>
                        </a:rPr>
                        <a:t>Character</a:t>
                      </a:r>
                      <a:endParaRPr lang="en-GB"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l"/>
                      <a:r>
                        <a:rPr lang="en-GB" dirty="0" smtClean="0">
                          <a:solidFill>
                            <a:schemeClr val="tx1"/>
                          </a:solidFill>
                        </a:rPr>
                        <a:t>Frequency</a:t>
                      </a:r>
                      <a:endParaRPr lang="en-GB"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r>
              <a:tr h="370840">
                <a:tc>
                  <a:txBody>
                    <a:bodyPr/>
                    <a:lstStyle/>
                    <a:p>
                      <a:pPr algn="l"/>
                      <a:r>
                        <a:rPr lang="en-GB" b="1" dirty="0" smtClean="0"/>
                        <a:t>a</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3</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b="1" dirty="0" smtClean="0"/>
                        <a:t>p</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pPr algn="l"/>
                      <a:r>
                        <a:rPr lang="en-GB" b="1" dirty="0" smtClean="0"/>
                        <a:t>e</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3</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b="1" dirty="0" smtClean="0"/>
                        <a:t>s</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pPr algn="l"/>
                      <a:r>
                        <a:rPr lang="en-GB" b="1" dirty="0" smtClean="0"/>
                        <a:t>l</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b="1" dirty="0" smtClean="0"/>
                        <a:t>x</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pPr algn="l"/>
                      <a:r>
                        <a:rPr lang="en-GB" b="1" dirty="0" smtClean="0"/>
                        <a:t>m</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b="1" dirty="0" smtClean="0"/>
                        <a:t>y</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70840">
                <a:tc>
                  <a:txBody>
                    <a:bodyPr/>
                    <a:lstStyle/>
                    <a:p>
                      <a:pPr algn="l"/>
                      <a:r>
                        <a:rPr lang="en-GB" b="1" dirty="0" smtClean="0"/>
                        <a:t>n</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1</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b="1" dirty="0" smtClean="0"/>
                        <a:t>space</a:t>
                      </a:r>
                      <a:endParaRPr lang="en-GB"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lang="en-GB" dirty="0" smtClean="0"/>
                        <a:t>2</a:t>
                      </a:r>
                      <a:endParaRPr lang="en-GB"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2"/>
          <p:cNvSpPr/>
          <p:nvPr/>
        </p:nvSpPr>
        <p:spPr>
          <a:xfrm>
            <a:off x="4295800" y="3717032"/>
            <a:ext cx="187220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to reveal</a:t>
            </a:r>
          </a:p>
        </p:txBody>
      </p:sp>
      <p:sp>
        <p:nvSpPr>
          <p:cNvPr id="6" name="Rectangle 5"/>
          <p:cNvSpPr/>
          <p:nvPr/>
        </p:nvSpPr>
        <p:spPr>
          <a:xfrm>
            <a:off x="8138472" y="3717032"/>
            <a:ext cx="187220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to reveal</a:t>
            </a:r>
          </a:p>
        </p:txBody>
      </p:sp>
      <p:sp>
        <p:nvSpPr>
          <p:cNvPr id="9" name="Rectangle 8"/>
          <p:cNvSpPr/>
          <p:nvPr/>
        </p:nvSpPr>
        <p:spPr>
          <a:xfrm>
            <a:off x="4674379" y="2348880"/>
            <a:ext cx="2819233" cy="523220"/>
          </a:xfrm>
          <a:prstGeom prst="rect">
            <a:avLst/>
          </a:prstGeom>
        </p:spPr>
        <p:txBody>
          <a:bodyPr wrap="none">
            <a:spAutoFit/>
          </a:bodyPr>
          <a:lstStyle/>
          <a:p>
            <a:pPr algn="ctr"/>
            <a:r>
              <a:rPr lang="en-GB" sz="2800" b="1" i="1" dirty="0">
                <a:solidFill>
                  <a:schemeClr val="accent1"/>
                </a:solidFill>
                <a:ea typeface="Cambria Math" panose="02040503050406030204" pitchFamily="18" charset="0"/>
                <a:cs typeface="Arial" panose="020B0604020202020204" pitchFamily="34" charset="0"/>
              </a:rPr>
              <a:t>an easy example</a:t>
            </a:r>
          </a:p>
        </p:txBody>
      </p:sp>
    </p:spTree>
    <p:extLst>
      <p:ext uri="{BB962C8B-B14F-4D97-AF65-F5344CB8AC3E}">
        <p14:creationId xmlns:p14="http://schemas.microsoft.com/office/powerpoint/2010/main" val="319710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sp>
        <p:nvSpPr>
          <p:cNvPr id="8" name="Content Placeholder 2"/>
          <p:cNvSpPr txBox="1">
            <a:spLocks/>
          </p:cNvSpPr>
          <p:nvPr/>
        </p:nvSpPr>
        <p:spPr>
          <a:xfrm>
            <a:off x="2152650" y="1196752"/>
            <a:ext cx="7886700" cy="403244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2400"/>
              </a:spcAft>
              <a:buNone/>
            </a:pPr>
            <a:r>
              <a:rPr lang="en-GB" sz="2400" dirty="0"/>
              <a:t>Now we need to create the graphical node representation used by the Huffman method. </a:t>
            </a:r>
          </a:p>
          <a:p>
            <a:pPr marL="0" indent="0">
              <a:spcBef>
                <a:spcPts val="0"/>
              </a:spcBef>
              <a:spcAft>
                <a:spcPts val="2400"/>
              </a:spcAft>
              <a:buNone/>
            </a:pPr>
            <a:r>
              <a:rPr lang="en-GB" sz="2400" dirty="0"/>
              <a:t>To begin this process, we have to start with the lowest frequencies at the top of  the list – the actual alphabetical order does not matter.</a:t>
            </a:r>
          </a:p>
          <a:p>
            <a:pPr marL="0" indent="0">
              <a:spcBef>
                <a:spcPts val="0"/>
              </a:spcBef>
              <a:spcAft>
                <a:spcPts val="2400"/>
              </a:spcAft>
              <a:buNone/>
            </a:pPr>
            <a:r>
              <a:rPr lang="en-GB" sz="2400" dirty="0"/>
              <a:t>The </a:t>
            </a:r>
            <a:r>
              <a:rPr lang="en-GB" sz="2400" b="1" dirty="0"/>
              <a:t>Huffman tree </a:t>
            </a:r>
            <a:r>
              <a:rPr lang="en-GB" sz="2400" dirty="0"/>
              <a:t>generated allows you to assign a </a:t>
            </a:r>
            <a:r>
              <a:rPr lang="en-GB" sz="2400" b="1" dirty="0"/>
              <a:t>unique code </a:t>
            </a:r>
            <a:r>
              <a:rPr lang="en-GB" sz="2400" dirty="0"/>
              <a:t>to </a:t>
            </a:r>
            <a:r>
              <a:rPr lang="en-GB" sz="2400" b="1" dirty="0"/>
              <a:t>each character </a:t>
            </a:r>
            <a:r>
              <a:rPr lang="en-GB" sz="2400" dirty="0"/>
              <a:t>used. </a:t>
            </a:r>
          </a:p>
          <a:p>
            <a:pPr marL="0" indent="0">
              <a:spcBef>
                <a:spcPts val="0"/>
              </a:spcBef>
              <a:spcAft>
                <a:spcPts val="2400"/>
              </a:spcAft>
              <a:buNone/>
            </a:pPr>
            <a:r>
              <a:rPr lang="en-GB" sz="2400" dirty="0"/>
              <a:t>The wider the range of characters used, the bigger the Huffman tree!</a:t>
            </a:r>
          </a:p>
        </p:txBody>
      </p:sp>
    </p:spTree>
    <p:extLst>
      <p:ext uri="{BB962C8B-B14F-4D97-AF65-F5344CB8AC3E}">
        <p14:creationId xmlns:p14="http://schemas.microsoft.com/office/powerpoint/2010/main" val="33180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976"/>
            <a:ext cx="5238750" cy="498792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t>At the </a:t>
            </a:r>
            <a:r>
              <a:rPr lang="en-GB" sz="2400" b="1" dirty="0">
                <a:solidFill>
                  <a:schemeClr val="accent1"/>
                </a:solidFill>
              </a:rPr>
              <a:t>start</a:t>
            </a:r>
            <a:r>
              <a:rPr lang="en-GB" sz="2400" dirty="0"/>
              <a:t>, the characters are placed in order of occurrence, from top to bottom. Where the frequency is the same, the order does not matter. </a:t>
            </a:r>
            <a:endParaRPr lang="en-GB" sz="2400" dirty="0" smtClean="0"/>
          </a:p>
          <a:p>
            <a:pPr marL="0" indent="0">
              <a:buNone/>
            </a:pPr>
            <a:r>
              <a:rPr lang="en-GB" sz="2400" dirty="0" smtClean="0"/>
              <a:t>( </a:t>
            </a:r>
            <a:r>
              <a:rPr lang="en-GB" sz="2400" dirty="0"/>
              <a:t>) indicates the space character.</a:t>
            </a:r>
          </a:p>
          <a:p>
            <a:pPr marL="0" indent="0">
              <a:buNone/>
            </a:pPr>
            <a:endParaRPr lang="en-GB" sz="2400" dirty="0"/>
          </a:p>
          <a:p>
            <a:pPr marL="0" indent="0">
              <a:buNone/>
            </a:pPr>
            <a:r>
              <a:rPr lang="en-GB" sz="2400" b="1" dirty="0">
                <a:solidFill>
                  <a:schemeClr val="accent1"/>
                </a:solidFill>
              </a:rPr>
              <a:t>Step 1</a:t>
            </a:r>
          </a:p>
          <a:p>
            <a:pPr marL="0" indent="0">
              <a:buNone/>
            </a:pPr>
            <a:r>
              <a:rPr lang="en-GB" sz="2000" dirty="0"/>
              <a:t>The top two entries’ frequencies are added together and a new node is inserted.</a:t>
            </a:r>
          </a:p>
          <a:p>
            <a:pPr marL="0" indent="0">
              <a:buNone/>
            </a:pPr>
            <a:endParaRPr lang="en-GB" sz="2400" dirty="0"/>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3546" y="1700808"/>
            <a:ext cx="1472895" cy="4356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4293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52650" y="1196976"/>
            <a:ext cx="4591422" cy="498792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a:solidFill>
                  <a:schemeClr val="accent1"/>
                </a:solidFill>
              </a:rPr>
              <a:t>Step 2</a:t>
            </a:r>
          </a:p>
          <a:p>
            <a:pPr marL="0" indent="0">
              <a:buNone/>
            </a:pPr>
            <a:r>
              <a:rPr lang="en-GB" sz="2000" dirty="0"/>
              <a:t>Same as </a:t>
            </a:r>
            <a:r>
              <a:rPr lang="en-GB" sz="2000" b="1" dirty="0">
                <a:solidFill>
                  <a:schemeClr val="accent1"/>
                </a:solidFill>
              </a:rPr>
              <a:t>Step 1</a:t>
            </a:r>
            <a:r>
              <a:rPr lang="en-GB" sz="2000" dirty="0">
                <a:solidFill>
                  <a:schemeClr val="accent1"/>
                </a:solidFill>
              </a:rPr>
              <a:t> </a:t>
            </a:r>
            <a:r>
              <a:rPr lang="en-GB" sz="2000" dirty="0"/>
              <a:t>with </a:t>
            </a:r>
            <a:r>
              <a:rPr lang="en-GB" sz="2000" b="1" dirty="0"/>
              <a:t>1 (n) </a:t>
            </a:r>
            <a:r>
              <a:rPr lang="en-GB" sz="2000" dirty="0"/>
              <a:t>and </a:t>
            </a:r>
            <a:r>
              <a:rPr lang="en-GB" sz="2000" b="1" dirty="0"/>
              <a:t>1 (p)</a:t>
            </a:r>
            <a:r>
              <a:rPr lang="en-GB" sz="2000" dirty="0"/>
              <a:t>.</a:t>
            </a:r>
            <a:endParaRPr lang="en-GB" sz="2000" b="1"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5" name="Title 1"/>
          <p:cNvSpPr txBox="1">
            <a:spLocks/>
          </p:cNvSpPr>
          <p:nvPr/>
        </p:nvSpPr>
        <p:spPr>
          <a:xfrm>
            <a:off x="2152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Huffman coding – worked example</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306" y="1700808"/>
            <a:ext cx="3167044" cy="4356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1212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64</TotalTime>
  <Words>1069</Words>
  <Application>Microsoft Office PowerPoint</Application>
  <PresentationFormat>Widescreen</PresentationFormat>
  <Paragraphs>242</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Gill Sans MT</vt:lpstr>
      <vt:lpstr>Impact</vt:lpstr>
      <vt:lpstr>Badge</vt:lpstr>
      <vt:lpstr>Fundamentals of data representation</vt:lpstr>
      <vt:lpstr>Learning objectives – Be able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Telford &amp; Wrekin Council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representation</dc:title>
  <dc:creator>Smith, Yvonne</dc:creator>
  <cp:lastModifiedBy>Smith, Yvonne</cp:lastModifiedBy>
  <cp:revision>5</cp:revision>
  <dcterms:created xsi:type="dcterms:W3CDTF">2018-01-15T22:52:48Z</dcterms:created>
  <dcterms:modified xsi:type="dcterms:W3CDTF">2018-01-16T02:06:41Z</dcterms:modified>
</cp:coreProperties>
</file>