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96" r:id="rId2"/>
    <p:sldId id="280" r:id="rId3"/>
    <p:sldId id="269" r:id="rId4"/>
    <p:sldId id="289" r:id="rId5"/>
    <p:sldId id="290" r:id="rId6"/>
    <p:sldId id="281" r:id="rId7"/>
    <p:sldId id="282" r:id="rId8"/>
    <p:sldId id="283" r:id="rId9"/>
    <p:sldId id="284" r:id="rId10"/>
    <p:sldId id="285" r:id="rId11"/>
    <p:sldId id="287" r:id="rId12"/>
    <p:sldId id="292" r:id="rId13"/>
    <p:sldId id="294" r:id="rId14"/>
    <p:sldId id="295" r:id="rId15"/>
    <p:sldId id="293" r:id="rId16"/>
    <p:sldId id="288" r:id="rId17"/>
    <p:sldId id="29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89606" autoAdjust="0"/>
  </p:normalViewPr>
  <p:slideViewPr>
    <p:cSldViewPr>
      <p:cViewPr varScale="1">
        <p:scale>
          <a:sx n="80" d="100"/>
          <a:sy n="80" d="100"/>
        </p:scale>
        <p:origin x="1579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38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6AACB-4497-4975-84C7-26D592B71736}" type="datetimeFigureOut">
              <a:rPr lang="en-GB" smtClean="0"/>
              <a:pPr/>
              <a:t>25/04/2017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17D95-82D2-4295-A5C8-CFAEB402EFA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38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2B4108C-6F15-4D6F-950B-F60B0A652D9F}" type="datetimeFigureOut">
              <a:rPr lang="en-GB" smtClean="0"/>
              <a:pPr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FF65B87-FEA5-4085-AE27-A12CC796C48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291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108C-6F15-4D6F-950B-F60B0A652D9F}" type="datetimeFigureOut">
              <a:rPr lang="en-GB" smtClean="0"/>
              <a:pPr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5B87-FEA5-4085-AE27-A12CC796C4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53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108C-6F15-4D6F-950B-F60B0A652D9F}" type="datetimeFigureOut">
              <a:rPr lang="en-GB" smtClean="0"/>
              <a:pPr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5B87-FEA5-4085-AE27-A12CC796C4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453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108C-6F15-4D6F-950B-F60B0A652D9F}" type="datetimeFigureOut">
              <a:rPr lang="en-GB" smtClean="0"/>
              <a:pPr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5B87-FEA5-4085-AE27-A12CC796C4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29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2B4108C-6F15-4D6F-950B-F60B0A652D9F}" type="datetimeFigureOut">
              <a:rPr lang="en-GB" smtClean="0"/>
              <a:pPr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FF65B87-FEA5-4085-AE27-A12CC796C48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32443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108C-6F15-4D6F-950B-F60B0A652D9F}" type="datetimeFigureOut">
              <a:rPr lang="en-GB" smtClean="0"/>
              <a:pPr/>
              <a:t>25/04/2017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5B87-FEA5-4085-AE27-A12CC796C4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3784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108C-6F15-4D6F-950B-F60B0A652D9F}" type="datetimeFigureOut">
              <a:rPr lang="en-GB" smtClean="0"/>
              <a:pPr/>
              <a:t>25/04/2017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5B87-FEA5-4085-AE27-A12CC796C4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9982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108C-6F15-4D6F-950B-F60B0A652D9F}" type="datetimeFigureOut">
              <a:rPr lang="en-GB" smtClean="0"/>
              <a:pPr/>
              <a:t>25/04/2017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5B87-FEA5-4085-AE27-A12CC796C4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94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4108C-6F15-4D6F-950B-F60B0A652D9F}" type="datetimeFigureOut">
              <a:rPr lang="en-GB" smtClean="0"/>
              <a:pPr/>
              <a:t>25/04/2017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5B87-FEA5-4085-AE27-A12CC796C4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12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B2B4108C-6F15-4D6F-950B-F60B0A652D9F}" type="datetimeFigureOut">
              <a:rPr lang="en-GB" smtClean="0"/>
              <a:pPr/>
              <a:t>25/04/2017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8FF65B87-FEA5-4085-AE27-A12CC796C48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62261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B2B4108C-6F15-4D6F-950B-F60B0A652D9F}" type="datetimeFigureOut">
              <a:rPr lang="en-GB" smtClean="0"/>
              <a:pPr/>
              <a:t>25/04/2017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8FF65B87-FEA5-4085-AE27-A12CC796C48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045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2B4108C-6F15-4D6F-950B-F60B0A652D9F}" type="datetimeFigureOut">
              <a:rPr lang="en-GB" smtClean="0"/>
              <a:pPr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FF65B87-FEA5-4085-AE27-A12CC796C48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2117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94">
          <p15:clr>
            <a:srgbClr val="F26B43"/>
          </p15:clr>
        </p15:guide>
        <p15:guide id="4" pos="5400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orient="horz" pos="1440">
          <p15:clr>
            <a:srgbClr val="F26B43"/>
          </p15:clr>
        </p15:guide>
        <p15:guide id="7" orient="horz" pos="3720">
          <p15:clr>
            <a:srgbClr val="F26B43"/>
          </p15:clr>
        </p15:guide>
        <p15:guide id="8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bit.ly/1lW3MG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 smtClean="0"/>
              <a:t>Fundamentals of Data Representation</a:t>
            </a:r>
            <a:br>
              <a:rPr lang="en-GB" sz="4800" dirty="0" smtClean="0"/>
            </a:br>
            <a:r>
              <a:rPr lang="en-GB" sz="4800" dirty="0"/>
              <a:t/>
            </a:r>
            <a:br>
              <a:rPr lang="en-GB" sz="4800" dirty="0"/>
            </a:br>
            <a:r>
              <a:rPr lang="en-GB" sz="4800" dirty="0" smtClean="0">
                <a:solidFill>
                  <a:srgbClr val="FF0000"/>
                </a:solidFill>
              </a:rPr>
              <a:t>Lesson 2</a:t>
            </a: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800" dirty="0" smtClean="0"/>
              <a:t>Hexadecimal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19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Converting from Hexadecimal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656" y="1836275"/>
            <a:ext cx="8712968" cy="4625609"/>
          </a:xfrm>
        </p:spPr>
        <p:txBody>
          <a:bodyPr/>
          <a:lstStyle/>
          <a:p>
            <a:r>
              <a:rPr lang="en-GB" dirty="0" smtClean="0"/>
              <a:t>On whiteboards convert </a:t>
            </a:r>
            <a:r>
              <a:rPr lang="en-GB" dirty="0" smtClean="0">
                <a:latin typeface="Calibri" pitchFamily="34" charset="0"/>
              </a:rPr>
              <a:t>AC </a:t>
            </a:r>
            <a:r>
              <a:rPr lang="en-GB" dirty="0" smtClean="0"/>
              <a:t>to denary</a:t>
            </a:r>
            <a:endParaRPr lang="en-GB" dirty="0">
              <a:latin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55576" y="2852936"/>
          <a:ext cx="691276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1170130"/>
                <a:gridCol w="1170130"/>
                <a:gridCol w="1170130"/>
                <a:gridCol w="1170130"/>
              </a:tblGrid>
              <a:tr h="370840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Calibri" pitchFamily="34" charset="0"/>
                        </a:rPr>
                        <a:t>4096</a:t>
                      </a:r>
                      <a:endParaRPr lang="en-GB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Calibri" pitchFamily="34" charset="0"/>
                        </a:rPr>
                        <a:t>256</a:t>
                      </a:r>
                      <a:endParaRPr lang="en-GB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Calibri" pitchFamily="34" charset="0"/>
                        </a:rPr>
                        <a:t>16</a:t>
                      </a:r>
                      <a:endParaRPr lang="en-GB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Calibri" pitchFamily="34" charset="0"/>
                        </a:rPr>
                        <a:t>1</a:t>
                      </a:r>
                      <a:endParaRPr lang="en-GB" sz="24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Hexadecimal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A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Calibri" pitchFamily="34" charset="0"/>
                        </a:rPr>
                        <a:t>C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67742" y="5733256"/>
            <a:ext cx="40591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Denary = </a:t>
            </a:r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itchFamily="34" charset="0"/>
              </a:rPr>
              <a:t>172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00192" y="4365104"/>
            <a:ext cx="2258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Calibri" pitchFamily="34" charset="0"/>
              </a:rPr>
              <a:t>(1 * 12) = 12</a:t>
            </a:r>
            <a:endParaRPr lang="en-GB" sz="3200" dirty="0">
              <a:latin typeface="Calibri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732240" y="3717032"/>
            <a:ext cx="233191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75856" y="4365104"/>
            <a:ext cx="2675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Calibri" pitchFamily="34" charset="0"/>
              </a:rPr>
              <a:t>(16 * 10) = 160</a:t>
            </a:r>
            <a:endParaRPr lang="en-GB" sz="3200" dirty="0">
              <a:latin typeface="Calibri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716016" y="3789040"/>
            <a:ext cx="1390804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868144" y="4149080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+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Explosion 1 10"/>
          <p:cNvSpPr/>
          <p:nvPr/>
        </p:nvSpPr>
        <p:spPr>
          <a:xfrm>
            <a:off x="7164288" y="1412776"/>
            <a:ext cx="1979712" cy="1512168"/>
          </a:xfrm>
          <a:prstGeom prst="irregularSeal1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 = </a:t>
            </a:r>
            <a:r>
              <a:rPr lang="en-GB" sz="2400" dirty="0" smtClean="0">
                <a:latin typeface="Calibri" pitchFamily="34" charset="0"/>
              </a:rPr>
              <a:t>10</a:t>
            </a:r>
          </a:p>
          <a:p>
            <a:pPr algn="ctr"/>
            <a:r>
              <a:rPr lang="en-GB" sz="2400" dirty="0" smtClean="0">
                <a:latin typeface="Calibri" pitchFamily="34" charset="0"/>
              </a:rPr>
              <a:t>C = 12</a:t>
            </a:r>
            <a:endParaRPr lang="en-GB" sz="2400" dirty="0">
              <a:latin typeface="Calibri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332656"/>
            <a:ext cx="1365613" cy="911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3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633742" cy="1492132"/>
          </a:xfrm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Why hexadecimal?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340768"/>
            <a:ext cx="7633742" cy="5184576"/>
          </a:xfrm>
        </p:spPr>
        <p:txBody>
          <a:bodyPr>
            <a:normAutofit fontScale="40000" lnSpcReduction="20000"/>
          </a:bodyPr>
          <a:lstStyle/>
          <a:p>
            <a:r>
              <a:rPr lang="en-GB" sz="8400" dirty="0" smtClean="0">
                <a:solidFill>
                  <a:srgbClr val="FF0000"/>
                </a:solidFill>
              </a:rPr>
              <a:t>Hex </a:t>
            </a:r>
            <a:r>
              <a:rPr lang="en-GB" sz="8400" dirty="0">
                <a:solidFill>
                  <a:srgbClr val="FF0000"/>
                </a:solidFill>
              </a:rPr>
              <a:t>numbers are shorter/more memorable than equivalent binary numbers.. </a:t>
            </a:r>
            <a:endParaRPr lang="en-GB" sz="8400" dirty="0" smtClean="0">
              <a:solidFill>
                <a:srgbClr val="FF0000"/>
              </a:solidFill>
            </a:endParaRPr>
          </a:p>
          <a:p>
            <a:endParaRPr lang="en-GB" sz="8400" dirty="0">
              <a:solidFill>
                <a:srgbClr val="FF0000"/>
              </a:solidFill>
            </a:endParaRPr>
          </a:p>
          <a:p>
            <a:r>
              <a:rPr lang="en-GB" sz="8400" dirty="0" smtClean="0"/>
              <a:t> </a:t>
            </a:r>
            <a:r>
              <a:rPr lang="en-GB" sz="8400" b="1" dirty="0">
                <a:solidFill>
                  <a:srgbClr val="0070C0"/>
                </a:solidFill>
              </a:rPr>
              <a:t>... and can easily be converted to and from binary... </a:t>
            </a:r>
            <a:endParaRPr lang="en-GB" sz="8400" b="1" dirty="0" smtClean="0">
              <a:solidFill>
                <a:srgbClr val="0070C0"/>
              </a:solidFill>
            </a:endParaRPr>
          </a:p>
          <a:p>
            <a:endParaRPr lang="en-GB" sz="8400" b="1" dirty="0">
              <a:solidFill>
                <a:srgbClr val="0070C0"/>
              </a:solidFill>
            </a:endParaRPr>
          </a:p>
          <a:p>
            <a:r>
              <a:rPr lang="en-GB" sz="8400" b="1" dirty="0" smtClean="0">
                <a:solidFill>
                  <a:srgbClr val="00CC00"/>
                </a:solidFill>
              </a:rPr>
              <a:t>... </a:t>
            </a:r>
            <a:r>
              <a:rPr lang="en-GB" sz="8400" b="1" dirty="0">
                <a:solidFill>
                  <a:srgbClr val="00CC00"/>
                </a:solidFill>
              </a:rPr>
              <a:t>as each </a:t>
            </a:r>
            <a:r>
              <a:rPr lang="en-GB" sz="8400" b="1" dirty="0" smtClean="0">
                <a:solidFill>
                  <a:srgbClr val="00CC00"/>
                </a:solidFill>
              </a:rPr>
              <a:t>hexadecimal </a:t>
            </a:r>
            <a:r>
              <a:rPr lang="en-GB" sz="8400" b="1" dirty="0">
                <a:solidFill>
                  <a:srgbClr val="00CC00"/>
                </a:solidFill>
              </a:rPr>
              <a:t>digit corresponds to 4 binary digits </a:t>
            </a:r>
          </a:p>
          <a:p>
            <a:pPr marL="0" indent="0">
              <a:buNone/>
            </a:pPr>
            <a:r>
              <a:rPr lang="en-GB" sz="4000" dirty="0"/>
              <a:t>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421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Hexadecimal Conversions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Complete the conversions on the sheet (and stick this in your books!)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13440" r="12641"/>
          <a:stretch>
            <a:fillRect/>
          </a:stretch>
        </p:blipFill>
        <p:spPr bwMode="auto">
          <a:xfrm>
            <a:off x="8187753" y="0"/>
            <a:ext cx="956247" cy="1293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Binary to Hex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3484984"/>
          </a:xfrm>
        </p:spPr>
        <p:txBody>
          <a:bodyPr>
            <a:normAutofit/>
          </a:bodyPr>
          <a:lstStyle/>
          <a:p>
            <a:r>
              <a:rPr lang="en-GB" dirty="0" smtClean="0"/>
              <a:t>Really you will only ever see 8-bit binary numbers at GCSE level, which can be represented as two hex digits.</a:t>
            </a:r>
          </a:p>
          <a:p>
            <a:endParaRPr lang="en-GB" dirty="0" smtClean="0"/>
          </a:p>
          <a:p>
            <a:r>
              <a:rPr lang="en-GB" dirty="0" smtClean="0"/>
              <a:t>The first hex digit represents groups of 16, the second hex digit represents the units left over.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        denary =                                                                =         in hex</a:t>
            </a:r>
          </a:p>
          <a:p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1425713" y="4623519"/>
            <a:ext cx="9188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92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76977" y="3729806"/>
            <a:ext cx="31213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01011100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41638" y="4392687"/>
            <a:ext cx="9557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5C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Left Brace 6"/>
          <p:cNvSpPr/>
          <p:nvPr/>
        </p:nvSpPr>
        <p:spPr>
          <a:xfrm rot="16200000">
            <a:off x="3638297" y="4231775"/>
            <a:ext cx="648072" cy="122413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eft Brace 8"/>
          <p:cNvSpPr/>
          <p:nvPr/>
        </p:nvSpPr>
        <p:spPr>
          <a:xfrm rot="16200000">
            <a:off x="5196916" y="4232655"/>
            <a:ext cx="648072" cy="122413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207639" y="5300857"/>
            <a:ext cx="1509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5</a:t>
            </a:r>
          </a:p>
          <a:p>
            <a:pPr algn="ctr"/>
            <a:r>
              <a:rPr lang="en-GB" dirty="0" smtClean="0"/>
              <a:t>(groups of 16)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765501" y="5428265"/>
            <a:ext cx="1635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12</a:t>
            </a:r>
          </a:p>
          <a:p>
            <a:pPr algn="ctr"/>
            <a:r>
              <a:rPr lang="en-GB" dirty="0" smtClean="0"/>
              <a:t>units</a:t>
            </a:r>
          </a:p>
          <a:p>
            <a:pPr algn="ctr"/>
            <a:r>
              <a:rPr lang="en-GB" dirty="0" smtClean="0"/>
              <a:t>(replaced by C)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9" grpId="0" animBg="1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Denary to Hex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GB" dirty="0" smtClean="0"/>
              <a:t>To convert 182 in denary into hex the first step is to work out how many groups of 16 there are in 182.</a:t>
            </a:r>
          </a:p>
          <a:p>
            <a:endParaRPr lang="en-GB" dirty="0" smtClean="0"/>
          </a:p>
          <a:p>
            <a:r>
              <a:rPr lang="en-GB" dirty="0" smtClean="0"/>
              <a:t>Secondly work out how many units are left over.</a:t>
            </a:r>
          </a:p>
          <a:p>
            <a:endParaRPr lang="en-GB" dirty="0" smtClean="0"/>
          </a:p>
          <a:p>
            <a:r>
              <a:rPr lang="en-GB" dirty="0" smtClean="0"/>
              <a:t>182 / 16 = 11 remainder 6</a:t>
            </a:r>
          </a:p>
          <a:p>
            <a:endParaRPr lang="en-GB" dirty="0" smtClean="0"/>
          </a:p>
          <a:p>
            <a:r>
              <a:rPr lang="en-GB" dirty="0" smtClean="0"/>
              <a:t>11 is B in hex. 6 is just 6! So 182 denary = B6 hex</a:t>
            </a:r>
          </a:p>
          <a:p>
            <a:endParaRPr lang="en-GB" dirty="0" smtClean="0"/>
          </a:p>
          <a:p>
            <a:r>
              <a:rPr lang="en-GB" dirty="0" smtClean="0"/>
              <a:t>Alternatively, you can convert the denary to binary first and then convert the binary to hex, as above.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Extension – Challenge!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Can you create a spreadsheet that will automatically work out the denary number from the hexadecimal number you type in (or vice versa?), or binary to hexadecimal?</a:t>
            </a:r>
          </a:p>
          <a:p>
            <a:endParaRPr lang="en-GB" dirty="0" smtClean="0"/>
          </a:p>
          <a:p>
            <a:r>
              <a:rPr lang="en-GB" dirty="0" smtClean="0"/>
              <a:t>Validate it so you can only enter a </a:t>
            </a:r>
            <a:r>
              <a:rPr lang="en-GB" dirty="0" smtClean="0">
                <a:latin typeface="Calibri" pitchFamily="34" charset="0"/>
              </a:rPr>
              <a:t>0</a:t>
            </a:r>
            <a:r>
              <a:rPr lang="en-GB" dirty="0" smtClean="0"/>
              <a:t> or </a:t>
            </a:r>
            <a:r>
              <a:rPr lang="en-GB" dirty="0" smtClean="0">
                <a:latin typeface="Calibri" pitchFamily="34" charset="0"/>
              </a:rPr>
              <a:t>1</a:t>
            </a:r>
            <a:endParaRPr lang="en-GB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USES OF HEXADECIMAL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880" indent="-182880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GB" dirty="0" smtClean="0">
                <a:solidFill>
                  <a:schemeClr val="tx1">
                    <a:lumMod val="85000"/>
                  </a:schemeClr>
                </a:solidFill>
              </a:rPr>
              <a:t>Used in error messages</a:t>
            </a:r>
          </a:p>
          <a:p>
            <a:pPr marL="502920" lvl="1" indent="-182880">
              <a:lnSpc>
                <a:spcPct val="90000"/>
              </a:lnSpc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GB" sz="2000" dirty="0" smtClean="0">
                <a:solidFill>
                  <a:schemeClr val="tx1">
                    <a:lumMod val="85000"/>
                  </a:schemeClr>
                </a:solidFill>
                <a:hlinkClick r:id="rId2"/>
              </a:rPr>
              <a:t>http://bit.ly/1lW3MGI</a:t>
            </a:r>
            <a:r>
              <a:rPr lang="en-GB" sz="20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</a:p>
          <a:p>
            <a:pPr marL="502920" lvl="1" indent="-182880">
              <a:lnSpc>
                <a:spcPct val="90000"/>
              </a:lnSpc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GB" sz="2000" dirty="0">
              <a:solidFill>
                <a:schemeClr val="tx1">
                  <a:lumMod val="85000"/>
                </a:schemeClr>
              </a:solidFill>
            </a:endParaRPr>
          </a:p>
          <a:p>
            <a:pPr marL="182880" indent="-182880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GB" dirty="0" smtClean="0">
                <a:solidFill>
                  <a:schemeClr val="tx1">
                    <a:lumMod val="85000"/>
                  </a:schemeClr>
                </a:solidFill>
              </a:rPr>
              <a:t>Representation of colours in images and HTML </a:t>
            </a:r>
          </a:p>
          <a:p>
            <a:pPr marL="182880" indent="-182880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GB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182880" indent="-182880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en-GB" dirty="0" smtClean="0">
                <a:solidFill>
                  <a:schemeClr val="tx1">
                    <a:lumMod val="85000"/>
                  </a:schemeClr>
                </a:solidFill>
              </a:rPr>
              <a:t>Challenge! – what other uses of hexadecimal in computing can you find?</a:t>
            </a:r>
            <a:endParaRPr lang="en-GB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8194" name="Picture 2" descr="http://digital.ni.com/public.nsf/$CXIV/ATTACH-AEEE-8YWKY8/$FILE/Error%20Mess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12776"/>
            <a:ext cx="5186908" cy="430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754" y="0"/>
            <a:ext cx="48787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7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Review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02480"/>
            <a:ext cx="7848872" cy="4625609"/>
          </a:xfrm>
        </p:spPr>
        <p:txBody>
          <a:bodyPr>
            <a:normAutofit/>
          </a:bodyPr>
          <a:lstStyle/>
          <a:p>
            <a:r>
              <a:rPr lang="en-GB" dirty="0" smtClean="0"/>
              <a:t>So if binary is a base </a:t>
            </a:r>
            <a:r>
              <a:rPr lang="en-GB" dirty="0" smtClean="0">
                <a:latin typeface="Calibri" pitchFamily="34" charset="0"/>
              </a:rPr>
              <a:t>2</a:t>
            </a:r>
            <a:r>
              <a:rPr lang="en-GB" dirty="0" smtClean="0"/>
              <a:t> number system that has the numbers </a:t>
            </a:r>
            <a:r>
              <a:rPr lang="en-GB" dirty="0" smtClean="0">
                <a:latin typeface="Calibri" pitchFamily="34" charset="0"/>
              </a:rPr>
              <a:t>0</a:t>
            </a:r>
            <a:r>
              <a:rPr lang="en-GB" dirty="0" smtClean="0"/>
              <a:t> and </a:t>
            </a:r>
            <a:r>
              <a:rPr lang="en-GB" dirty="0" smtClean="0">
                <a:latin typeface="Calibri" pitchFamily="34" charset="0"/>
              </a:rPr>
              <a:t>1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And denary (base 10) uses the numbers  </a:t>
            </a:r>
            <a:r>
              <a:rPr lang="en-GB" dirty="0" smtClean="0">
                <a:latin typeface="Calibri" pitchFamily="34" charset="0"/>
              </a:rPr>
              <a:t>0 , 1, 2, 3, 4, 5, 6, 7, 8, 9.</a:t>
            </a:r>
          </a:p>
          <a:p>
            <a:endParaRPr lang="en-GB" dirty="0" smtClean="0">
              <a:latin typeface="Calibri" pitchFamily="34" charset="0"/>
            </a:endParaRPr>
          </a:p>
          <a:p>
            <a:r>
              <a:rPr lang="en-GB" dirty="0" smtClean="0">
                <a:latin typeface="Calibri" pitchFamily="34" charset="0"/>
              </a:rPr>
              <a:t>How can we display numbers bigger than 9? For example, 10, 11, 12, 13 etc?</a:t>
            </a:r>
          </a:p>
          <a:p>
            <a:endParaRPr lang="en-GB" dirty="0" smtClean="0">
              <a:latin typeface="Calibri" pitchFamily="34" charset="0"/>
            </a:endParaRPr>
          </a:p>
          <a:p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1614667" y="5934670"/>
            <a:ext cx="64654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Can you </a:t>
            </a:r>
            <a:r>
              <a:rPr lang="en-US" sz="5400" b="1" cap="none" spc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explain this?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332656"/>
            <a:ext cx="1365613" cy="911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Recap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4784"/>
            <a:ext cx="7762056" cy="4625609"/>
          </a:xfrm>
        </p:spPr>
        <p:txBody>
          <a:bodyPr>
            <a:normAutofit/>
          </a:bodyPr>
          <a:lstStyle/>
          <a:p>
            <a:r>
              <a:rPr lang="en-GB" dirty="0" smtClean="0"/>
              <a:t>So if binary is a base </a:t>
            </a:r>
            <a:r>
              <a:rPr lang="en-GB" dirty="0" smtClean="0">
                <a:latin typeface="Calibri" pitchFamily="34" charset="0"/>
              </a:rPr>
              <a:t>2</a:t>
            </a:r>
            <a:r>
              <a:rPr lang="en-GB" dirty="0" smtClean="0"/>
              <a:t> number system that has the numbers </a:t>
            </a:r>
            <a:r>
              <a:rPr lang="en-GB" dirty="0" smtClean="0">
                <a:latin typeface="Calibri" pitchFamily="34" charset="0"/>
              </a:rPr>
              <a:t>0</a:t>
            </a:r>
            <a:r>
              <a:rPr lang="en-GB" dirty="0" smtClean="0"/>
              <a:t> and </a:t>
            </a:r>
            <a:r>
              <a:rPr lang="en-GB" dirty="0" smtClean="0">
                <a:latin typeface="Calibri" pitchFamily="34" charset="0"/>
              </a:rPr>
              <a:t>1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And denary (base 10) uses the numbers  </a:t>
            </a:r>
            <a:r>
              <a:rPr lang="en-GB" dirty="0" smtClean="0">
                <a:latin typeface="Calibri" pitchFamily="34" charset="0"/>
              </a:rPr>
              <a:t>0 , 1, 2, 3, 4, 5, 6, 7, 8, 9.</a:t>
            </a:r>
          </a:p>
          <a:p>
            <a:endParaRPr lang="en-GB" dirty="0" smtClean="0">
              <a:latin typeface="Calibri" pitchFamily="34" charset="0"/>
            </a:endParaRPr>
          </a:p>
          <a:p>
            <a:r>
              <a:rPr lang="en-GB" dirty="0" smtClean="0">
                <a:latin typeface="Calibri" pitchFamily="34" charset="0"/>
              </a:rPr>
              <a:t>How can we display numbers bigger than 9? For example, 10, 11, 12, 13 etc?</a:t>
            </a:r>
          </a:p>
          <a:p>
            <a:endParaRPr lang="en-GB" dirty="0" smtClean="0">
              <a:latin typeface="Calibri" pitchFamily="34" charset="0"/>
            </a:endParaRPr>
          </a:p>
          <a:p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15616" y="5934670"/>
            <a:ext cx="74635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We’ll come back to this…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422176"/>
            <a:ext cx="8153400" cy="990600"/>
          </a:xfrm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Learning Objectives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1324744"/>
          </a:xfrm>
        </p:spPr>
        <p:txBody>
          <a:bodyPr>
            <a:normAutofit/>
          </a:bodyPr>
          <a:lstStyle/>
          <a:p>
            <a:r>
              <a:rPr lang="en-GB" dirty="0" smtClean="0"/>
              <a:t>Understand why hexadecimal number representation is often used and know how to convert between binary, denary and hexadecimal.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3568" y="2852936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Success Criteria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7072" y="3912840"/>
            <a:ext cx="8153400" cy="3044552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GB" sz="2900" dirty="0">
                <a:solidFill>
                  <a:srgbClr val="00B050"/>
                </a:solidFill>
              </a:rPr>
              <a:t>W</a:t>
            </a:r>
            <a:r>
              <a:rPr kumimoji="0" lang="en-GB" sz="2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ill be able to state what hexadecimal is and why it’s used,</a:t>
            </a:r>
            <a:r>
              <a:rPr kumimoji="0" lang="en-GB" sz="2900" b="0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you will be able to convert simple decimal numbers to hexadecimal.</a:t>
            </a:r>
            <a:endParaRPr kumimoji="0" lang="en-GB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GB" sz="2900" dirty="0">
                <a:solidFill>
                  <a:srgbClr val="00B0F0"/>
                </a:solidFill>
              </a:rPr>
              <a:t>W</a:t>
            </a:r>
            <a:r>
              <a:rPr kumimoji="0" lang="en-GB" sz="2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ill be able to convert easily</a:t>
            </a:r>
            <a:r>
              <a:rPr kumimoji="0" lang="en-GB" sz="2900" b="0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between binary, denary and hexadecimal.</a:t>
            </a:r>
            <a:endParaRPr kumimoji="0" lang="en-GB" sz="2900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GB" sz="2900" dirty="0">
                <a:solidFill>
                  <a:srgbClr val="FF0000"/>
                </a:solidFill>
              </a:rPr>
              <a:t>W</a:t>
            </a:r>
            <a:r>
              <a:rPr kumimoji="0" lang="en-GB" sz="2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ill create a spreadsheet model</a:t>
            </a:r>
            <a:r>
              <a:rPr kumimoji="0" lang="en-GB" sz="29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that automatically converts between binary, denary and hexadecimal.</a:t>
            </a:r>
            <a:endParaRPr kumimoji="0" lang="en-GB" sz="2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13440" r="12641"/>
          <a:stretch>
            <a:fillRect/>
          </a:stretch>
        </p:blipFill>
        <p:spPr bwMode="auto">
          <a:xfrm>
            <a:off x="7880721" y="34786"/>
            <a:ext cx="956247" cy="1293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Which one is easier to remember?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b="1" dirty="0" smtClean="0"/>
          </a:p>
          <a:p>
            <a:endParaRPr lang="en-GB" b="1" dirty="0" smtClean="0"/>
          </a:p>
          <a:p>
            <a:endParaRPr lang="en-GB" b="1" dirty="0" smtClean="0"/>
          </a:p>
          <a:p>
            <a:r>
              <a:rPr lang="en-GB" dirty="0" smtClean="0"/>
              <a:t>Humans are not very good at remembering long strings of numbers.</a:t>
            </a:r>
          </a:p>
          <a:p>
            <a:endParaRPr lang="en-GB" dirty="0" smtClean="0"/>
          </a:p>
          <a:p>
            <a:r>
              <a:rPr lang="en-GB" dirty="0" smtClean="0"/>
              <a:t>To make it easier for us, we can represent every group of 4 bits (a nibble) with a single digit.</a:t>
            </a:r>
          </a:p>
        </p:txBody>
      </p:sp>
      <p:sp>
        <p:nvSpPr>
          <p:cNvPr id="4" name="Rectangle 3"/>
          <p:cNvSpPr/>
          <p:nvPr/>
        </p:nvSpPr>
        <p:spPr>
          <a:xfrm>
            <a:off x="701220" y="2200598"/>
            <a:ext cx="31213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01011011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63249" y="2195776"/>
            <a:ext cx="9188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5B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55933" y="2196431"/>
            <a:ext cx="1101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OR</a:t>
            </a:r>
            <a:endParaRPr lang="en-US" sz="5400" b="1" cap="none" spc="0" dirty="0">
              <a:ln w="11430">
                <a:solidFill>
                  <a:schemeClr val="tx1"/>
                </a:solidFill>
              </a:ln>
              <a:solidFill>
                <a:schemeClr val="accent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7" name="Picture 2" descr="C:\Users\tanya.theron\AppData\Local\Microsoft\Windows\Temporary Internet Files\Content.IE5\C2S9YEU4\MC9004419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398" y="5178245"/>
            <a:ext cx="1331640" cy="157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382385"/>
            <a:ext cx="7816924" cy="886375"/>
          </a:xfrm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Introducing Hexadecimal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268760"/>
            <a:ext cx="7633742" cy="4610833"/>
          </a:xfrm>
        </p:spPr>
        <p:txBody>
          <a:bodyPr>
            <a:normAutofit/>
          </a:bodyPr>
          <a:lstStyle/>
          <a:p>
            <a:r>
              <a:rPr lang="en-GB" sz="2800" dirty="0" smtClean="0"/>
              <a:t>The smallest value you can have with 4 bits is 0000. The largest value is 1111.</a:t>
            </a:r>
          </a:p>
          <a:p>
            <a:r>
              <a:rPr lang="en-GB" sz="2800" dirty="0" smtClean="0"/>
              <a:t>This means that we need to represent the denary values 0 to 15 with a single digit. The trouble is, we only have numerical digits 0 to 9!</a:t>
            </a:r>
          </a:p>
          <a:p>
            <a:r>
              <a:rPr lang="en-GB" sz="2800" dirty="0" smtClean="0"/>
              <a:t>To get around this problem we use letters to fill the gap until we get to 16.</a:t>
            </a:r>
          </a:p>
          <a:p>
            <a:r>
              <a:rPr lang="en-GB" sz="2800" dirty="0" smtClean="0"/>
              <a:t>This is called Base 16 in Maths, or </a:t>
            </a:r>
            <a:r>
              <a:rPr lang="en-GB" sz="2800" b="1" dirty="0" smtClean="0"/>
              <a:t>hexadecimal</a:t>
            </a:r>
            <a:r>
              <a:rPr lang="en-GB" sz="2800" dirty="0" smtClean="0"/>
              <a:t> in Computing. We abbreviate this to</a:t>
            </a:r>
            <a:r>
              <a:rPr lang="en-GB" sz="2800" b="1" dirty="0" smtClean="0"/>
              <a:t> hex.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Hexadecimal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398036"/>
            <a:ext cx="7920880" cy="4625609"/>
          </a:xfrm>
        </p:spPr>
        <p:txBody>
          <a:bodyPr>
            <a:normAutofit/>
          </a:bodyPr>
          <a:lstStyle/>
          <a:p>
            <a:r>
              <a:rPr lang="en-GB" dirty="0" smtClean="0"/>
              <a:t>Hexadecimal is a base </a:t>
            </a:r>
            <a:r>
              <a:rPr lang="en-GB" dirty="0" smtClean="0">
                <a:latin typeface="Calibri" pitchFamily="34" charset="0"/>
              </a:rPr>
              <a:t>16</a:t>
            </a:r>
            <a:r>
              <a:rPr lang="en-GB" dirty="0" smtClean="0"/>
              <a:t> number system.</a:t>
            </a:r>
            <a:endParaRPr lang="en-GB" dirty="0" smtClean="0">
              <a:latin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837333"/>
              </p:ext>
            </p:extLst>
          </p:nvPr>
        </p:nvGraphicFramePr>
        <p:xfrm>
          <a:off x="1483743" y="2331786"/>
          <a:ext cx="309634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2016224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Denary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Hexadecimal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0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0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2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2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3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3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4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4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5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5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6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6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7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7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8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8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9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9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198046"/>
              </p:ext>
            </p:extLst>
          </p:nvPr>
        </p:nvGraphicFramePr>
        <p:xfrm>
          <a:off x="5364088" y="2412901"/>
          <a:ext cx="30963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2016224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Denary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Hexadecimal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10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A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11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B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12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C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13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D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14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E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15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latin typeface="Calibri" pitchFamily="34" charset="0"/>
                        </a:rPr>
                        <a:t>F</a:t>
                      </a:r>
                      <a:endParaRPr lang="en-GB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364177"/>
            <a:ext cx="8064896" cy="1492132"/>
          </a:xfrm>
        </p:spPr>
        <p:txBody>
          <a:bodyPr/>
          <a:lstStyle/>
          <a:p>
            <a:r>
              <a:rPr lang="en-GB" sz="4400" dirty="0" smtClean="0">
                <a:solidFill>
                  <a:srgbClr val="FF0000"/>
                </a:solidFill>
              </a:rPr>
              <a:t>Converting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sz="3600" dirty="0" smtClean="0">
                <a:solidFill>
                  <a:srgbClr val="FF0000"/>
                </a:solidFill>
              </a:rPr>
              <a:t>from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sz="4400" dirty="0" smtClean="0">
                <a:solidFill>
                  <a:srgbClr val="FF0000"/>
                </a:solidFill>
              </a:rPr>
              <a:t>Hexadecimal</a:t>
            </a:r>
            <a:endParaRPr lang="en-GB" sz="4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836275"/>
            <a:ext cx="7992888" cy="4625609"/>
          </a:xfrm>
        </p:spPr>
        <p:txBody>
          <a:bodyPr/>
          <a:lstStyle/>
          <a:p>
            <a:r>
              <a:rPr lang="en-GB" dirty="0" smtClean="0"/>
              <a:t>Hexadecimal Number </a:t>
            </a:r>
            <a:r>
              <a:rPr lang="en-GB" dirty="0" smtClean="0">
                <a:latin typeface="Calibri" pitchFamily="34" charset="0"/>
              </a:rPr>
              <a:t>FF </a:t>
            </a:r>
            <a:r>
              <a:rPr lang="en-GB" dirty="0" smtClean="0"/>
              <a:t>to denary</a:t>
            </a:r>
            <a:endParaRPr lang="en-GB" dirty="0">
              <a:latin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55576" y="2852936"/>
          <a:ext cx="691276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1170130"/>
                <a:gridCol w="1170130"/>
                <a:gridCol w="1170130"/>
                <a:gridCol w="1170130"/>
              </a:tblGrid>
              <a:tr h="370840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Calibri" pitchFamily="34" charset="0"/>
                        </a:rPr>
                        <a:t>4096</a:t>
                      </a:r>
                      <a:endParaRPr lang="en-GB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Calibri" pitchFamily="34" charset="0"/>
                        </a:rPr>
                        <a:t>256</a:t>
                      </a:r>
                      <a:endParaRPr lang="en-GB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Calibri" pitchFamily="34" charset="0"/>
                        </a:rPr>
                        <a:t>16</a:t>
                      </a:r>
                      <a:endParaRPr lang="en-GB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Calibri" pitchFamily="34" charset="0"/>
                        </a:rPr>
                        <a:t>1</a:t>
                      </a:r>
                      <a:endParaRPr lang="en-GB" sz="24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Hexadecimal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F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Calibri" pitchFamily="34" charset="0"/>
                        </a:rPr>
                        <a:t>F</a:t>
                      </a:r>
                      <a:endParaRPr lang="en-GB" sz="24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67744" y="5733256"/>
            <a:ext cx="40591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Denary = </a:t>
            </a:r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itchFamily="34" charset="0"/>
              </a:rPr>
              <a:t>255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00192" y="4365104"/>
            <a:ext cx="2258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Calibri" pitchFamily="34" charset="0"/>
              </a:rPr>
              <a:t>(1 * 15) = 15</a:t>
            </a:r>
            <a:endParaRPr lang="en-GB" sz="3200" dirty="0">
              <a:latin typeface="Calibri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732240" y="3717032"/>
            <a:ext cx="233191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75856" y="4365104"/>
            <a:ext cx="2675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Calibri" pitchFamily="34" charset="0"/>
              </a:rPr>
              <a:t>(16 * 15) = 240</a:t>
            </a:r>
            <a:endParaRPr lang="en-GB" sz="3200" dirty="0">
              <a:latin typeface="Calibri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716016" y="3789040"/>
            <a:ext cx="1390804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868144" y="4149080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+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Explosion 1 10"/>
          <p:cNvSpPr/>
          <p:nvPr/>
        </p:nvSpPr>
        <p:spPr>
          <a:xfrm>
            <a:off x="7164288" y="1412776"/>
            <a:ext cx="1979712" cy="1512168"/>
          </a:xfrm>
          <a:prstGeom prst="irregularSeal1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F = </a:t>
            </a:r>
            <a:r>
              <a:rPr lang="en-GB" sz="2400" dirty="0" smtClean="0">
                <a:latin typeface="Calibri" pitchFamily="34" charset="0"/>
              </a:rPr>
              <a:t>15</a:t>
            </a:r>
            <a:endParaRPr lang="en-GB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3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82385"/>
            <a:ext cx="8460432" cy="1030391"/>
          </a:xfrm>
        </p:spPr>
        <p:txBody>
          <a:bodyPr>
            <a:normAutofit/>
          </a:bodyPr>
          <a:lstStyle/>
          <a:p>
            <a:r>
              <a:rPr lang="en-GB" sz="4900" dirty="0" smtClean="0">
                <a:solidFill>
                  <a:srgbClr val="FF0000"/>
                </a:solidFill>
              </a:rPr>
              <a:t>Converting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sz="3600" dirty="0" smtClean="0">
                <a:solidFill>
                  <a:srgbClr val="FF0000"/>
                </a:solidFill>
              </a:rPr>
              <a:t>from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sz="4900" dirty="0" smtClean="0">
                <a:solidFill>
                  <a:srgbClr val="FF0000"/>
                </a:solidFill>
              </a:rPr>
              <a:t>Hexadecimal</a:t>
            </a:r>
            <a:endParaRPr lang="en-GB" sz="49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154" y="1412776"/>
            <a:ext cx="8012310" cy="4625609"/>
          </a:xfrm>
        </p:spPr>
        <p:txBody>
          <a:bodyPr/>
          <a:lstStyle/>
          <a:p>
            <a:r>
              <a:rPr lang="en-GB" dirty="0" smtClean="0"/>
              <a:t>Hexadecimal Number </a:t>
            </a:r>
            <a:r>
              <a:rPr lang="en-GB" dirty="0" smtClean="0">
                <a:latin typeface="Calibri" pitchFamily="34" charset="0"/>
              </a:rPr>
              <a:t>8D </a:t>
            </a:r>
            <a:r>
              <a:rPr lang="en-GB" dirty="0" smtClean="0"/>
              <a:t>to denary</a:t>
            </a:r>
            <a:endParaRPr lang="en-GB" dirty="0">
              <a:latin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55576" y="2852936"/>
          <a:ext cx="691276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1170130"/>
                <a:gridCol w="1170130"/>
                <a:gridCol w="1170130"/>
                <a:gridCol w="1170130"/>
              </a:tblGrid>
              <a:tr h="370840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Calibri" pitchFamily="34" charset="0"/>
                        </a:rPr>
                        <a:t>4096</a:t>
                      </a:r>
                      <a:endParaRPr lang="en-GB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Calibri" pitchFamily="34" charset="0"/>
                        </a:rPr>
                        <a:t>256</a:t>
                      </a:r>
                      <a:endParaRPr lang="en-GB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Calibri" pitchFamily="34" charset="0"/>
                        </a:rPr>
                        <a:t>16</a:t>
                      </a:r>
                      <a:endParaRPr lang="en-GB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Calibri" pitchFamily="34" charset="0"/>
                        </a:rPr>
                        <a:t>1</a:t>
                      </a:r>
                      <a:endParaRPr lang="en-GB" sz="24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Hexadecimal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8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Calibri" pitchFamily="34" charset="0"/>
                        </a:rPr>
                        <a:t>D</a:t>
                      </a:r>
                      <a:endParaRPr lang="en-GB" sz="240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67743" y="5733256"/>
            <a:ext cx="40591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Denary = </a:t>
            </a:r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itchFamily="34" charset="0"/>
              </a:rPr>
              <a:t>141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00192" y="4365104"/>
            <a:ext cx="2258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Calibri" pitchFamily="34" charset="0"/>
              </a:rPr>
              <a:t>(1 * 13) = 13</a:t>
            </a:r>
            <a:endParaRPr lang="en-GB" sz="3200" dirty="0">
              <a:latin typeface="Calibri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732240" y="3717032"/>
            <a:ext cx="233191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75856" y="4365104"/>
            <a:ext cx="2467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Calibri" pitchFamily="34" charset="0"/>
              </a:rPr>
              <a:t>(16 * 8) = 128</a:t>
            </a:r>
            <a:endParaRPr lang="en-GB" sz="3200" dirty="0">
              <a:latin typeface="Calibri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716016" y="3789040"/>
            <a:ext cx="1390804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868144" y="4149080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+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Explosion 1 10"/>
          <p:cNvSpPr/>
          <p:nvPr/>
        </p:nvSpPr>
        <p:spPr>
          <a:xfrm>
            <a:off x="7164288" y="1412776"/>
            <a:ext cx="1979712" cy="1512168"/>
          </a:xfrm>
          <a:prstGeom prst="irregularSeal1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D = </a:t>
            </a:r>
            <a:r>
              <a:rPr lang="en-GB" sz="2400" dirty="0" smtClean="0">
                <a:latin typeface="Calibri" pitchFamily="34" charset="0"/>
              </a:rPr>
              <a:t>13</a:t>
            </a:r>
            <a:endParaRPr lang="en-GB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3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Converting from Hexadecimal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874517"/>
            <a:ext cx="8712968" cy="4625609"/>
          </a:xfrm>
        </p:spPr>
        <p:txBody>
          <a:bodyPr/>
          <a:lstStyle/>
          <a:p>
            <a:r>
              <a:rPr lang="en-GB" dirty="0" smtClean="0"/>
              <a:t>On whiteboards convert </a:t>
            </a:r>
            <a:r>
              <a:rPr lang="en-GB" dirty="0" smtClean="0">
                <a:latin typeface="Calibri" pitchFamily="34" charset="0"/>
              </a:rPr>
              <a:t>EE </a:t>
            </a:r>
            <a:r>
              <a:rPr lang="en-GB" dirty="0" smtClean="0"/>
              <a:t>to denary</a:t>
            </a:r>
            <a:endParaRPr lang="en-GB" dirty="0">
              <a:latin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55576" y="2852936"/>
          <a:ext cx="691276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1170130"/>
                <a:gridCol w="1170130"/>
                <a:gridCol w="1170130"/>
                <a:gridCol w="1170130"/>
              </a:tblGrid>
              <a:tr h="370840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Calibri" pitchFamily="34" charset="0"/>
                        </a:rPr>
                        <a:t>4096</a:t>
                      </a:r>
                      <a:endParaRPr lang="en-GB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Calibri" pitchFamily="34" charset="0"/>
                        </a:rPr>
                        <a:t>256</a:t>
                      </a:r>
                      <a:endParaRPr lang="en-GB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Calibri" pitchFamily="34" charset="0"/>
                        </a:rPr>
                        <a:t>16</a:t>
                      </a:r>
                      <a:endParaRPr lang="en-GB" sz="24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Calibri" pitchFamily="34" charset="0"/>
                        </a:rPr>
                        <a:t>1</a:t>
                      </a:r>
                      <a:endParaRPr lang="en-GB" sz="24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Hexadecimal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E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Calibri" pitchFamily="34" charset="0"/>
                        </a:rPr>
                        <a:t>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67743" y="5733256"/>
            <a:ext cx="40591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Denary = </a:t>
            </a:r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alibri" pitchFamily="34" charset="0"/>
              </a:rPr>
              <a:t>238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00192" y="4365104"/>
            <a:ext cx="2258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Calibri" pitchFamily="34" charset="0"/>
              </a:rPr>
              <a:t>(1 * 14) = 14</a:t>
            </a:r>
            <a:endParaRPr lang="en-GB" sz="3200" dirty="0">
              <a:latin typeface="Calibri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732240" y="3717032"/>
            <a:ext cx="233191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75856" y="4365104"/>
            <a:ext cx="2675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latin typeface="Calibri" pitchFamily="34" charset="0"/>
              </a:rPr>
              <a:t>(16 * 14) = 224</a:t>
            </a:r>
            <a:endParaRPr lang="en-GB" sz="3200" dirty="0">
              <a:latin typeface="Calibri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716016" y="3789040"/>
            <a:ext cx="1390804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868144" y="4149080"/>
            <a:ext cx="55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+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1" name="Explosion 1 10"/>
          <p:cNvSpPr/>
          <p:nvPr/>
        </p:nvSpPr>
        <p:spPr>
          <a:xfrm>
            <a:off x="7164288" y="1412776"/>
            <a:ext cx="1979712" cy="1512168"/>
          </a:xfrm>
          <a:prstGeom prst="irregularSeal1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E = </a:t>
            </a:r>
            <a:r>
              <a:rPr lang="en-GB" sz="2400" dirty="0" smtClean="0">
                <a:latin typeface="Calibri" pitchFamily="34" charset="0"/>
              </a:rPr>
              <a:t>14</a:t>
            </a:r>
            <a:endParaRPr lang="en-GB" sz="2400" dirty="0">
              <a:latin typeface="Calibri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332656"/>
            <a:ext cx="1365613" cy="911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3" grpId="0"/>
      <p:bldP spid="11" grpId="0" animBg="1"/>
    </p:bldLst>
  </p:timing>
</p:sld>
</file>

<file path=ppt/theme/theme1.xml><?xml version="1.0" encoding="utf-8"?>
<a:theme xmlns:a="http://schemas.openxmlformats.org/drawingml/2006/main" name="FODR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DR Theme" id="{0EB12E7A-3BBF-4447-96AA-E873BCC1D8C7}" vid="{6159836C-837E-42BA-B614-9773C7F38E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FODR Theme</Template>
  <TotalTime>13030</TotalTime>
  <Words>832</Words>
  <Application>Microsoft Office PowerPoint</Application>
  <PresentationFormat>On-screen Show (4:3)</PresentationFormat>
  <Paragraphs>176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Gill Sans MT</vt:lpstr>
      <vt:lpstr>Impact</vt:lpstr>
      <vt:lpstr>Wingdings</vt:lpstr>
      <vt:lpstr>FODR Theme</vt:lpstr>
      <vt:lpstr>Fundamentals of Data Representation  Lesson 2</vt:lpstr>
      <vt:lpstr>Recap</vt:lpstr>
      <vt:lpstr>Learning Objectives</vt:lpstr>
      <vt:lpstr>Which one is easier to remember?</vt:lpstr>
      <vt:lpstr>Introducing Hexadecimal</vt:lpstr>
      <vt:lpstr>Hexadecimal</vt:lpstr>
      <vt:lpstr>Converting from Hexadecimal</vt:lpstr>
      <vt:lpstr>Converting from Hexadecimal</vt:lpstr>
      <vt:lpstr>Converting from Hexadecimal</vt:lpstr>
      <vt:lpstr>Converting from Hexadecimal</vt:lpstr>
      <vt:lpstr>Why hexadecimal?</vt:lpstr>
      <vt:lpstr>Hexadecimal Conversions</vt:lpstr>
      <vt:lpstr>Binary to Hex</vt:lpstr>
      <vt:lpstr>Denary to Hex</vt:lpstr>
      <vt:lpstr>Extension – Challenge!</vt:lpstr>
      <vt:lpstr>USES OF HEXADECIMAL</vt:lpstr>
      <vt:lpstr>Review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Miss Newport</dc:creator>
  <cp:lastModifiedBy>Smith, Yvonne</cp:lastModifiedBy>
  <cp:revision>349</cp:revision>
  <dcterms:created xsi:type="dcterms:W3CDTF">2014-06-23T10:47:17Z</dcterms:created>
  <dcterms:modified xsi:type="dcterms:W3CDTF">2017-04-25T08:44:04Z</dcterms:modified>
</cp:coreProperties>
</file>