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96" r:id="rId2"/>
    <p:sldId id="280" r:id="rId3"/>
    <p:sldId id="269" r:id="rId4"/>
    <p:sldId id="297" r:id="rId5"/>
    <p:sldId id="298" r:id="rId6"/>
    <p:sldId id="299" r:id="rId7"/>
    <p:sldId id="300" r:id="rId8"/>
    <p:sldId id="301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9606" autoAdjust="0"/>
  </p:normalViewPr>
  <p:slideViewPr>
    <p:cSldViewPr>
      <p:cViewPr varScale="1">
        <p:scale>
          <a:sx n="80" d="100"/>
          <a:sy n="80" d="100"/>
        </p:scale>
        <p:origin x="10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6AACB-4497-4975-84C7-26D592B71736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7D95-82D2-4295-A5C8-CFAEB402EF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91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9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244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78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982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22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11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Fundamentals of Data Representation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>
                <a:solidFill>
                  <a:srgbClr val="FF0000"/>
                </a:solidFill>
              </a:rPr>
              <a:t>Lesson </a:t>
            </a:r>
            <a:r>
              <a:rPr lang="en-GB" sz="4800" dirty="0">
                <a:solidFill>
                  <a:srgbClr val="FF0000"/>
                </a:solidFill>
              </a:rPr>
              <a:t>4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/>
              <a:t>Character Encoding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Silent Hook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484784"/>
            <a:ext cx="7633742" cy="475484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sz="3600" dirty="0" smtClean="0"/>
              <a:t>00101101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3600" dirty="0" smtClean="0"/>
              <a:t>	00011110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3600" dirty="0" smtClean="0"/>
              <a:t>	</a:t>
            </a:r>
            <a:r>
              <a:rPr lang="en-GB" sz="3600" u="sng" dirty="0" smtClean="0"/>
              <a:t>01010101</a:t>
            </a:r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sz="3600" u="sng" dirty="0" smtClean="0">
                <a:solidFill>
                  <a:srgbClr val="FF0000"/>
                </a:solidFill>
              </a:rPr>
              <a:t>10100000</a:t>
            </a:r>
            <a:endParaRPr lang="en-GB" sz="3600" u="sng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52120" y="1700808"/>
            <a:ext cx="2448272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these three binary numbers and write your answer on your mini whiteboard</a:t>
            </a:r>
            <a:endParaRPr lang="en-GB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22176"/>
            <a:ext cx="8153400" cy="9906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Learning Objectives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276872"/>
            <a:ext cx="8153400" cy="1324744"/>
          </a:xfrm>
        </p:spPr>
        <p:txBody>
          <a:bodyPr>
            <a:noAutofit/>
          </a:bodyPr>
          <a:lstStyle/>
          <a:p>
            <a:r>
              <a:rPr lang="en-GB" sz="4000" dirty="0" smtClean="0"/>
              <a:t>Understand and apply a binary shift and where they can be used</a:t>
            </a:r>
          </a:p>
          <a:p>
            <a:r>
              <a:rPr lang="en-GB" sz="4000" dirty="0" smtClean="0"/>
              <a:t>Understand character sets ASCII and Unicode</a:t>
            </a:r>
            <a:endParaRPr lang="en-GB" sz="4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7880721" y="34786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 Shift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40768"/>
            <a:ext cx="7633742" cy="4538825"/>
          </a:xfrm>
        </p:spPr>
        <p:txBody>
          <a:bodyPr>
            <a:normAutofit/>
          </a:bodyPr>
          <a:lstStyle/>
          <a:p>
            <a:r>
              <a:rPr lang="en-GB" sz="3400" dirty="0" smtClean="0"/>
              <a:t>Also known as a ‘Logical Shift’.</a:t>
            </a:r>
          </a:p>
          <a:p>
            <a:endParaRPr lang="en-GB" sz="3400" dirty="0"/>
          </a:p>
          <a:p>
            <a:r>
              <a:rPr lang="en-GB" sz="3400" dirty="0" smtClean="0"/>
              <a:t>Process of shifting all the bits either left or right by a given number of places.</a:t>
            </a:r>
          </a:p>
          <a:p>
            <a:endParaRPr lang="en-GB" sz="3400" dirty="0"/>
          </a:p>
          <a:p>
            <a:r>
              <a:rPr lang="en-GB" sz="3400" dirty="0" smtClean="0"/>
              <a:t>Used to perform simple multiplication or division by the power of 2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910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932040" y="3233228"/>
            <a:ext cx="3456384" cy="248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816174" y="3212976"/>
            <a:ext cx="3456384" cy="248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 Shift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40768"/>
            <a:ext cx="7633742" cy="4538825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Binary number 00010111 (decimal 23)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Left Binary Shift - 				Right Binary Shift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5380"/>
            <a:ext cx="2857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82" y="3477468"/>
            <a:ext cx="2857500" cy="1905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259632" y="5879593"/>
            <a:ext cx="2265090" cy="861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Multiplied by two to become decimal 46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7687" y="5872078"/>
            <a:ext cx="2265090" cy="8617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Divided by two to become decimal 11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Character sets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556792"/>
            <a:ext cx="7633742" cy="4682841"/>
          </a:xfrm>
        </p:spPr>
        <p:txBody>
          <a:bodyPr>
            <a:noAutofit/>
          </a:bodyPr>
          <a:lstStyle/>
          <a:p>
            <a:r>
              <a:rPr lang="en-GB" sz="2400" dirty="0"/>
              <a:t>When you press a key on a keyboard a code is generated that the computer can convert into a symbol for display or printing (Output). </a:t>
            </a:r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is clear that it is important that systems agree on the codes being used if the data is to make sense. In 1960 the American Standards Association agreed on a set of codes to represent the main </a:t>
            </a:r>
            <a:r>
              <a:rPr lang="en-GB" sz="2400" b="1" dirty="0"/>
              <a:t>character </a:t>
            </a:r>
            <a:r>
              <a:rPr lang="en-GB" sz="2400" dirty="0"/>
              <a:t>set used in telegraph systems. </a:t>
            </a:r>
            <a:endParaRPr lang="en-GB" sz="2400" dirty="0" smtClean="0"/>
          </a:p>
          <a:p>
            <a:r>
              <a:rPr lang="en-GB" sz="2400" b="1" dirty="0" smtClean="0"/>
              <a:t>ASCII</a:t>
            </a:r>
            <a:r>
              <a:rPr lang="en-GB" sz="2400" dirty="0"/>
              <a:t> (American Standard Code for Information Interchange). This system was agreed to deal with basic textual messages and included codes </a:t>
            </a:r>
            <a:r>
              <a:rPr lang="en-GB" sz="2400" dirty="0" smtClean="0"/>
              <a:t>for punctuation.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1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43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ASCII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40768"/>
            <a:ext cx="7633742" cy="5112568"/>
          </a:xfrm>
        </p:spPr>
        <p:txBody>
          <a:bodyPr/>
          <a:lstStyle/>
          <a:p>
            <a:r>
              <a:rPr lang="en-GB" dirty="0"/>
              <a:t>In total, 127 codes (95 printable and 32 non-printable) plus the 'null' code (represented by the binary 00000000) which is used as a control character in certain applications but has no associated symbol.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In binary, 127 is 1111111, so this system uses 7 bits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747"/>
            <a:ext cx="5544616" cy="684923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69359" y="141496"/>
            <a:ext cx="1710353" cy="2398543"/>
          </a:xfrm>
          <a:prstGeom prst="wedgeRoundRectCallout">
            <a:avLst>
              <a:gd name="adj1" fmla="val 164879"/>
              <a:gd name="adj2" fmla="val -6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Binary values increase from A-Z so enabling programs to sort using a numerical value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9358" y="3058796"/>
            <a:ext cx="1710353" cy="2746468"/>
          </a:xfrm>
          <a:prstGeom prst="wedgeRoundRectCallout">
            <a:avLst>
              <a:gd name="adj1" fmla="val 299239"/>
              <a:gd name="adj2" fmla="val -147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Note a (lowercase) is a higher number than Z (uppercase) so </a:t>
            </a:r>
            <a:r>
              <a:rPr lang="en-GB" dirty="0" smtClean="0">
                <a:solidFill>
                  <a:srgbClr val="FF0000"/>
                </a:solidFill>
              </a:rPr>
              <a:t>‘Zebra’ </a:t>
            </a:r>
            <a:r>
              <a:rPr lang="en-GB" dirty="0" smtClean="0">
                <a:solidFill>
                  <a:sysClr val="windowText" lastClr="000000"/>
                </a:solidFill>
              </a:rPr>
              <a:t>will come before </a:t>
            </a:r>
            <a:r>
              <a:rPr lang="en-GB" dirty="0" smtClean="0">
                <a:solidFill>
                  <a:srgbClr val="FF0000"/>
                </a:solidFill>
              </a:rPr>
              <a:t>‘apple’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386233" y="1044820"/>
            <a:ext cx="1710353" cy="2398543"/>
          </a:xfrm>
          <a:prstGeom prst="wedgeRoundRectCallout">
            <a:avLst>
              <a:gd name="adj1" fmla="val -166449"/>
              <a:gd name="adj2" fmla="val 149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ASCII has only 127 possible characters so is limited in what can be represented.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235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Unicode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40768"/>
            <a:ext cx="7633742" cy="4538825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UNICODE system </a:t>
            </a:r>
            <a:r>
              <a:rPr lang="en-GB" dirty="0"/>
              <a:t>for encoding characters uses up to 32 bits (4bytes) providing more than 4 billion possibilities. </a:t>
            </a:r>
            <a:r>
              <a:rPr lang="en-GB" dirty="0" smtClean="0"/>
              <a:t> It is now the standard character set used for computers.</a:t>
            </a:r>
          </a:p>
          <a:p>
            <a:endParaRPr lang="en-GB" dirty="0"/>
          </a:p>
          <a:p>
            <a:r>
              <a:rPr lang="en-GB" dirty="0" smtClean="0"/>
              <a:t>Within </a:t>
            </a:r>
            <a:r>
              <a:rPr lang="en-GB" dirty="0"/>
              <a:t>the Unicode system the original 128 </a:t>
            </a:r>
            <a:r>
              <a:rPr lang="en-GB" dirty="0" smtClean="0"/>
              <a:t>ASCII </a:t>
            </a:r>
            <a:r>
              <a:rPr lang="en-GB" dirty="0"/>
              <a:t>characters still occupy the same values, so ASCII could now be considered a subset of the Unicode System for coding characters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This means older machines using the ASCII character set will still be able to communicate with newer machines using UNICODE.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6" y="382385"/>
            <a:ext cx="8333706" cy="6214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8" y="382384"/>
            <a:ext cx="8476330" cy="63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404664"/>
            <a:ext cx="792088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Task</a:t>
            </a:r>
          </a:p>
          <a:p>
            <a:r>
              <a:rPr lang="en-GB" sz="3000" dirty="0">
                <a:solidFill>
                  <a:srgbClr val="2A2A2A"/>
                </a:solidFill>
              </a:rPr>
              <a:t>In your books, answer the following questions:</a:t>
            </a:r>
            <a:br>
              <a:rPr lang="en-GB" sz="3000" dirty="0">
                <a:solidFill>
                  <a:srgbClr val="2A2A2A"/>
                </a:solidFill>
              </a:rPr>
            </a:br>
            <a:r>
              <a:rPr lang="en-GB" sz="3000" dirty="0">
                <a:solidFill>
                  <a:srgbClr val="2A2A2A"/>
                </a:solidFill>
              </a:rPr>
              <a:t/>
            </a:r>
            <a:br>
              <a:rPr lang="en-GB" sz="3000" dirty="0">
                <a:solidFill>
                  <a:srgbClr val="2A2A2A"/>
                </a:solidFill>
              </a:rPr>
            </a:br>
            <a:r>
              <a:rPr lang="en-GB" sz="3000" dirty="0">
                <a:solidFill>
                  <a:srgbClr val="2A2A2A"/>
                </a:solidFill>
              </a:rPr>
              <a:t>1. What is meant by the character set of a computer?</a:t>
            </a:r>
            <a:br>
              <a:rPr lang="en-GB" sz="3000" dirty="0">
                <a:solidFill>
                  <a:srgbClr val="2A2A2A"/>
                </a:solidFill>
              </a:rPr>
            </a:br>
            <a:r>
              <a:rPr lang="en-GB" sz="3000" dirty="0">
                <a:solidFill>
                  <a:srgbClr val="2A2A2A"/>
                </a:solidFill>
              </a:rPr>
              <a:t>2. Explain how ASCII represents each character set of a computer.</a:t>
            </a:r>
            <a:br>
              <a:rPr lang="en-GB" sz="3000" dirty="0">
                <a:solidFill>
                  <a:srgbClr val="2A2A2A"/>
                </a:solidFill>
              </a:rPr>
            </a:br>
            <a:r>
              <a:rPr lang="en-GB" sz="3000" dirty="0">
                <a:solidFill>
                  <a:srgbClr val="2A2A2A"/>
                </a:solidFill>
              </a:rPr>
              <a:t>3. What happens if you sort the list 'Apple', 'bear', 'Charlie', 'dog', 'elephant' in a program using ASCII or Unicode to represent the character    set?</a:t>
            </a:r>
            <a:br>
              <a:rPr lang="en-GB" sz="3000" dirty="0">
                <a:solidFill>
                  <a:srgbClr val="2A2A2A"/>
                </a:solidFill>
              </a:rPr>
            </a:br>
            <a:r>
              <a:rPr lang="en-GB" sz="3000" dirty="0">
                <a:solidFill>
                  <a:srgbClr val="2A2A2A"/>
                </a:solidFill>
              </a:rPr>
              <a:t>4. Explain the difference between using an ASCII character set and a Unicode character set?</a:t>
            </a:r>
            <a:endParaRPr lang="en-GB" sz="3000" dirty="0">
              <a:solidFill>
                <a:srgbClr val="2A2A2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2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DR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DR Theme" id="{0EB12E7A-3BBF-4447-96AA-E873BCC1D8C7}" vid="{6159836C-837E-42BA-B614-9773C7F38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FODR Theme</Template>
  <TotalTime>13102</TotalTime>
  <Words>372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FODR Theme</vt:lpstr>
      <vt:lpstr>Fundamentals of Data Representation  Lesson 4</vt:lpstr>
      <vt:lpstr>Silent Hook</vt:lpstr>
      <vt:lpstr>Learning Objectives</vt:lpstr>
      <vt:lpstr>Binary Shift</vt:lpstr>
      <vt:lpstr>Binary Shift</vt:lpstr>
      <vt:lpstr>Character sets</vt:lpstr>
      <vt:lpstr>ASCII</vt:lpstr>
      <vt:lpstr>Unicode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Miss Newport</dc:creator>
  <cp:lastModifiedBy>Smith, Yvonne</cp:lastModifiedBy>
  <cp:revision>356</cp:revision>
  <dcterms:created xsi:type="dcterms:W3CDTF">2014-06-23T10:47:17Z</dcterms:created>
  <dcterms:modified xsi:type="dcterms:W3CDTF">2017-05-22T22:49:18Z</dcterms:modified>
</cp:coreProperties>
</file>