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96" r:id="rId2"/>
    <p:sldId id="297" r:id="rId3"/>
    <p:sldId id="298" r:id="rId4"/>
    <p:sldId id="299" r:id="rId5"/>
    <p:sldId id="303" r:id="rId6"/>
    <p:sldId id="300" r:id="rId7"/>
    <p:sldId id="301" r:id="rId8"/>
    <p:sldId id="30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9606" autoAdjust="0"/>
  </p:normalViewPr>
  <p:slideViewPr>
    <p:cSldViewPr>
      <p:cViewPr varScale="1">
        <p:scale>
          <a:sx n="80" d="100"/>
          <a:sy n="80" d="100"/>
        </p:scale>
        <p:origin x="157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3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6AACB-4497-4975-84C7-26D592B71736}" type="datetimeFigureOut">
              <a:rPr lang="en-GB" smtClean="0"/>
              <a:pPr/>
              <a:t>06/06/2017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7D95-82D2-4295-A5C8-CFAEB402EFA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3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7D95-82D2-4295-A5C8-CFAEB402EFA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4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B4108C-6F15-4D6F-950B-F60B0A652D9F}" type="datetimeFigureOut">
              <a:rPr lang="en-GB" smtClean="0"/>
              <a:pPr/>
              <a:t>06/06/2017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291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06/06/2017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53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06/06/2017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5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06/06/2017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29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B4108C-6F15-4D6F-950B-F60B0A652D9F}" type="datetimeFigureOut">
              <a:rPr lang="en-GB" smtClean="0"/>
              <a:pPr/>
              <a:t>06/06/2017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2443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06/06/2017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784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06/06/2017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9982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06/06/2017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94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06/06/2017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2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2B4108C-6F15-4D6F-950B-F60B0A652D9F}" type="datetimeFigureOut">
              <a:rPr lang="en-GB" smtClean="0"/>
              <a:pPr/>
              <a:t>06/06/2017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6226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B2B4108C-6F15-4D6F-950B-F60B0A652D9F}" type="datetimeFigureOut">
              <a:rPr lang="en-GB" smtClean="0"/>
              <a:pPr/>
              <a:t>06/06/2017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4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B4108C-6F15-4D6F-950B-F60B0A652D9F}" type="datetimeFigureOut">
              <a:rPr lang="en-GB" smtClean="0"/>
              <a:pPr/>
              <a:t>06/06/2017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211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Fundamentals of Data Representation</a:t>
            </a:r>
            <a:br>
              <a:rPr lang="en-GB" sz="4800" dirty="0" smtClean="0"/>
            </a:br>
            <a:r>
              <a:rPr lang="en-GB" sz="4800" dirty="0"/>
              <a:t/>
            </a:r>
            <a:br>
              <a:rPr lang="en-GB" sz="4800" dirty="0"/>
            </a:br>
            <a:r>
              <a:rPr lang="en-GB" sz="4800" dirty="0" smtClean="0">
                <a:solidFill>
                  <a:srgbClr val="FF0000"/>
                </a:solidFill>
              </a:rPr>
              <a:t>Lesson 5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dirty="0" smtClean="0"/>
              <a:t>images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Representing data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68760"/>
            <a:ext cx="7633742" cy="4610833"/>
          </a:xfrm>
        </p:spPr>
        <p:txBody>
          <a:bodyPr>
            <a:noAutofit/>
          </a:bodyPr>
          <a:lstStyle/>
          <a:p>
            <a:r>
              <a:rPr lang="en-GB" sz="2800" dirty="0" smtClean="0"/>
              <a:t>All </a:t>
            </a:r>
            <a:r>
              <a:rPr lang="en-GB" sz="2800" dirty="0"/>
              <a:t>data inside a computer is transmitted as a series of electrical signals that are either </a:t>
            </a:r>
            <a:r>
              <a:rPr lang="en-GB" sz="2800" b="1" dirty="0"/>
              <a:t>on</a:t>
            </a:r>
            <a:r>
              <a:rPr lang="en-GB" sz="2800" dirty="0"/>
              <a:t> or </a:t>
            </a:r>
            <a:r>
              <a:rPr lang="en-GB" sz="2800" b="1" dirty="0"/>
              <a:t>off</a:t>
            </a:r>
            <a:r>
              <a:rPr lang="en-GB" sz="2800" dirty="0"/>
              <a:t>. </a:t>
            </a:r>
            <a:endParaRPr lang="en-GB" sz="2800" dirty="0" smtClean="0"/>
          </a:p>
          <a:p>
            <a:r>
              <a:rPr lang="en-GB" sz="2800" dirty="0" smtClean="0"/>
              <a:t>Therefore</a:t>
            </a:r>
            <a:r>
              <a:rPr lang="en-GB" sz="2800" dirty="0"/>
              <a:t>, in order for a computer to be able to process any kind of data, including text, images and sound, they must be converted into binary form. </a:t>
            </a:r>
            <a:endParaRPr lang="en-GB" sz="2800" dirty="0" smtClean="0"/>
          </a:p>
          <a:p>
            <a:r>
              <a:rPr lang="en-GB" sz="2800" dirty="0" smtClean="0"/>
              <a:t>If </a:t>
            </a:r>
            <a:r>
              <a:rPr lang="en-GB" sz="2800" dirty="0"/>
              <a:t>the data is not converted into binary – a series of 1s and 0s – the computer will simply not understand it or be able to process it.</a:t>
            </a:r>
          </a:p>
        </p:txBody>
      </p:sp>
    </p:spTree>
    <p:extLst>
      <p:ext uri="{BB962C8B-B14F-4D97-AF65-F5344CB8AC3E}">
        <p14:creationId xmlns:p14="http://schemas.microsoft.com/office/powerpoint/2010/main" val="11240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14367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Discussion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340768"/>
            <a:ext cx="7633742" cy="5400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4000" dirty="0" smtClean="0"/>
              <a:t>In what situations would computers need to store images?</a:t>
            </a:r>
            <a:endParaRPr lang="en-GB" sz="4000" dirty="0"/>
          </a:p>
          <a:p>
            <a:pPr marL="457200" indent="-457200">
              <a:buFont typeface="+mj-lt"/>
              <a:buAutoNum type="arabicPeriod"/>
            </a:pPr>
            <a:endParaRPr lang="en-GB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4000" dirty="0" smtClean="0"/>
              <a:t>How can computers store images when they can only use numbers?</a:t>
            </a:r>
          </a:p>
          <a:p>
            <a:pPr marL="0" indent="0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4849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14367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Picture cells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484784"/>
            <a:ext cx="7633742" cy="439480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NZ" dirty="0"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Computer screens are divided up into a grid of small dots called </a:t>
            </a:r>
            <a:r>
              <a:rPr lang="en-NZ" i="1" dirty="0"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pixels </a:t>
            </a:r>
            <a:r>
              <a:rPr lang="en-NZ" dirty="0"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NZ" b="1" dirty="0"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pic</a:t>
            </a:r>
            <a:r>
              <a:rPr lang="en-NZ" dirty="0"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ture </a:t>
            </a:r>
            <a:r>
              <a:rPr lang="en-NZ" b="1" dirty="0"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NZ" dirty="0"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ements).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NZ" dirty="0"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In a black and white picture, each pixel is either black or white.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1025" name="Picture 21" descr="big a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69037"/>
            <a:ext cx="3600895" cy="309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82807" y="3081613"/>
            <a:ext cx="28083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NZ" sz="2200" dirty="0"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The letter “a” has been </a:t>
            </a:r>
            <a:r>
              <a:rPr lang="en-NZ" sz="2200" dirty="0" smtClean="0"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magnified </a:t>
            </a:r>
            <a:r>
              <a:rPr lang="en-NZ" sz="2200" dirty="0"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to show the pixels. When a computer stores a picture, all that it needs to store is which dots are black and which are white.</a:t>
            </a:r>
            <a:endParaRPr lang="en-GB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539552" y="4365104"/>
            <a:ext cx="1152128" cy="1080120"/>
          </a:xfrm>
          <a:prstGeom prst="borderCallout1">
            <a:avLst>
              <a:gd name="adj1" fmla="val 51003"/>
              <a:gd name="adj2" fmla="val 97488"/>
              <a:gd name="adj3" fmla="val 130930"/>
              <a:gd name="adj4" fmla="val 15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Picture Cell (PIXEL)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7131" y="2492896"/>
            <a:ext cx="5184576" cy="4104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Calculating the file size of an image</a:t>
            </a:r>
          </a:p>
          <a:p>
            <a:pPr algn="ctr"/>
            <a:endParaRPr lang="en-GB" sz="2800" b="1" dirty="0">
              <a:solidFill>
                <a:schemeClr val="tx1"/>
              </a:solidFill>
            </a:endParaRPr>
          </a:p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Size (bits) = Width x Height x Depth</a:t>
            </a:r>
          </a:p>
          <a:p>
            <a:pPr algn="ctr"/>
            <a:endParaRPr lang="en-GB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Size </a:t>
            </a:r>
            <a:r>
              <a:rPr lang="en-GB" sz="2800" b="1" dirty="0">
                <a:solidFill>
                  <a:schemeClr val="tx1"/>
                </a:solidFill>
              </a:rPr>
              <a:t>(</a:t>
            </a:r>
            <a:r>
              <a:rPr lang="en-GB" sz="2800" b="1" dirty="0" smtClean="0">
                <a:solidFill>
                  <a:schemeClr val="tx1"/>
                </a:solidFill>
              </a:rPr>
              <a:t>bytes) </a:t>
            </a:r>
            <a:r>
              <a:rPr lang="en-GB" sz="2800" b="1" dirty="0">
                <a:solidFill>
                  <a:schemeClr val="tx1"/>
                </a:solidFill>
              </a:rPr>
              <a:t>= Width x Height x </a:t>
            </a:r>
            <a:r>
              <a:rPr lang="en-GB" sz="2800" b="1" dirty="0" smtClean="0">
                <a:solidFill>
                  <a:schemeClr val="tx1"/>
                </a:solidFill>
              </a:rPr>
              <a:t>Depth/8</a:t>
            </a:r>
            <a:endParaRPr lang="en-GB" sz="2800" b="1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2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42359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Bitmap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24744"/>
            <a:ext cx="7633742" cy="4754849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Computers </a:t>
            </a:r>
            <a:r>
              <a:rPr lang="en-GB" sz="2800" dirty="0"/>
              <a:t>use </a:t>
            </a:r>
            <a:r>
              <a:rPr lang="en-GB" sz="2800" i="1" dirty="0"/>
              <a:t>bits</a:t>
            </a:r>
            <a:r>
              <a:rPr lang="en-GB" sz="2800" dirty="0"/>
              <a:t> of </a:t>
            </a:r>
            <a:r>
              <a:rPr lang="en-GB" sz="2800" i="1" dirty="0"/>
              <a:t>1</a:t>
            </a:r>
            <a:r>
              <a:rPr lang="en-GB" sz="2800" dirty="0"/>
              <a:t> and </a:t>
            </a:r>
            <a:r>
              <a:rPr lang="en-GB" sz="2800" i="1" dirty="0"/>
              <a:t>0</a:t>
            </a:r>
            <a:r>
              <a:rPr lang="en-GB" sz="2800" dirty="0"/>
              <a:t> to store data. 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A </a:t>
            </a:r>
            <a:r>
              <a:rPr lang="en-GB" sz="2800" b="1" dirty="0">
                <a:solidFill>
                  <a:srgbClr val="FF0000"/>
                </a:solidFill>
              </a:rPr>
              <a:t>bitmap</a:t>
            </a:r>
            <a:r>
              <a:rPr lang="en-GB" sz="2800" dirty="0"/>
              <a:t> is literally a map of bits that form a particular picture when rendered to a display like a computer monitor. </a:t>
            </a:r>
            <a:endParaRPr lang="en-GB" sz="2800" dirty="0" smtClean="0"/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/>
              <a:t>A </a:t>
            </a:r>
            <a:r>
              <a:rPr lang="en-GB" sz="2800" b="1" dirty="0">
                <a:solidFill>
                  <a:srgbClr val="FF0000"/>
                </a:solidFill>
              </a:rPr>
              <a:t>bitmap</a:t>
            </a:r>
            <a:r>
              <a:rPr lang="en-GB" sz="2800" dirty="0"/>
              <a:t> is one of many types of file formats for images stored in a </a:t>
            </a:r>
            <a:r>
              <a:rPr lang="en-GB" sz="2800" dirty="0" smtClean="0"/>
              <a:t>computerised </a:t>
            </a:r>
            <a:r>
              <a:rPr lang="en-GB" sz="2800" dirty="0"/>
              <a:t>form. It carries the extension </a:t>
            </a:r>
            <a:r>
              <a:rPr lang="en-GB" sz="2800" b="1" dirty="0">
                <a:solidFill>
                  <a:srgbClr val="FF0000"/>
                </a:solidFill>
              </a:rPr>
              <a:t>.BMP</a:t>
            </a:r>
            <a:r>
              <a:rPr lang="en-GB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4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86375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Representing images as numbers</a:t>
            </a:r>
            <a:endParaRPr lang="en-GB" sz="3600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727485"/>
              </p:ext>
            </p:extLst>
          </p:nvPr>
        </p:nvGraphicFramePr>
        <p:xfrm>
          <a:off x="865654" y="1377273"/>
          <a:ext cx="5434538" cy="3059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9763"/>
                <a:gridCol w="2324775"/>
              </a:tblGrid>
              <a:tr h="509973">
                <a:tc rowSpan="6"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endParaRPr lang="en-NZ" sz="1100" dirty="0">
                        <a:effectLst/>
                        <a:latin typeface="Open San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NZ" sz="3200" b="0" dirty="0" smtClean="0">
                          <a:effectLst/>
                          <a:latin typeface="+mn-lt"/>
                          <a:ea typeface="+mn-ea"/>
                        </a:rPr>
                        <a:t>01110</a:t>
                      </a:r>
                      <a:endParaRPr lang="en-GB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9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NZ" sz="3200" dirty="0" smtClean="0">
                          <a:effectLst/>
                          <a:latin typeface="+mn-lt"/>
                          <a:ea typeface="+mn-ea"/>
                        </a:rPr>
                        <a:t>00001</a:t>
                      </a:r>
                      <a:endParaRPr lang="en-GB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9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NZ" sz="3200" dirty="0" smtClean="0">
                          <a:effectLst/>
                          <a:latin typeface="+mn-lt"/>
                          <a:ea typeface="+mn-ea"/>
                        </a:rPr>
                        <a:t>01111</a:t>
                      </a:r>
                      <a:endParaRPr lang="en-GB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9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NZ" sz="3200" dirty="0" smtClean="0">
                          <a:effectLst/>
                          <a:latin typeface="+mn-lt"/>
                          <a:ea typeface="+mn-ea"/>
                        </a:rPr>
                        <a:t>10001</a:t>
                      </a:r>
                      <a:endParaRPr lang="en-GB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9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NZ" sz="3200" dirty="0" smtClean="0">
                          <a:effectLst/>
                          <a:latin typeface="+mn-lt"/>
                          <a:ea typeface="+mn-ea"/>
                        </a:rPr>
                        <a:t>10001</a:t>
                      </a:r>
                      <a:endParaRPr lang="en-GB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9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NZ" sz="3200" dirty="0" smtClean="0">
                          <a:effectLst/>
                          <a:latin typeface="+mn-lt"/>
                          <a:ea typeface="+mn-ea"/>
                        </a:rPr>
                        <a:t>01111</a:t>
                      </a:r>
                      <a:endParaRPr lang="en-GB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50" name="Picture 21" descr="big a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67" y="1416031"/>
            <a:ext cx="2538913" cy="299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55576" y="4797152"/>
            <a:ext cx="79928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NZ" dirty="0"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The picture above shows us how a picture can be represented by numbers. The first line consists of one white pixel, then three black, then one white. Thus the first line is represented </a:t>
            </a:r>
            <a:r>
              <a:rPr lang="en-NZ" dirty="0" smtClean="0"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as 0 for white, 1 for </a:t>
            </a:r>
            <a:r>
              <a:rPr lang="en-NZ" dirty="0" smtClean="0"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</a:p>
          <a:p>
            <a:pPr>
              <a:spcAft>
                <a:spcPts val="1200"/>
              </a:spcAft>
            </a:pPr>
            <a:endParaRPr lang="en-NZ" dirty="0">
              <a:latin typeface="Open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89721"/>
              </p:ext>
            </p:extLst>
          </p:nvPr>
        </p:nvGraphicFramePr>
        <p:xfrm>
          <a:off x="5508104" y="908720"/>
          <a:ext cx="2111896" cy="3551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896"/>
              </a:tblGrid>
              <a:tr h="50731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Compression</a:t>
                      </a:r>
                      <a:endParaRPr lang="en-GB" sz="2000" dirty="0"/>
                    </a:p>
                  </a:txBody>
                  <a:tcPr/>
                </a:tc>
              </a:tr>
              <a:tr h="50731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1, 3</a:t>
                      </a:r>
                      <a:endParaRPr lang="en-GB" sz="2000" dirty="0"/>
                    </a:p>
                  </a:txBody>
                  <a:tcPr/>
                </a:tc>
              </a:tr>
              <a:tr h="50731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4, 1</a:t>
                      </a:r>
                      <a:endParaRPr lang="en-GB" sz="2000" dirty="0"/>
                    </a:p>
                  </a:txBody>
                  <a:tcPr/>
                </a:tc>
              </a:tr>
              <a:tr h="50731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1, 4</a:t>
                      </a:r>
                      <a:endParaRPr lang="en-GB" sz="2000" dirty="0"/>
                    </a:p>
                  </a:txBody>
                  <a:tcPr/>
                </a:tc>
              </a:tr>
              <a:tr h="50731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0 ,3, 1</a:t>
                      </a:r>
                      <a:endParaRPr lang="en-GB" sz="2000" dirty="0"/>
                    </a:p>
                  </a:txBody>
                  <a:tcPr/>
                </a:tc>
              </a:tr>
              <a:tr h="50731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0 ,3, 1</a:t>
                      </a:r>
                      <a:endParaRPr lang="en-GB" sz="2000" dirty="0"/>
                    </a:p>
                  </a:txBody>
                  <a:tcPr/>
                </a:tc>
              </a:tr>
              <a:tr h="50731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1,  4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2663"/>
              </p:ext>
            </p:extLst>
          </p:nvPr>
        </p:nvGraphicFramePr>
        <p:xfrm>
          <a:off x="928178" y="5949280"/>
          <a:ext cx="7644322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322"/>
              </a:tblGrid>
              <a:tr h="504056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rgbClr val="FF0000"/>
                          </a:solidFill>
                        </a:rPr>
                        <a:t>Later we will discuss file</a:t>
                      </a:r>
                      <a:r>
                        <a:rPr lang="en-GB" sz="2000" baseline="0" dirty="0" smtClean="0">
                          <a:solidFill>
                            <a:srgbClr val="FF0000"/>
                          </a:solidFill>
                        </a:rPr>
                        <a:t> compression but for now what seems odd about the numbers for the compression above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6876256" y="1377273"/>
            <a:ext cx="1872208" cy="2699799"/>
          </a:xfrm>
          <a:prstGeom prst="wedgeRectCallout">
            <a:avLst>
              <a:gd name="adj1" fmla="val -81728"/>
              <a:gd name="adj2" fmla="val 20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If the first number is a zero it will be black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8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14367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Activities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On the shared drive  - called Lesson 5 Activities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707" t="15701" r="17712" b="51400"/>
          <a:stretch/>
        </p:blipFill>
        <p:spPr>
          <a:xfrm>
            <a:off x="938758" y="1214686"/>
            <a:ext cx="7489500" cy="2687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0707" t="21301" r="17712" b="33200"/>
          <a:stretch/>
        </p:blipFill>
        <p:spPr>
          <a:xfrm>
            <a:off x="938758" y="1245915"/>
            <a:ext cx="7489500" cy="3553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30707" t="10800" r="17319" b="30400"/>
          <a:stretch/>
        </p:blipFill>
        <p:spPr>
          <a:xfrm>
            <a:off x="938758" y="1052736"/>
            <a:ext cx="7807725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1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14367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Research Task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96752"/>
            <a:ext cx="7633742" cy="46828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600" dirty="0" smtClean="0"/>
              <a:t>This is great for black and white images but </a:t>
            </a:r>
            <a:r>
              <a:rPr lang="en-GB" sz="3600" dirty="0" smtClean="0"/>
              <a:t>what about </a:t>
            </a:r>
            <a:r>
              <a:rPr lang="en-GB" sz="3600" dirty="0" smtClean="0"/>
              <a:t>colour images</a:t>
            </a:r>
            <a:r>
              <a:rPr lang="en-GB" sz="3600" dirty="0" smtClean="0"/>
              <a:t>?</a:t>
            </a:r>
          </a:p>
          <a:p>
            <a:pPr marL="0" indent="0">
              <a:buNone/>
            </a:pPr>
            <a:endParaRPr lang="en-GB" sz="3600" dirty="0" smtClean="0"/>
          </a:p>
          <a:p>
            <a:pPr marL="0" indent="0">
              <a:buNone/>
            </a:pPr>
            <a:r>
              <a:rPr lang="en-GB" sz="3600" b="1" u="sng" dirty="0" smtClean="0">
                <a:solidFill>
                  <a:srgbClr val="FF0000"/>
                </a:solidFill>
              </a:rPr>
              <a:t>Your task!</a:t>
            </a:r>
          </a:p>
          <a:p>
            <a:pPr marL="0" indent="0">
              <a:buNone/>
            </a:pPr>
            <a:endParaRPr lang="en-GB" sz="36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3600" dirty="0" smtClean="0"/>
              <a:t>Describe how a bitmap represents an image using pixels and colour depth, include in your answer how the number of pixels/ colour depth can affect the file size of the bitmap image. Use examples </a:t>
            </a:r>
            <a:r>
              <a:rPr lang="en-GB" sz="3600" smtClean="0"/>
              <a:t>as needed.</a:t>
            </a:r>
            <a:endParaRPr lang="en-GB" sz="3600" dirty="0"/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708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DR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DR Theme" id="{0EB12E7A-3BBF-4447-96AA-E873BCC1D8C7}" vid="{6159836C-837E-42BA-B614-9773C7F38E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FODR Theme</Template>
  <TotalTime>13176</TotalTime>
  <Words>452</Words>
  <Application>Microsoft Office PowerPoint</Application>
  <PresentationFormat>On-screen Show 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Open Sans</vt:lpstr>
      <vt:lpstr>Times New Roman</vt:lpstr>
      <vt:lpstr>FODR Theme</vt:lpstr>
      <vt:lpstr>Fundamentals of Data Representation  Lesson 5</vt:lpstr>
      <vt:lpstr>Representing data</vt:lpstr>
      <vt:lpstr>Discussion</vt:lpstr>
      <vt:lpstr>Picture cells</vt:lpstr>
      <vt:lpstr>Bitmap</vt:lpstr>
      <vt:lpstr>Representing images as numbers</vt:lpstr>
      <vt:lpstr>Activities</vt:lpstr>
      <vt:lpstr>Research Task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Miss Newport</dc:creator>
  <cp:lastModifiedBy>Smith, Yvonne</cp:lastModifiedBy>
  <cp:revision>361</cp:revision>
  <dcterms:created xsi:type="dcterms:W3CDTF">2014-06-23T10:47:17Z</dcterms:created>
  <dcterms:modified xsi:type="dcterms:W3CDTF">2017-06-06T22:19:07Z</dcterms:modified>
</cp:coreProperties>
</file>