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80" r:id="rId2"/>
    <p:sldId id="270" r:id="rId3"/>
    <p:sldId id="257" r:id="rId4"/>
    <p:sldId id="258" r:id="rId5"/>
    <p:sldId id="269" r:id="rId6"/>
    <p:sldId id="260" r:id="rId7"/>
    <p:sldId id="278" r:id="rId8"/>
    <p:sldId id="279" r:id="rId9"/>
    <p:sldId id="261" r:id="rId10"/>
    <p:sldId id="282" r:id="rId11"/>
    <p:sldId id="283" r:id="rId12"/>
    <p:sldId id="285" r:id="rId13"/>
    <p:sldId id="286" r:id="rId14"/>
    <p:sldId id="281" r:id="rId1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29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 Hamilton" initials="FH" lastIdx="5" clrIdx="0"/>
  <p:cmAuthor id="1" name="Helen Kennedy" initials="HK" lastIdx="2" clrIdx="1"/>
  <p:cmAuthor id="2" name="Nancy" initials="K N"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CC0000"/>
    <a:srgbClr val="800000"/>
    <a:srgbClr val="FF99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5" autoAdjust="0"/>
    <p:restoredTop sz="86877" autoAdjust="0"/>
  </p:normalViewPr>
  <p:slideViewPr>
    <p:cSldViewPr showGuides="1">
      <p:cViewPr varScale="1">
        <p:scale>
          <a:sx n="74" d="100"/>
          <a:sy n="74" d="100"/>
        </p:scale>
        <p:origin x="1694" y="67"/>
      </p:cViewPr>
      <p:guideLst>
        <p:guide orient="horz" pos="754"/>
        <p:guide pos="2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F22A4-A35E-42B1-921E-9D401F34EC57}" type="doc">
      <dgm:prSet loTypeId="urn:microsoft.com/office/officeart/2009/layout/CircleArrowProcess" loCatId="cycle" qsTypeId="urn:microsoft.com/office/officeart/2005/8/quickstyle/simple1" qsCatId="simple" csTypeId="urn:microsoft.com/office/officeart/2005/8/colors/accent1_5" csCatId="accent1" phldr="1"/>
      <dgm:spPr/>
      <dgm:t>
        <a:bodyPr/>
        <a:lstStyle/>
        <a:p>
          <a:endParaRPr lang="en-GB"/>
        </a:p>
      </dgm:t>
    </dgm:pt>
    <dgm:pt modelId="{E9CA85A4-E6D3-48A3-B740-5AB2489DE156}">
      <dgm:prSet phldrT="[Text]" custT="1"/>
      <dgm:spPr/>
      <dgm:t>
        <a:bodyPr/>
        <a:lstStyle/>
        <a:p>
          <a:pPr algn="ctr" rtl="0"/>
          <a:r>
            <a:rPr lang="en-GB" sz="1800" dirty="0" smtClean="0"/>
            <a:t>Understand what sound is in its natural form and how it is processed in a way that can be stored on a computer.</a:t>
          </a:r>
          <a:endParaRPr lang="en-GB" sz="1800" dirty="0"/>
        </a:p>
      </dgm:t>
    </dgm:pt>
    <dgm:pt modelId="{2C59DB7C-3FCC-4840-BA58-A8FB4F3DB731}" type="parTrans" cxnId="{95531D00-03B6-4BFA-BB95-A84B38ED21F2}">
      <dgm:prSet/>
      <dgm:spPr/>
      <dgm:t>
        <a:bodyPr/>
        <a:lstStyle/>
        <a:p>
          <a:endParaRPr lang="en-GB"/>
        </a:p>
      </dgm:t>
    </dgm:pt>
    <dgm:pt modelId="{EFF3866B-1701-4FE1-9C6E-55B7A495E284}" type="sibTrans" cxnId="{95531D00-03B6-4BFA-BB95-A84B38ED21F2}">
      <dgm:prSet/>
      <dgm:spPr/>
      <dgm:t>
        <a:bodyPr/>
        <a:lstStyle/>
        <a:p>
          <a:endParaRPr lang="en-GB"/>
        </a:p>
      </dgm:t>
    </dgm:pt>
    <dgm:pt modelId="{25DD1472-7DD5-42FA-8694-F26170F8C5EB}">
      <dgm:prSet phldrT="[Text]" custT="1"/>
      <dgm:spPr/>
      <dgm:t>
        <a:bodyPr/>
        <a:lstStyle/>
        <a:p>
          <a:pPr algn="ctr" rtl="0"/>
          <a:r>
            <a:rPr lang="en-GB" sz="1800" dirty="0" smtClean="0"/>
            <a:t>Show that the quality of sound is affected by two key factors when capturing it.</a:t>
          </a:r>
          <a:endParaRPr lang="en-GB" sz="1800" dirty="0"/>
        </a:p>
      </dgm:t>
    </dgm:pt>
    <dgm:pt modelId="{737B8DAD-D7E1-4699-A7D9-27B9137CACCC}" type="parTrans" cxnId="{CE29DB21-7F67-4314-9E18-82515EF67B49}">
      <dgm:prSet/>
      <dgm:spPr/>
      <dgm:t>
        <a:bodyPr/>
        <a:lstStyle/>
        <a:p>
          <a:endParaRPr lang="en-GB"/>
        </a:p>
      </dgm:t>
    </dgm:pt>
    <dgm:pt modelId="{B5E4666D-6D2E-418D-8227-E5377E0415DF}" type="sibTrans" cxnId="{CE29DB21-7F67-4314-9E18-82515EF67B49}">
      <dgm:prSet/>
      <dgm:spPr/>
      <dgm:t>
        <a:bodyPr/>
        <a:lstStyle/>
        <a:p>
          <a:endParaRPr lang="en-GB"/>
        </a:p>
      </dgm:t>
    </dgm:pt>
    <dgm:pt modelId="{7919CE9B-787D-420E-AFDF-DF038DAB1DA8}">
      <dgm:prSet phldrT="[Text]" custT="1"/>
      <dgm:spPr/>
      <dgm:t>
        <a:bodyPr/>
        <a:lstStyle/>
        <a:p>
          <a:pPr algn="ctr" rtl="0"/>
          <a:r>
            <a:rPr lang="en-GB" sz="1800" dirty="0" smtClean="0"/>
            <a:t>Calculate the file sizes of captured sound.</a:t>
          </a:r>
          <a:endParaRPr lang="en-GB" sz="1800" dirty="0"/>
        </a:p>
      </dgm:t>
    </dgm:pt>
    <dgm:pt modelId="{ABD34BE5-EF45-47AF-8FD0-84E9E14D024E}" type="parTrans" cxnId="{6CD73074-A078-426A-971D-E6F27186053D}">
      <dgm:prSet/>
      <dgm:spPr/>
      <dgm:t>
        <a:bodyPr/>
        <a:lstStyle/>
        <a:p>
          <a:endParaRPr lang="en-GB"/>
        </a:p>
      </dgm:t>
    </dgm:pt>
    <dgm:pt modelId="{1DDE2443-7A5B-4232-9B3D-4796E022DCBD}" type="sibTrans" cxnId="{6CD73074-A078-426A-971D-E6F27186053D}">
      <dgm:prSet/>
      <dgm:spPr/>
      <dgm:t>
        <a:bodyPr/>
        <a:lstStyle/>
        <a:p>
          <a:endParaRPr lang="en-GB"/>
        </a:p>
      </dgm:t>
    </dgm:pt>
    <dgm:pt modelId="{06CB08F1-1872-4DD7-BC3E-8CC37198B73A}" type="pres">
      <dgm:prSet presAssocID="{F87F22A4-A35E-42B1-921E-9D401F34EC57}" presName="Name0" presStyleCnt="0">
        <dgm:presLayoutVars>
          <dgm:chMax val="7"/>
          <dgm:chPref val="7"/>
          <dgm:dir/>
          <dgm:animLvl val="lvl"/>
        </dgm:presLayoutVars>
      </dgm:prSet>
      <dgm:spPr/>
      <dgm:t>
        <a:bodyPr/>
        <a:lstStyle/>
        <a:p>
          <a:endParaRPr lang="en-GB"/>
        </a:p>
      </dgm:t>
    </dgm:pt>
    <dgm:pt modelId="{F71DFCBB-4C9B-4D64-9922-03B6B45E4564}" type="pres">
      <dgm:prSet presAssocID="{E9CA85A4-E6D3-48A3-B740-5AB2489DE156}" presName="Accent1" presStyleCnt="0"/>
      <dgm:spPr/>
    </dgm:pt>
    <dgm:pt modelId="{939FCBA8-2F89-4D07-8E71-090EB9025915}" type="pres">
      <dgm:prSet presAssocID="{E9CA85A4-E6D3-48A3-B740-5AB2489DE156}" presName="Accent" presStyleLbl="node1" presStyleIdx="0" presStyleCnt="3" custScaleX="268582" custLinFactNeighborY="-17311"/>
      <dgm:spPr/>
    </dgm:pt>
    <dgm:pt modelId="{7C622683-F718-4DBD-9680-E6312A3B7B06}" type="pres">
      <dgm:prSet presAssocID="{E9CA85A4-E6D3-48A3-B740-5AB2489DE156}" presName="Parent1" presStyleLbl="revTx" presStyleIdx="0" presStyleCnt="3" custScaleX="280006" custLinFactNeighborX="5578" custLinFactNeighborY="-55198">
        <dgm:presLayoutVars>
          <dgm:chMax val="1"/>
          <dgm:chPref val="1"/>
          <dgm:bulletEnabled val="1"/>
        </dgm:presLayoutVars>
      </dgm:prSet>
      <dgm:spPr/>
      <dgm:t>
        <a:bodyPr/>
        <a:lstStyle/>
        <a:p>
          <a:endParaRPr lang="en-GB"/>
        </a:p>
      </dgm:t>
    </dgm:pt>
    <dgm:pt modelId="{8A2C2B8A-BEF9-4007-A628-52AC19F0D91C}" type="pres">
      <dgm:prSet presAssocID="{25DD1472-7DD5-42FA-8694-F26170F8C5EB}" presName="Accent2" presStyleCnt="0"/>
      <dgm:spPr/>
    </dgm:pt>
    <dgm:pt modelId="{841DC263-0B03-417E-815C-D7B02EA1CF2C}" type="pres">
      <dgm:prSet presAssocID="{25DD1472-7DD5-42FA-8694-F26170F8C5EB}" presName="Accent" presStyleLbl="node1" presStyleIdx="1" presStyleCnt="3" custScaleX="273695" custLinFactNeighborX="-27284"/>
      <dgm:spPr/>
    </dgm:pt>
    <dgm:pt modelId="{F5CC4046-AFD3-4D54-AF14-80FFE4212712}" type="pres">
      <dgm:prSet presAssocID="{25DD1472-7DD5-42FA-8694-F26170F8C5EB}" presName="Parent2" presStyleLbl="revTx" presStyleIdx="1" presStyleCnt="3" custScaleX="267931" custLinFactNeighborX="-80117" custLinFactNeighborY="-1770">
        <dgm:presLayoutVars>
          <dgm:chMax val="1"/>
          <dgm:chPref val="1"/>
          <dgm:bulletEnabled val="1"/>
        </dgm:presLayoutVars>
      </dgm:prSet>
      <dgm:spPr/>
      <dgm:t>
        <a:bodyPr/>
        <a:lstStyle/>
        <a:p>
          <a:endParaRPr lang="en-GB"/>
        </a:p>
      </dgm:t>
    </dgm:pt>
    <dgm:pt modelId="{EBCFD160-0392-4958-A722-39EDF8BA3737}" type="pres">
      <dgm:prSet presAssocID="{7919CE9B-787D-420E-AFDF-DF038DAB1DA8}" presName="Accent3" presStyleCnt="0"/>
      <dgm:spPr/>
    </dgm:pt>
    <dgm:pt modelId="{747A7AA4-BC63-4C34-9B7B-9F368F9A902F}" type="pres">
      <dgm:prSet presAssocID="{7919CE9B-787D-420E-AFDF-DF038DAB1DA8}" presName="Accent" presStyleLbl="node1" presStyleIdx="2" presStyleCnt="3" custScaleX="311127" custLinFactNeighborY="8057"/>
      <dgm:spPr/>
    </dgm:pt>
    <dgm:pt modelId="{3A313FAE-5CF8-4336-82F8-3062C32C2D18}" type="pres">
      <dgm:prSet presAssocID="{7919CE9B-787D-420E-AFDF-DF038DAB1DA8}" presName="Parent3" presStyleLbl="revTx" presStyleIdx="2" presStyleCnt="3" custScaleX="218752" custLinFactNeighborX="15787" custLinFactNeighborY="39442">
        <dgm:presLayoutVars>
          <dgm:chMax val="1"/>
          <dgm:chPref val="1"/>
          <dgm:bulletEnabled val="1"/>
        </dgm:presLayoutVars>
      </dgm:prSet>
      <dgm:spPr/>
      <dgm:t>
        <a:bodyPr/>
        <a:lstStyle/>
        <a:p>
          <a:endParaRPr lang="en-GB"/>
        </a:p>
      </dgm:t>
    </dgm:pt>
  </dgm:ptLst>
  <dgm:cxnLst>
    <dgm:cxn modelId="{925FB51A-341A-483D-B696-72C991DA0952}" type="presOf" srcId="{25DD1472-7DD5-42FA-8694-F26170F8C5EB}" destId="{F5CC4046-AFD3-4D54-AF14-80FFE4212712}" srcOrd="0" destOrd="0" presId="urn:microsoft.com/office/officeart/2009/layout/CircleArrowProcess"/>
    <dgm:cxn modelId="{95531D00-03B6-4BFA-BB95-A84B38ED21F2}" srcId="{F87F22A4-A35E-42B1-921E-9D401F34EC57}" destId="{E9CA85A4-E6D3-48A3-B740-5AB2489DE156}" srcOrd="0" destOrd="0" parTransId="{2C59DB7C-3FCC-4840-BA58-A8FB4F3DB731}" sibTransId="{EFF3866B-1701-4FE1-9C6E-55B7A495E284}"/>
    <dgm:cxn modelId="{01D77015-2F91-4216-8A75-77A4FFCDD0CA}" type="presOf" srcId="{7919CE9B-787D-420E-AFDF-DF038DAB1DA8}" destId="{3A313FAE-5CF8-4336-82F8-3062C32C2D18}" srcOrd="0" destOrd="0" presId="urn:microsoft.com/office/officeart/2009/layout/CircleArrowProcess"/>
    <dgm:cxn modelId="{6CD73074-A078-426A-971D-E6F27186053D}" srcId="{F87F22A4-A35E-42B1-921E-9D401F34EC57}" destId="{7919CE9B-787D-420E-AFDF-DF038DAB1DA8}" srcOrd="2" destOrd="0" parTransId="{ABD34BE5-EF45-47AF-8FD0-84E9E14D024E}" sibTransId="{1DDE2443-7A5B-4232-9B3D-4796E022DCBD}"/>
    <dgm:cxn modelId="{F9808F96-C292-44F0-AFFF-9AAF8D1BDED2}" type="presOf" srcId="{F87F22A4-A35E-42B1-921E-9D401F34EC57}" destId="{06CB08F1-1872-4DD7-BC3E-8CC37198B73A}" srcOrd="0" destOrd="0" presId="urn:microsoft.com/office/officeart/2009/layout/CircleArrowProcess"/>
    <dgm:cxn modelId="{A4B539D8-F749-4D58-886E-FF46546DA9FE}" type="presOf" srcId="{E9CA85A4-E6D3-48A3-B740-5AB2489DE156}" destId="{7C622683-F718-4DBD-9680-E6312A3B7B06}" srcOrd="0" destOrd="0" presId="urn:microsoft.com/office/officeart/2009/layout/CircleArrowProcess"/>
    <dgm:cxn modelId="{CE29DB21-7F67-4314-9E18-82515EF67B49}" srcId="{F87F22A4-A35E-42B1-921E-9D401F34EC57}" destId="{25DD1472-7DD5-42FA-8694-F26170F8C5EB}" srcOrd="1" destOrd="0" parTransId="{737B8DAD-D7E1-4699-A7D9-27B9137CACCC}" sibTransId="{B5E4666D-6D2E-418D-8227-E5377E0415DF}"/>
    <dgm:cxn modelId="{559A11B4-4F6D-4EF3-8C0F-EFEA42854347}" type="presParOf" srcId="{06CB08F1-1872-4DD7-BC3E-8CC37198B73A}" destId="{F71DFCBB-4C9B-4D64-9922-03B6B45E4564}" srcOrd="0" destOrd="0" presId="urn:microsoft.com/office/officeart/2009/layout/CircleArrowProcess"/>
    <dgm:cxn modelId="{79289A53-60B6-421E-9FD2-8959E982E374}" type="presParOf" srcId="{F71DFCBB-4C9B-4D64-9922-03B6B45E4564}" destId="{939FCBA8-2F89-4D07-8E71-090EB9025915}" srcOrd="0" destOrd="0" presId="urn:microsoft.com/office/officeart/2009/layout/CircleArrowProcess"/>
    <dgm:cxn modelId="{1A357D56-BCA1-424F-8766-957940E5D128}" type="presParOf" srcId="{06CB08F1-1872-4DD7-BC3E-8CC37198B73A}" destId="{7C622683-F718-4DBD-9680-E6312A3B7B06}" srcOrd="1" destOrd="0" presId="urn:microsoft.com/office/officeart/2009/layout/CircleArrowProcess"/>
    <dgm:cxn modelId="{54F92020-84B4-4A2A-AAB8-29A82E65B91F}" type="presParOf" srcId="{06CB08F1-1872-4DD7-BC3E-8CC37198B73A}" destId="{8A2C2B8A-BEF9-4007-A628-52AC19F0D91C}" srcOrd="2" destOrd="0" presId="urn:microsoft.com/office/officeart/2009/layout/CircleArrowProcess"/>
    <dgm:cxn modelId="{C2F0237B-7725-4892-A85F-A7BE743C73D2}" type="presParOf" srcId="{8A2C2B8A-BEF9-4007-A628-52AC19F0D91C}" destId="{841DC263-0B03-417E-815C-D7B02EA1CF2C}" srcOrd="0" destOrd="0" presId="urn:microsoft.com/office/officeart/2009/layout/CircleArrowProcess"/>
    <dgm:cxn modelId="{005E8AFA-655C-4F39-9A1D-CE590592F93D}" type="presParOf" srcId="{06CB08F1-1872-4DD7-BC3E-8CC37198B73A}" destId="{F5CC4046-AFD3-4D54-AF14-80FFE4212712}" srcOrd="3" destOrd="0" presId="urn:microsoft.com/office/officeart/2009/layout/CircleArrowProcess"/>
    <dgm:cxn modelId="{20D7A2D0-D732-4311-B2BA-4B931A83A1AC}" type="presParOf" srcId="{06CB08F1-1872-4DD7-BC3E-8CC37198B73A}" destId="{EBCFD160-0392-4958-A722-39EDF8BA3737}" srcOrd="4" destOrd="0" presId="urn:microsoft.com/office/officeart/2009/layout/CircleArrowProcess"/>
    <dgm:cxn modelId="{A310E38F-DEBE-4ED0-924C-030E8E82888F}" type="presParOf" srcId="{EBCFD160-0392-4958-A722-39EDF8BA3737}" destId="{747A7AA4-BC63-4C34-9B7B-9F368F9A902F}" srcOrd="0" destOrd="0" presId="urn:microsoft.com/office/officeart/2009/layout/CircleArrowProcess"/>
    <dgm:cxn modelId="{EF6142DC-8FAC-4ACF-BCE0-0B53E8B3E74B}" type="presParOf" srcId="{06CB08F1-1872-4DD7-BC3E-8CC37198B73A}" destId="{3A313FAE-5CF8-4336-82F8-3062C32C2D18}"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0"/>
          </a:xfrm>
          <a:prstGeom prst="rect">
            <a:avLst/>
          </a:prstGeom>
        </p:spPr>
        <p:txBody>
          <a:bodyPr vert="horz" lIns="94759" tIns="47380" rIns="94759" bIns="47380" rtlCol="0"/>
          <a:lstStyle>
            <a:lvl1pPr algn="l">
              <a:defRPr sz="1200"/>
            </a:lvl1pPr>
          </a:lstStyle>
          <a:p>
            <a:endParaRPr lang="en-GB"/>
          </a:p>
        </p:txBody>
      </p:sp>
      <p:sp>
        <p:nvSpPr>
          <p:cNvPr id="3" name="Date Placeholder 2"/>
          <p:cNvSpPr>
            <a:spLocks noGrp="1"/>
          </p:cNvSpPr>
          <p:nvPr>
            <p:ph type="dt" sz="quarter" idx="1"/>
          </p:nvPr>
        </p:nvSpPr>
        <p:spPr>
          <a:xfrm>
            <a:off x="4021295" y="1"/>
            <a:ext cx="3076363" cy="511730"/>
          </a:xfrm>
          <a:prstGeom prst="rect">
            <a:avLst/>
          </a:prstGeom>
        </p:spPr>
        <p:txBody>
          <a:bodyPr vert="horz" lIns="94759" tIns="47380" rIns="94759" bIns="47380" rtlCol="0"/>
          <a:lstStyle>
            <a:lvl1pPr algn="r">
              <a:defRPr sz="1200"/>
            </a:lvl1pPr>
          </a:lstStyle>
          <a:p>
            <a:fld id="{EEDE916A-3CDE-46DB-AFFB-7B794A0CE92E}" type="datetimeFigureOut">
              <a:rPr lang="en-GB" smtClean="0"/>
              <a:pPr/>
              <a:t>16/01/2018</a:t>
            </a:fld>
            <a:endParaRPr lang="en-GB"/>
          </a:p>
        </p:txBody>
      </p:sp>
      <p:sp>
        <p:nvSpPr>
          <p:cNvPr id="4" name="Footer Placeholder 3"/>
          <p:cNvSpPr>
            <a:spLocks noGrp="1"/>
          </p:cNvSpPr>
          <p:nvPr>
            <p:ph type="ftr" sz="quarter" idx="2"/>
          </p:nvPr>
        </p:nvSpPr>
        <p:spPr>
          <a:xfrm>
            <a:off x="1" y="9721107"/>
            <a:ext cx="3076363" cy="511730"/>
          </a:xfrm>
          <a:prstGeom prst="rect">
            <a:avLst/>
          </a:prstGeom>
        </p:spPr>
        <p:txBody>
          <a:bodyPr vert="horz" lIns="94759" tIns="47380" rIns="94759" bIns="47380"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7"/>
            <a:ext cx="3076363" cy="511730"/>
          </a:xfrm>
          <a:prstGeom prst="rect">
            <a:avLst/>
          </a:prstGeom>
        </p:spPr>
        <p:txBody>
          <a:bodyPr vert="horz" lIns="94759" tIns="47380" rIns="94759" bIns="47380" rtlCol="0" anchor="b"/>
          <a:lstStyle>
            <a:lvl1pPr algn="r">
              <a:defRPr sz="1200"/>
            </a:lvl1pPr>
          </a:lstStyle>
          <a:p>
            <a:fld id="{2AD8875D-9A4A-4916-AA64-C4BD54005E27}" type="slidenum">
              <a:rPr lang="en-GB" smtClean="0"/>
              <a:pPr/>
              <a:t>‹#›</a:t>
            </a:fld>
            <a:endParaRPr lang="en-GB"/>
          </a:p>
        </p:txBody>
      </p:sp>
    </p:spTree>
    <p:extLst>
      <p:ext uri="{BB962C8B-B14F-4D97-AF65-F5344CB8AC3E}">
        <p14:creationId xmlns:p14="http://schemas.microsoft.com/office/powerpoint/2010/main" val="1111062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0"/>
          </a:xfrm>
          <a:prstGeom prst="rect">
            <a:avLst/>
          </a:prstGeom>
        </p:spPr>
        <p:txBody>
          <a:bodyPr vert="horz" lIns="94759" tIns="47380" rIns="94759" bIns="4738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4021295" y="1"/>
            <a:ext cx="3076363" cy="511730"/>
          </a:xfrm>
          <a:prstGeom prst="rect">
            <a:avLst/>
          </a:prstGeom>
        </p:spPr>
        <p:txBody>
          <a:bodyPr vert="horz" lIns="94759" tIns="47380" rIns="94759" bIns="47380" rtlCol="0"/>
          <a:lstStyle>
            <a:lvl1pPr algn="r" fontAlgn="auto">
              <a:spcBef>
                <a:spcPts val="0"/>
              </a:spcBef>
              <a:spcAft>
                <a:spcPts val="0"/>
              </a:spcAft>
              <a:defRPr sz="1200">
                <a:latin typeface="+mn-lt"/>
              </a:defRPr>
            </a:lvl1pPr>
          </a:lstStyle>
          <a:p>
            <a:pPr>
              <a:defRPr/>
            </a:pPr>
            <a:fld id="{90D7274B-F31D-4D1A-81A2-1B1D469FCFAA}" type="datetimeFigureOut">
              <a:rPr lang="en-GB"/>
              <a:pPr>
                <a:defRPr/>
              </a:pPr>
              <a:t>16/01/2018</a:t>
            </a:fld>
            <a:endParaRPr lang="en-GB"/>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pPr lvl="0"/>
            <a:endParaRPr lang="en-GB" noProof="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59" tIns="47380" rIns="94759" bIns="4738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1" y="9721107"/>
            <a:ext cx="3076363" cy="511730"/>
          </a:xfrm>
          <a:prstGeom prst="rect">
            <a:avLst/>
          </a:prstGeom>
        </p:spPr>
        <p:txBody>
          <a:bodyPr vert="horz" lIns="94759" tIns="47380" rIns="94759" bIns="4738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4021295" y="9721107"/>
            <a:ext cx="3076363" cy="511730"/>
          </a:xfrm>
          <a:prstGeom prst="rect">
            <a:avLst/>
          </a:prstGeom>
        </p:spPr>
        <p:txBody>
          <a:bodyPr vert="horz" lIns="94759" tIns="47380" rIns="94759" bIns="47380" rtlCol="0" anchor="b"/>
          <a:lstStyle>
            <a:lvl1pPr algn="r" fontAlgn="auto">
              <a:spcBef>
                <a:spcPts val="0"/>
              </a:spcBef>
              <a:spcAft>
                <a:spcPts val="0"/>
              </a:spcAft>
              <a:defRPr sz="1200">
                <a:latin typeface="+mn-lt"/>
              </a:defRPr>
            </a:lvl1pPr>
          </a:lstStyle>
          <a:p>
            <a:pPr>
              <a:defRPr/>
            </a:pPr>
            <a:fld id="{33C44346-952B-428D-86C7-63F74109A88A}" type="slidenum">
              <a:rPr lang="en-GB"/>
              <a:pPr>
                <a:defRPr/>
              </a:pPr>
              <a:t>‹#›</a:t>
            </a:fld>
            <a:endParaRPr lang="en-GB"/>
          </a:p>
        </p:txBody>
      </p:sp>
    </p:spTree>
    <p:extLst>
      <p:ext uri="{BB962C8B-B14F-4D97-AF65-F5344CB8AC3E}">
        <p14:creationId xmlns:p14="http://schemas.microsoft.com/office/powerpoint/2010/main" val="4199748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chemeClr val="accent1"/>
                </a:solidFill>
              </a:rPr>
              <a:t>Quiz</a:t>
            </a:r>
            <a:r>
              <a:rPr lang="en-GB" b="1" baseline="0" dirty="0" smtClean="0">
                <a:solidFill>
                  <a:schemeClr val="accent1"/>
                </a:solidFill>
              </a:rPr>
              <a:t> 1 </a:t>
            </a:r>
            <a:r>
              <a:rPr lang="en-GB" baseline="0" dirty="0" smtClean="0"/>
              <a:t>is available in the accompanying ‘Lesson plan and printable activities’ Word document.</a:t>
            </a:r>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3</a:t>
            </a:fld>
            <a:endParaRPr lang="en-GB"/>
          </a:p>
        </p:txBody>
      </p:sp>
    </p:spTree>
    <p:extLst>
      <p:ext uri="{BB962C8B-B14F-4D97-AF65-F5344CB8AC3E}">
        <p14:creationId xmlns:p14="http://schemas.microsoft.com/office/powerpoint/2010/main" val="344257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a:t>
            </a:r>
            <a:r>
              <a:rPr lang="en-GB" baseline="0" dirty="0" smtClean="0"/>
              <a:t> mor</a:t>
            </a:r>
            <a:r>
              <a:rPr lang="en-GB" dirty="0" smtClean="0"/>
              <a:t>e information, see page 2 of ‘3.3.2 Teacher notes’.</a:t>
            </a:r>
            <a:endParaRPr lang="en-GB" dirty="0"/>
          </a:p>
        </p:txBody>
      </p:sp>
      <p:sp>
        <p:nvSpPr>
          <p:cNvPr id="4" name="Slide Number Placeholder 3"/>
          <p:cNvSpPr>
            <a:spLocks noGrp="1"/>
          </p:cNvSpPr>
          <p:nvPr>
            <p:ph type="sldNum" sz="quarter" idx="10"/>
          </p:nvPr>
        </p:nvSpPr>
        <p:spPr/>
        <p:txBody>
          <a:bodyPr/>
          <a:lstStyle/>
          <a:p>
            <a:pPr>
              <a:defRPr/>
            </a:pPr>
            <a:fld id="{33C44346-952B-428D-86C7-63F74109A88A}" type="slidenum">
              <a:rPr lang="en-GB" smtClean="0"/>
              <a:pPr>
                <a:defRPr/>
              </a:pPr>
              <a:t>5</a:t>
            </a:fld>
            <a:endParaRPr lang="en-GB"/>
          </a:p>
        </p:txBody>
      </p:sp>
    </p:spTree>
    <p:extLst>
      <p:ext uri="{BB962C8B-B14F-4D97-AF65-F5344CB8AC3E}">
        <p14:creationId xmlns:p14="http://schemas.microsoft.com/office/powerpoint/2010/main" val="12005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pPr>
              <a:defRPr/>
            </a:pPr>
            <a:fld id="{F493E4E0-A18B-45C1-A67A-1721B824D0CA}" type="datetimeFigureOut">
              <a:rPr lang="en-GB" smtClean="0"/>
              <a:pPr>
                <a:defRPr/>
              </a:pPr>
              <a:t>16/01/2018</a:t>
            </a:fld>
            <a:endParaRPr lang="en-GB"/>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pPr>
              <a:defRPr/>
            </a:pPr>
            <a:endParaRPr lang="en-GB"/>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pPr>
              <a:defRPr/>
            </a:pPr>
            <a:fld id="{A7402DD9-9FE0-4305-BD32-567E5B766487}" type="slidenum">
              <a:rPr lang="en-GB" smtClean="0"/>
              <a:pPr>
                <a:defRPr/>
              </a:pPr>
              <a:t>‹#›</a:t>
            </a:fld>
            <a:endParaRPr lang="en-GB"/>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419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CA0405E-B7F3-4CDC-BAE5-8E3FAE8B828D}" type="datetimeFigureOut">
              <a:rPr lang="en-GB" smtClean="0"/>
              <a:pPr>
                <a:defRPr/>
              </a:pPr>
              <a:t>16/01/2018</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1E57B0FE-58DF-4E58-B731-79AA047D0B72}" type="slidenum">
              <a:rPr lang="en-GB" smtClean="0"/>
              <a:pPr>
                <a:defRPr/>
              </a:pPr>
              <a:t>‹#›</a:t>
            </a:fld>
            <a:endParaRPr lang="en-GB"/>
          </a:p>
        </p:txBody>
      </p:sp>
    </p:spTree>
    <p:extLst>
      <p:ext uri="{BB962C8B-B14F-4D97-AF65-F5344CB8AC3E}">
        <p14:creationId xmlns:p14="http://schemas.microsoft.com/office/powerpoint/2010/main" val="291364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9BE0163-BB5C-4D6F-839F-39D29807CD87}" type="datetimeFigureOut">
              <a:rPr lang="en-GB" smtClean="0"/>
              <a:pPr>
                <a:defRPr/>
              </a:pPr>
              <a:t>16/01/2018</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DB663864-044C-4A5F-B0B0-4208E5142875}" type="slidenum">
              <a:rPr lang="en-GB" smtClean="0"/>
              <a:pPr>
                <a:defRPr/>
              </a:pPr>
              <a:t>‹#›</a:t>
            </a:fld>
            <a:endParaRPr lang="en-GB"/>
          </a:p>
        </p:txBody>
      </p:sp>
    </p:spTree>
    <p:extLst>
      <p:ext uri="{BB962C8B-B14F-4D97-AF65-F5344CB8AC3E}">
        <p14:creationId xmlns:p14="http://schemas.microsoft.com/office/powerpoint/2010/main" val="256701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7F0664A-AFFB-4D0C-BC76-5A7A3CD55549}" type="datetimeFigureOut">
              <a:rPr lang="en-GB" smtClean="0"/>
              <a:pPr>
                <a:defRPr/>
              </a:pPr>
              <a:t>16/01/2018</a:t>
            </a:fld>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CA48E22D-FA5C-4FCA-B542-39CBEA219F38}" type="slidenum">
              <a:rPr lang="en-GB" smtClean="0"/>
              <a:pPr>
                <a:defRPr/>
              </a:pPr>
              <a:t>‹#›</a:t>
            </a:fld>
            <a:endParaRPr lang="en-GB"/>
          </a:p>
        </p:txBody>
      </p:sp>
    </p:spTree>
    <p:extLst>
      <p:ext uri="{BB962C8B-B14F-4D97-AF65-F5344CB8AC3E}">
        <p14:creationId xmlns:p14="http://schemas.microsoft.com/office/powerpoint/2010/main" val="306554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pPr>
              <a:defRPr/>
            </a:pPr>
            <a:fld id="{E1A2E0C8-F264-45F3-AC70-4C9033A5DBC3}" type="datetimeFigureOut">
              <a:rPr lang="en-GB" smtClean="0"/>
              <a:pPr>
                <a:defRPr/>
              </a:pPr>
              <a:t>16/01/2018</a:t>
            </a:fld>
            <a:endParaRPr lang="en-GB"/>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pPr>
              <a:defRPr/>
            </a:pPr>
            <a:endParaRPr lang="en-GB"/>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pPr>
              <a:defRPr/>
            </a:pPr>
            <a:fld id="{BFC3F141-529B-43B4-B69F-12B4809DFCCD}" type="slidenum">
              <a:rPr lang="en-GB" smtClean="0"/>
              <a:pPr>
                <a:defRPr/>
              </a:pPr>
              <a:t>‹#›</a:t>
            </a:fld>
            <a:endParaRPr lang="en-GB"/>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334725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0EB0DB04-99B5-498D-9168-41FD67386829}" type="datetimeFigureOut">
              <a:rPr lang="en-GB" smtClean="0"/>
              <a:pPr>
                <a:defRPr/>
              </a:pPr>
              <a:t>16/01/2018</a:t>
            </a:fld>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B02C5AAE-1889-4765-B42D-6F3BCE9681AB}" type="slidenum">
              <a:rPr lang="en-GB" smtClean="0"/>
              <a:pPr>
                <a:defRPr/>
              </a:pPr>
              <a:t>‹#›</a:t>
            </a:fld>
            <a:endParaRPr lang="en-GB"/>
          </a:p>
        </p:txBody>
      </p:sp>
    </p:spTree>
    <p:extLst>
      <p:ext uri="{BB962C8B-B14F-4D97-AF65-F5344CB8AC3E}">
        <p14:creationId xmlns:p14="http://schemas.microsoft.com/office/powerpoint/2010/main" val="15173715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D26D3E7-8A2A-403A-879D-05CBC5FCE81C}" type="datetimeFigureOut">
              <a:rPr lang="en-GB" smtClean="0"/>
              <a:pPr>
                <a:defRPr/>
              </a:pPr>
              <a:t>16/01/2018</a:t>
            </a:fld>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070ED400-5FB4-4F94-BB2F-F7975FB8C7F0}" type="slidenum">
              <a:rPr lang="en-GB" smtClean="0"/>
              <a:pPr>
                <a:defRPr/>
              </a:pPr>
              <a:t>‹#›</a:t>
            </a:fld>
            <a:endParaRPr lang="en-GB"/>
          </a:p>
        </p:txBody>
      </p:sp>
    </p:spTree>
    <p:extLst>
      <p:ext uri="{BB962C8B-B14F-4D97-AF65-F5344CB8AC3E}">
        <p14:creationId xmlns:p14="http://schemas.microsoft.com/office/powerpoint/2010/main" val="84063979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90410B5-8398-4A62-A7FC-1911952FE107}" type="datetimeFigureOut">
              <a:rPr lang="en-GB" smtClean="0"/>
              <a:pPr>
                <a:defRPr/>
              </a:pPr>
              <a:t>16/01/2018</a:t>
            </a:fld>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512485A8-84E9-4D02-9509-3E1099B2BE4C}" type="slidenum">
              <a:rPr lang="en-GB" smtClean="0"/>
              <a:pPr>
                <a:defRPr/>
              </a:pPr>
              <a:t>‹#›</a:t>
            </a:fld>
            <a:endParaRPr lang="en-GB"/>
          </a:p>
        </p:txBody>
      </p:sp>
    </p:spTree>
    <p:extLst>
      <p:ext uri="{BB962C8B-B14F-4D97-AF65-F5344CB8AC3E}">
        <p14:creationId xmlns:p14="http://schemas.microsoft.com/office/powerpoint/2010/main" val="289471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914301A-B1B3-46DF-B3CC-C406F2CEE74F}" type="datetimeFigureOut">
              <a:rPr lang="en-GB" smtClean="0"/>
              <a:pPr>
                <a:defRPr/>
              </a:pPr>
              <a:t>16/01/2018</a:t>
            </a:fld>
            <a:endParaRPr lang="en-GB" dirty="0"/>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8C3944D5-67C2-450A-BBAE-D0CDA9AADC30}" type="slidenum">
              <a:rPr lang="en-GB" smtClean="0"/>
              <a:pPr>
                <a:defRPr/>
              </a:pPr>
              <a:t>‹#›</a:t>
            </a:fld>
            <a:endParaRPr lang="en-GB"/>
          </a:p>
        </p:txBody>
      </p:sp>
    </p:spTree>
    <p:extLst>
      <p:ext uri="{BB962C8B-B14F-4D97-AF65-F5344CB8AC3E}">
        <p14:creationId xmlns:p14="http://schemas.microsoft.com/office/powerpoint/2010/main" val="42168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pPr>
              <a:defRPr/>
            </a:pPr>
            <a:fld id="{14D136E7-9836-4D39-A1F0-B97D172D0D26}" type="datetimeFigureOut">
              <a:rPr lang="en-GB" smtClean="0"/>
              <a:pPr>
                <a:defRPr/>
              </a:pPr>
              <a:t>16/01/2018</a:t>
            </a:fld>
            <a:endParaRPr lang="en-GB"/>
          </a:p>
        </p:txBody>
      </p:sp>
      <p:sp>
        <p:nvSpPr>
          <p:cNvPr id="6" name="Footer Placeholder 5"/>
          <p:cNvSpPr>
            <a:spLocks noGrp="1"/>
          </p:cNvSpPr>
          <p:nvPr>
            <p:ph type="ftr" sz="quarter" idx="11"/>
          </p:nvPr>
        </p:nvSpPr>
        <p:spPr>
          <a:xfrm>
            <a:off x="1577716" y="6375679"/>
            <a:ext cx="2611634" cy="345796"/>
          </a:xfrm>
        </p:spPr>
        <p:txBody>
          <a:bodyPr/>
          <a:lstStyle/>
          <a:p>
            <a:pPr>
              <a:defRPr/>
            </a:pPr>
            <a:endParaRPr lang="en-GB"/>
          </a:p>
        </p:txBody>
      </p:sp>
      <p:sp>
        <p:nvSpPr>
          <p:cNvPr id="7" name="Slide Number Placeholder 6"/>
          <p:cNvSpPr>
            <a:spLocks noGrp="1"/>
          </p:cNvSpPr>
          <p:nvPr>
            <p:ph type="sldNum" sz="quarter" idx="12"/>
          </p:nvPr>
        </p:nvSpPr>
        <p:spPr>
          <a:xfrm>
            <a:off x="4268261" y="6375679"/>
            <a:ext cx="924342" cy="345796"/>
          </a:xfrm>
        </p:spPr>
        <p:txBody>
          <a:bodyPr/>
          <a:lstStyle/>
          <a:p>
            <a:pPr>
              <a:defRPr/>
            </a:pPr>
            <a:fld id="{F6607225-5ADA-4131-8CCA-E579317839AA}" type="slidenum">
              <a:rPr lang="en-GB" smtClean="0"/>
              <a:pPr>
                <a:defRPr/>
              </a:pPr>
              <a:t>‹#›</a:t>
            </a:fld>
            <a:endParaRPr lang="en-GB"/>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022863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pPr>
              <a:defRPr/>
            </a:pPr>
            <a:fld id="{0CC20C39-2FA4-4EE3-870D-02B33DADA378}" type="datetimeFigureOut">
              <a:rPr lang="en-GB" smtClean="0"/>
              <a:pPr>
                <a:defRPr/>
              </a:pPr>
              <a:t>16/01/2018</a:t>
            </a:fld>
            <a:endParaRPr lang="en-GB"/>
          </a:p>
        </p:txBody>
      </p:sp>
      <p:sp>
        <p:nvSpPr>
          <p:cNvPr id="6" name="Footer Placeholder 5"/>
          <p:cNvSpPr>
            <a:spLocks noGrp="1"/>
          </p:cNvSpPr>
          <p:nvPr>
            <p:ph type="ftr" sz="quarter" idx="11"/>
          </p:nvPr>
        </p:nvSpPr>
        <p:spPr>
          <a:xfrm>
            <a:off x="1577716" y="6375679"/>
            <a:ext cx="2611634" cy="345796"/>
          </a:xfrm>
        </p:spPr>
        <p:txBody>
          <a:bodyPr/>
          <a:lstStyle/>
          <a:p>
            <a:pPr>
              <a:defRPr/>
            </a:pPr>
            <a:endParaRPr lang="en-GB"/>
          </a:p>
        </p:txBody>
      </p:sp>
      <p:sp>
        <p:nvSpPr>
          <p:cNvPr id="7" name="Slide Number Placeholder 6"/>
          <p:cNvSpPr>
            <a:spLocks noGrp="1"/>
          </p:cNvSpPr>
          <p:nvPr>
            <p:ph type="sldNum" sz="quarter" idx="12"/>
          </p:nvPr>
        </p:nvSpPr>
        <p:spPr>
          <a:xfrm>
            <a:off x="4256153" y="6375679"/>
            <a:ext cx="947460" cy="345796"/>
          </a:xfrm>
        </p:spPr>
        <p:txBody>
          <a:bodyPr/>
          <a:lstStyle/>
          <a:p>
            <a:pPr>
              <a:defRPr/>
            </a:pPr>
            <a:fld id="{30C21CFF-31DD-47A7-A145-7C43EA3476CA}" type="slidenum">
              <a:rPr lang="en-GB" smtClean="0"/>
              <a:pPr>
                <a:defRPr/>
              </a:pPr>
              <a:t>‹#›</a:t>
            </a:fld>
            <a:endParaRPr lang="en-GB"/>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911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pPr>
              <a:defRPr/>
            </a:pPr>
            <a:fld id="{C7C5FC2B-F42E-4278-BAC8-ED4196D4E1F6}" type="datetimeFigureOut">
              <a:rPr lang="en-GB" smtClean="0"/>
              <a:pPr>
                <a:defRPr/>
              </a:pPr>
              <a:t>16/01/2018</a:t>
            </a:fld>
            <a:endParaRPr lang="en-GB"/>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pPr>
              <a:defRPr/>
            </a:pPr>
            <a:endParaRPr lang="en-GB"/>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pPr>
              <a:defRPr/>
            </a:pPr>
            <a:fld id="{4817D766-F9CC-42A0-8B46-3DBE464A2920}" type="slidenum">
              <a:rPr lang="en-GB" smtClean="0"/>
              <a:pPr>
                <a:defRPr/>
              </a:pPr>
              <a:t>‹#›</a:t>
            </a:fld>
            <a:endParaRPr lang="en-GB"/>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34252738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6000" dirty="0" smtClean="0"/>
              <a:t>Fundamentals of Data Representation</a:t>
            </a:r>
            <a:endParaRPr lang="en-GB" sz="6000" dirty="0"/>
          </a:p>
        </p:txBody>
      </p:sp>
      <p:sp>
        <p:nvSpPr>
          <p:cNvPr id="3" name="Subtitle 2"/>
          <p:cNvSpPr>
            <a:spLocks noGrp="1"/>
          </p:cNvSpPr>
          <p:nvPr>
            <p:ph type="subTitle" idx="1"/>
          </p:nvPr>
        </p:nvSpPr>
        <p:spPr/>
        <p:txBody>
          <a:bodyPr/>
          <a:lstStyle/>
          <a:p>
            <a:r>
              <a:rPr lang="en-GB" dirty="0" smtClean="0"/>
              <a:t>Sound</a:t>
            </a:r>
            <a:endParaRPr lang="en-GB" dirty="0"/>
          </a:p>
        </p:txBody>
      </p:sp>
    </p:spTree>
    <p:extLst>
      <p:ext uri="{BB962C8B-B14F-4D97-AF65-F5344CB8AC3E}">
        <p14:creationId xmlns:p14="http://schemas.microsoft.com/office/powerpoint/2010/main" val="4240363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700325" y="146325"/>
            <a:ext cx="8110608" cy="3456384"/>
          </a:xfrm>
          <a:prstGeom prst="rect">
            <a:avLst/>
          </a:prstGeom>
        </p:spPr>
      </p:pic>
      <p:pic>
        <p:nvPicPr>
          <p:cNvPr id="5" name="Picture 4"/>
          <p:cNvPicPr>
            <a:picLocks noChangeAspect="1"/>
          </p:cNvPicPr>
          <p:nvPr/>
        </p:nvPicPr>
        <p:blipFill>
          <a:blip r:embed="rId3"/>
          <a:stretch>
            <a:fillRect/>
          </a:stretch>
        </p:blipFill>
        <p:spPr>
          <a:xfrm>
            <a:off x="1835696" y="4077072"/>
            <a:ext cx="5386579" cy="2042491"/>
          </a:xfrm>
          <a:prstGeom prst="rect">
            <a:avLst/>
          </a:prstGeom>
        </p:spPr>
      </p:pic>
    </p:spTree>
    <p:extLst>
      <p:ext uri="{BB962C8B-B14F-4D97-AF65-F5344CB8AC3E}">
        <p14:creationId xmlns:p14="http://schemas.microsoft.com/office/powerpoint/2010/main" val="203707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814367"/>
          </a:xfrm>
        </p:spPr>
        <p:txBody>
          <a:bodyPr/>
          <a:lstStyle/>
          <a:p>
            <a:r>
              <a:rPr lang="en-GB" dirty="0" smtClean="0"/>
              <a:t>Question 2</a:t>
            </a:r>
            <a:endParaRPr lang="en-GB" dirty="0"/>
          </a:p>
        </p:txBody>
      </p:sp>
      <p:sp>
        <p:nvSpPr>
          <p:cNvPr id="3" name="Content Placeholder 2"/>
          <p:cNvSpPr>
            <a:spLocks noGrp="1"/>
          </p:cNvSpPr>
          <p:nvPr>
            <p:ph idx="1"/>
          </p:nvPr>
        </p:nvSpPr>
        <p:spPr>
          <a:xfrm>
            <a:off x="938758" y="1340768"/>
            <a:ext cx="7633742" cy="4538825"/>
          </a:xfrm>
        </p:spPr>
        <p:txBody>
          <a:bodyPr/>
          <a:lstStyle/>
          <a:p>
            <a:r>
              <a:rPr lang="en-GB" dirty="0"/>
              <a:t>The same sound engineer needs to record a small group of musicians performing a jingle for an advert – the jingle will last for 10 seconds. She calculates that it will need four microphones (</a:t>
            </a:r>
            <a:r>
              <a:rPr lang="en-GB" dirty="0" err="1"/>
              <a:t>ie</a:t>
            </a:r>
            <a:r>
              <a:rPr lang="en-GB" dirty="0"/>
              <a:t> four channels of sound needed) to do this and for a good quality of sound, she needs to use 16-bit sampling at a 5000 Hz frequency. </a:t>
            </a:r>
          </a:p>
          <a:p>
            <a:r>
              <a:rPr lang="en-GB" dirty="0"/>
              <a:t>How big will the sound file be in bytes? </a:t>
            </a:r>
          </a:p>
          <a:p>
            <a:r>
              <a:rPr lang="en-GB" dirty="0"/>
              <a:t>How big in kilobytes? </a:t>
            </a:r>
          </a:p>
        </p:txBody>
      </p:sp>
      <p:pic>
        <p:nvPicPr>
          <p:cNvPr id="5" name="Picture 4"/>
          <p:cNvPicPr>
            <a:picLocks noChangeAspect="1"/>
          </p:cNvPicPr>
          <p:nvPr/>
        </p:nvPicPr>
        <p:blipFill>
          <a:blip r:embed="rId2"/>
          <a:stretch>
            <a:fillRect/>
          </a:stretch>
        </p:blipFill>
        <p:spPr>
          <a:xfrm>
            <a:off x="3987562" y="4422249"/>
            <a:ext cx="4584938" cy="1457344"/>
          </a:xfrm>
          <a:prstGeom prst="rect">
            <a:avLst/>
          </a:prstGeom>
        </p:spPr>
      </p:pic>
    </p:spTree>
    <p:extLst>
      <p:ext uri="{BB962C8B-B14F-4D97-AF65-F5344CB8AC3E}">
        <p14:creationId xmlns:p14="http://schemas.microsoft.com/office/powerpoint/2010/main" val="362483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814367"/>
          </a:xfrm>
        </p:spPr>
        <p:txBody>
          <a:bodyPr/>
          <a:lstStyle/>
          <a:p>
            <a:r>
              <a:rPr lang="en-GB" dirty="0" smtClean="0"/>
              <a:t>Question 3</a:t>
            </a:r>
            <a:endParaRPr lang="en-GB" dirty="0"/>
          </a:p>
        </p:txBody>
      </p:sp>
      <p:sp>
        <p:nvSpPr>
          <p:cNvPr id="3" name="Content Placeholder 2"/>
          <p:cNvSpPr>
            <a:spLocks noGrp="1"/>
          </p:cNvSpPr>
          <p:nvPr>
            <p:ph idx="1"/>
          </p:nvPr>
        </p:nvSpPr>
        <p:spPr>
          <a:xfrm>
            <a:off x="938758" y="1340768"/>
            <a:ext cx="7633742" cy="4538825"/>
          </a:xfrm>
        </p:spPr>
        <p:txBody>
          <a:bodyPr/>
          <a:lstStyle/>
          <a:p>
            <a:pPr>
              <a:spcAft>
                <a:spcPts val="0"/>
              </a:spcAft>
            </a:pPr>
            <a:r>
              <a:rPr lang="en-GB" dirty="0" smtClean="0">
                <a:solidFill>
                  <a:srgbClr val="000000"/>
                </a:solidFill>
                <a:latin typeface="Arial" panose="020B0604020202020204" pitchFamily="34" charset="0"/>
                <a:ea typeface="Calibri" panose="020F0502020204030204" pitchFamily="34" charset="0"/>
              </a:rPr>
              <a:t>Another </a:t>
            </a:r>
            <a:r>
              <a:rPr lang="en-GB" dirty="0">
                <a:solidFill>
                  <a:srgbClr val="000000"/>
                </a:solidFill>
                <a:latin typeface="Arial" panose="020B0604020202020204" pitchFamily="34" charset="0"/>
                <a:ea typeface="Calibri" panose="020F0502020204030204" pitchFamily="34" charset="0"/>
              </a:rPr>
              <a:t>sound engineer pulls out an old recording that has a size of 2.2 MB. The label on the box says that it was recorded in mono (one channel), that it had a recording sampling frequency of 20 kHz and used 8-bit sampling. </a:t>
            </a:r>
          </a:p>
          <a:p>
            <a:pPr>
              <a:spcAft>
                <a:spcPts val="0"/>
              </a:spcAft>
            </a:pPr>
            <a:r>
              <a:rPr lang="en-GB" dirty="0">
                <a:solidFill>
                  <a:srgbClr val="000000"/>
                </a:solidFill>
                <a:latin typeface="Arial" panose="020B0604020202020204" pitchFamily="34" charset="0"/>
                <a:ea typeface="Calibri" panose="020F0502020204030204" pitchFamily="34" charset="0"/>
              </a:rPr>
              <a:t>How long would this piece of music last? </a:t>
            </a:r>
          </a:p>
          <a:p>
            <a:pPr>
              <a:spcAft>
                <a:spcPts val="0"/>
              </a:spcAft>
            </a:pPr>
            <a:r>
              <a:rPr lang="en-GB" dirty="0">
                <a:solidFill>
                  <a:srgbClr val="000000"/>
                </a:solidFill>
                <a:latin typeface="Arial" panose="020B0604020202020204" pitchFamily="34" charset="0"/>
                <a:ea typeface="Calibri" panose="020F0502020204030204" pitchFamily="34" charset="0"/>
              </a:rPr>
              <a:t>Rearrange formula first. </a:t>
            </a:r>
          </a:p>
          <a:p>
            <a:r>
              <a:rPr lang="en-GB" dirty="0" smtClean="0"/>
              <a:t> </a:t>
            </a:r>
            <a:endParaRPr lang="en-GB" dirty="0"/>
          </a:p>
        </p:txBody>
      </p:sp>
      <p:pic>
        <p:nvPicPr>
          <p:cNvPr id="6" name="Picture 5"/>
          <p:cNvPicPr>
            <a:picLocks noChangeAspect="1"/>
          </p:cNvPicPr>
          <p:nvPr/>
        </p:nvPicPr>
        <p:blipFill>
          <a:blip r:embed="rId2"/>
          <a:stretch>
            <a:fillRect/>
          </a:stretch>
        </p:blipFill>
        <p:spPr>
          <a:xfrm>
            <a:off x="251520" y="4979582"/>
            <a:ext cx="8763804" cy="1044027"/>
          </a:xfrm>
          <a:prstGeom prst="rect">
            <a:avLst/>
          </a:prstGeom>
        </p:spPr>
      </p:pic>
    </p:spTree>
    <p:extLst>
      <p:ext uri="{BB962C8B-B14F-4D97-AF65-F5344CB8AC3E}">
        <p14:creationId xmlns:p14="http://schemas.microsoft.com/office/powerpoint/2010/main" val="281481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814367"/>
          </a:xfrm>
        </p:spPr>
        <p:txBody>
          <a:bodyPr/>
          <a:lstStyle/>
          <a:p>
            <a:r>
              <a:rPr lang="en-GB" dirty="0" smtClean="0"/>
              <a:t>Question 4</a:t>
            </a:r>
            <a:endParaRPr lang="en-GB" dirty="0"/>
          </a:p>
        </p:txBody>
      </p:sp>
      <p:sp>
        <p:nvSpPr>
          <p:cNvPr id="3" name="Content Placeholder 2"/>
          <p:cNvSpPr>
            <a:spLocks noGrp="1"/>
          </p:cNvSpPr>
          <p:nvPr>
            <p:ph idx="1"/>
          </p:nvPr>
        </p:nvSpPr>
        <p:spPr>
          <a:xfrm>
            <a:off x="938758" y="1340768"/>
            <a:ext cx="7633742" cy="4538825"/>
          </a:xfrm>
        </p:spPr>
        <p:txBody>
          <a:bodyPr>
            <a:normAutofit/>
          </a:bodyPr>
          <a:lstStyle/>
          <a:p>
            <a:r>
              <a:rPr lang="en-GB" dirty="0" smtClean="0">
                <a:solidFill>
                  <a:srgbClr val="000000"/>
                </a:solidFill>
                <a:latin typeface="Arial" panose="020B0604020202020204" pitchFamily="34" charset="0"/>
                <a:ea typeface="Calibri" panose="020F0502020204030204" pitchFamily="34" charset="0"/>
              </a:rPr>
              <a:t>In </a:t>
            </a:r>
            <a:r>
              <a:rPr lang="en-GB" dirty="0">
                <a:solidFill>
                  <a:srgbClr val="000000"/>
                </a:solidFill>
                <a:latin typeface="Arial" panose="020B0604020202020204" pitchFamily="34" charset="0"/>
                <a:ea typeface="Calibri" panose="020F0502020204030204" pitchFamily="34" charset="0"/>
              </a:rPr>
              <a:t>order to get highest quality on a sound clip for a file for downloading, a decision is made to take up to 256 samples of amplitude. The clip is to be 60 seconds long and it has been stipulated that the file should not exceed 240,000 bytes in size. </a:t>
            </a:r>
          </a:p>
          <a:p>
            <a:pPr>
              <a:spcAft>
                <a:spcPts val="0"/>
              </a:spcAft>
            </a:pPr>
            <a:r>
              <a:rPr lang="en-GB" dirty="0">
                <a:solidFill>
                  <a:srgbClr val="000000"/>
                </a:solidFill>
                <a:latin typeface="Arial" panose="020B0604020202020204" pitchFamily="34" charset="0"/>
                <a:ea typeface="Calibri" panose="020F0502020204030204" pitchFamily="34" charset="0"/>
              </a:rPr>
              <a:t>What is the maximum possible sampling frequency that can be used? </a:t>
            </a:r>
          </a:p>
          <a:p>
            <a:pPr>
              <a:spcAft>
                <a:spcPts val="0"/>
              </a:spcAft>
            </a:pPr>
            <a:r>
              <a:rPr lang="en-GB" dirty="0">
                <a:solidFill>
                  <a:srgbClr val="000000"/>
                </a:solidFill>
                <a:latin typeface="Arial" panose="020B0604020202020204" pitchFamily="34" charset="0"/>
                <a:ea typeface="Calibri" panose="020F0502020204030204" pitchFamily="34" charset="0"/>
              </a:rPr>
              <a:t>Rearrange formula with conversion of 256 levels to 1 byte encoding (= 28). </a:t>
            </a:r>
          </a:p>
          <a:p>
            <a:endParaRPr lang="en-GB" dirty="0"/>
          </a:p>
        </p:txBody>
      </p:sp>
      <p:pic>
        <p:nvPicPr>
          <p:cNvPr id="4" name="Picture 3"/>
          <p:cNvPicPr>
            <a:picLocks noChangeAspect="1"/>
          </p:cNvPicPr>
          <p:nvPr/>
        </p:nvPicPr>
        <p:blipFill>
          <a:blip r:embed="rId2"/>
          <a:stretch>
            <a:fillRect/>
          </a:stretch>
        </p:blipFill>
        <p:spPr>
          <a:xfrm>
            <a:off x="920829" y="4509120"/>
            <a:ext cx="7761246" cy="1656184"/>
          </a:xfrm>
          <a:prstGeom prst="rect">
            <a:avLst/>
          </a:prstGeom>
        </p:spPr>
      </p:pic>
    </p:spTree>
    <p:extLst>
      <p:ext uri="{BB962C8B-B14F-4D97-AF65-F5344CB8AC3E}">
        <p14:creationId xmlns:p14="http://schemas.microsoft.com/office/powerpoint/2010/main" val="1962032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digitisation always a good thing?</a:t>
            </a:r>
            <a:endParaRPr lang="en-GB" dirty="0"/>
          </a:p>
        </p:txBody>
      </p:sp>
      <p:pic>
        <p:nvPicPr>
          <p:cNvPr id="4" name="Content Placeholder 3"/>
          <p:cNvPicPr>
            <a:picLocks noGrp="1" noChangeAspect="1"/>
          </p:cNvPicPr>
          <p:nvPr>
            <p:ph idx="1"/>
          </p:nvPr>
        </p:nvPicPr>
        <p:blipFill rotWithShape="1">
          <a:blip r:embed="rId2"/>
          <a:srcRect l="56147" t="19781" r="15679" b="36142"/>
          <a:stretch/>
        </p:blipFill>
        <p:spPr>
          <a:xfrm>
            <a:off x="913352" y="1874517"/>
            <a:ext cx="7607973" cy="4901009"/>
          </a:xfrm>
          <a:prstGeom prst="rect">
            <a:avLst/>
          </a:prstGeom>
        </p:spPr>
      </p:pic>
      <p:sp>
        <p:nvSpPr>
          <p:cNvPr id="5" name="Rectangle 4"/>
          <p:cNvSpPr/>
          <p:nvPr/>
        </p:nvSpPr>
        <p:spPr>
          <a:xfrm>
            <a:off x="3131840" y="2708920"/>
            <a:ext cx="4968552" cy="37444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0965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Objectives</a:t>
            </a:r>
          </a:p>
        </p:txBody>
      </p:sp>
      <p:graphicFrame>
        <p:nvGraphicFramePr>
          <p:cNvPr id="11" name="Diagram 10"/>
          <p:cNvGraphicFramePr/>
          <p:nvPr>
            <p:extLst>
              <p:ext uri="{D42A27DB-BD31-4B8C-83A1-F6EECF244321}">
                <p14:modId xmlns:p14="http://schemas.microsoft.com/office/powerpoint/2010/main" val="2180020715"/>
              </p:ext>
            </p:extLst>
          </p:nvPr>
        </p:nvGraphicFramePr>
        <p:xfrm>
          <a:off x="827584" y="1700808"/>
          <a:ext cx="748883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28650" y="1124744"/>
            <a:ext cx="1656223" cy="461665"/>
          </a:xfrm>
          <a:prstGeom prst="rect">
            <a:avLst/>
          </a:prstGeom>
        </p:spPr>
        <p:txBody>
          <a:bodyPr wrap="none">
            <a:spAutoFit/>
          </a:bodyPr>
          <a:lstStyle/>
          <a:p>
            <a:pPr marL="0" indent="0">
              <a:buNone/>
            </a:pPr>
            <a:r>
              <a:rPr lang="en-GB" sz="2400" dirty="0">
                <a:latin typeface="+mn-lt"/>
              </a:rPr>
              <a:t>Be able </a:t>
            </a:r>
            <a:r>
              <a:rPr lang="en-GB" sz="2400" dirty="0" smtClean="0">
                <a:latin typeface="+mn-lt"/>
              </a:rPr>
              <a:t>to:</a:t>
            </a:r>
            <a:endParaRPr lang="en-GB" sz="2400" dirty="0">
              <a:latin typeface="+mn-lt"/>
            </a:endParaRPr>
          </a:p>
        </p:txBody>
      </p:sp>
    </p:spTree>
    <p:extLst>
      <p:ext uri="{BB962C8B-B14F-4D97-AF65-F5344CB8AC3E}">
        <p14:creationId xmlns:p14="http://schemas.microsoft.com/office/powerpoint/2010/main" val="13061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28650" y="332656"/>
            <a:ext cx="7975798" cy="2805634"/>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b="1" dirty="0"/>
              <a:t>How do we represent sounds on a computer?</a:t>
            </a:r>
            <a:endParaRPr lang="en-GB" sz="2800" dirty="0" smtClean="0"/>
          </a:p>
        </p:txBody>
      </p:sp>
      <p:sp>
        <p:nvSpPr>
          <p:cNvPr id="8" name="TextBox 7"/>
          <p:cNvSpPr txBox="1"/>
          <p:nvPr/>
        </p:nvSpPr>
        <p:spPr>
          <a:xfrm>
            <a:off x="673199" y="1052736"/>
            <a:ext cx="7886700" cy="5447645"/>
          </a:xfrm>
          <a:prstGeom prst="rect">
            <a:avLst/>
          </a:prstGeom>
          <a:solidFill>
            <a:schemeClr val="bg1"/>
          </a:solidFill>
        </p:spPr>
        <p:txBody>
          <a:bodyPr wrap="square" rtlCol="0">
            <a:spAutoFit/>
          </a:bodyPr>
          <a:lstStyle/>
          <a:p>
            <a:r>
              <a:rPr lang="en-GB" sz="3600" dirty="0">
                <a:latin typeface="+mn-lt"/>
              </a:rPr>
              <a:t>Sound is all around us.  </a:t>
            </a:r>
          </a:p>
          <a:p>
            <a:endParaRPr lang="en-GB" sz="3600" dirty="0">
              <a:latin typeface="+mn-lt"/>
            </a:endParaRPr>
          </a:p>
          <a:p>
            <a:r>
              <a:rPr lang="en-GB" sz="3600" dirty="0">
                <a:latin typeface="+mn-lt"/>
              </a:rPr>
              <a:t>People started being able to capture sound for the purposes of replaying it about 150 years ago.  </a:t>
            </a:r>
          </a:p>
          <a:p>
            <a:endParaRPr lang="en-GB" sz="3600" dirty="0">
              <a:latin typeface="+mn-lt"/>
            </a:endParaRPr>
          </a:p>
          <a:p>
            <a:r>
              <a:rPr lang="en-GB" sz="3600" dirty="0">
                <a:latin typeface="+mn-lt"/>
              </a:rPr>
              <a:t>It is only relatively recently that we have seen the use of </a:t>
            </a:r>
            <a:r>
              <a:rPr lang="en-GB" sz="3600" b="1" dirty="0">
                <a:latin typeface="+mn-lt"/>
              </a:rPr>
              <a:t>digital</a:t>
            </a:r>
            <a:r>
              <a:rPr lang="en-GB" sz="3600" dirty="0">
                <a:latin typeface="+mn-lt"/>
              </a:rPr>
              <a:t> recording techniques.</a:t>
            </a:r>
          </a:p>
          <a:p>
            <a:endParaRPr lang="en-GB" sz="2400" dirty="0">
              <a:latin typeface="+mn-lt"/>
            </a:endParaRPr>
          </a:p>
        </p:txBody>
      </p:sp>
    </p:spTree>
    <p:extLst>
      <p:ext uri="{BB962C8B-B14F-4D97-AF65-F5344CB8AC3E}">
        <p14:creationId xmlns:p14="http://schemas.microsoft.com/office/powerpoint/2010/main" val="319762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 calcmode="lin" valueType="num">
                                      <p:cBhvr additive="base">
                                        <p:cTn id="2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What is analogue sound?</a:t>
            </a:r>
          </a:p>
        </p:txBody>
      </p:sp>
      <p:sp>
        <p:nvSpPr>
          <p:cNvPr id="8" name="Content Placeholder 2"/>
          <p:cNvSpPr txBox="1">
            <a:spLocks/>
          </p:cNvSpPr>
          <p:nvPr/>
        </p:nvSpPr>
        <p:spPr>
          <a:xfrm>
            <a:off x="601458" y="957959"/>
            <a:ext cx="7886700" cy="70533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smtClean="0"/>
              <a:t>Naturally </a:t>
            </a:r>
            <a:r>
              <a:rPr lang="en-GB" sz="1800" dirty="0"/>
              <a:t>occurring sounds are analogue, generated as a continuous waveform over </a:t>
            </a:r>
            <a:r>
              <a:rPr lang="en-GB" sz="1800" dirty="0" smtClean="0"/>
              <a:t>time:</a:t>
            </a:r>
            <a:endParaRPr lang="en-GB" sz="1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585" y="1504529"/>
            <a:ext cx="6144682" cy="4608512"/>
          </a:xfrm>
          <a:prstGeom prst="rect">
            <a:avLst/>
          </a:prstGeom>
          <a:ln>
            <a:solidFill>
              <a:schemeClr val="accent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9863" t="12890" r="17187" b="26172"/>
          <a:stretch/>
        </p:blipFill>
        <p:spPr>
          <a:xfrm>
            <a:off x="1650621" y="1478802"/>
            <a:ext cx="6188533" cy="4611425"/>
          </a:xfrm>
          <a:prstGeom prst="rect">
            <a:avLst/>
          </a:prstGeom>
          <a:ln>
            <a:solidFill>
              <a:schemeClr val="accent1"/>
            </a:solidFill>
          </a:ln>
        </p:spPr>
      </p:pic>
      <p:sp>
        <p:nvSpPr>
          <p:cNvPr id="4" name="Rectangle 3"/>
          <p:cNvSpPr/>
          <p:nvPr/>
        </p:nvSpPr>
        <p:spPr>
          <a:xfrm rot="19184750">
            <a:off x="1014642" y="1860943"/>
            <a:ext cx="1983235" cy="307777"/>
          </a:xfrm>
          <a:prstGeom prst="rect">
            <a:avLst/>
          </a:prstGeom>
        </p:spPr>
        <p:txBody>
          <a:bodyPr wrap="none">
            <a:spAutoFit/>
          </a:bodyPr>
          <a:lstStyle/>
          <a:p>
            <a:r>
              <a:rPr lang="en-GB" sz="1400" b="1" dirty="0">
                <a:latin typeface="+mn-lt"/>
              </a:rPr>
              <a:t>Basic analogue wave</a:t>
            </a:r>
            <a:endParaRPr lang="en-GB" sz="1400" dirty="0">
              <a:latin typeface="+mn-lt"/>
            </a:endParaRPr>
          </a:p>
        </p:txBody>
      </p:sp>
      <p:sp>
        <p:nvSpPr>
          <p:cNvPr id="9" name="Rectangle 8"/>
          <p:cNvSpPr/>
          <p:nvPr/>
        </p:nvSpPr>
        <p:spPr>
          <a:xfrm rot="19217179">
            <a:off x="185976" y="2129804"/>
            <a:ext cx="4453335" cy="307777"/>
          </a:xfrm>
          <a:prstGeom prst="rect">
            <a:avLst/>
          </a:prstGeom>
        </p:spPr>
        <p:txBody>
          <a:bodyPr wrap="none">
            <a:spAutoFit/>
          </a:bodyPr>
          <a:lstStyle/>
          <a:p>
            <a:r>
              <a:rPr lang="en-GB" sz="1400" b="1" dirty="0"/>
              <a:t>Analogue wave showing positive and negative amplitude </a:t>
            </a:r>
            <a:endParaRPr lang="en-GB" sz="1400" dirty="0">
              <a:latin typeface="+mn-lt"/>
            </a:endParaRPr>
          </a:p>
        </p:txBody>
      </p:sp>
      <p:sp>
        <p:nvSpPr>
          <p:cNvPr id="6" name="Content Placeholder 2"/>
          <p:cNvSpPr txBox="1">
            <a:spLocks/>
          </p:cNvSpPr>
          <p:nvPr/>
        </p:nvSpPr>
        <p:spPr>
          <a:xfrm rot="1278551">
            <a:off x="5967095" y="536544"/>
            <a:ext cx="3018407" cy="1440160"/>
          </a:xfrm>
          <a:prstGeom prst="rect">
            <a:avLst/>
          </a:prstGeom>
          <a:solidFill>
            <a:schemeClr val="accent1">
              <a:lumMod val="40000"/>
              <a:lumOff val="60000"/>
            </a:schemeClr>
          </a:solidFill>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Key point</a:t>
            </a:r>
            <a:endParaRPr lang="en-GB" sz="1600" dirty="0" smtClean="0"/>
          </a:p>
          <a:p>
            <a:pPr marL="0" indent="0">
              <a:buNone/>
            </a:pPr>
            <a:r>
              <a:rPr lang="en-GB" sz="1600" dirty="0" smtClean="0"/>
              <a:t>In </a:t>
            </a:r>
            <a:r>
              <a:rPr lang="en-GB" sz="1600" dirty="0"/>
              <a:t>its natural form, sound occurs in an analogue format and has a continuous (unbroken) form which has infinite definition.</a:t>
            </a:r>
          </a:p>
        </p:txBody>
      </p:sp>
      <p:sp>
        <p:nvSpPr>
          <p:cNvPr id="7" name="Content Placeholder 2"/>
          <p:cNvSpPr txBox="1">
            <a:spLocks/>
          </p:cNvSpPr>
          <p:nvPr/>
        </p:nvSpPr>
        <p:spPr>
          <a:xfrm>
            <a:off x="842911" y="5896700"/>
            <a:ext cx="7886700" cy="961300"/>
          </a:xfrm>
          <a:prstGeom prst="rect">
            <a:avLst/>
          </a:prstGeom>
          <a:solidFill>
            <a:schemeClr val="tx2">
              <a:lumMod val="40000"/>
              <a:lumOff val="60000"/>
            </a:schemeClr>
          </a:solidFill>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dirty="0"/>
              <a:t>Analogue waves are </a:t>
            </a:r>
            <a:r>
              <a:rPr lang="en-GB" sz="1800" dirty="0" smtClean="0"/>
              <a:t>continuous, </a:t>
            </a:r>
            <a:r>
              <a:rPr lang="en-GB" sz="1800" dirty="0"/>
              <a:t>i.e. have no break. </a:t>
            </a:r>
            <a:r>
              <a:rPr lang="en-GB" sz="1800" dirty="0" smtClean="0"/>
              <a:t>They </a:t>
            </a:r>
            <a:r>
              <a:rPr lang="en-GB" sz="1800" dirty="0"/>
              <a:t>have </a:t>
            </a:r>
            <a:r>
              <a:rPr lang="en-GB" sz="1800" i="1" dirty="0"/>
              <a:t>infinite </a:t>
            </a:r>
            <a:r>
              <a:rPr lang="en-GB" sz="1800" dirty="0" smtClean="0"/>
              <a:t>resolution.</a:t>
            </a:r>
          </a:p>
          <a:p>
            <a:r>
              <a:rPr lang="en-GB" sz="1800" dirty="0" smtClean="0"/>
              <a:t>Sound </a:t>
            </a:r>
            <a:r>
              <a:rPr lang="en-GB" sz="1800" dirty="0"/>
              <a:t>can have positive and negative amplitude and it is usual to see it represented using the continuous sine wave format. </a:t>
            </a:r>
          </a:p>
        </p:txBody>
      </p:sp>
    </p:spTree>
    <p:extLst>
      <p:ext uri="{BB962C8B-B14F-4D97-AF65-F5344CB8AC3E}">
        <p14:creationId xmlns:p14="http://schemas.microsoft.com/office/powerpoint/2010/main" val="231387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2000"/>
                                        <p:tgtEl>
                                          <p:spTgt spid="11"/>
                                        </p:tgtEl>
                                      </p:cBhvr>
                                    </p:animEffect>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P spid="9"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365127"/>
            <a:ext cx="7886700" cy="477054"/>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500" dirty="0">
                <a:solidFill>
                  <a:schemeClr val="bg1"/>
                </a:solidFill>
                <a:latin typeface="+mn-lt"/>
              </a:rPr>
              <a:t>Capturing analogue sound – the digitisation of sound</a:t>
            </a:r>
          </a:p>
        </p:txBody>
      </p:sp>
      <p:sp>
        <p:nvSpPr>
          <p:cNvPr id="8" name="Content Placeholder 2"/>
          <p:cNvSpPr txBox="1">
            <a:spLocks/>
          </p:cNvSpPr>
          <p:nvPr/>
        </p:nvSpPr>
        <p:spPr>
          <a:xfrm>
            <a:off x="628650" y="1211495"/>
            <a:ext cx="7886700" cy="921362"/>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To store sound we must convert it into a digital format that a computer can play.</a:t>
            </a:r>
          </a:p>
          <a:p>
            <a:pPr marL="0" indent="0">
              <a:buNone/>
            </a:pPr>
            <a:endParaRPr lang="en-GB" sz="1600" b="1" dirty="0" smtClean="0"/>
          </a:p>
          <a:p>
            <a:pPr marL="0" indent="0">
              <a:buNone/>
            </a:pPr>
            <a:endParaRPr lang="en-GB" sz="1600" b="1" dirty="0" smtClean="0"/>
          </a:p>
          <a:p>
            <a:pPr marL="0" indent="0">
              <a:buNone/>
            </a:pPr>
            <a:endParaRPr lang="en-GB" sz="1600" b="1" dirty="0"/>
          </a:p>
          <a:p>
            <a:pPr marL="0" indent="0">
              <a:buNone/>
            </a:pPr>
            <a:endParaRPr lang="en-GB" sz="1600" b="1" dirty="0" smtClean="0"/>
          </a:p>
          <a:p>
            <a:pPr marL="0" indent="0">
              <a:buNone/>
            </a:pPr>
            <a:endParaRPr lang="en-GB" sz="1600" b="1" dirty="0"/>
          </a:p>
          <a:p>
            <a:pPr marL="0" indent="0">
              <a:buNone/>
            </a:pPr>
            <a:endParaRPr lang="en-GB" sz="1600" b="1" dirty="0" smtClean="0"/>
          </a:p>
          <a:p>
            <a:pPr marL="0" indent="0">
              <a:buNone/>
            </a:pPr>
            <a:endParaRPr lang="en-GB" sz="1600" b="1" dirty="0"/>
          </a:p>
          <a:p>
            <a:pPr marL="0" indent="0">
              <a:buNone/>
            </a:pPr>
            <a:endParaRPr lang="en-GB" sz="1600" b="1" dirty="0"/>
          </a:p>
        </p:txBody>
      </p:sp>
      <p:sp>
        <p:nvSpPr>
          <p:cNvPr id="3" name="TextBox 2"/>
          <p:cNvSpPr txBox="1"/>
          <p:nvPr/>
        </p:nvSpPr>
        <p:spPr>
          <a:xfrm>
            <a:off x="628650" y="2132856"/>
            <a:ext cx="7886700" cy="1477328"/>
          </a:xfrm>
          <a:prstGeom prst="rect">
            <a:avLst/>
          </a:prstGeom>
          <a:solidFill>
            <a:schemeClr val="accent1">
              <a:lumMod val="40000"/>
              <a:lumOff val="60000"/>
            </a:schemeClr>
          </a:solidFill>
        </p:spPr>
        <p:txBody>
          <a:bodyPr wrap="square" rtlCol="0">
            <a:spAutoFit/>
          </a:bodyPr>
          <a:lstStyle/>
          <a:p>
            <a:pPr marL="0" indent="0">
              <a:buNone/>
            </a:pPr>
            <a:r>
              <a:rPr lang="en-GB" b="1" dirty="0"/>
              <a:t>Note:</a:t>
            </a:r>
          </a:p>
          <a:p>
            <a:pPr marL="285750" lvl="0" indent="-285750">
              <a:buFont typeface="Arial" panose="020B0604020202020204" pitchFamily="34" charset="0"/>
              <a:buChar char="•"/>
            </a:pPr>
            <a:r>
              <a:rPr lang="en-GB" dirty="0"/>
              <a:t>there are limits to the quality of sound that may be captured</a:t>
            </a:r>
          </a:p>
          <a:p>
            <a:pPr marL="285750" lvl="0" indent="-285750">
              <a:buFont typeface="Arial" panose="020B0604020202020204" pitchFamily="34" charset="0"/>
              <a:buChar char="•"/>
            </a:pPr>
            <a:r>
              <a:rPr lang="en-GB" dirty="0"/>
              <a:t>sound files can be very large if storing in high quality</a:t>
            </a:r>
          </a:p>
          <a:p>
            <a:pPr marL="285750" lvl="0" indent="-285750">
              <a:buFont typeface="Arial" panose="020B0604020202020204" pitchFamily="34" charset="0"/>
              <a:buChar char="•"/>
            </a:pPr>
            <a:r>
              <a:rPr lang="en-GB" dirty="0"/>
              <a:t>CD quality files are too big for downloading</a:t>
            </a:r>
          </a:p>
          <a:p>
            <a:pPr marL="285750" lvl="0" indent="-285750">
              <a:buFont typeface="Arial" panose="020B0604020202020204" pitchFamily="34" charset="0"/>
              <a:buChar char="•"/>
            </a:pPr>
            <a:r>
              <a:rPr lang="en-GB" dirty="0"/>
              <a:t>MP3 files are only suitable for playback devices not </a:t>
            </a:r>
            <a:r>
              <a:rPr lang="en-GB" dirty="0" smtClean="0"/>
              <a:t>storage.</a:t>
            </a:r>
            <a:endParaRPr lang="en-GB" dirty="0"/>
          </a:p>
        </p:txBody>
      </p:sp>
      <p:sp>
        <p:nvSpPr>
          <p:cNvPr id="4" name="Rectangle 3"/>
          <p:cNvSpPr/>
          <p:nvPr/>
        </p:nvSpPr>
        <p:spPr>
          <a:xfrm>
            <a:off x="628650" y="3789040"/>
            <a:ext cx="7886700" cy="2031325"/>
          </a:xfrm>
          <a:prstGeom prst="rect">
            <a:avLst/>
          </a:prstGeom>
        </p:spPr>
        <p:txBody>
          <a:bodyPr wrap="square">
            <a:spAutoFit/>
          </a:bodyPr>
          <a:lstStyle/>
          <a:p>
            <a:pPr marL="0" indent="0">
              <a:buNone/>
            </a:pPr>
            <a:r>
              <a:rPr lang="en-GB" dirty="0"/>
              <a:t>In order for sound to be captured it must be sampled digitally by ‘slicing up’ the sound horizontally (by amplitude) and vertically (by time duration) and capturing a digital snapshot.  </a:t>
            </a:r>
          </a:p>
          <a:p>
            <a:pPr marL="0" indent="0">
              <a:buNone/>
            </a:pPr>
            <a:endParaRPr lang="en-GB" dirty="0"/>
          </a:p>
          <a:p>
            <a:pPr marL="0" indent="0">
              <a:buNone/>
            </a:pPr>
            <a:r>
              <a:rPr lang="en-GB" dirty="0"/>
              <a:t>The quality of the sound produced depends on how many samples are taken and the resolution of the sampling.  </a:t>
            </a:r>
          </a:p>
          <a:p>
            <a:pPr marL="0" indent="0">
              <a:buNone/>
            </a:pPr>
            <a:endParaRPr lang="en-GB" dirty="0"/>
          </a:p>
        </p:txBody>
      </p:sp>
    </p:spTree>
    <p:extLst>
      <p:ext uri="{BB962C8B-B14F-4D97-AF65-F5344CB8AC3E}">
        <p14:creationId xmlns:p14="http://schemas.microsoft.com/office/powerpoint/2010/main" val="195005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28650" y="365127"/>
            <a:ext cx="7831782" cy="544013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Sampling rate </a:t>
            </a:r>
            <a:r>
              <a:rPr lang="en-GB" sz="1800" dirty="0" smtClean="0"/>
              <a:t>is </a:t>
            </a:r>
            <a:r>
              <a:rPr lang="en-GB" sz="1800" dirty="0"/>
              <a:t>measured by taking vertical slices of the sound</a:t>
            </a:r>
            <a:r>
              <a:rPr lang="en-GB" sz="1800" dirty="0" smtClean="0"/>
              <a:t>:</a:t>
            </a:r>
          </a:p>
          <a:p>
            <a:pPr marL="0" indent="0">
              <a:buNone/>
            </a:pPr>
            <a:endParaRPr lang="en-GB" sz="1800" dirty="0" smtClean="0"/>
          </a:p>
          <a:p>
            <a:r>
              <a:rPr lang="en-GB" sz="1800" dirty="0" smtClean="0"/>
              <a:t>To </a:t>
            </a:r>
            <a:r>
              <a:rPr lang="en-GB" sz="1800" dirty="0"/>
              <a:t>capture a sound at CD quality, we would need to take 44,100 </a:t>
            </a:r>
            <a:r>
              <a:rPr lang="en-GB" sz="1800" dirty="0" smtClean="0"/>
              <a:t>samples every </a:t>
            </a:r>
            <a:r>
              <a:rPr lang="en-GB" sz="1800" dirty="0"/>
              <a:t>second!  We would ‘draw’ 44,100 (vertical) lines in one second to divide it up.</a:t>
            </a:r>
          </a:p>
          <a:p>
            <a:pPr marL="0" indent="0">
              <a:buNone/>
            </a:pPr>
            <a:r>
              <a:rPr lang="en-GB" sz="1800" dirty="0"/>
              <a:t> </a:t>
            </a:r>
            <a:endParaRPr lang="en-GB" sz="1800" dirty="0" smtClean="0"/>
          </a:p>
          <a:p>
            <a:r>
              <a:rPr lang="en-GB" sz="1800" dirty="0" smtClean="0"/>
              <a:t>We </a:t>
            </a:r>
            <a:r>
              <a:rPr lang="en-GB" sz="1800" dirty="0"/>
              <a:t>would say that a </a:t>
            </a:r>
            <a:r>
              <a:rPr lang="en-GB" sz="1800" b="1" dirty="0" smtClean="0"/>
              <a:t>sampling frequency</a:t>
            </a:r>
            <a:r>
              <a:rPr lang="en-GB" sz="1800" dirty="0" smtClean="0"/>
              <a:t> </a:t>
            </a:r>
            <a:r>
              <a:rPr lang="en-GB" sz="1800" dirty="0"/>
              <a:t>of 44.1 kHz was used.</a:t>
            </a:r>
            <a:endParaRPr lang="en-GB" sz="1800" dirty="0" smtClean="0"/>
          </a:p>
          <a:p>
            <a:pPr marL="0" indent="0">
              <a:buNone/>
            </a:pPr>
            <a:endParaRPr lang="en-GB" sz="180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327" b="9438"/>
          <a:stretch/>
        </p:blipFill>
        <p:spPr>
          <a:xfrm>
            <a:off x="2281025" y="3212976"/>
            <a:ext cx="4527032" cy="2961816"/>
          </a:xfrm>
          <a:prstGeom prst="rect">
            <a:avLst/>
          </a:prstGeom>
          <a:ln>
            <a:solidFill>
              <a:schemeClr val="accent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86784"/>
            <a:ext cx="7912273" cy="6052889"/>
          </a:xfrm>
          <a:prstGeom prst="rect">
            <a:avLst/>
          </a:prstGeom>
        </p:spPr>
      </p:pic>
    </p:spTree>
    <p:extLst>
      <p:ext uri="{BB962C8B-B14F-4D97-AF65-F5344CB8AC3E}">
        <p14:creationId xmlns:p14="http://schemas.microsoft.com/office/powerpoint/2010/main" val="174219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28650" y="365127"/>
            <a:ext cx="7831782" cy="5440137"/>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a:t>Amplitude (sample resolution) </a:t>
            </a:r>
            <a:r>
              <a:rPr lang="en-GB" sz="1800" dirty="0"/>
              <a:t>is measured by taking horizontal slices of the sound</a:t>
            </a:r>
            <a:r>
              <a:rPr lang="en-GB" sz="1800" dirty="0" smtClean="0"/>
              <a:t>:</a:t>
            </a:r>
          </a:p>
          <a:p>
            <a:pPr marL="0" indent="0">
              <a:buNone/>
            </a:pPr>
            <a:endParaRPr lang="en-GB" sz="1800" dirty="0" smtClean="0"/>
          </a:p>
          <a:p>
            <a:pPr marL="0" indent="0">
              <a:buNone/>
            </a:pPr>
            <a:r>
              <a:rPr lang="en-GB" sz="1800" dirty="0"/>
              <a:t>As you can see here, it is divided into 16 slices and it is not that accurate.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811" t="17845" r="7520" b="22780"/>
          <a:stretch/>
        </p:blipFill>
        <p:spPr>
          <a:xfrm>
            <a:off x="1618899" y="2276872"/>
            <a:ext cx="5851284" cy="3077493"/>
          </a:xfrm>
          <a:prstGeom prst="rect">
            <a:avLst/>
          </a:prstGeom>
          <a:ln>
            <a:solidFill>
              <a:schemeClr val="accent1"/>
            </a:solidFill>
          </a:ln>
        </p:spPr>
      </p:pic>
    </p:spTree>
    <p:extLst>
      <p:ext uri="{BB962C8B-B14F-4D97-AF65-F5344CB8AC3E}">
        <p14:creationId xmlns:p14="http://schemas.microsoft.com/office/powerpoint/2010/main" val="772384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628650" y="365127"/>
            <a:ext cx="7831782" cy="1335681"/>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t>The resolution of the capture is determined by how many slices we take across the wave – we have got 16 here.</a:t>
            </a:r>
          </a:p>
          <a:p>
            <a:pPr marL="0" indent="0">
              <a:buNone/>
            </a:pPr>
            <a:r>
              <a:rPr lang="en-GB" sz="1800" dirty="0"/>
              <a:t> </a:t>
            </a:r>
            <a:r>
              <a:rPr lang="en-GB" sz="1800" dirty="0" smtClean="0"/>
              <a:t>2</a:t>
            </a:r>
            <a:r>
              <a:rPr lang="en-GB" sz="1800" baseline="30000" dirty="0" smtClean="0"/>
              <a:t>4</a:t>
            </a:r>
            <a:r>
              <a:rPr lang="en-GB" sz="1800" dirty="0" smtClean="0"/>
              <a:t> </a:t>
            </a:r>
            <a:r>
              <a:rPr lang="en-GB" sz="1800" dirty="0"/>
              <a:t>= 16 therefore 4 bits are enough to represent </a:t>
            </a:r>
            <a:r>
              <a:rPr lang="en-GB" sz="1800" i="1" dirty="0"/>
              <a:t>every</a:t>
            </a:r>
            <a:r>
              <a:rPr lang="en-GB" sz="1800" dirty="0"/>
              <a:t> possible level of this diagram.  </a:t>
            </a:r>
          </a:p>
        </p:txBody>
      </p:sp>
      <p:graphicFrame>
        <p:nvGraphicFramePr>
          <p:cNvPr id="4" name="Table 3"/>
          <p:cNvGraphicFramePr>
            <a:graphicFrameLocks noGrp="1"/>
          </p:cNvGraphicFramePr>
          <p:nvPr>
            <p:extLst>
              <p:ext uri="{D42A27DB-BD31-4B8C-83A1-F6EECF244321}">
                <p14:modId xmlns:p14="http://schemas.microsoft.com/office/powerpoint/2010/main" val="1978860009"/>
              </p:ext>
            </p:extLst>
          </p:nvPr>
        </p:nvGraphicFramePr>
        <p:xfrm>
          <a:off x="626393" y="1700808"/>
          <a:ext cx="7831784" cy="2342071"/>
        </p:xfrm>
        <a:graphic>
          <a:graphicData uri="http://schemas.openxmlformats.org/drawingml/2006/table">
            <a:tbl>
              <a:tblPr firstRow="1" firstCol="1" bandRow="1">
                <a:tableStyleId>{5C22544A-7EE6-4342-B048-85BDC9FD1C3A}</a:tableStyleId>
              </a:tblPr>
              <a:tblGrid>
                <a:gridCol w="978973"/>
                <a:gridCol w="978973"/>
                <a:gridCol w="978973"/>
                <a:gridCol w="978973"/>
                <a:gridCol w="978973"/>
                <a:gridCol w="978973"/>
                <a:gridCol w="978973"/>
                <a:gridCol w="978973"/>
              </a:tblGrid>
              <a:tr h="0">
                <a:tc>
                  <a:txBody>
                    <a:bodyPr/>
                    <a:lstStyle/>
                    <a:p>
                      <a:pPr>
                        <a:lnSpc>
                          <a:spcPct val="115000"/>
                        </a:lnSpc>
                        <a:spcAft>
                          <a:spcPts val="0"/>
                        </a:spcAft>
                      </a:pPr>
                      <a:r>
                        <a:rPr lang="en-GB" sz="1400" b="1" dirty="0">
                          <a:effectLst/>
                          <a:latin typeface="Arial" panose="020B0604020202020204" pitchFamily="34" charset="0"/>
                          <a:ea typeface="Calibri"/>
                          <a:cs typeface="Arial" panose="020B0604020202020204" pitchFamily="34" charset="0"/>
                        </a:rPr>
                        <a:t>Decimal value</a:t>
                      </a:r>
                      <a:endParaRPr lang="en-GB" sz="1400" dirty="0">
                        <a:effectLst/>
                        <a:latin typeface="Arial" panose="020B0604020202020204" pitchFamily="34" charset="0"/>
                        <a:ea typeface="Calibri"/>
                        <a:cs typeface="Arial" panose="020B0604020202020204" pitchFamily="34" charset="0"/>
                      </a:endParaRPr>
                    </a:p>
                  </a:txBody>
                  <a:tcPr marL="68580" marR="68580" marT="71755" marB="71755">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Binary</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Decimal value</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Binary</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Decimal value</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Binary</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Decimal value</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400" b="1">
                          <a:effectLst/>
                          <a:latin typeface="Arial" panose="020B0604020202020204" pitchFamily="34" charset="0"/>
                          <a:ea typeface="Calibri"/>
                          <a:cs typeface="Arial" panose="020B0604020202020204" pitchFamily="34" charset="0"/>
                        </a:rPr>
                        <a:t>Binary</a:t>
                      </a:r>
                      <a:endParaRPr lang="en-GB" sz="1400">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32000">
                <a:tc>
                  <a:txBody>
                    <a:bodyPr/>
                    <a:lstStyle/>
                    <a:p>
                      <a:pPr>
                        <a:lnSpc>
                          <a:spcPct val="115000"/>
                        </a:lnSpc>
                        <a:spcAft>
                          <a:spcPts val="0"/>
                        </a:spcAft>
                      </a:pPr>
                      <a:r>
                        <a:rPr lang="en-GB" sz="1800" b="1" dirty="0">
                          <a:solidFill>
                            <a:schemeClr val="tx1"/>
                          </a:solidFill>
                          <a:effectLst/>
                          <a:latin typeface="Arial" panose="020B0604020202020204" pitchFamily="34" charset="0"/>
                          <a:ea typeface="Calibri"/>
                          <a:cs typeface="Arial" panose="020B0604020202020204" pitchFamily="34" charset="0"/>
                        </a:rPr>
                        <a:t>0</a:t>
                      </a:r>
                      <a:endParaRPr lang="en-GB" sz="18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0000</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4</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0100</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8</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1000</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12</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1100</a:t>
                      </a:r>
                    </a:p>
                  </a:txBody>
                  <a:tcPr marL="68580" marR="68580" marT="71755" marB="71755">
                    <a:lnL w="6350" cap="flat" cmpd="sng" algn="ctr">
                      <a:solidFill>
                        <a:schemeClr val="accent1"/>
                      </a:solidFill>
                      <a:prstDash val="solid"/>
                      <a:round/>
                      <a:headEnd type="none" w="med" len="med"/>
                      <a:tailEnd type="none" w="med" len="med"/>
                    </a:lnL>
                    <a:lnR w="12700" cmpd="sng">
                      <a:noFill/>
                    </a:lnR>
                    <a:lnT w="38100" cmpd="sng">
                      <a:noFill/>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432000">
                <a:tc>
                  <a:txBody>
                    <a:bodyPr/>
                    <a:lstStyle/>
                    <a:p>
                      <a:pPr>
                        <a:lnSpc>
                          <a:spcPct val="115000"/>
                        </a:lnSpc>
                        <a:spcAft>
                          <a:spcPts val="0"/>
                        </a:spcAft>
                      </a:pPr>
                      <a:r>
                        <a:rPr lang="en-GB" sz="1800" b="1" dirty="0">
                          <a:solidFill>
                            <a:schemeClr val="tx1"/>
                          </a:solidFill>
                          <a:effectLst/>
                          <a:latin typeface="Arial" panose="020B0604020202020204" pitchFamily="34" charset="0"/>
                          <a:ea typeface="Calibri"/>
                          <a:cs typeface="Arial" panose="020B0604020202020204" pitchFamily="34" charset="0"/>
                        </a:rPr>
                        <a:t>1</a:t>
                      </a:r>
                      <a:endParaRPr lang="en-GB" sz="18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dirty="0">
                          <a:solidFill>
                            <a:schemeClr val="tx1"/>
                          </a:solidFill>
                          <a:effectLst/>
                          <a:latin typeface="Arial" panose="020B0604020202020204" pitchFamily="34" charset="0"/>
                          <a:ea typeface="Calibri"/>
                          <a:cs typeface="Arial" panose="020B0604020202020204" pitchFamily="34" charset="0"/>
                        </a:rPr>
                        <a:t>0001</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5</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0101</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9</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1001</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13</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1101</a:t>
                      </a:r>
                    </a:p>
                  </a:txBody>
                  <a:tcPr marL="68580" marR="68580" marT="71755" marB="71755">
                    <a:lnL w="6350" cap="flat" cmpd="sng" algn="ctr">
                      <a:solidFill>
                        <a:schemeClr val="accent1"/>
                      </a:solidFill>
                      <a:prstDash val="solid"/>
                      <a:round/>
                      <a:headEnd type="none" w="med" len="med"/>
                      <a:tailEnd type="none" w="med" len="med"/>
                    </a:lnL>
                    <a:lnR w="12700" cmpd="sng">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432000">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2</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0010</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dirty="0">
                          <a:solidFill>
                            <a:schemeClr val="tx1"/>
                          </a:solidFill>
                          <a:effectLst/>
                          <a:latin typeface="Arial" panose="020B0604020202020204" pitchFamily="34" charset="0"/>
                          <a:ea typeface="Calibri"/>
                          <a:cs typeface="Arial" panose="020B0604020202020204" pitchFamily="34" charset="0"/>
                        </a:rPr>
                        <a:t>6</a:t>
                      </a:r>
                      <a:endParaRPr lang="en-GB" sz="18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dirty="0">
                          <a:solidFill>
                            <a:schemeClr val="tx1"/>
                          </a:solidFill>
                          <a:effectLst/>
                          <a:latin typeface="Arial" panose="020B0604020202020204" pitchFamily="34" charset="0"/>
                          <a:ea typeface="Calibri"/>
                          <a:cs typeface="Arial" panose="020B0604020202020204" pitchFamily="34" charset="0"/>
                        </a:rPr>
                        <a:t>0110</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10</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1010</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14</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1110</a:t>
                      </a:r>
                    </a:p>
                  </a:txBody>
                  <a:tcPr marL="68580" marR="68580" marT="71755" marB="71755">
                    <a:lnL w="6350" cap="flat" cmpd="sng" algn="ctr">
                      <a:solidFill>
                        <a:schemeClr val="accent1"/>
                      </a:solidFill>
                      <a:prstDash val="solid"/>
                      <a:round/>
                      <a:headEnd type="none" w="med" len="med"/>
                      <a:tailEnd type="none" w="med" len="med"/>
                    </a:lnL>
                    <a:lnR w="12700" cmpd="sng">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432000">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3</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12700" cmpd="sng">
                      <a:noFill/>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a:solidFill>
                            <a:schemeClr val="tx1"/>
                          </a:solidFill>
                          <a:effectLst/>
                          <a:latin typeface="Arial" panose="020B0604020202020204" pitchFamily="34" charset="0"/>
                          <a:ea typeface="Calibri"/>
                          <a:cs typeface="Arial" panose="020B0604020202020204" pitchFamily="34" charset="0"/>
                        </a:rPr>
                        <a:t>0011</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a:solidFill>
                            <a:schemeClr val="tx1"/>
                          </a:solidFill>
                          <a:effectLst/>
                          <a:latin typeface="Arial" panose="020B0604020202020204" pitchFamily="34" charset="0"/>
                          <a:ea typeface="Calibri"/>
                          <a:cs typeface="Arial" panose="020B0604020202020204" pitchFamily="34" charset="0"/>
                        </a:rPr>
                        <a:t>7</a:t>
                      </a:r>
                      <a:endParaRPr lang="en-GB" sz="180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dirty="0">
                          <a:solidFill>
                            <a:schemeClr val="tx1"/>
                          </a:solidFill>
                          <a:effectLst/>
                          <a:latin typeface="Arial" panose="020B0604020202020204" pitchFamily="34" charset="0"/>
                          <a:ea typeface="Calibri"/>
                          <a:cs typeface="Arial" panose="020B0604020202020204" pitchFamily="34" charset="0"/>
                        </a:rPr>
                        <a:t>0111</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dirty="0">
                          <a:solidFill>
                            <a:schemeClr val="tx1"/>
                          </a:solidFill>
                          <a:effectLst/>
                          <a:latin typeface="Arial" panose="020B0604020202020204" pitchFamily="34" charset="0"/>
                          <a:ea typeface="Calibri"/>
                          <a:cs typeface="Arial" panose="020B0604020202020204" pitchFamily="34" charset="0"/>
                        </a:rPr>
                        <a:t>11</a:t>
                      </a:r>
                      <a:endParaRPr lang="en-GB" sz="18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dirty="0">
                          <a:solidFill>
                            <a:schemeClr val="tx1"/>
                          </a:solidFill>
                          <a:effectLst/>
                          <a:latin typeface="Arial" panose="020B0604020202020204" pitchFamily="34" charset="0"/>
                          <a:ea typeface="Calibri"/>
                          <a:cs typeface="Arial" panose="020B0604020202020204" pitchFamily="34" charset="0"/>
                        </a:rPr>
                        <a:t>1011</a:t>
                      </a: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b="1" dirty="0">
                          <a:solidFill>
                            <a:schemeClr val="tx1"/>
                          </a:solidFill>
                          <a:effectLst/>
                          <a:latin typeface="Arial" panose="020B0604020202020204" pitchFamily="34" charset="0"/>
                          <a:ea typeface="Calibri"/>
                          <a:cs typeface="Arial" panose="020B0604020202020204" pitchFamily="34" charset="0"/>
                        </a:rPr>
                        <a:t>15</a:t>
                      </a:r>
                      <a:endParaRPr lang="en-GB" sz="18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0"/>
                        </a:spcAft>
                      </a:pPr>
                      <a:r>
                        <a:rPr lang="en-GB" sz="1800" dirty="0">
                          <a:solidFill>
                            <a:schemeClr val="tx1"/>
                          </a:solidFill>
                          <a:effectLst/>
                          <a:latin typeface="Arial" panose="020B0604020202020204" pitchFamily="34" charset="0"/>
                          <a:ea typeface="Calibri"/>
                          <a:cs typeface="Arial" panose="020B0604020202020204" pitchFamily="34" charset="0"/>
                        </a:rPr>
                        <a:t>1111</a:t>
                      </a:r>
                    </a:p>
                  </a:txBody>
                  <a:tcPr marL="68580" marR="68580" marT="71755" marB="71755">
                    <a:lnL w="6350" cap="flat" cmpd="sng" algn="ctr">
                      <a:solidFill>
                        <a:schemeClr val="accent1"/>
                      </a:solidFill>
                      <a:prstDash val="solid"/>
                      <a:round/>
                      <a:headEnd type="none" w="med" len="med"/>
                      <a:tailEnd type="none" w="med" len="med"/>
                    </a:lnL>
                    <a:lnR w="12700" cmpd="sng">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Content Placeholder 2"/>
          <p:cNvSpPr txBox="1">
            <a:spLocks/>
          </p:cNvSpPr>
          <p:nvPr/>
        </p:nvSpPr>
        <p:spPr>
          <a:xfrm>
            <a:off x="628650" y="4117342"/>
            <a:ext cx="7831782" cy="811856"/>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dirty="0"/>
              <a:t>If we use the CD as an example again, we would actually use a 16-bit sampling code, this would give not 16 possible levels but 65,536!</a:t>
            </a:r>
          </a:p>
        </p:txBody>
      </p:sp>
      <p:sp>
        <p:nvSpPr>
          <p:cNvPr id="6" name="Content Placeholder 2"/>
          <p:cNvSpPr txBox="1">
            <a:spLocks/>
          </p:cNvSpPr>
          <p:nvPr/>
        </p:nvSpPr>
        <p:spPr>
          <a:xfrm>
            <a:off x="628650" y="4797152"/>
            <a:ext cx="7886700" cy="1440160"/>
          </a:xfrm>
          <a:prstGeom prst="rect">
            <a:avLst/>
          </a:prstGeom>
          <a:solidFill>
            <a:schemeClr val="accent1">
              <a:lumMod val="40000"/>
              <a:lumOff val="60000"/>
            </a:schemeClr>
          </a:solidFill>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Key point</a:t>
            </a:r>
            <a:endParaRPr lang="en-GB" sz="1600" dirty="0" smtClean="0"/>
          </a:p>
          <a:p>
            <a:pPr marL="0" indent="0">
              <a:buNone/>
            </a:pPr>
            <a:r>
              <a:rPr lang="en-GB" sz="1600" b="1" dirty="0"/>
              <a:t>Digital</a:t>
            </a:r>
            <a:r>
              <a:rPr lang="en-GB" sz="1600" dirty="0"/>
              <a:t> sound is represented as discrete (single addressable) points captured by ‘mapping out’ an analogue sound wave – a binary value representing each point is stored in a recognised file format and reproduced by the digital media player used e.g. Windows Media Player.</a:t>
            </a:r>
          </a:p>
        </p:txBody>
      </p:sp>
    </p:spTree>
    <p:extLst>
      <p:ext uri="{BB962C8B-B14F-4D97-AF65-F5344CB8AC3E}">
        <p14:creationId xmlns:p14="http://schemas.microsoft.com/office/powerpoint/2010/main" val="270837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8650" y="365127"/>
            <a:ext cx="7886700" cy="523220"/>
          </a:xfrm>
          <a:prstGeom prst="rect">
            <a:avLst/>
          </a:prstGeom>
          <a:solidFill>
            <a:schemeClr val="accent1"/>
          </a:solidFill>
        </p:spPr>
        <p:txBody>
          <a:bodyPr>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GB" sz="2800" dirty="0">
                <a:solidFill>
                  <a:schemeClr val="bg1"/>
                </a:solidFill>
                <a:latin typeface="+mn-lt"/>
              </a:rPr>
              <a:t>Determining the size of sound files</a:t>
            </a:r>
          </a:p>
        </p:txBody>
      </p:sp>
      <p:sp>
        <p:nvSpPr>
          <p:cNvPr id="7" name="Content Placeholder 2"/>
          <p:cNvSpPr txBox="1">
            <a:spLocks/>
          </p:cNvSpPr>
          <p:nvPr/>
        </p:nvSpPr>
        <p:spPr>
          <a:xfrm>
            <a:off x="628650" y="1196752"/>
            <a:ext cx="7886700" cy="79208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t>How do amplitude and frequency fit together to determine the overall size of captured sound files?</a:t>
            </a:r>
            <a:endParaRPr lang="en-GB" sz="2000" dirty="0"/>
          </a:p>
        </p:txBody>
      </p:sp>
      <p:graphicFrame>
        <p:nvGraphicFramePr>
          <p:cNvPr id="3" name="Table 2"/>
          <p:cNvGraphicFramePr>
            <a:graphicFrameLocks noGrp="1"/>
          </p:cNvGraphicFramePr>
          <p:nvPr>
            <p:extLst>
              <p:ext uri="{D42A27DB-BD31-4B8C-83A1-F6EECF244321}">
                <p14:modId xmlns:p14="http://schemas.microsoft.com/office/powerpoint/2010/main" val="3107485196"/>
              </p:ext>
            </p:extLst>
          </p:nvPr>
        </p:nvGraphicFramePr>
        <p:xfrm>
          <a:off x="750820" y="3861048"/>
          <a:ext cx="7742682" cy="1728000"/>
        </p:xfrm>
        <a:graphic>
          <a:graphicData uri="http://schemas.openxmlformats.org/drawingml/2006/table">
            <a:tbl>
              <a:tblPr firstRow="1" firstCol="1" bandRow="1">
                <a:tableStyleId>{5C22544A-7EE6-4342-B048-85BDC9FD1C3A}</a:tableStyleId>
              </a:tblPr>
              <a:tblGrid>
                <a:gridCol w="1935670"/>
                <a:gridCol w="1542514"/>
                <a:gridCol w="2132249"/>
                <a:gridCol w="2132249"/>
              </a:tblGrid>
              <a:tr h="576000">
                <a:tc>
                  <a:txBody>
                    <a:bodyPr/>
                    <a:lstStyle/>
                    <a:p>
                      <a:pPr algn="l">
                        <a:lnSpc>
                          <a:spcPct val="115000"/>
                        </a:lnSpc>
                        <a:spcAft>
                          <a:spcPts val="0"/>
                        </a:spcAft>
                      </a:pPr>
                      <a:r>
                        <a:rPr lang="en-GB" sz="1600" b="1" dirty="0">
                          <a:effectLst/>
                          <a:latin typeface="Arial" panose="020B0604020202020204" pitchFamily="34" charset="0"/>
                          <a:ea typeface="Calibri"/>
                          <a:cs typeface="Arial" panose="020B0604020202020204" pitchFamily="34" charset="0"/>
                        </a:rPr>
                        <a:t>Sampling rate</a:t>
                      </a:r>
                      <a:r>
                        <a:rPr lang="en-GB" sz="1600" dirty="0">
                          <a:effectLst/>
                          <a:latin typeface="Arial" panose="020B0604020202020204" pitchFamily="34" charset="0"/>
                          <a:ea typeface="Calibri"/>
                          <a:cs typeface="Arial" panose="020B0604020202020204" pitchFamily="34" charset="0"/>
                        </a:rPr>
                        <a:t>:</a:t>
                      </a:r>
                    </a:p>
                  </a:txBody>
                  <a:tcPr marL="68580" marR="68580" marT="71755" marB="71755"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lnSpc>
                          <a:spcPct val="115000"/>
                        </a:lnSpc>
                        <a:spcAft>
                          <a:spcPts val="0"/>
                        </a:spcAft>
                      </a:pPr>
                      <a:r>
                        <a:rPr lang="en-GB" sz="1600" b="1" dirty="0">
                          <a:solidFill>
                            <a:schemeClr val="tx1"/>
                          </a:solidFill>
                          <a:effectLst/>
                          <a:latin typeface="Arial" panose="020B0604020202020204" pitchFamily="34" charset="0"/>
                          <a:ea typeface="Calibri"/>
                          <a:cs typeface="Arial" panose="020B0604020202020204" pitchFamily="34" charset="0"/>
                        </a:rPr>
                        <a:t>44,100</a:t>
                      </a:r>
                      <a:endParaRPr lang="en-GB" sz="16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15000"/>
                        </a:lnSpc>
                        <a:spcAft>
                          <a:spcPts val="0"/>
                        </a:spcAft>
                      </a:pPr>
                      <a:r>
                        <a:rPr lang="en-GB" sz="1600" b="1" dirty="0">
                          <a:effectLst/>
                          <a:latin typeface="Arial" panose="020B0604020202020204" pitchFamily="34" charset="0"/>
                          <a:ea typeface="Calibri"/>
                          <a:cs typeface="Arial" panose="020B0604020202020204" pitchFamily="34" charset="0"/>
                        </a:rPr>
                        <a:t>Resolution</a:t>
                      </a:r>
                      <a:r>
                        <a:rPr lang="en-GB" sz="1600" dirty="0">
                          <a:effectLst/>
                          <a:latin typeface="Arial" panose="020B0604020202020204" pitchFamily="34" charset="0"/>
                          <a:ea typeface="Calibri"/>
                          <a:cs typeface="Arial" panose="020B0604020202020204" pitchFamily="34" charset="0"/>
                        </a:rPr>
                        <a:t>:</a:t>
                      </a: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600" dirty="0">
                          <a:solidFill>
                            <a:schemeClr val="tx1"/>
                          </a:solidFill>
                          <a:effectLst/>
                          <a:latin typeface="Arial" panose="020B0604020202020204" pitchFamily="34" charset="0"/>
                          <a:ea typeface="Calibri"/>
                          <a:cs typeface="Arial" panose="020B0604020202020204" pitchFamily="34" charset="0"/>
                        </a:rPr>
                        <a:t>16 </a:t>
                      </a:r>
                      <a:r>
                        <a:rPr lang="en-GB" sz="1600" dirty="0" smtClean="0">
                          <a:solidFill>
                            <a:schemeClr val="tx1"/>
                          </a:solidFill>
                          <a:effectLst/>
                          <a:latin typeface="Arial" panose="020B0604020202020204" pitchFamily="34" charset="0"/>
                          <a:ea typeface="Calibri"/>
                          <a:cs typeface="Arial" panose="020B0604020202020204" pitchFamily="34" charset="0"/>
                        </a:rPr>
                        <a:t>bits</a:t>
                      </a:r>
                      <a:endParaRPr lang="en-GB" sz="16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76000">
                <a:tc>
                  <a:txBody>
                    <a:bodyPr/>
                    <a:lstStyle/>
                    <a:p>
                      <a:pPr algn="l">
                        <a:lnSpc>
                          <a:spcPct val="115000"/>
                        </a:lnSpc>
                        <a:spcAft>
                          <a:spcPts val="0"/>
                        </a:spcAft>
                      </a:pPr>
                      <a:r>
                        <a:rPr lang="en-GB" sz="1600" b="1" kern="1200" dirty="0" smtClean="0">
                          <a:solidFill>
                            <a:schemeClr val="lt1"/>
                          </a:solidFill>
                          <a:effectLst/>
                          <a:latin typeface="Arial" panose="020B0604020202020204" pitchFamily="34" charset="0"/>
                          <a:ea typeface="+mn-ea"/>
                          <a:cs typeface="Arial" panose="020B0604020202020204" pitchFamily="34" charset="0"/>
                        </a:rPr>
                        <a:t>Length of sample:</a:t>
                      </a:r>
                      <a:endParaRPr lang="en-GB" sz="1600" dirty="0">
                        <a:solidFill>
                          <a:schemeClr val="bg1"/>
                        </a:solidFill>
                        <a:effectLst/>
                        <a:latin typeface="Arial" panose="020B0604020202020204" pitchFamily="34" charset="0"/>
                        <a:ea typeface="Calibri"/>
                        <a:cs typeface="Arial" panose="020B0604020202020204" pitchFamily="34" charset="0"/>
                      </a:endParaRPr>
                    </a:p>
                  </a:txBody>
                  <a:tcPr marL="68580" marR="68580" marT="71755" marB="71755"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lnSpc>
                          <a:spcPct val="115000"/>
                        </a:lnSpc>
                        <a:spcAft>
                          <a:spcPts val="0"/>
                        </a:spcAft>
                      </a:pPr>
                      <a:r>
                        <a:rPr lang="en-GB" sz="1800" kern="1200" dirty="0" smtClean="0">
                          <a:solidFill>
                            <a:schemeClr val="dk1"/>
                          </a:solidFill>
                          <a:effectLst/>
                          <a:latin typeface="+mn-lt"/>
                          <a:ea typeface="+mn-ea"/>
                          <a:cs typeface="+mn-cs"/>
                        </a:rPr>
                        <a:t>4 </a:t>
                      </a:r>
                      <a:r>
                        <a:rPr lang="en-GB" sz="1800" dirty="0" smtClean="0">
                          <a:latin typeface="+mn-lt"/>
                        </a:rPr>
                        <a:t>×</a:t>
                      </a:r>
                      <a:r>
                        <a:rPr lang="en-GB" sz="1800" kern="1200" dirty="0" smtClean="0">
                          <a:solidFill>
                            <a:schemeClr val="dk1"/>
                          </a:solidFill>
                          <a:effectLst/>
                          <a:latin typeface="+mn-lt"/>
                          <a:ea typeface="+mn-ea"/>
                          <a:cs typeface="+mn-cs"/>
                        </a:rPr>
                        <a:t> 60 = </a:t>
                      </a:r>
                      <a:r>
                        <a:rPr lang="en-GB" sz="1800" b="1" kern="1200" dirty="0" smtClean="0">
                          <a:solidFill>
                            <a:schemeClr val="dk1"/>
                          </a:solidFill>
                          <a:effectLst/>
                          <a:latin typeface="+mn-lt"/>
                          <a:ea typeface="+mn-ea"/>
                          <a:cs typeface="+mn-cs"/>
                        </a:rPr>
                        <a:t>240</a:t>
                      </a:r>
                      <a:endParaRPr lang="en-GB" sz="200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400" b="1" kern="1200" dirty="0" smtClean="0">
                          <a:solidFill>
                            <a:schemeClr val="dk1"/>
                          </a:solidFill>
                          <a:effectLst/>
                          <a:latin typeface="Arial" panose="020B0604020202020204" pitchFamily="34" charset="0"/>
                          <a:ea typeface="+mn-ea"/>
                          <a:cs typeface="Arial" panose="020B0604020202020204" pitchFamily="34" charset="0"/>
                        </a:rPr>
                        <a:t>File size = 44,100 </a:t>
                      </a:r>
                      <a:r>
                        <a:rPr lang="en-GB" sz="1400" b="1" dirty="0" smtClean="0">
                          <a:latin typeface="+mn-lt"/>
                        </a:rPr>
                        <a:t>×</a:t>
                      </a:r>
                      <a:r>
                        <a:rPr lang="en-GB" sz="1400" b="1" kern="1200" dirty="0" smtClean="0">
                          <a:solidFill>
                            <a:schemeClr val="dk1"/>
                          </a:solidFill>
                          <a:effectLst/>
                          <a:latin typeface="Arial" panose="020B0604020202020204" pitchFamily="34" charset="0"/>
                          <a:ea typeface="+mn-ea"/>
                          <a:cs typeface="Arial" panose="020B0604020202020204" pitchFamily="34" charset="0"/>
                        </a:rPr>
                        <a:t> 240 </a:t>
                      </a:r>
                      <a:r>
                        <a:rPr lang="en-GB" sz="1400" b="1" dirty="0" smtClean="0">
                          <a:latin typeface="+mn-lt"/>
                        </a:rPr>
                        <a:t>×</a:t>
                      </a:r>
                      <a:r>
                        <a:rPr lang="en-GB" sz="1400" b="1" kern="1200" dirty="0" smtClean="0">
                          <a:solidFill>
                            <a:schemeClr val="dk1"/>
                          </a:solidFill>
                          <a:effectLst/>
                          <a:latin typeface="Arial" panose="020B0604020202020204" pitchFamily="34" charset="0"/>
                          <a:ea typeface="+mn-ea"/>
                          <a:cs typeface="Arial" panose="020B0604020202020204" pitchFamily="34" charset="0"/>
                        </a:rPr>
                        <a:t> 16 </a:t>
                      </a:r>
                      <a:r>
                        <a:rPr lang="en-GB" sz="1400" b="1" kern="1200" smtClean="0">
                          <a:solidFill>
                            <a:schemeClr val="dk1"/>
                          </a:solidFill>
                          <a:effectLst/>
                          <a:latin typeface="Arial" panose="020B0604020202020204" pitchFamily="34" charset="0"/>
                          <a:ea typeface="+mn-ea"/>
                          <a:cs typeface="Arial" panose="020B0604020202020204" pitchFamily="34" charset="0"/>
                        </a:rPr>
                        <a:t>= 169,344,000 </a:t>
                      </a:r>
                      <a:r>
                        <a:rPr lang="en-GB" sz="1400" kern="1200" smtClean="0">
                          <a:solidFill>
                            <a:schemeClr val="dk1"/>
                          </a:solidFill>
                          <a:effectLst/>
                          <a:latin typeface="Arial" panose="020B0604020202020204" pitchFamily="34" charset="0"/>
                          <a:ea typeface="+mn-ea"/>
                          <a:cs typeface="Arial" panose="020B0604020202020204" pitchFamily="34" charset="0"/>
                        </a:rPr>
                        <a:t>(bits</a:t>
                      </a:r>
                      <a:r>
                        <a:rPr lang="en-GB" sz="1400" kern="1200" dirty="0" smtClean="0">
                          <a:solidFill>
                            <a:schemeClr val="dk1"/>
                          </a:solidFill>
                          <a:effectLst/>
                          <a:latin typeface="Arial" panose="020B0604020202020204" pitchFamily="34" charset="0"/>
                          <a:ea typeface="+mn-ea"/>
                          <a:cs typeface="Arial" panose="020B0604020202020204" pitchFamily="34" charset="0"/>
                        </a:rPr>
                        <a:t>)*</a:t>
                      </a:r>
                    </a:p>
                  </a:txBody>
                  <a:tcPr marL="68580" marR="68580" marT="71755" marB="71755"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n-GB" sz="1600" dirty="0">
                        <a:solidFill>
                          <a:schemeClr val="tx1"/>
                        </a:solidFill>
                        <a:effectLst/>
                        <a:latin typeface="Calibri"/>
                        <a:ea typeface="Calibri"/>
                        <a:cs typeface="Times New Roman"/>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76000">
                <a:tc gridSpan="4">
                  <a:txBody>
                    <a:bodyPr/>
                    <a:lstStyle/>
                    <a:p>
                      <a:pPr algn="l">
                        <a:lnSpc>
                          <a:spcPct val="115000"/>
                        </a:lnSpc>
                        <a:spcAft>
                          <a:spcPts val="0"/>
                        </a:spcAft>
                      </a:pPr>
                      <a:r>
                        <a:rPr lang="en-GB" sz="1400" b="0" dirty="0" smtClean="0">
                          <a:solidFill>
                            <a:schemeClr val="tx1"/>
                          </a:solidFill>
                          <a:effectLst/>
                          <a:latin typeface="Arial" panose="020B0604020202020204" pitchFamily="34" charset="0"/>
                          <a:ea typeface="Calibri"/>
                          <a:cs typeface="Arial" panose="020B0604020202020204" pitchFamily="34" charset="0"/>
                        </a:rPr>
                        <a:t>* Much larger than a conventional MP3 file.</a:t>
                      </a:r>
                      <a:endParaRPr lang="en-GB"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71755" marB="7175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nSpc>
                          <a:spcPct val="115000"/>
                        </a:lnSpc>
                        <a:spcAft>
                          <a:spcPts val="0"/>
                        </a:spcAft>
                      </a:pPr>
                      <a:endParaRPr lang="en-GB" sz="1600" dirty="0">
                        <a:solidFill>
                          <a:schemeClr val="bg1"/>
                        </a:solidFill>
                        <a:effectLst/>
                        <a:latin typeface="Calibri"/>
                        <a:ea typeface="Calibri"/>
                        <a:cs typeface="Times New Roman"/>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n-GB" sz="1600" dirty="0">
                        <a:solidFill>
                          <a:schemeClr val="bg1"/>
                        </a:solidFill>
                        <a:effectLst/>
                        <a:latin typeface="Calibri"/>
                        <a:ea typeface="Calibri"/>
                        <a:cs typeface="Times New Roman"/>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nSpc>
                          <a:spcPct val="115000"/>
                        </a:lnSpc>
                        <a:spcAft>
                          <a:spcPts val="0"/>
                        </a:spcAft>
                      </a:pPr>
                      <a:endParaRPr lang="en-GB" sz="1600" dirty="0">
                        <a:solidFill>
                          <a:schemeClr val="bg1"/>
                        </a:solidFill>
                        <a:effectLst/>
                        <a:latin typeface="Calibri"/>
                        <a:ea typeface="Calibri"/>
                        <a:cs typeface="Times New Roman"/>
                      </a:endParaRPr>
                    </a:p>
                  </a:txBody>
                  <a:tcPr marL="68580" marR="68580" marT="71755" marB="71755"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Rectangle 3"/>
          <p:cNvSpPr/>
          <p:nvPr/>
        </p:nvSpPr>
        <p:spPr>
          <a:xfrm>
            <a:off x="107504" y="2193514"/>
            <a:ext cx="9036496" cy="369332"/>
          </a:xfrm>
          <a:prstGeom prst="rect">
            <a:avLst/>
          </a:prstGeom>
        </p:spPr>
        <p:txBody>
          <a:bodyPr wrap="square">
            <a:spAutoFit/>
          </a:bodyPr>
          <a:lstStyle/>
          <a:p>
            <a:pPr algn="ctr"/>
            <a:r>
              <a:rPr lang="en-GB" b="1" dirty="0">
                <a:latin typeface="+mn-lt"/>
              </a:rPr>
              <a:t>File size</a:t>
            </a:r>
            <a:r>
              <a:rPr lang="en-GB" dirty="0">
                <a:latin typeface="+mn-lt"/>
              </a:rPr>
              <a:t> </a:t>
            </a:r>
            <a:r>
              <a:rPr lang="en-GB" sz="1600" dirty="0">
                <a:latin typeface="+mn-lt"/>
              </a:rPr>
              <a:t>(</a:t>
            </a:r>
            <a:r>
              <a:rPr lang="en-GB" sz="1600" i="1" dirty="0" smtClean="0">
                <a:latin typeface="+mn-lt"/>
              </a:rPr>
              <a:t>bits</a:t>
            </a:r>
            <a:r>
              <a:rPr lang="en-GB" sz="1600" dirty="0">
                <a:latin typeface="+mn-lt"/>
              </a:rPr>
              <a:t>) </a:t>
            </a:r>
            <a:r>
              <a:rPr lang="en-GB" dirty="0" smtClean="0">
                <a:latin typeface="+mn-lt"/>
              </a:rPr>
              <a:t>= </a:t>
            </a:r>
            <a:r>
              <a:rPr lang="en-GB" b="1" dirty="0" smtClean="0">
                <a:latin typeface="+mn-lt"/>
              </a:rPr>
              <a:t>Sampling </a:t>
            </a:r>
            <a:r>
              <a:rPr lang="en-GB" b="1" dirty="0">
                <a:latin typeface="+mn-lt"/>
              </a:rPr>
              <a:t>rate</a:t>
            </a:r>
            <a:r>
              <a:rPr lang="en-GB" dirty="0">
                <a:latin typeface="+mn-lt"/>
              </a:rPr>
              <a:t> </a:t>
            </a:r>
            <a:r>
              <a:rPr lang="en-GB" sz="1600" dirty="0">
                <a:latin typeface="+mn-lt"/>
              </a:rPr>
              <a:t>(</a:t>
            </a:r>
            <a:r>
              <a:rPr lang="en-GB" sz="1600" i="1" dirty="0">
                <a:latin typeface="+mn-lt"/>
              </a:rPr>
              <a:t>Hz</a:t>
            </a:r>
            <a:r>
              <a:rPr lang="en-GB" sz="1600" dirty="0">
                <a:latin typeface="+mn-lt"/>
              </a:rPr>
              <a:t>) </a:t>
            </a:r>
            <a:r>
              <a:rPr lang="en-GB" dirty="0" smtClean="0">
                <a:latin typeface="+mn-lt"/>
              </a:rPr>
              <a:t>× </a:t>
            </a:r>
            <a:r>
              <a:rPr lang="en-GB" b="1" dirty="0">
                <a:latin typeface="+mn-lt"/>
              </a:rPr>
              <a:t>Resolution</a:t>
            </a:r>
            <a:r>
              <a:rPr lang="en-GB" dirty="0">
                <a:latin typeface="+mn-lt"/>
              </a:rPr>
              <a:t> </a:t>
            </a:r>
            <a:r>
              <a:rPr lang="en-GB" sz="1600" dirty="0" smtClean="0">
                <a:latin typeface="+mn-lt"/>
              </a:rPr>
              <a:t>(</a:t>
            </a:r>
            <a:r>
              <a:rPr lang="en-GB" sz="1600" i="1" dirty="0" smtClean="0">
                <a:latin typeface="+mn-lt"/>
              </a:rPr>
              <a:t>bits</a:t>
            </a:r>
            <a:r>
              <a:rPr lang="en-GB" sz="1600" dirty="0">
                <a:latin typeface="+mn-lt"/>
              </a:rPr>
              <a:t>) </a:t>
            </a:r>
            <a:r>
              <a:rPr lang="en-GB" dirty="0" smtClean="0"/>
              <a:t>×</a:t>
            </a:r>
            <a:r>
              <a:rPr lang="en-GB" dirty="0" smtClean="0">
                <a:latin typeface="+mn-lt"/>
              </a:rPr>
              <a:t> </a:t>
            </a:r>
            <a:r>
              <a:rPr lang="en-GB" b="1" dirty="0" smtClean="0">
                <a:latin typeface="+mn-lt"/>
              </a:rPr>
              <a:t>Sample length </a:t>
            </a:r>
            <a:r>
              <a:rPr lang="en-GB" sz="1600" dirty="0" smtClean="0">
                <a:latin typeface="+mn-lt"/>
              </a:rPr>
              <a:t>(</a:t>
            </a:r>
            <a:r>
              <a:rPr lang="en-GB" sz="1600" i="1" dirty="0" smtClean="0">
                <a:latin typeface="+mn-lt"/>
              </a:rPr>
              <a:t>seconds</a:t>
            </a:r>
            <a:r>
              <a:rPr lang="en-GB" sz="1600" dirty="0" smtClean="0">
                <a:latin typeface="+mn-lt"/>
              </a:rPr>
              <a:t>)</a:t>
            </a:r>
            <a:endParaRPr lang="en-GB" sz="1600" dirty="0">
              <a:latin typeface="+mn-lt"/>
            </a:endParaRPr>
          </a:p>
        </p:txBody>
      </p:sp>
      <p:sp>
        <p:nvSpPr>
          <p:cNvPr id="6" name="Content Placeholder 2"/>
          <p:cNvSpPr txBox="1">
            <a:spLocks/>
          </p:cNvSpPr>
          <p:nvPr/>
        </p:nvSpPr>
        <p:spPr>
          <a:xfrm>
            <a:off x="611560" y="2830531"/>
            <a:ext cx="7886700" cy="792088"/>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smtClean="0"/>
              <a:t>Example: Recording </a:t>
            </a:r>
            <a:r>
              <a:rPr lang="en-GB" sz="1600" dirty="0"/>
              <a:t>a song by an artist in stereo, the song lasts four </a:t>
            </a:r>
            <a:r>
              <a:rPr lang="en-GB" sz="1600" dirty="0" smtClean="0"/>
              <a:t>minutes and the sound </a:t>
            </a:r>
            <a:r>
              <a:rPr lang="en-GB" sz="1600" dirty="0"/>
              <a:t>is CD quality.</a:t>
            </a:r>
          </a:p>
        </p:txBody>
      </p:sp>
    </p:spTree>
    <p:extLst>
      <p:ext uri="{BB962C8B-B14F-4D97-AF65-F5344CB8AC3E}">
        <p14:creationId xmlns:p14="http://schemas.microsoft.com/office/powerpoint/2010/main" val="42657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TotalTime>
  <Words>928</Words>
  <Application>Microsoft Office PowerPoint</Application>
  <PresentationFormat>On-screen Show (4:3)</PresentationFormat>
  <Paragraphs>120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Impact</vt:lpstr>
      <vt:lpstr>Badge</vt:lpstr>
      <vt:lpstr>Fundamentals of Data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vt:lpstr>
      <vt:lpstr>Question 3</vt:lpstr>
      <vt:lpstr>Question 4</vt:lpstr>
      <vt:lpstr>Is digitisation always a good thing?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Yvonne</dc:creator>
  <cp:lastModifiedBy>Smith, Yvonne</cp:lastModifiedBy>
  <cp:revision>8</cp:revision>
  <cp:lastPrinted>2015-10-09T10:47:38Z</cp:lastPrinted>
  <dcterms:created xsi:type="dcterms:W3CDTF">2015-10-06T11:34:12Z</dcterms:created>
  <dcterms:modified xsi:type="dcterms:W3CDTF">2018-01-16T00:58:06Z</dcterms:modified>
</cp:coreProperties>
</file>