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0"/>
  </p:notesMasterIdLst>
  <p:sldIdLst>
    <p:sldId id="256" r:id="rId2"/>
    <p:sldId id="266" r:id="rId3"/>
    <p:sldId id="260" r:id="rId4"/>
    <p:sldId id="261" r:id="rId5"/>
    <p:sldId id="263" r:id="rId6"/>
    <p:sldId id="262" r:id="rId7"/>
    <p:sldId id="264"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4" autoAdjust="0"/>
    <p:restoredTop sz="94660"/>
  </p:normalViewPr>
  <p:slideViewPr>
    <p:cSldViewPr snapToGrid="0">
      <p:cViewPr varScale="1">
        <p:scale>
          <a:sx n="79" d="100"/>
          <a:sy n="79" d="100"/>
        </p:scale>
        <p:origin x="96" y="22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FDC508-ABDC-488A-A92F-0069F7F19D71}" type="datetimeFigureOut">
              <a:rPr lang="en-GB" smtClean="0"/>
              <a:t>15/01/2018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C7EB12-C261-45D9-9AFC-BB08193F7661}" type="slidenum">
              <a:rPr lang="en-GB" smtClean="0"/>
              <a:t>‹#›</a:t>
            </a:fld>
            <a:endParaRPr lang="en-GB"/>
          </a:p>
        </p:txBody>
      </p:sp>
    </p:spTree>
    <p:extLst>
      <p:ext uri="{BB962C8B-B14F-4D97-AF65-F5344CB8AC3E}">
        <p14:creationId xmlns:p14="http://schemas.microsoft.com/office/powerpoint/2010/main" val="1753582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100" dirty="0" smtClean="0">
                <a:latin typeface="Arial" panose="020B0604020202020204" pitchFamily="34" charset="0"/>
                <a:cs typeface="Arial" panose="020B0604020202020204" pitchFamily="34" charset="0"/>
              </a:rPr>
              <a:t>The process of compression may be reversible or irreversible depending on the technique used.</a:t>
            </a:r>
            <a:endParaRPr lang="en-GB" sz="1100" i="1" dirty="0" smtClean="0">
              <a:latin typeface="Arial" panose="020B0604020202020204" pitchFamily="34" charset="0"/>
              <a:cs typeface="Arial" panose="020B0604020202020204" pitchFamily="34" charset="0"/>
            </a:endParaRPr>
          </a:p>
          <a:p>
            <a:endParaRPr lang="en-GB" dirty="0"/>
          </a:p>
        </p:txBody>
      </p:sp>
      <p:sp>
        <p:nvSpPr>
          <p:cNvPr id="4" name="Slide Number Placeholder 3"/>
          <p:cNvSpPr>
            <a:spLocks noGrp="1"/>
          </p:cNvSpPr>
          <p:nvPr>
            <p:ph type="sldNum" sz="quarter" idx="10"/>
          </p:nvPr>
        </p:nvSpPr>
        <p:spPr/>
        <p:txBody>
          <a:bodyPr/>
          <a:lstStyle/>
          <a:p>
            <a:pPr>
              <a:defRPr/>
            </a:pPr>
            <a:fld id="{33C44346-952B-428D-86C7-63F74109A88A}" type="slidenum">
              <a:rPr lang="en-GB" smtClean="0"/>
              <a:pPr>
                <a:defRPr/>
              </a:pPr>
              <a:t>3</a:t>
            </a:fld>
            <a:endParaRPr lang="en-GB"/>
          </a:p>
        </p:txBody>
      </p:sp>
    </p:spTree>
    <p:extLst>
      <p:ext uri="{BB962C8B-B14F-4D97-AF65-F5344CB8AC3E}">
        <p14:creationId xmlns:p14="http://schemas.microsoft.com/office/powerpoint/2010/main" val="17707121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100" dirty="0" smtClean="0">
                <a:latin typeface="Arial" panose="020B0604020202020204" pitchFamily="34" charset="0"/>
                <a:cs typeface="Arial" panose="020B0604020202020204" pitchFamily="34" charset="0"/>
              </a:rPr>
              <a:t>Make sure students are aware that</a:t>
            </a:r>
            <a:r>
              <a:rPr lang="en-GB" sz="1100" baseline="0" dirty="0" smtClean="0">
                <a:latin typeface="Arial" panose="020B0604020202020204" pitchFamily="34" charset="0"/>
                <a:cs typeface="Arial" panose="020B0604020202020204" pitchFamily="34" charset="0"/>
              </a:rPr>
              <a:t> they only need to know RLE and Huffman coding.</a:t>
            </a:r>
            <a:endParaRPr lang="en-GB" sz="11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pPr>
              <a:defRPr/>
            </a:pPr>
            <a:fld id="{33C44346-952B-428D-86C7-63F74109A88A}" type="slidenum">
              <a:rPr lang="en-GB" smtClean="0"/>
              <a:pPr>
                <a:defRPr/>
              </a:pPr>
              <a:t>4</a:t>
            </a:fld>
            <a:endParaRPr lang="en-GB"/>
          </a:p>
        </p:txBody>
      </p:sp>
    </p:spTree>
    <p:extLst>
      <p:ext uri="{BB962C8B-B14F-4D97-AF65-F5344CB8AC3E}">
        <p14:creationId xmlns:p14="http://schemas.microsoft.com/office/powerpoint/2010/main" val="15956807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100" dirty="0" smtClean="0">
                <a:latin typeface="Arial" panose="020B0604020202020204" pitchFamily="34" charset="0"/>
                <a:cs typeface="Arial" panose="020B0604020202020204" pitchFamily="34" charset="0"/>
              </a:rPr>
              <a:t>This</a:t>
            </a:r>
            <a:r>
              <a:rPr lang="en-GB" sz="1100" baseline="0" dirty="0" smtClean="0">
                <a:latin typeface="Arial" panose="020B0604020202020204" pitchFamily="34" charset="0"/>
                <a:cs typeface="Arial" panose="020B0604020202020204" pitchFamily="34" charset="0"/>
              </a:rPr>
              <a:t> timer bar takes five minutes and will turn purple when the time is up.</a:t>
            </a:r>
            <a:endParaRPr lang="en-GB" sz="1100" dirty="0" smtClean="0">
              <a:latin typeface="Arial" panose="020B0604020202020204" pitchFamily="34" charset="0"/>
              <a:cs typeface="Arial" panose="020B0604020202020204"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GB" sz="1100" dirty="0" smtClean="0">
                <a:latin typeface="Arial" panose="020B0604020202020204" pitchFamily="34" charset="0"/>
                <a:cs typeface="Arial" panose="020B0604020202020204" pitchFamily="34" charset="0"/>
              </a:rPr>
              <a:t>Students should use the internet</a:t>
            </a:r>
            <a:r>
              <a:rPr lang="en-GB" sz="1100" baseline="0" dirty="0" smtClean="0">
                <a:latin typeface="Arial" panose="020B0604020202020204" pitchFamily="34" charset="0"/>
                <a:cs typeface="Arial" panose="020B0604020202020204" pitchFamily="34" charset="0"/>
              </a:rPr>
              <a:t> for this task.</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100" dirty="0" smtClean="0">
                <a:latin typeface="Arial" panose="020B0604020202020204" pitchFamily="34" charset="0"/>
                <a:cs typeface="Arial" panose="020B0604020202020204" pitchFamily="34" charset="0"/>
              </a:rPr>
              <a:t>This method relies on the use of frequently occurring patterns of identical bit patterns in files – the core concept is that of referring to frequency/data pairs which are identified and encoded – this leads to a way of compressing the size of a file by reducing repetition in a file containing it.</a:t>
            </a:r>
          </a:p>
          <a:p>
            <a:endParaRPr lang="en-GB" sz="1100" b="1" i="0" kern="1200" dirty="0" smtClean="0">
              <a:solidFill>
                <a:schemeClr val="tx1"/>
              </a:solidFill>
              <a:effectLst/>
              <a:latin typeface="Arial" panose="020B0604020202020204" pitchFamily="34" charset="0"/>
              <a:ea typeface="+mn-ea"/>
              <a:cs typeface="Arial" panose="020B0604020202020204" pitchFamily="34" charset="0"/>
            </a:endParaRPr>
          </a:p>
          <a:p>
            <a:r>
              <a:rPr lang="en-GB" sz="1100" b="1" i="0" kern="1200" dirty="0" smtClean="0">
                <a:solidFill>
                  <a:schemeClr val="tx1"/>
                </a:solidFill>
                <a:effectLst/>
                <a:latin typeface="Arial" panose="020B0604020202020204" pitchFamily="34" charset="0"/>
                <a:ea typeface="+mn-ea"/>
                <a:cs typeface="Arial" panose="020B0604020202020204" pitchFamily="34" charset="0"/>
              </a:rPr>
              <a:t>Advantages and disadvantages </a:t>
            </a:r>
            <a:r>
              <a:rPr lang="en-GB" sz="1000" b="0" i="0" kern="1200" dirty="0" smtClean="0">
                <a:solidFill>
                  <a:schemeClr val="tx1"/>
                </a:solidFill>
                <a:effectLst/>
                <a:latin typeface="Arial" panose="020B0604020202020204" pitchFamily="34" charset="0"/>
                <a:ea typeface="+mn-ea"/>
                <a:cs typeface="Arial" panose="020B0604020202020204" pitchFamily="34" charset="0"/>
              </a:rPr>
              <a:t>(Source:</a:t>
            </a:r>
            <a:r>
              <a:rPr lang="en-GB" sz="1000" b="0" i="0" kern="1200" baseline="0" dirty="0" smtClean="0">
                <a:solidFill>
                  <a:schemeClr val="tx1"/>
                </a:solidFill>
                <a:effectLst/>
                <a:latin typeface="Arial" panose="020B0604020202020204" pitchFamily="34" charset="0"/>
                <a:ea typeface="+mn-ea"/>
                <a:cs typeface="Arial" panose="020B0604020202020204" pitchFamily="34" charset="0"/>
              </a:rPr>
              <a:t> </a:t>
            </a:r>
            <a:r>
              <a:rPr lang="en-GB" sz="1000" b="0" i="0" kern="1200" dirty="0" err="1" smtClean="0">
                <a:solidFill>
                  <a:schemeClr val="tx1"/>
                </a:solidFill>
                <a:effectLst/>
                <a:latin typeface="Arial" panose="020B0604020202020204" pitchFamily="34" charset="0"/>
                <a:ea typeface="+mn-ea"/>
                <a:cs typeface="Arial" panose="020B0604020202020204" pitchFamily="34" charset="0"/>
              </a:rPr>
              <a:t>prepressure.com</a:t>
            </a:r>
            <a:r>
              <a:rPr lang="en-GB" sz="1000" b="0" i="0" kern="1200" dirty="0" smtClean="0">
                <a:solidFill>
                  <a:schemeClr val="tx1"/>
                </a:solidFill>
                <a:effectLst/>
                <a:latin typeface="Arial" panose="020B0604020202020204" pitchFamily="34" charset="0"/>
                <a:ea typeface="+mn-ea"/>
                <a:cs typeface="Arial" panose="020B0604020202020204" pitchFamily="34" charset="0"/>
              </a:rPr>
              <a:t>/library/compression-algorithm/rle </a:t>
            </a:r>
          </a:p>
          <a:p>
            <a:r>
              <a:rPr lang="en-GB" sz="1100" b="0" i="0" kern="1200" dirty="0" smtClean="0">
                <a:solidFill>
                  <a:schemeClr val="tx1"/>
                </a:solidFill>
                <a:effectLst/>
                <a:latin typeface="Arial" panose="020B0604020202020204" pitchFamily="34" charset="0"/>
                <a:ea typeface="+mn-ea"/>
                <a:cs typeface="Arial" panose="020B0604020202020204" pitchFamily="34" charset="0"/>
              </a:rPr>
              <a:t>This algorithm is very easy to implement and does not require much CPU horsepower. RLE compression is only efficient with files that contain lots of repetitive data. These can be text files if they contain lots of spaces for indenting but line-art images that contain large white or black areas are far more suitable. Computer-generated </a:t>
            </a:r>
            <a:r>
              <a:rPr lang="en-GB" sz="1100" b="0" i="0" kern="1200" dirty="0" err="1" smtClean="0">
                <a:solidFill>
                  <a:schemeClr val="tx1"/>
                </a:solidFill>
                <a:effectLst/>
                <a:latin typeface="Arial" panose="020B0604020202020204" pitchFamily="34" charset="0"/>
                <a:ea typeface="+mn-ea"/>
                <a:cs typeface="Arial" panose="020B0604020202020204" pitchFamily="34" charset="0"/>
              </a:rPr>
              <a:t>color</a:t>
            </a:r>
            <a:r>
              <a:rPr lang="en-GB" sz="1100" b="0" i="0" kern="1200" dirty="0" smtClean="0">
                <a:solidFill>
                  <a:schemeClr val="tx1"/>
                </a:solidFill>
                <a:effectLst/>
                <a:latin typeface="Arial" panose="020B0604020202020204" pitchFamily="34" charset="0"/>
                <a:ea typeface="+mn-ea"/>
                <a:cs typeface="Arial" panose="020B0604020202020204" pitchFamily="34" charset="0"/>
              </a:rPr>
              <a:t> images (e.g. architectural drawings) can also give fair compression ratios.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GB" sz="1100" dirty="0" smtClean="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pPr>
              <a:defRPr/>
            </a:pPr>
            <a:fld id="{33C44346-952B-428D-86C7-63F74109A88A}" type="slidenum">
              <a:rPr lang="en-GB" smtClean="0"/>
              <a:pPr>
                <a:defRPr/>
              </a:pPr>
              <a:t>5</a:t>
            </a:fld>
            <a:endParaRPr lang="en-GB"/>
          </a:p>
        </p:txBody>
      </p:sp>
    </p:spTree>
    <p:extLst>
      <p:ext uri="{BB962C8B-B14F-4D97-AF65-F5344CB8AC3E}">
        <p14:creationId xmlns:p14="http://schemas.microsoft.com/office/powerpoint/2010/main" val="13172458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b="1" dirty="0" smtClean="0">
                <a:solidFill>
                  <a:schemeClr val="accent1"/>
                </a:solidFill>
              </a:rPr>
              <a:t>Quiz</a:t>
            </a:r>
            <a:r>
              <a:rPr lang="en-GB" b="1" baseline="0" dirty="0" smtClean="0">
                <a:solidFill>
                  <a:schemeClr val="accent1"/>
                </a:solidFill>
              </a:rPr>
              <a:t> 2 </a:t>
            </a:r>
            <a:r>
              <a:rPr lang="en-GB" baseline="0" dirty="0" smtClean="0"/>
              <a:t>is available in the accompanying ‘Lesson plan and printable activities’ Word document.</a:t>
            </a:r>
            <a:endParaRPr lang="en-GB" dirty="0" smtClean="0"/>
          </a:p>
        </p:txBody>
      </p:sp>
      <p:sp>
        <p:nvSpPr>
          <p:cNvPr id="4" name="Slide Number Placeholder 3"/>
          <p:cNvSpPr>
            <a:spLocks noGrp="1"/>
          </p:cNvSpPr>
          <p:nvPr>
            <p:ph type="sldNum" sz="quarter" idx="10"/>
          </p:nvPr>
        </p:nvSpPr>
        <p:spPr/>
        <p:txBody>
          <a:bodyPr/>
          <a:lstStyle/>
          <a:p>
            <a:pPr>
              <a:defRPr/>
            </a:pPr>
            <a:fld id="{33C44346-952B-428D-86C7-63F74109A88A}" type="slidenum">
              <a:rPr lang="en-GB" smtClean="0"/>
              <a:pPr>
                <a:defRPr/>
              </a:pPr>
              <a:t>8</a:t>
            </a:fld>
            <a:endParaRPr lang="en-GB"/>
          </a:p>
        </p:txBody>
      </p:sp>
    </p:spTree>
    <p:extLst>
      <p:ext uri="{BB962C8B-B14F-4D97-AF65-F5344CB8AC3E}">
        <p14:creationId xmlns:p14="http://schemas.microsoft.com/office/powerpoint/2010/main" val="3926769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54F9570E-DDAA-45EF-AAAF-210D35743FA2}" type="datetimeFigureOut">
              <a:rPr lang="en-GB" smtClean="0"/>
              <a:t>15/01/2018</a:t>
            </a:fld>
            <a:endParaRPr lang="en-GB"/>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GB"/>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1B07B94B-FAE5-43BC-9B1F-5723DDD53D04}" type="slidenum">
              <a:rPr lang="en-GB" smtClean="0"/>
              <a:t>‹#›</a:t>
            </a:fld>
            <a:endParaRPr lang="en-GB"/>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68372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4F9570E-DDAA-45EF-AAAF-210D35743FA2}" type="datetimeFigureOut">
              <a:rPr lang="en-GB" smtClean="0"/>
              <a:t>15/01/2018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07B94B-FAE5-43BC-9B1F-5723DDD53D04}" type="slidenum">
              <a:rPr lang="en-GB" smtClean="0"/>
              <a:t>‹#›</a:t>
            </a:fld>
            <a:endParaRPr lang="en-GB"/>
          </a:p>
        </p:txBody>
      </p:sp>
    </p:spTree>
    <p:extLst>
      <p:ext uri="{BB962C8B-B14F-4D97-AF65-F5344CB8AC3E}">
        <p14:creationId xmlns:p14="http://schemas.microsoft.com/office/powerpoint/2010/main" val="932558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4F9570E-DDAA-45EF-AAAF-210D35743FA2}" type="datetimeFigureOut">
              <a:rPr lang="en-GB" smtClean="0"/>
              <a:t>15/01/2018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07B94B-FAE5-43BC-9B1F-5723DDD53D04}" type="slidenum">
              <a:rPr lang="en-GB" smtClean="0"/>
              <a:t>‹#›</a:t>
            </a:fld>
            <a:endParaRPr lang="en-GB"/>
          </a:p>
        </p:txBody>
      </p:sp>
    </p:spTree>
    <p:extLst>
      <p:ext uri="{BB962C8B-B14F-4D97-AF65-F5344CB8AC3E}">
        <p14:creationId xmlns:p14="http://schemas.microsoft.com/office/powerpoint/2010/main" val="1410654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4F9570E-DDAA-45EF-AAAF-210D35743FA2}" type="datetimeFigureOut">
              <a:rPr lang="en-GB" smtClean="0"/>
              <a:t>15/01/2018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07B94B-FAE5-43BC-9B1F-5723DDD53D04}" type="slidenum">
              <a:rPr lang="en-GB" smtClean="0"/>
              <a:t>‹#›</a:t>
            </a:fld>
            <a:endParaRPr lang="en-GB"/>
          </a:p>
        </p:txBody>
      </p:sp>
    </p:spTree>
    <p:extLst>
      <p:ext uri="{BB962C8B-B14F-4D97-AF65-F5344CB8AC3E}">
        <p14:creationId xmlns:p14="http://schemas.microsoft.com/office/powerpoint/2010/main" val="1760655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54F9570E-DDAA-45EF-AAAF-210D35743FA2}" type="datetimeFigureOut">
              <a:rPr lang="en-GB" smtClean="0"/>
              <a:t>15/01/2018</a:t>
            </a:fld>
            <a:endParaRPr lang="en-GB"/>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GB"/>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1B07B94B-FAE5-43BC-9B1F-5723DDD53D04}" type="slidenum">
              <a:rPr lang="en-GB" smtClean="0"/>
              <a:t>‹#›</a:t>
            </a:fld>
            <a:endParaRPr lang="en-GB"/>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45353139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4F9570E-DDAA-45EF-AAAF-210D35743FA2}" type="datetimeFigureOut">
              <a:rPr lang="en-GB" smtClean="0"/>
              <a:t>15/01/2018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07B94B-FAE5-43BC-9B1F-5723DDD53D04}" type="slidenum">
              <a:rPr lang="en-GB" smtClean="0"/>
              <a:t>‹#›</a:t>
            </a:fld>
            <a:endParaRPr lang="en-GB"/>
          </a:p>
        </p:txBody>
      </p:sp>
    </p:spTree>
    <p:extLst>
      <p:ext uri="{BB962C8B-B14F-4D97-AF65-F5344CB8AC3E}">
        <p14:creationId xmlns:p14="http://schemas.microsoft.com/office/powerpoint/2010/main" val="2479469414"/>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4F9570E-DDAA-45EF-AAAF-210D35743FA2}" type="datetimeFigureOut">
              <a:rPr lang="en-GB" smtClean="0"/>
              <a:t>15/01/2018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07B94B-FAE5-43BC-9B1F-5723DDD53D04}" type="slidenum">
              <a:rPr lang="en-GB" smtClean="0"/>
              <a:t>‹#›</a:t>
            </a:fld>
            <a:endParaRPr lang="en-GB"/>
          </a:p>
        </p:txBody>
      </p:sp>
    </p:spTree>
    <p:extLst>
      <p:ext uri="{BB962C8B-B14F-4D97-AF65-F5344CB8AC3E}">
        <p14:creationId xmlns:p14="http://schemas.microsoft.com/office/powerpoint/2010/main" val="722879694"/>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4F9570E-DDAA-45EF-AAAF-210D35743FA2}" type="datetimeFigureOut">
              <a:rPr lang="en-GB" smtClean="0"/>
              <a:t>15/01/2018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07B94B-FAE5-43BC-9B1F-5723DDD53D04}" type="slidenum">
              <a:rPr lang="en-GB" smtClean="0"/>
              <a:t>‹#›</a:t>
            </a:fld>
            <a:endParaRPr lang="en-GB"/>
          </a:p>
        </p:txBody>
      </p:sp>
    </p:spTree>
    <p:extLst>
      <p:ext uri="{BB962C8B-B14F-4D97-AF65-F5344CB8AC3E}">
        <p14:creationId xmlns:p14="http://schemas.microsoft.com/office/powerpoint/2010/main" val="2042982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F9570E-DDAA-45EF-AAAF-210D35743FA2}" type="datetimeFigureOut">
              <a:rPr lang="en-GB" smtClean="0"/>
              <a:t>15/01/2018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07B94B-FAE5-43BC-9B1F-5723DDD53D04}" type="slidenum">
              <a:rPr lang="en-GB" smtClean="0"/>
              <a:t>‹#›</a:t>
            </a:fld>
            <a:endParaRPr lang="en-GB"/>
          </a:p>
        </p:txBody>
      </p:sp>
    </p:spTree>
    <p:extLst>
      <p:ext uri="{BB962C8B-B14F-4D97-AF65-F5344CB8AC3E}">
        <p14:creationId xmlns:p14="http://schemas.microsoft.com/office/powerpoint/2010/main" val="2953487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54F9570E-DDAA-45EF-AAAF-210D35743FA2}" type="datetimeFigureOut">
              <a:rPr lang="en-GB" smtClean="0"/>
              <a:t>15/01/2018</a:t>
            </a:fld>
            <a:endParaRPr lang="en-GB"/>
          </a:p>
        </p:txBody>
      </p:sp>
      <p:sp>
        <p:nvSpPr>
          <p:cNvPr id="6" name="Footer Placeholder 5"/>
          <p:cNvSpPr>
            <a:spLocks noGrp="1"/>
          </p:cNvSpPr>
          <p:nvPr>
            <p:ph type="ftr" sz="quarter" idx="11"/>
          </p:nvPr>
        </p:nvSpPr>
        <p:spPr>
          <a:xfrm>
            <a:off x="2103620" y="6375679"/>
            <a:ext cx="3482179" cy="345796"/>
          </a:xfrm>
        </p:spPr>
        <p:txBody>
          <a:bodyPr/>
          <a:lstStyle/>
          <a:p>
            <a:endParaRPr lang="en-GB"/>
          </a:p>
        </p:txBody>
      </p:sp>
      <p:sp>
        <p:nvSpPr>
          <p:cNvPr id="7" name="Slide Number Placeholder 6"/>
          <p:cNvSpPr>
            <a:spLocks noGrp="1"/>
          </p:cNvSpPr>
          <p:nvPr>
            <p:ph type="sldNum" sz="quarter" idx="12"/>
          </p:nvPr>
        </p:nvSpPr>
        <p:spPr>
          <a:xfrm>
            <a:off x="5691014" y="6375679"/>
            <a:ext cx="1232456" cy="345796"/>
          </a:xfrm>
        </p:spPr>
        <p:txBody>
          <a:bodyPr/>
          <a:lstStyle/>
          <a:p>
            <a:fld id="{1B07B94B-FAE5-43BC-9B1F-5723DDD53D04}" type="slidenum">
              <a:rPr lang="en-GB" smtClean="0"/>
              <a:t>‹#›</a:t>
            </a:fld>
            <a:endParaRPr lang="en-GB"/>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2922562"/>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54F9570E-DDAA-45EF-AAAF-210D35743FA2}" type="datetimeFigureOut">
              <a:rPr lang="en-GB" smtClean="0"/>
              <a:t>15/01/2018</a:t>
            </a:fld>
            <a:endParaRPr lang="en-GB"/>
          </a:p>
        </p:txBody>
      </p:sp>
      <p:sp>
        <p:nvSpPr>
          <p:cNvPr id="6" name="Footer Placeholder 5"/>
          <p:cNvSpPr>
            <a:spLocks noGrp="1"/>
          </p:cNvSpPr>
          <p:nvPr>
            <p:ph type="ftr" sz="quarter" idx="11"/>
          </p:nvPr>
        </p:nvSpPr>
        <p:spPr>
          <a:xfrm>
            <a:off x="2103621" y="6375679"/>
            <a:ext cx="3482178" cy="345796"/>
          </a:xfrm>
        </p:spPr>
        <p:txBody>
          <a:bodyPr/>
          <a:lstStyle/>
          <a:p>
            <a:endParaRPr lang="en-GB"/>
          </a:p>
        </p:txBody>
      </p:sp>
      <p:sp>
        <p:nvSpPr>
          <p:cNvPr id="7" name="Slide Number Placeholder 6"/>
          <p:cNvSpPr>
            <a:spLocks noGrp="1"/>
          </p:cNvSpPr>
          <p:nvPr>
            <p:ph type="sldNum" sz="quarter" idx="12"/>
          </p:nvPr>
        </p:nvSpPr>
        <p:spPr>
          <a:xfrm>
            <a:off x="5687568" y="6375679"/>
            <a:ext cx="1234440" cy="345796"/>
          </a:xfrm>
        </p:spPr>
        <p:txBody>
          <a:bodyPr/>
          <a:lstStyle/>
          <a:p>
            <a:fld id="{1B07B94B-FAE5-43BC-9B1F-5723DDD53D04}" type="slidenum">
              <a:rPr lang="en-GB" smtClean="0"/>
              <a:t>‹#›</a:t>
            </a:fld>
            <a:endParaRPr lang="en-GB"/>
          </a:p>
        </p:txBody>
      </p:sp>
    </p:spTree>
    <p:extLst>
      <p:ext uri="{BB962C8B-B14F-4D97-AF65-F5344CB8AC3E}">
        <p14:creationId xmlns:p14="http://schemas.microsoft.com/office/powerpoint/2010/main" val="53461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54F9570E-DDAA-45EF-AAAF-210D35743FA2}" type="datetimeFigureOut">
              <a:rPr lang="en-GB" smtClean="0"/>
              <a:t>15/01/2018</a:t>
            </a:fld>
            <a:endParaRPr lang="en-GB"/>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GB"/>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1B07B94B-FAE5-43BC-9B1F-5723DDD53D04}" type="slidenum">
              <a:rPr lang="en-GB" smtClean="0"/>
              <a:t>‹#›</a:t>
            </a:fld>
            <a:endParaRPr lang="en-GB"/>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4046647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Fundamentals of Data Representation</a:t>
            </a:r>
            <a:endParaRPr lang="en-GB" dirty="0"/>
          </a:p>
        </p:txBody>
      </p:sp>
      <p:sp>
        <p:nvSpPr>
          <p:cNvPr id="3" name="Subtitle 2"/>
          <p:cNvSpPr>
            <a:spLocks noGrp="1"/>
          </p:cNvSpPr>
          <p:nvPr>
            <p:ph type="subTitle" idx="1"/>
          </p:nvPr>
        </p:nvSpPr>
        <p:spPr/>
        <p:txBody>
          <a:bodyPr/>
          <a:lstStyle/>
          <a:p>
            <a:r>
              <a:rPr lang="en-GB" dirty="0" smtClean="0"/>
              <a:t>Data Compression</a:t>
            </a:r>
            <a:endParaRPr lang="en-GB" dirty="0"/>
          </a:p>
        </p:txBody>
      </p:sp>
    </p:spTree>
    <p:extLst>
      <p:ext uri="{BB962C8B-B14F-4D97-AF65-F5344CB8AC3E}">
        <p14:creationId xmlns:p14="http://schemas.microsoft.com/office/powerpoint/2010/main" val="2894090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795784"/>
          </a:xfrm>
        </p:spPr>
        <p:txBody>
          <a:bodyPr/>
          <a:lstStyle/>
          <a:p>
            <a:r>
              <a:rPr lang="en-GB" dirty="0" smtClean="0"/>
              <a:t>Hook</a:t>
            </a:r>
            <a:endParaRPr lang="en-GB" dirty="0"/>
          </a:p>
        </p:txBody>
      </p:sp>
      <p:sp>
        <p:nvSpPr>
          <p:cNvPr id="3" name="Content Placeholder 2"/>
          <p:cNvSpPr>
            <a:spLocks noGrp="1"/>
          </p:cNvSpPr>
          <p:nvPr>
            <p:ph idx="1"/>
          </p:nvPr>
        </p:nvSpPr>
        <p:spPr>
          <a:xfrm>
            <a:off x="1251678" y="1178169"/>
            <a:ext cx="10178322" cy="4701423"/>
          </a:xfrm>
          <a:ln>
            <a:solidFill>
              <a:schemeClr val="accent1">
                <a:lumMod val="60000"/>
                <a:lumOff val="40000"/>
              </a:schemeClr>
            </a:solidFill>
          </a:ln>
        </p:spPr>
        <p:txBody>
          <a:bodyPr/>
          <a:lstStyle/>
          <a:p>
            <a:pPr marL="0" indent="0">
              <a:buNone/>
            </a:pPr>
            <a:endParaRPr lang="en-GB" dirty="0" smtClean="0"/>
          </a:p>
        </p:txBody>
      </p:sp>
      <p:sp>
        <p:nvSpPr>
          <p:cNvPr id="4" name="Content Placeholder 2"/>
          <p:cNvSpPr txBox="1">
            <a:spLocks/>
          </p:cNvSpPr>
          <p:nvPr/>
        </p:nvSpPr>
        <p:spPr>
          <a:xfrm>
            <a:off x="2918418" y="1973953"/>
            <a:ext cx="5838720" cy="8309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defPPr>
              <a:defRPr lang="en-US"/>
            </a:defPPr>
            <a:lvl1pPr algn="ctr">
              <a:defRPr sz="2400" b="1">
                <a:solidFill>
                  <a:schemeClr val="bg1"/>
                </a:solidFill>
                <a:latin typeface="+mn-lt"/>
              </a:defRPr>
            </a:lvl1pPr>
            <a:lvl2pPr>
              <a:defRPr>
                <a:solidFill>
                  <a:schemeClr val="lt1"/>
                </a:solidFill>
                <a:latin typeface="+mn-lt"/>
              </a:defRPr>
            </a:lvl2pPr>
            <a:lvl3pPr>
              <a:defRPr>
                <a:solidFill>
                  <a:schemeClr val="lt1"/>
                </a:solidFill>
                <a:latin typeface="+mn-lt"/>
              </a:defRPr>
            </a:lvl3pPr>
            <a:lvl4pPr>
              <a:defRPr>
                <a:solidFill>
                  <a:schemeClr val="lt1"/>
                </a:solidFill>
                <a:latin typeface="+mn-lt"/>
              </a:defRPr>
            </a:lvl4pPr>
            <a:lvl5pPr>
              <a:defRPr>
                <a:solidFill>
                  <a:schemeClr val="lt1"/>
                </a:solidFill>
                <a:latin typeface="+mn-lt"/>
              </a:defRPr>
            </a:lvl5pPr>
            <a:lvl6pPr>
              <a:defRPr>
                <a:solidFill>
                  <a:schemeClr val="lt1"/>
                </a:solidFill>
                <a:latin typeface="+mn-lt"/>
              </a:defRPr>
            </a:lvl6pPr>
            <a:lvl7pPr>
              <a:defRPr>
                <a:solidFill>
                  <a:schemeClr val="lt1"/>
                </a:solidFill>
                <a:latin typeface="+mn-lt"/>
              </a:defRPr>
            </a:lvl7pPr>
            <a:lvl8pPr>
              <a:defRPr>
                <a:solidFill>
                  <a:schemeClr val="lt1"/>
                </a:solidFill>
                <a:latin typeface="+mn-lt"/>
              </a:defRPr>
            </a:lvl8pPr>
            <a:lvl9pPr>
              <a:defRPr>
                <a:solidFill>
                  <a:schemeClr val="lt1"/>
                </a:solidFill>
                <a:latin typeface="+mn-lt"/>
              </a:defRPr>
            </a:lvl9pPr>
          </a:lstStyle>
          <a:p>
            <a:r>
              <a:rPr lang="en-GB" sz="4800" dirty="0"/>
              <a:t>Complete Quiz </a:t>
            </a:r>
            <a:r>
              <a:rPr lang="en-GB" sz="4800" dirty="0" smtClean="0"/>
              <a:t>1</a:t>
            </a:r>
            <a:endParaRPr lang="en-GB" sz="4800" dirty="0"/>
          </a:p>
        </p:txBody>
      </p:sp>
    </p:spTree>
    <p:extLst>
      <p:ext uri="{BB962C8B-B14F-4D97-AF65-F5344CB8AC3E}">
        <p14:creationId xmlns:p14="http://schemas.microsoft.com/office/powerpoint/2010/main" val="28748100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152650" y="365127"/>
            <a:ext cx="7886700" cy="523220"/>
          </a:xfrm>
          <a:prstGeom prst="rect">
            <a:avLst/>
          </a:prstGeom>
          <a:solidFill>
            <a:schemeClr val="accent1"/>
          </a:solidFill>
        </p:spPr>
        <p:txBody>
          <a:bodyPr>
            <a:spAutoFit/>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a:r>
              <a:rPr lang="en-GB" sz="2800" dirty="0">
                <a:solidFill>
                  <a:schemeClr val="bg1"/>
                </a:solidFill>
                <a:latin typeface="+mn-lt"/>
              </a:rPr>
              <a:t>Key definition</a:t>
            </a:r>
          </a:p>
        </p:txBody>
      </p:sp>
      <p:sp>
        <p:nvSpPr>
          <p:cNvPr id="3" name="Content Placeholder 2"/>
          <p:cNvSpPr txBox="1">
            <a:spLocks/>
          </p:cNvSpPr>
          <p:nvPr/>
        </p:nvSpPr>
        <p:spPr>
          <a:xfrm>
            <a:off x="2152650" y="1199430"/>
            <a:ext cx="7886700" cy="861418"/>
          </a:xfrm>
          <a:prstGeom prst="rect">
            <a:avLst/>
          </a:prstGeom>
        </p:spPr>
        <p:txBody>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800" b="1" dirty="0">
                <a:solidFill>
                  <a:schemeClr val="accent1"/>
                </a:solidFill>
              </a:rPr>
              <a:t>What is data compression?</a:t>
            </a:r>
            <a:endParaRPr lang="en-GB" sz="2800" dirty="0">
              <a:solidFill>
                <a:schemeClr val="accent1"/>
              </a:solidFill>
            </a:endParaRPr>
          </a:p>
        </p:txBody>
      </p:sp>
      <p:sp>
        <p:nvSpPr>
          <p:cNvPr id="8" name="TextBox 7"/>
          <p:cNvSpPr txBox="1"/>
          <p:nvPr/>
        </p:nvSpPr>
        <p:spPr>
          <a:xfrm>
            <a:off x="2152650" y="1956432"/>
            <a:ext cx="7886700" cy="8309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GB" sz="2400" dirty="0"/>
              <a:t>The process of reducing the quantity of bits required in order to represent a piece of information.</a:t>
            </a:r>
          </a:p>
        </p:txBody>
      </p:sp>
      <p:sp>
        <p:nvSpPr>
          <p:cNvPr id="5" name="Rounded Rectangle 4"/>
          <p:cNvSpPr/>
          <p:nvPr/>
        </p:nvSpPr>
        <p:spPr>
          <a:xfrm>
            <a:off x="1582615" y="3534508"/>
            <a:ext cx="8704385" cy="15650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Traditionally compression was used to save space when storage was more expensive than it is now. However, data compression is more important when transmitting data as bandwidth is finite (especially for WLAN/ mobile-phone technologies.</a:t>
            </a:r>
            <a:endParaRPr lang="en-GB" sz="2400" dirty="0"/>
          </a:p>
        </p:txBody>
      </p:sp>
    </p:spTree>
    <p:extLst>
      <p:ext uri="{BB962C8B-B14F-4D97-AF65-F5344CB8AC3E}">
        <p14:creationId xmlns:p14="http://schemas.microsoft.com/office/powerpoint/2010/main" val="305636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152650" y="365127"/>
            <a:ext cx="7886700" cy="523220"/>
          </a:xfrm>
          <a:prstGeom prst="rect">
            <a:avLst/>
          </a:prstGeom>
          <a:solidFill>
            <a:schemeClr val="accent1"/>
          </a:solidFill>
        </p:spPr>
        <p:txBody>
          <a:bodyPr>
            <a:spAutoFit/>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a:r>
              <a:rPr lang="en-GB" sz="2800" dirty="0">
                <a:solidFill>
                  <a:schemeClr val="bg1"/>
                </a:solidFill>
                <a:latin typeface="+mn-lt"/>
              </a:rPr>
              <a:t>Common data compression techniques</a:t>
            </a:r>
          </a:p>
        </p:txBody>
      </p:sp>
      <p:sp>
        <p:nvSpPr>
          <p:cNvPr id="8" name="Content Placeholder 2"/>
          <p:cNvSpPr txBox="1">
            <a:spLocks/>
          </p:cNvSpPr>
          <p:nvPr/>
        </p:nvSpPr>
        <p:spPr>
          <a:xfrm>
            <a:off x="2152650" y="1196752"/>
            <a:ext cx="7886700" cy="504056"/>
          </a:xfrm>
          <a:prstGeom prst="rect">
            <a:avLst/>
          </a:prstGeom>
        </p:spPr>
        <p:txBody>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400" dirty="0"/>
              <a:t>There are a number of available techniques for data compression.</a:t>
            </a:r>
          </a:p>
          <a:p>
            <a:pPr marL="0" indent="0">
              <a:buNone/>
            </a:pPr>
            <a:endParaRPr lang="en-GB" sz="2400" dirty="0"/>
          </a:p>
        </p:txBody>
      </p:sp>
      <p:graphicFrame>
        <p:nvGraphicFramePr>
          <p:cNvPr id="12" name="Table 11"/>
          <p:cNvGraphicFramePr>
            <a:graphicFrameLocks noGrp="1"/>
          </p:cNvGraphicFramePr>
          <p:nvPr>
            <p:extLst/>
          </p:nvPr>
        </p:nvGraphicFramePr>
        <p:xfrm>
          <a:off x="2224659" y="2248311"/>
          <a:ext cx="7742682" cy="2899338"/>
        </p:xfrm>
        <a:graphic>
          <a:graphicData uri="http://schemas.openxmlformats.org/drawingml/2006/table">
            <a:tbl>
              <a:tblPr firstRow="1" firstCol="1" bandRow="1">
                <a:tableStyleId>{5C22544A-7EE6-4342-B048-85BDC9FD1C3A}</a:tableStyleId>
              </a:tblPr>
              <a:tblGrid>
                <a:gridCol w="2215158"/>
                <a:gridCol w="5527524"/>
              </a:tblGrid>
              <a:tr h="576000">
                <a:tc>
                  <a:txBody>
                    <a:bodyPr/>
                    <a:lstStyle/>
                    <a:p>
                      <a:pPr algn="l">
                        <a:lnSpc>
                          <a:spcPct val="115000"/>
                        </a:lnSpc>
                        <a:spcAft>
                          <a:spcPts val="0"/>
                        </a:spcAft>
                      </a:pPr>
                      <a:r>
                        <a:rPr lang="en-GB" sz="2000" b="1" dirty="0" smtClean="0">
                          <a:solidFill>
                            <a:sysClr val="windowText" lastClr="000000"/>
                          </a:solidFill>
                          <a:effectLst/>
                          <a:latin typeface="+mn-lt"/>
                          <a:ea typeface="Calibri"/>
                          <a:cs typeface="Arial" panose="020B0604020202020204" pitchFamily="34" charset="0"/>
                        </a:rPr>
                        <a:t>Technique:</a:t>
                      </a:r>
                      <a:endParaRPr lang="en-GB" sz="2000" dirty="0">
                        <a:solidFill>
                          <a:sysClr val="windowText" lastClr="000000"/>
                        </a:solidFill>
                        <a:effectLst/>
                        <a:latin typeface="+mn-lt"/>
                        <a:ea typeface="Calibri"/>
                        <a:cs typeface="Arial" panose="020B0604020202020204" pitchFamily="34" charset="0"/>
                      </a:endParaRPr>
                    </a:p>
                  </a:txBody>
                  <a:tcPr marL="68580" marR="68580" marT="71755" marB="7175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l">
                        <a:lnSpc>
                          <a:spcPct val="115000"/>
                        </a:lnSpc>
                        <a:spcAft>
                          <a:spcPts val="0"/>
                        </a:spcAft>
                      </a:pPr>
                      <a:r>
                        <a:rPr lang="en-GB" sz="2000" b="1" dirty="0" smtClean="0">
                          <a:solidFill>
                            <a:sysClr val="windowText" lastClr="000000"/>
                          </a:solidFill>
                          <a:effectLst/>
                          <a:latin typeface="+mn-lt"/>
                          <a:ea typeface="Calibri"/>
                          <a:cs typeface="Arial" panose="020B0604020202020204" pitchFamily="34" charset="0"/>
                        </a:rPr>
                        <a:t>Quick</a:t>
                      </a:r>
                      <a:r>
                        <a:rPr lang="en-GB" sz="2000" b="1" baseline="0" dirty="0" smtClean="0">
                          <a:solidFill>
                            <a:sysClr val="windowText" lastClr="000000"/>
                          </a:solidFill>
                          <a:effectLst/>
                          <a:latin typeface="+mn-lt"/>
                          <a:ea typeface="Calibri"/>
                          <a:cs typeface="Arial" panose="020B0604020202020204" pitchFamily="34" charset="0"/>
                        </a:rPr>
                        <a:t> description:</a:t>
                      </a:r>
                      <a:endParaRPr lang="en-GB" sz="2000" dirty="0">
                        <a:solidFill>
                          <a:sysClr val="windowText" lastClr="000000"/>
                        </a:solidFill>
                        <a:effectLst/>
                        <a:latin typeface="+mn-lt"/>
                        <a:ea typeface="Calibri"/>
                        <a:cs typeface="Arial" panose="020B0604020202020204" pitchFamily="34" charset="0"/>
                      </a:endParaRPr>
                    </a:p>
                  </a:txBody>
                  <a:tcPr marL="68580" marR="68580" marT="71755" marB="7175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r>
              <a:tr h="576000">
                <a:tc>
                  <a:txBody>
                    <a:bodyPr/>
                    <a:lstStyle/>
                    <a:p>
                      <a:pPr algn="l">
                        <a:lnSpc>
                          <a:spcPct val="115000"/>
                        </a:lnSpc>
                        <a:spcAft>
                          <a:spcPts val="0"/>
                        </a:spcAft>
                      </a:pPr>
                      <a:r>
                        <a:rPr lang="en-GB" sz="1800" b="1" kern="1200" dirty="0" smtClean="0">
                          <a:solidFill>
                            <a:schemeClr val="tx1"/>
                          </a:solidFill>
                          <a:effectLst/>
                          <a:latin typeface="+mn-lt"/>
                          <a:ea typeface="+mn-ea"/>
                          <a:cs typeface="Arial" panose="020B0604020202020204" pitchFamily="34" charset="0"/>
                        </a:rPr>
                        <a:t>Run</a:t>
                      </a:r>
                      <a:r>
                        <a:rPr lang="en-GB" sz="1800" b="1" kern="1200" baseline="0" dirty="0" smtClean="0">
                          <a:solidFill>
                            <a:schemeClr val="tx1"/>
                          </a:solidFill>
                          <a:effectLst/>
                          <a:latin typeface="+mn-lt"/>
                          <a:ea typeface="+mn-ea"/>
                          <a:cs typeface="Arial" panose="020B0604020202020204" pitchFamily="34" charset="0"/>
                        </a:rPr>
                        <a:t> Length Encoding (RLE)</a:t>
                      </a:r>
                      <a:endParaRPr lang="en-GB" sz="1800" dirty="0">
                        <a:solidFill>
                          <a:schemeClr val="tx1"/>
                        </a:solidFill>
                        <a:effectLst/>
                        <a:latin typeface="+mn-lt"/>
                        <a:ea typeface="Calibri"/>
                        <a:cs typeface="Arial" panose="020B0604020202020204" pitchFamily="34" charset="0"/>
                      </a:endParaRPr>
                    </a:p>
                  </a:txBody>
                  <a:tcPr marL="68580" marR="68580" marT="71755" marB="7175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115000"/>
                        </a:lnSpc>
                        <a:spcAft>
                          <a:spcPts val="0"/>
                        </a:spcAft>
                      </a:pPr>
                      <a:r>
                        <a:rPr lang="en-GB" sz="1800" kern="1200" dirty="0" smtClean="0">
                          <a:solidFill>
                            <a:schemeClr val="dk1"/>
                          </a:solidFill>
                          <a:effectLst/>
                          <a:latin typeface="+mn-lt"/>
                          <a:ea typeface="+mn-ea"/>
                          <a:cs typeface="+mn-cs"/>
                        </a:rPr>
                        <a:t>A</a:t>
                      </a:r>
                      <a:r>
                        <a:rPr lang="en-GB" sz="1800" kern="1200" baseline="0" dirty="0" smtClean="0">
                          <a:solidFill>
                            <a:schemeClr val="dk1"/>
                          </a:solidFill>
                          <a:effectLst/>
                          <a:latin typeface="+mn-lt"/>
                          <a:ea typeface="+mn-ea"/>
                          <a:cs typeface="+mn-cs"/>
                        </a:rPr>
                        <a:t> relatively s</a:t>
                      </a:r>
                      <a:r>
                        <a:rPr lang="en-GB" sz="1800" kern="1200" dirty="0" smtClean="0">
                          <a:solidFill>
                            <a:schemeClr val="dk1"/>
                          </a:solidFill>
                          <a:effectLst/>
                          <a:latin typeface="+mn-lt"/>
                          <a:ea typeface="+mn-ea"/>
                          <a:cs typeface="+mn-cs"/>
                        </a:rPr>
                        <a:t>imple</a:t>
                      </a:r>
                      <a:r>
                        <a:rPr lang="en-GB" sz="1800" kern="1200" baseline="0" dirty="0" smtClean="0">
                          <a:solidFill>
                            <a:schemeClr val="dk1"/>
                          </a:solidFill>
                          <a:effectLst/>
                          <a:latin typeface="+mn-lt"/>
                          <a:ea typeface="+mn-ea"/>
                          <a:cs typeface="+mn-cs"/>
                        </a:rPr>
                        <a:t> technique that swaps a continuous sequence of characters for a recognisable code.</a:t>
                      </a:r>
                      <a:endParaRPr lang="en-GB" sz="1800" kern="1200" dirty="0" smtClean="0">
                        <a:solidFill>
                          <a:schemeClr val="dk1"/>
                        </a:solidFill>
                        <a:effectLst/>
                        <a:latin typeface="+mn-lt"/>
                        <a:ea typeface="+mn-ea"/>
                        <a:cs typeface="Arial" panose="020B0604020202020204" pitchFamily="34" charset="0"/>
                      </a:endParaRPr>
                    </a:p>
                  </a:txBody>
                  <a:tcPr marL="68580" marR="68580" marT="71755" marB="7175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r>
              <a:tr h="576000">
                <a:tc>
                  <a:txBody>
                    <a:bodyPr/>
                    <a:lstStyle/>
                    <a:p>
                      <a:pPr algn="l">
                        <a:lnSpc>
                          <a:spcPct val="115000"/>
                        </a:lnSpc>
                        <a:spcAft>
                          <a:spcPts val="0"/>
                        </a:spcAft>
                      </a:pPr>
                      <a:r>
                        <a:rPr lang="en-GB" sz="1800" dirty="0" smtClean="0">
                          <a:solidFill>
                            <a:schemeClr val="tx1"/>
                          </a:solidFill>
                          <a:effectLst/>
                          <a:latin typeface="+mn-lt"/>
                          <a:ea typeface="Calibri"/>
                          <a:cs typeface="Arial" panose="020B0604020202020204" pitchFamily="34" charset="0"/>
                        </a:rPr>
                        <a:t>Huffman coding</a:t>
                      </a:r>
                      <a:endParaRPr lang="en-GB" sz="1800" dirty="0">
                        <a:solidFill>
                          <a:schemeClr val="tx1"/>
                        </a:solidFill>
                        <a:effectLst/>
                        <a:latin typeface="+mn-lt"/>
                        <a:ea typeface="Calibri"/>
                        <a:cs typeface="Arial" panose="020B0604020202020204" pitchFamily="34" charset="0"/>
                      </a:endParaRPr>
                    </a:p>
                  </a:txBody>
                  <a:tcPr marL="68580" marR="68580" marT="71755" marB="7175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115000"/>
                        </a:lnSpc>
                        <a:spcAft>
                          <a:spcPts val="0"/>
                        </a:spcAft>
                      </a:pPr>
                      <a:r>
                        <a:rPr lang="en-GB" sz="1800" kern="1200" dirty="0" smtClean="0">
                          <a:solidFill>
                            <a:schemeClr val="dk1"/>
                          </a:solidFill>
                          <a:effectLst/>
                          <a:latin typeface="+mn-lt"/>
                          <a:ea typeface="+mn-ea"/>
                          <a:cs typeface="Arial" panose="020B0604020202020204" pitchFamily="34" charset="0"/>
                        </a:rPr>
                        <a:t>A more complex method using a graphical tree representation</a:t>
                      </a:r>
                      <a:r>
                        <a:rPr lang="en-GB" sz="1800" kern="1200" baseline="0" dirty="0" smtClean="0">
                          <a:solidFill>
                            <a:schemeClr val="dk1"/>
                          </a:solidFill>
                          <a:effectLst/>
                          <a:latin typeface="+mn-lt"/>
                          <a:ea typeface="+mn-ea"/>
                          <a:cs typeface="Arial" panose="020B0604020202020204" pitchFamily="34" charset="0"/>
                        </a:rPr>
                        <a:t> of commonly occurring characters.</a:t>
                      </a:r>
                      <a:endParaRPr lang="en-GB" sz="1800" kern="1200" dirty="0" smtClean="0">
                        <a:solidFill>
                          <a:schemeClr val="dk1"/>
                        </a:solidFill>
                        <a:effectLst/>
                        <a:latin typeface="+mn-lt"/>
                        <a:ea typeface="+mn-ea"/>
                        <a:cs typeface="Arial" panose="020B0604020202020204" pitchFamily="34" charset="0"/>
                      </a:endParaRPr>
                    </a:p>
                  </a:txBody>
                  <a:tcPr marL="68580" marR="68580" marT="71755" marB="7175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r>
              <a:tr h="576000">
                <a:tc>
                  <a:txBody>
                    <a:bodyPr/>
                    <a:lstStyle/>
                    <a:p>
                      <a:pPr algn="l">
                        <a:lnSpc>
                          <a:spcPct val="115000"/>
                        </a:lnSpc>
                        <a:spcAft>
                          <a:spcPts val="0"/>
                        </a:spcAft>
                      </a:pPr>
                      <a:r>
                        <a:rPr lang="en-GB" sz="1800" dirty="0" smtClean="0">
                          <a:solidFill>
                            <a:schemeClr val="tx1"/>
                          </a:solidFill>
                          <a:effectLst/>
                          <a:latin typeface="+mn-lt"/>
                          <a:ea typeface="Calibri"/>
                          <a:cs typeface="Arial" panose="020B0604020202020204" pitchFamily="34" charset="0"/>
                        </a:rPr>
                        <a:t>Dictionary methods</a:t>
                      </a:r>
                      <a:endParaRPr lang="en-GB" sz="1800" dirty="0">
                        <a:solidFill>
                          <a:schemeClr val="tx1"/>
                        </a:solidFill>
                        <a:effectLst/>
                        <a:latin typeface="+mn-lt"/>
                        <a:ea typeface="Calibri"/>
                        <a:cs typeface="Arial" panose="020B0604020202020204" pitchFamily="34" charset="0"/>
                      </a:endParaRPr>
                    </a:p>
                  </a:txBody>
                  <a:tcPr marL="68580" marR="68580" marT="71755" marB="7175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115000"/>
                        </a:lnSpc>
                        <a:spcAft>
                          <a:spcPts val="0"/>
                        </a:spcAft>
                      </a:pPr>
                      <a:r>
                        <a:rPr lang="en-GB" sz="1800" kern="1200" dirty="0" smtClean="0">
                          <a:solidFill>
                            <a:schemeClr val="dk1"/>
                          </a:solidFill>
                          <a:effectLst/>
                          <a:latin typeface="+mn-lt"/>
                          <a:ea typeface="+mn-ea"/>
                          <a:cs typeface="Arial" panose="020B0604020202020204" pitchFamily="34" charset="0"/>
                        </a:rPr>
                        <a:t>A method of compressing files containing</a:t>
                      </a:r>
                      <a:r>
                        <a:rPr lang="en-GB" sz="1800" kern="1200" baseline="0" dirty="0" smtClean="0">
                          <a:solidFill>
                            <a:schemeClr val="dk1"/>
                          </a:solidFill>
                          <a:effectLst/>
                          <a:latin typeface="+mn-lt"/>
                          <a:ea typeface="+mn-ea"/>
                          <a:cs typeface="Arial" panose="020B0604020202020204" pitchFamily="34" charset="0"/>
                        </a:rPr>
                        <a:t> recognisable sequences of text by converting them to known ‘tokens’.</a:t>
                      </a:r>
                      <a:endParaRPr lang="en-GB" sz="1800" kern="1200" dirty="0" smtClean="0">
                        <a:solidFill>
                          <a:schemeClr val="dk1"/>
                        </a:solidFill>
                        <a:effectLst/>
                        <a:latin typeface="+mn-lt"/>
                        <a:ea typeface="+mn-ea"/>
                        <a:cs typeface="Arial" panose="020B0604020202020204" pitchFamily="34" charset="0"/>
                      </a:endParaRPr>
                    </a:p>
                  </a:txBody>
                  <a:tcPr marL="68580" marR="68580" marT="71755" marB="7175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 name="Rectangle 2"/>
          <p:cNvSpPr/>
          <p:nvPr/>
        </p:nvSpPr>
        <p:spPr>
          <a:xfrm>
            <a:off x="4496172" y="2803593"/>
            <a:ext cx="5256584" cy="93610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4496172" y="3661500"/>
            <a:ext cx="5262636" cy="639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4490120" y="4269548"/>
            <a:ext cx="5262636" cy="84090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43112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152650" y="365127"/>
            <a:ext cx="7886700" cy="523220"/>
          </a:xfrm>
          <a:prstGeom prst="rect">
            <a:avLst/>
          </a:prstGeom>
          <a:solidFill>
            <a:schemeClr val="accent1"/>
          </a:solidFill>
        </p:spPr>
        <p:txBody>
          <a:bodyPr>
            <a:spAutoFit/>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a:r>
              <a:rPr lang="en-GB" sz="2800" dirty="0">
                <a:solidFill>
                  <a:schemeClr val="bg1"/>
                </a:solidFill>
                <a:latin typeface="+mn-lt"/>
              </a:rPr>
              <a:t>What is Run Length Encoding (RLE)?</a:t>
            </a:r>
          </a:p>
        </p:txBody>
      </p:sp>
      <p:sp>
        <p:nvSpPr>
          <p:cNvPr id="8" name="Content Placeholder 2"/>
          <p:cNvSpPr txBox="1">
            <a:spLocks/>
          </p:cNvSpPr>
          <p:nvPr/>
        </p:nvSpPr>
        <p:spPr>
          <a:xfrm>
            <a:off x="1642697" y="1361679"/>
            <a:ext cx="7903845" cy="2260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nchorCtr="0"/>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800" dirty="0">
                <a:solidFill>
                  <a:schemeClr val="bg1"/>
                </a:solidFill>
              </a:rPr>
              <a:t>RLE is suitable for compressing both bitmap image and text files containing a large frequency of similar content</a:t>
            </a:r>
            <a:r>
              <a:rPr lang="en-GB" sz="2800" dirty="0" smtClean="0">
                <a:solidFill>
                  <a:schemeClr val="bg1"/>
                </a:solidFill>
              </a:rPr>
              <a:t>. It is a loss less compression technique as data can be restored to its original format.</a:t>
            </a:r>
            <a:endParaRPr lang="en-GB" sz="2800" dirty="0">
              <a:solidFill>
                <a:schemeClr val="bg1"/>
              </a:solidFill>
            </a:endParaRPr>
          </a:p>
        </p:txBody>
      </p:sp>
      <p:sp>
        <p:nvSpPr>
          <p:cNvPr id="5" name="Rectangle 4"/>
          <p:cNvSpPr/>
          <p:nvPr/>
        </p:nvSpPr>
        <p:spPr>
          <a:xfrm>
            <a:off x="1642696" y="3958606"/>
            <a:ext cx="7903845" cy="230832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eaLnBrk="0" fontAlgn="base" hangingPunct="0">
              <a:spcBef>
                <a:spcPct val="30000"/>
              </a:spcBef>
              <a:spcAft>
                <a:spcPct val="0"/>
              </a:spcAft>
              <a:defRPr/>
            </a:pPr>
            <a:r>
              <a:rPr lang="en-GB" sz="2400" dirty="0">
                <a:latin typeface="Arial" panose="020B0604020202020204" pitchFamily="34" charset="0"/>
                <a:cs typeface="Arial" panose="020B0604020202020204" pitchFamily="34" charset="0"/>
              </a:rPr>
              <a:t>This method relies on the use of frequently occurring patterns of identical bit patterns in files – the core concept is that of referring to frequency/data pairs which are identified and encoded – this leads to a way of compressing the size of a file by reducing repetition in a file containing it.</a:t>
            </a:r>
          </a:p>
        </p:txBody>
      </p:sp>
    </p:spTree>
    <p:extLst>
      <p:ext uri="{BB962C8B-B14F-4D97-AF65-F5344CB8AC3E}">
        <p14:creationId xmlns:p14="http://schemas.microsoft.com/office/powerpoint/2010/main" val="2877123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866123"/>
          </a:xfrm>
        </p:spPr>
        <p:txBody>
          <a:bodyPr/>
          <a:lstStyle/>
          <a:p>
            <a:r>
              <a:rPr lang="en-GB" dirty="0" smtClean="0"/>
              <a:t>Advantages/ Disadvantages</a:t>
            </a:r>
            <a:endParaRPr lang="en-GB" dirty="0"/>
          </a:p>
        </p:txBody>
      </p:sp>
      <p:sp>
        <p:nvSpPr>
          <p:cNvPr id="3" name="Content Placeholder 2"/>
          <p:cNvSpPr>
            <a:spLocks noGrp="1"/>
          </p:cNvSpPr>
          <p:nvPr>
            <p:ph idx="1"/>
          </p:nvPr>
        </p:nvSpPr>
        <p:spPr/>
        <p:txBody>
          <a:bodyPr>
            <a:normAutofit/>
          </a:bodyPr>
          <a:lstStyle/>
          <a:p>
            <a:r>
              <a:rPr lang="en-GB" dirty="0">
                <a:solidFill>
                  <a:schemeClr val="tx1"/>
                </a:solidFill>
                <a:latin typeface="Arial" panose="020B0604020202020204" pitchFamily="34" charset="0"/>
                <a:cs typeface="Arial" panose="020B0604020202020204" pitchFamily="34" charset="0"/>
              </a:rPr>
              <a:t>This algorithm is very easy to </a:t>
            </a:r>
            <a:r>
              <a:rPr lang="en-GB" dirty="0" smtClean="0">
                <a:solidFill>
                  <a:schemeClr val="tx1"/>
                </a:solidFill>
                <a:latin typeface="Arial" panose="020B0604020202020204" pitchFamily="34" charset="0"/>
                <a:cs typeface="Arial" panose="020B0604020202020204" pitchFamily="34" charset="0"/>
              </a:rPr>
              <a:t>implement </a:t>
            </a:r>
          </a:p>
          <a:p>
            <a:r>
              <a:rPr lang="en-GB" dirty="0" smtClean="0">
                <a:solidFill>
                  <a:schemeClr val="tx1"/>
                </a:solidFill>
                <a:latin typeface="Arial" panose="020B0604020202020204" pitchFamily="34" charset="0"/>
                <a:cs typeface="Arial" panose="020B0604020202020204" pitchFamily="34" charset="0"/>
              </a:rPr>
              <a:t>Does </a:t>
            </a:r>
            <a:r>
              <a:rPr lang="en-GB" dirty="0">
                <a:solidFill>
                  <a:schemeClr val="tx1"/>
                </a:solidFill>
                <a:latin typeface="Arial" panose="020B0604020202020204" pitchFamily="34" charset="0"/>
                <a:cs typeface="Arial" panose="020B0604020202020204" pitchFamily="34" charset="0"/>
              </a:rPr>
              <a:t>not require much CPU horsepower. </a:t>
            </a:r>
            <a:endParaRPr lang="en-GB" dirty="0" smtClean="0">
              <a:solidFill>
                <a:schemeClr val="tx1"/>
              </a:solidFill>
              <a:latin typeface="Arial" panose="020B0604020202020204" pitchFamily="34" charset="0"/>
              <a:cs typeface="Arial" panose="020B0604020202020204" pitchFamily="34" charset="0"/>
            </a:endParaRPr>
          </a:p>
          <a:p>
            <a:endParaRPr lang="en-GB" dirty="0">
              <a:solidFill>
                <a:schemeClr val="tx1"/>
              </a:solidFill>
              <a:latin typeface="Arial" panose="020B0604020202020204" pitchFamily="34" charset="0"/>
              <a:cs typeface="Arial" panose="020B0604020202020204" pitchFamily="34" charset="0"/>
            </a:endParaRPr>
          </a:p>
          <a:p>
            <a:endParaRPr lang="en-GB" dirty="0" smtClean="0">
              <a:solidFill>
                <a:schemeClr val="tx1"/>
              </a:solidFill>
              <a:latin typeface="Arial" panose="020B0604020202020204" pitchFamily="34" charset="0"/>
              <a:cs typeface="Arial" panose="020B0604020202020204" pitchFamily="34" charset="0"/>
            </a:endParaRPr>
          </a:p>
          <a:p>
            <a:r>
              <a:rPr lang="en-GB" dirty="0" smtClean="0">
                <a:solidFill>
                  <a:schemeClr val="tx1"/>
                </a:solidFill>
                <a:latin typeface="Arial" panose="020B0604020202020204" pitchFamily="34" charset="0"/>
                <a:cs typeface="Arial" panose="020B0604020202020204" pitchFamily="34" charset="0"/>
              </a:rPr>
              <a:t>RLE </a:t>
            </a:r>
            <a:r>
              <a:rPr lang="en-GB" dirty="0">
                <a:solidFill>
                  <a:schemeClr val="tx1"/>
                </a:solidFill>
                <a:latin typeface="Arial" panose="020B0604020202020204" pitchFamily="34" charset="0"/>
                <a:cs typeface="Arial" panose="020B0604020202020204" pitchFamily="34" charset="0"/>
              </a:rPr>
              <a:t>compression is only efficient with files that contain lots of repetitive data. </a:t>
            </a:r>
            <a:endParaRPr lang="en-GB" dirty="0" smtClean="0">
              <a:solidFill>
                <a:schemeClr val="tx1"/>
              </a:solidFill>
              <a:latin typeface="Arial" panose="020B0604020202020204" pitchFamily="34" charset="0"/>
              <a:cs typeface="Arial" panose="020B0604020202020204" pitchFamily="34" charset="0"/>
            </a:endParaRPr>
          </a:p>
          <a:p>
            <a:pPr lvl="1"/>
            <a:r>
              <a:rPr lang="en-GB" dirty="0" smtClean="0">
                <a:solidFill>
                  <a:schemeClr val="tx1"/>
                </a:solidFill>
                <a:latin typeface="Arial" panose="020B0604020202020204" pitchFamily="34" charset="0"/>
                <a:cs typeface="Arial" panose="020B0604020202020204" pitchFamily="34" charset="0"/>
              </a:rPr>
              <a:t>These </a:t>
            </a:r>
            <a:r>
              <a:rPr lang="en-GB" dirty="0">
                <a:solidFill>
                  <a:schemeClr val="tx1"/>
                </a:solidFill>
                <a:latin typeface="Arial" panose="020B0604020202020204" pitchFamily="34" charset="0"/>
                <a:cs typeface="Arial" panose="020B0604020202020204" pitchFamily="34" charset="0"/>
              </a:rPr>
              <a:t>can be text files if they contain lots of spaces for indenting but line-art images that contain large white or black areas are far more suitable. </a:t>
            </a:r>
            <a:endParaRPr lang="en-GB" dirty="0" smtClean="0">
              <a:solidFill>
                <a:schemeClr val="tx1"/>
              </a:solidFill>
              <a:latin typeface="Arial" panose="020B0604020202020204" pitchFamily="34" charset="0"/>
              <a:cs typeface="Arial" panose="020B0604020202020204" pitchFamily="34" charset="0"/>
            </a:endParaRPr>
          </a:p>
          <a:p>
            <a:pPr lvl="1"/>
            <a:r>
              <a:rPr lang="en-GB" dirty="0" smtClean="0">
                <a:solidFill>
                  <a:schemeClr val="tx1"/>
                </a:solidFill>
                <a:latin typeface="Arial" panose="020B0604020202020204" pitchFamily="34" charset="0"/>
                <a:cs typeface="Arial" panose="020B0604020202020204" pitchFamily="34" charset="0"/>
              </a:rPr>
              <a:t>Computer-generated colour </a:t>
            </a:r>
            <a:r>
              <a:rPr lang="en-GB" dirty="0">
                <a:solidFill>
                  <a:schemeClr val="tx1"/>
                </a:solidFill>
                <a:latin typeface="Arial" panose="020B0604020202020204" pitchFamily="34" charset="0"/>
                <a:cs typeface="Arial" panose="020B0604020202020204" pitchFamily="34" charset="0"/>
              </a:rPr>
              <a:t>images (e.g. architectural drawings) can also give fair compression ratios.</a:t>
            </a:r>
          </a:p>
          <a:p>
            <a:endParaRPr lang="en-GB" dirty="0"/>
          </a:p>
        </p:txBody>
      </p:sp>
      <p:sp>
        <p:nvSpPr>
          <p:cNvPr id="4" name="Content Placeholder 2"/>
          <p:cNvSpPr txBox="1">
            <a:spLocks/>
          </p:cNvSpPr>
          <p:nvPr/>
        </p:nvSpPr>
        <p:spPr>
          <a:xfrm>
            <a:off x="1251679" y="1248508"/>
            <a:ext cx="1597030" cy="6682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nchorCtr="0"/>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400" dirty="0" smtClean="0">
                <a:solidFill>
                  <a:schemeClr val="bg1"/>
                </a:solidFill>
              </a:rPr>
              <a:t>Advantages</a:t>
            </a:r>
            <a:endParaRPr lang="en-GB" sz="2400" dirty="0">
              <a:solidFill>
                <a:schemeClr val="bg1"/>
              </a:solidFill>
            </a:endParaRPr>
          </a:p>
        </p:txBody>
      </p:sp>
      <p:sp>
        <p:nvSpPr>
          <p:cNvPr id="5" name="Content Placeholder 2"/>
          <p:cNvSpPr txBox="1">
            <a:spLocks/>
          </p:cNvSpPr>
          <p:nvPr/>
        </p:nvSpPr>
        <p:spPr>
          <a:xfrm>
            <a:off x="1251678" y="3159370"/>
            <a:ext cx="2353167" cy="6682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nchorCtr="0"/>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400" dirty="0" smtClean="0">
                <a:solidFill>
                  <a:schemeClr val="bg1"/>
                </a:solidFill>
              </a:rPr>
              <a:t>Disadvantages</a:t>
            </a:r>
            <a:endParaRPr lang="en-GB" sz="2400" dirty="0">
              <a:solidFill>
                <a:schemeClr val="bg1"/>
              </a:solidFill>
            </a:endParaRPr>
          </a:p>
        </p:txBody>
      </p:sp>
    </p:spTree>
    <p:extLst>
      <p:ext uri="{BB962C8B-B14F-4D97-AF65-F5344CB8AC3E}">
        <p14:creationId xmlns:p14="http://schemas.microsoft.com/office/powerpoint/2010/main" val="1279627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additive="base">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24204" y="1844825"/>
            <a:ext cx="7915147" cy="324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txBox="1">
            <a:spLocks/>
          </p:cNvSpPr>
          <p:nvPr/>
        </p:nvSpPr>
        <p:spPr>
          <a:xfrm>
            <a:off x="2152650" y="365127"/>
            <a:ext cx="7886700" cy="523220"/>
          </a:xfrm>
          <a:prstGeom prst="rect">
            <a:avLst/>
          </a:prstGeom>
          <a:solidFill>
            <a:schemeClr val="accent1"/>
          </a:solidFill>
        </p:spPr>
        <p:txBody>
          <a:bodyPr>
            <a:spAutoFit/>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a:r>
              <a:rPr lang="en-GB" sz="2800" dirty="0">
                <a:solidFill>
                  <a:schemeClr val="bg1"/>
                </a:solidFill>
                <a:latin typeface="+mn-lt"/>
              </a:rPr>
              <a:t>RLE – Worked example</a:t>
            </a:r>
          </a:p>
        </p:txBody>
      </p:sp>
      <p:sp>
        <p:nvSpPr>
          <p:cNvPr id="8" name="Content Placeholder 2"/>
          <p:cNvSpPr txBox="1">
            <a:spLocks/>
          </p:cNvSpPr>
          <p:nvPr/>
        </p:nvSpPr>
        <p:spPr>
          <a:xfrm>
            <a:off x="2152651" y="1196752"/>
            <a:ext cx="4473007" cy="648072"/>
          </a:xfrm>
          <a:prstGeom prst="rect">
            <a:avLst/>
          </a:prstGeom>
        </p:spPr>
        <p:txBody>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400" dirty="0"/>
              <a:t>This is a bitmapped image.</a:t>
            </a:r>
          </a:p>
        </p:txBody>
      </p:sp>
      <p:graphicFrame>
        <p:nvGraphicFramePr>
          <p:cNvPr id="3" name="Table 2"/>
          <p:cNvGraphicFramePr>
            <a:graphicFrameLocks noGrp="1" noChangeAspect="1"/>
          </p:cNvGraphicFramePr>
          <p:nvPr>
            <p:extLst/>
          </p:nvPr>
        </p:nvGraphicFramePr>
        <p:xfrm>
          <a:off x="6782339" y="1844824"/>
          <a:ext cx="3240000" cy="3240000"/>
        </p:xfrm>
        <a:graphic>
          <a:graphicData uri="http://schemas.openxmlformats.org/drawingml/2006/table">
            <a:tbl>
              <a:tblPr>
                <a:tableStyleId>{5C22544A-7EE6-4342-B048-85BDC9FD1C3A}</a:tableStyleId>
              </a:tblPr>
              <a:tblGrid>
                <a:gridCol w="405000"/>
                <a:gridCol w="405000"/>
                <a:gridCol w="405000"/>
                <a:gridCol w="405000"/>
                <a:gridCol w="405000"/>
                <a:gridCol w="405000"/>
                <a:gridCol w="405000"/>
                <a:gridCol w="405000"/>
              </a:tblGrid>
              <a:tr h="405000">
                <a:tc>
                  <a:txBody>
                    <a:bodyPr/>
                    <a:lstStyle/>
                    <a:p>
                      <a:endParaRPr lang="en-GB"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GB"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GB"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GB"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GB"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GB"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GB"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405000">
                <a:tc>
                  <a:txBody>
                    <a:bodyPr/>
                    <a:lstStyle/>
                    <a:p>
                      <a:endParaRPr lang="en-GB"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GB"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GB"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GB"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GB"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GB"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GB"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05000">
                <a:tc>
                  <a:txBody>
                    <a:bodyPr/>
                    <a:lstStyle/>
                    <a:p>
                      <a:endParaRPr lang="en-GB"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GB"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GB"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GB"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GB"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405000">
                <a:tc>
                  <a:txBody>
                    <a:bodyPr/>
                    <a:lstStyle/>
                    <a:p>
                      <a:endParaRPr lang="en-GB"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GB"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GB"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GB"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GB"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GB"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GB"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05000">
                <a:tc>
                  <a:txBody>
                    <a:bodyPr/>
                    <a:lstStyle/>
                    <a:p>
                      <a:endParaRPr lang="en-GB"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GB"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GB"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GB"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GB"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GB"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GB"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GB"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405000">
                <a:tc>
                  <a:txBody>
                    <a:bodyPr/>
                    <a:lstStyle/>
                    <a:p>
                      <a:endParaRPr lang="en-GB"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GB"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GB"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GB"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GB"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GB"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GB"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05000">
                <a:tc>
                  <a:txBody>
                    <a:bodyPr/>
                    <a:lstStyle/>
                    <a:p>
                      <a:endParaRPr lang="en-GB"/>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GB"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GB"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GB"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GB"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GB"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GB"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405000">
                <a:tc>
                  <a:txBody>
                    <a:bodyPr/>
                    <a:lstStyle/>
                    <a:p>
                      <a:endParaRPr lang="en-GB"/>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GB"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GB"/>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GB"/>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GB"/>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GB"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GB"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GB"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bl>
          </a:graphicData>
        </a:graphic>
      </p:graphicFrame>
      <p:sp>
        <p:nvSpPr>
          <p:cNvPr id="11" name="Rectangle 10"/>
          <p:cNvSpPr/>
          <p:nvPr/>
        </p:nvSpPr>
        <p:spPr>
          <a:xfrm>
            <a:off x="2160997" y="2206606"/>
            <a:ext cx="4663430" cy="646331"/>
          </a:xfrm>
          <a:prstGeom prst="rect">
            <a:avLst/>
          </a:prstGeom>
        </p:spPr>
        <p:txBody>
          <a:bodyPr wrap="square">
            <a:spAutoFit/>
          </a:bodyPr>
          <a:lstStyle/>
          <a:p>
            <a:pPr lvl="0"/>
            <a:r>
              <a:rPr lang="en-GB" dirty="0">
                <a:latin typeface="Arial" panose="020B0604020202020204" pitchFamily="34" charset="0"/>
                <a:cs typeface="Arial" panose="020B0604020202020204" pitchFamily="34" charset="0"/>
              </a:rPr>
              <a:t>Each black cell is ‘off’ and has a value of 0.</a:t>
            </a:r>
          </a:p>
          <a:p>
            <a:pPr lvl="0"/>
            <a:r>
              <a:rPr lang="en-GB" dirty="0">
                <a:latin typeface="Arial" panose="020B0604020202020204" pitchFamily="34" charset="0"/>
                <a:cs typeface="Arial" panose="020B0604020202020204" pitchFamily="34" charset="0"/>
              </a:rPr>
              <a:t>Each white cell is ‘on’ and has a value of 1.</a:t>
            </a:r>
          </a:p>
        </p:txBody>
      </p:sp>
      <p:sp>
        <p:nvSpPr>
          <p:cNvPr id="12" name="TextBox 11"/>
          <p:cNvSpPr txBox="1"/>
          <p:nvPr/>
        </p:nvSpPr>
        <p:spPr>
          <a:xfrm>
            <a:off x="2160997" y="3070702"/>
            <a:ext cx="3238108" cy="646331"/>
          </a:xfrm>
          <a:prstGeom prst="rect">
            <a:avLst/>
          </a:prstGeom>
          <a:noFill/>
        </p:spPr>
        <p:txBody>
          <a:bodyPr wrap="square" rtlCol="0">
            <a:spAutoFit/>
          </a:bodyPr>
          <a:lstStyle/>
          <a:p>
            <a:r>
              <a:rPr lang="en-GB" dirty="0">
                <a:latin typeface="Arial" panose="020B0604020202020204" pitchFamily="34" charset="0"/>
                <a:cs typeface="Arial" panose="020B0604020202020204" pitchFamily="34" charset="0"/>
              </a:rPr>
              <a:t>Row 1 can be represented by: </a:t>
            </a:r>
          </a:p>
          <a:p>
            <a:r>
              <a:rPr lang="en-GB" b="1" dirty="0">
                <a:latin typeface="Arial" panose="020B0604020202020204" pitchFamily="34" charset="0"/>
                <a:cs typeface="Arial" panose="020B0604020202020204" pitchFamily="34" charset="0"/>
              </a:rPr>
              <a:t>0 0 0 0 1 0 0 0</a:t>
            </a:r>
          </a:p>
        </p:txBody>
      </p:sp>
      <p:sp>
        <p:nvSpPr>
          <p:cNvPr id="13" name="TextBox 12"/>
          <p:cNvSpPr txBox="1"/>
          <p:nvPr/>
        </p:nvSpPr>
        <p:spPr>
          <a:xfrm>
            <a:off x="2124203" y="4006806"/>
            <a:ext cx="3238108" cy="646331"/>
          </a:xfrm>
          <a:prstGeom prst="rect">
            <a:avLst/>
          </a:prstGeom>
          <a:noFill/>
        </p:spPr>
        <p:txBody>
          <a:bodyPr wrap="square" rtlCol="0">
            <a:spAutoFit/>
          </a:bodyPr>
          <a:lstStyle/>
          <a:p>
            <a:r>
              <a:rPr lang="en-GB" dirty="0">
                <a:latin typeface="Arial" panose="020B0604020202020204" pitchFamily="34" charset="0"/>
                <a:cs typeface="Arial" panose="020B0604020202020204" pitchFamily="34" charset="0"/>
              </a:rPr>
              <a:t>Using RLE this becomes:</a:t>
            </a:r>
          </a:p>
          <a:p>
            <a:r>
              <a:rPr lang="en-GB" b="1" dirty="0">
                <a:latin typeface="Arial" panose="020B0604020202020204" pitchFamily="34" charset="0"/>
                <a:cs typeface="Arial" panose="020B0604020202020204" pitchFamily="34" charset="0"/>
              </a:rPr>
              <a:t>4 0 1 1 3 0</a:t>
            </a:r>
          </a:p>
        </p:txBody>
      </p:sp>
      <p:sp>
        <p:nvSpPr>
          <p:cNvPr id="14" name="TextBox 13"/>
          <p:cNvSpPr txBox="1"/>
          <p:nvPr/>
        </p:nvSpPr>
        <p:spPr>
          <a:xfrm>
            <a:off x="2124204" y="5373217"/>
            <a:ext cx="4482317" cy="461665"/>
          </a:xfrm>
          <a:prstGeom prst="rect">
            <a:avLst/>
          </a:prstGeom>
          <a:noFill/>
        </p:spPr>
        <p:txBody>
          <a:bodyPr wrap="none" rtlCol="0">
            <a:spAutoFit/>
          </a:bodyPr>
          <a:lstStyle/>
          <a:p>
            <a:r>
              <a:rPr lang="en-GB" sz="2400" dirty="0">
                <a:latin typeface="Arial" panose="020B0604020202020204" pitchFamily="34" charset="0"/>
                <a:cs typeface="Arial" panose="020B0604020202020204" pitchFamily="34" charset="0"/>
              </a:rPr>
              <a:t>How has this been worked out?</a:t>
            </a:r>
          </a:p>
        </p:txBody>
      </p:sp>
    </p:spTree>
    <p:extLst>
      <p:ext uri="{BB962C8B-B14F-4D97-AF65-F5344CB8AC3E}">
        <p14:creationId xmlns:p14="http://schemas.microsoft.com/office/powerpoint/2010/main" val="2516098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152650" y="365127"/>
            <a:ext cx="7886700" cy="523220"/>
          </a:xfrm>
          <a:prstGeom prst="rect">
            <a:avLst/>
          </a:prstGeom>
          <a:solidFill>
            <a:schemeClr val="accent1"/>
          </a:solidFill>
        </p:spPr>
        <p:txBody>
          <a:bodyPr>
            <a:spAutoFit/>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a:r>
              <a:rPr lang="en-GB" sz="2800" dirty="0">
                <a:solidFill>
                  <a:schemeClr val="bg1"/>
                </a:solidFill>
                <a:latin typeface="+mn-lt"/>
              </a:rPr>
              <a:t>To round things off…</a:t>
            </a:r>
          </a:p>
        </p:txBody>
      </p:sp>
      <p:sp>
        <p:nvSpPr>
          <p:cNvPr id="7" name="Content Placeholder 2"/>
          <p:cNvSpPr txBox="1">
            <a:spLocks/>
          </p:cNvSpPr>
          <p:nvPr/>
        </p:nvSpPr>
        <p:spPr>
          <a:xfrm>
            <a:off x="4757765" y="1916833"/>
            <a:ext cx="2659703"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defPPr>
              <a:defRPr lang="en-US"/>
            </a:defPPr>
            <a:lvl1pPr algn="ctr">
              <a:defRPr sz="2400" b="1">
                <a:solidFill>
                  <a:schemeClr val="bg1"/>
                </a:solidFill>
                <a:latin typeface="+mn-lt"/>
              </a:defRPr>
            </a:lvl1pPr>
            <a:lvl2pPr>
              <a:defRPr>
                <a:solidFill>
                  <a:schemeClr val="lt1"/>
                </a:solidFill>
                <a:latin typeface="+mn-lt"/>
              </a:defRPr>
            </a:lvl2pPr>
            <a:lvl3pPr>
              <a:defRPr>
                <a:solidFill>
                  <a:schemeClr val="lt1"/>
                </a:solidFill>
                <a:latin typeface="+mn-lt"/>
              </a:defRPr>
            </a:lvl3pPr>
            <a:lvl4pPr>
              <a:defRPr>
                <a:solidFill>
                  <a:schemeClr val="lt1"/>
                </a:solidFill>
                <a:latin typeface="+mn-lt"/>
              </a:defRPr>
            </a:lvl4pPr>
            <a:lvl5pPr>
              <a:defRPr>
                <a:solidFill>
                  <a:schemeClr val="lt1"/>
                </a:solidFill>
                <a:latin typeface="+mn-lt"/>
              </a:defRPr>
            </a:lvl5pPr>
            <a:lvl6pPr>
              <a:defRPr>
                <a:solidFill>
                  <a:schemeClr val="lt1"/>
                </a:solidFill>
                <a:latin typeface="+mn-lt"/>
              </a:defRPr>
            </a:lvl6pPr>
            <a:lvl7pPr>
              <a:defRPr>
                <a:solidFill>
                  <a:schemeClr val="lt1"/>
                </a:solidFill>
                <a:latin typeface="+mn-lt"/>
              </a:defRPr>
            </a:lvl7pPr>
            <a:lvl8pPr>
              <a:defRPr>
                <a:solidFill>
                  <a:schemeClr val="lt1"/>
                </a:solidFill>
                <a:latin typeface="+mn-lt"/>
              </a:defRPr>
            </a:lvl8pPr>
            <a:lvl9pPr>
              <a:defRPr>
                <a:solidFill>
                  <a:schemeClr val="lt1"/>
                </a:solidFill>
                <a:latin typeface="+mn-lt"/>
              </a:defRPr>
            </a:lvl9pPr>
          </a:lstStyle>
          <a:p>
            <a:r>
              <a:rPr lang="en-GB" dirty="0"/>
              <a:t>Complete Quiz 2</a:t>
            </a:r>
          </a:p>
        </p:txBody>
      </p:sp>
      <p:sp>
        <p:nvSpPr>
          <p:cNvPr id="3" name="TextBox 2"/>
          <p:cNvSpPr txBox="1"/>
          <p:nvPr/>
        </p:nvSpPr>
        <p:spPr>
          <a:xfrm>
            <a:off x="2152650" y="3861048"/>
            <a:ext cx="7543750" cy="1231106"/>
          </a:xfrm>
          <a:prstGeom prst="rect">
            <a:avLst/>
          </a:prstGeom>
          <a:noFill/>
        </p:spPr>
        <p:txBody>
          <a:bodyPr wrap="square" rtlCol="0">
            <a:spAutoFit/>
          </a:bodyPr>
          <a:lstStyle/>
          <a:p>
            <a:pPr lvl="0" algn="ctr"/>
            <a:r>
              <a:rPr lang="en-GB" sz="2800" dirty="0">
                <a:solidFill>
                  <a:prstClr val="black"/>
                </a:solidFill>
              </a:rPr>
              <a:t>After you finish, try making your own design on squared paper and writing the RLE for it.</a:t>
            </a:r>
          </a:p>
          <a:p>
            <a:endParaRPr lang="en-GB" dirty="0"/>
          </a:p>
        </p:txBody>
      </p:sp>
    </p:spTree>
    <p:extLst>
      <p:ext uri="{BB962C8B-B14F-4D97-AF65-F5344CB8AC3E}">
        <p14:creationId xmlns:p14="http://schemas.microsoft.com/office/powerpoint/2010/main" val="1208250803"/>
      </p:ext>
    </p:extLst>
  </p:cSld>
  <p:clrMapOvr>
    <a:masterClrMapping/>
  </p:clrMapOvr>
  <p:timing>
    <p:tnLst>
      <p:par>
        <p:cTn id="1" dur="indefinite" restart="never" nodeType="tmRoot"/>
      </p:par>
    </p:tn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D71F8F05-6246-47AF-9E68-E57F6C93F79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Badge</Template>
  <TotalTime>65</TotalTime>
  <Words>636</Words>
  <Application>Microsoft Office PowerPoint</Application>
  <PresentationFormat>Widescreen</PresentationFormat>
  <Paragraphs>56</Paragraphs>
  <Slides>8</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Gill Sans MT</vt:lpstr>
      <vt:lpstr>Impact</vt:lpstr>
      <vt:lpstr>Badge</vt:lpstr>
      <vt:lpstr>Fundamentals of Data Representation</vt:lpstr>
      <vt:lpstr>Hook</vt:lpstr>
      <vt:lpstr>PowerPoint Presentation</vt:lpstr>
      <vt:lpstr>PowerPoint Presentation</vt:lpstr>
      <vt:lpstr>PowerPoint Presentation</vt:lpstr>
      <vt:lpstr>Advantages/ Disadvantages</vt:lpstr>
      <vt:lpstr>PowerPoint Presentation</vt:lpstr>
      <vt:lpstr>PowerPoint Presentation</vt:lpstr>
    </vt:vector>
  </TitlesOfParts>
  <Company>Telford &amp; Wrekin Council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Data Representation</dc:title>
  <dc:creator>Smith, Yvonne</dc:creator>
  <cp:lastModifiedBy>Smith, Yvonne</cp:lastModifiedBy>
  <cp:revision>7</cp:revision>
  <dcterms:created xsi:type="dcterms:W3CDTF">2018-01-15T09:48:11Z</dcterms:created>
  <dcterms:modified xsi:type="dcterms:W3CDTF">2018-01-15T12:28:00Z</dcterms:modified>
</cp:coreProperties>
</file>