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09/03/2017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Including use of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able to use random number generation within a program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4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Random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95663"/>
            <a:ext cx="10178322" cy="448392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random module provides access to functions that support many operations. Perhaps the most important thing is that it allows you to generate random numbers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We use this module when</a:t>
            </a:r>
          </a:p>
          <a:p>
            <a:pPr lvl="1"/>
            <a:r>
              <a:rPr lang="en-GB" sz="2400" dirty="0" smtClean="0"/>
              <a:t>We </a:t>
            </a:r>
            <a:r>
              <a:rPr lang="en-GB" sz="2400" dirty="0"/>
              <a:t>want the computer to pick a random number in a given range </a:t>
            </a:r>
            <a:endParaRPr lang="en-GB" sz="2400" dirty="0" smtClean="0"/>
          </a:p>
          <a:p>
            <a:pPr lvl="1"/>
            <a:r>
              <a:rPr lang="en-GB" sz="2400" dirty="0" smtClean="0"/>
              <a:t>Pick </a:t>
            </a:r>
            <a:r>
              <a:rPr lang="en-GB" sz="2400" dirty="0"/>
              <a:t>a random element from a list, pick a random card from a deck, flip a coin etc. </a:t>
            </a:r>
            <a:endParaRPr lang="en-GB" sz="2400" dirty="0" smtClean="0"/>
          </a:p>
          <a:p>
            <a:pPr lvl="1"/>
            <a:r>
              <a:rPr lang="en-GB" sz="2400" dirty="0" smtClean="0"/>
              <a:t>When </a:t>
            </a:r>
            <a:r>
              <a:rPr lang="en-GB" sz="2400" dirty="0"/>
              <a:t>making your password database more secure or powering a random page feature of your website.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6905" y="1235242"/>
            <a:ext cx="10507579" cy="50372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/>
              <a:t>The Random module contains some very useful </a:t>
            </a:r>
            <a:r>
              <a:rPr lang="en-GB" sz="8000" dirty="0" smtClean="0"/>
              <a:t>functions.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642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243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Randint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57300" y="1331495"/>
            <a:ext cx="4800600" cy="5101389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If we wanted a random integer, we can use the </a:t>
            </a:r>
            <a:r>
              <a:rPr lang="en-GB" sz="2800" dirty="0" err="1"/>
              <a:t>randint</a:t>
            </a:r>
            <a:r>
              <a:rPr lang="en-GB" sz="2800" dirty="0"/>
              <a:t> function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err="1" smtClean="0"/>
              <a:t>Randint</a:t>
            </a:r>
            <a:r>
              <a:rPr lang="en-GB" sz="2800" dirty="0" smtClean="0"/>
              <a:t> </a:t>
            </a:r>
            <a:r>
              <a:rPr lang="en-GB" sz="2800" dirty="0"/>
              <a:t>accepts two parameters: a lowest and a highest number. </a:t>
            </a:r>
            <a:endParaRPr lang="en-GB" sz="2800" dirty="0" smtClean="0"/>
          </a:p>
          <a:p>
            <a:pPr marL="0" indent="0"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If you want a larger number, you can multiply it. For example, a random number between 0 and 100: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47796" y="1331495"/>
            <a:ext cx="4800600" cy="5101389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  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 import random </a:t>
            </a:r>
          </a:p>
          <a:p>
            <a:pPr marL="0" indent="0">
              <a:buNone/>
            </a:pPr>
            <a:r>
              <a:rPr lang="en-GB" sz="3200" dirty="0" smtClean="0"/>
              <a:t>  print </a:t>
            </a:r>
            <a:r>
              <a:rPr lang="en-GB" sz="3200" dirty="0" err="1" smtClean="0"/>
              <a:t>random.randint</a:t>
            </a:r>
            <a:r>
              <a:rPr lang="en-GB" sz="3200" dirty="0" smtClean="0"/>
              <a:t>(0, 5)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  import </a:t>
            </a:r>
            <a:r>
              <a:rPr lang="en-GB" sz="3200" dirty="0">
                <a:solidFill>
                  <a:srgbClr val="FF0000"/>
                </a:solidFill>
              </a:rPr>
              <a:t>random 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</a:rPr>
              <a:t>random.random</a:t>
            </a:r>
            <a:r>
              <a:rPr lang="en-GB" sz="3200" dirty="0">
                <a:solidFill>
                  <a:srgbClr val="FF0000"/>
                </a:solidFill>
              </a:rPr>
              <a:t>() * 100</a:t>
            </a:r>
          </a:p>
        </p:txBody>
      </p:sp>
    </p:spTree>
    <p:extLst>
      <p:ext uri="{BB962C8B-B14F-4D97-AF65-F5344CB8AC3E}">
        <p14:creationId xmlns:p14="http://schemas.microsoft.com/office/powerpoint/2010/main" val="26963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243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Random.choice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74985" y="1363579"/>
            <a:ext cx="5191626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If we want a random </a:t>
            </a:r>
            <a:r>
              <a:rPr lang="en-GB" sz="2400" dirty="0"/>
              <a:t>value from </a:t>
            </a:r>
            <a:r>
              <a:rPr lang="en-GB" sz="2400" dirty="0" smtClean="0"/>
              <a:t>a </a:t>
            </a:r>
            <a:r>
              <a:rPr lang="en-GB" sz="2400" dirty="0"/>
              <a:t>sequence.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err="1" smtClean="0"/>
              <a:t>random.choice</a:t>
            </a:r>
            <a:r>
              <a:rPr lang="en-GB" sz="2400" dirty="0"/>
              <a:t>( ['red', 'black', 'green'] ).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choice function can often be used for choosing a random element from a </a:t>
            </a:r>
            <a:r>
              <a:rPr lang="en-GB" sz="2400" dirty="0" smtClean="0"/>
              <a:t>list.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99748" y="1363578"/>
            <a:ext cx="5759115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sz="2800" dirty="0" smtClean="0"/>
              <a:t>import </a:t>
            </a:r>
            <a:r>
              <a:rPr lang="en-GB" sz="2800" dirty="0"/>
              <a:t>random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 err="1" smtClean="0"/>
              <a:t>myList</a:t>
            </a:r>
            <a:r>
              <a:rPr lang="en-GB" sz="2800" dirty="0" smtClean="0"/>
              <a:t> </a:t>
            </a:r>
            <a:r>
              <a:rPr lang="en-GB" sz="2800" dirty="0"/>
              <a:t>= [2, 109, False, 10, "Lorem", </a:t>
            </a:r>
            <a:r>
              <a:rPr lang="en-GB" sz="2800" dirty="0" smtClean="0"/>
              <a:t>482]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  </a:t>
            </a:r>
            <a:r>
              <a:rPr lang="en-GB" sz="2800" dirty="0" err="1"/>
              <a:t>random.choice</a:t>
            </a:r>
            <a:r>
              <a:rPr lang="en-GB" sz="2800" dirty="0"/>
              <a:t>(</a:t>
            </a:r>
            <a:r>
              <a:rPr lang="en-GB" sz="2800" dirty="0" err="1"/>
              <a:t>myList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243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Random.shuffle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57300" y="1331495"/>
            <a:ext cx="4800600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sz="2800" dirty="0" smtClean="0"/>
              <a:t>The </a:t>
            </a:r>
            <a:r>
              <a:rPr lang="en-GB" sz="2800" dirty="0"/>
              <a:t>shuffle function, shuffles </a:t>
            </a:r>
            <a:r>
              <a:rPr lang="en-GB" sz="2800" dirty="0" smtClean="0"/>
              <a:t>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the </a:t>
            </a:r>
            <a:r>
              <a:rPr lang="en-GB" sz="2800" dirty="0"/>
              <a:t>elements in list in place,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so </a:t>
            </a:r>
            <a:r>
              <a:rPr lang="en-GB" sz="2800" dirty="0"/>
              <a:t>they are in a random order. </a:t>
            </a:r>
            <a:r>
              <a:rPr lang="en-GB" sz="2800" dirty="0" smtClean="0"/>
              <a:t> 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 err="1" smtClean="0"/>
              <a:t>random.shuffle</a:t>
            </a:r>
            <a:r>
              <a:rPr lang="en-GB" sz="2800" dirty="0" smtClean="0"/>
              <a:t>(list</a:t>
            </a:r>
            <a:r>
              <a:rPr lang="en-GB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47796" y="1331495"/>
            <a:ext cx="4800600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sz="2800" dirty="0" smtClean="0"/>
              <a:t>from </a:t>
            </a:r>
            <a:r>
              <a:rPr lang="en-GB" sz="2800" dirty="0"/>
              <a:t>random import shuffle 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x </a:t>
            </a:r>
            <a:r>
              <a:rPr lang="en-GB" sz="2800" dirty="0"/>
              <a:t>= [[</a:t>
            </a:r>
            <a:r>
              <a:rPr lang="en-GB" sz="2800" dirty="0" err="1"/>
              <a:t>i</a:t>
            </a:r>
            <a:r>
              <a:rPr lang="en-GB" sz="2800" dirty="0"/>
              <a:t>] for </a:t>
            </a:r>
            <a:r>
              <a:rPr lang="en-GB" sz="2800" dirty="0" err="1"/>
              <a:t>i</a:t>
            </a:r>
            <a:r>
              <a:rPr lang="en-GB" sz="2800" dirty="0"/>
              <a:t> in range(10)] 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  shuffle(x)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print (x)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48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243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Randrange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3557" y="1379622"/>
            <a:ext cx="5239753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sz="2400" dirty="0" smtClean="0"/>
              <a:t>Generate </a:t>
            </a:r>
            <a:r>
              <a:rPr lang="en-GB" sz="2400" dirty="0"/>
              <a:t>a randomly selected element </a:t>
            </a:r>
            <a:r>
              <a:rPr lang="en-GB" sz="2400" dirty="0" smtClean="0"/>
              <a:t>  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from </a:t>
            </a:r>
            <a:r>
              <a:rPr lang="en-GB" sz="2400" dirty="0"/>
              <a:t>range(start, stop, step)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</a:t>
            </a:r>
            <a:r>
              <a:rPr lang="en-GB" sz="2400" dirty="0" err="1" smtClean="0"/>
              <a:t>random.randrange</a:t>
            </a:r>
            <a:r>
              <a:rPr lang="en-GB" sz="2400" dirty="0" smtClean="0"/>
              <a:t>(start</a:t>
            </a:r>
            <a:r>
              <a:rPr lang="en-GB" sz="2400" dirty="0"/>
              <a:t>, stop[, step])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79957" y="1395664"/>
            <a:ext cx="5871411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sz="2800" dirty="0" smtClean="0"/>
              <a:t>import </a:t>
            </a:r>
            <a:r>
              <a:rPr lang="en-GB" sz="2800" dirty="0"/>
              <a:t>random 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  for </a:t>
            </a:r>
            <a:r>
              <a:rPr lang="en-GB" sz="2800" dirty="0" err="1"/>
              <a:t>i</a:t>
            </a:r>
            <a:r>
              <a:rPr lang="en-GB" sz="2800" dirty="0"/>
              <a:t> in range(3):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print </a:t>
            </a:r>
            <a:r>
              <a:rPr lang="en-GB" sz="2800" dirty="0" err="1"/>
              <a:t>random.randrange</a:t>
            </a:r>
            <a:r>
              <a:rPr lang="en-GB" sz="2800" dirty="0"/>
              <a:t>(0, 101, 5)</a:t>
            </a:r>
          </a:p>
        </p:txBody>
      </p:sp>
    </p:spTree>
    <p:extLst>
      <p:ext uri="{BB962C8B-B14F-4D97-AF65-F5344CB8AC3E}">
        <p14:creationId xmlns:p14="http://schemas.microsoft.com/office/powerpoint/2010/main" val="30652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8" y="208547"/>
            <a:ext cx="6641038" cy="63847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import random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import </a:t>
            </a:r>
            <a:r>
              <a:rPr lang="en-GB" sz="2600" b="1" dirty="0" err="1">
                <a:solidFill>
                  <a:srgbClr val="FF0000"/>
                </a:solidFill>
              </a:rPr>
              <a:t>itertools</a:t>
            </a:r>
            <a:r>
              <a:rPr lang="en-GB" sz="2600" b="1" dirty="0">
                <a:solidFill>
                  <a:srgbClr val="FF0000"/>
                </a:solidFill>
              </a:rPr>
              <a:t>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outcomes </a:t>
            </a:r>
            <a:r>
              <a:rPr lang="en-GB" sz="2600" b="1" dirty="0">
                <a:solidFill>
                  <a:srgbClr val="FF0000"/>
                </a:solidFill>
              </a:rPr>
              <a:t>= { 'heads':0,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	</a:t>
            </a:r>
            <a:r>
              <a:rPr lang="en-GB" sz="2600" b="1" dirty="0" smtClean="0">
                <a:solidFill>
                  <a:srgbClr val="FF0000"/>
                </a:solidFill>
              </a:rPr>
              <a:t>'tails</a:t>
            </a:r>
            <a:r>
              <a:rPr lang="en-GB" sz="2600" b="1" dirty="0">
                <a:solidFill>
                  <a:srgbClr val="FF0000"/>
                </a:solidFill>
              </a:rPr>
              <a:t>':0,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	</a:t>
            </a:r>
            <a:r>
              <a:rPr lang="en-GB" sz="2600" b="1" dirty="0" smtClean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sides </a:t>
            </a:r>
            <a:r>
              <a:rPr lang="en-GB" sz="2600" b="1" dirty="0">
                <a:solidFill>
                  <a:srgbClr val="FF0000"/>
                </a:solidFill>
              </a:rPr>
              <a:t>= </a:t>
            </a:r>
            <a:r>
              <a:rPr lang="en-GB" sz="2600" b="1" dirty="0" err="1">
                <a:solidFill>
                  <a:srgbClr val="FF0000"/>
                </a:solidFill>
              </a:rPr>
              <a:t>outcomes.keys</a:t>
            </a:r>
            <a:r>
              <a:rPr lang="en-GB" sz="2600" b="1" dirty="0">
                <a:solidFill>
                  <a:srgbClr val="FF0000"/>
                </a:solidFill>
              </a:rPr>
              <a:t>()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for </a:t>
            </a:r>
            <a:r>
              <a:rPr lang="en-GB" sz="2600" b="1" dirty="0" err="1">
                <a:solidFill>
                  <a:srgbClr val="FF0000"/>
                </a:solidFill>
              </a:rPr>
              <a:t>i</a:t>
            </a:r>
            <a:r>
              <a:rPr lang="en-GB" sz="2600" b="1" dirty="0">
                <a:solidFill>
                  <a:srgbClr val="FF0000"/>
                </a:solidFill>
              </a:rPr>
              <a:t> in range(10000):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FF0000"/>
                </a:solidFill>
              </a:rPr>
              <a:t>   outcomes</a:t>
            </a:r>
            <a:r>
              <a:rPr lang="en-GB" sz="2600" b="1" dirty="0">
                <a:solidFill>
                  <a:srgbClr val="FF0000"/>
                </a:solidFill>
              </a:rPr>
              <a:t>[ </a:t>
            </a:r>
            <a:r>
              <a:rPr lang="en-GB" sz="2600" b="1" dirty="0" err="1">
                <a:solidFill>
                  <a:srgbClr val="FF0000"/>
                </a:solidFill>
              </a:rPr>
              <a:t>random.choice</a:t>
            </a:r>
            <a:r>
              <a:rPr lang="en-GB" sz="2600" b="1" dirty="0">
                <a:solidFill>
                  <a:srgbClr val="FF0000"/>
                </a:solidFill>
              </a:rPr>
              <a:t>(sides) ] += 1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print </a:t>
            </a:r>
            <a:r>
              <a:rPr lang="en-GB" sz="2600" b="1" dirty="0">
                <a:solidFill>
                  <a:srgbClr val="FF0000"/>
                </a:solidFill>
              </a:rPr>
              <a:t>'Heads:', outcomes['heads'] 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</a:rPr>
              <a:t>print </a:t>
            </a:r>
            <a:r>
              <a:rPr lang="en-GB" sz="2600" b="1" dirty="0">
                <a:solidFill>
                  <a:srgbClr val="FF0000"/>
                </a:solidFill>
              </a:rPr>
              <a:t>'Tails:', outcomes['tails']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06063" y="1219200"/>
            <a:ext cx="2662990" cy="460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Example – Random HEADS and TAILS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8036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243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Tasks </a:t>
            </a:r>
            <a:r>
              <a:rPr lang="en-GB" smtClean="0"/>
              <a:t>to complete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57300" y="1331495"/>
            <a:ext cx="4800600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u="sng" dirty="0" smtClean="0"/>
              <a:t>Task 1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 Write a program to throw 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a dice!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 Add  to the program so   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you can throw two dice!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47796" y="1331495"/>
            <a:ext cx="4800600" cy="4574005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 </a:t>
            </a:r>
            <a:r>
              <a:rPr lang="en-GB" sz="3200" b="1" u="sng" dirty="0" smtClean="0"/>
              <a:t>Task 2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 Write a program to shuffle   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a deck of cards and then </a:t>
            </a:r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deal 5 cards.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76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1063</TotalTime>
  <Words>398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Programming Skills</vt:lpstr>
      <vt:lpstr>Learning Objectives</vt:lpstr>
      <vt:lpstr>Random module</vt:lpstr>
      <vt:lpstr>Randint</vt:lpstr>
      <vt:lpstr>Random.choice</vt:lpstr>
      <vt:lpstr>Random.shuffle</vt:lpstr>
      <vt:lpstr>Randrange</vt:lpstr>
      <vt:lpstr>PowerPoint Presentation</vt:lpstr>
      <vt:lpstr>Tasks to complete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74</cp:revision>
  <dcterms:created xsi:type="dcterms:W3CDTF">2016-11-02T23:32:43Z</dcterms:created>
  <dcterms:modified xsi:type="dcterms:W3CDTF">2017-03-09T22:49:39Z</dcterms:modified>
</cp:coreProperties>
</file>