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777B61E-196E-4A84-BC9D-A5C8F1C02BFF}" type="datetimeFigureOut">
              <a:rPr lang="en-GB" smtClean="0"/>
              <a:t>16/01/2017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5ED0AB8-1684-409A-81A8-FFF8B649410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3001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B61E-196E-4A84-BC9D-A5C8F1C02BFF}" type="datetimeFigureOut">
              <a:rPr lang="en-GB" smtClean="0"/>
              <a:t>16/01/2017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AB8-1684-409A-81A8-FFF8B649410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4498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B61E-196E-4A84-BC9D-A5C8F1C02BFF}" type="datetimeFigureOut">
              <a:rPr lang="en-GB" smtClean="0"/>
              <a:t>16/01/2017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AB8-1684-409A-81A8-FFF8B649410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3290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B61E-196E-4A84-BC9D-A5C8F1C02BFF}" type="datetimeFigureOut">
              <a:rPr lang="en-GB" smtClean="0"/>
              <a:t>16/01/2017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AB8-1684-409A-81A8-FFF8B649410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3159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777B61E-196E-4A84-BC9D-A5C8F1C02BFF}" type="datetimeFigureOut">
              <a:rPr lang="en-GB" smtClean="0"/>
              <a:t>16/01/2017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5ED0AB8-1684-409A-81A8-FFF8B6494103}" type="slidenum">
              <a:rPr lang="en-GB" smtClean="0"/>
              <a:t>‹#›</a:t>
            </a:fld>
            <a:endParaRPr lang="en-GB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199803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B61E-196E-4A84-BC9D-A5C8F1C02BFF}" type="datetimeFigureOut">
              <a:rPr lang="en-GB" smtClean="0"/>
              <a:t>16/01/2017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AB8-1684-409A-81A8-FFF8B649410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316009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B61E-196E-4A84-BC9D-A5C8F1C02BFF}" type="datetimeFigureOut">
              <a:rPr lang="en-GB" smtClean="0"/>
              <a:t>16/01/2017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AB8-1684-409A-81A8-FFF8B649410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712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B61E-196E-4A84-BC9D-A5C8F1C02BFF}" type="datetimeFigureOut">
              <a:rPr lang="en-GB" smtClean="0"/>
              <a:t>16/01/2017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AB8-1684-409A-81A8-FFF8B649410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3012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B61E-196E-4A84-BC9D-A5C8F1C02BFF}" type="datetimeFigureOut">
              <a:rPr lang="en-GB" smtClean="0"/>
              <a:t>16/01/2017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AB8-1684-409A-81A8-FFF8B649410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1833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777B61E-196E-4A84-BC9D-A5C8F1C02BFF}" type="datetimeFigureOut">
              <a:rPr lang="en-GB" smtClean="0"/>
              <a:t>16/01/2017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05ED0AB8-1684-409A-81A8-FFF8B649410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702975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777B61E-196E-4A84-BC9D-A5C8F1C02BFF}" type="datetimeFigureOut">
              <a:rPr lang="en-GB" smtClean="0"/>
              <a:t>16/01/2017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05ED0AB8-1684-409A-81A8-FFF8B649410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878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777B61E-196E-4A84-BC9D-A5C8F1C02BFF}" type="datetimeFigureOut">
              <a:rPr lang="en-GB" smtClean="0"/>
              <a:t>16/01/2017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5ED0AB8-1684-409A-81A8-FFF8B649410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38008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Programming – </a:t>
            </a:r>
            <a:r>
              <a:rPr lang="en-GB" sz="3600" dirty="0" smtClean="0"/>
              <a:t>Translators</a:t>
            </a:r>
            <a:endParaRPr lang="en-GB" sz="36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32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61222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Answers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8539302"/>
              </p:ext>
            </p:extLst>
          </p:nvPr>
        </p:nvGraphicFramePr>
        <p:xfrm>
          <a:off x="1250950" y="1331913"/>
          <a:ext cx="10179050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9525"/>
                <a:gridCol w="5089525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HIGH LEVEL LANGUAGES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LOW LEVEL LANGUAGES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Faster program development; less time consuming to write and then test the program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Require less memory and execution time.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Not necessary to remember the register of the CPU and/ or the mnemonic</a:t>
                      </a:r>
                      <a:r>
                        <a:rPr lang="en-GB" baseline="0" dirty="0" smtClean="0"/>
                        <a:t> instructions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Allows</a:t>
                      </a:r>
                      <a:r>
                        <a:rPr lang="en-GB" baseline="0" dirty="0" smtClean="0"/>
                        <a:t> direct control of system hardware and used extensively for programming embedded systems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Portability</a:t>
                      </a:r>
                      <a:r>
                        <a:rPr lang="en-GB" baseline="0" dirty="0" smtClean="0"/>
                        <a:t> from one machine to another; each assembly language is specific to a particular type of CPU but high </a:t>
                      </a:r>
                      <a:r>
                        <a:rPr lang="en-GB" baseline="0" dirty="0" err="1" smtClean="0"/>
                        <a:t>lvel</a:t>
                      </a:r>
                      <a:r>
                        <a:rPr lang="en-GB" baseline="0" dirty="0" smtClean="0"/>
                        <a:t> languages are generally portable across different CPU’s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163543"/>
              </p:ext>
            </p:extLst>
          </p:nvPr>
        </p:nvGraphicFramePr>
        <p:xfrm>
          <a:off x="2276475" y="4649981"/>
          <a:ext cx="8128000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Compilers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Interpreters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Proprietary software (where owners don’t want the user to be able to access the source code.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Open source</a:t>
                      </a:r>
                      <a:r>
                        <a:rPr lang="en-GB" baseline="0" dirty="0" smtClean="0"/>
                        <a:t> software; where the original programmer is happy for the user to change; rewrite or add to an </a:t>
                      </a:r>
                      <a:r>
                        <a:rPr lang="en-GB" baseline="0" smtClean="0"/>
                        <a:t>original program.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456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61222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Recap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331495"/>
            <a:ext cx="10178322" cy="4548097"/>
          </a:xfrm>
        </p:spPr>
        <p:txBody>
          <a:bodyPr/>
          <a:lstStyle/>
          <a:p>
            <a:r>
              <a:rPr lang="en-GB" dirty="0" smtClean="0"/>
              <a:t>We established there is Machine Code, Low Level Languages and High Level Languages</a:t>
            </a:r>
          </a:p>
          <a:p>
            <a:r>
              <a:rPr lang="en-GB" dirty="0" smtClean="0"/>
              <a:t>We know Machine Code is in the form Binary 0’s and 1’s; Each BYTE will have an instruction followed by a BYTE of data in Binary form</a:t>
            </a:r>
          </a:p>
          <a:p>
            <a:r>
              <a:rPr lang="en-GB" dirty="0" smtClean="0"/>
              <a:t>Assembly Language is a Low Level Language made up of an OPCODE and an OPERAND. </a:t>
            </a:r>
            <a:endParaRPr lang="en-GB" dirty="0"/>
          </a:p>
          <a:p>
            <a:r>
              <a:rPr lang="en-GB" dirty="0" smtClean="0"/>
              <a:t>The Opcode is the instruction and in ASSEMBLY Language is in the form of a MNEMONIC i.e. LD – LOAD;  ADD – ADD; INC – INCREMENT.</a:t>
            </a:r>
          </a:p>
          <a:p>
            <a:r>
              <a:rPr lang="en-GB" dirty="0" smtClean="0"/>
              <a:t>Sometimes the Opcode is followed by an OPERAND which will indicate the register/ data relevant to the command.</a:t>
            </a:r>
          </a:p>
          <a:p>
            <a:r>
              <a:rPr lang="en-GB" dirty="0" smtClean="0"/>
              <a:t>ALL PROGRAMMING (low and high level) HAS TO BE CONVERTED INTO MACHINE CODE IN ORDER TO RUN ON A COMPUTER!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305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sz="2800" dirty="0"/>
              <a:t>To know three types of </a:t>
            </a:r>
            <a:r>
              <a:rPr lang="en-GB" sz="2800" dirty="0" smtClean="0"/>
              <a:t>translator</a:t>
            </a:r>
          </a:p>
          <a:p>
            <a:pPr marL="0" lvl="0" indent="0">
              <a:buNone/>
            </a:pPr>
            <a:endParaRPr lang="en-GB" sz="2800" dirty="0"/>
          </a:p>
          <a:p>
            <a:pPr lvl="0"/>
            <a:r>
              <a:rPr lang="en-GB" sz="2800" dirty="0"/>
              <a:t>To be able to describe the differences between types of </a:t>
            </a:r>
            <a:r>
              <a:rPr lang="en-GB" sz="2800" dirty="0" smtClean="0"/>
              <a:t>translator</a:t>
            </a:r>
          </a:p>
          <a:p>
            <a:pPr marL="0" lvl="0" indent="0">
              <a:buNone/>
            </a:pPr>
            <a:endParaRPr lang="en-GB" sz="2800" dirty="0"/>
          </a:p>
          <a:p>
            <a:r>
              <a:rPr lang="en-GB" sz="2800" dirty="0"/>
              <a:t>To understand most appropriate translator to use for a given situation</a:t>
            </a:r>
          </a:p>
        </p:txBody>
      </p:sp>
    </p:spTree>
    <p:extLst>
      <p:ext uri="{BB962C8B-B14F-4D97-AF65-F5344CB8AC3E}">
        <p14:creationId xmlns:p14="http://schemas.microsoft.com/office/powerpoint/2010/main" val="84121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612226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tRANSLATORS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331495"/>
            <a:ext cx="10178322" cy="4548097"/>
          </a:xfrm>
        </p:spPr>
        <p:txBody>
          <a:bodyPr/>
          <a:lstStyle/>
          <a:p>
            <a:r>
              <a:rPr lang="en-GB" dirty="0" smtClean="0"/>
              <a:t>There are three types of translators (ASSEMBLERS; COMPILERS and INTERPRETORS)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They all convert the program to machine code but do it in a different way.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04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61222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Assemblers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331495"/>
            <a:ext cx="10178322" cy="4548097"/>
          </a:xfrm>
        </p:spPr>
        <p:txBody>
          <a:bodyPr/>
          <a:lstStyle/>
          <a:p>
            <a:r>
              <a:rPr lang="en-GB" dirty="0" smtClean="0"/>
              <a:t>An ASSEMBLER translates the mnemonics of assembly language programs into machine language instructions for the microprocessor to execute.</a:t>
            </a:r>
          </a:p>
          <a:p>
            <a:endParaRPr lang="en-GB" dirty="0"/>
          </a:p>
          <a:p>
            <a:r>
              <a:rPr lang="en-GB" dirty="0" smtClean="0"/>
              <a:t>Assembly language is the most similar to machine code as there is one instruction per machine code instruction.</a:t>
            </a:r>
          </a:p>
          <a:p>
            <a:endParaRPr lang="en-GB" dirty="0"/>
          </a:p>
          <a:p>
            <a:r>
              <a:rPr lang="en-GB" dirty="0" smtClean="0"/>
              <a:t>Most assembly language programs are used in embedded systems like those used in a washing machine or camera. These are usually limited to a certain number of tasks and mean that the hardware components of the device can be more easily controlled.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018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61222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High level Languages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331495"/>
            <a:ext cx="10178322" cy="4548097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Although assembly language is a lot more user friendly than machine code it is still limited and cumbersome for use humans.</a:t>
            </a:r>
          </a:p>
          <a:p>
            <a:r>
              <a:rPr lang="en-GB" dirty="0" smtClean="0"/>
              <a:t>High Level Languages are machine independent and resemble human languages more closely.</a:t>
            </a:r>
          </a:p>
          <a:p>
            <a:r>
              <a:rPr lang="en-GB" dirty="0" smtClean="0"/>
              <a:t>Focus is more on programming logic than the hardware components i.e. memory addressing that Assembly language deals with.</a:t>
            </a:r>
          </a:p>
          <a:p>
            <a:r>
              <a:rPr lang="en-GB" dirty="0" smtClean="0"/>
              <a:t>High Level Languages provide in built in data structures and constructs like iterations and selection and include functions the programmer can use rather than having to write them all themselves.</a:t>
            </a:r>
          </a:p>
          <a:p>
            <a:r>
              <a:rPr lang="en-GB" dirty="0" smtClean="0"/>
              <a:t>THE COMMANDS STILL NEED TO BE CONVERTED INTO MACHINE LANGUAGE BEFORE THEY CAN BE EXECUTED BY THE MICROPROCESSOR.</a:t>
            </a:r>
          </a:p>
          <a:p>
            <a:endParaRPr lang="en-GB" dirty="0"/>
          </a:p>
          <a:p>
            <a:r>
              <a:rPr lang="en-GB" dirty="0" smtClean="0"/>
              <a:t>Compilers and interpreters do this but in very distinct ways.</a:t>
            </a:r>
          </a:p>
        </p:txBody>
      </p:sp>
    </p:spTree>
    <p:extLst>
      <p:ext uri="{BB962C8B-B14F-4D97-AF65-F5344CB8AC3E}">
        <p14:creationId xmlns:p14="http://schemas.microsoft.com/office/powerpoint/2010/main" val="221682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61222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Compiler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331495"/>
            <a:ext cx="10178322" cy="4548097"/>
          </a:xfrm>
        </p:spPr>
        <p:txBody>
          <a:bodyPr/>
          <a:lstStyle/>
          <a:p>
            <a:r>
              <a:rPr lang="en-GB" dirty="0" smtClean="0"/>
              <a:t>Reads the whole program (source code) and F there are no errors will translate it into a complete machine code program (object code).</a:t>
            </a:r>
          </a:p>
          <a:p>
            <a:r>
              <a:rPr lang="en-GB" dirty="0" smtClean="0"/>
              <a:t>This is output as a new file which can be saved.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488223"/>
              </p:ext>
            </p:extLst>
          </p:nvPr>
        </p:nvGraphicFramePr>
        <p:xfrm>
          <a:off x="1042736" y="2871537"/>
          <a:ext cx="10387264" cy="36854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3632"/>
                <a:gridCol w="5193632"/>
              </a:tblGrid>
              <a:tr h="667966">
                <a:tc>
                  <a:txBody>
                    <a:bodyPr/>
                    <a:lstStyle/>
                    <a:p>
                      <a:r>
                        <a:rPr lang="en-GB" dirty="0" smtClean="0"/>
                        <a:t>Advantages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Disadvantages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The translation is done once only and as a separate process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If</a:t>
                      </a:r>
                      <a:r>
                        <a:rPr lang="en-GB" baseline="0" dirty="0" smtClean="0"/>
                        <a:t> errors are encountered it will keep trying to compile the program and reports the errors at the end.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The program that is run is already</a:t>
                      </a:r>
                      <a:r>
                        <a:rPr lang="en-GB" baseline="0" dirty="0" smtClean="0"/>
                        <a:t> translated into machine code so is much faster to execute.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You have to edit the original source code and re-compile the whole program if an</a:t>
                      </a:r>
                      <a:r>
                        <a:rPr lang="en-GB" baseline="0" dirty="0" smtClean="0"/>
                        <a:t> error is discovered OR an adjustment is needed.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It protects the software from competitors who might otherwise be able to see how it is designed and built (i.e. you only provide the machine code version</a:t>
                      </a:r>
                      <a:r>
                        <a:rPr lang="en-GB" baseline="0" dirty="0" smtClean="0"/>
                        <a:t> to the user)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749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61222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Interpreter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331495"/>
            <a:ext cx="10178322" cy="4548097"/>
          </a:xfrm>
        </p:spPr>
        <p:txBody>
          <a:bodyPr/>
          <a:lstStyle/>
          <a:p>
            <a:r>
              <a:rPr lang="en-GB" dirty="0" smtClean="0"/>
              <a:t>Reads the source code one line at a time, converts that line and executes it; the next line is then read, converted and executed and so on!</a:t>
            </a:r>
          </a:p>
          <a:p>
            <a:r>
              <a:rPr lang="en-GB" dirty="0" smtClean="0"/>
              <a:t>This has to be done each time the program is run.</a:t>
            </a: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575537"/>
              </p:ext>
            </p:extLst>
          </p:nvPr>
        </p:nvGraphicFramePr>
        <p:xfrm>
          <a:off x="1042736" y="2871537"/>
          <a:ext cx="10387264" cy="2222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3632"/>
                <a:gridCol w="5193632"/>
              </a:tblGrid>
              <a:tr h="667966">
                <a:tc>
                  <a:txBody>
                    <a:bodyPr/>
                    <a:lstStyle/>
                    <a:p>
                      <a:r>
                        <a:rPr lang="en-GB" dirty="0" smtClean="0"/>
                        <a:t>Advantages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Disadvantages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When an error is found the interpreter reports it straight away and stops so the programmer can easily find where the</a:t>
                      </a:r>
                      <a:r>
                        <a:rPr lang="en-GB" baseline="0" dirty="0" smtClean="0"/>
                        <a:t> error is.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Every line has to be translated every time it is executed; so is slower.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aseline="0" dirty="0" smtClean="0"/>
                        <a:t>The program is easily edited as it always exists as source code.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The user has to have the interpreter as well as the source code in order to execute the program.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284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61222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Task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331495"/>
            <a:ext cx="10178322" cy="4548097"/>
          </a:xfrm>
        </p:spPr>
        <p:txBody>
          <a:bodyPr/>
          <a:lstStyle/>
          <a:p>
            <a:r>
              <a:rPr lang="en-GB" dirty="0" smtClean="0"/>
              <a:t>List the advantages of using High Level Languages</a:t>
            </a:r>
            <a:endParaRPr lang="en-GB" dirty="0"/>
          </a:p>
          <a:p>
            <a:r>
              <a:rPr lang="en-GB" dirty="0" smtClean="0"/>
              <a:t>List the advantages of using Low Level Languages</a:t>
            </a:r>
          </a:p>
          <a:p>
            <a:endParaRPr lang="en-GB" dirty="0"/>
          </a:p>
          <a:p>
            <a:r>
              <a:rPr lang="en-GB" dirty="0" smtClean="0"/>
              <a:t>Identify where Compilers and Interpreters are most like used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555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831</TotalTime>
  <Words>818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Impact</vt:lpstr>
      <vt:lpstr>Badge</vt:lpstr>
      <vt:lpstr>Programming – Translators</vt:lpstr>
      <vt:lpstr>Recap</vt:lpstr>
      <vt:lpstr>Learning Objectives</vt:lpstr>
      <vt:lpstr>tRANSLATORS</vt:lpstr>
      <vt:lpstr>Assemblers</vt:lpstr>
      <vt:lpstr>High level Languages</vt:lpstr>
      <vt:lpstr>Compiler</vt:lpstr>
      <vt:lpstr>Interpreter</vt:lpstr>
      <vt:lpstr>Task</vt:lpstr>
      <vt:lpstr>Answers</vt:lpstr>
    </vt:vector>
  </TitlesOfParts>
  <Company>Telford &amp; Wrekin Council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Skills</dc:title>
  <dc:creator>Smith, Yvonne</dc:creator>
  <cp:lastModifiedBy>Smith, Yvonne</cp:lastModifiedBy>
  <cp:revision>62</cp:revision>
  <dcterms:created xsi:type="dcterms:W3CDTF">2016-11-02T23:32:43Z</dcterms:created>
  <dcterms:modified xsi:type="dcterms:W3CDTF">2017-01-16T10:18:42Z</dcterms:modified>
</cp:coreProperties>
</file>