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2" r:id="rId7"/>
    <p:sldId id="268" r:id="rId8"/>
    <p:sldId id="269" r:id="rId9"/>
    <p:sldId id="264" r:id="rId10"/>
    <p:sldId id="270" r:id="rId11"/>
    <p:sldId id="263" r:id="rId12"/>
    <p:sldId id="275" r:id="rId13"/>
    <p:sldId id="277" r:id="rId14"/>
    <p:sldId id="267" r:id="rId15"/>
    <p:sldId id="271" r:id="rId16"/>
    <p:sldId id="273" r:id="rId17"/>
    <p:sldId id="27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D0804-A46A-D4F9-1664-1D9A1A5DDBE1}" v="78" dt="2023-10-30T03:56:42.980"/>
    <p1510:client id="{041BE431-02E1-42A9-BA94-E13793BC7520}" v="381" dt="2023-10-30T03:29:31.742"/>
    <p1510:client id="{0B05B26B-C035-6387-8BD9-D8FAA08E5ADD}" v="39" dt="2023-10-29T20:20:48.902"/>
    <p1510:client id="{1C1F19CE-4913-FEB5-8802-ECB14E1DBA10}" v="1" dt="2023-10-30T03:58:12.539"/>
    <p1510:client id="{205D4802-BA8F-8525-D573-A4AE0A015986}" v="10" dt="2023-10-30T02:10:28.891"/>
    <p1510:client id="{218BD0E8-B3BC-E436-4A99-821AEB044F29}" v="68" dt="2023-10-30T03:07:23.784"/>
    <p1510:client id="{26A8C50F-18F1-6BB2-7750-35A9EE51EADF}" v="167" dt="2023-10-29T20:25:48.755"/>
    <p1510:client id="{3EE78260-FEB7-9F49-9143-891493A777A4}" v="348" dt="2023-10-29T23:26:44.252"/>
    <p1510:client id="{4BF55D2F-14AB-4259-50FB-2DF6FB881F8D}" v="323" dt="2023-10-30T02:57:35.366"/>
    <p1510:client id="{7695455A-425C-4EB8-AD92-3B76FAA0C4AE}" v="2450" dt="2023-10-29T21:32:09.663"/>
    <p1510:client id="{8B344C44-6100-6746-F980-25367637E72C}" v="944" dt="2023-10-30T03:54:13.938"/>
    <p1510:client id="{90C1B353-2D01-3948-223C-44B75AF3FDEC}" v="348" dt="2023-10-29T21:32:05.552"/>
    <p1510:client id="{C18EEB1D-47DC-57E3-D501-7F0D242C8739}" v="453" dt="2023-10-29T22:49:01.304"/>
    <p1510:client id="{F77B0AF2-CC14-9FDF-261F-C402C283924D}" v="342" dt="2023-10-29T22:11:58.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54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9517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2704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105790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5092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118161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9526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8055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3855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855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057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239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517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349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099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958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8503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5109247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blue abstract watercolor pattern on a white background">
            <a:extLst>
              <a:ext uri="{FF2B5EF4-FFF2-40B4-BE49-F238E27FC236}">
                <a16:creationId xmlns:a16="http://schemas.microsoft.com/office/drawing/2014/main" id="{6CD8C6B4-E835-7993-2769-02E41CAE6F25}"/>
              </a:ext>
            </a:extLst>
          </p:cNvPr>
          <p:cNvPicPr>
            <a:picLocks noChangeAspect="1"/>
          </p:cNvPicPr>
          <p:nvPr/>
        </p:nvPicPr>
        <p:blipFill rotWithShape="1">
          <a:blip r:embed="rId2"/>
          <a:srcRect t="14334" b="1396"/>
          <a:stretch/>
        </p:blipFill>
        <p:spPr>
          <a:xfrm>
            <a:off x="50262" y="10"/>
            <a:ext cx="12191978" cy="6857990"/>
          </a:xfrm>
          <a:prstGeom prst="rect">
            <a:avLst/>
          </a:prstGeom>
          <a:noFill/>
        </p:spPr>
      </p:pic>
      <p:sp>
        <p:nvSpPr>
          <p:cNvPr id="2" name="Title 1"/>
          <p:cNvSpPr>
            <a:spLocks noGrp="1"/>
          </p:cNvSpPr>
          <p:nvPr>
            <p:ph type="ctrTitle"/>
          </p:nvPr>
        </p:nvSpPr>
        <p:spPr>
          <a:xfrm>
            <a:off x="995964" y="2735552"/>
            <a:ext cx="6772868" cy="2150420"/>
          </a:xfrm>
        </p:spPr>
        <p:txBody>
          <a:bodyPr>
            <a:noAutofit/>
          </a:bodyPr>
          <a:lstStyle/>
          <a:p>
            <a:r>
              <a:rPr lang="en-US" sz="6000" i="1">
                <a:solidFill>
                  <a:srgbClr val="FFFFFF"/>
                </a:solidFill>
                <a:latin typeface="Footlight MT Light"/>
              </a:rPr>
              <a:t>Data mining presentation</a:t>
            </a:r>
          </a:p>
        </p:txBody>
      </p:sp>
      <p:sp>
        <p:nvSpPr>
          <p:cNvPr id="23" name="Date Placeholder 2">
            <a:extLst>
              <a:ext uri="{FF2B5EF4-FFF2-40B4-BE49-F238E27FC236}">
                <a16:creationId xmlns:a16="http://schemas.microsoft.com/office/drawing/2014/main" id="{5D121C9B-E86C-18A7-BC43-F687CF46BFA7}"/>
              </a:ext>
            </a:extLst>
          </p:cNvPr>
          <p:cNvSpPr>
            <a:spLocks noGrp="1"/>
          </p:cNvSpPr>
          <p:nvPr>
            <p:ph type="dt" sz="half" idx="10"/>
          </p:nvPr>
        </p:nvSpPr>
        <p:spPr/>
        <p:txBody>
          <a:bodyPr/>
          <a:lstStyle/>
          <a:p>
            <a:pPr>
              <a:spcAft>
                <a:spcPts val="600"/>
              </a:spcAft>
            </a:pPr>
            <a:fld id="{4C0D5889-EC99-42B1-BAD2-2D706E090CEC}" type="datetime1">
              <a:rPr lang="en-US" smtClean="0">
                <a:solidFill>
                  <a:srgbClr val="FFFFFF"/>
                </a:solidFill>
                <a:effectLst>
                  <a:outerShdw blurRad="38100" dist="38100" dir="2700000" algn="tl">
                    <a:srgbClr val="000000">
                      <a:alpha val="43137"/>
                    </a:srgbClr>
                  </a:outerShdw>
                </a:effectLst>
              </a:rPr>
              <a:pPr>
                <a:spcAft>
                  <a:spcPts val="600"/>
                </a:spcAft>
              </a:pPr>
              <a:t>10/29/2023</a:t>
            </a:fld>
            <a:endParaRPr lang="en-US">
              <a:solidFill>
                <a:srgbClr val="FFFFFF"/>
              </a:solidFill>
              <a:effectLst>
                <a:outerShdw blurRad="38100" dist="38100" dir="2700000" algn="tl">
                  <a:srgbClr val="000000">
                    <a:alpha val="43137"/>
                  </a:srgbClr>
                </a:outerShdw>
              </a:effectLst>
            </a:endParaRPr>
          </a:p>
        </p:txBody>
      </p:sp>
      <p:sp>
        <p:nvSpPr>
          <p:cNvPr id="27" name="Slide Number Placeholder 4">
            <a:extLst>
              <a:ext uri="{FF2B5EF4-FFF2-40B4-BE49-F238E27FC236}">
                <a16:creationId xmlns:a16="http://schemas.microsoft.com/office/drawing/2014/main" id="{E89E93CB-CB2E-155E-912C-AD438FB56417}"/>
              </a:ext>
            </a:extLst>
          </p:cNvPr>
          <p:cNvSpPr>
            <a:spLocks noGrp="1"/>
          </p:cNvSpPr>
          <p:nvPr>
            <p:ph type="sldNum" sz="quarter" idx="12"/>
          </p:nvPr>
        </p:nvSpPr>
        <p:spPr/>
        <p:txBody>
          <a:bodyPr/>
          <a:lstStyle/>
          <a:p>
            <a:pPr>
              <a:spcAft>
                <a:spcPts val="600"/>
              </a:spcAft>
            </a:pPr>
            <a:fld id="{9DFF7F0B-831F-46BB-8F4F-ABBF3D4914C2}"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5F73A-B130-7684-4A84-81BD7CA806B2}"/>
              </a:ext>
            </a:extLst>
          </p:cNvPr>
          <p:cNvSpPr>
            <a:spLocks noGrp="1"/>
          </p:cNvSpPr>
          <p:nvPr>
            <p:ph idx="1"/>
          </p:nvPr>
        </p:nvSpPr>
        <p:spPr>
          <a:xfrm>
            <a:off x="1009727" y="1381218"/>
            <a:ext cx="8534400" cy="3615267"/>
          </a:xfrm>
        </p:spPr>
        <p:txBody>
          <a:bodyPr>
            <a:normAutofit fontScale="92500" lnSpcReduction="10000"/>
          </a:bodyPr>
          <a:lstStyle/>
          <a:p>
            <a:pPr>
              <a:spcBef>
                <a:spcPts val="0"/>
              </a:spcBef>
              <a:spcAft>
                <a:spcPts val="0"/>
              </a:spcAft>
              <a:buFont typeface="Wingdings,Sans-Serif" panose="05040102010807070707" pitchFamily="18" charset="2"/>
              <a:buChar char="Ø"/>
            </a:pPr>
            <a:r>
              <a:rPr lang="en-US" sz="1800" b="1" u="sng">
                <a:solidFill>
                  <a:srgbClr val="FFFFFF"/>
                </a:solidFill>
                <a:latin typeface="Arial"/>
                <a:cs typeface="Arial"/>
              </a:rPr>
              <a:t>Model Training and Validation:</a:t>
            </a:r>
            <a:r>
              <a:rPr lang="en-US" sz="1800">
                <a:solidFill>
                  <a:srgbClr val="FFFFFF"/>
                </a:solidFill>
                <a:latin typeface="Arial"/>
                <a:cs typeface="Arial"/>
              </a:rPr>
              <a:t> </a:t>
            </a:r>
          </a:p>
          <a:p>
            <a:pPr>
              <a:spcBef>
                <a:spcPts val="0"/>
              </a:spcBef>
              <a:spcAft>
                <a:spcPts val="0"/>
              </a:spcAft>
              <a:buClr>
                <a:srgbClr val="FFFFFF"/>
              </a:buClr>
              <a:buFont typeface="Arial,Sans-Serif" panose="05040102010807070707" pitchFamily="18" charset="2"/>
              <a:buChar char="•"/>
            </a:pPr>
            <a:r>
              <a:rPr lang="en-US" sz="1800">
                <a:solidFill>
                  <a:srgbClr val="FFFFFF"/>
                </a:solidFill>
                <a:latin typeface="Arial"/>
                <a:cs typeface="Arial"/>
              </a:rPr>
              <a:t>Classification models (Logistic Regression, Decision Tree, Random Forest, Gradient Boosting, </a:t>
            </a:r>
            <a:r>
              <a:rPr lang="en-US" sz="1800" err="1">
                <a:solidFill>
                  <a:srgbClr val="FFFFFF"/>
                </a:solidFill>
                <a:latin typeface="Arial"/>
                <a:cs typeface="Arial"/>
              </a:rPr>
              <a:t>XGBoost</a:t>
            </a:r>
            <a:r>
              <a:rPr lang="en-US" sz="1800">
                <a:solidFill>
                  <a:srgbClr val="FFFFFF"/>
                </a:solidFill>
                <a:latin typeface="Arial"/>
                <a:cs typeface="Arial"/>
              </a:rPr>
              <a:t>) are trained and evaluated.</a:t>
            </a:r>
          </a:p>
          <a:p>
            <a:pPr>
              <a:spcBef>
                <a:spcPts val="0"/>
              </a:spcBef>
              <a:spcAft>
                <a:spcPts val="0"/>
              </a:spcAft>
              <a:buClr>
                <a:srgbClr val="FFFFFF"/>
              </a:buClr>
              <a:buFont typeface="Arial,Sans-Serif" panose="05040102010807070707" pitchFamily="18" charset="2"/>
              <a:buChar char="•"/>
            </a:pPr>
            <a:r>
              <a:rPr lang="en-US" sz="1800">
                <a:solidFill>
                  <a:srgbClr val="FFFFFF"/>
                </a:solidFill>
                <a:latin typeface="Arial"/>
                <a:cs typeface="Arial"/>
              </a:rPr>
              <a:t>Evaluation metrics such as accuracy, confusion matrix, and classification report are printed for each model.</a:t>
            </a:r>
          </a:p>
          <a:p>
            <a:pPr>
              <a:spcBef>
                <a:spcPts val="0"/>
              </a:spcBef>
              <a:spcAft>
                <a:spcPts val="0"/>
              </a:spcAft>
              <a:buClr>
                <a:srgbClr val="FFFFFF"/>
              </a:buClr>
              <a:buFont typeface="Wingdings,Sans-Serif" panose="05040102010807070707" pitchFamily="18" charset="2"/>
              <a:buChar char="Ø"/>
            </a:pPr>
            <a:endParaRPr lang="en-US" sz="1800">
              <a:solidFill>
                <a:srgbClr val="FFFFFF"/>
              </a:solidFill>
              <a:latin typeface="Arial"/>
              <a:cs typeface="Arial"/>
            </a:endParaRPr>
          </a:p>
          <a:p>
            <a:pPr>
              <a:spcBef>
                <a:spcPts val="0"/>
              </a:spcBef>
              <a:spcAft>
                <a:spcPts val="0"/>
              </a:spcAft>
              <a:buClr>
                <a:srgbClr val="FFFFFF"/>
              </a:buClr>
              <a:buFont typeface="Wingdings,Sans-Serif" panose="05040102010807070707" pitchFamily="18" charset="2"/>
              <a:buChar char="Ø"/>
            </a:pPr>
            <a:r>
              <a:rPr lang="en-US" sz="1800" b="1" u="sng">
                <a:solidFill>
                  <a:srgbClr val="FFFFFF"/>
                </a:solidFill>
                <a:latin typeface="Arial"/>
                <a:cs typeface="Arial"/>
              </a:rPr>
              <a:t>Model Performance:</a:t>
            </a:r>
            <a:r>
              <a:rPr lang="en-US" sz="1800" b="1">
                <a:solidFill>
                  <a:srgbClr val="FFFFFF"/>
                </a:solidFill>
                <a:latin typeface="Arial"/>
                <a:cs typeface="Arial"/>
              </a:rPr>
              <a:t> </a:t>
            </a:r>
            <a:r>
              <a:rPr lang="en-US" sz="1800">
                <a:solidFill>
                  <a:srgbClr val="FFFFFF"/>
                </a:solidFill>
                <a:latin typeface="Arial"/>
                <a:cs typeface="Arial"/>
              </a:rPr>
              <a:t>It was evaluated using variety of metrics including Accuracy, Precision, Recall, F1 Score, AUC. The higher the model's Accuracy and Precision is the higher is their performance ratings.</a:t>
            </a:r>
          </a:p>
          <a:p>
            <a:pPr>
              <a:spcBef>
                <a:spcPts val="0"/>
              </a:spcBef>
              <a:spcAft>
                <a:spcPts val="0"/>
              </a:spcAft>
              <a:buClr>
                <a:srgbClr val="FFFFFF"/>
              </a:buClr>
              <a:buFont typeface="Wingdings,Sans-Serif" panose="05040102010807070707" pitchFamily="18" charset="2"/>
              <a:buChar char="Ø"/>
            </a:pPr>
            <a:endParaRPr lang="en-US" sz="1800">
              <a:solidFill>
                <a:srgbClr val="FFFFFF"/>
              </a:solidFill>
              <a:latin typeface="Arial"/>
              <a:cs typeface="Arial"/>
            </a:endParaRPr>
          </a:p>
          <a:p>
            <a:pPr>
              <a:spcBef>
                <a:spcPts val="0"/>
              </a:spcBef>
              <a:spcAft>
                <a:spcPts val="0"/>
              </a:spcAft>
              <a:buClr>
                <a:srgbClr val="FFFFFF"/>
              </a:buClr>
              <a:buFont typeface="Wingdings,Sans-Serif" panose="05040102010807070707" pitchFamily="18" charset="2"/>
              <a:buChar char="Ø"/>
            </a:pPr>
            <a:r>
              <a:rPr lang="en-US" sz="1800" b="1" u="sng">
                <a:solidFill>
                  <a:srgbClr val="FFFFFF"/>
                </a:solidFill>
                <a:latin typeface="Arial"/>
                <a:cs typeface="Arial"/>
              </a:rPr>
              <a:t>Hyperparameter Tuning</a:t>
            </a:r>
            <a:r>
              <a:rPr lang="en-US" sz="1800">
                <a:solidFill>
                  <a:srgbClr val="FFFFFF"/>
                </a:solidFill>
                <a:latin typeface="Arial"/>
                <a:cs typeface="Arial"/>
              </a:rPr>
              <a:t>:</a:t>
            </a:r>
          </a:p>
          <a:p>
            <a:pPr>
              <a:spcBef>
                <a:spcPts val="0"/>
              </a:spcBef>
              <a:spcAft>
                <a:spcPts val="0"/>
              </a:spcAft>
              <a:buClr>
                <a:srgbClr val="FFFFFF"/>
              </a:buClr>
              <a:buFont typeface="Arial,Sans-Serif" panose="05040102010807070707" pitchFamily="18" charset="2"/>
              <a:buChar char="•"/>
            </a:pPr>
            <a:r>
              <a:rPr lang="en-US" sz="1800">
                <a:solidFill>
                  <a:srgbClr val="FFFFFF"/>
                </a:solidFill>
                <a:latin typeface="Arial"/>
                <a:cs typeface="Arial"/>
              </a:rPr>
              <a:t> Grid search is performed for hyperparameter tuning of the </a:t>
            </a:r>
            <a:r>
              <a:rPr lang="en-US" sz="1800" err="1">
                <a:solidFill>
                  <a:srgbClr val="FFFFFF"/>
                </a:solidFill>
                <a:latin typeface="Arial"/>
                <a:cs typeface="Arial"/>
              </a:rPr>
              <a:t>XGBoost</a:t>
            </a:r>
            <a:r>
              <a:rPr lang="en-US" sz="1800">
                <a:solidFill>
                  <a:srgbClr val="FFFFFF"/>
                </a:solidFill>
                <a:latin typeface="Arial"/>
                <a:cs typeface="Arial"/>
              </a:rPr>
              <a:t> classifier.</a:t>
            </a:r>
          </a:p>
          <a:p>
            <a:pPr>
              <a:spcBef>
                <a:spcPts val="0"/>
              </a:spcBef>
              <a:spcAft>
                <a:spcPts val="0"/>
              </a:spcAft>
              <a:buClr>
                <a:srgbClr val="FFFFFF"/>
              </a:buClr>
            </a:pPr>
            <a:endParaRPr lang="en-US" sz="1800">
              <a:solidFill>
                <a:srgbClr val="FFFFFF"/>
              </a:solidFill>
              <a:latin typeface="Arial"/>
              <a:cs typeface="Arial"/>
            </a:endParaRPr>
          </a:p>
          <a:p>
            <a:pPr>
              <a:spcBef>
                <a:spcPts val="0"/>
              </a:spcBef>
              <a:spcAft>
                <a:spcPts val="0"/>
              </a:spcAft>
              <a:buClr>
                <a:srgbClr val="FFFFFF"/>
              </a:buClr>
              <a:buFont typeface="Wingdings,Sans-Serif" panose="05040102010807070707" pitchFamily="18" charset="2"/>
              <a:buChar char="Ø"/>
            </a:pPr>
            <a:r>
              <a:rPr lang="en-US" sz="1800">
                <a:solidFill>
                  <a:srgbClr val="FFFFFF"/>
                </a:solidFill>
                <a:latin typeface="Arial"/>
                <a:cs typeface="Arial"/>
              </a:rPr>
              <a:t> </a:t>
            </a:r>
            <a:r>
              <a:rPr lang="en-US" sz="1800" b="1" u="sng">
                <a:solidFill>
                  <a:srgbClr val="FFFFFF"/>
                </a:solidFill>
                <a:latin typeface="Arial"/>
                <a:cs typeface="Arial"/>
              </a:rPr>
              <a:t>ROC Curve</a:t>
            </a:r>
            <a:r>
              <a:rPr lang="en-US" sz="1800">
                <a:solidFill>
                  <a:srgbClr val="FFFFFF"/>
                </a:solidFill>
                <a:latin typeface="Arial"/>
                <a:cs typeface="Arial"/>
              </a:rPr>
              <a:t>:</a:t>
            </a:r>
          </a:p>
          <a:p>
            <a:pPr>
              <a:spcBef>
                <a:spcPts val="0"/>
              </a:spcBef>
              <a:spcAft>
                <a:spcPts val="0"/>
              </a:spcAft>
              <a:buClr>
                <a:srgbClr val="FFFFFF"/>
              </a:buClr>
              <a:buFont typeface="Arial,Sans-Serif" panose="05040102010807070707" pitchFamily="18" charset="2"/>
              <a:buChar char="•"/>
            </a:pPr>
            <a:r>
              <a:rPr lang="en-US" sz="1800">
                <a:solidFill>
                  <a:srgbClr val="FFFFFF"/>
                </a:solidFill>
                <a:latin typeface="Arial"/>
                <a:cs typeface="Arial"/>
              </a:rPr>
              <a:t> The ROC curve and AUC are calculated and visualized for the </a:t>
            </a:r>
            <a:r>
              <a:rPr lang="en-US" sz="1800" err="1">
                <a:solidFill>
                  <a:srgbClr val="FFFFFF"/>
                </a:solidFill>
                <a:latin typeface="Arial"/>
                <a:cs typeface="Arial"/>
              </a:rPr>
              <a:t>XGBoost</a:t>
            </a:r>
            <a:r>
              <a:rPr lang="en-US" sz="1800">
                <a:solidFill>
                  <a:srgbClr val="FFFFFF"/>
                </a:solidFill>
                <a:latin typeface="Arial"/>
                <a:cs typeface="Arial"/>
              </a:rPr>
              <a:t> classifier.</a:t>
            </a:r>
          </a:p>
          <a:p>
            <a:pPr>
              <a:spcBef>
                <a:spcPts val="0"/>
              </a:spcBef>
              <a:spcAft>
                <a:spcPts val="0"/>
              </a:spcAft>
              <a:buClr>
                <a:srgbClr val="FFFFFF"/>
              </a:buClr>
              <a:buFont typeface="Wingdings,Sans-Serif" panose="05040102010807070707" pitchFamily="18" charset="2"/>
              <a:buChar char="Ø"/>
            </a:pPr>
            <a:endParaRPr lang="en-US" sz="1800">
              <a:solidFill>
                <a:srgbClr val="FFFFFF"/>
              </a:solidFill>
              <a:latin typeface="Arial"/>
              <a:cs typeface="Arial"/>
            </a:endParaRPr>
          </a:p>
          <a:p>
            <a:pPr>
              <a:spcBef>
                <a:spcPts val="0"/>
              </a:spcBef>
              <a:spcAft>
                <a:spcPts val="0"/>
              </a:spcAft>
              <a:buClr>
                <a:srgbClr val="FFFFFF"/>
              </a:buClr>
              <a:buFont typeface="Wingdings,Sans-Serif" panose="05040102010807070707" pitchFamily="18" charset="2"/>
              <a:buChar char="Ø"/>
            </a:pPr>
            <a:endParaRPr lang="en-US" sz="1800">
              <a:solidFill>
                <a:srgbClr val="FFFFFF"/>
              </a:solidFill>
              <a:latin typeface="Arial"/>
              <a:cs typeface="Arial"/>
            </a:endParaRPr>
          </a:p>
          <a:p>
            <a:pPr>
              <a:buClr>
                <a:srgbClr val="FFFFFF"/>
              </a:buClr>
            </a:pPr>
            <a:endParaRPr lang="en-US"/>
          </a:p>
        </p:txBody>
      </p:sp>
    </p:spTree>
    <p:extLst>
      <p:ext uri="{BB962C8B-B14F-4D97-AF65-F5344CB8AC3E}">
        <p14:creationId xmlns:p14="http://schemas.microsoft.com/office/powerpoint/2010/main" val="332973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F9D72A-C3AD-A7A8-B175-1A28E1C02152}"/>
              </a:ext>
            </a:extLst>
          </p:cNvPr>
          <p:cNvSpPr>
            <a:spLocks noGrp="1"/>
          </p:cNvSpPr>
          <p:nvPr>
            <p:ph type="title"/>
          </p:nvPr>
        </p:nvSpPr>
        <p:spPr>
          <a:xfrm>
            <a:off x="1675645" y="685799"/>
            <a:ext cx="8001000" cy="796414"/>
          </a:xfrm>
        </p:spPr>
        <p:txBody>
          <a:bodyPr vert="horz" lIns="91440" tIns="45720" rIns="91440" bIns="45720" rtlCol="0" anchor="b">
            <a:normAutofit fontScale="90000"/>
          </a:bodyPr>
          <a:lstStyle/>
          <a:p>
            <a:r>
              <a:rPr lang="en-US" sz="4800"/>
              <a:t>Results &amp; Observations</a:t>
            </a:r>
          </a:p>
        </p:txBody>
      </p:sp>
      <p:sp>
        <p:nvSpPr>
          <p:cNvPr id="4" name="TextBox 3">
            <a:extLst>
              <a:ext uri="{FF2B5EF4-FFF2-40B4-BE49-F238E27FC236}">
                <a16:creationId xmlns:a16="http://schemas.microsoft.com/office/drawing/2014/main" id="{77DA45D8-6C3A-81B6-F8D1-091EFDA4C528}"/>
              </a:ext>
            </a:extLst>
          </p:cNvPr>
          <p:cNvSpPr txBox="1"/>
          <p:nvPr/>
        </p:nvSpPr>
        <p:spPr>
          <a:xfrm>
            <a:off x="1253612" y="1487129"/>
            <a:ext cx="8345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endParaRPr lang="en-US"/>
          </a:p>
        </p:txBody>
      </p:sp>
      <p:pic>
        <p:nvPicPr>
          <p:cNvPr id="5" name="Picture 4" descr="A screenshot of a test results&#10;&#10;Description automatically generated">
            <a:extLst>
              <a:ext uri="{FF2B5EF4-FFF2-40B4-BE49-F238E27FC236}">
                <a16:creationId xmlns:a16="http://schemas.microsoft.com/office/drawing/2014/main" id="{983DB48A-78DC-0FA3-0B81-A7E5EF687F9C}"/>
              </a:ext>
            </a:extLst>
          </p:cNvPr>
          <p:cNvPicPr>
            <a:picLocks noChangeAspect="1"/>
          </p:cNvPicPr>
          <p:nvPr/>
        </p:nvPicPr>
        <p:blipFill>
          <a:blip r:embed="rId2"/>
          <a:stretch>
            <a:fillRect/>
          </a:stretch>
        </p:blipFill>
        <p:spPr>
          <a:xfrm>
            <a:off x="1253163" y="1486619"/>
            <a:ext cx="3172731" cy="4618007"/>
          </a:xfrm>
          <a:prstGeom prst="rect">
            <a:avLst/>
          </a:prstGeom>
        </p:spPr>
      </p:pic>
      <p:sp>
        <p:nvSpPr>
          <p:cNvPr id="6" name="TextBox 5">
            <a:extLst>
              <a:ext uri="{FF2B5EF4-FFF2-40B4-BE49-F238E27FC236}">
                <a16:creationId xmlns:a16="http://schemas.microsoft.com/office/drawing/2014/main" id="{D391533C-5662-8358-22BE-82F57EF250E1}"/>
              </a:ext>
            </a:extLst>
          </p:cNvPr>
          <p:cNvSpPr txBox="1"/>
          <p:nvPr/>
        </p:nvSpPr>
        <p:spPr>
          <a:xfrm>
            <a:off x="4719483" y="1560870"/>
            <a:ext cx="43261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Shown is the output of the top 3 training models used in solving the problem</a:t>
            </a:r>
          </a:p>
          <a:p>
            <a:pPr marL="742950" lvl="1" indent="-285750">
              <a:buFont typeface="Wingdings"/>
              <a:buChar char="Ø"/>
            </a:pPr>
            <a:r>
              <a:rPr lang="en-US"/>
              <a:t>Random Forest</a:t>
            </a:r>
          </a:p>
          <a:p>
            <a:pPr marL="742950" lvl="1" indent="-285750">
              <a:buFont typeface="Wingdings"/>
              <a:buChar char="Ø"/>
            </a:pPr>
            <a:r>
              <a:rPr lang="en-US"/>
              <a:t>Gradient Boosting </a:t>
            </a:r>
          </a:p>
          <a:p>
            <a:pPr marL="742950" lvl="1" indent="-285750">
              <a:buFont typeface="Wingdings"/>
              <a:buChar char="Ø"/>
            </a:pPr>
            <a:r>
              <a:rPr lang="en-US" err="1"/>
              <a:t>XGBoost</a:t>
            </a:r>
          </a:p>
          <a:p>
            <a:pPr marL="742950" lvl="1" indent="-285750">
              <a:buFont typeface="Wingdings"/>
              <a:buChar char="Ø"/>
            </a:pPr>
            <a:endParaRPr lang="en-US"/>
          </a:p>
        </p:txBody>
      </p:sp>
      <p:sp>
        <p:nvSpPr>
          <p:cNvPr id="7" name="TextBox 6">
            <a:extLst>
              <a:ext uri="{FF2B5EF4-FFF2-40B4-BE49-F238E27FC236}">
                <a16:creationId xmlns:a16="http://schemas.microsoft.com/office/drawing/2014/main" id="{430F6650-0880-7901-1181-EBE0E0C9AE64}"/>
              </a:ext>
            </a:extLst>
          </p:cNvPr>
          <p:cNvSpPr txBox="1"/>
          <p:nvPr/>
        </p:nvSpPr>
        <p:spPr>
          <a:xfrm>
            <a:off x="4916128" y="3588774"/>
            <a:ext cx="4719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endParaRPr lang="en-US"/>
          </a:p>
        </p:txBody>
      </p:sp>
      <p:pic>
        <p:nvPicPr>
          <p:cNvPr id="9" name="Picture 8" descr="A blue and white label with black text&#10;&#10;Description automatically generated">
            <a:extLst>
              <a:ext uri="{FF2B5EF4-FFF2-40B4-BE49-F238E27FC236}">
                <a16:creationId xmlns:a16="http://schemas.microsoft.com/office/drawing/2014/main" id="{939DFD0A-464E-A6E2-06A2-622D0341A993}"/>
              </a:ext>
            </a:extLst>
          </p:cNvPr>
          <p:cNvPicPr>
            <a:picLocks noChangeAspect="1"/>
          </p:cNvPicPr>
          <p:nvPr/>
        </p:nvPicPr>
        <p:blipFill>
          <a:blip r:embed="rId3"/>
          <a:stretch>
            <a:fillRect/>
          </a:stretch>
        </p:blipFill>
        <p:spPr>
          <a:xfrm>
            <a:off x="4722963" y="3680529"/>
            <a:ext cx="6742981" cy="1869207"/>
          </a:xfrm>
          <a:prstGeom prst="rect">
            <a:avLst/>
          </a:prstGeom>
        </p:spPr>
      </p:pic>
    </p:spTree>
    <p:extLst>
      <p:ext uri="{BB962C8B-B14F-4D97-AF65-F5344CB8AC3E}">
        <p14:creationId xmlns:p14="http://schemas.microsoft.com/office/powerpoint/2010/main" val="244367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F4C70-7BD0-778A-1129-F66F7EFB5896}"/>
              </a:ext>
            </a:extLst>
          </p:cNvPr>
          <p:cNvSpPr txBox="1"/>
          <p:nvPr/>
        </p:nvSpPr>
        <p:spPr>
          <a:xfrm rot="10800000" flipV="1">
            <a:off x="7583876" y="3242286"/>
            <a:ext cx="4306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Helvetica Neue"/>
            </a:endParaRPr>
          </a:p>
        </p:txBody>
      </p:sp>
      <p:sp>
        <p:nvSpPr>
          <p:cNvPr id="3" name="TextBox 2">
            <a:extLst>
              <a:ext uri="{FF2B5EF4-FFF2-40B4-BE49-F238E27FC236}">
                <a16:creationId xmlns:a16="http://schemas.microsoft.com/office/drawing/2014/main" id="{F0DBCD67-8DBF-DFC2-74FC-7D77CCFCE801}"/>
              </a:ext>
            </a:extLst>
          </p:cNvPr>
          <p:cNvSpPr txBox="1"/>
          <p:nvPr/>
        </p:nvSpPr>
        <p:spPr>
          <a:xfrm>
            <a:off x="2278601" y="488272"/>
            <a:ext cx="67618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a:t>
            </a:r>
          </a:p>
        </p:txBody>
      </p:sp>
      <p:pic>
        <p:nvPicPr>
          <p:cNvPr id="5" name="Picture 4" descr="A screenshot of a computer&#10;&#10;Description automatically generated">
            <a:extLst>
              <a:ext uri="{FF2B5EF4-FFF2-40B4-BE49-F238E27FC236}">
                <a16:creationId xmlns:a16="http://schemas.microsoft.com/office/drawing/2014/main" id="{333B984A-4EE9-9C23-3F15-5C757D7D81E7}"/>
              </a:ext>
            </a:extLst>
          </p:cNvPr>
          <p:cNvPicPr>
            <a:picLocks noChangeAspect="1"/>
          </p:cNvPicPr>
          <p:nvPr/>
        </p:nvPicPr>
        <p:blipFill>
          <a:blip r:embed="rId2"/>
          <a:stretch>
            <a:fillRect/>
          </a:stretch>
        </p:blipFill>
        <p:spPr>
          <a:xfrm>
            <a:off x="996893" y="1282823"/>
            <a:ext cx="5426466" cy="3937247"/>
          </a:xfrm>
          <a:prstGeom prst="rect">
            <a:avLst/>
          </a:prstGeom>
        </p:spPr>
      </p:pic>
      <p:sp>
        <p:nvSpPr>
          <p:cNvPr id="8" name="TextBox 7">
            <a:extLst>
              <a:ext uri="{FF2B5EF4-FFF2-40B4-BE49-F238E27FC236}">
                <a16:creationId xmlns:a16="http://schemas.microsoft.com/office/drawing/2014/main" id="{E946578F-F605-B44C-A829-C02045BF6A9F}"/>
              </a:ext>
            </a:extLst>
          </p:cNvPr>
          <p:cNvSpPr txBox="1"/>
          <p:nvPr/>
        </p:nvSpPr>
        <p:spPr>
          <a:xfrm>
            <a:off x="7205708" y="1302058"/>
            <a:ext cx="4468427"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The testing confusion matrix shows how the model performed on each class. The rows of the matrix represent the actual class labels, and the columns represent the predicted class labels. Each cell of the matrix shows the number of cases that were predicted as belonging to a particular class, given that they actually belong to a different class.</a:t>
            </a:r>
            <a:endParaRPr lang="en-US" sz="1400"/>
          </a:p>
          <a:p>
            <a:endParaRPr lang="en-US" sz="1400"/>
          </a:p>
          <a:p>
            <a:endParaRPr lang="en-US" sz="1400"/>
          </a:p>
          <a:p>
            <a:r>
              <a:rPr lang="en-US" sz="1400">
                <a:ea typeface="+mn-lt"/>
                <a:cs typeface="+mn-lt"/>
              </a:rPr>
              <a:t>In this case, the confusion matrix shows that the model made very few mistakes, with only 18 false negatives and 58 false positives. This means that the model was able to correctly identify most of the cases in each class.</a:t>
            </a:r>
            <a:endParaRPr lang="en-US" sz="1400"/>
          </a:p>
          <a:p>
            <a:endParaRPr lang="en-US" sz="1400"/>
          </a:p>
          <a:p>
            <a:endParaRPr lang="en-US" sz="1400"/>
          </a:p>
          <a:p>
            <a:endParaRPr lang="en-US" sz="1400"/>
          </a:p>
          <a:p>
            <a:r>
              <a:rPr lang="en-US" sz="1400">
                <a:ea typeface="+mn-lt"/>
                <a:cs typeface="+mn-lt"/>
              </a:rPr>
              <a:t>In this case, the confusion matrix shows that the model made very few mistakes, with only 18 false negatives and 58 false positives. This means that the model was able to correctly identify most of the cases in each </a:t>
            </a:r>
            <a:r>
              <a:rPr lang="en-US" sz="1400" err="1">
                <a:ea typeface="+mn-lt"/>
                <a:cs typeface="+mn-lt"/>
              </a:rPr>
              <a:t>clas</a:t>
            </a:r>
            <a:endParaRPr lang="en-US" sz="1400"/>
          </a:p>
        </p:txBody>
      </p:sp>
    </p:spTree>
    <p:extLst>
      <p:ext uri="{BB962C8B-B14F-4D97-AF65-F5344CB8AC3E}">
        <p14:creationId xmlns:p14="http://schemas.microsoft.com/office/powerpoint/2010/main" val="327845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8D321EF0-9867-3012-C11A-28A8E57346ED}"/>
              </a:ext>
            </a:extLst>
          </p:cNvPr>
          <p:cNvPicPr>
            <a:picLocks noChangeAspect="1"/>
          </p:cNvPicPr>
          <p:nvPr/>
        </p:nvPicPr>
        <p:blipFill>
          <a:blip r:embed="rId2"/>
          <a:stretch>
            <a:fillRect/>
          </a:stretch>
        </p:blipFill>
        <p:spPr>
          <a:xfrm>
            <a:off x="556065" y="1021482"/>
            <a:ext cx="5982091" cy="4114800"/>
          </a:xfrm>
          <a:prstGeom prst="rect">
            <a:avLst/>
          </a:prstGeom>
        </p:spPr>
      </p:pic>
      <p:sp>
        <p:nvSpPr>
          <p:cNvPr id="8" name="TextBox 7">
            <a:extLst>
              <a:ext uri="{FF2B5EF4-FFF2-40B4-BE49-F238E27FC236}">
                <a16:creationId xmlns:a16="http://schemas.microsoft.com/office/drawing/2014/main" id="{F00FA53F-5374-9CD5-CE83-07ED128D35AC}"/>
              </a:ext>
            </a:extLst>
          </p:cNvPr>
          <p:cNvSpPr txBox="1"/>
          <p:nvPr/>
        </p:nvSpPr>
        <p:spPr>
          <a:xfrm>
            <a:off x="7104529" y="1243853"/>
            <a:ext cx="4479181"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E3E3E3"/>
                </a:solidFill>
                <a:ea typeface="+mn-lt"/>
                <a:cs typeface="+mn-lt"/>
              </a:rPr>
              <a:t>The image shows a testing report for a Tesla Model X using </a:t>
            </a:r>
            <a:r>
              <a:rPr lang="en-US" sz="1600" err="1">
                <a:solidFill>
                  <a:srgbClr val="E3E3E3"/>
                </a:solidFill>
                <a:ea typeface="+mn-lt"/>
                <a:cs typeface="+mn-lt"/>
              </a:rPr>
              <a:t>XGBoost</a:t>
            </a:r>
            <a:r>
              <a:rPr lang="en-US" sz="1600">
                <a:solidFill>
                  <a:srgbClr val="E3E3E3"/>
                </a:solidFill>
                <a:ea typeface="+mn-lt"/>
                <a:cs typeface="+mn-lt"/>
              </a:rPr>
              <a:t>, a popular machine learning algorithm. The report shows that the model has a training accuracy of 1.0 and a testing accuracy of 0.975. This means that the model was able to correctly predict the outcome for 97.5% of the test cases. The testing confusion matrix shows that the model made very few mistakes, with only 16 false negatives and 26 false positives. The testing classification report shows that the model has high precision, recall, and F1-score for both classes. Overall, the results suggest that the model is very good at predicting the outcome for Tesla Model X test cases.</a:t>
            </a:r>
            <a:endParaRPr lang="en-US" sz="1600"/>
          </a:p>
        </p:txBody>
      </p:sp>
      <p:sp>
        <p:nvSpPr>
          <p:cNvPr id="2" name="TextBox 1">
            <a:extLst>
              <a:ext uri="{FF2B5EF4-FFF2-40B4-BE49-F238E27FC236}">
                <a16:creationId xmlns:a16="http://schemas.microsoft.com/office/drawing/2014/main" id="{6D213533-177A-8064-7A7A-C9174BFA5022}"/>
              </a:ext>
            </a:extLst>
          </p:cNvPr>
          <p:cNvSpPr txBox="1"/>
          <p:nvPr/>
        </p:nvSpPr>
        <p:spPr>
          <a:xfrm>
            <a:off x="6998353" y="4116320"/>
            <a:ext cx="4409242" cy="4009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9372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D5B689-CA0F-EE6A-15B9-7906B67AF9F3}"/>
              </a:ext>
            </a:extLst>
          </p:cNvPr>
          <p:cNvPicPr>
            <a:picLocks noChangeAspect="1"/>
          </p:cNvPicPr>
          <p:nvPr/>
        </p:nvPicPr>
        <p:blipFill>
          <a:blip r:embed="rId2"/>
          <a:stretch>
            <a:fillRect/>
          </a:stretch>
        </p:blipFill>
        <p:spPr>
          <a:xfrm>
            <a:off x="897417" y="1476623"/>
            <a:ext cx="6096000" cy="4027839"/>
          </a:xfrm>
          <a:prstGeom prst="rect">
            <a:avLst/>
          </a:prstGeom>
        </p:spPr>
      </p:pic>
      <p:sp>
        <p:nvSpPr>
          <p:cNvPr id="2" name="TextBox 1">
            <a:extLst>
              <a:ext uri="{FF2B5EF4-FFF2-40B4-BE49-F238E27FC236}">
                <a16:creationId xmlns:a16="http://schemas.microsoft.com/office/drawing/2014/main" id="{A73F4C70-7BD0-778A-1129-F66F7EFB5896}"/>
              </a:ext>
            </a:extLst>
          </p:cNvPr>
          <p:cNvSpPr txBox="1"/>
          <p:nvPr/>
        </p:nvSpPr>
        <p:spPr>
          <a:xfrm rot="10800000" flipV="1">
            <a:off x="7583876" y="2272790"/>
            <a:ext cx="430695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Helvetica Neue"/>
              </a:rPr>
              <a:t>This suggests that </a:t>
            </a:r>
            <a:r>
              <a:rPr lang="en-US" err="1">
                <a:latin typeface="Helvetica Neue"/>
              </a:rPr>
              <a:t>XGBoost</a:t>
            </a:r>
            <a:r>
              <a:rPr lang="en-US">
                <a:latin typeface="Helvetica Neue"/>
              </a:rPr>
              <a:t> is the best classifier for this particular task, as it has the highest test accuracy score. However, the performance of classifiers can vary depending on the task at hand. It is always best to try out multiple classifiers and see which one performs best for the specific task.</a:t>
            </a:r>
            <a:endParaRPr lang="en-US"/>
          </a:p>
        </p:txBody>
      </p:sp>
      <p:sp>
        <p:nvSpPr>
          <p:cNvPr id="3" name="TextBox 2">
            <a:extLst>
              <a:ext uri="{FF2B5EF4-FFF2-40B4-BE49-F238E27FC236}">
                <a16:creationId xmlns:a16="http://schemas.microsoft.com/office/drawing/2014/main" id="{F0DBCD67-8DBF-DFC2-74FC-7D77CCFCE801}"/>
              </a:ext>
            </a:extLst>
          </p:cNvPr>
          <p:cNvSpPr txBox="1"/>
          <p:nvPr/>
        </p:nvSpPr>
        <p:spPr>
          <a:xfrm>
            <a:off x="2278601" y="488272"/>
            <a:ext cx="67618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Different Classifiers</a:t>
            </a:r>
          </a:p>
        </p:txBody>
      </p:sp>
    </p:spTree>
    <p:extLst>
      <p:ext uri="{BB962C8B-B14F-4D97-AF65-F5344CB8AC3E}">
        <p14:creationId xmlns:p14="http://schemas.microsoft.com/office/powerpoint/2010/main" val="263810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a line and a blue line&#10;&#10;Description automatically generated">
            <a:extLst>
              <a:ext uri="{FF2B5EF4-FFF2-40B4-BE49-F238E27FC236}">
                <a16:creationId xmlns:a16="http://schemas.microsoft.com/office/drawing/2014/main" id="{EA6E8404-F83B-3E32-BE76-9DF62E460081}"/>
              </a:ext>
            </a:extLst>
          </p:cNvPr>
          <p:cNvPicPr>
            <a:picLocks noGrp="1" noChangeAspect="1"/>
          </p:cNvPicPr>
          <p:nvPr>
            <p:ph idx="1"/>
          </p:nvPr>
        </p:nvPicPr>
        <p:blipFill>
          <a:blip r:embed="rId2"/>
          <a:stretch>
            <a:fillRect/>
          </a:stretch>
        </p:blipFill>
        <p:spPr>
          <a:xfrm>
            <a:off x="1247048" y="1456965"/>
            <a:ext cx="6017895" cy="4114800"/>
          </a:xfrm>
        </p:spPr>
      </p:pic>
      <p:sp>
        <p:nvSpPr>
          <p:cNvPr id="5" name="TextBox 4">
            <a:extLst>
              <a:ext uri="{FF2B5EF4-FFF2-40B4-BE49-F238E27FC236}">
                <a16:creationId xmlns:a16="http://schemas.microsoft.com/office/drawing/2014/main" id="{A966B13B-F59C-49AE-2AEA-DEAE905BDADC}"/>
              </a:ext>
            </a:extLst>
          </p:cNvPr>
          <p:cNvSpPr txBox="1"/>
          <p:nvPr/>
        </p:nvSpPr>
        <p:spPr>
          <a:xfrm>
            <a:off x="7664388" y="1523999"/>
            <a:ext cx="396535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3E3E3"/>
                </a:solidFill>
                <a:ea typeface="+mn-lt"/>
                <a:cs typeface="+mn-lt"/>
              </a:rPr>
              <a:t>The ROC curve in the image has an AUC (area under the curve) of 1.00, which indicates perfect performance. This means that the classifier is able to perfectly distinguish between positive and negative cases, without any false positives or false negatives.</a:t>
            </a:r>
            <a:endParaRPr lang="en-US"/>
          </a:p>
          <a:p>
            <a:endParaRPr lang="en-US"/>
          </a:p>
        </p:txBody>
      </p:sp>
      <p:sp>
        <p:nvSpPr>
          <p:cNvPr id="6" name="TextBox 5">
            <a:extLst>
              <a:ext uri="{FF2B5EF4-FFF2-40B4-BE49-F238E27FC236}">
                <a16:creationId xmlns:a16="http://schemas.microsoft.com/office/drawing/2014/main" id="{B42526BF-0E44-D557-1AD3-D3CAB9C9CBB6}"/>
              </a:ext>
            </a:extLst>
          </p:cNvPr>
          <p:cNvSpPr txBox="1"/>
          <p:nvPr/>
        </p:nvSpPr>
        <p:spPr>
          <a:xfrm>
            <a:off x="3048000" y="384699"/>
            <a:ext cx="69837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ROC CURVE</a:t>
            </a:r>
          </a:p>
        </p:txBody>
      </p:sp>
    </p:spTree>
    <p:extLst>
      <p:ext uri="{BB962C8B-B14F-4D97-AF65-F5344CB8AC3E}">
        <p14:creationId xmlns:p14="http://schemas.microsoft.com/office/powerpoint/2010/main" val="245919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C6969C-5AF6-066A-6E72-6C4C99F98E8F}"/>
              </a:ext>
            </a:extLst>
          </p:cNvPr>
          <p:cNvSpPr>
            <a:spLocks noGrp="1"/>
          </p:cNvSpPr>
          <p:nvPr>
            <p:ph type="title"/>
          </p:nvPr>
        </p:nvSpPr>
        <p:spPr>
          <a:xfrm>
            <a:off x="1675645" y="685799"/>
            <a:ext cx="8023194" cy="619219"/>
          </a:xfrm>
        </p:spPr>
        <p:txBody>
          <a:bodyPr vert="horz" lIns="91440" tIns="45720" rIns="91440" bIns="45720" rtlCol="0" anchor="b">
            <a:normAutofit fontScale="90000"/>
          </a:bodyPr>
          <a:lstStyle/>
          <a:p>
            <a:r>
              <a:rPr lang="en-US" sz="4800"/>
              <a:t>HYPERPARAMETER TUNING</a:t>
            </a:r>
            <a:endParaRPr lang="en-US"/>
          </a:p>
        </p:txBody>
      </p:sp>
      <p:sp>
        <p:nvSpPr>
          <p:cNvPr id="4" name="TextBox 3">
            <a:extLst>
              <a:ext uri="{FF2B5EF4-FFF2-40B4-BE49-F238E27FC236}">
                <a16:creationId xmlns:a16="http://schemas.microsoft.com/office/drawing/2014/main" id="{EDA72B60-D9D5-6CA7-D04D-E73A1AD4BADF}"/>
              </a:ext>
            </a:extLst>
          </p:cNvPr>
          <p:cNvSpPr txBox="1"/>
          <p:nvPr/>
        </p:nvSpPr>
        <p:spPr>
          <a:xfrm>
            <a:off x="1671961" y="3787806"/>
            <a:ext cx="793071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ea typeface="+mn-lt"/>
                <a:cs typeface="+mn-lt"/>
              </a:rPr>
              <a:t>The fact that the model achieved a high test accuracy suggests that it is not overfitting the training data. This is a good sign, and it suggests that the model is likely to generalize well to new data.</a:t>
            </a:r>
            <a:endParaRPr lang="en-US"/>
          </a:p>
          <a:p>
            <a:endParaRPr lang="en-US">
              <a:ea typeface="+mn-lt"/>
              <a:cs typeface="+mn-lt"/>
            </a:endParaRPr>
          </a:p>
          <a:p>
            <a:pPr>
              <a:buFont typeface="Arial"/>
              <a:buChar char="•"/>
            </a:pPr>
            <a:r>
              <a:rPr lang="en-US">
                <a:ea typeface="+mn-lt"/>
                <a:cs typeface="+mn-lt"/>
              </a:rPr>
              <a:t>Overall, the output shows that the </a:t>
            </a:r>
            <a:r>
              <a:rPr lang="en-US" err="1">
                <a:ea typeface="+mn-lt"/>
                <a:cs typeface="+mn-lt"/>
              </a:rPr>
              <a:t>XGBoost</a:t>
            </a:r>
            <a:r>
              <a:rPr lang="en-US">
                <a:ea typeface="+mn-lt"/>
                <a:cs typeface="+mn-lt"/>
              </a:rPr>
              <a:t> model was tuned successfully and that it is performing well.</a:t>
            </a:r>
            <a:endParaRPr lang="en-US"/>
          </a:p>
          <a:p>
            <a:endParaRPr lang="en-US"/>
          </a:p>
        </p:txBody>
      </p:sp>
      <p:pic>
        <p:nvPicPr>
          <p:cNvPr id="5" name="Picture 4" descr="A close-up of a number&#10;&#10;Description automatically generated">
            <a:extLst>
              <a:ext uri="{FF2B5EF4-FFF2-40B4-BE49-F238E27FC236}">
                <a16:creationId xmlns:a16="http://schemas.microsoft.com/office/drawing/2014/main" id="{B2284873-00F8-D294-752D-86923FD77FB4}"/>
              </a:ext>
            </a:extLst>
          </p:cNvPr>
          <p:cNvPicPr>
            <a:picLocks noChangeAspect="1"/>
          </p:cNvPicPr>
          <p:nvPr/>
        </p:nvPicPr>
        <p:blipFill>
          <a:blip r:embed="rId2"/>
          <a:stretch>
            <a:fillRect/>
          </a:stretch>
        </p:blipFill>
        <p:spPr>
          <a:xfrm>
            <a:off x="429088" y="2030265"/>
            <a:ext cx="10631008" cy="1340051"/>
          </a:xfrm>
          <a:prstGeom prst="rect">
            <a:avLst/>
          </a:prstGeom>
        </p:spPr>
      </p:pic>
    </p:spTree>
    <p:extLst>
      <p:ext uri="{BB962C8B-B14F-4D97-AF65-F5344CB8AC3E}">
        <p14:creationId xmlns:p14="http://schemas.microsoft.com/office/powerpoint/2010/main" val="14289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CCCC-0A08-869E-0928-315E7D93C409}"/>
              </a:ext>
            </a:extLst>
          </p:cNvPr>
          <p:cNvSpPr>
            <a:spLocks noGrp="1"/>
          </p:cNvSpPr>
          <p:nvPr>
            <p:ph type="title"/>
          </p:nvPr>
        </p:nvSpPr>
        <p:spPr>
          <a:xfrm>
            <a:off x="860908" y="290809"/>
            <a:ext cx="8534400" cy="789241"/>
          </a:xfrm>
        </p:spPr>
        <p:txBody>
          <a:bodyPr/>
          <a:lstStyle/>
          <a:p>
            <a:r>
              <a:rPr lang="en-US"/>
              <a:t>Conclusion</a:t>
            </a:r>
          </a:p>
        </p:txBody>
      </p:sp>
      <p:sp>
        <p:nvSpPr>
          <p:cNvPr id="4" name="TextBox 3">
            <a:extLst>
              <a:ext uri="{FF2B5EF4-FFF2-40B4-BE49-F238E27FC236}">
                <a16:creationId xmlns:a16="http://schemas.microsoft.com/office/drawing/2014/main" id="{95E9A131-2A01-A5B1-38E9-016C0A59BA21}"/>
              </a:ext>
            </a:extLst>
          </p:cNvPr>
          <p:cNvSpPr txBox="1"/>
          <p:nvPr/>
        </p:nvSpPr>
        <p:spPr>
          <a:xfrm>
            <a:off x="1071217" y="1247912"/>
            <a:ext cx="925443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Our Data Mining project aimed at predicting potential customer churn in the bank's credit card services has delivered promising results. Leveraging the potent </a:t>
            </a:r>
            <a:r>
              <a:rPr lang="en-US" err="1">
                <a:ea typeface="+mn-lt"/>
                <a:cs typeface="+mn-lt"/>
              </a:rPr>
              <a:t>XGBoost</a:t>
            </a:r>
            <a:r>
              <a:rPr lang="en-US">
                <a:ea typeface="+mn-lt"/>
                <a:cs typeface="+mn-lt"/>
              </a:rPr>
              <a:t> model, we established an accurate predictive system identifying customers at risk of churning.</a:t>
            </a:r>
            <a:endParaRPr lang="en-US"/>
          </a:p>
          <a:p>
            <a:endParaRPr lang="en-US"/>
          </a:p>
          <a:p>
            <a:r>
              <a:rPr lang="en-US"/>
              <a:t>The bank's manager can use the information to identify high-risk customers who are predicted to churn</a:t>
            </a:r>
            <a:r>
              <a:rPr lang="en-US" sz="1200">
                <a:solidFill>
                  <a:srgbClr val="374151"/>
                </a:solidFill>
              </a:rPr>
              <a:t> </a:t>
            </a:r>
            <a:r>
              <a:rPr lang="en-US"/>
              <a:t> and provide personalized incentives such as Lower Interest Rates, Cashback Rewards, Credit Limit Increase, Fee waivers, Personalized promos.</a:t>
            </a:r>
          </a:p>
          <a:p>
            <a:endParaRPr lang="en-US"/>
          </a:p>
          <a:p>
            <a:r>
              <a:rPr lang="en-US">
                <a:ea typeface="+mn-lt"/>
                <a:cs typeface="+mn-lt"/>
              </a:rPr>
              <a:t>Our project empowers the bank with a proactive tool to reduce churn, leading to enhanced satisfaction and financial stability. This underscores the potential of data-driven strategies in revolutionizing customer retention efforts.</a:t>
            </a:r>
            <a:endParaRPr lang="en-US"/>
          </a:p>
        </p:txBody>
      </p:sp>
    </p:spTree>
    <p:extLst>
      <p:ext uri="{BB962C8B-B14F-4D97-AF65-F5344CB8AC3E}">
        <p14:creationId xmlns:p14="http://schemas.microsoft.com/office/powerpoint/2010/main" val="346382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3DC8B062-03DD-6D80-71F1-1DD467096E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51" y="875199"/>
            <a:ext cx="4887466" cy="4887466"/>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EC49031C-01C6-B650-B428-F6191ED9A7CD}"/>
              </a:ext>
            </a:extLst>
          </p:cNvPr>
          <p:cNvSpPr>
            <a:spLocks noGrp="1"/>
          </p:cNvSpPr>
          <p:nvPr>
            <p:ph idx="1"/>
          </p:nvPr>
        </p:nvSpPr>
        <p:spPr>
          <a:xfrm>
            <a:off x="6095998" y="685800"/>
            <a:ext cx="4819653" cy="4871310"/>
          </a:xfrm>
        </p:spPr>
        <p:txBody>
          <a:bodyPr>
            <a:normAutofit/>
          </a:bodyPr>
          <a:lstStyle/>
          <a:p>
            <a:pPr marL="0" indent="0">
              <a:buNone/>
            </a:pPr>
            <a:r>
              <a:rPr lang="en-US" sz="1800">
                <a:solidFill>
                  <a:srgbClr val="0F496F"/>
                </a:solidFill>
              </a:rPr>
              <a:t>        </a:t>
            </a:r>
            <a:r>
              <a:rPr lang="en-US" sz="4400">
                <a:solidFill>
                  <a:srgbClr val="0F496F"/>
                </a:solidFill>
              </a:rPr>
              <a:t>                    Thank you</a:t>
            </a:r>
          </a:p>
        </p:txBody>
      </p:sp>
      <p:grpSp>
        <p:nvGrpSpPr>
          <p:cNvPr id="12" name="Group 1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434688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53E8F-8E8A-A7AB-1136-9DEEC834F353}"/>
              </a:ext>
            </a:extLst>
          </p:cNvPr>
          <p:cNvSpPr>
            <a:spLocks noGrp="1"/>
          </p:cNvSpPr>
          <p:nvPr>
            <p:ph type="title"/>
          </p:nvPr>
        </p:nvSpPr>
        <p:spPr>
          <a:xfrm>
            <a:off x="684212" y="685799"/>
            <a:ext cx="3747111" cy="4892040"/>
          </a:xfrm>
        </p:spPr>
        <p:txBody>
          <a:bodyPr>
            <a:normAutofit/>
          </a:bodyPr>
          <a:lstStyle/>
          <a:p>
            <a:pPr algn="r"/>
            <a:r>
              <a:rPr lang="en-US"/>
              <a:t>GROUP B</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AE432D-3D1E-1D31-4206-A018B9236E8F}"/>
              </a:ext>
            </a:extLst>
          </p:cNvPr>
          <p:cNvSpPr>
            <a:spLocks noGrp="1"/>
          </p:cNvSpPr>
          <p:nvPr>
            <p:ph idx="1"/>
          </p:nvPr>
        </p:nvSpPr>
        <p:spPr>
          <a:xfrm>
            <a:off x="4979962" y="685799"/>
            <a:ext cx="6288260" cy="4892040"/>
          </a:xfrm>
        </p:spPr>
        <p:txBody>
          <a:bodyPr>
            <a:normAutofit/>
          </a:bodyPr>
          <a:lstStyle/>
          <a:p>
            <a:r>
              <a:rPr lang="en-US">
                <a:solidFill>
                  <a:schemeClr val="tx1"/>
                </a:solidFill>
              </a:rPr>
              <a:t>Sravani </a:t>
            </a:r>
            <a:r>
              <a:rPr lang="en-US" err="1">
                <a:solidFill>
                  <a:schemeClr val="tx1"/>
                </a:solidFill>
              </a:rPr>
              <a:t>Donthireddy</a:t>
            </a:r>
            <a:endParaRPr lang="en-US">
              <a:solidFill>
                <a:schemeClr val="tx1"/>
              </a:solidFill>
            </a:endParaRPr>
          </a:p>
          <a:p>
            <a:pPr>
              <a:buClr>
                <a:srgbClr val="FFFFFF"/>
              </a:buClr>
            </a:pPr>
            <a:r>
              <a:rPr lang="en-US">
                <a:solidFill>
                  <a:schemeClr val="tx1"/>
                </a:solidFill>
              </a:rPr>
              <a:t>Pratik Jaiswal</a:t>
            </a:r>
          </a:p>
          <a:p>
            <a:pPr>
              <a:buClr>
                <a:srgbClr val="FFFFFF"/>
              </a:buClr>
            </a:pPr>
            <a:r>
              <a:rPr lang="en-US">
                <a:solidFill>
                  <a:schemeClr val="tx1"/>
                </a:solidFill>
              </a:rPr>
              <a:t>Kalyan Soma</a:t>
            </a:r>
          </a:p>
        </p:txBody>
      </p:sp>
    </p:spTree>
    <p:extLst>
      <p:ext uri="{BB962C8B-B14F-4D97-AF65-F5344CB8AC3E}">
        <p14:creationId xmlns:p14="http://schemas.microsoft.com/office/powerpoint/2010/main" val="184564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6" name="Rectangle 35">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B2593-53F7-668B-D5F9-583F27522734}"/>
              </a:ext>
            </a:extLst>
          </p:cNvPr>
          <p:cNvSpPr>
            <a:spLocks noGrp="1"/>
          </p:cNvSpPr>
          <p:nvPr>
            <p:ph type="title"/>
          </p:nvPr>
        </p:nvSpPr>
        <p:spPr>
          <a:xfrm>
            <a:off x="5116738" y="685799"/>
            <a:ext cx="6159273" cy="1492190"/>
          </a:xfrm>
        </p:spPr>
        <p:txBody>
          <a:bodyPr vert="horz" lIns="91440" tIns="45720" rIns="91440" bIns="45720" rtlCol="0" anchor="b">
            <a:normAutofit fontScale="90000"/>
          </a:bodyPr>
          <a:lstStyle/>
          <a:p>
            <a:r>
              <a:rPr lang="en-US" sz="4800"/>
              <a:t>Introduction to Data Mining</a:t>
            </a:r>
          </a:p>
        </p:txBody>
      </p:sp>
      <p:pic>
        <p:nvPicPr>
          <p:cNvPr id="22" name="Picture 21" descr="Abstract background of data">
            <a:extLst>
              <a:ext uri="{FF2B5EF4-FFF2-40B4-BE49-F238E27FC236}">
                <a16:creationId xmlns:a16="http://schemas.microsoft.com/office/drawing/2014/main" id="{E2F19925-71CD-6BD1-59B5-789D0A3F84EE}"/>
              </a:ext>
            </a:extLst>
          </p:cNvPr>
          <p:cNvPicPr>
            <a:picLocks noChangeAspect="1"/>
          </p:cNvPicPr>
          <p:nvPr/>
        </p:nvPicPr>
        <p:blipFill rotWithShape="1">
          <a:blip r:embed="rId2"/>
          <a:srcRect l="24580" r="37364" b="-2"/>
          <a:stretch/>
        </p:blipFill>
        <p:spPr>
          <a:xfrm>
            <a:off x="20" y="10"/>
            <a:ext cx="4639713" cy="6857990"/>
          </a:xfrm>
          <a:prstGeom prst="rect">
            <a:avLst/>
          </a:prstGeom>
          <a:effectLst>
            <a:innerShdw blurRad="57150" dist="38100" dir="14460000">
              <a:prstClr val="black">
                <a:alpha val="70000"/>
              </a:prstClr>
            </a:innerShdw>
          </a:effectLst>
        </p:spPr>
      </p:pic>
      <p:grpSp>
        <p:nvGrpSpPr>
          <p:cNvPr id="38" name="Group 37">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9" name="Straight Connector 38">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F2E4D6C3-8C7F-F950-CE21-B9503E7EA150}"/>
              </a:ext>
            </a:extLst>
          </p:cNvPr>
          <p:cNvSpPr txBox="1"/>
          <p:nvPr/>
        </p:nvSpPr>
        <p:spPr>
          <a:xfrm>
            <a:off x="5208233" y="2559727"/>
            <a:ext cx="619957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latin typeface="Franklin Gothic"/>
                <a:ea typeface="+mn-lt"/>
                <a:cs typeface="+mn-lt"/>
              </a:rPr>
              <a:t>The process of using computers and automation to search large sets of data for patterns and trends, turning those findings into business insights and predictions.</a:t>
            </a:r>
            <a:endParaRPr lang="en-US" sz="2800">
              <a:solidFill>
                <a:schemeClr val="bg1"/>
              </a:solidFill>
              <a:latin typeface="Franklin Gothic"/>
            </a:endParaRPr>
          </a:p>
        </p:txBody>
      </p:sp>
    </p:spTree>
    <p:extLst>
      <p:ext uri="{BB962C8B-B14F-4D97-AF65-F5344CB8AC3E}">
        <p14:creationId xmlns:p14="http://schemas.microsoft.com/office/powerpoint/2010/main" val="48015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CDC4EE-6437-B054-7934-AEFE1D8E74A2}"/>
              </a:ext>
            </a:extLst>
          </p:cNvPr>
          <p:cNvSpPr>
            <a:spLocks noGrp="1"/>
          </p:cNvSpPr>
          <p:nvPr>
            <p:ph type="title"/>
          </p:nvPr>
        </p:nvSpPr>
        <p:spPr>
          <a:xfrm>
            <a:off x="1675645" y="685799"/>
            <a:ext cx="8030592" cy="796774"/>
          </a:xfrm>
        </p:spPr>
        <p:txBody>
          <a:bodyPr vert="horz" lIns="91440" tIns="45720" rIns="91440" bIns="45720" rtlCol="0" anchor="b">
            <a:normAutofit fontScale="90000"/>
          </a:bodyPr>
          <a:lstStyle/>
          <a:p>
            <a:r>
              <a:rPr lang="en-US" sz="4800"/>
              <a:t>Business problem</a:t>
            </a:r>
          </a:p>
        </p:txBody>
      </p:sp>
      <p:sp>
        <p:nvSpPr>
          <p:cNvPr id="4" name="TextBox 3">
            <a:extLst>
              <a:ext uri="{FF2B5EF4-FFF2-40B4-BE49-F238E27FC236}">
                <a16:creationId xmlns:a16="http://schemas.microsoft.com/office/drawing/2014/main" id="{2158ED19-47A0-452E-B194-EA4A6C3E5B39}"/>
              </a:ext>
            </a:extLst>
          </p:cNvPr>
          <p:cNvSpPr txBox="1"/>
          <p:nvPr/>
        </p:nvSpPr>
        <p:spPr>
          <a:xfrm>
            <a:off x="1805125" y="1834717"/>
            <a:ext cx="93067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How can we reduce customer churn in the bank's credit card services by identifying customers at risk of leaving and providing them with targeted services to encourage them to stay?</a:t>
            </a:r>
            <a:endParaRPr lang="en-US"/>
          </a:p>
          <a:p>
            <a:pPr algn="l"/>
            <a:endParaRPr lang="en-US"/>
          </a:p>
        </p:txBody>
      </p:sp>
      <p:sp>
        <p:nvSpPr>
          <p:cNvPr id="5" name="TextBox 4">
            <a:extLst>
              <a:ext uri="{FF2B5EF4-FFF2-40B4-BE49-F238E27FC236}">
                <a16:creationId xmlns:a16="http://schemas.microsoft.com/office/drawing/2014/main" id="{6E867684-EFD9-4C68-B718-F896B33BFCC1}"/>
              </a:ext>
            </a:extLst>
          </p:cNvPr>
          <p:cNvSpPr txBox="1"/>
          <p:nvPr/>
        </p:nvSpPr>
        <p:spPr>
          <a:xfrm>
            <a:off x="1953086" y="3062796"/>
            <a:ext cx="902563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a:t>Motivation :</a:t>
            </a:r>
            <a:endParaRPr lang="en-US"/>
          </a:p>
          <a:p>
            <a:pPr algn="just"/>
            <a:endParaRPr lang="en-US" u="sng">
              <a:solidFill>
                <a:srgbClr val="FFFFFF"/>
              </a:solidFill>
              <a:ea typeface="+mn-lt"/>
              <a:cs typeface="+mn-lt"/>
            </a:endParaRPr>
          </a:p>
          <a:p>
            <a:pPr marL="285750" indent="-285750" algn="just">
              <a:buFont typeface="Wingdings"/>
              <a:buChar char="Ø"/>
            </a:pPr>
            <a:r>
              <a:rPr lang="en-US">
                <a:solidFill>
                  <a:srgbClr val="D1D5DB"/>
                </a:solidFill>
                <a:ea typeface="+mn-lt"/>
                <a:cs typeface="+mn-lt"/>
              </a:rPr>
              <a:t>It is crucial for a bank to maintain financial stability, and a continuous flow of credit is essential for its overall performance and well-being.</a:t>
            </a:r>
          </a:p>
          <a:p>
            <a:pPr marL="285750" indent="-285750" algn="just">
              <a:buFont typeface="Wingdings"/>
              <a:buChar char="Ø"/>
            </a:pPr>
            <a:r>
              <a:rPr lang="en-US">
                <a:solidFill>
                  <a:srgbClr val="D1D5DB"/>
                </a:solidFill>
              </a:rPr>
              <a:t>Banks are vital to the economy of a country, facilitating financial transactions, providing credit and supporting economic growth by channeling funds efficiently.</a:t>
            </a:r>
          </a:p>
          <a:p>
            <a:pPr marL="285750" indent="-285750" algn="just">
              <a:buFont typeface="Wingdings"/>
              <a:buChar char="Ø"/>
            </a:pPr>
            <a:r>
              <a:rPr lang="en-US">
                <a:solidFill>
                  <a:srgbClr val="D1D5DB"/>
                </a:solidFill>
              </a:rPr>
              <a:t>Credit cards are crucial for banks, generating revenue through interest and fees, and enhancing customer engagement, and expanding financial services.</a:t>
            </a:r>
          </a:p>
          <a:p>
            <a:endParaRPr lang="en-US"/>
          </a:p>
        </p:txBody>
      </p:sp>
    </p:spTree>
    <p:extLst>
      <p:ext uri="{BB962C8B-B14F-4D97-AF65-F5344CB8AC3E}">
        <p14:creationId xmlns:p14="http://schemas.microsoft.com/office/powerpoint/2010/main" val="356687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2145E1-9CE3-CF86-F411-76C8BC2CE901}"/>
              </a:ext>
            </a:extLst>
          </p:cNvPr>
          <p:cNvSpPr>
            <a:spLocks noGrp="1"/>
          </p:cNvSpPr>
          <p:nvPr>
            <p:ph type="title"/>
          </p:nvPr>
        </p:nvSpPr>
        <p:spPr>
          <a:xfrm>
            <a:off x="1757024" y="685799"/>
            <a:ext cx="8001000" cy="870753"/>
          </a:xfrm>
        </p:spPr>
        <p:txBody>
          <a:bodyPr vert="horz" lIns="91440" tIns="45720" rIns="91440" bIns="45720" rtlCol="0" anchor="b">
            <a:normAutofit/>
          </a:bodyPr>
          <a:lstStyle/>
          <a:p>
            <a:r>
              <a:rPr lang="en-US" sz="4800"/>
              <a:t>Past resolutions</a:t>
            </a:r>
          </a:p>
        </p:txBody>
      </p:sp>
      <p:sp>
        <p:nvSpPr>
          <p:cNvPr id="3" name="TextBox 2">
            <a:extLst>
              <a:ext uri="{FF2B5EF4-FFF2-40B4-BE49-F238E27FC236}">
                <a16:creationId xmlns:a16="http://schemas.microsoft.com/office/drawing/2014/main" id="{4EBE7135-7115-6F95-2D49-BF6081BDD22F}"/>
              </a:ext>
            </a:extLst>
          </p:cNvPr>
          <p:cNvSpPr txBox="1"/>
          <p:nvPr/>
        </p:nvSpPr>
        <p:spPr>
          <a:xfrm>
            <a:off x="1800087" y="1700695"/>
            <a:ext cx="887895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b="1" u="sng"/>
              <a:t>Customer Segmentation and Personalization:</a:t>
            </a:r>
          </a:p>
          <a:p>
            <a:pPr marL="742950" lvl="1" indent="-285750" algn="just">
              <a:buFont typeface="Wingdings"/>
              <a:buChar char="§"/>
            </a:pPr>
            <a:r>
              <a:rPr lang="en-US">
                <a:ea typeface="+mn-lt"/>
                <a:cs typeface="+mn-lt"/>
              </a:rPr>
              <a:t>Use advanced analytics to segment customers based on their behaviors, preferences, and needs. This allows for targeted communication and offers tailored to specific customer groups.</a:t>
            </a:r>
            <a:endParaRPr lang="en-US"/>
          </a:p>
          <a:p>
            <a:pPr marL="285750" indent="-285750" algn="just">
              <a:buFont typeface="Wingdings"/>
              <a:buChar char="Ø"/>
            </a:pPr>
            <a:endParaRPr lang="en-US" u="sng"/>
          </a:p>
          <a:p>
            <a:pPr marL="285750" indent="-285750" algn="just">
              <a:buFont typeface="Wingdings"/>
              <a:buChar char="Ø"/>
            </a:pPr>
            <a:r>
              <a:rPr lang="en-US" b="1" u="sng"/>
              <a:t>Fraud Detection</a:t>
            </a:r>
            <a:r>
              <a:rPr lang="en-US" b="1"/>
              <a:t>:</a:t>
            </a:r>
          </a:p>
          <a:p>
            <a:pPr marL="742950" lvl="1" indent="-285750" algn="just">
              <a:buFont typeface="Wingdings"/>
              <a:buChar char="§"/>
            </a:pPr>
            <a:r>
              <a:rPr lang="en-US">
                <a:ea typeface="+mn-lt"/>
                <a:cs typeface="+mn-lt"/>
              </a:rPr>
              <a:t>Implement AI-powered chatbots or virtual assistants to provide instant responses to customer queries, offer assistance, and guide them through various processes. This improves customer satisfaction and reduces frustration.</a:t>
            </a:r>
            <a:endParaRPr lang="en-US"/>
          </a:p>
          <a:p>
            <a:pPr marL="285750" indent="-285750" algn="just">
              <a:buFont typeface="Wingdings"/>
              <a:buChar char="Ø"/>
            </a:pPr>
            <a:r>
              <a:rPr lang="en-US" b="1" u="sng"/>
              <a:t>Chat bots and Virtual Assistance</a:t>
            </a:r>
            <a:r>
              <a:rPr lang="en-US" b="1"/>
              <a:t>:</a:t>
            </a:r>
          </a:p>
          <a:p>
            <a:pPr marL="742950" lvl="1" indent="-285750" algn="just">
              <a:buFont typeface="Wingdings"/>
              <a:buChar char="§"/>
            </a:pPr>
            <a:r>
              <a:rPr lang="en-US">
                <a:ea typeface="+mn-lt"/>
                <a:cs typeface="+mn-lt"/>
              </a:rPr>
              <a:t>Implement advanced fraud detection algorithms that can identify suspicious activities in real-time, preventing unauthorized transactions and ensuring customer trust.</a:t>
            </a:r>
            <a:endParaRPr lang="en-US"/>
          </a:p>
          <a:p>
            <a:pPr marL="285750" indent="-285750">
              <a:buFont typeface="Wingdings"/>
              <a:buChar char="Ø"/>
            </a:pPr>
            <a:endParaRPr lang="en-US"/>
          </a:p>
        </p:txBody>
      </p:sp>
    </p:spTree>
    <p:extLst>
      <p:ext uri="{BB962C8B-B14F-4D97-AF65-F5344CB8AC3E}">
        <p14:creationId xmlns:p14="http://schemas.microsoft.com/office/powerpoint/2010/main" val="142111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5CD81D-7CBE-60AB-BE6D-6D3BA31A5EC1}"/>
              </a:ext>
            </a:extLst>
          </p:cNvPr>
          <p:cNvSpPr>
            <a:spLocks noGrp="1"/>
          </p:cNvSpPr>
          <p:nvPr>
            <p:ph type="title"/>
          </p:nvPr>
        </p:nvSpPr>
        <p:spPr>
          <a:xfrm>
            <a:off x="1675645" y="685799"/>
            <a:ext cx="8015796" cy="752384"/>
          </a:xfrm>
        </p:spPr>
        <p:txBody>
          <a:bodyPr vert="horz" lIns="91440" tIns="45720" rIns="91440" bIns="45720" rtlCol="0" anchor="b">
            <a:normAutofit fontScale="90000"/>
          </a:bodyPr>
          <a:lstStyle/>
          <a:p>
            <a:r>
              <a:rPr lang="en-US" sz="4800">
                <a:latin typeface="Century Gothic"/>
              </a:rPr>
              <a:t>Approach to problem</a:t>
            </a:r>
          </a:p>
        </p:txBody>
      </p:sp>
      <p:sp>
        <p:nvSpPr>
          <p:cNvPr id="4" name="TextBox 3">
            <a:extLst>
              <a:ext uri="{FF2B5EF4-FFF2-40B4-BE49-F238E27FC236}">
                <a16:creationId xmlns:a16="http://schemas.microsoft.com/office/drawing/2014/main" id="{A489AE65-C304-0AF6-61B0-C10118421543}"/>
              </a:ext>
            </a:extLst>
          </p:cNvPr>
          <p:cNvSpPr txBox="1"/>
          <p:nvPr/>
        </p:nvSpPr>
        <p:spPr>
          <a:xfrm>
            <a:off x="1213281" y="1479612"/>
            <a:ext cx="948431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b="1" u="sng">
              <a:ea typeface="+mn-lt"/>
              <a:cs typeface="+mn-lt"/>
            </a:endParaRPr>
          </a:p>
          <a:p>
            <a:pPr marL="285750" indent="-285750">
              <a:buFont typeface="Wingdings"/>
              <a:buChar char="Ø"/>
            </a:pPr>
            <a:endParaRPr lang="en-US" b="1" u="sng">
              <a:ea typeface="+mn-lt"/>
              <a:cs typeface="+mn-lt"/>
            </a:endParaRPr>
          </a:p>
          <a:p>
            <a:pPr marL="285750" indent="-285750">
              <a:buFont typeface="Wingdings"/>
              <a:buChar char="Ø"/>
            </a:pPr>
            <a:endParaRPr lang="en-US" b="1" u="sng">
              <a:ea typeface="+mn-lt"/>
              <a:cs typeface="+mn-lt"/>
            </a:endParaRPr>
          </a:p>
          <a:p>
            <a:pPr marL="285750" indent="-285750">
              <a:buFont typeface="Wingdings"/>
              <a:buChar char="Ø"/>
            </a:pPr>
            <a:endParaRPr lang="en-US" b="1" u="sng">
              <a:ea typeface="+mn-lt"/>
              <a:cs typeface="+mn-lt"/>
            </a:endParaRPr>
          </a:p>
          <a:p>
            <a:pPr marL="285750" indent="-285750">
              <a:buFont typeface="Wingdings"/>
              <a:buChar char="Ø"/>
            </a:pPr>
            <a:r>
              <a:rPr lang="en-US" b="1" u="sng">
                <a:ea typeface="+mn-lt"/>
                <a:cs typeface="+mn-lt"/>
              </a:rPr>
              <a:t>Problem Statement and Objective:</a:t>
            </a:r>
            <a:r>
              <a:rPr lang="en-US">
                <a:ea typeface="+mn-lt"/>
                <a:cs typeface="+mn-lt"/>
              </a:rPr>
              <a:t>  The bank manager is concerned about increasing customer churn in their credit card services. They seek a predictive solution to identify potential churners, allowing proactive customer engagement for improved services and retention. The dataset comprises information on 10,128 customers.</a:t>
            </a:r>
            <a:endParaRPr lang="en-US"/>
          </a:p>
          <a:p>
            <a:endParaRPr lang="en-US">
              <a:ea typeface="+mn-lt"/>
              <a:cs typeface="+mn-lt"/>
            </a:endParaRPr>
          </a:p>
          <a:p>
            <a:pPr marL="285750" indent="-285750">
              <a:buFont typeface="Wingdings"/>
              <a:buChar char="Ø"/>
            </a:pPr>
            <a:endParaRPr lang="en-US" b="1">
              <a:ea typeface="+mn-lt"/>
              <a:cs typeface="+mn-lt"/>
            </a:endParaRPr>
          </a:p>
          <a:p>
            <a:pPr marL="285750" indent="-285750">
              <a:buFont typeface="Wingdings"/>
              <a:buChar char="Ø"/>
            </a:pPr>
            <a:endParaRPr lang="en-US">
              <a:ea typeface="+mn-lt"/>
              <a:cs typeface="+mn-lt"/>
            </a:endParaRPr>
          </a:p>
        </p:txBody>
      </p:sp>
    </p:spTree>
    <p:extLst>
      <p:ext uri="{BB962C8B-B14F-4D97-AF65-F5344CB8AC3E}">
        <p14:creationId xmlns:p14="http://schemas.microsoft.com/office/powerpoint/2010/main" val="384295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B874F-431F-012C-3979-157801BF2579}"/>
              </a:ext>
            </a:extLst>
          </p:cNvPr>
          <p:cNvSpPr>
            <a:spLocks noGrp="1"/>
          </p:cNvSpPr>
          <p:nvPr>
            <p:ph idx="1"/>
          </p:nvPr>
        </p:nvSpPr>
        <p:spPr>
          <a:xfrm>
            <a:off x="728600" y="49567"/>
            <a:ext cx="8534400" cy="3615267"/>
          </a:xfrm>
        </p:spPr>
        <p:txBody>
          <a:bodyPr/>
          <a:lstStyle/>
          <a:p>
            <a:pPr>
              <a:spcBef>
                <a:spcPts val="0"/>
              </a:spcBef>
              <a:spcAft>
                <a:spcPts val="0"/>
              </a:spcAft>
              <a:buFont typeface="Wingdings" panose="05040102010807070707" pitchFamily="18" charset="2"/>
              <a:buChar char="Ø"/>
            </a:pPr>
            <a:r>
              <a:rPr lang="en-US" sz="1800" b="1" u="sng">
                <a:solidFill>
                  <a:srgbClr val="FFFFFF"/>
                </a:solidFill>
                <a:latin typeface="Arial"/>
                <a:cs typeface="Arial"/>
              </a:rPr>
              <a:t>Data Exploration:</a:t>
            </a:r>
            <a:endParaRPr lang="en-US" sz="1800">
              <a:solidFill>
                <a:srgbClr val="FFFFFF"/>
              </a:solidFill>
              <a:latin typeface="Arial"/>
              <a:cs typeface="Arial"/>
            </a:endParaRPr>
          </a:p>
          <a:p>
            <a:pPr>
              <a:spcBef>
                <a:spcPts val="0"/>
              </a:spcBef>
              <a:spcAft>
                <a:spcPts val="0"/>
              </a:spcAft>
              <a:buClr>
                <a:srgbClr val="FFFFFF"/>
              </a:buClr>
              <a:buFont typeface="Arial,Sans-Serif" panose="05040102010807070707" pitchFamily="18" charset="2"/>
              <a:buChar char="•"/>
            </a:pPr>
            <a:r>
              <a:rPr lang="en-US" sz="1800">
                <a:solidFill>
                  <a:srgbClr val="FFFFFF"/>
                </a:solidFill>
                <a:latin typeface="Arial"/>
                <a:cs typeface="Arial"/>
              </a:rPr>
              <a:t> The dataset is loaded and explored for its shape and summary statistics.</a:t>
            </a:r>
          </a:p>
          <a:p>
            <a:pPr>
              <a:spcBef>
                <a:spcPts val="0"/>
              </a:spcBef>
              <a:spcAft>
                <a:spcPts val="0"/>
              </a:spcAft>
              <a:buClr>
                <a:srgbClr val="FFFFFF"/>
              </a:buClr>
              <a:buFont typeface="Arial,Sans-Serif" panose="05040102010807070707" pitchFamily="18" charset="2"/>
              <a:buChar char="•"/>
            </a:pPr>
            <a:r>
              <a:rPr lang="en-US" sz="1800">
                <a:solidFill>
                  <a:srgbClr val="FFFFFF"/>
                </a:solidFill>
                <a:latin typeface="Arial"/>
                <a:cs typeface="Arial"/>
              </a:rPr>
              <a:t> Descriptive statistics for categorical features are calculated.</a:t>
            </a:r>
          </a:p>
          <a:p>
            <a:pPr>
              <a:spcBef>
                <a:spcPts val="0"/>
              </a:spcBef>
              <a:spcAft>
                <a:spcPts val="0"/>
              </a:spcAft>
              <a:buClr>
                <a:srgbClr val="FFFFFF"/>
              </a:buClr>
              <a:buFont typeface="Arial,Sans-Serif" panose="05040102010807070707" pitchFamily="18" charset="2"/>
              <a:buChar char="•"/>
            </a:pPr>
            <a:r>
              <a:rPr lang="en-US" sz="1800">
                <a:solidFill>
                  <a:srgbClr val="FFFFFF"/>
                </a:solidFill>
                <a:latin typeface="Arial"/>
                <a:cs typeface="Arial"/>
              </a:rPr>
              <a:t> Visualizations, including count plots and box plots, are used to understand the distribution of features and their relationship with customer churn.</a:t>
            </a:r>
          </a:p>
          <a:p>
            <a:pPr>
              <a:spcBef>
                <a:spcPts val="0"/>
              </a:spcBef>
              <a:spcAft>
                <a:spcPts val="0"/>
              </a:spcAft>
              <a:buClr>
                <a:srgbClr val="FFFFFF"/>
              </a:buClr>
              <a:buFont typeface="Arial,Sans-Serif" panose="05040102010807070707" pitchFamily="18" charset="2"/>
              <a:buChar char="•"/>
            </a:pPr>
            <a:endParaRPr lang="en-US" sz="1800">
              <a:solidFill>
                <a:srgbClr val="FFFFFF"/>
              </a:solidFill>
              <a:latin typeface="Arial"/>
              <a:cs typeface="Arial"/>
            </a:endParaRPr>
          </a:p>
          <a:p>
            <a:pPr marL="0" indent="0">
              <a:spcBef>
                <a:spcPts val="0"/>
              </a:spcBef>
              <a:spcAft>
                <a:spcPts val="0"/>
              </a:spcAft>
              <a:buClr>
                <a:srgbClr val="FFFFFF"/>
              </a:buClr>
              <a:buNone/>
            </a:pPr>
            <a:endParaRPr lang="en-US" sz="1800">
              <a:solidFill>
                <a:srgbClr val="FFFFFF"/>
              </a:solidFill>
              <a:latin typeface="Arial"/>
              <a:cs typeface="Arial"/>
            </a:endParaRPr>
          </a:p>
          <a:p>
            <a:pPr>
              <a:buClr>
                <a:srgbClr val="FFFFFF"/>
              </a:buClr>
            </a:pPr>
            <a:endParaRPr lang="en-US"/>
          </a:p>
        </p:txBody>
      </p:sp>
      <p:pic>
        <p:nvPicPr>
          <p:cNvPr id="5" name="Picture 4">
            <a:extLst>
              <a:ext uri="{FF2B5EF4-FFF2-40B4-BE49-F238E27FC236}">
                <a16:creationId xmlns:a16="http://schemas.microsoft.com/office/drawing/2014/main" id="{7614B873-D8C1-2F15-C071-88F2316EB70F}"/>
              </a:ext>
            </a:extLst>
          </p:cNvPr>
          <p:cNvPicPr>
            <a:picLocks noChangeAspect="1"/>
          </p:cNvPicPr>
          <p:nvPr/>
        </p:nvPicPr>
        <p:blipFill>
          <a:blip r:embed="rId2"/>
          <a:stretch>
            <a:fillRect/>
          </a:stretch>
        </p:blipFill>
        <p:spPr>
          <a:xfrm>
            <a:off x="3119364" y="2540493"/>
            <a:ext cx="5657349" cy="4114800"/>
          </a:xfrm>
          <a:prstGeom prst="rect">
            <a:avLst/>
          </a:prstGeom>
        </p:spPr>
      </p:pic>
    </p:spTree>
    <p:extLst>
      <p:ext uri="{BB962C8B-B14F-4D97-AF65-F5344CB8AC3E}">
        <p14:creationId xmlns:p14="http://schemas.microsoft.com/office/powerpoint/2010/main" val="90143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35D8E-3BFB-E925-781E-749936B0F22B}"/>
              </a:ext>
            </a:extLst>
          </p:cNvPr>
          <p:cNvSpPr>
            <a:spLocks noGrp="1"/>
          </p:cNvSpPr>
          <p:nvPr>
            <p:ph idx="1"/>
          </p:nvPr>
        </p:nvSpPr>
        <p:spPr>
          <a:xfrm>
            <a:off x="639824" y="-90996"/>
            <a:ext cx="8534400" cy="3615267"/>
          </a:xfrm>
        </p:spPr>
        <p:txBody>
          <a:bodyPr/>
          <a:lstStyle/>
          <a:p>
            <a:r>
              <a:rPr lang="en-US" sz="1800" b="1" u="sng">
                <a:solidFill>
                  <a:schemeClr val="tx1"/>
                </a:solidFill>
                <a:ea typeface="+mn-lt"/>
                <a:cs typeface="+mn-lt"/>
              </a:rPr>
              <a:t>Data Preprocessing: </a:t>
            </a:r>
            <a:r>
              <a:rPr lang="en-US" sz="1800">
                <a:ea typeface="+mn-lt"/>
                <a:cs typeface="+mn-lt"/>
              </a:rPr>
              <a:t> </a:t>
            </a:r>
            <a:endParaRPr lang="en-US" sz="1800"/>
          </a:p>
          <a:p>
            <a:pPr>
              <a:buClr>
                <a:srgbClr val="FFFFFF"/>
              </a:buClr>
              <a:buFont typeface="Arial" panose="05040102010807070707" pitchFamily="18" charset="2"/>
              <a:buChar char="•"/>
            </a:pPr>
            <a:r>
              <a:rPr lang="en-US" sz="1800">
                <a:solidFill>
                  <a:schemeClr val="tx1"/>
                </a:solidFill>
                <a:ea typeface="+mn-lt"/>
                <a:cs typeface="+mn-lt"/>
              </a:rPr>
              <a:t>Columns with unique identifiers and irrelevant information are removed. </a:t>
            </a:r>
          </a:p>
          <a:p>
            <a:pPr>
              <a:buClr>
                <a:srgbClr val="FFFFFF"/>
              </a:buClr>
              <a:buFont typeface="Arial" panose="05040102010807070707" pitchFamily="18" charset="2"/>
              <a:buChar char="•"/>
            </a:pPr>
            <a:r>
              <a:rPr lang="en-US" sz="1800">
                <a:solidFill>
                  <a:schemeClr val="tx1"/>
                </a:solidFill>
                <a:ea typeface="+mn-lt"/>
                <a:cs typeface="+mn-lt"/>
              </a:rPr>
              <a:t>Categorical features are mapped to numeric values using dictionaries. </a:t>
            </a:r>
          </a:p>
          <a:p>
            <a:pPr>
              <a:buClr>
                <a:srgbClr val="FFFFFF"/>
              </a:buClr>
              <a:buFont typeface="Arial" panose="05040102010807070707" pitchFamily="18" charset="2"/>
              <a:buChar char="•"/>
            </a:pPr>
            <a:r>
              <a:rPr lang="en-US" sz="1800">
                <a:solidFill>
                  <a:schemeClr val="tx1"/>
                </a:solidFill>
                <a:ea typeface="+mn-lt"/>
                <a:cs typeface="+mn-lt"/>
              </a:rPr>
              <a:t>Nominal features are one-hot encoded. </a:t>
            </a:r>
          </a:p>
          <a:p>
            <a:pPr>
              <a:buClr>
                <a:srgbClr val="FFFFFF"/>
              </a:buClr>
              <a:buFont typeface="Arial" panose="05040102010807070707" pitchFamily="18" charset="2"/>
              <a:buChar char="•"/>
            </a:pPr>
            <a:r>
              <a:rPr lang="en-US" sz="1800">
                <a:solidFill>
                  <a:schemeClr val="tx1"/>
                </a:solidFill>
                <a:ea typeface="+mn-lt"/>
                <a:cs typeface="+mn-lt"/>
              </a:rPr>
              <a:t>Outliers in numerical features are identified and minimized. </a:t>
            </a:r>
            <a:endParaRPr lang="en-US" sz="1800">
              <a:solidFill>
                <a:schemeClr val="tx1"/>
              </a:solidFill>
            </a:endParaRPr>
          </a:p>
          <a:p>
            <a:pPr marL="0" indent="0">
              <a:buClr>
                <a:prstClr val="white"/>
              </a:buClr>
              <a:buNone/>
            </a:pPr>
            <a:endParaRPr lang="en-US"/>
          </a:p>
        </p:txBody>
      </p:sp>
      <p:pic>
        <p:nvPicPr>
          <p:cNvPr id="4" name="Picture 3" descr="A screenshot of a computer program&#10;&#10;Description automatically generated">
            <a:extLst>
              <a:ext uri="{FF2B5EF4-FFF2-40B4-BE49-F238E27FC236}">
                <a16:creationId xmlns:a16="http://schemas.microsoft.com/office/drawing/2014/main" id="{CC42D212-D7E0-A64B-95E4-CDEA8449BF83}"/>
              </a:ext>
            </a:extLst>
          </p:cNvPr>
          <p:cNvPicPr>
            <a:picLocks noChangeAspect="1"/>
          </p:cNvPicPr>
          <p:nvPr/>
        </p:nvPicPr>
        <p:blipFill>
          <a:blip r:embed="rId2"/>
          <a:stretch>
            <a:fillRect/>
          </a:stretch>
        </p:blipFill>
        <p:spPr>
          <a:xfrm>
            <a:off x="3048000" y="2592666"/>
            <a:ext cx="6096000" cy="3980863"/>
          </a:xfrm>
          <a:prstGeom prst="rect">
            <a:avLst/>
          </a:prstGeom>
        </p:spPr>
      </p:pic>
    </p:spTree>
    <p:extLst>
      <p:ext uri="{BB962C8B-B14F-4D97-AF65-F5344CB8AC3E}">
        <p14:creationId xmlns:p14="http://schemas.microsoft.com/office/powerpoint/2010/main" val="116419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07D60A8-3D64-0E08-59E8-904D5D42864D}"/>
              </a:ext>
            </a:extLst>
          </p:cNvPr>
          <p:cNvSpPr txBox="1"/>
          <p:nvPr/>
        </p:nvSpPr>
        <p:spPr>
          <a:xfrm>
            <a:off x="1642368" y="1006135"/>
            <a:ext cx="93215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Sans-Serif"/>
              <a:buChar char="Ø"/>
            </a:pPr>
            <a:r>
              <a:rPr lang="en-US" b="1" u="sng">
                <a:latin typeface="Arial"/>
                <a:cs typeface="Arial"/>
              </a:rPr>
              <a:t>Exploratory Data Analysis (EDA):</a:t>
            </a:r>
            <a:r>
              <a:rPr lang="en-US" b="1">
                <a:latin typeface="Arial"/>
                <a:cs typeface="Arial"/>
              </a:rPr>
              <a:t> </a:t>
            </a:r>
            <a:r>
              <a:rPr lang="en-US">
                <a:latin typeface="Arial"/>
                <a:cs typeface="Arial"/>
              </a:rPr>
              <a:t>Used functions such as shape(), describe() to find the summary statistics of dataset and removed additional columns as well.</a:t>
            </a:r>
          </a:p>
          <a:p>
            <a:pPr marL="285750" indent="-285750" algn="l">
              <a:buFont typeface="Wingdings,Sans-Serif"/>
              <a:buChar char="Ø"/>
            </a:pPr>
            <a:endParaRPr lang="en-US">
              <a:latin typeface="Arial"/>
              <a:cs typeface="Arial"/>
            </a:endParaRPr>
          </a:p>
          <a:p>
            <a:endParaRPr lang="en-US">
              <a:latin typeface="Arial"/>
              <a:cs typeface="Arial"/>
            </a:endParaRPr>
          </a:p>
          <a:p>
            <a:pPr marL="285750" indent="-285750">
              <a:buFont typeface="Wingdings"/>
              <a:buChar char="Ø"/>
            </a:pPr>
            <a:endParaRPr lang="en-US">
              <a:latin typeface="Century Gothic"/>
              <a:cs typeface="Arial"/>
            </a:endParaRPr>
          </a:p>
          <a:p>
            <a:pPr marL="285750" indent="-285750">
              <a:buFont typeface="Wingdings"/>
              <a:buChar char="Ø"/>
            </a:pPr>
            <a:endParaRPr lang="en-US">
              <a:latin typeface="Arial"/>
              <a:cs typeface="Arial"/>
            </a:endParaRPr>
          </a:p>
          <a:p>
            <a:pPr marL="285750" indent="-285750">
              <a:buFont typeface="Wingdings,Sans-Serif"/>
              <a:buChar char="Ø"/>
            </a:pPr>
            <a:endParaRPr lang="en-US">
              <a:latin typeface="Arial"/>
              <a:cs typeface="Arial"/>
            </a:endParaRPr>
          </a:p>
          <a:p>
            <a:pPr marL="285750" indent="-285750">
              <a:buFont typeface="Wingdings"/>
              <a:buChar char="Ø"/>
            </a:pPr>
            <a:endParaRPr lang="en-US">
              <a:latin typeface="Century Gothic"/>
              <a:cs typeface="Arial"/>
            </a:endParaRPr>
          </a:p>
          <a:p>
            <a:pPr marL="285750" indent="-285750">
              <a:buFont typeface="Wingdings"/>
              <a:buChar char="Ø"/>
            </a:pPr>
            <a:endParaRPr lang="en-US">
              <a:latin typeface="Century Gothic"/>
              <a:cs typeface="Arial"/>
            </a:endParaRPr>
          </a:p>
          <a:p>
            <a:pPr marL="285750" indent="-285750">
              <a:buFont typeface="Wingdings"/>
              <a:buChar char="Ø"/>
            </a:pPr>
            <a:endParaRPr lang="en-US">
              <a:latin typeface="Century Gothic"/>
              <a:cs typeface="Arial"/>
            </a:endParaRPr>
          </a:p>
          <a:p>
            <a:pPr marL="285750" indent="-285750">
              <a:buFont typeface="Arial,Sans-Serif"/>
              <a:buChar char="•"/>
            </a:pPr>
            <a:endParaRPr lang="en-US">
              <a:latin typeface="Arial"/>
              <a:cs typeface="Arial"/>
            </a:endParaRPr>
          </a:p>
          <a:p>
            <a:pPr marL="285750" indent="-285750">
              <a:buFont typeface="Wingdings"/>
              <a:buChar char="Ø"/>
            </a:pPr>
            <a:endParaRPr lang="en-US">
              <a:latin typeface="Arial"/>
              <a:cs typeface="Arial"/>
            </a:endParaRPr>
          </a:p>
          <a:p>
            <a:pPr marL="285750" indent="-285750">
              <a:buFont typeface="Wingdings"/>
              <a:buChar char="Ø"/>
            </a:pPr>
            <a:endParaRPr lang="en-US"/>
          </a:p>
          <a:p>
            <a:pPr marL="285750" indent="-285750">
              <a:buFont typeface="Wingdings"/>
              <a:buChar char="Ø"/>
            </a:pPr>
            <a:endParaRPr lang="en-US"/>
          </a:p>
        </p:txBody>
      </p:sp>
      <p:pic>
        <p:nvPicPr>
          <p:cNvPr id="2" name="Picture 1" descr="A screenshot of a computer&#10;&#10;Description automatically generated">
            <a:extLst>
              <a:ext uri="{FF2B5EF4-FFF2-40B4-BE49-F238E27FC236}">
                <a16:creationId xmlns:a16="http://schemas.microsoft.com/office/drawing/2014/main" id="{00A2F76D-E78C-DD57-714E-F5F582D5E930}"/>
              </a:ext>
            </a:extLst>
          </p:cNvPr>
          <p:cNvPicPr>
            <a:picLocks noChangeAspect="1"/>
          </p:cNvPicPr>
          <p:nvPr/>
        </p:nvPicPr>
        <p:blipFill>
          <a:blip r:embed="rId2"/>
          <a:stretch>
            <a:fillRect/>
          </a:stretch>
        </p:blipFill>
        <p:spPr>
          <a:xfrm>
            <a:off x="3048000" y="2211747"/>
            <a:ext cx="6096000" cy="3736564"/>
          </a:xfrm>
          <a:prstGeom prst="rect">
            <a:avLst/>
          </a:prstGeom>
        </p:spPr>
      </p:pic>
    </p:spTree>
    <p:extLst>
      <p:ext uri="{BB962C8B-B14F-4D97-AF65-F5344CB8AC3E}">
        <p14:creationId xmlns:p14="http://schemas.microsoft.com/office/powerpoint/2010/main" val="1699656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Slice</vt:lpstr>
      <vt:lpstr>Data mining presentation</vt:lpstr>
      <vt:lpstr>GROUP B</vt:lpstr>
      <vt:lpstr>Introduction to Data Mining</vt:lpstr>
      <vt:lpstr>Business problem</vt:lpstr>
      <vt:lpstr>Past resolutions</vt:lpstr>
      <vt:lpstr>Approach to problem</vt:lpstr>
      <vt:lpstr>PowerPoint Presentation</vt:lpstr>
      <vt:lpstr>PowerPoint Presentation</vt:lpstr>
      <vt:lpstr>PowerPoint Presentation</vt:lpstr>
      <vt:lpstr>PowerPoint Presentation</vt:lpstr>
      <vt:lpstr>Results &amp; Observations</vt:lpstr>
      <vt:lpstr>PowerPoint Presentation</vt:lpstr>
      <vt:lpstr>PowerPoint Presentation</vt:lpstr>
      <vt:lpstr>PowerPoint Presentation</vt:lpstr>
      <vt:lpstr>PowerPoint Presentation</vt:lpstr>
      <vt:lpstr>HYPERPARAMETER TUNING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2023-10-29T18:10:07Z</dcterms:created>
  <dcterms:modified xsi:type="dcterms:W3CDTF">2023-10-30T03:58:25Z</dcterms:modified>
</cp:coreProperties>
</file>