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Arial Black" pitchFamily="34" charset="0"/>
      <p:bold r:id="rId19"/>
    </p:embeddedFont>
    <p:embeddedFont>
      <p:font typeface="Calibri" pitchFamily="34" charset="0"/>
      <p:regular r:id="rId20"/>
      <p:bold r:id="rId21"/>
      <p:italic r:id="rId22"/>
      <p:boldItalic r:id="rId23"/>
    </p:embeddedFont>
    <p:embeddedFont>
      <p:font typeface="Gill Sans" charset="0"/>
      <p:regular r:id="rId24"/>
      <p:bold r:id="rId25"/>
    </p:embeddedFont>
    <p:embeddedFont>
      <p:font typeface="Georgia"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464065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234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54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89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809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553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032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7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021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9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423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492852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oogle.com" TargetMode="External"/><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hyperlink" Target="https://www.anaconda.com/products/distribution#Downloads" TargetMode="External"/><Relationship Id="rId4" Type="http://schemas.openxmlformats.org/officeDocument/2006/relationships/hyperlink" Target="https://www.kaggle.com/rashikrahmanpritom/heart-attack-analysis-prediction-datas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a:spLocks noGrp="1"/>
          </p:cNvSpPr>
          <p:nvPr>
            <p:ph type="ctrTitle"/>
          </p:nvPr>
        </p:nvSpPr>
        <p:spPr>
          <a:xfrm>
            <a:off x="581191" y="2041643"/>
            <a:ext cx="10993549" cy="126798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4000"/>
              <a:buFont typeface="Gill Sans"/>
              <a:buNone/>
            </a:pPr>
            <a:r>
              <a:rPr lang="en-US" sz="4000" dirty="0"/>
              <a:t>Heart Disease Prediction</a:t>
            </a:r>
            <a:endParaRPr dirty="0"/>
          </a:p>
        </p:txBody>
      </p:sp>
      <p:sp>
        <p:nvSpPr>
          <p:cNvPr id="103" name="Google Shape;103;p13"/>
          <p:cNvSpPr txBox="1">
            <a:spLocks noGrp="1"/>
          </p:cNvSpPr>
          <p:nvPr>
            <p:ph type="subTitle" idx="1"/>
          </p:nvPr>
        </p:nvSpPr>
        <p:spPr>
          <a:xfrm>
            <a:off x="581194" y="1988149"/>
            <a:ext cx="10993546" cy="590321"/>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208"/>
              <a:buNone/>
            </a:pPr>
            <a:r>
              <a:rPr lang="en-US" sz="2400" cap="none">
                <a:solidFill>
                  <a:srgbClr val="1A3260"/>
                </a:solidFill>
              </a:rPr>
              <a:t>Project Presentation</a:t>
            </a:r>
            <a:endParaRPr sz="2400">
              <a:solidFill>
                <a:srgbClr val="1A3260"/>
              </a:solidFill>
            </a:endParaRPr>
          </a:p>
        </p:txBody>
      </p:sp>
      <p:sp>
        <p:nvSpPr>
          <p:cNvPr id="104" name="Google Shape;104;p13"/>
          <p:cNvSpPr txBox="1"/>
          <p:nvPr/>
        </p:nvSpPr>
        <p:spPr>
          <a:xfrm>
            <a:off x="696468" y="4533362"/>
            <a:ext cx="4913831" cy="91545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472"/>
              <a:buFont typeface="Noto Sans Symbols"/>
              <a:buNone/>
            </a:pPr>
            <a:r>
              <a:rPr lang="en-US" sz="2000" b="0" i="0" u="none" strike="noStrike" cap="none" dirty="0">
                <a:solidFill>
                  <a:schemeClr val="accent2"/>
                </a:solidFill>
                <a:latin typeface="Gill Sans"/>
                <a:ea typeface="Gill Sans"/>
                <a:cs typeface="Gill Sans"/>
                <a:sym typeface="Gill Sans"/>
              </a:rPr>
              <a:t>Presented by</a:t>
            </a:r>
            <a:r>
              <a:rPr lang="en-US" sz="2000" b="0" i="0" u="none" strike="noStrike" cap="none" dirty="0" smtClean="0">
                <a:solidFill>
                  <a:schemeClr val="accent2"/>
                </a:solidFill>
                <a:latin typeface="Gill Sans"/>
                <a:ea typeface="Gill Sans"/>
                <a:cs typeface="Gill Sans"/>
                <a:sym typeface="Gill Sans"/>
              </a:rPr>
              <a:t>: </a:t>
            </a:r>
            <a:r>
              <a:rPr lang="en-US" sz="2000" b="0" i="0" u="none" strike="noStrike" cap="none" dirty="0" err="1" smtClean="0">
                <a:solidFill>
                  <a:schemeClr val="accent2"/>
                </a:solidFill>
                <a:latin typeface="Gill Sans"/>
                <a:ea typeface="Gill Sans"/>
                <a:cs typeface="Gill Sans"/>
                <a:sym typeface="Gill Sans"/>
              </a:rPr>
              <a:t>Dhruvika</a:t>
            </a:r>
            <a:r>
              <a:rPr lang="en-US" sz="2000" b="0" i="0" u="none" strike="noStrike" cap="none" dirty="0" smtClean="0">
                <a:solidFill>
                  <a:schemeClr val="accent2"/>
                </a:solidFill>
                <a:latin typeface="Gill Sans"/>
                <a:ea typeface="Gill Sans"/>
                <a:cs typeface="Gill Sans"/>
                <a:sym typeface="Gill Sans"/>
              </a:rPr>
              <a:t> Sharm</a:t>
            </a:r>
            <a:r>
              <a:rPr lang="en-US" sz="2000" dirty="0" smtClean="0">
                <a:solidFill>
                  <a:schemeClr val="accent2"/>
                </a:solidFill>
                <a:latin typeface="Gill Sans"/>
                <a:ea typeface="Gill Sans"/>
                <a:cs typeface="Gill Sans"/>
                <a:sym typeface="Gill Sans"/>
              </a:rPr>
              <a:t>a , </a:t>
            </a:r>
            <a:r>
              <a:rPr lang="en-US" sz="2000" dirty="0" err="1" smtClean="0">
                <a:solidFill>
                  <a:schemeClr val="accent2"/>
                </a:solidFill>
                <a:latin typeface="Gill Sans"/>
                <a:ea typeface="Gill Sans"/>
                <a:cs typeface="Gill Sans"/>
                <a:sym typeface="Gill Sans"/>
              </a:rPr>
              <a:t>Aniket</a:t>
            </a:r>
            <a:r>
              <a:rPr lang="en-US" sz="2000" dirty="0" smtClean="0">
                <a:solidFill>
                  <a:schemeClr val="accent2"/>
                </a:solidFill>
                <a:latin typeface="Gill Sans"/>
                <a:ea typeface="Gill Sans"/>
                <a:cs typeface="Gill Sans"/>
                <a:sym typeface="Gill Sans"/>
              </a:rPr>
              <a:t> </a:t>
            </a:r>
            <a:r>
              <a:rPr lang="en-US" sz="2000" dirty="0" err="1" smtClean="0">
                <a:solidFill>
                  <a:schemeClr val="accent2"/>
                </a:solidFill>
                <a:latin typeface="Gill Sans"/>
                <a:ea typeface="Gill Sans"/>
                <a:cs typeface="Gill Sans"/>
                <a:sym typeface="Gill Sans"/>
              </a:rPr>
              <a:t>Kalta</a:t>
            </a:r>
            <a:endParaRPr sz="2000" b="0" i="0" u="none" strike="noStrike" cap="none" dirty="0">
              <a:solidFill>
                <a:schemeClr val="accent2"/>
              </a:solidFill>
              <a:latin typeface="Gill Sans"/>
              <a:ea typeface="Gill Sans"/>
              <a:cs typeface="Gill Sans"/>
              <a:sym typeface="Gill Sans"/>
            </a:endParaRPr>
          </a:p>
        </p:txBody>
      </p:sp>
      <p:sp>
        <p:nvSpPr>
          <p:cNvPr id="105" name="Google Shape;105;p13"/>
          <p:cNvSpPr txBox="1"/>
          <p:nvPr/>
        </p:nvSpPr>
        <p:spPr>
          <a:xfrm>
            <a:off x="6836823" y="4539440"/>
            <a:ext cx="3722607" cy="590321"/>
          </a:xfrm>
          <a:prstGeom prst="rect">
            <a:avLst/>
          </a:prstGeom>
          <a:noFill/>
          <a:ln>
            <a:noFill/>
          </a:ln>
        </p:spPr>
        <p:txBody>
          <a:bodyPr spcFirstLastPara="1" wrap="square" lIns="91425" tIns="45700" rIns="91425" bIns="45700" anchor="t" anchorCtr="0">
            <a:normAutofit/>
          </a:bodyPr>
          <a:lstStyle/>
          <a:p>
            <a:pPr marL="0" marR="0" lvl="0" indent="0" algn="r" rtl="0">
              <a:lnSpc>
                <a:spcPct val="100000"/>
              </a:lnSpc>
              <a:spcBef>
                <a:spcPts val="0"/>
              </a:spcBef>
              <a:spcAft>
                <a:spcPts val="0"/>
              </a:spcAft>
              <a:buClr>
                <a:schemeClr val="accent2"/>
              </a:buClr>
              <a:buSzPts val="1472"/>
              <a:buFont typeface="Noto Sans Symbols"/>
              <a:buNone/>
            </a:pPr>
            <a:r>
              <a:rPr lang="en-US" sz="1600" b="0" i="0" u="none" strike="noStrike" cap="none" dirty="0" smtClean="0">
                <a:solidFill>
                  <a:schemeClr val="accent2"/>
                </a:solidFill>
                <a:latin typeface="Gill Sans"/>
                <a:ea typeface="Gill Sans"/>
                <a:cs typeface="Gill Sans"/>
                <a:sym typeface="Gill Sans"/>
              </a:rPr>
              <a:t>Project </a:t>
            </a:r>
            <a:r>
              <a:rPr lang="en-US" sz="1600" b="0" i="0" u="none" strike="noStrike" cap="none" dirty="0">
                <a:solidFill>
                  <a:schemeClr val="accent2"/>
                </a:solidFill>
                <a:latin typeface="Gill Sans"/>
                <a:ea typeface="Gill Sans"/>
                <a:cs typeface="Gill Sans"/>
                <a:sym typeface="Gill Sans"/>
              </a:rPr>
              <a:t>Mentor</a:t>
            </a:r>
            <a:r>
              <a:rPr lang="en-US" sz="1600" b="0" i="0" u="none" strike="noStrike" cap="none" dirty="0" smtClean="0">
                <a:solidFill>
                  <a:schemeClr val="accent2"/>
                </a:solidFill>
                <a:latin typeface="Gill Sans"/>
                <a:ea typeface="Gill Sans"/>
                <a:cs typeface="Gill Sans"/>
                <a:sym typeface="Gill Sans"/>
              </a:rPr>
              <a:t>: </a:t>
            </a:r>
            <a:r>
              <a:rPr lang="en-US" sz="1600" b="0" i="0" u="none" strike="noStrike" cap="none" dirty="0" err="1" smtClean="0">
                <a:solidFill>
                  <a:schemeClr val="accent2"/>
                </a:solidFill>
                <a:latin typeface="Gill Sans"/>
                <a:ea typeface="Gill Sans"/>
                <a:cs typeface="Gill Sans"/>
                <a:sym typeface="Gill Sans"/>
              </a:rPr>
              <a:t>Mr</a:t>
            </a:r>
            <a:r>
              <a:rPr lang="en-US" sz="1600" b="0" i="0" u="none" strike="noStrike" cap="none" dirty="0" smtClean="0">
                <a:solidFill>
                  <a:schemeClr val="accent2"/>
                </a:solidFill>
                <a:latin typeface="Gill Sans"/>
                <a:ea typeface="Gill Sans"/>
                <a:cs typeface="Gill Sans"/>
                <a:sym typeface="Gill Sans"/>
              </a:rPr>
              <a:t> Something </a:t>
            </a:r>
            <a:endParaRPr sz="1600" b="0" i="0" u="none" strike="noStrike" cap="none" dirty="0">
              <a:solidFill>
                <a:schemeClr val="accent2"/>
              </a:solidFill>
              <a:latin typeface="Gill Sans"/>
              <a:ea typeface="Gill Sans"/>
              <a:cs typeface="Gill Sans"/>
              <a:sym typeface="Gill Sans"/>
            </a:endParaRPr>
          </a:p>
        </p:txBody>
      </p:sp>
      <p:sp>
        <p:nvSpPr>
          <p:cNvPr id="107" name="Google Shape;107;p13"/>
          <p:cNvSpPr txBox="1"/>
          <p:nvPr/>
        </p:nvSpPr>
        <p:spPr>
          <a:xfrm>
            <a:off x="599227" y="3337963"/>
            <a:ext cx="10993546" cy="590321"/>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accent2"/>
              </a:buClr>
              <a:buSzPts val="1656"/>
              <a:buFont typeface="Noto Sans Symbols"/>
              <a:buNone/>
            </a:pPr>
            <a:r>
              <a:rPr lang="en-US" sz="1800" b="0" i="0" u="none" strike="noStrike" cap="none" dirty="0">
                <a:solidFill>
                  <a:schemeClr val="tx1"/>
                </a:solidFill>
                <a:latin typeface="Gill Sans"/>
                <a:ea typeface="Gill Sans"/>
                <a:cs typeface="Gill Sans"/>
                <a:sym typeface="Gill Sans"/>
              </a:rPr>
              <a:t>Date: </a:t>
            </a:r>
            <a:r>
              <a:rPr lang="en-US" sz="1800" dirty="0" smtClean="0">
                <a:solidFill>
                  <a:schemeClr val="tx1"/>
                </a:solidFill>
                <a:latin typeface="Gill Sans"/>
                <a:ea typeface="Gill Sans"/>
                <a:cs typeface="Gill Sans"/>
                <a:sym typeface="Gill Sans"/>
              </a:rPr>
              <a:t>March 10 , </a:t>
            </a:r>
            <a:r>
              <a:rPr lang="en-US" sz="1800" b="0" i="0" u="none" strike="noStrike" cap="none" dirty="0" smtClean="0">
                <a:solidFill>
                  <a:schemeClr val="tx1"/>
                </a:solidFill>
                <a:latin typeface="Gill Sans"/>
                <a:ea typeface="Gill Sans"/>
                <a:cs typeface="Gill Sans"/>
                <a:sym typeface="Gill Sans"/>
              </a:rPr>
              <a:t> </a:t>
            </a:r>
            <a:r>
              <a:rPr lang="en-US" sz="1800" b="0" i="0" u="none" strike="noStrike" cap="none" dirty="0">
                <a:solidFill>
                  <a:schemeClr val="tx1"/>
                </a:solidFill>
                <a:latin typeface="Gill Sans"/>
                <a:ea typeface="Gill Sans"/>
                <a:cs typeface="Gill Sans"/>
                <a:sym typeface="Gill Sans"/>
              </a:rPr>
              <a:t>2023</a:t>
            </a:r>
            <a:endParaRPr sz="1800" b="0" i="0" u="none" strike="noStrike" cap="none" dirty="0">
              <a:solidFill>
                <a:schemeClr val="tx1"/>
              </a:solidFill>
              <a:latin typeface="Gill Sans"/>
              <a:ea typeface="Gill Sans"/>
              <a:cs typeface="Gill Sans"/>
              <a:sym typeface="Gill Sans"/>
            </a:endParaRPr>
          </a:p>
        </p:txBody>
      </p:sp>
      <p:sp>
        <p:nvSpPr>
          <p:cNvPr id="108" name="Google Shape;108;p13"/>
          <p:cNvSpPr txBox="1"/>
          <p:nvPr/>
        </p:nvSpPr>
        <p:spPr>
          <a:xfrm>
            <a:off x="5610300" y="2343175"/>
            <a:ext cx="4857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chemeClr val="accent2"/>
                </a:solidFill>
                <a:latin typeface="Gill Sans"/>
                <a:ea typeface="Gill Sans"/>
                <a:cs typeface="Gill Sans"/>
                <a:sym typeface="Gill Sans"/>
              </a:rPr>
              <a:t>on</a:t>
            </a:r>
            <a:endParaRPr sz="1900" b="0" i="0" u="none" strike="noStrike" cap="none">
              <a:solidFill>
                <a:schemeClr val="accent2"/>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DATASET EXPLANATION</a:t>
            </a:r>
            <a:endParaRPr/>
          </a:p>
        </p:txBody>
      </p:sp>
      <p:sp>
        <p:nvSpPr>
          <p:cNvPr id="172" name="Google Shape;172;p22"/>
          <p:cNvSpPr txBox="1">
            <a:spLocks noGrp="1"/>
          </p:cNvSpPr>
          <p:nvPr>
            <p:ph idx="1"/>
          </p:nvPr>
        </p:nvSpPr>
        <p:spPr>
          <a:xfrm>
            <a:off x="717183" y="1497630"/>
            <a:ext cx="10693200" cy="3574200"/>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0000"/>
              </a:lnSpc>
              <a:spcBef>
                <a:spcPts val="4000"/>
              </a:spcBef>
              <a:spcAft>
                <a:spcPts val="0"/>
              </a:spcAft>
              <a:buSzPts val="275"/>
              <a:buNone/>
            </a:pPr>
            <a:endParaRPr sz="5100" b="1" dirty="0">
              <a:solidFill>
                <a:srgbClr val="292929"/>
              </a:solidFill>
              <a:highlight>
                <a:srgbClr val="FFFFFF"/>
              </a:highlight>
              <a:latin typeface="Arial"/>
              <a:ea typeface="Arial"/>
              <a:cs typeface="Arial"/>
              <a:sym typeface="Arial"/>
            </a:endParaRPr>
          </a:p>
          <a:p>
            <a:pPr marL="0" lvl="0" indent="0" algn="l" rtl="0">
              <a:lnSpc>
                <a:spcPct val="100000"/>
              </a:lnSpc>
              <a:spcBef>
                <a:spcPts val="4000"/>
              </a:spcBef>
              <a:spcAft>
                <a:spcPts val="0"/>
              </a:spcAft>
              <a:buClr>
                <a:schemeClr val="dk1"/>
              </a:buClr>
              <a:buSzPts val="275"/>
              <a:buFont typeface="Arial"/>
              <a:buNone/>
            </a:pPr>
            <a:endParaRPr sz="8800" b="1" dirty="0">
              <a:solidFill>
                <a:srgbClr val="292929"/>
              </a:solidFill>
              <a:highlight>
                <a:srgbClr val="FFFFFF"/>
              </a:highlight>
            </a:endParaRPr>
          </a:p>
          <a:p>
            <a:pPr marL="0" lvl="0" indent="0" algn="l" rtl="0">
              <a:lnSpc>
                <a:spcPct val="100000"/>
              </a:lnSpc>
              <a:spcBef>
                <a:spcPts val="4000"/>
              </a:spcBef>
              <a:spcAft>
                <a:spcPts val="0"/>
              </a:spcAft>
              <a:buClr>
                <a:schemeClr val="dk1"/>
              </a:buClr>
              <a:buSzPts val="275"/>
              <a:buFont typeface="Arial"/>
              <a:buNone/>
            </a:pPr>
            <a:r>
              <a:rPr lang="en-US" sz="8800" b="1" dirty="0">
                <a:solidFill>
                  <a:srgbClr val="292929"/>
                </a:solidFill>
                <a:highlight>
                  <a:srgbClr val="FFFFFF"/>
                </a:highlight>
              </a:rPr>
              <a:t>Dataset Features:</a:t>
            </a:r>
            <a:endParaRPr sz="8800" b="1"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age</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sex</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chest pain type (4 values)</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a:t>
            </a:r>
            <a:r>
              <a:rPr lang="en-US" sz="8000" dirty="0" err="1">
                <a:solidFill>
                  <a:srgbClr val="292929"/>
                </a:solidFill>
                <a:highlight>
                  <a:srgbClr val="FFFFFF"/>
                </a:highlight>
              </a:rPr>
              <a:t>trestbps</a:t>
            </a:r>
            <a:r>
              <a:rPr lang="en-US" sz="8000" dirty="0">
                <a:solidFill>
                  <a:srgbClr val="292929"/>
                </a:solidFill>
                <a:highlight>
                  <a:srgbClr val="FFFFFF"/>
                </a:highlight>
              </a:rPr>
              <a:t>: resting blood pressure (in mm Hg on admission to the hospital)</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a:t>
            </a:r>
            <a:r>
              <a:rPr lang="en-US" sz="8000" dirty="0" err="1">
                <a:solidFill>
                  <a:srgbClr val="292929"/>
                </a:solidFill>
                <a:highlight>
                  <a:srgbClr val="FFFFFF"/>
                </a:highlight>
              </a:rPr>
              <a:t>chol</a:t>
            </a:r>
            <a:r>
              <a:rPr lang="en-US" sz="8000" dirty="0">
                <a:solidFill>
                  <a:srgbClr val="292929"/>
                </a:solidFill>
                <a:highlight>
                  <a:srgbClr val="FFFFFF"/>
                </a:highlight>
              </a:rPr>
              <a:t>: serum </a:t>
            </a:r>
            <a:r>
              <a:rPr lang="en-US" sz="8000" dirty="0" err="1">
                <a:solidFill>
                  <a:srgbClr val="292929"/>
                </a:solidFill>
                <a:highlight>
                  <a:srgbClr val="FFFFFF"/>
                </a:highlight>
              </a:rPr>
              <a:t>cholestoral</a:t>
            </a:r>
            <a:r>
              <a:rPr lang="en-US" sz="8000" dirty="0">
                <a:solidFill>
                  <a:srgbClr val="292929"/>
                </a:solidFill>
                <a:highlight>
                  <a:srgbClr val="FFFFFF"/>
                </a:highlight>
              </a:rPr>
              <a:t> in mg/dl</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a:t>
            </a:r>
            <a:r>
              <a:rPr lang="en-US" sz="8000" dirty="0" err="1">
                <a:solidFill>
                  <a:srgbClr val="292929"/>
                </a:solidFill>
                <a:highlight>
                  <a:srgbClr val="FFFFFF"/>
                </a:highlight>
              </a:rPr>
              <a:t>fbs</a:t>
            </a:r>
            <a:r>
              <a:rPr lang="en-US" sz="8000" dirty="0">
                <a:solidFill>
                  <a:srgbClr val="292929"/>
                </a:solidFill>
                <a:highlight>
                  <a:srgbClr val="FFFFFF"/>
                </a:highlight>
              </a:rPr>
              <a:t>: (fasting blood sugar &gt; 120 mg/dl) (1 = true; 0 = false)</a:t>
            </a:r>
            <a:endParaRPr sz="8000" dirty="0">
              <a:solidFill>
                <a:srgbClr val="292929"/>
              </a:solidFill>
              <a:highlight>
                <a:srgbClr val="FFFFFF"/>
              </a:highlight>
            </a:endParaRPr>
          </a:p>
          <a:p>
            <a:pPr marL="0" lvl="0" indent="0" algn="l" rtl="0">
              <a:spcBef>
                <a:spcPts val="1300"/>
              </a:spcBef>
              <a:spcAft>
                <a:spcPts val="0"/>
              </a:spcAft>
              <a:buClr>
                <a:schemeClr val="dk1"/>
              </a:buClr>
              <a:buSzPct val="82799"/>
              <a:buFont typeface="Arial"/>
              <a:buNone/>
            </a:pPr>
            <a:r>
              <a:rPr lang="en-US" sz="8000" dirty="0">
                <a:solidFill>
                  <a:srgbClr val="292929"/>
                </a:solidFill>
                <a:highlight>
                  <a:schemeClr val="lt1"/>
                </a:highlight>
              </a:rPr>
              <a:t>- </a:t>
            </a:r>
            <a:r>
              <a:rPr lang="en-US" sz="8000" dirty="0" err="1">
                <a:solidFill>
                  <a:srgbClr val="292929"/>
                </a:solidFill>
                <a:highlight>
                  <a:schemeClr val="lt1"/>
                </a:highlight>
              </a:rPr>
              <a:t>restecg</a:t>
            </a:r>
            <a:r>
              <a:rPr lang="en-US" sz="8000" dirty="0">
                <a:solidFill>
                  <a:srgbClr val="292929"/>
                </a:solidFill>
                <a:highlight>
                  <a:schemeClr val="lt1"/>
                </a:highlight>
              </a:rPr>
              <a:t>: resting electrocardiographic results</a:t>
            </a:r>
            <a:endParaRPr sz="8000" dirty="0">
              <a:solidFill>
                <a:srgbClr val="292929"/>
              </a:solidFill>
              <a:highlight>
                <a:schemeClr val="lt1"/>
              </a:highlight>
            </a:endParaRPr>
          </a:p>
          <a:p>
            <a:pPr marL="0" lvl="0" indent="0" algn="l" rtl="0">
              <a:spcBef>
                <a:spcPts val="1300"/>
              </a:spcBef>
              <a:spcAft>
                <a:spcPts val="0"/>
              </a:spcAft>
              <a:buClr>
                <a:schemeClr val="dk1"/>
              </a:buClr>
              <a:buSzPct val="82799"/>
              <a:buFont typeface="Arial"/>
              <a:buNone/>
            </a:pPr>
            <a:r>
              <a:rPr lang="en-US" sz="8000" dirty="0">
                <a:solidFill>
                  <a:srgbClr val="292929"/>
                </a:solidFill>
                <a:highlight>
                  <a:schemeClr val="lt1"/>
                </a:highlight>
              </a:rPr>
              <a:t>— Value 0: normal</a:t>
            </a:r>
            <a:endParaRPr sz="8000" dirty="0">
              <a:solidFill>
                <a:srgbClr val="292929"/>
              </a:solidFill>
              <a:highlight>
                <a:schemeClr val="lt1"/>
              </a:highlight>
            </a:endParaRPr>
          </a:p>
          <a:p>
            <a:pPr marL="0" lvl="0" indent="0" algn="l" rtl="0">
              <a:spcBef>
                <a:spcPts val="1300"/>
              </a:spcBef>
              <a:spcAft>
                <a:spcPts val="0"/>
              </a:spcAft>
              <a:buClr>
                <a:schemeClr val="dk1"/>
              </a:buClr>
              <a:buSzPct val="82799"/>
              <a:buFont typeface="Arial"/>
              <a:buNone/>
            </a:pPr>
            <a:r>
              <a:rPr lang="en-US" sz="8000" dirty="0">
                <a:solidFill>
                  <a:srgbClr val="292929"/>
                </a:solidFill>
                <a:highlight>
                  <a:schemeClr val="lt1"/>
                </a:highlight>
              </a:rPr>
              <a:t>— Value 1: having ST-T wave abnormality (T wave inversions and/or ST elevation or depression of &gt; 0.05 mV)</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endParaRPr sz="7200" dirty="0">
              <a:solidFill>
                <a:srgbClr val="292929"/>
              </a:solidFill>
              <a:highlight>
                <a:srgbClr val="FFFFFF"/>
              </a:highlight>
            </a:endParaRPr>
          </a:p>
          <a:p>
            <a:pPr marL="306000" lvl="0" indent="-200844" algn="l" rtl="0">
              <a:lnSpc>
                <a:spcPct val="100000"/>
              </a:lnSpc>
              <a:spcBef>
                <a:spcPts val="0"/>
              </a:spcBef>
              <a:spcAft>
                <a:spcPts val="0"/>
              </a:spcAft>
              <a:buSzPts val="414"/>
              <a:buNone/>
            </a:pPr>
            <a:endParaRPr sz="7200" dirty="0"/>
          </a:p>
        </p:txBody>
      </p:sp>
      <p:pic>
        <p:nvPicPr>
          <p:cNvPr id="173" name="Google Shape;173;p22"/>
          <p:cNvPicPr preferRelativeResize="0"/>
          <p:nvPr/>
        </p:nvPicPr>
        <p:blipFill rotWithShape="1">
          <a:blip r:embed="rId3">
            <a:alphaModFix/>
          </a:blip>
          <a:srcRect l="16238" t="36963" r="38800" b="40489"/>
          <a:stretch/>
        </p:blipFill>
        <p:spPr>
          <a:xfrm>
            <a:off x="4783924" y="1469813"/>
            <a:ext cx="6826875" cy="19247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idx="1"/>
          </p:nvPr>
        </p:nvSpPr>
        <p:spPr>
          <a:xfrm>
            <a:off x="406789" y="1505684"/>
            <a:ext cx="11127900" cy="4047600"/>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0000"/>
              </a:lnSpc>
              <a:spcBef>
                <a:spcPts val="1300"/>
              </a:spcBef>
              <a:spcAft>
                <a:spcPts val="0"/>
              </a:spcAft>
              <a:buSzPct val="91999"/>
              <a:buNone/>
            </a:pPr>
            <a:endParaRPr sz="7200" dirty="0">
              <a:solidFill>
                <a:srgbClr val="292929"/>
              </a:solidFill>
              <a:highlight>
                <a:srgbClr val="FFFFFF"/>
              </a:highlight>
            </a:endParaRPr>
          </a:p>
          <a:p>
            <a:pPr marL="0" lvl="0" indent="0" algn="l" rtl="0">
              <a:lnSpc>
                <a:spcPct val="100000"/>
              </a:lnSpc>
              <a:spcBef>
                <a:spcPts val="1300"/>
              </a:spcBef>
              <a:spcAft>
                <a:spcPts val="0"/>
              </a:spcAft>
              <a:buSzPct val="82799"/>
              <a:buNone/>
            </a:pPr>
            <a:r>
              <a:rPr lang="en-US" sz="8000" dirty="0">
                <a:solidFill>
                  <a:srgbClr val="292929"/>
                </a:solidFill>
                <a:highlight>
                  <a:srgbClr val="FFFFFF"/>
                </a:highlight>
              </a:rPr>
              <a:t>— Value 2: showing probable or definite left ventricular hypertrophy by Estes’ criteria</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a:t>
            </a:r>
            <a:r>
              <a:rPr lang="en-US" sz="8000" dirty="0" err="1">
                <a:solidFill>
                  <a:srgbClr val="292929"/>
                </a:solidFill>
                <a:highlight>
                  <a:srgbClr val="FFFFFF"/>
                </a:highlight>
              </a:rPr>
              <a:t>thalach</a:t>
            </a:r>
            <a:r>
              <a:rPr lang="en-US" sz="8000" dirty="0">
                <a:solidFill>
                  <a:srgbClr val="292929"/>
                </a:solidFill>
                <a:highlight>
                  <a:srgbClr val="FFFFFF"/>
                </a:highlight>
              </a:rPr>
              <a:t>: maximum heart rate achieved</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a:t>
            </a:r>
            <a:r>
              <a:rPr lang="en-US" sz="8000" dirty="0" err="1">
                <a:solidFill>
                  <a:srgbClr val="292929"/>
                </a:solidFill>
                <a:highlight>
                  <a:srgbClr val="FFFFFF"/>
                </a:highlight>
              </a:rPr>
              <a:t>exang</a:t>
            </a:r>
            <a:r>
              <a:rPr lang="en-US" sz="8000" dirty="0">
                <a:solidFill>
                  <a:srgbClr val="292929"/>
                </a:solidFill>
                <a:highlight>
                  <a:srgbClr val="FFFFFF"/>
                </a:highlight>
              </a:rPr>
              <a:t>: exercise induced angina (1 = yes; 0 = no)</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a:t>
            </a:r>
            <a:r>
              <a:rPr lang="en-US" sz="8000" dirty="0" err="1">
                <a:solidFill>
                  <a:srgbClr val="292929"/>
                </a:solidFill>
                <a:highlight>
                  <a:srgbClr val="FFFFFF"/>
                </a:highlight>
              </a:rPr>
              <a:t>oldpeak</a:t>
            </a:r>
            <a:r>
              <a:rPr lang="en-US" sz="8000" dirty="0">
                <a:solidFill>
                  <a:srgbClr val="292929"/>
                </a:solidFill>
                <a:highlight>
                  <a:srgbClr val="FFFFFF"/>
                </a:highlight>
              </a:rPr>
              <a:t> = ST depression induced by exercise relative to rest</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slope: the slope of the peak exercise ST segment</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Value 1: up-sloping</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Value 2: flat</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Value 3: down-sloping</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a:t>
            </a:r>
            <a:r>
              <a:rPr lang="en-US" sz="8000" dirty="0" err="1">
                <a:solidFill>
                  <a:srgbClr val="292929"/>
                </a:solidFill>
                <a:highlight>
                  <a:srgbClr val="FFFFFF"/>
                </a:highlight>
              </a:rPr>
              <a:t>ca</a:t>
            </a:r>
            <a:r>
              <a:rPr lang="en-US" sz="8000" dirty="0">
                <a:solidFill>
                  <a:srgbClr val="292929"/>
                </a:solidFill>
                <a:highlight>
                  <a:srgbClr val="FFFFFF"/>
                </a:highlight>
              </a:rPr>
              <a:t>: number of major vessels (0–3) colored by fluoroscope</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a:t>
            </a:r>
            <a:r>
              <a:rPr lang="en-US" sz="8000" dirty="0" err="1">
                <a:solidFill>
                  <a:srgbClr val="292929"/>
                </a:solidFill>
                <a:highlight>
                  <a:srgbClr val="FFFFFF"/>
                </a:highlight>
              </a:rPr>
              <a:t>thal</a:t>
            </a:r>
            <a:r>
              <a:rPr lang="en-US" sz="8000" dirty="0">
                <a:solidFill>
                  <a:srgbClr val="292929"/>
                </a:solidFill>
                <a:highlight>
                  <a:srgbClr val="FFFFFF"/>
                </a:highlight>
              </a:rPr>
              <a:t>: 3 = normal; 6 = fixed defect; 7 = reversible defect</a:t>
            </a:r>
            <a:endParaRPr sz="8000" dirty="0">
              <a:solidFill>
                <a:srgbClr val="292929"/>
              </a:solidFill>
              <a:highlight>
                <a:srgbClr val="FFFFFF"/>
              </a:highlight>
            </a:endParaRPr>
          </a:p>
          <a:p>
            <a:pPr marL="0" lvl="0" indent="0" algn="l" rtl="0">
              <a:lnSpc>
                <a:spcPct val="100000"/>
              </a:lnSpc>
              <a:spcBef>
                <a:spcPts val="1300"/>
              </a:spcBef>
              <a:spcAft>
                <a:spcPts val="0"/>
              </a:spcAft>
              <a:buClr>
                <a:schemeClr val="dk1"/>
              </a:buClr>
              <a:buSzPts val="275"/>
              <a:buFont typeface="Arial"/>
              <a:buNone/>
            </a:pPr>
            <a:r>
              <a:rPr lang="en-US" sz="8000" dirty="0">
                <a:solidFill>
                  <a:srgbClr val="292929"/>
                </a:solidFill>
                <a:highlight>
                  <a:srgbClr val="FFFFFF"/>
                </a:highlight>
              </a:rPr>
              <a:t>- target : 0=low risk of heart attack, 1=high risk of heart attack</a:t>
            </a:r>
            <a:endParaRPr sz="8000" dirty="0">
              <a:solidFill>
                <a:srgbClr val="292929"/>
              </a:solidFill>
              <a:highlight>
                <a:srgbClr val="FFFFFF"/>
              </a:highlight>
            </a:endParaRPr>
          </a:p>
          <a:p>
            <a:pPr marL="0" lvl="0" indent="0" algn="l" rtl="0">
              <a:lnSpc>
                <a:spcPct val="218181"/>
              </a:lnSpc>
              <a:spcBef>
                <a:spcPts val="3000"/>
              </a:spcBef>
              <a:spcAft>
                <a:spcPts val="0"/>
              </a:spcAft>
              <a:buClr>
                <a:schemeClr val="dk1"/>
              </a:buClr>
              <a:buSzPts val="275"/>
              <a:buFont typeface="Arial"/>
              <a:buNone/>
            </a:pPr>
            <a:r>
              <a:rPr lang="en-US" sz="7200" dirty="0">
                <a:solidFill>
                  <a:srgbClr val="292929"/>
                </a:solidFill>
                <a:highlight>
                  <a:srgbClr val="FFFFFF"/>
                </a:highlight>
              </a:rPr>
              <a:t>.</a:t>
            </a:r>
            <a:endParaRPr sz="7200" dirty="0">
              <a:solidFill>
                <a:srgbClr val="292929"/>
              </a:solidFill>
              <a:highlight>
                <a:srgbClr val="FFFFFF"/>
              </a:highlight>
            </a:endParaRPr>
          </a:p>
          <a:p>
            <a:pPr marL="0" lvl="0" indent="0" algn="l" rtl="0">
              <a:lnSpc>
                <a:spcPct val="100000"/>
              </a:lnSpc>
              <a:spcBef>
                <a:spcPts val="360"/>
              </a:spcBef>
              <a:spcAft>
                <a:spcPts val="600"/>
              </a:spcAft>
              <a:buSzPct val="367999"/>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RESULTS</a:t>
            </a:r>
            <a:endParaRPr/>
          </a:p>
        </p:txBody>
      </p:sp>
      <p:sp>
        <p:nvSpPr>
          <p:cNvPr id="184" name="Google Shape;184;p24"/>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06000" lvl="0" indent="-200844" algn="l" rtl="0">
              <a:lnSpc>
                <a:spcPct val="100000"/>
              </a:lnSpc>
              <a:spcBef>
                <a:spcPts val="0"/>
              </a:spcBef>
              <a:spcAft>
                <a:spcPts val="0"/>
              </a:spcAft>
              <a:buSzPts val="1656"/>
              <a:buNone/>
            </a:pPr>
            <a:r>
              <a:rPr lang="en-US" sz="2200" b="1"/>
              <a:t>Result 1 - </a:t>
            </a:r>
            <a:endParaRPr sz="2200" b="1"/>
          </a:p>
          <a:p>
            <a:pPr marL="306000" lvl="0" indent="-200844" algn="l" rtl="0">
              <a:lnSpc>
                <a:spcPct val="100000"/>
              </a:lnSpc>
              <a:spcBef>
                <a:spcPts val="0"/>
              </a:spcBef>
              <a:spcAft>
                <a:spcPts val="0"/>
              </a:spcAft>
              <a:buSzPts val="1656"/>
              <a:buNone/>
            </a:pPr>
            <a:r>
              <a:rPr lang="en-US" sz="2100" b="1"/>
              <a:t>Model Performance on Heart Diseases </a:t>
            </a:r>
            <a:endParaRPr sz="2100" b="1"/>
          </a:p>
          <a:p>
            <a:pPr marL="306000" lvl="0" indent="-200844" algn="l" rtl="0">
              <a:lnSpc>
                <a:spcPct val="100000"/>
              </a:lnSpc>
              <a:spcBef>
                <a:spcPts val="0"/>
              </a:spcBef>
              <a:spcAft>
                <a:spcPts val="0"/>
              </a:spcAft>
              <a:buSzPts val="1656"/>
              <a:buNone/>
            </a:pPr>
            <a:r>
              <a:rPr lang="en-US" sz="2100" b="1"/>
              <a:t>Dataset ( </a:t>
            </a:r>
            <a:r>
              <a:rPr lang="en-US" sz="2108" b="1"/>
              <a:t>Graphical Representation of all model </a:t>
            </a:r>
            <a:endParaRPr sz="2108" b="1"/>
          </a:p>
          <a:p>
            <a:pPr marL="306000" lvl="0" indent="-200844" algn="l" rtl="0">
              <a:lnSpc>
                <a:spcPct val="100000"/>
              </a:lnSpc>
              <a:spcBef>
                <a:spcPts val="0"/>
              </a:spcBef>
              <a:spcAft>
                <a:spcPts val="0"/>
              </a:spcAft>
              <a:buSzPts val="1656"/>
              <a:buNone/>
            </a:pPr>
            <a:r>
              <a:rPr lang="en-US" sz="2108" b="1"/>
              <a:t>accuracy score values ) -</a:t>
            </a:r>
            <a:endParaRPr sz="2108" b="1"/>
          </a:p>
          <a:p>
            <a:pPr marL="306000" lvl="0" indent="-200844" algn="l" rtl="0">
              <a:lnSpc>
                <a:spcPct val="100000"/>
              </a:lnSpc>
              <a:spcBef>
                <a:spcPts val="0"/>
              </a:spcBef>
              <a:spcAft>
                <a:spcPts val="0"/>
              </a:spcAft>
              <a:buSzPts val="1656"/>
              <a:buNone/>
            </a:pPr>
            <a:endParaRPr sz="2108" b="1"/>
          </a:p>
          <a:p>
            <a:pPr marL="457200" lvl="0" indent="-355600" algn="l" rtl="0">
              <a:lnSpc>
                <a:spcPct val="100000"/>
              </a:lnSpc>
              <a:spcBef>
                <a:spcPts val="0"/>
              </a:spcBef>
              <a:spcAft>
                <a:spcPts val="0"/>
              </a:spcAft>
              <a:buSzPts val="2000"/>
              <a:buChar char="●"/>
            </a:pPr>
            <a:r>
              <a:rPr lang="en-US" sz="2000"/>
              <a:t>Logistic Regression </a:t>
            </a:r>
            <a:endParaRPr sz="2000"/>
          </a:p>
          <a:p>
            <a:pPr marL="457200" lvl="0" indent="-355600" algn="l" rtl="0">
              <a:lnSpc>
                <a:spcPct val="100000"/>
              </a:lnSpc>
              <a:spcBef>
                <a:spcPts val="0"/>
              </a:spcBef>
              <a:spcAft>
                <a:spcPts val="0"/>
              </a:spcAft>
              <a:buSzPts val="2000"/>
              <a:buChar char="●"/>
            </a:pPr>
            <a:r>
              <a:rPr lang="en-US" sz="2000"/>
              <a:t>Support Vector Machine </a:t>
            </a:r>
            <a:endParaRPr sz="2000"/>
          </a:p>
          <a:p>
            <a:pPr marL="457200" lvl="0" indent="-355600" algn="l" rtl="0">
              <a:lnSpc>
                <a:spcPct val="100000"/>
              </a:lnSpc>
              <a:spcBef>
                <a:spcPts val="0"/>
              </a:spcBef>
              <a:spcAft>
                <a:spcPts val="0"/>
              </a:spcAft>
              <a:buSzPts val="2000"/>
              <a:buChar char="●"/>
            </a:pPr>
            <a:r>
              <a:rPr lang="en-US" sz="2000"/>
              <a:t>K Nearest Neighbors </a:t>
            </a:r>
            <a:endParaRPr sz="2000"/>
          </a:p>
          <a:p>
            <a:pPr marL="457200" lvl="0" indent="-355600" algn="l" rtl="0">
              <a:lnSpc>
                <a:spcPct val="100000"/>
              </a:lnSpc>
              <a:spcBef>
                <a:spcPts val="0"/>
              </a:spcBef>
              <a:spcAft>
                <a:spcPts val="0"/>
              </a:spcAft>
              <a:buSzPts val="2000"/>
              <a:buChar char="●"/>
            </a:pPr>
            <a:r>
              <a:rPr lang="en-US" sz="2000"/>
              <a:t>Decision Tree </a:t>
            </a:r>
            <a:endParaRPr sz="2000"/>
          </a:p>
          <a:p>
            <a:pPr marL="457200" lvl="0" indent="-355600" algn="l" rtl="0">
              <a:lnSpc>
                <a:spcPct val="100000"/>
              </a:lnSpc>
              <a:spcBef>
                <a:spcPts val="0"/>
              </a:spcBef>
              <a:spcAft>
                <a:spcPts val="0"/>
              </a:spcAft>
              <a:buSzPts val="2000"/>
              <a:buChar char="●"/>
            </a:pPr>
            <a:r>
              <a:rPr lang="en-US" sz="2000"/>
              <a:t>Random Forest</a:t>
            </a:r>
            <a:endParaRPr sz="2000"/>
          </a:p>
          <a:p>
            <a:pPr marL="457200" lvl="0" indent="-355600" algn="l" rtl="0">
              <a:lnSpc>
                <a:spcPct val="100000"/>
              </a:lnSpc>
              <a:spcBef>
                <a:spcPts val="0"/>
              </a:spcBef>
              <a:spcAft>
                <a:spcPts val="0"/>
              </a:spcAft>
              <a:buSzPts val="2000"/>
              <a:buChar char="●"/>
            </a:pPr>
            <a:r>
              <a:rPr lang="en-US" sz="2000"/>
              <a:t>Gradient Boosting</a:t>
            </a:r>
            <a:endParaRPr sz="2000"/>
          </a:p>
          <a:p>
            <a:pPr marL="306000" lvl="0" indent="-200844" algn="l" rtl="0">
              <a:lnSpc>
                <a:spcPct val="100000"/>
              </a:lnSpc>
              <a:spcBef>
                <a:spcPts val="0"/>
              </a:spcBef>
              <a:spcAft>
                <a:spcPts val="0"/>
              </a:spcAft>
              <a:buSzPts val="1656"/>
              <a:buNone/>
            </a:pPr>
            <a:endParaRPr/>
          </a:p>
          <a:p>
            <a:pPr marL="306000" lvl="0" indent="-200844" algn="l" rtl="0">
              <a:lnSpc>
                <a:spcPct val="100000"/>
              </a:lnSpc>
              <a:spcBef>
                <a:spcPts val="0"/>
              </a:spcBef>
              <a:spcAft>
                <a:spcPts val="0"/>
              </a:spcAft>
              <a:buSzPts val="1656"/>
              <a:buNone/>
            </a:pPr>
            <a:endParaRPr/>
          </a:p>
        </p:txBody>
      </p:sp>
      <p:pic>
        <p:nvPicPr>
          <p:cNvPr id="185" name="Google Shape;185;p24"/>
          <p:cNvPicPr preferRelativeResize="0"/>
          <p:nvPr/>
        </p:nvPicPr>
        <p:blipFill rotWithShape="1">
          <a:blip r:embed="rId3">
            <a:alphaModFix/>
          </a:blip>
          <a:srcRect l="10905" t="43198" r="52645" b="21282"/>
          <a:stretch/>
        </p:blipFill>
        <p:spPr>
          <a:xfrm>
            <a:off x="5566774" y="2232700"/>
            <a:ext cx="6120226" cy="357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5"/>
          <p:cNvPicPr preferRelativeResize="0"/>
          <p:nvPr/>
        </p:nvPicPr>
        <p:blipFill rotWithShape="1">
          <a:blip r:embed="rId3">
            <a:alphaModFix/>
          </a:blip>
          <a:srcRect/>
          <a:stretch/>
        </p:blipFill>
        <p:spPr>
          <a:xfrm>
            <a:off x="1836375" y="2035950"/>
            <a:ext cx="3410825" cy="4175629"/>
          </a:xfrm>
          <a:prstGeom prst="rect">
            <a:avLst/>
          </a:prstGeom>
          <a:noFill/>
          <a:ln w="19050" cap="flat" cmpd="sng">
            <a:solidFill>
              <a:schemeClr val="dk2"/>
            </a:solidFill>
            <a:prstDash val="solid"/>
            <a:round/>
            <a:headEnd type="none" w="sm" len="sm"/>
            <a:tailEnd type="none" w="sm" len="sm"/>
          </a:ln>
        </p:spPr>
      </p:pic>
      <p:pic>
        <p:nvPicPr>
          <p:cNvPr id="191" name="Google Shape;191;p25"/>
          <p:cNvPicPr preferRelativeResize="0"/>
          <p:nvPr/>
        </p:nvPicPr>
        <p:blipFill rotWithShape="1">
          <a:blip r:embed="rId4">
            <a:alphaModFix/>
          </a:blip>
          <a:srcRect/>
          <a:stretch/>
        </p:blipFill>
        <p:spPr>
          <a:xfrm>
            <a:off x="7252795" y="1904675"/>
            <a:ext cx="3170630" cy="4175626"/>
          </a:xfrm>
          <a:prstGeom prst="rect">
            <a:avLst/>
          </a:prstGeom>
          <a:noFill/>
          <a:ln w="19050" cap="flat" cmpd="sng">
            <a:solidFill>
              <a:schemeClr val="dk2"/>
            </a:solidFill>
            <a:prstDash val="solid"/>
            <a:round/>
            <a:headEnd type="none" w="sm" len="sm"/>
            <a:tailEnd type="none" w="sm" len="sm"/>
          </a:ln>
        </p:spPr>
      </p:pic>
      <p:sp>
        <p:nvSpPr>
          <p:cNvPr id="192" name="Google Shape;192;p25"/>
          <p:cNvSpPr txBox="1"/>
          <p:nvPr/>
        </p:nvSpPr>
        <p:spPr>
          <a:xfrm>
            <a:off x="554900" y="659125"/>
            <a:ext cx="114108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Gill Sans"/>
                <a:ea typeface="Gill Sans"/>
                <a:cs typeface="Gill Sans"/>
                <a:sym typeface="Gill Sans"/>
              </a:rPr>
              <a:t>Result 2 -</a:t>
            </a:r>
            <a:endParaRPr sz="2400" b="1" i="0" u="none" strike="noStrike" cap="none">
              <a:solidFill>
                <a:srgbClr val="000000"/>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Gill Sans"/>
                <a:ea typeface="Gill Sans"/>
                <a:cs typeface="Gill Sans"/>
                <a:sym typeface="Gill Sans"/>
              </a:rPr>
              <a:t>Output Values of the model ( </a:t>
            </a:r>
            <a:r>
              <a:rPr lang="en-US" sz="2400" b="1" i="0" u="none" strike="noStrike" cap="none">
                <a:solidFill>
                  <a:srgbClr val="000000"/>
                </a:solidFill>
                <a:latin typeface="Gill Sans"/>
                <a:ea typeface="Gill Sans"/>
                <a:cs typeface="Gill Sans"/>
                <a:sym typeface="Gill Sans"/>
              </a:rPr>
              <a:t>GUI - FRONT END</a:t>
            </a:r>
            <a:r>
              <a:rPr lang="en-US" sz="2400" b="0" i="0" u="none" strike="noStrike" cap="none">
                <a:solidFill>
                  <a:srgbClr val="000000"/>
                </a:solidFill>
                <a:latin typeface="Gill Sans"/>
                <a:ea typeface="Gill Sans"/>
                <a:cs typeface="Gill Sans"/>
                <a:sym typeface="Gill Sans"/>
              </a:rPr>
              <a:t> ) </a:t>
            </a:r>
            <a:endParaRPr sz="2400" b="0" i="0" u="none" strike="noStrike" cap="none">
              <a:solidFill>
                <a:srgbClr val="000000"/>
              </a:solidFill>
              <a:latin typeface="Gill Sans"/>
              <a:ea typeface="Gill Sans"/>
              <a:cs typeface="Gill Sans"/>
              <a:sym typeface="Gill Sans"/>
            </a:endParaRPr>
          </a:p>
        </p:txBody>
      </p:sp>
      <p:sp>
        <p:nvSpPr>
          <p:cNvPr id="193" name="Google Shape;193;p25"/>
          <p:cNvSpPr/>
          <p:nvPr/>
        </p:nvSpPr>
        <p:spPr>
          <a:xfrm rot="-2701116">
            <a:off x="5280097" y="3850121"/>
            <a:ext cx="1960312" cy="905380"/>
          </a:xfrm>
          <a:prstGeom prst="lef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p:nvPr/>
        </p:nvSpPr>
        <p:spPr>
          <a:xfrm>
            <a:off x="471500" y="785825"/>
            <a:ext cx="9815400" cy="113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400" b="1" i="0" u="none" strike="noStrike" cap="none">
                <a:solidFill>
                  <a:schemeClr val="dk1"/>
                </a:solidFill>
                <a:latin typeface="Gill Sans"/>
                <a:ea typeface="Gill Sans"/>
                <a:cs typeface="Gill Sans"/>
                <a:sym typeface="Gill Sans"/>
              </a:rPr>
              <a:t>Result 3 -</a:t>
            </a:r>
            <a:endParaRPr sz="2400" b="1" i="0" u="none" strike="noStrike" cap="none">
              <a:solidFill>
                <a:schemeClr val="dk1"/>
              </a:solidFill>
              <a:latin typeface="Gill Sans"/>
              <a:ea typeface="Gill Sans"/>
              <a:cs typeface="Gill Sans"/>
              <a:sym typeface="Gill Sans"/>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a:solidFill>
                  <a:schemeClr val="dk1"/>
                </a:solidFill>
                <a:latin typeface="Gill Sans"/>
                <a:ea typeface="Gill Sans"/>
                <a:cs typeface="Gill Sans"/>
                <a:sym typeface="Gill Sans"/>
              </a:rPr>
              <a:t>Output Values of the model ( </a:t>
            </a:r>
            <a:r>
              <a:rPr lang="en-US" sz="2400" b="1" i="0" u="none" strike="noStrike" cap="none">
                <a:solidFill>
                  <a:schemeClr val="dk1"/>
                </a:solidFill>
                <a:latin typeface="Gill Sans"/>
                <a:ea typeface="Gill Sans"/>
                <a:cs typeface="Gill Sans"/>
                <a:sym typeface="Gill Sans"/>
              </a:rPr>
              <a:t>BACK END</a:t>
            </a:r>
            <a:r>
              <a:rPr lang="en-US" sz="2400" b="0" i="0" u="none" strike="noStrike" cap="none">
                <a:solidFill>
                  <a:schemeClr val="dk1"/>
                </a:solidFill>
                <a:latin typeface="Gill Sans"/>
                <a:ea typeface="Gill Sans"/>
                <a:cs typeface="Gill Sans"/>
                <a:sym typeface="Gill Sans"/>
              </a:rPr>
              <a:t> ) </a:t>
            </a:r>
            <a:endParaRPr sz="2400" b="0" i="0" u="none" strike="noStrike" cap="none">
              <a:solidFill>
                <a:schemeClr val="dk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pic>
        <p:nvPicPr>
          <p:cNvPr id="199" name="Google Shape;199;p26"/>
          <p:cNvPicPr preferRelativeResize="0"/>
          <p:nvPr/>
        </p:nvPicPr>
        <p:blipFill rotWithShape="1">
          <a:blip r:embed="rId3">
            <a:alphaModFix/>
          </a:blip>
          <a:srcRect/>
          <a:stretch/>
        </p:blipFill>
        <p:spPr>
          <a:xfrm>
            <a:off x="152400" y="2077325"/>
            <a:ext cx="5983805" cy="4628275"/>
          </a:xfrm>
          <a:prstGeom prst="rect">
            <a:avLst/>
          </a:prstGeom>
          <a:noFill/>
          <a:ln>
            <a:noFill/>
          </a:ln>
        </p:spPr>
      </p:pic>
      <p:pic>
        <p:nvPicPr>
          <p:cNvPr id="200" name="Google Shape;200;p26"/>
          <p:cNvPicPr preferRelativeResize="0"/>
          <p:nvPr/>
        </p:nvPicPr>
        <p:blipFill rotWithShape="1">
          <a:blip r:embed="rId4">
            <a:alphaModFix/>
          </a:blip>
          <a:srcRect/>
          <a:stretch/>
        </p:blipFill>
        <p:spPr>
          <a:xfrm>
            <a:off x="6096000" y="2077325"/>
            <a:ext cx="5943599" cy="443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7"/>
          <p:cNvPicPr preferRelativeResize="0"/>
          <p:nvPr/>
        </p:nvPicPr>
        <p:blipFill rotWithShape="1">
          <a:blip r:embed="rId3">
            <a:alphaModFix/>
          </a:blip>
          <a:srcRect t="7413" b="12166"/>
          <a:stretch/>
        </p:blipFill>
        <p:spPr>
          <a:xfrm>
            <a:off x="3058926" y="162220"/>
            <a:ext cx="7805315" cy="4484936"/>
          </a:xfrm>
          <a:prstGeom prst="rect">
            <a:avLst/>
          </a:prstGeom>
          <a:noFill/>
          <a:ln>
            <a:noFill/>
          </a:ln>
        </p:spPr>
      </p:pic>
      <p:sp>
        <p:nvSpPr>
          <p:cNvPr id="206" name="Google Shape;206;p27"/>
          <p:cNvSpPr txBox="1"/>
          <p:nvPr/>
        </p:nvSpPr>
        <p:spPr>
          <a:xfrm>
            <a:off x="386375" y="2077025"/>
            <a:ext cx="8137800" cy="4371300"/>
          </a:xfrm>
          <a:prstGeom prst="rect">
            <a:avLst/>
          </a:prstGeom>
          <a:noFill/>
          <a:ln>
            <a:noFill/>
          </a:ln>
        </p:spPr>
        <p:txBody>
          <a:bodyPr spcFirstLastPara="1" wrap="square" lIns="0" tIns="0" rIns="91425" bIns="0" anchor="t" anchorCtr="0">
            <a:spAutoFit/>
          </a:bodyPr>
          <a:lstStyle/>
          <a:p>
            <a:pPr marL="457200" marR="0" lvl="0" indent="-317500" algn="l" rtl="0">
              <a:lnSpc>
                <a:spcPct val="218181"/>
              </a:lnSpc>
              <a:spcBef>
                <a:spcPts val="1300"/>
              </a:spcBef>
              <a:spcAft>
                <a:spcPts val="0"/>
              </a:spcAft>
              <a:buClr>
                <a:srgbClr val="292929"/>
              </a:buClr>
              <a:buSzPts val="1400"/>
              <a:buFont typeface="Gill Sans"/>
              <a:buChar char="●"/>
            </a:pPr>
            <a:r>
              <a:rPr lang="en-US" sz="2100" b="1" i="0" u="none" strike="noStrike" cap="none" dirty="0">
                <a:solidFill>
                  <a:srgbClr val="292929"/>
                </a:solidFill>
                <a:highlight>
                  <a:schemeClr val="lt1"/>
                </a:highlight>
                <a:latin typeface="Gill Sans"/>
                <a:ea typeface="Gill Sans"/>
                <a:cs typeface="Gill Sans"/>
                <a:sym typeface="Gill Sans"/>
              </a:rPr>
              <a:t>Heart diseases</a:t>
            </a:r>
            <a:r>
              <a:rPr lang="en-US" sz="1800" b="1" i="0" u="none" strike="noStrike" cap="none" dirty="0">
                <a:solidFill>
                  <a:srgbClr val="292929"/>
                </a:solidFill>
                <a:highlight>
                  <a:schemeClr val="lt1"/>
                </a:highlight>
                <a:latin typeface="Gill Sans"/>
                <a:ea typeface="Gill Sans"/>
                <a:cs typeface="Gill Sans"/>
                <a:sym typeface="Gill Sans"/>
              </a:rPr>
              <a:t> </a:t>
            </a:r>
            <a:r>
              <a:rPr lang="en-US" sz="2000" b="0" i="0" u="none" strike="noStrike" cap="none" dirty="0">
                <a:solidFill>
                  <a:srgbClr val="292929"/>
                </a:solidFill>
                <a:highlight>
                  <a:schemeClr val="lt1"/>
                </a:highlight>
                <a:latin typeface="Gill Sans"/>
                <a:ea typeface="Gill Sans"/>
                <a:cs typeface="Gill Sans"/>
                <a:sym typeface="Gill Sans"/>
              </a:rPr>
              <a:t>are one of the major concerns of society and the number of people affected by these diseases is increasing day by day and it is important to find a solution to this problem.</a:t>
            </a:r>
            <a:endParaRPr sz="2000" b="0" i="0" u="none" strike="noStrike" cap="none" dirty="0">
              <a:solidFill>
                <a:srgbClr val="292929"/>
              </a:solidFill>
              <a:highlight>
                <a:schemeClr val="lt1"/>
              </a:highlight>
              <a:latin typeface="Gill Sans"/>
              <a:ea typeface="Gill Sans"/>
              <a:cs typeface="Gill Sans"/>
              <a:sym typeface="Gill Sans"/>
            </a:endParaRPr>
          </a:p>
          <a:p>
            <a:pPr marL="457200" marR="0" lvl="0" indent="-355600" algn="l" rtl="0">
              <a:lnSpc>
                <a:spcPct val="218181"/>
              </a:lnSpc>
              <a:spcBef>
                <a:spcPts val="0"/>
              </a:spcBef>
              <a:spcAft>
                <a:spcPts val="0"/>
              </a:spcAft>
              <a:buClr>
                <a:srgbClr val="292929"/>
              </a:buClr>
              <a:buSzPts val="2000"/>
              <a:buFont typeface="Gill Sans"/>
              <a:buChar char="●"/>
            </a:pPr>
            <a:r>
              <a:rPr lang="en-US" sz="2000" b="0" i="0" u="none" strike="noStrike" cap="none" dirty="0">
                <a:solidFill>
                  <a:srgbClr val="292929"/>
                </a:solidFill>
                <a:highlight>
                  <a:schemeClr val="lt1"/>
                </a:highlight>
                <a:latin typeface="Gill Sans"/>
                <a:ea typeface="Gill Sans"/>
                <a:cs typeface="Gill Sans"/>
                <a:sym typeface="Gill Sans"/>
              </a:rPr>
              <a:t>It is difficult to manually determine the odds of getting heart disease based on risk factors.</a:t>
            </a:r>
            <a:endParaRPr sz="2000" b="0" i="0" u="none" strike="noStrike" cap="none" dirty="0">
              <a:solidFill>
                <a:srgbClr val="292929"/>
              </a:solidFill>
              <a:highlight>
                <a:schemeClr val="lt1"/>
              </a:highlight>
              <a:latin typeface="Gill Sans"/>
              <a:ea typeface="Gill Sans"/>
              <a:cs typeface="Gill Sans"/>
              <a:sym typeface="Gill Sans"/>
            </a:endParaRPr>
          </a:p>
          <a:p>
            <a:pPr marL="457200" marR="0" lvl="0" indent="-355600" algn="l" rtl="0">
              <a:lnSpc>
                <a:spcPct val="218181"/>
              </a:lnSpc>
              <a:spcBef>
                <a:spcPts val="0"/>
              </a:spcBef>
              <a:spcAft>
                <a:spcPts val="0"/>
              </a:spcAft>
              <a:buClr>
                <a:srgbClr val="292929"/>
              </a:buClr>
              <a:buSzPts val="2000"/>
              <a:buFont typeface="Gill Sans"/>
              <a:buChar char="●"/>
            </a:pPr>
            <a:r>
              <a:rPr lang="en-US" sz="2000" b="0" i="0" u="none" strike="noStrike" cap="none" dirty="0">
                <a:solidFill>
                  <a:srgbClr val="292929"/>
                </a:solidFill>
                <a:highlight>
                  <a:schemeClr val="lt1"/>
                </a:highlight>
                <a:latin typeface="Gill Sans"/>
                <a:ea typeface="Gill Sans"/>
                <a:cs typeface="Gill Sans"/>
                <a:sym typeface="Gill Sans"/>
              </a:rPr>
              <a:t> But with the help of data analytics and machine learning models, we can determine these diseases and have a better chance of treating it.</a:t>
            </a:r>
            <a:endParaRPr sz="1600" b="0" i="0" u="none" strike="noStrike" cap="none" dirty="0">
              <a:solidFill>
                <a:srgbClr val="000000"/>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REFERENCES</a:t>
            </a:r>
            <a:endParaRPr/>
          </a:p>
        </p:txBody>
      </p:sp>
      <p:sp>
        <p:nvSpPr>
          <p:cNvPr id="212" name="Google Shape;212;p28"/>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06000" lvl="0" indent="-200844" algn="l" rtl="0">
              <a:lnSpc>
                <a:spcPct val="100000"/>
              </a:lnSpc>
              <a:spcBef>
                <a:spcPts val="0"/>
              </a:spcBef>
              <a:spcAft>
                <a:spcPts val="0"/>
              </a:spcAft>
              <a:buSzPts val="1656"/>
              <a:buNone/>
            </a:pPr>
            <a:r>
              <a:rPr lang="en-US" sz="2000"/>
              <a:t>Content - Wikipedia - https://www.wikipedia.org/</a:t>
            </a:r>
            <a:endParaRPr sz="2000"/>
          </a:p>
          <a:p>
            <a:pPr marL="306000" lvl="0" indent="-200844" algn="l" rtl="0">
              <a:lnSpc>
                <a:spcPct val="100000"/>
              </a:lnSpc>
              <a:spcBef>
                <a:spcPts val="0"/>
              </a:spcBef>
              <a:spcAft>
                <a:spcPts val="0"/>
              </a:spcAft>
              <a:buSzPts val="1656"/>
              <a:buNone/>
            </a:pPr>
            <a:r>
              <a:rPr lang="en-US" sz="2000"/>
              <a:t>Google - </a:t>
            </a:r>
            <a:r>
              <a:rPr lang="en-US" sz="2000" u="sng">
                <a:solidFill>
                  <a:schemeClr val="hlink"/>
                </a:solidFill>
                <a:hlinkClick r:id="rId3"/>
              </a:rPr>
              <a:t>https://www.google.com</a:t>
            </a:r>
            <a:endParaRPr sz="2000"/>
          </a:p>
          <a:p>
            <a:pPr marL="306000" lvl="0" indent="-200844" algn="l" rtl="0">
              <a:lnSpc>
                <a:spcPct val="100000"/>
              </a:lnSpc>
              <a:spcBef>
                <a:spcPts val="0"/>
              </a:spcBef>
              <a:spcAft>
                <a:spcPts val="0"/>
              </a:spcAft>
              <a:buSzPts val="1656"/>
              <a:buNone/>
            </a:pPr>
            <a:endParaRPr sz="2000"/>
          </a:p>
          <a:p>
            <a:pPr marL="306000" lvl="0" indent="-200844" algn="l" rtl="0">
              <a:lnSpc>
                <a:spcPct val="100000"/>
              </a:lnSpc>
              <a:spcBef>
                <a:spcPts val="0"/>
              </a:spcBef>
              <a:spcAft>
                <a:spcPts val="0"/>
              </a:spcAft>
              <a:buSzPts val="1656"/>
              <a:buNone/>
            </a:pPr>
            <a:endParaRPr sz="2000"/>
          </a:p>
          <a:p>
            <a:pPr marL="306000" lvl="0" indent="-200844" algn="l" rtl="0">
              <a:lnSpc>
                <a:spcPct val="100000"/>
              </a:lnSpc>
              <a:spcBef>
                <a:spcPts val="0"/>
              </a:spcBef>
              <a:spcAft>
                <a:spcPts val="0"/>
              </a:spcAft>
              <a:buSzPts val="1656"/>
              <a:buNone/>
            </a:pPr>
            <a:r>
              <a:rPr lang="en-US" sz="2000"/>
              <a:t>Dataset - </a:t>
            </a:r>
            <a:r>
              <a:rPr lang="en-US" sz="1700" u="sng">
                <a:solidFill>
                  <a:schemeClr val="hlink"/>
                </a:solidFill>
                <a:highlight>
                  <a:srgbClr val="FFFFFF"/>
                </a:highlight>
                <a:latin typeface="Georgia"/>
                <a:ea typeface="Georgia"/>
                <a:cs typeface="Georgia"/>
                <a:sym typeface="Georgia"/>
                <a:hlinkClick r:id="rId4"/>
              </a:rPr>
              <a:t>https://www.kaggle.com/rashikrahmanpritom/heart-attack-analysis-prediction-dataset</a:t>
            </a:r>
            <a:endParaRPr sz="2000"/>
          </a:p>
          <a:p>
            <a:pPr marL="306000" lvl="0" indent="-200844" algn="l" rtl="0">
              <a:lnSpc>
                <a:spcPct val="100000"/>
              </a:lnSpc>
              <a:spcBef>
                <a:spcPts val="0"/>
              </a:spcBef>
              <a:spcAft>
                <a:spcPts val="0"/>
              </a:spcAft>
              <a:buSzPts val="1656"/>
              <a:buNone/>
            </a:pPr>
            <a:r>
              <a:rPr lang="en-US" sz="2000"/>
              <a:t>Anaconda Software - </a:t>
            </a:r>
            <a:r>
              <a:rPr lang="en-US" sz="2000" u="sng">
                <a:solidFill>
                  <a:schemeClr val="hlink"/>
                </a:solidFill>
                <a:hlinkClick r:id="rId5"/>
              </a:rPr>
              <a:t>https://www.anaconda.com/products/distribution#Downloads</a:t>
            </a:r>
            <a:endParaRPr sz="2000"/>
          </a:p>
          <a:p>
            <a:pPr marL="306000" lvl="0" indent="-200844" algn="l" rtl="0">
              <a:lnSpc>
                <a:spcPct val="100000"/>
              </a:lnSpc>
              <a:spcBef>
                <a:spcPts val="0"/>
              </a:spcBef>
              <a:spcAft>
                <a:spcPts val="0"/>
              </a:spcAft>
              <a:buSzPts val="1656"/>
              <a:buNone/>
            </a:pPr>
            <a:endParaRPr sz="2000"/>
          </a:p>
          <a:p>
            <a:pPr marL="306000" lvl="0" indent="-200844" algn="l" rtl="0">
              <a:lnSpc>
                <a:spcPct val="100000"/>
              </a:lnSpc>
              <a:spcBef>
                <a:spcPts val="0"/>
              </a:spcBef>
              <a:spcAft>
                <a:spcPts val="0"/>
              </a:spcAft>
              <a:buSzPts val="1656"/>
              <a:buNone/>
            </a:pPr>
            <a:endParaRPr sz="2000"/>
          </a:p>
          <a:p>
            <a:pPr marL="306000" lvl="0" indent="-200844" algn="l" rtl="0">
              <a:lnSpc>
                <a:spcPct val="100000"/>
              </a:lnSpc>
              <a:spcBef>
                <a:spcPts val="0"/>
              </a:spcBef>
              <a:spcAft>
                <a:spcPts val="0"/>
              </a:spcAft>
              <a:buSzPts val="1656"/>
              <a:buNone/>
            </a:pPr>
            <a:r>
              <a:rPr lang="en-US" sz="2000"/>
              <a:t>Project Mentor - Himani Mam </a:t>
            </a:r>
            <a:endParaRPr sz="2000"/>
          </a:p>
          <a:p>
            <a:pPr marL="306000" lvl="0" indent="-200844" algn="l" rtl="0">
              <a:lnSpc>
                <a:spcPct val="100000"/>
              </a:lnSpc>
              <a:spcBef>
                <a:spcPts val="0"/>
              </a:spcBef>
              <a:spcAft>
                <a:spcPts val="0"/>
              </a:spcAft>
              <a:buSzPts val="1656"/>
              <a:buNone/>
            </a:pPr>
            <a:endParaRPr/>
          </a:p>
        </p:txBody>
      </p:sp>
      <p:pic>
        <p:nvPicPr>
          <p:cNvPr id="213" name="Google Shape;213;p28"/>
          <p:cNvPicPr preferRelativeResize="0"/>
          <p:nvPr/>
        </p:nvPicPr>
        <p:blipFill rotWithShape="1">
          <a:blip r:embed="rId6">
            <a:alphaModFix/>
          </a:blip>
          <a:srcRect l="11098" t="13868" r="2530" b="14568"/>
          <a:stretch/>
        </p:blipFill>
        <p:spPr>
          <a:xfrm>
            <a:off x="7059700" y="2180500"/>
            <a:ext cx="1629624" cy="1350298"/>
          </a:xfrm>
          <a:prstGeom prst="rect">
            <a:avLst/>
          </a:prstGeom>
          <a:noFill/>
          <a:ln>
            <a:noFill/>
          </a:ln>
        </p:spPr>
      </p:pic>
      <p:pic>
        <p:nvPicPr>
          <p:cNvPr id="214" name="Google Shape;214;p28"/>
          <p:cNvPicPr preferRelativeResize="0"/>
          <p:nvPr/>
        </p:nvPicPr>
        <p:blipFill rotWithShape="1">
          <a:blip r:embed="rId7">
            <a:alphaModFix/>
          </a:blip>
          <a:srcRect/>
          <a:stretch/>
        </p:blipFill>
        <p:spPr>
          <a:xfrm>
            <a:off x="9530761" y="2180500"/>
            <a:ext cx="1479765" cy="1350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TABLE OF CONTENTS</a:t>
            </a:r>
            <a:endParaRPr/>
          </a:p>
        </p:txBody>
      </p:sp>
      <p:sp>
        <p:nvSpPr>
          <p:cNvPr id="114" name="Google Shape;114;p14"/>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06000" lvl="0" indent="-306000" algn="l" rtl="0">
              <a:lnSpc>
                <a:spcPct val="100000"/>
              </a:lnSpc>
              <a:spcBef>
                <a:spcPts val="0"/>
              </a:spcBef>
              <a:spcAft>
                <a:spcPts val="0"/>
              </a:spcAft>
              <a:buSzPts val="1656"/>
              <a:buChar char="◼"/>
            </a:pPr>
            <a:r>
              <a:rPr lang="en-US"/>
              <a:t>Introduction</a:t>
            </a:r>
            <a:endParaRPr/>
          </a:p>
          <a:p>
            <a:pPr marL="306000" lvl="0" indent="-306000" algn="l" rtl="0">
              <a:lnSpc>
                <a:spcPct val="100000"/>
              </a:lnSpc>
              <a:spcBef>
                <a:spcPts val="960"/>
              </a:spcBef>
              <a:spcAft>
                <a:spcPts val="0"/>
              </a:spcAft>
              <a:buSzPts val="1656"/>
              <a:buChar char="◼"/>
            </a:pPr>
            <a:r>
              <a:rPr lang="en-US" sz="1800"/>
              <a:t>Problem statement </a:t>
            </a:r>
            <a:endParaRPr sz="1800"/>
          </a:p>
          <a:p>
            <a:pPr marL="306000" lvl="0" indent="-306000" algn="l" rtl="0">
              <a:lnSpc>
                <a:spcPct val="100000"/>
              </a:lnSpc>
              <a:spcBef>
                <a:spcPts val="960"/>
              </a:spcBef>
              <a:spcAft>
                <a:spcPts val="0"/>
              </a:spcAft>
              <a:buSzPts val="1656"/>
              <a:buChar char="◼"/>
            </a:pPr>
            <a:r>
              <a:rPr lang="en-US" sz="1800"/>
              <a:t>Objective or Problem formulation </a:t>
            </a:r>
            <a:endParaRPr/>
          </a:p>
          <a:p>
            <a:pPr marL="306000" lvl="0" indent="-306000" algn="l" rtl="0">
              <a:lnSpc>
                <a:spcPct val="100000"/>
              </a:lnSpc>
              <a:spcBef>
                <a:spcPts val="960"/>
              </a:spcBef>
              <a:spcAft>
                <a:spcPts val="0"/>
              </a:spcAft>
              <a:buSzPts val="1656"/>
              <a:buChar char="◼"/>
            </a:pPr>
            <a:r>
              <a:rPr lang="en-US"/>
              <a:t>Libraries Used</a:t>
            </a:r>
            <a:endParaRPr sz="1800"/>
          </a:p>
          <a:p>
            <a:pPr marL="306000" lvl="0" indent="-306000" algn="l" rtl="0">
              <a:lnSpc>
                <a:spcPct val="100000"/>
              </a:lnSpc>
              <a:spcBef>
                <a:spcPts val="960"/>
              </a:spcBef>
              <a:spcAft>
                <a:spcPts val="0"/>
              </a:spcAft>
              <a:buSzPts val="1656"/>
              <a:buChar char="◼"/>
            </a:pPr>
            <a:r>
              <a:rPr lang="en-US" sz="1800"/>
              <a:t>Design Methodology (Block Diagram or Work flow) </a:t>
            </a:r>
            <a:endParaRPr sz="1800"/>
          </a:p>
          <a:p>
            <a:pPr marL="306000" lvl="0" indent="-306000" algn="l" rtl="0">
              <a:lnSpc>
                <a:spcPct val="100000"/>
              </a:lnSpc>
              <a:spcBef>
                <a:spcPts val="960"/>
              </a:spcBef>
              <a:spcAft>
                <a:spcPts val="0"/>
              </a:spcAft>
              <a:buSzPts val="1656"/>
              <a:buChar char="◼"/>
            </a:pPr>
            <a:r>
              <a:rPr lang="en-US" sz="1800"/>
              <a:t>Dataset Explanation </a:t>
            </a:r>
            <a:endParaRPr sz="1800"/>
          </a:p>
          <a:p>
            <a:pPr marL="306000" lvl="0" indent="-306000" algn="l" rtl="0">
              <a:lnSpc>
                <a:spcPct val="100000"/>
              </a:lnSpc>
              <a:spcBef>
                <a:spcPts val="960"/>
              </a:spcBef>
              <a:spcAft>
                <a:spcPts val="0"/>
              </a:spcAft>
              <a:buSzPts val="1656"/>
              <a:buChar char="◼"/>
            </a:pPr>
            <a:r>
              <a:rPr lang="en-US" sz="1800"/>
              <a:t>Results – Front end clips, back end design clips, data base etc</a:t>
            </a:r>
            <a:endParaRPr sz="1800"/>
          </a:p>
          <a:p>
            <a:pPr marL="306000" lvl="0" indent="-306000" algn="l" rtl="0">
              <a:lnSpc>
                <a:spcPct val="100000"/>
              </a:lnSpc>
              <a:spcBef>
                <a:spcPts val="960"/>
              </a:spcBef>
              <a:spcAft>
                <a:spcPts val="0"/>
              </a:spcAft>
              <a:buSzPts val="1656"/>
              <a:buChar char="◼"/>
            </a:pPr>
            <a:r>
              <a:rPr lang="en-US" sz="1800"/>
              <a:t>Conclusion </a:t>
            </a:r>
            <a:endParaRPr sz="1800"/>
          </a:p>
          <a:p>
            <a:pPr marL="306000" lvl="0" indent="-306000" algn="l" rtl="0">
              <a:lnSpc>
                <a:spcPct val="100000"/>
              </a:lnSpc>
              <a:spcBef>
                <a:spcPts val="960"/>
              </a:spcBef>
              <a:spcAft>
                <a:spcPts val="0"/>
              </a:spcAft>
              <a:buSzPts val="1656"/>
              <a:buChar char="◼"/>
            </a:pPr>
            <a:r>
              <a:rPr lang="en-US" sz="1800"/>
              <a:t>References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INTRODUCTION</a:t>
            </a:r>
            <a:endParaRPr/>
          </a:p>
        </p:txBody>
      </p:sp>
      <p:sp>
        <p:nvSpPr>
          <p:cNvPr id="120" name="Google Shape;120;p15"/>
          <p:cNvSpPr txBox="1">
            <a:spLocks noGrp="1"/>
          </p:cNvSpPr>
          <p:nvPr>
            <p:ph idx="1"/>
          </p:nvPr>
        </p:nvSpPr>
        <p:spPr>
          <a:prstGeom prst="rect">
            <a:avLst/>
          </a:prstGeom>
          <a:noFill/>
          <a:ln>
            <a:noFill/>
          </a:ln>
        </p:spPr>
        <p:txBody>
          <a:bodyPr spcFirstLastPara="1" wrap="square" lIns="91425" tIns="45700" rIns="91425" bIns="45700" anchor="ctr" anchorCtr="0">
            <a:normAutofit fontScale="77500" lnSpcReduction="20000"/>
          </a:bodyPr>
          <a:lstStyle/>
          <a:p>
            <a:pPr marL="457200" lvl="0" indent="-362058" algn="l" rtl="0">
              <a:lnSpc>
                <a:spcPct val="100000"/>
              </a:lnSpc>
              <a:spcBef>
                <a:spcPts val="0"/>
              </a:spcBef>
              <a:spcAft>
                <a:spcPts val="0"/>
              </a:spcAft>
              <a:buClr>
                <a:schemeClr val="dk1"/>
              </a:buClr>
              <a:buSzPct val="100000"/>
              <a:buChar char="●"/>
            </a:pPr>
            <a:r>
              <a:rPr lang="en-US" sz="3002">
                <a:solidFill>
                  <a:schemeClr val="dk1"/>
                </a:solidFill>
              </a:rPr>
              <a:t>According to the World Health Organization, every year 12 million deaths occur worldwide due to Heart Disease.</a:t>
            </a:r>
            <a:endParaRPr sz="3002">
              <a:solidFill>
                <a:schemeClr val="dk1"/>
              </a:solidFill>
            </a:endParaRPr>
          </a:p>
          <a:p>
            <a:pPr marL="457200" lvl="0" indent="0" algn="l" rtl="0">
              <a:lnSpc>
                <a:spcPct val="100000"/>
              </a:lnSpc>
              <a:spcBef>
                <a:spcPts val="0"/>
              </a:spcBef>
              <a:spcAft>
                <a:spcPts val="0"/>
              </a:spcAft>
              <a:buNone/>
            </a:pPr>
            <a:endParaRPr sz="3002">
              <a:solidFill>
                <a:schemeClr val="dk1"/>
              </a:solidFill>
            </a:endParaRPr>
          </a:p>
          <a:p>
            <a:pPr marL="457200" lvl="0" indent="-362058" algn="l" rtl="0">
              <a:lnSpc>
                <a:spcPct val="100000"/>
              </a:lnSpc>
              <a:spcBef>
                <a:spcPts val="0"/>
              </a:spcBef>
              <a:spcAft>
                <a:spcPts val="0"/>
              </a:spcAft>
              <a:buClr>
                <a:schemeClr val="dk1"/>
              </a:buClr>
              <a:buSzPct val="100000"/>
              <a:buChar char="●"/>
            </a:pPr>
            <a:r>
              <a:rPr lang="en-US" sz="3002">
                <a:solidFill>
                  <a:schemeClr val="dk1"/>
                </a:solidFill>
              </a:rPr>
              <a:t> The load of cardiovascular disease is rapidly increasing all over the world from the past few years.. </a:t>
            </a:r>
            <a:endParaRPr sz="3002">
              <a:solidFill>
                <a:schemeClr val="dk1"/>
              </a:solidFill>
            </a:endParaRPr>
          </a:p>
          <a:p>
            <a:pPr marL="457200" lvl="0" indent="0" algn="l" rtl="0">
              <a:lnSpc>
                <a:spcPct val="100000"/>
              </a:lnSpc>
              <a:spcBef>
                <a:spcPts val="0"/>
              </a:spcBef>
              <a:spcAft>
                <a:spcPts val="0"/>
              </a:spcAft>
              <a:buNone/>
            </a:pPr>
            <a:endParaRPr sz="3002">
              <a:solidFill>
                <a:schemeClr val="dk1"/>
              </a:solidFill>
            </a:endParaRPr>
          </a:p>
          <a:p>
            <a:pPr marL="457200" lvl="0" indent="-362058" algn="l" rtl="0">
              <a:lnSpc>
                <a:spcPct val="100000"/>
              </a:lnSpc>
              <a:spcBef>
                <a:spcPts val="0"/>
              </a:spcBef>
              <a:spcAft>
                <a:spcPts val="0"/>
              </a:spcAft>
              <a:buClr>
                <a:schemeClr val="dk1"/>
              </a:buClr>
              <a:buSzPct val="100000"/>
              <a:buChar char="●"/>
            </a:pPr>
            <a:r>
              <a:rPr lang="en-US" sz="3002">
                <a:solidFill>
                  <a:schemeClr val="dk1"/>
                </a:solidFill>
              </a:rPr>
              <a:t>This project aims to predict future Heart Disease by analyzing data of patients which classifies whether they have heart disease or not using machine-learning algorithms.</a:t>
            </a:r>
            <a:endParaRPr sz="3002">
              <a:solidFill>
                <a:schemeClr val="dk1"/>
              </a:solidFill>
            </a:endParaRPr>
          </a:p>
          <a:p>
            <a:pPr marL="457200" lvl="0" indent="0" algn="l" rtl="0">
              <a:lnSpc>
                <a:spcPct val="100000"/>
              </a:lnSpc>
              <a:spcBef>
                <a:spcPts val="0"/>
              </a:spcBef>
              <a:spcAft>
                <a:spcPts val="0"/>
              </a:spcAft>
              <a:buNone/>
            </a:pPr>
            <a:endParaRPr sz="3002">
              <a:solidFill>
                <a:schemeClr val="dk1"/>
              </a:solidFill>
            </a:endParaRPr>
          </a:p>
          <a:p>
            <a:pPr marL="457200" lvl="0" indent="-362058" algn="l" rtl="0">
              <a:lnSpc>
                <a:spcPct val="100000"/>
              </a:lnSpc>
              <a:spcBef>
                <a:spcPts val="1200"/>
              </a:spcBef>
              <a:spcAft>
                <a:spcPts val="0"/>
              </a:spcAft>
              <a:buClr>
                <a:schemeClr val="dk1"/>
              </a:buClr>
              <a:buSzPct val="100000"/>
              <a:buChar char="●"/>
            </a:pPr>
            <a:r>
              <a:rPr lang="en-US" sz="3002">
                <a:solidFill>
                  <a:schemeClr val="dk1"/>
                </a:solidFill>
              </a:rPr>
              <a:t>With accurate predictions, we can solve the unnecessary trouble. Besides, if we can apply our machine learning tool into medical prediction, we will save human resource because we do not need complicated diagnosis process in hospitals. </a:t>
            </a:r>
            <a:endParaRPr sz="3002">
              <a:solidFill>
                <a:schemeClr val="dk1"/>
              </a:solidFill>
            </a:endParaRPr>
          </a:p>
          <a:p>
            <a:pPr marL="0" lvl="0" indent="0" algn="l" rtl="0">
              <a:lnSpc>
                <a:spcPct val="100000"/>
              </a:lnSpc>
              <a:spcBef>
                <a:spcPts val="0"/>
              </a:spcBef>
              <a:spcAft>
                <a:spcPts val="0"/>
              </a:spcAft>
              <a:buSzPct val="91999"/>
              <a:buNone/>
            </a:pPr>
            <a:r>
              <a:rPr lang="en-US">
                <a:solidFill>
                  <a:schemeClr val="dk1"/>
                </a:solidFill>
              </a:rPr>
              <a:t> </a:t>
            </a:r>
            <a:endParaRPr>
              <a:solidFill>
                <a:schemeClr val="dk1"/>
              </a:solidFill>
            </a:endParaRPr>
          </a:p>
          <a:p>
            <a:pPr marL="306000" lvl="0" indent="-200844" algn="l" rtl="0">
              <a:lnSpc>
                <a:spcPct val="100000"/>
              </a:lnSpc>
              <a:spcBef>
                <a:spcPts val="0"/>
              </a:spcBef>
              <a:spcAft>
                <a:spcPts val="0"/>
              </a:spcAft>
              <a:buSzPct val="91999"/>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PROBLEM STATEMENT</a:t>
            </a:r>
            <a:endParaRPr/>
          </a:p>
        </p:txBody>
      </p:sp>
      <p:sp>
        <p:nvSpPr>
          <p:cNvPr id="126" name="Google Shape;126;p16"/>
          <p:cNvSpPr txBox="1">
            <a:spLocks noGrp="1"/>
          </p:cNvSpPr>
          <p:nvPr>
            <p:ph idx="1"/>
          </p:nvPr>
        </p:nvSpPr>
        <p:spPr>
          <a:prstGeom prst="rect">
            <a:avLst/>
          </a:prstGeom>
          <a:noFill/>
          <a:ln>
            <a:noFill/>
          </a:ln>
        </p:spPr>
        <p:txBody>
          <a:bodyPr spcFirstLastPara="1" wrap="square" lIns="91425" tIns="45700" rIns="91425" bIns="45700" anchor="ctr" anchorCtr="0">
            <a:noAutofit/>
          </a:bodyPr>
          <a:lstStyle/>
          <a:p>
            <a:pPr marL="306000" lvl="0" indent="-200844" algn="l" rtl="0">
              <a:lnSpc>
                <a:spcPct val="100000"/>
              </a:lnSpc>
              <a:spcBef>
                <a:spcPts val="0"/>
              </a:spcBef>
              <a:spcAft>
                <a:spcPts val="0"/>
              </a:spcAft>
              <a:buSzPts val="1656"/>
              <a:buNone/>
            </a:pPr>
            <a:r>
              <a:rPr lang="en-US"/>
              <a:t>   </a:t>
            </a:r>
            <a:endParaRPr/>
          </a:p>
          <a:p>
            <a:pPr marL="306000" lvl="0" indent="-200844" algn="l" rtl="0">
              <a:lnSpc>
                <a:spcPct val="100000"/>
              </a:lnSpc>
              <a:spcBef>
                <a:spcPts val="0"/>
              </a:spcBef>
              <a:spcAft>
                <a:spcPts val="0"/>
              </a:spcAft>
              <a:buSzPts val="1656"/>
              <a:buNone/>
            </a:pPr>
            <a:r>
              <a:rPr lang="en-US"/>
              <a:t>  </a:t>
            </a:r>
            <a:endParaRPr sz="2100"/>
          </a:p>
          <a:p>
            <a:pPr marL="457200" lvl="0" indent="-371856" algn="l" rtl="0">
              <a:lnSpc>
                <a:spcPct val="100000"/>
              </a:lnSpc>
              <a:spcBef>
                <a:spcPts val="0"/>
              </a:spcBef>
              <a:spcAft>
                <a:spcPts val="0"/>
              </a:spcAft>
              <a:buSzPts val="2256"/>
              <a:buChar char="●"/>
            </a:pPr>
            <a:r>
              <a:rPr lang="en-US" sz="2400"/>
              <a:t>Heart disease can be managed effectively with a combination of lifestyle changes, medicine and, in some cases, surgery. </a:t>
            </a:r>
            <a:endParaRPr sz="2400"/>
          </a:p>
          <a:p>
            <a:pPr marL="0" lvl="0" indent="0" algn="l" rtl="0">
              <a:lnSpc>
                <a:spcPct val="100000"/>
              </a:lnSpc>
              <a:spcBef>
                <a:spcPts val="0"/>
              </a:spcBef>
              <a:spcAft>
                <a:spcPts val="0"/>
              </a:spcAft>
              <a:buNone/>
            </a:pPr>
            <a:endParaRPr sz="2400"/>
          </a:p>
          <a:p>
            <a:pPr marL="457200" lvl="0" indent="-371856" algn="l" rtl="0">
              <a:lnSpc>
                <a:spcPct val="100000"/>
              </a:lnSpc>
              <a:spcBef>
                <a:spcPts val="0"/>
              </a:spcBef>
              <a:spcAft>
                <a:spcPts val="0"/>
              </a:spcAft>
              <a:buSzPts val="2256"/>
              <a:buChar char="●"/>
            </a:pPr>
            <a:r>
              <a:rPr lang="en-US" sz="2400"/>
              <a:t>With the right treatment, the symptoms of heart disease can be reduced and the functioning of the heart  improved. </a:t>
            </a:r>
            <a:endParaRPr sz="2400"/>
          </a:p>
          <a:p>
            <a:pPr marL="457200" lvl="0" indent="0" algn="l" rtl="0">
              <a:lnSpc>
                <a:spcPct val="100000"/>
              </a:lnSpc>
              <a:spcBef>
                <a:spcPts val="0"/>
              </a:spcBef>
              <a:spcAft>
                <a:spcPts val="0"/>
              </a:spcAft>
              <a:buNone/>
            </a:pPr>
            <a:endParaRPr sz="2400"/>
          </a:p>
          <a:p>
            <a:pPr marL="457200" lvl="0" indent="-371856" algn="l" rtl="0">
              <a:lnSpc>
                <a:spcPct val="100000"/>
              </a:lnSpc>
              <a:spcBef>
                <a:spcPts val="0"/>
              </a:spcBef>
              <a:spcAft>
                <a:spcPts val="0"/>
              </a:spcAft>
              <a:buSzPts val="2256"/>
              <a:buChar char="●"/>
            </a:pPr>
            <a:r>
              <a:rPr lang="en-US" sz="2400"/>
              <a:t>The predicted results can be used to prevent and thus reduce cost for surgical treatment and other expensive. </a:t>
            </a:r>
            <a:endParaRPr sz="2400"/>
          </a:p>
          <a:p>
            <a:pPr marL="457200" lvl="0" indent="0" algn="l" rtl="0">
              <a:lnSpc>
                <a:spcPct val="100000"/>
              </a:lnSpc>
              <a:spcBef>
                <a:spcPts val="0"/>
              </a:spcBef>
              <a:spcAft>
                <a:spcPts val="0"/>
              </a:spcAft>
              <a:buNone/>
            </a:pPr>
            <a:r>
              <a:rPr lang="en-US" sz="2400"/>
              <a:t>   </a:t>
            </a:r>
            <a:endParaRPr sz="2400"/>
          </a:p>
          <a:p>
            <a:pPr marL="457200" lvl="0" indent="-371856" algn="l" rtl="0">
              <a:lnSpc>
                <a:spcPct val="100000"/>
              </a:lnSpc>
              <a:spcBef>
                <a:spcPts val="0"/>
              </a:spcBef>
              <a:spcAft>
                <a:spcPts val="0"/>
              </a:spcAft>
              <a:buSzPts val="2256"/>
              <a:buChar char="●"/>
            </a:pPr>
            <a:r>
              <a:rPr lang="en-US" sz="2400"/>
              <a:t>The overall objective of our work will be to predict accurately with few tests and attributes the presence of heart disease. </a:t>
            </a:r>
            <a:endParaRPr sz="2400"/>
          </a:p>
          <a:p>
            <a:pPr marL="306000" lvl="0" indent="-200844" algn="l" rtl="0">
              <a:lnSpc>
                <a:spcPct val="100000"/>
              </a:lnSpc>
              <a:spcBef>
                <a:spcPts val="0"/>
              </a:spcBef>
              <a:spcAft>
                <a:spcPts val="0"/>
              </a:spcAft>
              <a:buSzPts val="1656"/>
              <a:buNone/>
            </a:pPr>
            <a:r>
              <a:rPr lang="en-US" sz="2100"/>
              <a:t>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OBJECTIVE OR PROBLEM FORMULATION</a:t>
            </a:r>
            <a:endParaRPr/>
          </a:p>
        </p:txBody>
      </p:sp>
      <p:sp>
        <p:nvSpPr>
          <p:cNvPr id="132" name="Google Shape;132;p17"/>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06000" lvl="0" indent="-200844" algn="l" rtl="0">
              <a:lnSpc>
                <a:spcPct val="100000"/>
              </a:lnSpc>
              <a:spcBef>
                <a:spcPts val="0"/>
              </a:spcBef>
              <a:spcAft>
                <a:spcPts val="0"/>
              </a:spcAft>
              <a:buSzPts val="1656"/>
              <a:buNone/>
            </a:pPr>
            <a:r>
              <a:rPr lang="en-US"/>
              <a:t>   </a:t>
            </a:r>
            <a:r>
              <a:rPr lang="en-US" sz="2400" b="1"/>
              <a:t>Main Objectives. </a:t>
            </a:r>
            <a:endParaRPr sz="2400" b="1"/>
          </a:p>
          <a:p>
            <a:pPr marL="457200" lvl="0" indent="-333756" algn="l" rtl="0">
              <a:lnSpc>
                <a:spcPct val="100000"/>
              </a:lnSpc>
              <a:spcBef>
                <a:spcPts val="0"/>
              </a:spcBef>
              <a:spcAft>
                <a:spcPts val="0"/>
              </a:spcAft>
              <a:buSzPts val="1656"/>
              <a:buChar char="●"/>
            </a:pPr>
            <a:r>
              <a:rPr lang="en-US" sz="2000"/>
              <a:t>The main objective of this research is to develop a heart prediction system.</a:t>
            </a:r>
            <a:endParaRPr sz="2000"/>
          </a:p>
          <a:p>
            <a:pPr marL="457200" lvl="0" indent="-355600" algn="l" rtl="0">
              <a:lnSpc>
                <a:spcPct val="100000"/>
              </a:lnSpc>
              <a:spcBef>
                <a:spcPts val="0"/>
              </a:spcBef>
              <a:spcAft>
                <a:spcPts val="0"/>
              </a:spcAft>
              <a:buSzPts val="2000"/>
              <a:buChar char="●"/>
            </a:pPr>
            <a:r>
              <a:rPr lang="en-US" sz="2000"/>
              <a:t>The system can discover and extract hidden knowledge associated with diseases from a historical         heart data set.</a:t>
            </a:r>
            <a:endParaRPr sz="2000"/>
          </a:p>
          <a:p>
            <a:pPr marL="457200" lvl="0" indent="-355600" algn="l" rtl="0">
              <a:lnSpc>
                <a:spcPct val="100000"/>
              </a:lnSpc>
              <a:spcBef>
                <a:spcPts val="0"/>
              </a:spcBef>
              <a:spcAft>
                <a:spcPts val="0"/>
              </a:spcAft>
              <a:buSzPts val="2000"/>
              <a:buChar char="●"/>
            </a:pPr>
            <a:r>
              <a:rPr lang="en-US" sz="2000"/>
              <a:t>Heart disease prediction system aims to exploit data mining techniques on medical data set to assist in the prediction of the heart diseases. </a:t>
            </a:r>
            <a:endParaRPr sz="2000"/>
          </a:p>
          <a:p>
            <a:pPr marL="306000" lvl="0" indent="-200844" algn="l" rtl="0">
              <a:lnSpc>
                <a:spcPct val="100000"/>
              </a:lnSpc>
              <a:spcBef>
                <a:spcPts val="0"/>
              </a:spcBef>
              <a:spcAft>
                <a:spcPts val="0"/>
              </a:spcAft>
              <a:buSzPts val="1656"/>
              <a:buNone/>
            </a:pPr>
            <a:endParaRPr/>
          </a:p>
          <a:p>
            <a:pPr marL="0" lvl="0" indent="0" algn="l" rtl="0">
              <a:lnSpc>
                <a:spcPct val="100000"/>
              </a:lnSpc>
              <a:spcBef>
                <a:spcPts val="0"/>
              </a:spcBef>
              <a:spcAft>
                <a:spcPts val="0"/>
              </a:spcAft>
              <a:buSzPts val="1656"/>
              <a:buNone/>
            </a:pPr>
            <a:r>
              <a:rPr lang="en-US"/>
              <a:t>    </a:t>
            </a:r>
            <a:r>
              <a:rPr lang="en-US" sz="2300" b="1"/>
              <a:t>Specific Objectives.</a:t>
            </a:r>
            <a:r>
              <a:rPr lang="en-US" sz="2200" b="1"/>
              <a:t> </a:t>
            </a:r>
            <a:endParaRPr sz="2200" b="1"/>
          </a:p>
          <a:p>
            <a:pPr marL="306000" lvl="0" indent="-200844" algn="l" rtl="0">
              <a:lnSpc>
                <a:spcPct val="100000"/>
              </a:lnSpc>
              <a:spcBef>
                <a:spcPts val="0"/>
              </a:spcBef>
              <a:spcAft>
                <a:spcPts val="0"/>
              </a:spcAft>
              <a:buSzPts val="1656"/>
              <a:buNone/>
            </a:pPr>
            <a:r>
              <a:rPr lang="en-US" sz="2100"/>
              <a:t>   • Provides new approach to concealed patterns in the data.</a:t>
            </a:r>
            <a:endParaRPr sz="2100"/>
          </a:p>
          <a:p>
            <a:pPr marL="306000" lvl="0" indent="-200844" algn="l" rtl="0">
              <a:lnSpc>
                <a:spcPct val="100000"/>
              </a:lnSpc>
              <a:spcBef>
                <a:spcPts val="0"/>
              </a:spcBef>
              <a:spcAft>
                <a:spcPts val="0"/>
              </a:spcAft>
              <a:buSzPts val="1656"/>
              <a:buNone/>
            </a:pPr>
            <a:r>
              <a:rPr lang="en-US" sz="2100"/>
              <a:t>   • Helps avoid human bias ness.</a:t>
            </a:r>
            <a:endParaRPr sz="2100"/>
          </a:p>
          <a:p>
            <a:pPr marL="306000" lvl="0" indent="-200844" algn="l" rtl="0">
              <a:lnSpc>
                <a:spcPct val="100000"/>
              </a:lnSpc>
              <a:spcBef>
                <a:spcPts val="0"/>
              </a:spcBef>
              <a:spcAft>
                <a:spcPts val="0"/>
              </a:spcAft>
              <a:buSzPts val="1656"/>
              <a:buNone/>
            </a:pPr>
            <a:r>
              <a:rPr lang="en-US" sz="2100"/>
              <a:t>   • To implement Naïve Bayes Classifier that classifies the disease as per the input of the user. </a:t>
            </a:r>
            <a:endParaRPr sz="2100"/>
          </a:p>
          <a:p>
            <a:pPr marL="306000" lvl="0" indent="-200844" algn="l" rtl="0">
              <a:lnSpc>
                <a:spcPct val="100000"/>
              </a:lnSpc>
              <a:spcBef>
                <a:spcPts val="0"/>
              </a:spcBef>
              <a:spcAft>
                <a:spcPts val="0"/>
              </a:spcAft>
              <a:buSzPts val="1656"/>
              <a:buNone/>
            </a:pPr>
            <a:r>
              <a:rPr lang="en-US" sz="2100"/>
              <a:t>   • Reduce the cost of medical tests.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LIBRARIES USED</a:t>
            </a:r>
            <a:endParaRPr/>
          </a:p>
        </p:txBody>
      </p:sp>
      <p:sp>
        <p:nvSpPr>
          <p:cNvPr id="138" name="Google Shape;138;p18"/>
          <p:cNvSpPr txBox="1">
            <a:spLocks noGrp="1"/>
          </p:cNvSpPr>
          <p:nvPr>
            <p:ph idx="1"/>
          </p:nvPr>
        </p:nvSpPr>
        <p:spPr>
          <a:xfrm>
            <a:off x="840517" y="2238121"/>
            <a:ext cx="11029500" cy="3678300"/>
          </a:xfrm>
          <a:prstGeom prst="rect">
            <a:avLst/>
          </a:prstGeom>
          <a:noFill/>
          <a:ln>
            <a:noFill/>
          </a:ln>
        </p:spPr>
        <p:txBody>
          <a:bodyPr spcFirstLastPara="1" wrap="square" lIns="91425" tIns="45700" rIns="91425" bIns="45700" anchor="ctr" anchorCtr="0">
            <a:normAutofit fontScale="77500" lnSpcReduction="20000"/>
          </a:bodyPr>
          <a:lstStyle/>
          <a:p>
            <a:pPr marL="306000" lvl="0" indent="-200844" algn="l" rtl="0">
              <a:lnSpc>
                <a:spcPct val="100000"/>
              </a:lnSpc>
              <a:spcBef>
                <a:spcPts val="0"/>
              </a:spcBef>
              <a:spcAft>
                <a:spcPts val="0"/>
              </a:spcAft>
              <a:buSzPts val="1656"/>
              <a:buNone/>
            </a:pPr>
            <a:r>
              <a:rPr lang="en-US" sz="2200" b="1"/>
              <a:t>Programming Language - </a:t>
            </a:r>
            <a:endParaRPr sz="2200" b="1"/>
          </a:p>
          <a:p>
            <a:pPr marL="306000" lvl="0" indent="-200844" algn="l" rtl="0">
              <a:lnSpc>
                <a:spcPct val="100000"/>
              </a:lnSpc>
              <a:spcBef>
                <a:spcPts val="0"/>
              </a:spcBef>
              <a:spcAft>
                <a:spcPts val="0"/>
              </a:spcAft>
              <a:buSzPts val="1656"/>
              <a:buNone/>
            </a:pPr>
            <a:r>
              <a:rPr lang="en-US"/>
              <a:t>Python </a:t>
            </a:r>
            <a:endParaRPr/>
          </a:p>
          <a:p>
            <a:pPr marL="306000" lvl="0" indent="-200844" algn="l" rtl="0">
              <a:lnSpc>
                <a:spcPct val="100000"/>
              </a:lnSpc>
              <a:spcBef>
                <a:spcPts val="0"/>
              </a:spcBef>
              <a:spcAft>
                <a:spcPts val="0"/>
              </a:spcAft>
              <a:buSzPts val="1656"/>
              <a:buNone/>
            </a:pPr>
            <a:endParaRPr/>
          </a:p>
          <a:p>
            <a:pPr marL="306000" lvl="0" indent="-200844" algn="l" rtl="0">
              <a:lnSpc>
                <a:spcPct val="100000"/>
              </a:lnSpc>
              <a:spcBef>
                <a:spcPts val="0"/>
              </a:spcBef>
              <a:spcAft>
                <a:spcPts val="0"/>
              </a:spcAft>
              <a:buSzPts val="1656"/>
              <a:buNone/>
            </a:pPr>
            <a:r>
              <a:rPr lang="en-US" sz="2200" b="1"/>
              <a:t>Libraries Used - </a:t>
            </a:r>
            <a:endParaRPr sz="2200" b="1"/>
          </a:p>
          <a:p>
            <a:pPr marL="306000" lvl="0" indent="-200844" algn="l" rtl="0">
              <a:lnSpc>
                <a:spcPct val="100000"/>
              </a:lnSpc>
              <a:spcBef>
                <a:spcPts val="0"/>
              </a:spcBef>
              <a:spcAft>
                <a:spcPts val="0"/>
              </a:spcAft>
              <a:buSzPts val="1656"/>
              <a:buNone/>
            </a:pPr>
            <a:r>
              <a:rPr lang="en-US"/>
              <a:t>Pandas </a:t>
            </a:r>
            <a:endParaRPr/>
          </a:p>
          <a:p>
            <a:pPr marL="306000" lvl="0" indent="-200844" algn="l" rtl="0">
              <a:lnSpc>
                <a:spcPct val="100000"/>
              </a:lnSpc>
              <a:spcBef>
                <a:spcPts val="0"/>
              </a:spcBef>
              <a:spcAft>
                <a:spcPts val="0"/>
              </a:spcAft>
              <a:buSzPts val="1656"/>
              <a:buNone/>
            </a:pPr>
            <a:r>
              <a:rPr lang="en-US"/>
              <a:t>Numpy </a:t>
            </a:r>
            <a:endParaRPr/>
          </a:p>
          <a:p>
            <a:pPr marL="306000" lvl="0" indent="-200844" algn="l" rtl="0">
              <a:lnSpc>
                <a:spcPct val="100000"/>
              </a:lnSpc>
              <a:spcBef>
                <a:spcPts val="0"/>
              </a:spcBef>
              <a:spcAft>
                <a:spcPts val="0"/>
              </a:spcAft>
              <a:buSzPts val="1656"/>
              <a:buNone/>
            </a:pPr>
            <a:r>
              <a:rPr lang="en-US"/>
              <a:t>Sklearn </a:t>
            </a:r>
            <a:endParaRPr/>
          </a:p>
          <a:p>
            <a:pPr marL="306000" lvl="0" indent="-200844" algn="l" rtl="0">
              <a:lnSpc>
                <a:spcPct val="100000"/>
              </a:lnSpc>
              <a:spcBef>
                <a:spcPts val="0"/>
              </a:spcBef>
              <a:spcAft>
                <a:spcPts val="0"/>
              </a:spcAft>
              <a:buClr>
                <a:schemeClr val="dk1"/>
              </a:buClr>
              <a:buSzPts val="1656"/>
              <a:buFont typeface="Arial"/>
              <a:buNone/>
            </a:pPr>
            <a:r>
              <a:rPr lang="en-US"/>
              <a:t>Joblib</a:t>
            </a:r>
            <a:endParaRPr/>
          </a:p>
          <a:p>
            <a:pPr marL="306000" lvl="0" indent="-200844" algn="l" rtl="0">
              <a:lnSpc>
                <a:spcPct val="100000"/>
              </a:lnSpc>
              <a:spcBef>
                <a:spcPts val="0"/>
              </a:spcBef>
              <a:spcAft>
                <a:spcPts val="0"/>
              </a:spcAft>
              <a:buClr>
                <a:schemeClr val="dk1"/>
              </a:buClr>
              <a:buSzPts val="1656"/>
              <a:buFont typeface="Arial"/>
              <a:buNone/>
            </a:pPr>
            <a:r>
              <a:rPr lang="en-US"/>
              <a:t>Matplotlib , Seaborn</a:t>
            </a:r>
            <a:endParaRPr/>
          </a:p>
          <a:p>
            <a:pPr marL="306000" lvl="0" indent="-200844" algn="l" rtl="0">
              <a:lnSpc>
                <a:spcPct val="100000"/>
              </a:lnSpc>
              <a:spcBef>
                <a:spcPts val="0"/>
              </a:spcBef>
              <a:spcAft>
                <a:spcPts val="0"/>
              </a:spcAft>
              <a:buSzPts val="1656"/>
              <a:buNone/>
            </a:pPr>
            <a:endParaRPr/>
          </a:p>
          <a:p>
            <a:pPr marL="306000" lvl="0" indent="-200844" algn="l" rtl="0">
              <a:lnSpc>
                <a:spcPct val="100000"/>
              </a:lnSpc>
              <a:spcBef>
                <a:spcPts val="0"/>
              </a:spcBef>
              <a:spcAft>
                <a:spcPts val="0"/>
              </a:spcAft>
              <a:buSzPts val="1656"/>
              <a:buNone/>
            </a:pPr>
            <a:r>
              <a:rPr lang="en-US" sz="2300" b="1"/>
              <a:t>Front End Libraries - </a:t>
            </a:r>
            <a:endParaRPr sz="2300" b="1"/>
          </a:p>
          <a:p>
            <a:pPr marL="306000" lvl="0" indent="-200844" algn="l" rtl="0">
              <a:lnSpc>
                <a:spcPct val="100000"/>
              </a:lnSpc>
              <a:spcBef>
                <a:spcPts val="0"/>
              </a:spcBef>
              <a:spcAft>
                <a:spcPts val="0"/>
              </a:spcAft>
              <a:buSzPts val="1656"/>
              <a:buNone/>
            </a:pPr>
            <a:r>
              <a:rPr lang="en-US"/>
              <a:t>Tkinter </a:t>
            </a:r>
            <a:endParaRPr/>
          </a:p>
          <a:p>
            <a:pPr marL="306000" lvl="0" indent="-200844" algn="l" rtl="0">
              <a:lnSpc>
                <a:spcPct val="100000"/>
              </a:lnSpc>
              <a:spcBef>
                <a:spcPts val="0"/>
              </a:spcBef>
              <a:spcAft>
                <a:spcPts val="0"/>
              </a:spcAft>
              <a:buSzPts val="1656"/>
              <a:buNone/>
            </a:pPr>
            <a:endParaRPr/>
          </a:p>
        </p:txBody>
      </p:sp>
      <p:pic>
        <p:nvPicPr>
          <p:cNvPr id="139" name="Google Shape;139;p18"/>
          <p:cNvPicPr preferRelativeResize="0"/>
          <p:nvPr/>
        </p:nvPicPr>
        <p:blipFill rotWithShape="1">
          <a:blip r:embed="rId3">
            <a:alphaModFix/>
          </a:blip>
          <a:srcRect/>
          <a:stretch/>
        </p:blipFill>
        <p:spPr>
          <a:xfrm>
            <a:off x="8222063" y="2422100"/>
            <a:ext cx="3190875" cy="1428750"/>
          </a:xfrm>
          <a:prstGeom prst="rect">
            <a:avLst/>
          </a:prstGeom>
          <a:noFill/>
          <a:ln>
            <a:noFill/>
          </a:ln>
        </p:spPr>
      </p:pic>
      <p:pic>
        <p:nvPicPr>
          <p:cNvPr id="140" name="Google Shape;140;p18"/>
          <p:cNvPicPr preferRelativeResize="0"/>
          <p:nvPr/>
        </p:nvPicPr>
        <p:blipFill rotWithShape="1">
          <a:blip r:embed="rId4">
            <a:alphaModFix/>
          </a:blip>
          <a:srcRect/>
          <a:stretch/>
        </p:blipFill>
        <p:spPr>
          <a:xfrm>
            <a:off x="5307425" y="3979975"/>
            <a:ext cx="2914650" cy="1571625"/>
          </a:xfrm>
          <a:prstGeom prst="rect">
            <a:avLst/>
          </a:prstGeom>
          <a:noFill/>
          <a:ln>
            <a:noFill/>
          </a:ln>
        </p:spPr>
      </p:pic>
      <p:pic>
        <p:nvPicPr>
          <p:cNvPr id="141" name="Google Shape;141;p18"/>
          <p:cNvPicPr preferRelativeResize="0"/>
          <p:nvPr/>
        </p:nvPicPr>
        <p:blipFill rotWithShape="1">
          <a:blip r:embed="rId5">
            <a:alphaModFix/>
          </a:blip>
          <a:srcRect/>
          <a:stretch/>
        </p:blipFill>
        <p:spPr>
          <a:xfrm>
            <a:off x="8865588" y="3737088"/>
            <a:ext cx="2228850" cy="2057400"/>
          </a:xfrm>
          <a:prstGeom prst="rect">
            <a:avLst/>
          </a:prstGeom>
          <a:noFill/>
          <a:ln>
            <a:noFill/>
          </a:ln>
        </p:spPr>
      </p:pic>
      <p:pic>
        <p:nvPicPr>
          <p:cNvPr id="142" name="Google Shape;142;p18"/>
          <p:cNvPicPr preferRelativeResize="0"/>
          <p:nvPr/>
        </p:nvPicPr>
        <p:blipFill rotWithShape="1">
          <a:blip r:embed="rId6">
            <a:alphaModFix/>
          </a:blip>
          <a:srcRect/>
          <a:stretch/>
        </p:blipFill>
        <p:spPr>
          <a:xfrm>
            <a:off x="5403350" y="2422101"/>
            <a:ext cx="2567362" cy="1333039"/>
          </a:xfrm>
          <a:prstGeom prst="rect">
            <a:avLst/>
          </a:prstGeom>
          <a:noFill/>
          <a:ln>
            <a:noFill/>
          </a:ln>
        </p:spPr>
      </p:pic>
      <p:pic>
        <p:nvPicPr>
          <p:cNvPr id="143" name="Google Shape;143;p18"/>
          <p:cNvPicPr preferRelativeResize="0"/>
          <p:nvPr/>
        </p:nvPicPr>
        <p:blipFill rotWithShape="1">
          <a:blip r:embed="rId7">
            <a:alphaModFix/>
          </a:blip>
          <a:srcRect/>
          <a:stretch/>
        </p:blipFill>
        <p:spPr>
          <a:xfrm>
            <a:off x="4505900" y="3570375"/>
            <a:ext cx="1013800" cy="101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dirty="0"/>
              <a:t>DESIGN METHODOLOGY</a:t>
            </a:r>
            <a:endParaRPr dirty="0"/>
          </a:p>
        </p:txBody>
      </p:sp>
      <p:pic>
        <p:nvPicPr>
          <p:cNvPr id="149" name="Google Shape;149;p19"/>
          <p:cNvPicPr preferRelativeResize="0"/>
          <p:nvPr/>
        </p:nvPicPr>
        <p:blipFill rotWithShape="1">
          <a:blip r:embed="rId3">
            <a:alphaModFix/>
          </a:blip>
          <a:srcRect/>
          <a:stretch/>
        </p:blipFill>
        <p:spPr>
          <a:xfrm>
            <a:off x="3396500" y="1868875"/>
            <a:ext cx="4794101" cy="4989124"/>
          </a:xfrm>
          <a:prstGeom prst="rect">
            <a:avLst/>
          </a:prstGeom>
          <a:noFill/>
          <a:ln>
            <a:noFill/>
          </a:ln>
        </p:spPr>
      </p:pic>
      <p:pic>
        <p:nvPicPr>
          <p:cNvPr id="150" name="Google Shape;150;p19"/>
          <p:cNvPicPr preferRelativeResize="0"/>
          <p:nvPr/>
        </p:nvPicPr>
        <p:blipFill rotWithShape="1">
          <a:blip r:embed="rId4">
            <a:alphaModFix/>
          </a:blip>
          <a:srcRect/>
          <a:stretch/>
        </p:blipFill>
        <p:spPr>
          <a:xfrm>
            <a:off x="8190600" y="2794988"/>
            <a:ext cx="3106900" cy="3136900"/>
          </a:xfrm>
          <a:prstGeom prst="rect">
            <a:avLst/>
          </a:prstGeom>
          <a:noFill/>
          <a:ln>
            <a:noFill/>
          </a:ln>
        </p:spPr>
      </p:pic>
      <p:pic>
        <p:nvPicPr>
          <p:cNvPr id="151" name="Google Shape;151;p19"/>
          <p:cNvPicPr preferRelativeResize="0"/>
          <p:nvPr/>
        </p:nvPicPr>
        <p:blipFill rotWithShape="1">
          <a:blip r:embed="rId5">
            <a:alphaModFix/>
          </a:blip>
          <a:srcRect/>
          <a:stretch/>
        </p:blipFill>
        <p:spPr>
          <a:xfrm>
            <a:off x="581200" y="2934693"/>
            <a:ext cx="2857500" cy="28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0"/>
          <p:cNvPicPr preferRelativeResize="0"/>
          <p:nvPr/>
        </p:nvPicPr>
        <p:blipFill rotWithShape="1">
          <a:blip r:embed="rId3">
            <a:alphaModFix/>
          </a:blip>
          <a:srcRect/>
          <a:stretch/>
        </p:blipFill>
        <p:spPr>
          <a:xfrm>
            <a:off x="2367418" y="1152395"/>
            <a:ext cx="5808281" cy="5198300"/>
          </a:xfrm>
          <a:prstGeom prst="rect">
            <a:avLst/>
          </a:prstGeom>
          <a:noFill/>
          <a:ln>
            <a:noFill/>
          </a:ln>
        </p:spPr>
      </p:pic>
      <p:sp>
        <p:nvSpPr>
          <p:cNvPr id="2" name="Rectangle 1"/>
          <p:cNvSpPr/>
          <p:nvPr/>
        </p:nvSpPr>
        <p:spPr>
          <a:xfrm>
            <a:off x="2926925" y="324344"/>
            <a:ext cx="5511445" cy="707886"/>
          </a:xfrm>
          <a:prstGeom prst="rect">
            <a:avLst/>
          </a:prstGeom>
          <a:noFill/>
        </p:spPr>
        <p:txBody>
          <a:bodyPr wrap="none" lIns="91440" tIns="45720" rIns="91440" bIns="45720">
            <a:spAutoFit/>
          </a:bodyPr>
          <a:lstStyle/>
          <a:p>
            <a:pPr algn="ctr"/>
            <a:r>
              <a:rPr lang="en-US" sz="40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Black" pitchFamily="34" charset="0"/>
              </a:rPr>
              <a:t>Data Flow Diagram</a:t>
            </a:r>
            <a:endParaRPr lang="en-US" sz="4000" b="1" cap="none" spc="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dirty="0" smtClean="0"/>
              <a:t>SOFTWARE USED - </a:t>
            </a:r>
            <a:endParaRPr dirty="0"/>
          </a:p>
        </p:txBody>
      </p:sp>
      <p:sp>
        <p:nvSpPr>
          <p:cNvPr id="162" name="Google Shape;162;p21"/>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105156" lvl="0" indent="0" algn="l" rtl="0">
              <a:lnSpc>
                <a:spcPct val="100000"/>
              </a:lnSpc>
              <a:spcBef>
                <a:spcPts val="0"/>
              </a:spcBef>
              <a:spcAft>
                <a:spcPts val="0"/>
              </a:spcAft>
              <a:buSzPts val="1656"/>
              <a:buNone/>
            </a:pPr>
            <a:endParaRPr dirty="0"/>
          </a:p>
          <a:p>
            <a:pPr marL="0" lvl="0" indent="0" algn="l" rtl="0">
              <a:lnSpc>
                <a:spcPct val="100000"/>
              </a:lnSpc>
              <a:spcBef>
                <a:spcPts val="0"/>
              </a:spcBef>
              <a:spcAft>
                <a:spcPts val="0"/>
              </a:spcAft>
              <a:buSzPts val="1656"/>
              <a:buNone/>
            </a:pPr>
            <a:r>
              <a:rPr lang="en-US" sz="2000" dirty="0"/>
              <a:t> </a:t>
            </a:r>
            <a:r>
              <a:rPr lang="en-US" sz="2000" b="1" dirty="0"/>
              <a:t>Anaconda</a:t>
            </a:r>
            <a:r>
              <a:rPr lang="en-US" sz="2000" dirty="0"/>
              <a:t> </a:t>
            </a:r>
            <a:r>
              <a:rPr lang="en-US" dirty="0"/>
              <a:t>- </a:t>
            </a:r>
            <a:r>
              <a:rPr lang="en-US" sz="1700" dirty="0">
                <a:solidFill>
                  <a:srgbClr val="556575"/>
                </a:solidFill>
                <a:latin typeface="Arial"/>
                <a:ea typeface="Arial"/>
                <a:cs typeface="Arial"/>
                <a:sym typeface="Arial"/>
              </a:rPr>
              <a:t>Anaconda offers the easiest way to perform Python/R data science and machine learning on a </a:t>
            </a:r>
            <a:r>
              <a:rPr lang="en-US" sz="1700" dirty="0" smtClean="0">
                <a:solidFill>
                  <a:srgbClr val="556575"/>
                </a:solidFill>
                <a:latin typeface="Arial"/>
                <a:ea typeface="Arial"/>
                <a:cs typeface="Arial"/>
                <a:sym typeface="Arial"/>
              </a:rPr>
              <a:t>      single</a:t>
            </a:r>
            <a:r>
              <a:rPr lang="en-US" sz="1700" dirty="0" smtClean="0">
                <a:solidFill>
                  <a:srgbClr val="556575"/>
                </a:solidFill>
                <a:latin typeface="Arial"/>
                <a:ea typeface="Arial"/>
                <a:cs typeface="Arial"/>
                <a:sym typeface="Arial"/>
              </a:rPr>
              <a:t> </a:t>
            </a:r>
            <a:r>
              <a:rPr lang="en-US" sz="1700" dirty="0" smtClean="0">
                <a:solidFill>
                  <a:srgbClr val="556575"/>
                </a:solidFill>
                <a:latin typeface="Arial"/>
                <a:ea typeface="Arial"/>
                <a:cs typeface="Arial"/>
                <a:sym typeface="Arial"/>
              </a:rPr>
              <a:t>machine</a:t>
            </a:r>
            <a:r>
              <a:rPr lang="en-US" sz="1700" dirty="0">
                <a:solidFill>
                  <a:srgbClr val="556575"/>
                </a:solidFill>
                <a:latin typeface="Arial"/>
                <a:ea typeface="Arial"/>
                <a:cs typeface="Arial"/>
                <a:sym typeface="Arial"/>
              </a:rPr>
              <a:t>. </a:t>
            </a:r>
            <a:endParaRPr lang="en-US" sz="1700" dirty="0">
              <a:solidFill>
                <a:srgbClr val="556575"/>
              </a:solidFill>
              <a:latin typeface="Arial"/>
              <a:ea typeface="Arial"/>
              <a:cs typeface="Arial"/>
              <a:sym typeface="Arial"/>
            </a:endParaRPr>
          </a:p>
          <a:p>
            <a:pPr marL="0" lvl="0" indent="0" algn="l" rtl="0">
              <a:lnSpc>
                <a:spcPct val="100000"/>
              </a:lnSpc>
              <a:spcBef>
                <a:spcPts val="0"/>
              </a:spcBef>
              <a:spcAft>
                <a:spcPts val="0"/>
              </a:spcAft>
              <a:buSzPts val="1656"/>
              <a:buNone/>
            </a:pPr>
            <a:endParaRPr lang="en-US" dirty="0">
              <a:sym typeface="Arial"/>
            </a:endParaRPr>
          </a:p>
          <a:p>
            <a:pPr marL="0" lvl="0" indent="0" algn="l" rtl="0">
              <a:lnSpc>
                <a:spcPct val="100000"/>
              </a:lnSpc>
              <a:spcBef>
                <a:spcPts val="0"/>
              </a:spcBef>
              <a:spcAft>
                <a:spcPts val="0"/>
              </a:spcAft>
              <a:buSzPts val="1656"/>
              <a:buNone/>
            </a:pPr>
            <a:r>
              <a:rPr lang="en-US" sz="2000" b="1" dirty="0" err="1" smtClean="0"/>
              <a:t>Jupyter</a:t>
            </a:r>
            <a:r>
              <a:rPr lang="en-US" sz="2000" b="1" dirty="0" smtClean="0"/>
              <a:t> Notebook</a:t>
            </a:r>
            <a:r>
              <a:rPr lang="en-US" sz="2000" dirty="0" smtClean="0"/>
              <a:t> - </a:t>
            </a:r>
            <a:r>
              <a:rPr lang="en-US" sz="1700" dirty="0" smtClean="0">
                <a:solidFill>
                  <a:srgbClr val="494949"/>
                </a:solidFill>
                <a:highlight>
                  <a:srgbClr val="FFFFFF"/>
                </a:highlight>
                <a:latin typeface="Arial"/>
                <a:ea typeface="Arial"/>
                <a:cs typeface="Arial"/>
                <a:sym typeface="Arial"/>
              </a:rPr>
              <a:t>The </a:t>
            </a:r>
            <a:r>
              <a:rPr lang="en-US" sz="1700" dirty="0" err="1" smtClean="0">
                <a:solidFill>
                  <a:srgbClr val="494949"/>
                </a:solidFill>
                <a:highlight>
                  <a:srgbClr val="FFFFFF"/>
                </a:highlight>
                <a:latin typeface="Arial"/>
                <a:ea typeface="Arial"/>
                <a:cs typeface="Arial"/>
                <a:sym typeface="Arial"/>
              </a:rPr>
              <a:t>Jupyter</a:t>
            </a:r>
            <a:r>
              <a:rPr lang="en-US" sz="1700" dirty="0" smtClean="0">
                <a:solidFill>
                  <a:srgbClr val="494949"/>
                </a:solidFill>
                <a:highlight>
                  <a:srgbClr val="FFFFFF"/>
                </a:highlight>
                <a:latin typeface="Arial"/>
                <a:ea typeface="Arial"/>
                <a:cs typeface="Arial"/>
                <a:sym typeface="Arial"/>
              </a:rPr>
              <a:t> Notebook is the original web application for creating and sharing computational</a:t>
            </a:r>
            <a:r>
              <a:rPr lang="en-US" sz="1700" dirty="0">
                <a:solidFill>
                  <a:srgbClr val="494949"/>
                </a:solidFill>
                <a:highlight>
                  <a:srgbClr val="FFFFFF"/>
                </a:highlight>
                <a:latin typeface="Arial"/>
                <a:ea typeface="Arial"/>
                <a:cs typeface="Arial"/>
                <a:sym typeface="Arial"/>
              </a:rPr>
              <a:t> </a:t>
            </a:r>
            <a:r>
              <a:rPr lang="en-US" sz="1700" dirty="0" smtClean="0">
                <a:solidFill>
                  <a:srgbClr val="494949"/>
                </a:solidFill>
                <a:highlight>
                  <a:srgbClr val="FFFFFF"/>
                </a:highlight>
                <a:latin typeface="Arial"/>
                <a:ea typeface="Arial"/>
                <a:cs typeface="Arial"/>
                <a:sym typeface="Arial"/>
              </a:rPr>
              <a:t>documents </a:t>
            </a:r>
            <a:r>
              <a:rPr lang="en-US" sz="1700" dirty="0">
                <a:solidFill>
                  <a:srgbClr val="494949"/>
                </a:solidFill>
                <a:highlight>
                  <a:srgbClr val="FFFFFF"/>
                </a:highlight>
                <a:latin typeface="Arial"/>
                <a:ea typeface="Arial"/>
                <a:cs typeface="Arial"/>
                <a:sym typeface="Arial"/>
              </a:rPr>
              <a:t>.               </a:t>
            </a:r>
            <a:endParaRPr sz="2400" dirty="0" smtClean="0"/>
          </a:p>
          <a:p>
            <a:pPr marL="0" lvl="0" indent="0" algn="l" rtl="0">
              <a:lnSpc>
                <a:spcPct val="100000"/>
              </a:lnSpc>
              <a:spcBef>
                <a:spcPts val="0"/>
              </a:spcBef>
              <a:spcAft>
                <a:spcPts val="0"/>
              </a:spcAft>
              <a:buSzPts val="1656"/>
              <a:buNone/>
            </a:pPr>
            <a:r>
              <a:rPr lang="en-US" sz="1800" b="1" dirty="0" smtClean="0"/>
              <a:t>Command Prompt </a:t>
            </a:r>
            <a:endParaRPr sz="1800" b="1" dirty="0" smtClean="0"/>
          </a:p>
          <a:p>
            <a:pPr marL="0" lvl="0" indent="0" algn="l" rtl="0">
              <a:lnSpc>
                <a:spcPct val="100000"/>
              </a:lnSpc>
              <a:spcBef>
                <a:spcPts val="0"/>
              </a:spcBef>
              <a:spcAft>
                <a:spcPts val="0"/>
              </a:spcAft>
              <a:buSzPts val="1656"/>
              <a:buNone/>
            </a:pPr>
            <a:r>
              <a:rPr lang="en-US" sz="1800" b="1" dirty="0" smtClean="0"/>
              <a:t>Chrome </a:t>
            </a:r>
            <a:r>
              <a:rPr lang="en-US" sz="1800" b="1" dirty="0"/>
              <a:t>Web </a:t>
            </a:r>
            <a:r>
              <a:rPr lang="en-US" sz="1800" b="1" dirty="0" smtClean="0"/>
              <a:t>Browser</a:t>
            </a:r>
            <a:endParaRPr sz="1800" b="1" dirty="0"/>
          </a:p>
          <a:p>
            <a:pPr marL="0" lvl="0" indent="0" algn="l" rtl="0">
              <a:lnSpc>
                <a:spcPct val="100000"/>
              </a:lnSpc>
              <a:spcBef>
                <a:spcPts val="0"/>
              </a:spcBef>
              <a:spcAft>
                <a:spcPts val="0"/>
              </a:spcAft>
              <a:buSzPts val="1656"/>
              <a:buNone/>
            </a:pPr>
            <a:endParaRPr dirty="0"/>
          </a:p>
          <a:p>
            <a:pPr marL="0" lvl="0" indent="0" algn="l" rtl="0">
              <a:lnSpc>
                <a:spcPct val="100000"/>
              </a:lnSpc>
              <a:spcBef>
                <a:spcPts val="0"/>
              </a:spcBef>
              <a:spcAft>
                <a:spcPts val="0"/>
              </a:spcAft>
              <a:buSzPts val="1656"/>
              <a:buNone/>
            </a:pPr>
            <a:endParaRPr dirty="0"/>
          </a:p>
        </p:txBody>
      </p:sp>
      <p:pic>
        <p:nvPicPr>
          <p:cNvPr id="163" name="Google Shape;163;p21"/>
          <p:cNvPicPr preferRelativeResize="0"/>
          <p:nvPr/>
        </p:nvPicPr>
        <p:blipFill rotWithShape="1">
          <a:blip r:embed="rId3">
            <a:alphaModFix/>
          </a:blip>
          <a:srcRect l="2801" t="9806" r="78226" b="80354"/>
          <a:stretch/>
        </p:blipFill>
        <p:spPr>
          <a:xfrm>
            <a:off x="6777388" y="1204141"/>
            <a:ext cx="2992674" cy="816150"/>
          </a:xfrm>
          <a:prstGeom prst="rect">
            <a:avLst/>
          </a:prstGeom>
          <a:noFill/>
          <a:ln>
            <a:noFill/>
          </a:ln>
        </p:spPr>
      </p:pic>
      <p:pic>
        <p:nvPicPr>
          <p:cNvPr id="164" name="Google Shape;164;p21"/>
          <p:cNvPicPr preferRelativeResize="0"/>
          <p:nvPr/>
        </p:nvPicPr>
        <p:blipFill rotWithShape="1">
          <a:blip r:embed="rId4">
            <a:alphaModFix/>
          </a:blip>
          <a:srcRect l="23175" t="25010" r="26121" b="28509"/>
          <a:stretch/>
        </p:blipFill>
        <p:spPr>
          <a:xfrm>
            <a:off x="7640876" y="4590472"/>
            <a:ext cx="4258373" cy="1955477"/>
          </a:xfrm>
          <a:prstGeom prst="rect">
            <a:avLst/>
          </a:prstGeom>
          <a:noFill/>
          <a:ln>
            <a:noFill/>
          </a:ln>
        </p:spPr>
      </p:pic>
      <p:pic>
        <p:nvPicPr>
          <p:cNvPr id="165" name="Google Shape;165;p21"/>
          <p:cNvPicPr preferRelativeResize="0"/>
          <p:nvPr/>
        </p:nvPicPr>
        <p:blipFill rotWithShape="1">
          <a:blip r:embed="rId5">
            <a:alphaModFix/>
          </a:blip>
          <a:srcRect/>
          <a:stretch/>
        </p:blipFill>
        <p:spPr>
          <a:xfrm>
            <a:off x="790713" y="5180475"/>
            <a:ext cx="2581462" cy="1177850"/>
          </a:xfrm>
          <a:prstGeom prst="rect">
            <a:avLst/>
          </a:prstGeom>
          <a:noFill/>
          <a:ln>
            <a:noFill/>
          </a:ln>
        </p:spPr>
      </p:pic>
      <p:pic>
        <p:nvPicPr>
          <p:cNvPr id="166" name="Google Shape;166;p21"/>
          <p:cNvPicPr preferRelativeResize="0"/>
          <p:nvPr/>
        </p:nvPicPr>
        <p:blipFill rotWithShape="1">
          <a:blip r:embed="rId6">
            <a:alphaModFix/>
          </a:blip>
          <a:srcRect/>
          <a:stretch/>
        </p:blipFill>
        <p:spPr>
          <a:xfrm>
            <a:off x="3595424" y="4590473"/>
            <a:ext cx="3400176" cy="19125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832</Words>
  <Application>Microsoft Office PowerPoint</Application>
  <PresentationFormat>Custom</PresentationFormat>
  <Paragraphs>124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Noto Sans Symbols</vt:lpstr>
      <vt:lpstr>Arial Black</vt:lpstr>
      <vt:lpstr>Calibri</vt:lpstr>
      <vt:lpstr>Gill Sans</vt:lpstr>
      <vt:lpstr>Georgia</vt:lpstr>
      <vt:lpstr>Office Theme</vt:lpstr>
      <vt:lpstr>Heart Disease Prediction</vt:lpstr>
      <vt:lpstr>TABLE OF CONTENTS</vt:lpstr>
      <vt:lpstr>INTRODUCTION</vt:lpstr>
      <vt:lpstr>PROBLEM STATEMENT</vt:lpstr>
      <vt:lpstr>OBJECTIVE OR PROBLEM FORMULATION</vt:lpstr>
      <vt:lpstr>LIBRARIES USED</vt:lpstr>
      <vt:lpstr>DESIGN METHODOLOGY</vt:lpstr>
      <vt:lpstr>PowerPoint Presentation</vt:lpstr>
      <vt:lpstr>SOFTWARE USED - </vt:lpstr>
      <vt:lpstr>DATASET EXPLANATION</vt:lpstr>
      <vt:lpstr>PowerPoint Presentation</vt:lpstr>
      <vt:lpstr>RESULTS</vt:lpstr>
      <vt:lpstr>PowerPoint Presentation</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ACER ES1 512</dc:creator>
  <cp:lastModifiedBy>Windows User</cp:lastModifiedBy>
  <cp:revision>2</cp:revision>
  <dcterms:modified xsi:type="dcterms:W3CDTF">2023-03-09T14:36:44Z</dcterms:modified>
</cp:coreProperties>
</file>