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97"/>
  </p:normalViewPr>
  <p:slideViewPr>
    <p:cSldViewPr snapToGrid="0" snapToObjects="1">
      <p:cViewPr varScale="1">
        <p:scale>
          <a:sx n="193" d="100"/>
          <a:sy n="193" d="100"/>
        </p:scale>
        <p:origin x="2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93F-57E8-A540-8A92-1B11B7F45D5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6408-8D8E-754D-BE5A-4EE0F74D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93F-57E8-A540-8A92-1B11B7F45D5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6408-8D8E-754D-BE5A-4EE0F74D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93F-57E8-A540-8A92-1B11B7F45D5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6408-8D8E-754D-BE5A-4EE0F74D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93F-57E8-A540-8A92-1B11B7F45D5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6408-8D8E-754D-BE5A-4EE0F74D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93F-57E8-A540-8A92-1B11B7F45D5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6408-8D8E-754D-BE5A-4EE0F74D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93F-57E8-A540-8A92-1B11B7F45D5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6408-8D8E-754D-BE5A-4EE0F74D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93F-57E8-A540-8A92-1B11B7F45D5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6408-8D8E-754D-BE5A-4EE0F74D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93F-57E8-A540-8A92-1B11B7F45D5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6408-8D8E-754D-BE5A-4EE0F74D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93F-57E8-A540-8A92-1B11B7F45D5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6408-8D8E-754D-BE5A-4EE0F74D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93F-57E8-A540-8A92-1B11B7F45D5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6408-8D8E-754D-BE5A-4EE0F74D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8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93F-57E8-A540-8A92-1B11B7F45D5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6408-8D8E-754D-BE5A-4EE0F74D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B93F-57E8-A540-8A92-1B11B7F45D5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6408-8D8E-754D-BE5A-4EE0F74D5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terial-ui-next.com/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18243" y="199971"/>
            <a:ext cx="4900591" cy="657307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3700" y="918349"/>
            <a:ext cx="344036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widgetType: “APPLICATION”.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”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widgetType: “PERSPECTIVE”,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widgetType: “VIEW”,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widgetType: “FORM”,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widgetType: “FIELD”,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/perspective0/view0/form/account”,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type: “TEXT”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}, 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widgetType: “FIELD”,</a:t>
            </a:r>
            <a:endParaRPr lang="en-US" sz="800" dirty="0" smtClean="0"/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/perspective0/view0/form/password”,</a:t>
            </a:r>
          </a:p>
          <a:p>
            <a:r>
              <a:rPr lang="en-US" sz="800" dirty="0" smtClean="0"/>
              <a:t>                    type: “TEXT”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}, 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</a:t>
            </a:r>
            <a:r>
              <a:rPr lang="en-US" sz="800" dirty="0" smtClean="0"/>
              <a:t>widgetType: “BUTTON”,</a:t>
            </a:r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/perspective0/view0/form/submit”,</a:t>
            </a:r>
          </a:p>
          <a:p>
            <a:r>
              <a:rPr lang="en-US" sz="800" dirty="0" smtClean="0"/>
              <a:t>                    type: “TEXT”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    }],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events: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field: “submit”,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type: “ONCLICK”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}]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}]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}]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}, {</a:t>
            </a:r>
          </a:p>
          <a:p>
            <a:r>
              <a:rPr lang="en-US" sz="800" dirty="0" smtClean="0"/>
              <a:t>        widgetType: “</a:t>
            </a:r>
            <a:r>
              <a:rPr lang="en-US" sz="800" dirty="0" smtClean="0"/>
              <a:t>PERSPECTIVE</a:t>
            </a:r>
            <a:r>
              <a:rPr lang="en-US" sz="800" dirty="0" smtClean="0"/>
              <a:t>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</a:t>
            </a:r>
            <a:r>
              <a:rPr lang="en-US" sz="800" dirty="0"/>
              <a:t>p</a:t>
            </a:r>
            <a:r>
              <a:rPr lang="en-US" sz="800" dirty="0" smtClean="0"/>
              <a:t>erspective1” </a:t>
            </a:r>
          </a:p>
          <a:p>
            <a:r>
              <a:rPr lang="en-US" sz="800" dirty="0" smtClean="0"/>
              <a:t>    }]</a:t>
            </a:r>
          </a:p>
          <a:p>
            <a:r>
              <a:rPr lang="en-US" sz="800" dirty="0"/>
              <a:t>}</a:t>
            </a:r>
            <a:endParaRPr lang="en-US" sz="800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4691477" y="2736850"/>
            <a:ext cx="1587500" cy="6477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1200" y="400050"/>
            <a:ext cx="3471104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widgetType: “APPLICATION”.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”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widgetType: “PERSPECTIVE”,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/perspective0”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 smtClean="0"/>
              <a:t>            widgetType: “VIEW”,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}]</a:t>
            </a:r>
          </a:p>
          <a:p>
            <a:r>
              <a:rPr lang="en-US" sz="800" dirty="0" smtClean="0"/>
              <a:t>    }, {</a:t>
            </a:r>
          </a:p>
          <a:p>
            <a:r>
              <a:rPr lang="en-US" sz="800" dirty="0" smtClean="0"/>
              <a:t>        widgetType: “</a:t>
            </a:r>
            <a:r>
              <a:rPr lang="en-US" sz="800" dirty="0" smtClean="0"/>
              <a:t>PERSPECTIVE</a:t>
            </a:r>
            <a:r>
              <a:rPr lang="en-US" sz="800" dirty="0" smtClean="0"/>
              <a:t>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</a:t>
            </a:r>
            <a:r>
              <a:rPr lang="en-US" sz="800" dirty="0"/>
              <a:t>p</a:t>
            </a:r>
            <a:r>
              <a:rPr lang="en-US" sz="800" dirty="0" smtClean="0"/>
              <a:t>erspective1” </a:t>
            </a:r>
          </a:p>
          <a:p>
            <a:r>
              <a:rPr lang="en-US" sz="800" dirty="0" smtClean="0"/>
              <a:t>    }]</a:t>
            </a:r>
          </a:p>
          <a:p>
            <a:r>
              <a:rPr lang="en-US" sz="800" dirty="0"/>
              <a:t>}</a:t>
            </a:r>
            <a:endParaRPr lang="en-US" sz="800" dirty="0" smtClean="0"/>
          </a:p>
        </p:txBody>
      </p:sp>
      <p:sp>
        <p:nvSpPr>
          <p:cNvPr id="7" name="Cross 6"/>
          <p:cNvSpPr/>
          <p:nvPr/>
        </p:nvSpPr>
        <p:spPr>
          <a:xfrm>
            <a:off x="8605746" y="2492375"/>
            <a:ext cx="412750" cy="412750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1939" y="3058458"/>
            <a:ext cx="3440365" cy="35394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{</a:t>
            </a:r>
          </a:p>
          <a:p>
            <a:r>
              <a:rPr lang="en-US" sz="800" dirty="0" smtClean="0"/>
              <a:t>   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/perspective0/view0”: {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widgetType: “VIEW”,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widgetType: “FORM”,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widgetType: “FIELD”,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/perspective0/view0/form/account”,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type: “TEXT”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}, 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widgetType: “FIELD”,</a:t>
            </a:r>
            <a:endParaRPr lang="en-US" sz="800" dirty="0" smtClean="0"/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/perspective0/view0/form/password”,</a:t>
            </a:r>
          </a:p>
          <a:p>
            <a:r>
              <a:rPr lang="en-US" sz="800" dirty="0" smtClean="0"/>
              <a:t>                    type: “TEXT”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}, 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</a:t>
            </a:r>
            <a:r>
              <a:rPr lang="en-US" sz="800" dirty="0" smtClean="0"/>
              <a:t>widgetType: “BUTTON”,</a:t>
            </a:r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/perspective0/view0/form/submit”,</a:t>
            </a:r>
          </a:p>
          <a:p>
            <a:r>
              <a:rPr lang="en-US" sz="800" dirty="0" smtClean="0"/>
              <a:t>                    type: “TEXT”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    }],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events: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field: “submit”,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type: “ONCLICK”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}]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}]</a:t>
            </a:r>
          </a:p>
          <a:p>
            <a:r>
              <a:rPr lang="en-US" sz="800" dirty="0" smtClean="0"/>
              <a:t>        }]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}</a:t>
            </a:r>
          </a:p>
          <a:p>
            <a:r>
              <a:rPr lang="en-US" sz="8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2400" y="400050"/>
            <a:ext cx="1494448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Application structure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37750" y="3058458"/>
            <a:ext cx="594554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Views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04141" y="198783"/>
            <a:ext cx="514693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Store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7195" y="918349"/>
            <a:ext cx="506870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JSON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9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61200" y="400050"/>
            <a:ext cx="3471104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widgetType: “APPLICATION”.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”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widgetType: “PERSPECTIVE”,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/perspective0”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 smtClean="0"/>
              <a:t>            widgetType: “VIEW”,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}]</a:t>
            </a:r>
          </a:p>
          <a:p>
            <a:r>
              <a:rPr lang="en-US" sz="800" dirty="0" smtClean="0"/>
              <a:t>    }, {</a:t>
            </a:r>
          </a:p>
          <a:p>
            <a:r>
              <a:rPr lang="en-US" sz="800" dirty="0" smtClean="0"/>
              <a:t>        widgetType: “</a:t>
            </a:r>
            <a:r>
              <a:rPr lang="en-US" sz="800" dirty="0" smtClean="0"/>
              <a:t>PERSPECTIVE</a:t>
            </a:r>
            <a:r>
              <a:rPr lang="en-US" sz="800" dirty="0" smtClean="0"/>
              <a:t>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</a:t>
            </a:r>
            <a:r>
              <a:rPr lang="en-US" sz="800" dirty="0"/>
              <a:t>p</a:t>
            </a:r>
            <a:r>
              <a:rPr lang="en-US" sz="800" dirty="0" smtClean="0"/>
              <a:t>erspective1” </a:t>
            </a:r>
          </a:p>
          <a:p>
            <a:r>
              <a:rPr lang="en-US" sz="800" dirty="0" smtClean="0"/>
              <a:t>    }]</a:t>
            </a:r>
          </a:p>
          <a:p>
            <a:r>
              <a:rPr lang="en-US" sz="800" dirty="0"/>
              <a:t>}</a:t>
            </a:r>
            <a:endParaRPr lang="en-US" sz="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042400" y="400050"/>
            <a:ext cx="1494448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Application structure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956" y="558800"/>
            <a:ext cx="2087344" cy="551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6956" y="558800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Perspective 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956" y="844550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    View 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956" y="1127899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Perspective 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2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91939" y="3058458"/>
            <a:ext cx="3440365" cy="35394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{</a:t>
            </a:r>
          </a:p>
          <a:p>
            <a:r>
              <a:rPr lang="en-US" sz="800" dirty="0" smtClean="0"/>
              <a:t>   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/perspective0/view0”: {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widgetType: “VIEW”,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widgetType: “FORM”,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widgetType: “FIELD”,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/perspective0/view0/form/account”,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type: “TEXT”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}, 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widgetType: “FIELD”,</a:t>
            </a:r>
            <a:endParaRPr lang="en-US" sz="800" dirty="0" smtClean="0"/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/perspective0/view0/form/password”,</a:t>
            </a:r>
          </a:p>
          <a:p>
            <a:r>
              <a:rPr lang="en-US" sz="800" dirty="0" smtClean="0"/>
              <a:t>                    type: “TEXT”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}, 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</a:t>
            </a:r>
            <a:r>
              <a:rPr lang="en-US" sz="800" dirty="0" smtClean="0"/>
              <a:t>widgetType: “BUTTON”,</a:t>
            </a:r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/perspective0/view0/form/submit”,</a:t>
            </a:r>
          </a:p>
          <a:p>
            <a:r>
              <a:rPr lang="en-US" sz="800" dirty="0" smtClean="0"/>
              <a:t>                    type: “TEXT”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    }],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events: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field: “submit”,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type: “ONCLICK”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}]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}]</a:t>
            </a:r>
          </a:p>
          <a:p>
            <a:r>
              <a:rPr lang="en-US" sz="800" dirty="0" smtClean="0"/>
              <a:t>        }]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}</a:t>
            </a:r>
          </a:p>
          <a:p>
            <a:r>
              <a:rPr lang="en-US" sz="8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37750" y="3058458"/>
            <a:ext cx="594554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Views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54300" y="558800"/>
            <a:ext cx="4260850" cy="551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30500" y="647700"/>
            <a:ext cx="410845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64050" y="1035050"/>
            <a:ext cx="99695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30357" y="100839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5"/>
                </a:solidFill>
              </a:rPr>
              <a:t>Account</a:t>
            </a:r>
            <a:endParaRPr lang="en-US" sz="1100" dirty="0">
              <a:solidFill>
                <a:schemeClr val="accent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64050" y="1524000"/>
            <a:ext cx="99695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60507" y="149734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5"/>
                </a:solidFill>
              </a:rPr>
              <a:t>Password</a:t>
            </a:r>
            <a:endParaRPr lang="en-US" sz="1100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32500" y="2061508"/>
            <a:ext cx="673768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Submit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3544" y="3053090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5"/>
                </a:solidFill>
              </a:rPr>
              <a:t>View0 </a:t>
            </a:r>
            <a:r>
              <a:rPr lang="mr-IN" sz="1100" dirty="0" smtClean="0">
                <a:solidFill>
                  <a:schemeClr val="accent5"/>
                </a:solidFill>
              </a:rPr>
              <a:t>…</a:t>
            </a:r>
            <a:endParaRPr lang="en-US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6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61200" y="400050"/>
            <a:ext cx="3471104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widgetType: “APPLICATION”.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”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widgetType: “PERSPECTIVE”,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/perspective0”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 smtClean="0"/>
              <a:t>            widgetType: “VIEW”,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}]</a:t>
            </a:r>
          </a:p>
          <a:p>
            <a:r>
              <a:rPr lang="en-US" sz="800" dirty="0" smtClean="0"/>
              <a:t>    }, {</a:t>
            </a:r>
          </a:p>
          <a:p>
            <a:r>
              <a:rPr lang="en-US" sz="800" dirty="0" smtClean="0"/>
              <a:t>        widgetType: “</a:t>
            </a:r>
            <a:r>
              <a:rPr lang="en-US" sz="800" dirty="0" smtClean="0"/>
              <a:t>PERSPECTIVE</a:t>
            </a:r>
            <a:r>
              <a:rPr lang="en-US" sz="800" dirty="0" smtClean="0"/>
              <a:t>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</a:t>
            </a:r>
            <a:r>
              <a:rPr lang="en-US" sz="800" dirty="0"/>
              <a:t>p</a:t>
            </a:r>
            <a:r>
              <a:rPr lang="en-US" sz="800" dirty="0" smtClean="0"/>
              <a:t>erspective1” </a:t>
            </a:r>
          </a:p>
          <a:p>
            <a:r>
              <a:rPr lang="en-US" sz="800" dirty="0" smtClean="0"/>
              <a:t>    }]</a:t>
            </a:r>
          </a:p>
          <a:p>
            <a:r>
              <a:rPr lang="en-US" sz="800" dirty="0"/>
              <a:t>}</a:t>
            </a:r>
            <a:endParaRPr lang="en-US" sz="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042400" y="400050"/>
            <a:ext cx="1494448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Application structure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956" y="558800"/>
            <a:ext cx="2087344" cy="551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6956" y="558800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Perspective 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956" y="844550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    View 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956" y="1127899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Perspective 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1939" y="3058458"/>
            <a:ext cx="3440365" cy="35394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{</a:t>
            </a:r>
          </a:p>
          <a:p>
            <a:r>
              <a:rPr lang="en-US" sz="800" dirty="0" smtClean="0"/>
              <a:t>   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/perspective0/view0”: {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widgetType: “VIEW”,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widgetType: “FORM”,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widgetType: “FIELD”,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/perspective0/view0/form/account”,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type: “TEXT”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}, 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widgetType: “FIELD”,</a:t>
            </a:r>
            <a:endParaRPr lang="en-US" sz="800" dirty="0" smtClean="0"/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/perspective0/view0/form/password”,</a:t>
            </a:r>
          </a:p>
          <a:p>
            <a:r>
              <a:rPr lang="en-US" sz="800" dirty="0" smtClean="0"/>
              <a:t>                    type: “TEXT”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}, 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</a:t>
            </a:r>
            <a:r>
              <a:rPr lang="en-US" sz="800" dirty="0" smtClean="0"/>
              <a:t>widgetType: “BUTTON”,</a:t>
            </a:r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/perspective0/view0/form/submit”,</a:t>
            </a:r>
          </a:p>
          <a:p>
            <a:r>
              <a:rPr lang="en-US" sz="800" dirty="0" smtClean="0"/>
              <a:t>                    type: “TEXT”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    }],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events: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field: “submit”,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type: “ONCLICK”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}]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}]</a:t>
            </a:r>
          </a:p>
          <a:p>
            <a:r>
              <a:rPr lang="en-US" sz="800" dirty="0" smtClean="0"/>
              <a:t>        }]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}</a:t>
            </a:r>
          </a:p>
          <a:p>
            <a:r>
              <a:rPr lang="en-US" sz="8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37750" y="3058458"/>
            <a:ext cx="594554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Views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54300" y="558800"/>
            <a:ext cx="4260850" cy="551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30500" y="647700"/>
            <a:ext cx="410845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64050" y="1035050"/>
            <a:ext cx="99695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30357" y="100839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5"/>
                </a:solidFill>
              </a:rPr>
              <a:t>Account</a:t>
            </a:r>
            <a:endParaRPr lang="en-US" sz="1100" dirty="0">
              <a:solidFill>
                <a:schemeClr val="accent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4050" y="1524000"/>
            <a:ext cx="99695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60507" y="149734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5"/>
                </a:solidFill>
              </a:rPr>
              <a:t>Password</a:t>
            </a:r>
            <a:endParaRPr lang="en-US" sz="1100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2500" y="2061508"/>
            <a:ext cx="673768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Submit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654300" y="558800"/>
            <a:ext cx="0" cy="551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53544" y="3053090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5"/>
                </a:solidFill>
              </a:rPr>
              <a:t>View0 </a:t>
            </a:r>
            <a:r>
              <a:rPr lang="mr-IN" sz="1100" dirty="0" smtClean="0">
                <a:solidFill>
                  <a:schemeClr val="accent5"/>
                </a:solidFill>
              </a:rPr>
              <a:t>…</a:t>
            </a:r>
            <a:endParaRPr lang="en-US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2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61200" y="400050"/>
            <a:ext cx="3471104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widgetType: “APPLICATION”.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”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widgetType: “PERSPECTIVE”,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/perspective0”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 smtClean="0"/>
              <a:t>            widgetType: “VIEW”,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}]</a:t>
            </a:r>
          </a:p>
          <a:p>
            <a:r>
              <a:rPr lang="en-US" sz="800" dirty="0" smtClean="0"/>
              <a:t>    }, {</a:t>
            </a:r>
          </a:p>
          <a:p>
            <a:r>
              <a:rPr lang="en-US" sz="800" dirty="0" smtClean="0"/>
              <a:t>        widgetType: “</a:t>
            </a:r>
            <a:r>
              <a:rPr lang="en-US" sz="800" dirty="0" smtClean="0"/>
              <a:t>PERSPECTIVE</a:t>
            </a:r>
            <a:r>
              <a:rPr lang="en-US" sz="800" dirty="0" smtClean="0"/>
              <a:t>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</a:t>
            </a:r>
            <a:r>
              <a:rPr lang="en-US" sz="800" dirty="0"/>
              <a:t>p</a:t>
            </a:r>
            <a:r>
              <a:rPr lang="en-US" sz="800" dirty="0" smtClean="0"/>
              <a:t>erspective1” </a:t>
            </a:r>
          </a:p>
          <a:p>
            <a:r>
              <a:rPr lang="en-US" sz="800" dirty="0" smtClean="0"/>
              <a:t>    }]</a:t>
            </a:r>
          </a:p>
          <a:p>
            <a:r>
              <a:rPr lang="en-US" sz="800" dirty="0"/>
              <a:t>}</a:t>
            </a:r>
            <a:endParaRPr lang="en-US" sz="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042400" y="400050"/>
            <a:ext cx="1494448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Application structure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956" y="558800"/>
            <a:ext cx="2087344" cy="551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6956" y="558800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Perspective 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956" y="844550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    View 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956" y="1127899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Perspective 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1939" y="3058458"/>
            <a:ext cx="3440365" cy="36625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{</a:t>
            </a:r>
          </a:p>
          <a:p>
            <a:r>
              <a:rPr lang="en-US" sz="800" dirty="0" smtClean="0"/>
              <a:t>   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/perspective0/view0”: {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widgetType: “VIEW”,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widgetType: “FORM”,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widgetType: “FIELD”,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/perspective0/view0/form/account”,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type: “TEXT”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}, 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widgetType: “FIELD”,</a:t>
            </a:r>
            <a:endParaRPr lang="en-US" sz="800" dirty="0" smtClean="0"/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/perspective0/view0/form/password”,</a:t>
            </a:r>
          </a:p>
          <a:p>
            <a:r>
              <a:rPr lang="en-US" sz="800" dirty="0" smtClean="0"/>
              <a:t>                    type: “TEXT”</a:t>
            </a:r>
            <a:r>
              <a:rPr lang="en-US" sz="8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800" dirty="0">
                <a:solidFill>
                  <a:srgbClr val="FF0000"/>
                </a:solidFill>
              </a:rPr>
              <a:t> </a:t>
            </a:r>
            <a:r>
              <a:rPr lang="en-US" sz="800" dirty="0" smtClean="0">
                <a:solidFill>
                  <a:srgbClr val="FF0000"/>
                </a:solidFill>
              </a:rPr>
              <a:t>                   value: “5”</a:t>
            </a:r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/>
              <a:t> </a:t>
            </a:r>
            <a:r>
              <a:rPr lang="en-US" sz="800" dirty="0" smtClean="0"/>
              <a:t>               }, 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</a:t>
            </a:r>
            <a:r>
              <a:rPr lang="en-US" sz="800" dirty="0" smtClean="0"/>
              <a:t>widgetType: “BUTTON”,</a:t>
            </a:r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/perspective0/view0/form/submit”,</a:t>
            </a:r>
          </a:p>
          <a:p>
            <a:r>
              <a:rPr lang="en-US" sz="800" dirty="0" smtClean="0"/>
              <a:t>                    type: “TEXT”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    }],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events: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field: “submit”,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type: “ONCLICK”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}]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}]</a:t>
            </a:r>
          </a:p>
          <a:p>
            <a:r>
              <a:rPr lang="en-US" sz="800" dirty="0" smtClean="0"/>
              <a:t>        }]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}</a:t>
            </a:r>
          </a:p>
          <a:p>
            <a:r>
              <a:rPr lang="en-US" sz="8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37750" y="3058458"/>
            <a:ext cx="594554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Views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54300" y="558800"/>
            <a:ext cx="4260850" cy="551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30500" y="647700"/>
            <a:ext cx="4108450" cy="177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64050" y="1035050"/>
            <a:ext cx="99695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30357" y="100839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5"/>
                </a:solidFill>
              </a:rPr>
              <a:t>Account</a:t>
            </a:r>
            <a:endParaRPr lang="en-US" sz="1100" dirty="0">
              <a:solidFill>
                <a:schemeClr val="accent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4050" y="1524000"/>
            <a:ext cx="99695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accent5"/>
                </a:solidFill>
              </a:rPr>
              <a:t>5</a:t>
            </a:r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0507" y="149734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5"/>
                </a:solidFill>
              </a:rPr>
              <a:t>Password</a:t>
            </a:r>
            <a:endParaRPr lang="en-US" sz="1100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2500" y="2061508"/>
            <a:ext cx="673768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Submit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654300" y="558800"/>
            <a:ext cx="0" cy="551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1601" y="169218"/>
            <a:ext cx="679994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Re-Render</a:t>
            </a:r>
            <a:endParaRPr 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4453544" y="3053090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5"/>
                </a:solidFill>
              </a:rPr>
              <a:t>View0 </a:t>
            </a:r>
            <a:r>
              <a:rPr lang="mr-IN" sz="1100" dirty="0" smtClean="0">
                <a:solidFill>
                  <a:schemeClr val="accent5"/>
                </a:solidFill>
              </a:rPr>
              <a:t>…</a:t>
            </a:r>
            <a:endParaRPr lang="en-US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6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61200" y="400050"/>
            <a:ext cx="3471104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widgetType: “APPLICATION”.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”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widgetType: “PERSPECTIVE”,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/perspective0”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 smtClean="0"/>
              <a:t>            widgetType: “VIEW”,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}, </a:t>
            </a:r>
            <a:r>
              <a:rPr lang="en-US" sz="800" dirty="0" smtClean="0">
                <a:solidFill>
                  <a:srgbClr val="FF0000"/>
                </a:solidFill>
              </a:rPr>
              <a:t>{</a:t>
            </a:r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 smtClean="0">
                <a:solidFill>
                  <a:srgbClr val="FF0000"/>
                </a:solidFill>
              </a:rPr>
              <a:t>            widgetType: “VIEW”,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            </a:t>
            </a:r>
            <a:r>
              <a:rPr lang="en-US" sz="800" dirty="0" err="1" smtClean="0">
                <a:solidFill>
                  <a:srgbClr val="FF0000"/>
                </a:solidFill>
              </a:rPr>
              <a:t>uipath</a:t>
            </a:r>
            <a:r>
              <a:rPr lang="en-US" sz="800" dirty="0" smtClean="0">
                <a:solidFill>
                  <a:srgbClr val="FF0000"/>
                </a:solidFill>
              </a:rPr>
              <a:t>: “/</a:t>
            </a:r>
            <a:r>
              <a:rPr lang="en-US" sz="800" dirty="0" err="1" smtClean="0">
                <a:solidFill>
                  <a:srgbClr val="FF0000"/>
                </a:solidFill>
              </a:rPr>
              <a:t>SampleApplication</a:t>
            </a:r>
            <a:r>
              <a:rPr lang="en-US" sz="800" dirty="0" smtClean="0">
                <a:solidFill>
                  <a:srgbClr val="FF0000"/>
                </a:solidFill>
              </a:rPr>
              <a:t>/perspective0/view1”</a:t>
            </a:r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>
                <a:solidFill>
                  <a:srgbClr val="FF0000"/>
                </a:solidFill>
              </a:rPr>
              <a:t> </a:t>
            </a:r>
            <a:r>
              <a:rPr lang="en-US" sz="800" dirty="0" smtClean="0">
                <a:solidFill>
                  <a:srgbClr val="FF0000"/>
                </a:solidFill>
              </a:rPr>
              <a:t>       }</a:t>
            </a:r>
            <a:r>
              <a:rPr lang="en-US" sz="800" dirty="0" smtClean="0"/>
              <a:t>]</a:t>
            </a:r>
          </a:p>
          <a:p>
            <a:r>
              <a:rPr lang="en-US" sz="800" dirty="0" smtClean="0"/>
              <a:t>    }, {</a:t>
            </a:r>
          </a:p>
          <a:p>
            <a:r>
              <a:rPr lang="en-US" sz="800" dirty="0" smtClean="0"/>
              <a:t>        widgetType: “</a:t>
            </a:r>
            <a:r>
              <a:rPr lang="en-US" sz="800" dirty="0" smtClean="0"/>
              <a:t>PERSPECTIVE</a:t>
            </a:r>
            <a:r>
              <a:rPr lang="en-US" sz="800" dirty="0" smtClean="0"/>
              <a:t>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</a:t>
            </a:r>
            <a:r>
              <a:rPr lang="en-US" sz="800" dirty="0"/>
              <a:t>p</a:t>
            </a:r>
            <a:r>
              <a:rPr lang="en-US" sz="800" dirty="0" smtClean="0"/>
              <a:t>erspective1” </a:t>
            </a:r>
          </a:p>
          <a:p>
            <a:r>
              <a:rPr lang="en-US" sz="800" dirty="0" smtClean="0"/>
              <a:t>    }]</a:t>
            </a:r>
          </a:p>
          <a:p>
            <a:r>
              <a:rPr lang="en-US" sz="800" dirty="0"/>
              <a:t>}</a:t>
            </a:r>
            <a:endParaRPr lang="en-US" sz="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042400" y="400050"/>
            <a:ext cx="1494448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Application structure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956" y="558800"/>
            <a:ext cx="2087344" cy="551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6956" y="558800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Perspective 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956" y="844550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    View 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956" y="1426069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Perspective 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54300" y="558800"/>
            <a:ext cx="4260850" cy="551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30500" y="647700"/>
            <a:ext cx="410845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64050" y="1035050"/>
            <a:ext cx="99695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30357" y="100839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5"/>
                </a:solidFill>
              </a:rPr>
              <a:t>Account</a:t>
            </a:r>
            <a:endParaRPr lang="en-US" sz="1100" dirty="0">
              <a:solidFill>
                <a:schemeClr val="accent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4050" y="1524000"/>
            <a:ext cx="99695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5"/>
                </a:solidFill>
              </a:rPr>
              <a:t>5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0507" y="149734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5"/>
                </a:solidFill>
              </a:rPr>
              <a:t>Password</a:t>
            </a:r>
            <a:endParaRPr lang="en-US" sz="1100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2500" y="2061508"/>
            <a:ext cx="673768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Submit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654300" y="558800"/>
            <a:ext cx="0" cy="551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956" y="1132569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    </a:t>
            </a:r>
            <a:r>
              <a:rPr lang="en-US" sz="1200" smtClean="0">
                <a:solidFill>
                  <a:schemeClr val="bg1"/>
                </a:solidFill>
              </a:rPr>
              <a:t>View 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1939" y="2899434"/>
            <a:ext cx="3440365" cy="37856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{</a:t>
            </a:r>
          </a:p>
          <a:p>
            <a:r>
              <a:rPr lang="en-US" sz="800" dirty="0" smtClean="0"/>
              <a:t>   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/perspective0/view0”: {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widgetType: “VIEW”,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widgetType: “FORM”,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widgetType: “FIELD”,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/perspective0/view0/form/account”,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type: “TEXT”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}, 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widgetType: “FIELD”,</a:t>
            </a:r>
            <a:endParaRPr lang="en-US" sz="800" dirty="0" smtClean="0"/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/perspective0/view0/form/password”,</a:t>
            </a:r>
          </a:p>
          <a:p>
            <a:r>
              <a:rPr lang="en-US" sz="800" dirty="0" smtClean="0"/>
              <a:t>                    type: “TEXT”,</a:t>
            </a:r>
          </a:p>
          <a:p>
            <a:r>
              <a:rPr lang="en-US" sz="800" dirty="0" smtClean="0"/>
              <a:t>                    value: “5”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}, 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</a:t>
            </a:r>
            <a:r>
              <a:rPr lang="en-US" sz="800" dirty="0" smtClean="0"/>
              <a:t>widgetType: “BUTTON”,</a:t>
            </a:r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/perspective0/view0/form/submit”,</a:t>
            </a:r>
          </a:p>
          <a:p>
            <a:r>
              <a:rPr lang="en-US" sz="800" dirty="0" smtClean="0"/>
              <a:t>                    type: “TEXT”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    }],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events: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field: “submit”,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type: “ONCLICK”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}]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}]</a:t>
            </a:r>
          </a:p>
          <a:p>
            <a:r>
              <a:rPr lang="en-US" sz="800" dirty="0" smtClean="0"/>
              <a:t>        }]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}</a:t>
            </a:r>
          </a:p>
          <a:p>
            <a:r>
              <a:rPr lang="en-US" sz="800" dirty="0" smtClean="0"/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37750" y="2899434"/>
            <a:ext cx="594554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Views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1" y="169218"/>
            <a:ext cx="679994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Re-Render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4453544" y="3053090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5"/>
                </a:solidFill>
              </a:rPr>
              <a:t>View0 </a:t>
            </a:r>
            <a:r>
              <a:rPr lang="mr-IN" sz="1100" dirty="0" smtClean="0">
                <a:solidFill>
                  <a:schemeClr val="accent5"/>
                </a:solidFill>
              </a:rPr>
              <a:t>…</a:t>
            </a:r>
            <a:endParaRPr lang="en-US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61200" y="400050"/>
            <a:ext cx="3471104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widgetType: “APPLICATION”.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”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widgetType: “PERSPECTIVE”,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/perspective0”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allContents</a:t>
            </a:r>
            <a:r>
              <a:rPr lang="en-US" sz="800" dirty="0" smtClean="0"/>
              <a:t>: [{</a:t>
            </a:r>
          </a:p>
          <a:p>
            <a:r>
              <a:rPr lang="en-US" sz="800" dirty="0" smtClean="0"/>
              <a:t>            widgetType: “VIEW”,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}, {</a:t>
            </a:r>
            <a:endParaRPr lang="en-US" sz="800" dirty="0" smtClean="0"/>
          </a:p>
          <a:p>
            <a:r>
              <a:rPr lang="en-US" sz="800" dirty="0" smtClean="0"/>
              <a:t>            widgetType: “VIEW”,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/perspective0/view1”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}]</a:t>
            </a:r>
          </a:p>
          <a:p>
            <a:r>
              <a:rPr lang="en-US" sz="800" dirty="0" smtClean="0"/>
              <a:t>    }, {</a:t>
            </a:r>
          </a:p>
          <a:p>
            <a:r>
              <a:rPr lang="en-US" sz="800" dirty="0" smtClean="0"/>
              <a:t>        widgetType: “</a:t>
            </a:r>
            <a:r>
              <a:rPr lang="en-US" sz="800" dirty="0" smtClean="0"/>
              <a:t>PERSPECTIVE</a:t>
            </a:r>
            <a:r>
              <a:rPr lang="en-US" sz="800" dirty="0" smtClean="0"/>
              <a:t>”,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</a:t>
            </a:r>
            <a:r>
              <a:rPr lang="en-US" sz="800" dirty="0" err="1" smtClean="0"/>
              <a:t>uipath</a:t>
            </a:r>
            <a:r>
              <a:rPr lang="en-US" sz="800" dirty="0" smtClean="0"/>
              <a:t>: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</a:t>
            </a:r>
            <a:r>
              <a:rPr lang="en-US" sz="800" dirty="0"/>
              <a:t>p</a:t>
            </a:r>
            <a:r>
              <a:rPr lang="en-US" sz="800" dirty="0" smtClean="0"/>
              <a:t>erspective1” </a:t>
            </a:r>
          </a:p>
          <a:p>
            <a:r>
              <a:rPr lang="en-US" sz="800" dirty="0" smtClean="0"/>
              <a:t>    }]</a:t>
            </a:r>
          </a:p>
          <a:p>
            <a:r>
              <a:rPr lang="en-US" sz="800" dirty="0"/>
              <a:t>}</a:t>
            </a:r>
            <a:endParaRPr lang="en-US" sz="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042400" y="400050"/>
            <a:ext cx="1494448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Application structure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956" y="558800"/>
            <a:ext cx="2087344" cy="551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6956" y="558800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Perspective 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956" y="844550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    View 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956" y="1426069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Perspective 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54300" y="558800"/>
            <a:ext cx="4260850" cy="551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45528" y="3053090"/>
            <a:ext cx="678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5"/>
                </a:solidFill>
              </a:rPr>
              <a:t>View1 </a:t>
            </a:r>
            <a:r>
              <a:rPr lang="mr-IN" sz="1100" dirty="0" smtClean="0">
                <a:solidFill>
                  <a:schemeClr val="accent5"/>
                </a:solidFill>
              </a:rPr>
              <a:t>…</a:t>
            </a:r>
            <a:endParaRPr lang="en-US" sz="1100" dirty="0">
              <a:solidFill>
                <a:schemeClr val="accent5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654300" y="558800"/>
            <a:ext cx="0" cy="551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956" y="1132569"/>
            <a:ext cx="208734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    </a:t>
            </a:r>
            <a:r>
              <a:rPr lang="en-US" sz="1200" smtClean="0">
                <a:solidFill>
                  <a:schemeClr val="bg1"/>
                </a:solidFill>
              </a:rPr>
              <a:t>View 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1938" y="3058458"/>
            <a:ext cx="3440365" cy="10772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{</a:t>
            </a:r>
          </a:p>
          <a:p>
            <a:r>
              <a:rPr lang="en-US" sz="800" dirty="0" smtClean="0"/>
              <a:t>    “/</a:t>
            </a:r>
            <a:r>
              <a:rPr lang="en-US" sz="800" dirty="0" err="1" smtClean="0"/>
              <a:t>SampleApplication</a:t>
            </a:r>
            <a:r>
              <a:rPr lang="en-US" sz="800" dirty="0" smtClean="0"/>
              <a:t>/perspective0/view0”: {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        </a:t>
            </a:r>
            <a:r>
              <a:rPr lang="mr-IN" sz="800" dirty="0" smtClean="0"/>
              <a:t>…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  }</a:t>
            </a:r>
            <a:r>
              <a:rPr lang="en-US" sz="8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     “/</a:t>
            </a:r>
            <a:r>
              <a:rPr lang="en-US" sz="800" dirty="0" err="1" smtClean="0">
                <a:solidFill>
                  <a:srgbClr val="FF0000"/>
                </a:solidFill>
              </a:rPr>
              <a:t>SampleApplication</a:t>
            </a:r>
            <a:r>
              <a:rPr lang="en-US" sz="800" dirty="0" smtClean="0">
                <a:solidFill>
                  <a:srgbClr val="FF0000"/>
                </a:solidFill>
              </a:rPr>
              <a:t>/perspective0/view1”: {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            </a:t>
            </a:r>
            <a:r>
              <a:rPr lang="mr-IN" sz="800" dirty="0" smtClean="0">
                <a:solidFill>
                  <a:srgbClr val="FF0000"/>
                </a:solidFill>
              </a:rPr>
              <a:t>…</a:t>
            </a:r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 smtClean="0">
                <a:solidFill>
                  <a:srgbClr val="FF0000"/>
                </a:solidFill>
              </a:rPr>
              <a:t>    }</a:t>
            </a:r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 smtClean="0"/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37750" y="3058458"/>
            <a:ext cx="594554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Views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1" y="169218"/>
            <a:ext cx="679994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Re-Render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5813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496" y="503583"/>
            <a:ext cx="66899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 stack</a:t>
            </a:r>
          </a:p>
          <a:p>
            <a:endParaRPr lang="en-US" dirty="0" smtClean="0"/>
          </a:p>
          <a:p>
            <a:r>
              <a:rPr lang="en-US" dirty="0" smtClean="0"/>
              <a:t>Render: React</a:t>
            </a:r>
          </a:p>
          <a:p>
            <a:r>
              <a:rPr lang="en-US" dirty="0" smtClean="0"/>
              <a:t>Router: React-router</a:t>
            </a:r>
          </a:p>
          <a:p>
            <a:r>
              <a:rPr lang="en-US" dirty="0" smtClean="0"/>
              <a:t>State Management: </a:t>
            </a:r>
            <a:r>
              <a:rPr lang="en-US" dirty="0" err="1" smtClean="0"/>
              <a:t>Redux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ImmutableJS</a:t>
            </a:r>
            <a:r>
              <a:rPr lang="en-US" dirty="0" smtClean="0"/>
              <a:t> + Reselect </a:t>
            </a:r>
          </a:p>
          <a:p>
            <a:r>
              <a:rPr lang="en-US" dirty="0" smtClean="0"/>
              <a:t>Theme and widgets: Material UI (</a:t>
            </a:r>
            <a:r>
              <a:rPr lang="en-US" dirty="0" smtClean="0">
                <a:hlinkClick r:id="rId2"/>
              </a:rPr>
              <a:t>https://material-ui-next.com/)</a:t>
            </a:r>
            <a:endParaRPr lang="en-US" dirty="0" smtClean="0"/>
          </a:p>
          <a:p>
            <a:r>
              <a:rPr lang="en-US" dirty="0" smtClean="0"/>
              <a:t>Event handling: </a:t>
            </a:r>
            <a:r>
              <a:rPr lang="en-US" dirty="0" err="1" smtClean="0"/>
              <a:t>Redux</a:t>
            </a:r>
            <a:r>
              <a:rPr lang="en-US" dirty="0" smtClean="0"/>
              <a:t> + </a:t>
            </a:r>
            <a:r>
              <a:rPr lang="en-US" dirty="0" err="1" smtClean="0"/>
              <a:t>RxJS</a:t>
            </a:r>
            <a:endParaRPr lang="en-US" dirty="0" smtClean="0"/>
          </a:p>
          <a:p>
            <a:r>
              <a:rPr lang="en-US" dirty="0" smtClean="0"/>
              <a:t>Communication: </a:t>
            </a:r>
            <a:r>
              <a:rPr lang="en-US" dirty="0" err="1" smtClean="0"/>
              <a:t>Websocket</a:t>
            </a:r>
            <a:r>
              <a:rPr lang="en-US" dirty="0" smtClean="0"/>
              <a:t> or HTTP</a:t>
            </a:r>
          </a:p>
          <a:p>
            <a:endParaRPr lang="en-US" dirty="0"/>
          </a:p>
          <a:p>
            <a:r>
              <a:rPr lang="en-US" dirty="0" smtClean="0"/>
              <a:t>Build/</a:t>
            </a:r>
            <a:r>
              <a:rPr lang="en-US" dirty="0" err="1" smtClean="0"/>
              <a:t>Env</a:t>
            </a:r>
            <a:r>
              <a:rPr lang="en-US" dirty="0" smtClean="0"/>
              <a:t>: </a:t>
            </a:r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smtClean="0"/>
              <a:t>Deployment: </a:t>
            </a:r>
            <a:r>
              <a:rPr lang="en-US" dirty="0" err="1" smtClean="0"/>
              <a:t>Nginx</a:t>
            </a:r>
            <a:r>
              <a:rPr lang="en-US" dirty="0" smtClean="0"/>
              <a:t>/Apache (FE/BE separation, war provides API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1386</Words>
  <Application>Microsoft Macintosh PowerPoint</Application>
  <PresentationFormat>Widescreen</PresentationFormat>
  <Paragraphs>347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2018-03-27T09:16:57Z</dcterms:created>
  <dcterms:modified xsi:type="dcterms:W3CDTF">2018-03-27T10:18:47Z</dcterms:modified>
</cp:coreProperties>
</file>