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257" r:id="rId4"/>
    <p:sldId id="261" r:id="rId5"/>
    <p:sldId id="263" r:id="rId6"/>
    <p:sldId id="258" r:id="rId7"/>
    <p:sldId id="287" r:id="rId8"/>
    <p:sldId id="288" r:id="rId9"/>
    <p:sldId id="289" r:id="rId10"/>
    <p:sldId id="298" r:id="rId11"/>
    <p:sldId id="259" r:id="rId12"/>
    <p:sldId id="260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70" r:id="rId33"/>
    <p:sldId id="271" r:id="rId34"/>
    <p:sldId id="284" r:id="rId35"/>
    <p:sldId id="285" r:id="rId36"/>
    <p:sldId id="286" r:id="rId37"/>
    <p:sldId id="291" r:id="rId38"/>
    <p:sldId id="290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1" autoAdjust="0"/>
    <p:restoredTop sz="94660"/>
  </p:normalViewPr>
  <p:slideViewPr>
    <p:cSldViewPr>
      <p:cViewPr varScale="1">
        <p:scale>
          <a:sx n="111" d="100"/>
          <a:sy n="111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 Rental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Jeremy </a:t>
            </a:r>
            <a:r>
              <a:rPr lang="en-US" dirty="0" err="1" smtClean="0"/>
              <a:t>Swartwood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Updating a record using HTML Forms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62200"/>
            <a:ext cx="6400800" cy="217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profiles for your customers.</a:t>
            </a:r>
          </a:p>
          <a:p>
            <a:r>
              <a:rPr lang="en-US" dirty="0" smtClean="0"/>
              <a:t>History of movies rented.</a:t>
            </a:r>
          </a:p>
          <a:p>
            <a:r>
              <a:rPr lang="en-US" dirty="0" smtClean="0"/>
              <a:t>Restrict movie rentals based on date of birth.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customers per account.</a:t>
            </a:r>
          </a:p>
          <a:p>
            <a:r>
              <a:rPr lang="en-US" dirty="0" smtClean="0"/>
              <a:t>History of rented movies per account.</a:t>
            </a:r>
          </a:p>
          <a:p>
            <a:r>
              <a:rPr lang="en-US" dirty="0" smtClean="0"/>
              <a:t>Tracking of late fees.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Tracked Movie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 of movie</a:t>
            </a:r>
          </a:p>
          <a:p>
            <a:r>
              <a:rPr lang="en-US" dirty="0" smtClean="0"/>
              <a:t>Running length (in minutes)</a:t>
            </a:r>
          </a:p>
          <a:p>
            <a:r>
              <a:rPr lang="en-US" dirty="0" smtClean="0"/>
              <a:t>Release Date</a:t>
            </a:r>
          </a:p>
          <a:p>
            <a:r>
              <a:rPr lang="en-US" dirty="0" smtClean="0"/>
              <a:t>Synopsis.</a:t>
            </a:r>
          </a:p>
          <a:p>
            <a:r>
              <a:rPr lang="en-US" dirty="0" smtClean="0"/>
              <a:t>Per Copy tracking.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Tracked Customer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Separated out first, middle, and last name.</a:t>
            </a:r>
          </a:p>
          <a:p>
            <a:r>
              <a:rPr lang="en-US" dirty="0" smtClean="0"/>
              <a:t>Date of Birth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Tracked Rental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Rented</a:t>
            </a:r>
          </a:p>
          <a:p>
            <a:r>
              <a:rPr lang="en-US" dirty="0" smtClean="0"/>
              <a:t>Number of times rented (through count SQL)</a:t>
            </a:r>
          </a:p>
          <a:p>
            <a:r>
              <a:rPr lang="en-US" dirty="0" smtClean="0"/>
              <a:t>Late Returns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and user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Database:</a:t>
            </a:r>
          </a:p>
          <a:p>
            <a:pPr lvl="1"/>
            <a:r>
              <a:rPr lang="en-US" dirty="0" smtClean="0"/>
              <a:t>CREATE DATABASE </a:t>
            </a:r>
            <a:r>
              <a:rPr lang="en-US" dirty="0" err="1" smtClean="0"/>
              <a:t>MovieRental</a:t>
            </a:r>
            <a:r>
              <a:rPr lang="en-US" dirty="0" smtClean="0"/>
              <a:t> CHARACTER SET = 'utf8';</a:t>
            </a:r>
          </a:p>
          <a:p>
            <a:r>
              <a:rPr lang="en-US" dirty="0" smtClean="0"/>
              <a:t>User:</a:t>
            </a:r>
          </a:p>
          <a:p>
            <a:pPr lvl="1"/>
            <a:r>
              <a:rPr lang="en-US" dirty="0" smtClean="0"/>
              <a:t>CREATE USER '</a:t>
            </a:r>
            <a:r>
              <a:rPr lang="en-US" dirty="0" err="1" smtClean="0"/>
              <a:t>remoteuser'@'localhost</a:t>
            </a:r>
            <a:r>
              <a:rPr lang="en-US" dirty="0" smtClean="0"/>
              <a:t>' IDENTIFIED BY 'RemoteUser1';</a:t>
            </a:r>
          </a:p>
          <a:p>
            <a:pPr lvl="1"/>
            <a:r>
              <a:rPr lang="en-US" dirty="0" smtClean="0"/>
              <a:t>GRANT SELECT, INSERT, UPDATE, DELETE on MovieRental.* TO '</a:t>
            </a:r>
            <a:r>
              <a:rPr lang="en-US" dirty="0" err="1" smtClean="0"/>
              <a:t>remoteuser'@'localhost</a:t>
            </a:r>
            <a:r>
              <a:rPr lang="en-US" dirty="0" smtClean="0"/>
              <a:t>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This table holds the different Styles of movies.  For instance, Action, Comedy, Scary, etc.</a:t>
            </a:r>
          </a:p>
          <a:p>
            <a:pPr>
              <a:buNone/>
            </a:pPr>
            <a:endParaRPr lang="en-US" sz="10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CREATE TABLE </a:t>
            </a:r>
            <a:r>
              <a:rPr lang="en-US" sz="1400" dirty="0" err="1" smtClean="0"/>
              <a:t>tblGenre</a:t>
            </a:r>
            <a:r>
              <a:rPr lang="en-US" sz="1400" dirty="0" smtClean="0"/>
              <a:t>(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GenreID</a:t>
            </a:r>
            <a:r>
              <a:rPr lang="en-US" sz="1400" dirty="0" smtClean="0"/>
              <a:t> 		</a:t>
            </a:r>
            <a:r>
              <a:rPr lang="en-US" sz="1400" dirty="0" err="1" smtClean="0"/>
              <a:t>int</a:t>
            </a:r>
            <a:r>
              <a:rPr lang="en-US" sz="1400" dirty="0" smtClean="0"/>
              <a:t>(3) 		NOT NULL 	AUTO_INCREMENT,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Name 		</a:t>
            </a:r>
            <a:r>
              <a:rPr lang="en-US" sz="1400" dirty="0" err="1" smtClean="0"/>
              <a:t>varchar</a:t>
            </a:r>
            <a:r>
              <a:rPr lang="en-US" sz="1400" dirty="0" smtClean="0"/>
              <a:t>(30)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Description 	</a:t>
            </a:r>
            <a:r>
              <a:rPr lang="en-US" sz="1400" dirty="0" err="1" smtClean="0"/>
              <a:t>varchar</a:t>
            </a:r>
            <a:r>
              <a:rPr lang="en-US" sz="1400" dirty="0" smtClean="0"/>
              <a:t>(255),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CONSTRAINT 	</a:t>
            </a:r>
            <a:r>
              <a:rPr lang="en-US" sz="1400" dirty="0" err="1" smtClean="0"/>
              <a:t>pk_tblGenre</a:t>
            </a:r>
            <a:r>
              <a:rPr lang="en-US" sz="1400" dirty="0" smtClean="0"/>
              <a:t> 	PRIMARY KEY (</a:t>
            </a:r>
            <a:r>
              <a:rPr lang="en-US" sz="1400" dirty="0" err="1" smtClean="0"/>
              <a:t>GenreID</a:t>
            </a:r>
            <a:r>
              <a:rPr lang="en-US" sz="1400" dirty="0" smtClean="0"/>
              <a:t>));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886200"/>
            <a:ext cx="43148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Type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different possible formats the movie can be rented in.  VHS, VCD, DVD, BD.</a:t>
            </a:r>
          </a:p>
          <a:p>
            <a:pPr>
              <a:buNone/>
            </a:pPr>
            <a:endParaRPr lang="en-US" sz="10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CREATE TABLE </a:t>
            </a:r>
            <a:r>
              <a:rPr lang="en-US" sz="1400" dirty="0" err="1" smtClean="0"/>
              <a:t>tblMediaType</a:t>
            </a:r>
            <a:r>
              <a:rPr lang="en-US" sz="1400" dirty="0" smtClean="0"/>
              <a:t>(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MediaTypeID</a:t>
            </a:r>
            <a:r>
              <a:rPr lang="en-US" sz="1400" dirty="0" smtClean="0"/>
              <a:t>     	INT(3)     		NOT NULL    AUTO_INCREMENT,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Name     	VARCHAR(30),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Description     	VARCHAR(255),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CONSTRAINT 	</a:t>
            </a:r>
            <a:r>
              <a:rPr lang="en-US" sz="1400" dirty="0" err="1" smtClean="0"/>
              <a:t>pk_tblMediaType</a:t>
            </a:r>
            <a:r>
              <a:rPr lang="en-US" sz="1400" dirty="0" smtClean="0"/>
              <a:t> 	PRIMARY KEY (</a:t>
            </a:r>
            <a:r>
              <a:rPr lang="en-US" sz="1400" dirty="0" err="1" smtClean="0"/>
              <a:t>MediaTypeID</a:t>
            </a:r>
            <a:r>
              <a:rPr lang="en-US" sz="1400" dirty="0" smtClean="0"/>
              <a:t>));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495800"/>
            <a:ext cx="27527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Plan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Each plan has a specific way it will charge the user.  Monthly, per </a:t>
            </a:r>
            <a:r>
              <a:rPr lang="en-US" dirty="0" err="1" smtClean="0"/>
              <a:t>dvd</a:t>
            </a:r>
            <a:r>
              <a:rPr lang="en-US" dirty="0" smtClean="0"/>
              <a:t>, late fees, etc.</a:t>
            </a:r>
          </a:p>
          <a:p>
            <a:pPr>
              <a:buNone/>
            </a:pPr>
            <a:endParaRPr lang="en-US" sz="10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CREATE TABLE </a:t>
            </a:r>
            <a:r>
              <a:rPr lang="en-US" sz="1400" dirty="0" err="1" smtClean="0"/>
              <a:t>tblAccountPlan</a:t>
            </a:r>
            <a:r>
              <a:rPr lang="en-US" sz="1400" dirty="0" smtClean="0"/>
              <a:t>(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PlanID</a:t>
            </a:r>
            <a:r>
              <a:rPr lang="en-US" sz="1400" dirty="0" smtClean="0"/>
              <a:t>     	INT(3)     		NOT NULL    AUTO_INCREMENT,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Name     	VARCHAR(35)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Description 	VARCHAR(255)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CONSTRAINT 	</a:t>
            </a:r>
            <a:r>
              <a:rPr lang="en-US" sz="1400" dirty="0" err="1" smtClean="0"/>
              <a:t>pk_tblAccountPlan</a:t>
            </a:r>
            <a:r>
              <a:rPr lang="en-US" sz="1400" dirty="0" smtClean="0"/>
              <a:t> 	PRIMARY KEY (</a:t>
            </a:r>
            <a:r>
              <a:rPr lang="en-US" sz="1400" dirty="0" err="1" smtClean="0"/>
              <a:t>PlanID</a:t>
            </a:r>
            <a:r>
              <a:rPr lang="en-US" sz="1400" dirty="0" smtClean="0"/>
              <a:t>));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419600"/>
            <a:ext cx="45910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hisisme1\Desktop\From Phone\2011-04-25 02.35.1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533400"/>
            <a:ext cx="4210073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This is to store the unique account numbers and the plan that the account has.</a:t>
            </a:r>
          </a:p>
          <a:p>
            <a:pPr>
              <a:buNone/>
            </a:pPr>
            <a:endParaRPr lang="en-US" sz="10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CREATE TABLE </a:t>
            </a:r>
            <a:r>
              <a:rPr lang="en-US" sz="1400" dirty="0" err="1" smtClean="0"/>
              <a:t>tblAccount</a:t>
            </a:r>
            <a:r>
              <a:rPr lang="en-US" sz="1400" dirty="0" smtClean="0"/>
              <a:t> (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AccountID</a:t>
            </a:r>
            <a:r>
              <a:rPr lang="en-US" sz="1400" dirty="0" smtClean="0"/>
              <a:t>     	INT(10) 		NOT NULL	AUTO_INCREMENT,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PlanID</a:t>
            </a:r>
            <a:r>
              <a:rPr lang="en-US" sz="1400" dirty="0" smtClean="0"/>
              <a:t>     	INT(3)    	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CONSTRAINT 	</a:t>
            </a:r>
            <a:r>
              <a:rPr lang="en-US" sz="1400" dirty="0" err="1" smtClean="0"/>
              <a:t>pk_tblAccount</a:t>
            </a:r>
            <a:r>
              <a:rPr lang="en-US" sz="1400" dirty="0" smtClean="0"/>
              <a:t> 	PRIMARY KEY (</a:t>
            </a:r>
            <a:r>
              <a:rPr lang="en-US" sz="1400" dirty="0" err="1" smtClean="0"/>
              <a:t>AccountID</a:t>
            </a:r>
            <a:r>
              <a:rPr lang="en-US" sz="1400" dirty="0" smtClean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CONSTRAINT 	</a:t>
            </a:r>
            <a:r>
              <a:rPr lang="en-US" sz="1400" dirty="0" err="1" smtClean="0"/>
              <a:t>fk_tblAccount</a:t>
            </a:r>
            <a:r>
              <a:rPr lang="en-US" sz="1400" dirty="0" smtClean="0"/>
              <a:t> 	FOREIGN KEY (</a:t>
            </a:r>
            <a:r>
              <a:rPr lang="en-US" sz="1400" dirty="0" err="1" smtClean="0"/>
              <a:t>PlanID</a:t>
            </a:r>
            <a:r>
              <a:rPr lang="en-US" sz="1400" dirty="0" smtClean="0"/>
              <a:t>) 		REFERENCES </a:t>
            </a:r>
            <a:r>
              <a:rPr lang="en-US" sz="1400" dirty="0" err="1" smtClean="0"/>
              <a:t>tblAccountPlan</a:t>
            </a:r>
            <a:r>
              <a:rPr lang="en-US" sz="1400" dirty="0" smtClean="0"/>
              <a:t>(</a:t>
            </a:r>
            <a:r>
              <a:rPr lang="en-US" sz="1400" dirty="0" err="1" smtClean="0"/>
              <a:t>PlanID</a:t>
            </a:r>
            <a:r>
              <a:rPr lang="en-US" sz="1400" dirty="0" smtClean="0"/>
              <a:t>));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495800"/>
            <a:ext cx="12668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List of all the customers.</a:t>
            </a:r>
          </a:p>
          <a:p>
            <a:pPr>
              <a:buNone/>
            </a:pPr>
            <a:endParaRPr lang="en-US" sz="10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CREATE TABLE </a:t>
            </a:r>
            <a:r>
              <a:rPr lang="en-US" sz="1400" dirty="0" err="1" smtClean="0"/>
              <a:t>tblCustomer</a:t>
            </a:r>
            <a:r>
              <a:rPr lang="en-US" sz="1400" dirty="0" smtClean="0"/>
              <a:t> (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CustomerID</a:t>
            </a:r>
            <a:r>
              <a:rPr lang="en-US" sz="1400" dirty="0" smtClean="0"/>
              <a:t>     	</a:t>
            </a:r>
            <a:r>
              <a:rPr lang="en-US" sz="1400" dirty="0" err="1" smtClean="0"/>
              <a:t>int</a:t>
            </a:r>
            <a:r>
              <a:rPr lang="en-US" sz="1400" dirty="0" smtClean="0"/>
              <a:t>(10) 		NOT NULL AUTO_INCREMENT,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FName</a:t>
            </a:r>
            <a:r>
              <a:rPr lang="en-US" sz="1400" dirty="0" smtClean="0"/>
              <a:t>          	VARCHAR(25)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MName</a:t>
            </a:r>
            <a:r>
              <a:rPr lang="en-US" sz="1400" dirty="0" smtClean="0"/>
              <a:t>      	VARCHAR(25),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LName</a:t>
            </a:r>
            <a:r>
              <a:rPr lang="en-US" sz="1400" dirty="0" smtClean="0"/>
              <a:t>           	VARCHAR(25)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BirthDate</a:t>
            </a:r>
            <a:r>
              <a:rPr lang="en-US" sz="1400" dirty="0" smtClean="0"/>
              <a:t>      	DATE     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CONSTRAINT 	</a:t>
            </a:r>
            <a:r>
              <a:rPr lang="en-US" sz="1400" dirty="0" err="1" smtClean="0"/>
              <a:t>pk_tblCustomer</a:t>
            </a:r>
            <a:r>
              <a:rPr lang="en-US" sz="1400" dirty="0" smtClean="0"/>
              <a:t> 	PRIMARY KEY (</a:t>
            </a:r>
            <a:r>
              <a:rPr lang="en-US" sz="1400" dirty="0" err="1" smtClean="0"/>
              <a:t>CustomerID</a:t>
            </a:r>
            <a:r>
              <a:rPr lang="en-US" sz="1400" dirty="0" smtClean="0"/>
              <a:t>));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886200"/>
            <a:ext cx="3276600" cy="279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Each plan has a specific way it will charge the user.  Monthly, per </a:t>
            </a:r>
            <a:r>
              <a:rPr lang="en-US" dirty="0" err="1" smtClean="0"/>
              <a:t>dvd</a:t>
            </a:r>
            <a:r>
              <a:rPr lang="en-US" dirty="0" smtClean="0"/>
              <a:t>, late fees, etc.</a:t>
            </a:r>
          </a:p>
          <a:p>
            <a:pPr>
              <a:buNone/>
            </a:pPr>
            <a:endParaRPr lang="en-US" sz="1000" dirty="0" smtClean="0"/>
          </a:p>
          <a:p>
            <a:pPr>
              <a:spcBef>
                <a:spcPts val="0"/>
              </a:spcBef>
              <a:buNone/>
            </a:pPr>
            <a:r>
              <a:rPr lang="en-US" sz="1500" dirty="0" smtClean="0"/>
              <a:t>CREATE TABLE </a:t>
            </a:r>
            <a:r>
              <a:rPr lang="en-US" sz="1500" dirty="0" err="1" smtClean="0"/>
              <a:t>tblMovie</a:t>
            </a:r>
            <a:r>
              <a:rPr lang="en-US" sz="1500" dirty="0" smtClean="0"/>
              <a:t>(</a:t>
            </a:r>
          </a:p>
          <a:p>
            <a:pPr>
              <a:spcBef>
                <a:spcPts val="0"/>
              </a:spcBef>
              <a:buNone/>
            </a:pPr>
            <a:r>
              <a:rPr lang="en-US" sz="1500" dirty="0" smtClean="0"/>
              <a:t>     </a:t>
            </a:r>
            <a:r>
              <a:rPr lang="en-US" sz="1500" dirty="0" err="1" smtClean="0"/>
              <a:t>MovieID</a:t>
            </a:r>
            <a:r>
              <a:rPr lang="en-US" sz="1500" dirty="0" smtClean="0"/>
              <a:t>     	</a:t>
            </a:r>
            <a:r>
              <a:rPr lang="en-US" sz="1500" dirty="0" err="1" smtClean="0"/>
              <a:t>int</a:t>
            </a:r>
            <a:r>
              <a:rPr lang="en-US" sz="1500" dirty="0" smtClean="0"/>
              <a:t>(10) 		NOT NULL AUTO_INCREMENT,</a:t>
            </a:r>
          </a:p>
          <a:p>
            <a:pPr>
              <a:spcBef>
                <a:spcPts val="0"/>
              </a:spcBef>
              <a:buNone/>
            </a:pPr>
            <a:r>
              <a:rPr lang="en-US" sz="1500" dirty="0" smtClean="0"/>
              <a:t>     Title          	VARCHAR(255)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500" dirty="0" smtClean="0"/>
              <a:t>     </a:t>
            </a:r>
            <a:r>
              <a:rPr lang="en-US" sz="1500" dirty="0" err="1" smtClean="0"/>
              <a:t>RunningLength</a:t>
            </a:r>
            <a:r>
              <a:rPr lang="en-US" sz="1500" dirty="0" smtClean="0"/>
              <a:t>     INTEGER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500" dirty="0" smtClean="0"/>
              <a:t>     </a:t>
            </a:r>
            <a:r>
              <a:rPr lang="en-US" sz="1500" dirty="0" err="1" smtClean="0"/>
              <a:t>ReleaseDate</a:t>
            </a:r>
            <a:r>
              <a:rPr lang="en-US" sz="1500" dirty="0" smtClean="0"/>
              <a:t>     	DATE,</a:t>
            </a:r>
          </a:p>
          <a:p>
            <a:pPr>
              <a:spcBef>
                <a:spcPts val="0"/>
              </a:spcBef>
              <a:buNone/>
            </a:pPr>
            <a:r>
              <a:rPr lang="en-US" sz="1500" dirty="0" smtClean="0"/>
              <a:t>     </a:t>
            </a:r>
            <a:r>
              <a:rPr lang="en-US" sz="1500" dirty="0" err="1" smtClean="0"/>
              <a:t>GenreID</a:t>
            </a:r>
            <a:r>
              <a:rPr lang="en-US" sz="1500" dirty="0" smtClean="0"/>
              <a:t>     	INT(3) 	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500" dirty="0" smtClean="0"/>
              <a:t>     Synopsis     	blob,</a:t>
            </a:r>
          </a:p>
          <a:p>
            <a:pPr>
              <a:spcBef>
                <a:spcPts val="0"/>
              </a:spcBef>
              <a:buNone/>
            </a:pPr>
            <a:r>
              <a:rPr lang="en-US" sz="1500" dirty="0" smtClean="0"/>
              <a:t>CONSTRAINT 	</a:t>
            </a:r>
            <a:r>
              <a:rPr lang="en-US" sz="1500" dirty="0" err="1" smtClean="0"/>
              <a:t>pk_tblMovie</a:t>
            </a:r>
            <a:r>
              <a:rPr lang="en-US" sz="1500" dirty="0" smtClean="0"/>
              <a:t> 	PRIMARY KEY (</a:t>
            </a:r>
            <a:r>
              <a:rPr lang="en-US" sz="1500" dirty="0" err="1" smtClean="0"/>
              <a:t>MovieID</a:t>
            </a:r>
            <a:r>
              <a:rPr lang="en-US" sz="1500" dirty="0" smtClean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sz="1500" dirty="0" smtClean="0"/>
              <a:t>CONSTRAINT 	</a:t>
            </a:r>
            <a:r>
              <a:rPr lang="en-US" sz="1500" dirty="0" err="1" smtClean="0"/>
              <a:t>fk_tblMovieGenre</a:t>
            </a:r>
            <a:r>
              <a:rPr lang="en-US" sz="1500" dirty="0" smtClean="0"/>
              <a:t> 	FOREIGN KEY (</a:t>
            </a:r>
            <a:r>
              <a:rPr lang="en-US" sz="1500" dirty="0" err="1" smtClean="0"/>
              <a:t>GenreID</a:t>
            </a:r>
            <a:r>
              <a:rPr lang="en-US" sz="1500" dirty="0" smtClean="0"/>
              <a:t>) 	REFERENCES </a:t>
            </a:r>
            <a:r>
              <a:rPr lang="en-US" sz="1500" dirty="0" err="1" smtClean="0"/>
              <a:t>tblGenre</a:t>
            </a:r>
            <a:r>
              <a:rPr lang="en-US" sz="1500" dirty="0" smtClean="0"/>
              <a:t>(</a:t>
            </a:r>
            <a:r>
              <a:rPr lang="en-US" sz="1500" dirty="0" err="1" smtClean="0"/>
              <a:t>GenreID</a:t>
            </a:r>
            <a:r>
              <a:rPr lang="en-US" sz="1500" dirty="0" smtClean="0"/>
              <a:t>));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b="1" i="1" dirty="0" smtClean="0"/>
              <a:t>NOTE: </a:t>
            </a:r>
            <a:r>
              <a:rPr lang="en-US" sz="1600" i="1" dirty="0" smtClean="0"/>
              <a:t>The blob field allows for more than 255 characters.</a:t>
            </a:r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**Image of data moved to the next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Table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57340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Information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Stores the details on each copy of a movie.  Media Type, Purchase cost, </a:t>
            </a:r>
            <a:r>
              <a:rPr lang="en-US" dirty="0" err="1" smtClean="0"/>
              <a:t>Puchase</a:t>
            </a:r>
            <a:r>
              <a:rPr lang="en-US" dirty="0" smtClean="0"/>
              <a:t> date, etc.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CREATE TABLE </a:t>
            </a:r>
            <a:r>
              <a:rPr lang="en-US" sz="1400" dirty="0" err="1" smtClean="0"/>
              <a:t>tblCopyInformation</a:t>
            </a:r>
            <a:r>
              <a:rPr lang="en-US" sz="1400" dirty="0" smtClean="0"/>
              <a:t> (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MovieID</a:t>
            </a:r>
            <a:r>
              <a:rPr lang="en-US" sz="1400" dirty="0" smtClean="0"/>
              <a:t>      	INTEGER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CopyValue</a:t>
            </a:r>
            <a:r>
              <a:rPr lang="en-US" sz="1400" dirty="0" smtClean="0"/>
              <a:t>      	VARCHAR(3) 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PurchaseCost</a:t>
            </a:r>
            <a:r>
              <a:rPr lang="en-US" sz="1400" dirty="0" smtClean="0"/>
              <a:t>      	DECIMAL(10,2),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PurchaseDate</a:t>
            </a:r>
            <a:r>
              <a:rPr lang="en-US" sz="1400" dirty="0" smtClean="0"/>
              <a:t>      	DATE,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MediaTypeID</a:t>
            </a:r>
            <a:r>
              <a:rPr lang="en-US" sz="1400" dirty="0" smtClean="0"/>
              <a:t>       	INT(3) 	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CONSTRAINT 	</a:t>
            </a:r>
            <a:r>
              <a:rPr lang="en-US" sz="1400" dirty="0" err="1" smtClean="0"/>
              <a:t>pk_tblCopyInfo</a:t>
            </a:r>
            <a:r>
              <a:rPr lang="en-US" sz="1400" dirty="0" smtClean="0"/>
              <a:t> 	PRIMARY KEY (</a:t>
            </a:r>
            <a:r>
              <a:rPr lang="en-US" sz="1400" dirty="0" err="1" smtClean="0"/>
              <a:t>MovieID</a:t>
            </a:r>
            <a:r>
              <a:rPr lang="en-US" sz="1400" dirty="0" smtClean="0"/>
              <a:t>, </a:t>
            </a:r>
            <a:r>
              <a:rPr lang="en-US" sz="1400" dirty="0" err="1" smtClean="0"/>
              <a:t>CopyValue</a:t>
            </a:r>
            <a:r>
              <a:rPr lang="en-US" sz="1400" dirty="0" smtClean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CONSTRAINT 	</a:t>
            </a:r>
            <a:r>
              <a:rPr lang="en-US" sz="1400" dirty="0" err="1" smtClean="0"/>
              <a:t>fk_tblCopyInfo</a:t>
            </a:r>
            <a:r>
              <a:rPr lang="en-US" sz="1400" dirty="0" smtClean="0"/>
              <a:t> 	FOREIGN KEY (</a:t>
            </a:r>
            <a:r>
              <a:rPr lang="en-US" sz="1400" dirty="0" err="1" smtClean="0"/>
              <a:t>MovieID</a:t>
            </a:r>
            <a:r>
              <a:rPr lang="en-US" sz="1400" dirty="0" smtClean="0"/>
              <a:t>) 	REFERENCES </a:t>
            </a:r>
            <a:r>
              <a:rPr lang="en-US" sz="1400" dirty="0" err="1" smtClean="0"/>
              <a:t>tblMovie</a:t>
            </a:r>
            <a:r>
              <a:rPr lang="en-US" sz="1400" dirty="0" smtClean="0"/>
              <a:t>(</a:t>
            </a:r>
            <a:r>
              <a:rPr lang="en-US" sz="1400" dirty="0" err="1" smtClean="0"/>
              <a:t>MovieID</a:t>
            </a:r>
            <a:r>
              <a:rPr lang="en-US" sz="1400" dirty="0" smtClean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CONSTRAINT 	fk_tblCopyInfo2 	FOREIGN KEY (</a:t>
            </a:r>
            <a:r>
              <a:rPr lang="en-US" sz="1400" dirty="0" err="1" smtClean="0"/>
              <a:t>MediaTypeID</a:t>
            </a:r>
            <a:r>
              <a:rPr lang="en-US" sz="1400" dirty="0" smtClean="0"/>
              <a:t>) 	REFERENCES </a:t>
            </a:r>
            <a:r>
              <a:rPr lang="en-US" sz="1400" dirty="0" err="1" smtClean="0"/>
              <a:t>tblMediaType</a:t>
            </a:r>
            <a:r>
              <a:rPr lang="en-US" sz="1400" dirty="0" smtClean="0"/>
              <a:t>(</a:t>
            </a:r>
            <a:r>
              <a:rPr lang="en-US" sz="1400" dirty="0" err="1" smtClean="0"/>
              <a:t>MediaTypeID</a:t>
            </a:r>
            <a:r>
              <a:rPr lang="en-US" sz="1400" dirty="0" smtClean="0"/>
              <a:t>));</a:t>
            </a:r>
          </a:p>
          <a:p>
            <a:pPr>
              <a:buNone/>
            </a:pPr>
            <a:endParaRPr lang="en-US" sz="1400" dirty="0" smtClean="0"/>
          </a:p>
          <a:p>
            <a:pPr lvl="0">
              <a:buClr>
                <a:srgbClr val="B13F9A"/>
              </a:buClr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**Image of data moved to the next page.</a:t>
            </a:r>
            <a:endParaRPr lang="en-US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 Information Table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24000"/>
            <a:ext cx="397648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Account Relationship Type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Another lookup table.  This one stores information about the different types of account relationships customers can have.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CREATE TABLE </a:t>
            </a:r>
            <a:r>
              <a:rPr lang="en-US" sz="1400" dirty="0" err="1" smtClean="0"/>
              <a:t>tblAccountRelationshipType</a:t>
            </a:r>
            <a:r>
              <a:rPr lang="en-US" sz="1400" dirty="0" smtClean="0"/>
              <a:t> (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AcctRelationshipID</a:t>
            </a:r>
            <a:r>
              <a:rPr lang="en-US" sz="1400" dirty="0" smtClean="0"/>
              <a:t>     	</a:t>
            </a:r>
            <a:r>
              <a:rPr lang="en-US" sz="1400" dirty="0" err="1" smtClean="0"/>
              <a:t>int</a:t>
            </a:r>
            <a:r>
              <a:rPr lang="en-US" sz="1400" dirty="0" smtClean="0"/>
              <a:t>(10) 		NOT NULL AUTO_INCREMENT,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Name          		VARCHAR(100)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Description     		VARCHAR(255)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CONSTRAINT 	</a:t>
            </a:r>
            <a:r>
              <a:rPr lang="en-US" sz="1400" dirty="0" err="1" smtClean="0"/>
              <a:t>pk_tblAcctRelateType</a:t>
            </a:r>
            <a:r>
              <a:rPr lang="en-US" sz="1400" dirty="0" smtClean="0"/>
              <a:t> 	PRIMARY KEY (</a:t>
            </a:r>
            <a:r>
              <a:rPr lang="en-US" sz="1400" dirty="0" err="1" smtClean="0"/>
              <a:t>AcctRelationshipID</a:t>
            </a:r>
            <a:r>
              <a:rPr lang="en-US" sz="1400" dirty="0" smtClean="0"/>
              <a:t>));    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876800"/>
            <a:ext cx="38290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Customer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Stores the which customers are on what accounts.  Including the type of relationship they have on that account.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CREATE TABLE </a:t>
            </a:r>
            <a:r>
              <a:rPr lang="en-US" sz="1400" dirty="0" err="1" smtClean="0"/>
              <a:t>tblAccountCustomer</a:t>
            </a:r>
            <a:r>
              <a:rPr lang="en-US" sz="1400" dirty="0" smtClean="0"/>
              <a:t> (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AccountCustomerID</a:t>
            </a:r>
            <a:r>
              <a:rPr lang="en-US" sz="1400" dirty="0" smtClean="0"/>
              <a:t>     	</a:t>
            </a:r>
            <a:r>
              <a:rPr lang="en-US" sz="1400" dirty="0" err="1" smtClean="0"/>
              <a:t>int</a:t>
            </a:r>
            <a:r>
              <a:rPr lang="en-US" sz="1400" dirty="0" smtClean="0"/>
              <a:t>(10) 		NOT NULL AUTO_INCREMENT,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AccountID</a:t>
            </a:r>
            <a:r>
              <a:rPr lang="en-US" sz="1400" dirty="0" smtClean="0"/>
              <a:t>     		INTEGER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CustomerID</a:t>
            </a:r>
            <a:r>
              <a:rPr lang="en-US" sz="1400" dirty="0" smtClean="0"/>
              <a:t>     		INTEGER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DateAdded</a:t>
            </a:r>
            <a:r>
              <a:rPr lang="en-US" sz="1400" dirty="0" smtClean="0"/>
              <a:t>     		DATE     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DateRemoved</a:t>
            </a:r>
            <a:r>
              <a:rPr lang="en-US" sz="1400" dirty="0" smtClean="0"/>
              <a:t>     		DATE,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AcctRelationshipID</a:t>
            </a:r>
            <a:r>
              <a:rPr lang="en-US" sz="1400" dirty="0" smtClean="0"/>
              <a:t>     	INTEGER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CONSTRAINT 	</a:t>
            </a:r>
            <a:r>
              <a:rPr lang="en-US" sz="1400" dirty="0" err="1" smtClean="0"/>
              <a:t>pk_tblAcctCust</a:t>
            </a:r>
            <a:r>
              <a:rPr lang="en-US" sz="1400" dirty="0" smtClean="0"/>
              <a:t> 	PRIMARY KEY (</a:t>
            </a:r>
            <a:r>
              <a:rPr lang="en-US" sz="1400" dirty="0" err="1" smtClean="0"/>
              <a:t>AccountCustomerID</a:t>
            </a:r>
            <a:r>
              <a:rPr lang="en-US" sz="1400" dirty="0" smtClean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CONSTRAINT 	fk_tblAcctCust1 	FOREIGN KEY (</a:t>
            </a:r>
            <a:r>
              <a:rPr lang="en-US" sz="1400" dirty="0" err="1" smtClean="0"/>
              <a:t>AccountID</a:t>
            </a:r>
            <a:r>
              <a:rPr lang="en-US" sz="1400" dirty="0" smtClean="0"/>
              <a:t>) 	REFERENCES </a:t>
            </a:r>
            <a:r>
              <a:rPr lang="en-US" sz="1400" dirty="0" err="1" smtClean="0"/>
              <a:t>tblAccount</a:t>
            </a:r>
            <a:r>
              <a:rPr lang="en-US" sz="1400" dirty="0" smtClean="0"/>
              <a:t>(</a:t>
            </a:r>
            <a:r>
              <a:rPr lang="en-US" sz="1400" dirty="0" err="1" smtClean="0"/>
              <a:t>AccountID</a:t>
            </a:r>
            <a:r>
              <a:rPr lang="en-US" sz="1400" dirty="0" smtClean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CONSTRAINT 	fk_tblAcctCust2 	FOREIGN KEY (</a:t>
            </a:r>
            <a:r>
              <a:rPr lang="en-US" sz="1400" dirty="0" err="1" smtClean="0"/>
              <a:t>CustomerID</a:t>
            </a:r>
            <a:r>
              <a:rPr lang="en-US" sz="1400" dirty="0" smtClean="0"/>
              <a:t>) 	REFERENCES </a:t>
            </a:r>
            <a:r>
              <a:rPr lang="en-US" sz="1400" dirty="0" err="1" smtClean="0"/>
              <a:t>tblCustomer</a:t>
            </a:r>
            <a:r>
              <a:rPr lang="en-US" sz="1400" dirty="0" smtClean="0"/>
              <a:t>(</a:t>
            </a:r>
            <a:r>
              <a:rPr lang="en-US" sz="1400" dirty="0" err="1" smtClean="0"/>
              <a:t>CustomerID</a:t>
            </a:r>
            <a:r>
              <a:rPr lang="en-US" sz="1400" dirty="0" smtClean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CONSTRAINT 	fk_tblAcctCust3 	FOREIGN KEY (</a:t>
            </a:r>
            <a:r>
              <a:rPr lang="en-US" sz="1400" dirty="0" err="1" smtClean="0"/>
              <a:t>AcctRelationshipID</a:t>
            </a:r>
            <a:r>
              <a:rPr lang="en-US" sz="1400" dirty="0" smtClean="0"/>
              <a:t>) 	REFERENCES </a:t>
            </a:r>
            <a:r>
              <a:rPr lang="en-US" sz="1400" dirty="0" err="1" smtClean="0"/>
              <a:t>tblAccountRelationshipType</a:t>
            </a:r>
            <a:r>
              <a:rPr lang="en-US" sz="1400" dirty="0" smtClean="0"/>
              <a:t> (</a:t>
            </a:r>
            <a:r>
              <a:rPr lang="en-US" sz="1400" dirty="0" err="1" smtClean="0"/>
              <a:t>AcctRelationshipID</a:t>
            </a:r>
            <a:r>
              <a:rPr lang="en-US" sz="1400" dirty="0" smtClean="0"/>
              <a:t>));</a:t>
            </a:r>
          </a:p>
          <a:p>
            <a:pPr>
              <a:buNone/>
            </a:pPr>
            <a:endParaRPr lang="en-US" sz="1400" dirty="0" smtClean="0"/>
          </a:p>
          <a:p>
            <a:pPr lvl="0">
              <a:buClr>
                <a:srgbClr val="B13F9A"/>
              </a:buClr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**Image of data moved to the next page.</a:t>
            </a: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Account Customer Table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60198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Rental History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Information on each copy of a movie rented, which customer rented it, details about when it was rented and when it is due.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CREATE TABLE </a:t>
            </a:r>
            <a:r>
              <a:rPr lang="en-US" sz="1400" dirty="0" err="1" smtClean="0"/>
              <a:t>tblRentalHistory</a:t>
            </a:r>
            <a:r>
              <a:rPr lang="en-US" sz="1400" dirty="0" smtClean="0"/>
              <a:t> (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MovieID</a:t>
            </a:r>
            <a:r>
              <a:rPr lang="en-US" sz="1400" dirty="0" smtClean="0"/>
              <a:t>     		INTEGER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CopyValue</a:t>
            </a:r>
            <a:r>
              <a:rPr lang="en-US" sz="1400" dirty="0" smtClean="0"/>
              <a:t>     		VARCHAR(3)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AccountCustomerID</a:t>
            </a:r>
            <a:r>
              <a:rPr lang="en-US" sz="1400" dirty="0" smtClean="0"/>
              <a:t>     	INTEGER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DateRented</a:t>
            </a:r>
            <a:r>
              <a:rPr lang="en-US" sz="1400" dirty="0" smtClean="0"/>
              <a:t>     		DATE          	NOT NULL,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DateDue</a:t>
            </a:r>
            <a:r>
              <a:rPr lang="en-US" sz="1400" dirty="0" smtClean="0"/>
              <a:t>     		DATE,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DateReturned</a:t>
            </a:r>
            <a:r>
              <a:rPr lang="en-US" sz="1400" dirty="0" smtClean="0"/>
              <a:t>     		DATE,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CONSTRAINT 	</a:t>
            </a:r>
            <a:r>
              <a:rPr lang="en-US" sz="1400" dirty="0" err="1" smtClean="0"/>
              <a:t>pk_tblRentalHistory</a:t>
            </a:r>
            <a:r>
              <a:rPr lang="en-US" sz="1400" dirty="0" smtClean="0"/>
              <a:t> 	PRIMARY KEY (</a:t>
            </a:r>
            <a:r>
              <a:rPr lang="en-US" sz="1400" dirty="0" err="1" smtClean="0"/>
              <a:t>MovieID</a:t>
            </a:r>
            <a:r>
              <a:rPr lang="en-US" sz="1400" dirty="0" smtClean="0"/>
              <a:t>, </a:t>
            </a:r>
            <a:r>
              <a:rPr lang="en-US" sz="1400" dirty="0" err="1" smtClean="0"/>
              <a:t>CopyValue</a:t>
            </a:r>
            <a:r>
              <a:rPr lang="en-US" sz="1400" dirty="0" smtClean="0"/>
              <a:t>, </a:t>
            </a:r>
            <a:r>
              <a:rPr lang="en-US" sz="1400" dirty="0" err="1" smtClean="0"/>
              <a:t>AccountCustomerID</a:t>
            </a:r>
            <a:r>
              <a:rPr lang="en-US" sz="1400" dirty="0" smtClean="0"/>
              <a:t>, </a:t>
            </a:r>
            <a:r>
              <a:rPr lang="en-US" sz="1400" dirty="0" err="1" smtClean="0"/>
              <a:t>DateRented</a:t>
            </a:r>
            <a:r>
              <a:rPr lang="en-US" sz="1400" dirty="0" smtClean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CONSTRAINT 	fk_tblRentalHistory1 	FOREIGN KEY (</a:t>
            </a:r>
            <a:r>
              <a:rPr lang="en-US" sz="1400" dirty="0" err="1" smtClean="0"/>
              <a:t>MovieID</a:t>
            </a:r>
            <a:r>
              <a:rPr lang="en-US" sz="1400" dirty="0" smtClean="0"/>
              <a:t>, </a:t>
            </a:r>
            <a:r>
              <a:rPr lang="en-US" sz="1400" dirty="0" err="1" smtClean="0"/>
              <a:t>CopyValue</a:t>
            </a:r>
            <a:r>
              <a:rPr lang="en-US" sz="1400" dirty="0" smtClean="0"/>
              <a:t>) 	REFERENCES </a:t>
            </a:r>
            <a:r>
              <a:rPr lang="en-US" sz="1400" dirty="0" err="1" smtClean="0"/>
              <a:t>tblCopyInformation</a:t>
            </a:r>
            <a:r>
              <a:rPr lang="en-US" sz="1400" dirty="0" smtClean="0"/>
              <a:t> (</a:t>
            </a:r>
            <a:r>
              <a:rPr lang="en-US" sz="1400" dirty="0" err="1" smtClean="0"/>
              <a:t>MovieID</a:t>
            </a:r>
            <a:r>
              <a:rPr lang="en-US" sz="1400" dirty="0" smtClean="0"/>
              <a:t>, </a:t>
            </a:r>
            <a:r>
              <a:rPr lang="en-US" sz="1400" dirty="0" err="1" smtClean="0"/>
              <a:t>CopyValue</a:t>
            </a:r>
            <a:r>
              <a:rPr lang="en-US" sz="1400" dirty="0" smtClean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CONSTRAINT 	fk_tblRentalHistory2 	FOREIGN KEY (</a:t>
            </a:r>
            <a:r>
              <a:rPr lang="en-US" sz="1400" dirty="0" err="1" smtClean="0"/>
              <a:t>AccountCustomerID</a:t>
            </a:r>
            <a:r>
              <a:rPr lang="en-US" sz="1400" dirty="0" smtClean="0"/>
              <a:t>) 	REFERENCES </a:t>
            </a:r>
            <a:r>
              <a:rPr lang="en-US" sz="1400" dirty="0" err="1" smtClean="0"/>
              <a:t>tblAccountCustomer</a:t>
            </a:r>
            <a:r>
              <a:rPr lang="en-US" sz="1400" dirty="0" smtClean="0"/>
              <a:t> (</a:t>
            </a:r>
            <a:r>
              <a:rPr lang="en-US" sz="1400" dirty="0" err="1" smtClean="0"/>
              <a:t>AccountCustomerID</a:t>
            </a:r>
            <a:r>
              <a:rPr lang="en-US" sz="1400" dirty="0" smtClean="0"/>
              <a:t>));</a:t>
            </a:r>
          </a:p>
          <a:p>
            <a:pPr>
              <a:buNone/>
            </a:pPr>
            <a:endParaRPr lang="en-US" sz="1400" dirty="0" smtClean="0"/>
          </a:p>
          <a:p>
            <a:pPr lvl="0">
              <a:buClr>
                <a:srgbClr val="B13F9A"/>
              </a:buClr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**Image of data moved to the next page.</a:t>
            </a:r>
            <a:endParaRPr lang="en-US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track the rental of movies to customers, while allowing for restricted rentals to minors, and limited liability through tracked late fees.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Rental History Table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667000"/>
            <a:ext cx="53435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Simple Select Queries (6a)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Find all movies that are less than 2 hours 10 </a:t>
            </a:r>
            <a:r>
              <a:rPr lang="en-US" sz="1800" b="1" dirty="0" err="1" smtClean="0"/>
              <a:t>mins</a:t>
            </a:r>
            <a:r>
              <a:rPr lang="en-US" sz="1800" b="1" dirty="0" smtClean="0"/>
              <a:t>.</a:t>
            </a:r>
          </a:p>
          <a:p>
            <a:pPr>
              <a:buNone/>
            </a:pPr>
            <a:r>
              <a:rPr lang="en-US" sz="1400" dirty="0" smtClean="0"/>
              <a:t>SELECT * FROM </a:t>
            </a:r>
            <a:r>
              <a:rPr lang="en-US" sz="1400" dirty="0" err="1" smtClean="0"/>
              <a:t>tblMovie</a:t>
            </a:r>
            <a:r>
              <a:rPr lang="en-US" sz="1400" dirty="0" smtClean="0"/>
              <a:t> WHERE </a:t>
            </a:r>
            <a:r>
              <a:rPr lang="en-US" sz="1400" dirty="0" err="1" smtClean="0"/>
              <a:t>RunningLength</a:t>
            </a:r>
            <a:r>
              <a:rPr lang="en-US" sz="1400" dirty="0" smtClean="0"/>
              <a:t>&lt;130;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1800" b="1" dirty="0" smtClean="0"/>
              <a:t>Find all customers who do not have a middle initial or name.</a:t>
            </a:r>
          </a:p>
          <a:p>
            <a:pPr>
              <a:buNone/>
            </a:pPr>
            <a:r>
              <a:rPr lang="en-US" sz="1400" dirty="0" smtClean="0"/>
              <a:t>SELECT * FROM </a:t>
            </a:r>
            <a:r>
              <a:rPr lang="en-US" sz="1400" dirty="0" err="1" smtClean="0"/>
              <a:t>tblCustomer</a:t>
            </a:r>
            <a:r>
              <a:rPr lang="en-US" sz="1400" dirty="0" smtClean="0"/>
              <a:t> WHERE </a:t>
            </a:r>
            <a:r>
              <a:rPr lang="en-US" sz="1400" dirty="0" err="1" smtClean="0"/>
              <a:t>MName</a:t>
            </a:r>
            <a:r>
              <a:rPr lang="en-US" sz="1400" dirty="0" smtClean="0"/>
              <a:t> IS NULL;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7078321" cy="134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724400"/>
            <a:ext cx="33242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4 Simple Select Queries (6a)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Find all movies that were purchased for less than $10.</a:t>
            </a:r>
          </a:p>
          <a:p>
            <a:pPr>
              <a:buNone/>
            </a:pPr>
            <a:r>
              <a:rPr lang="en-US" sz="1400" dirty="0" smtClean="0"/>
              <a:t>SELECT * FROM </a:t>
            </a:r>
            <a:r>
              <a:rPr lang="en-US" sz="1400" dirty="0" err="1" smtClean="0"/>
              <a:t>tblCopyInformation</a:t>
            </a:r>
            <a:r>
              <a:rPr lang="en-US" sz="1400" dirty="0" smtClean="0"/>
              <a:t> WHERE </a:t>
            </a:r>
            <a:r>
              <a:rPr lang="en-US" sz="1400" dirty="0" err="1" smtClean="0"/>
              <a:t>PurchaseCost</a:t>
            </a:r>
            <a:r>
              <a:rPr lang="en-US" sz="1400" dirty="0" smtClean="0"/>
              <a:t>&lt;10;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800" b="1" dirty="0" smtClean="0"/>
              <a:t>Get the list of all the different types of Genres</a:t>
            </a:r>
          </a:p>
          <a:p>
            <a:pPr>
              <a:buNone/>
            </a:pPr>
            <a:r>
              <a:rPr lang="en-US" sz="1400" dirty="0" smtClean="0"/>
              <a:t>SELECT * FROM </a:t>
            </a:r>
            <a:r>
              <a:rPr lang="en-US" sz="1400" dirty="0" err="1" smtClean="0"/>
              <a:t>tblGenre</a:t>
            </a:r>
            <a:r>
              <a:rPr lang="en-US" sz="1400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14600"/>
            <a:ext cx="4714875" cy="9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495800"/>
            <a:ext cx="45148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4 Order by/Group by Queries (6b)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Get all Movies sorted by Movie Name A-Z.</a:t>
            </a:r>
          </a:p>
          <a:p>
            <a:pPr>
              <a:buNone/>
            </a:pPr>
            <a:r>
              <a:rPr lang="en-US" sz="1400" dirty="0" smtClean="0"/>
              <a:t>SELECT </a:t>
            </a:r>
            <a:r>
              <a:rPr lang="en-US" sz="1400" dirty="0" err="1" smtClean="0"/>
              <a:t>MovieID</a:t>
            </a:r>
            <a:r>
              <a:rPr lang="en-US" sz="1400" dirty="0" smtClean="0"/>
              <a:t>, Title, </a:t>
            </a:r>
            <a:r>
              <a:rPr lang="en-US" sz="1400" dirty="0" err="1" smtClean="0"/>
              <a:t>RunningLength</a:t>
            </a: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dirty="0" smtClean="0"/>
              <a:t>FROM </a:t>
            </a:r>
            <a:r>
              <a:rPr lang="en-US" sz="1400" dirty="0" err="1" smtClean="0"/>
              <a:t>tblMovie</a:t>
            </a:r>
            <a:r>
              <a:rPr lang="en-US" sz="1400" dirty="0" smtClean="0"/>
              <a:t> ORDER BY Title ASC;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971800"/>
            <a:ext cx="30289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4 Order by/Group by Queries (6b)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Find the </a:t>
            </a:r>
            <a:r>
              <a:rPr lang="en-US" sz="1800" b="1" dirty="0" err="1" smtClean="0"/>
              <a:t>MovieID</a:t>
            </a:r>
            <a:r>
              <a:rPr lang="en-US" sz="1800" b="1" dirty="0" smtClean="0"/>
              <a:t> for all movies that have 2 or more copies.</a:t>
            </a:r>
          </a:p>
          <a:p>
            <a:pPr>
              <a:buNone/>
            </a:pPr>
            <a:r>
              <a:rPr lang="en-US" sz="1400" dirty="0" smtClean="0"/>
              <a:t>SELECT </a:t>
            </a:r>
            <a:r>
              <a:rPr lang="en-US" sz="1400" dirty="0" err="1" smtClean="0"/>
              <a:t>MovieID</a:t>
            </a:r>
            <a:r>
              <a:rPr lang="en-US" sz="1400" dirty="0" smtClean="0"/>
              <a:t>, COUNT(*) AS TOTAL_COPIES </a:t>
            </a:r>
          </a:p>
          <a:p>
            <a:pPr>
              <a:buNone/>
            </a:pPr>
            <a:r>
              <a:rPr lang="en-US" sz="1400" dirty="0" smtClean="0"/>
              <a:t>FROM </a:t>
            </a:r>
            <a:r>
              <a:rPr lang="en-US" sz="1400" dirty="0" err="1" smtClean="0"/>
              <a:t>tblCopyInformation</a:t>
            </a: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dirty="0" smtClean="0"/>
              <a:t>GROUP BY </a:t>
            </a:r>
            <a:r>
              <a:rPr lang="en-US" sz="1400" dirty="0" err="1" smtClean="0"/>
              <a:t>MovieID</a:t>
            </a: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dirty="0" smtClean="0"/>
              <a:t>HAVING COUNT(*) &gt; 1 </a:t>
            </a:r>
          </a:p>
          <a:p>
            <a:pPr>
              <a:buNone/>
            </a:pPr>
            <a:r>
              <a:rPr lang="en-US" sz="1400" dirty="0" smtClean="0"/>
              <a:t>ORDER BY COUNT(*) DESC;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209800"/>
            <a:ext cx="1674388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4 Order by/Group by Queries (6b)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All customers in last name, first name, middle name in A-Z order, that have </a:t>
            </a:r>
            <a:r>
              <a:rPr lang="en-US" sz="1800" b="1" dirty="0" err="1" smtClean="0"/>
              <a:t>FName</a:t>
            </a:r>
            <a:r>
              <a:rPr lang="en-US" sz="1800" b="1" dirty="0" smtClean="0"/>
              <a:t> and </a:t>
            </a:r>
            <a:r>
              <a:rPr lang="en-US" sz="1800" b="1" dirty="0" err="1" smtClean="0"/>
              <a:t>Lname</a:t>
            </a:r>
            <a:r>
              <a:rPr lang="en-US" sz="1800" b="1" dirty="0" smtClean="0"/>
              <a:t> starting with ‘D’.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SELECT *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FROM </a:t>
            </a:r>
            <a:r>
              <a:rPr lang="en-US" sz="1400" dirty="0" err="1" smtClean="0"/>
              <a:t>tblCustomer</a:t>
            </a:r>
            <a:r>
              <a:rPr lang="en-US" sz="14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WHERE </a:t>
            </a:r>
            <a:r>
              <a:rPr lang="en-US" sz="1400" dirty="0" err="1" smtClean="0"/>
              <a:t>LName</a:t>
            </a:r>
            <a:r>
              <a:rPr lang="en-US" sz="1400" dirty="0" smtClean="0"/>
              <a:t> like 'D%' AND </a:t>
            </a:r>
            <a:r>
              <a:rPr lang="en-US" sz="1400" dirty="0" err="1" smtClean="0"/>
              <a:t>FName</a:t>
            </a:r>
            <a:r>
              <a:rPr lang="en-US" sz="1400" dirty="0" smtClean="0"/>
              <a:t> like 'D%'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ORDER BY </a:t>
            </a:r>
            <a:r>
              <a:rPr lang="en-US" sz="1400" dirty="0" err="1" smtClean="0"/>
              <a:t>LName</a:t>
            </a:r>
            <a:r>
              <a:rPr lang="en-US" sz="1400" dirty="0" smtClean="0"/>
              <a:t>, </a:t>
            </a:r>
            <a:r>
              <a:rPr lang="en-US" sz="1400" dirty="0" err="1" smtClean="0"/>
              <a:t>FName</a:t>
            </a:r>
            <a:r>
              <a:rPr lang="en-US" sz="1400" dirty="0" smtClean="0"/>
              <a:t>, </a:t>
            </a:r>
            <a:r>
              <a:rPr lang="en-US" sz="1400" dirty="0" err="1" smtClean="0"/>
              <a:t>Mname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 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733800"/>
            <a:ext cx="3086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4 Order by/Group by Queries (6b)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List all customers who are younger than 18 in descending order.</a:t>
            </a:r>
          </a:p>
          <a:p>
            <a:pPr>
              <a:buNone/>
            </a:pPr>
            <a:r>
              <a:rPr lang="en-US" sz="1400" dirty="0" smtClean="0"/>
              <a:t>select </a:t>
            </a:r>
            <a:r>
              <a:rPr lang="en-US" sz="1400" dirty="0" err="1" smtClean="0"/>
              <a:t>C.CustomerID</a:t>
            </a:r>
            <a:r>
              <a:rPr lang="en-US" sz="1400" dirty="0" smtClean="0"/>
              <a:t>, </a:t>
            </a:r>
          </a:p>
          <a:p>
            <a:pPr>
              <a:buNone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C.Fname</a:t>
            </a:r>
            <a:r>
              <a:rPr lang="en-US" sz="1400" dirty="0" smtClean="0"/>
              <a:t>, </a:t>
            </a:r>
          </a:p>
          <a:p>
            <a:pPr>
              <a:buNone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C.Lname</a:t>
            </a:r>
            <a:r>
              <a:rPr lang="en-US" sz="1400" dirty="0" smtClean="0"/>
              <a:t>, </a:t>
            </a:r>
          </a:p>
          <a:p>
            <a:pPr>
              <a:buNone/>
            </a:pPr>
            <a:r>
              <a:rPr lang="en-US" sz="1400" dirty="0" smtClean="0"/>
              <a:t>          ((</a:t>
            </a:r>
            <a:r>
              <a:rPr lang="en-US" sz="1400" dirty="0" err="1" smtClean="0"/>
              <a:t>date_format</a:t>
            </a:r>
            <a:r>
              <a:rPr lang="en-US" sz="1400" dirty="0" smtClean="0"/>
              <a:t>(now(),'%Y') - </a:t>
            </a:r>
            <a:r>
              <a:rPr lang="en-US" sz="1400" dirty="0" err="1" smtClean="0"/>
              <a:t>date_format</a:t>
            </a:r>
            <a:r>
              <a:rPr lang="en-US" sz="1400" dirty="0" smtClean="0"/>
              <a:t>(</a:t>
            </a:r>
            <a:r>
              <a:rPr lang="en-US" sz="1400" dirty="0" err="1" smtClean="0"/>
              <a:t>C.BirthDate,'%Y</a:t>
            </a:r>
            <a:r>
              <a:rPr lang="en-US" sz="1400" dirty="0" smtClean="0"/>
              <a:t>')) - (</a:t>
            </a:r>
            <a:r>
              <a:rPr lang="en-US" sz="1400" dirty="0" err="1" smtClean="0"/>
              <a:t>date_format</a:t>
            </a:r>
            <a:r>
              <a:rPr lang="en-US" sz="1400" dirty="0" smtClean="0"/>
              <a:t>(now(),'00-%m-%d') &lt; </a:t>
            </a:r>
            <a:r>
              <a:rPr lang="en-US" sz="1400" dirty="0" err="1" smtClean="0"/>
              <a:t>date_format</a:t>
            </a:r>
            <a:r>
              <a:rPr lang="en-US" sz="1400" dirty="0" smtClean="0"/>
              <a:t>(C.BirthDate,'00-%m-%d'))) AS age</a:t>
            </a:r>
          </a:p>
          <a:p>
            <a:pPr>
              <a:buNone/>
            </a:pPr>
            <a:r>
              <a:rPr lang="en-US" sz="1400" dirty="0" smtClean="0"/>
              <a:t>from </a:t>
            </a:r>
            <a:r>
              <a:rPr lang="en-US" sz="1400" dirty="0" err="1" smtClean="0"/>
              <a:t>tblCustomer</a:t>
            </a:r>
            <a:r>
              <a:rPr lang="en-US" sz="1400" dirty="0" smtClean="0"/>
              <a:t> C</a:t>
            </a:r>
          </a:p>
          <a:p>
            <a:pPr>
              <a:buNone/>
            </a:pPr>
            <a:r>
              <a:rPr lang="en-US" sz="1400" dirty="0" smtClean="0"/>
              <a:t>Where ((</a:t>
            </a:r>
            <a:r>
              <a:rPr lang="en-US" sz="1400" dirty="0" err="1" smtClean="0"/>
              <a:t>date_format</a:t>
            </a:r>
            <a:r>
              <a:rPr lang="en-US" sz="1400" dirty="0" smtClean="0"/>
              <a:t>(now(),'%Y') - </a:t>
            </a:r>
            <a:r>
              <a:rPr lang="en-US" sz="1400" dirty="0" err="1" smtClean="0"/>
              <a:t>date_format</a:t>
            </a:r>
            <a:r>
              <a:rPr lang="en-US" sz="1400" dirty="0" smtClean="0"/>
              <a:t>(</a:t>
            </a:r>
            <a:r>
              <a:rPr lang="en-US" sz="1400" dirty="0" err="1" smtClean="0"/>
              <a:t>C.BirthDate,'%Y</a:t>
            </a:r>
            <a:r>
              <a:rPr lang="en-US" sz="1400" dirty="0" smtClean="0"/>
              <a:t>')) - (</a:t>
            </a:r>
            <a:r>
              <a:rPr lang="en-US" sz="1400" dirty="0" err="1" smtClean="0"/>
              <a:t>date_format</a:t>
            </a:r>
            <a:r>
              <a:rPr lang="en-US" sz="1400" dirty="0" smtClean="0"/>
              <a:t>(now(),'00-%m-%d') &lt; </a:t>
            </a:r>
            <a:r>
              <a:rPr lang="en-US" sz="1400" dirty="0" err="1" smtClean="0"/>
              <a:t>date_format</a:t>
            </a:r>
            <a:r>
              <a:rPr lang="en-US" sz="1400" dirty="0" smtClean="0"/>
              <a:t>(C.BirthDate,'00-%m-%d'))) &lt; 18</a:t>
            </a:r>
          </a:p>
          <a:p>
            <a:pPr>
              <a:buNone/>
            </a:pPr>
            <a:r>
              <a:rPr lang="en-US" sz="1400" dirty="0" smtClean="0"/>
              <a:t>order by 2 </a:t>
            </a:r>
            <a:r>
              <a:rPr lang="en-US" sz="1400" dirty="0" err="1" smtClean="0"/>
              <a:t>desc</a:t>
            </a:r>
            <a:r>
              <a:rPr lang="en-US" sz="1400" dirty="0" smtClean="0"/>
              <a:t>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6482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4 Join Queries (7A)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List all customers on an account, including the relationship type:</a:t>
            </a:r>
          </a:p>
          <a:p>
            <a:pPr>
              <a:buNone/>
            </a:pPr>
            <a:endParaRPr lang="en-US" sz="1000" b="1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select </a:t>
            </a:r>
            <a:r>
              <a:rPr lang="en-US" sz="1400" dirty="0" err="1" smtClean="0"/>
              <a:t>C.FName</a:t>
            </a:r>
            <a:r>
              <a:rPr lang="en-US" sz="1400" dirty="0" smtClean="0"/>
              <a:t>, </a:t>
            </a:r>
            <a:r>
              <a:rPr lang="en-US" sz="1400" dirty="0" err="1" smtClean="0"/>
              <a:t>C.LName</a:t>
            </a:r>
            <a:r>
              <a:rPr lang="en-US" sz="1400" dirty="0" smtClean="0"/>
              <a:t>, </a:t>
            </a:r>
            <a:r>
              <a:rPr lang="en-US" sz="1400" dirty="0" err="1" smtClean="0"/>
              <a:t>C.BirthDate</a:t>
            </a:r>
            <a:r>
              <a:rPr lang="en-US" sz="1400" dirty="0" smtClean="0"/>
              <a:t>, </a:t>
            </a:r>
            <a:r>
              <a:rPr lang="en-US" sz="1400" dirty="0" err="1" smtClean="0"/>
              <a:t>TART.Name</a:t>
            </a:r>
            <a:r>
              <a:rPr lang="en-US" sz="1400" dirty="0" smtClean="0"/>
              <a:t> </a:t>
            </a:r>
            <a:r>
              <a:rPr lang="en-US" sz="1400" dirty="0" err="1" smtClean="0"/>
              <a:t>Acct_Relation_Type</a:t>
            </a:r>
            <a:r>
              <a:rPr lang="en-US" sz="1400" dirty="0" smtClean="0"/>
              <a:t>, </a:t>
            </a:r>
            <a:r>
              <a:rPr lang="en-US" sz="1400" dirty="0" err="1" smtClean="0"/>
              <a:t>TAC.DateAdded</a:t>
            </a:r>
            <a:r>
              <a:rPr lang="en-US" sz="1400" dirty="0" smtClean="0"/>
              <a:t>, </a:t>
            </a:r>
            <a:r>
              <a:rPr lang="en-US" sz="1400" dirty="0" err="1" smtClean="0"/>
              <a:t>TA.AccountID</a:t>
            </a:r>
            <a:r>
              <a:rPr lang="en-US" sz="1400" dirty="0" smtClean="0"/>
              <a:t>, </a:t>
            </a:r>
            <a:r>
              <a:rPr lang="en-US" sz="1400" dirty="0" err="1" smtClean="0"/>
              <a:t>TAP.Name</a:t>
            </a:r>
            <a:r>
              <a:rPr lang="en-US" sz="1400" dirty="0" smtClean="0"/>
              <a:t> </a:t>
            </a:r>
            <a:r>
              <a:rPr lang="en-US" sz="1400" dirty="0" err="1" smtClean="0"/>
              <a:t>Acct_Plan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from </a:t>
            </a:r>
            <a:r>
              <a:rPr lang="en-US" sz="1400" dirty="0" err="1" smtClean="0"/>
              <a:t>tblCustomer</a:t>
            </a:r>
            <a:r>
              <a:rPr lang="en-US" sz="1400" dirty="0" smtClean="0"/>
              <a:t> C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inner join </a:t>
            </a:r>
            <a:r>
              <a:rPr lang="en-US" sz="1400" dirty="0" err="1" smtClean="0"/>
              <a:t>tblAccountCustomer</a:t>
            </a:r>
            <a:r>
              <a:rPr lang="en-US" sz="1400" dirty="0" smtClean="0"/>
              <a:t> TAC  on </a:t>
            </a:r>
            <a:r>
              <a:rPr lang="en-US" sz="1400" dirty="0" err="1" smtClean="0"/>
              <a:t>TAC.CustomerID</a:t>
            </a:r>
            <a:r>
              <a:rPr lang="en-US" sz="1400" dirty="0" smtClean="0"/>
              <a:t> = </a:t>
            </a:r>
            <a:r>
              <a:rPr lang="en-US" sz="1400" dirty="0" err="1" smtClean="0"/>
              <a:t>C.CustomerID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inner join </a:t>
            </a:r>
            <a:r>
              <a:rPr lang="en-US" sz="1400" dirty="0" err="1" smtClean="0"/>
              <a:t>tblAccountRelationshipType</a:t>
            </a:r>
            <a:r>
              <a:rPr lang="en-US" sz="1400" dirty="0" smtClean="0"/>
              <a:t> TART  on </a:t>
            </a:r>
            <a:r>
              <a:rPr lang="en-US" sz="1400" dirty="0" err="1" smtClean="0"/>
              <a:t>TART.AcctRelationshipID</a:t>
            </a:r>
            <a:r>
              <a:rPr lang="en-US" sz="1400" dirty="0" smtClean="0"/>
              <a:t> = </a:t>
            </a:r>
            <a:r>
              <a:rPr lang="en-US" sz="1400" dirty="0" err="1" smtClean="0"/>
              <a:t>TAC.AcctRelationshipID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inner join </a:t>
            </a:r>
            <a:r>
              <a:rPr lang="en-US" sz="1400" dirty="0" err="1" smtClean="0"/>
              <a:t>tblAccount</a:t>
            </a:r>
            <a:r>
              <a:rPr lang="en-US" sz="1400" dirty="0" smtClean="0"/>
              <a:t> TA  on </a:t>
            </a:r>
            <a:r>
              <a:rPr lang="en-US" sz="1400" dirty="0" err="1" smtClean="0"/>
              <a:t>TA.AccountID</a:t>
            </a:r>
            <a:r>
              <a:rPr lang="en-US" sz="1400" dirty="0" smtClean="0"/>
              <a:t> = </a:t>
            </a:r>
            <a:r>
              <a:rPr lang="en-US" sz="1400" dirty="0" err="1" smtClean="0"/>
              <a:t>TAC.AccountID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inner join </a:t>
            </a:r>
            <a:r>
              <a:rPr lang="en-US" sz="1400" dirty="0" err="1" smtClean="0"/>
              <a:t>tblAccountPlan</a:t>
            </a:r>
            <a:r>
              <a:rPr lang="en-US" sz="1400" dirty="0" smtClean="0"/>
              <a:t> TAP  on </a:t>
            </a:r>
            <a:r>
              <a:rPr lang="en-US" sz="1400" dirty="0" err="1" smtClean="0"/>
              <a:t>TAP.PlanID</a:t>
            </a:r>
            <a:r>
              <a:rPr lang="en-US" sz="1400" dirty="0" smtClean="0"/>
              <a:t> = </a:t>
            </a:r>
            <a:r>
              <a:rPr lang="en-US" sz="1400" dirty="0" err="1" smtClean="0"/>
              <a:t>TA.PlanID</a:t>
            </a:r>
            <a:r>
              <a:rPr lang="en-US" sz="1400" dirty="0" smtClean="0"/>
              <a:t>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038600"/>
            <a:ext cx="5943600" cy="265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4 Join Queries (7A)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Show all Movies overdue: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SELECT </a:t>
            </a:r>
            <a:r>
              <a:rPr lang="en-US" sz="1400" dirty="0" err="1" smtClean="0"/>
              <a:t>M.Title</a:t>
            </a:r>
            <a:r>
              <a:rPr lang="en-US" sz="1400" dirty="0" smtClean="0"/>
              <a:t>, </a:t>
            </a:r>
            <a:r>
              <a:rPr lang="en-US" sz="1400" dirty="0" err="1" smtClean="0"/>
              <a:t>CI.CopyValue</a:t>
            </a:r>
            <a:r>
              <a:rPr lang="en-US" sz="1400" dirty="0" smtClean="0"/>
              <a:t>, </a:t>
            </a:r>
            <a:r>
              <a:rPr lang="en-US" sz="1400" dirty="0" err="1" smtClean="0"/>
              <a:t>RH.DateRented</a:t>
            </a:r>
            <a:r>
              <a:rPr lang="en-US" sz="1400" dirty="0" smtClean="0"/>
              <a:t>, </a:t>
            </a:r>
            <a:r>
              <a:rPr lang="en-US" sz="1400" dirty="0" err="1" smtClean="0"/>
              <a:t>RH.DateDue</a:t>
            </a:r>
            <a:r>
              <a:rPr lang="en-US" sz="1400" dirty="0" smtClean="0"/>
              <a:t>, DATEDIFF(</a:t>
            </a:r>
            <a:r>
              <a:rPr lang="en-US" sz="1400" dirty="0" err="1" smtClean="0"/>
              <a:t>sysdate</a:t>
            </a:r>
            <a:r>
              <a:rPr lang="en-US" sz="1400" dirty="0" smtClean="0"/>
              <a:t>(),</a:t>
            </a:r>
            <a:r>
              <a:rPr lang="en-US" sz="1400" dirty="0" err="1" smtClean="0"/>
              <a:t>RH.DateDue</a:t>
            </a:r>
            <a:r>
              <a:rPr lang="en-US" sz="1400" dirty="0" smtClean="0"/>
              <a:t>) 'Days Late', </a:t>
            </a:r>
            <a:r>
              <a:rPr lang="en-US" sz="1400" dirty="0" err="1" smtClean="0"/>
              <a:t>TC.FName</a:t>
            </a:r>
            <a:r>
              <a:rPr lang="en-US" sz="1400" dirty="0" smtClean="0"/>
              <a:t>, </a:t>
            </a:r>
            <a:r>
              <a:rPr lang="en-US" sz="1400" dirty="0" err="1" smtClean="0"/>
              <a:t>TC.LName</a:t>
            </a:r>
            <a:r>
              <a:rPr lang="en-US" sz="1400" dirty="0" smtClean="0"/>
              <a:t>, </a:t>
            </a:r>
            <a:r>
              <a:rPr lang="en-US" sz="1400" dirty="0" err="1" smtClean="0"/>
              <a:t>TART.Name</a:t>
            </a:r>
            <a:r>
              <a:rPr lang="en-US" sz="1400" dirty="0" smtClean="0"/>
              <a:t> </a:t>
            </a:r>
            <a:r>
              <a:rPr lang="en-US" sz="1400" dirty="0" err="1" smtClean="0"/>
              <a:t>RelationshipType</a:t>
            </a:r>
            <a:r>
              <a:rPr lang="en-US" sz="1400" dirty="0" smtClean="0"/>
              <a:t>, </a:t>
            </a:r>
            <a:r>
              <a:rPr lang="en-US" sz="1400" dirty="0" err="1" smtClean="0"/>
              <a:t>TAP.Name</a:t>
            </a:r>
            <a:r>
              <a:rPr lang="en-US" sz="1400" dirty="0" smtClean="0"/>
              <a:t> 'Account Plan', </a:t>
            </a:r>
            <a:r>
              <a:rPr lang="en-US" sz="1400" dirty="0" err="1" smtClean="0"/>
              <a:t>TAP.Description</a:t>
            </a:r>
            <a:r>
              <a:rPr lang="en-US" sz="1400" dirty="0" smtClean="0"/>
              <a:t> 'Account Plan Description'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FROM </a:t>
            </a:r>
            <a:r>
              <a:rPr lang="en-US" sz="1400" dirty="0" err="1" smtClean="0"/>
              <a:t>tblMovie</a:t>
            </a:r>
            <a:r>
              <a:rPr lang="en-US" sz="1400" dirty="0" smtClean="0"/>
              <a:t> M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JOIN </a:t>
            </a:r>
            <a:r>
              <a:rPr lang="en-US" sz="1400" dirty="0" err="1" smtClean="0"/>
              <a:t>tblCopyInformation</a:t>
            </a:r>
            <a:r>
              <a:rPr lang="en-US" sz="1400" dirty="0" smtClean="0"/>
              <a:t> CI ON </a:t>
            </a:r>
            <a:r>
              <a:rPr lang="en-US" sz="1400" dirty="0" err="1" smtClean="0"/>
              <a:t>CI.MovieID</a:t>
            </a:r>
            <a:r>
              <a:rPr lang="en-US" sz="1400" dirty="0" smtClean="0"/>
              <a:t> = </a:t>
            </a:r>
            <a:r>
              <a:rPr lang="en-US" sz="1400" dirty="0" err="1" smtClean="0"/>
              <a:t>M.MovieID</a:t>
            </a:r>
            <a:r>
              <a:rPr lang="en-US" sz="14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JOIN </a:t>
            </a:r>
            <a:r>
              <a:rPr lang="en-US" sz="1400" dirty="0" err="1" smtClean="0"/>
              <a:t>tblRentalHistory</a:t>
            </a:r>
            <a:r>
              <a:rPr lang="en-US" sz="1400" dirty="0" smtClean="0"/>
              <a:t> RH ON </a:t>
            </a:r>
            <a:r>
              <a:rPr lang="en-US" sz="1400" dirty="0" err="1" smtClean="0"/>
              <a:t>RH.MovieID</a:t>
            </a:r>
            <a:r>
              <a:rPr lang="en-US" sz="1400" dirty="0" smtClean="0"/>
              <a:t> = </a:t>
            </a:r>
            <a:r>
              <a:rPr lang="en-US" sz="1400" dirty="0" err="1" smtClean="0"/>
              <a:t>CI.MovieID</a:t>
            </a:r>
            <a:r>
              <a:rPr lang="en-US" sz="1400" dirty="0" smtClean="0"/>
              <a:t> AND </a:t>
            </a:r>
            <a:r>
              <a:rPr lang="en-US" sz="1400" dirty="0" err="1" smtClean="0"/>
              <a:t>RH.CopyValue</a:t>
            </a:r>
            <a:r>
              <a:rPr lang="en-US" sz="1400" dirty="0" smtClean="0"/>
              <a:t> = </a:t>
            </a:r>
            <a:r>
              <a:rPr lang="en-US" sz="1400" dirty="0" err="1" smtClean="0"/>
              <a:t>CI.CopyValue</a:t>
            </a:r>
            <a:r>
              <a:rPr lang="en-US" sz="14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JOIN </a:t>
            </a:r>
            <a:r>
              <a:rPr lang="en-US" sz="1400" dirty="0" err="1" smtClean="0"/>
              <a:t>tblAccountCustomer</a:t>
            </a:r>
            <a:r>
              <a:rPr lang="en-US" sz="1400" dirty="0" smtClean="0"/>
              <a:t> TAC ON </a:t>
            </a:r>
            <a:r>
              <a:rPr lang="en-US" sz="1400" dirty="0" err="1" smtClean="0"/>
              <a:t>TAC.AccountCustomerID</a:t>
            </a:r>
            <a:r>
              <a:rPr lang="en-US" sz="1400" dirty="0" smtClean="0"/>
              <a:t> = </a:t>
            </a:r>
            <a:r>
              <a:rPr lang="en-US" sz="1400" dirty="0" err="1" smtClean="0"/>
              <a:t>RH.AccountCustomerID</a:t>
            </a:r>
            <a:r>
              <a:rPr lang="en-US" sz="14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JOIN </a:t>
            </a:r>
            <a:r>
              <a:rPr lang="en-US" sz="1400" dirty="0" err="1" smtClean="0"/>
              <a:t>tblAccount</a:t>
            </a:r>
            <a:r>
              <a:rPr lang="en-US" sz="1400" dirty="0" smtClean="0"/>
              <a:t> TA ON </a:t>
            </a:r>
            <a:r>
              <a:rPr lang="en-US" sz="1400" dirty="0" err="1" smtClean="0"/>
              <a:t>TA.AccountID</a:t>
            </a:r>
            <a:r>
              <a:rPr lang="en-US" sz="1400" dirty="0" smtClean="0"/>
              <a:t> = </a:t>
            </a:r>
            <a:r>
              <a:rPr lang="en-US" sz="1400" dirty="0" err="1" smtClean="0"/>
              <a:t>TAC.AccountID</a:t>
            </a:r>
            <a:r>
              <a:rPr lang="en-US" sz="14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JOIN </a:t>
            </a:r>
            <a:r>
              <a:rPr lang="en-US" sz="1400" dirty="0" err="1" smtClean="0"/>
              <a:t>tblAccountPlan</a:t>
            </a:r>
            <a:r>
              <a:rPr lang="en-US" sz="1400" dirty="0" smtClean="0"/>
              <a:t> TAP ON </a:t>
            </a:r>
            <a:r>
              <a:rPr lang="en-US" sz="1400" dirty="0" err="1" smtClean="0"/>
              <a:t>TAP.PlanID</a:t>
            </a:r>
            <a:r>
              <a:rPr lang="en-US" sz="1400" dirty="0" smtClean="0"/>
              <a:t> = </a:t>
            </a:r>
            <a:r>
              <a:rPr lang="en-US" sz="1400" dirty="0" err="1" smtClean="0"/>
              <a:t>TA.PlanID</a:t>
            </a:r>
            <a:r>
              <a:rPr lang="en-US" sz="14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JOIN </a:t>
            </a:r>
            <a:r>
              <a:rPr lang="en-US" sz="1400" dirty="0" err="1" smtClean="0"/>
              <a:t>tblCustomer</a:t>
            </a:r>
            <a:r>
              <a:rPr lang="en-US" sz="1400" dirty="0" smtClean="0"/>
              <a:t> TC on </a:t>
            </a:r>
            <a:r>
              <a:rPr lang="en-US" sz="1400" dirty="0" err="1" smtClean="0"/>
              <a:t>TC.CustomerID</a:t>
            </a:r>
            <a:r>
              <a:rPr lang="en-US" sz="1400" dirty="0" smtClean="0"/>
              <a:t> = </a:t>
            </a:r>
            <a:r>
              <a:rPr lang="en-US" sz="1400" dirty="0" err="1" smtClean="0"/>
              <a:t>TAC.CustomerID</a:t>
            </a:r>
            <a:r>
              <a:rPr lang="en-US" sz="14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JOIN </a:t>
            </a:r>
            <a:r>
              <a:rPr lang="en-US" sz="1400" dirty="0" err="1" smtClean="0"/>
              <a:t>tblAccountRelationshipType</a:t>
            </a:r>
            <a:r>
              <a:rPr lang="en-US" sz="1400" dirty="0" smtClean="0"/>
              <a:t> TART ON </a:t>
            </a:r>
            <a:r>
              <a:rPr lang="en-US" sz="1400" dirty="0" err="1" smtClean="0"/>
              <a:t>TART.AcctRelationshipID</a:t>
            </a:r>
            <a:r>
              <a:rPr lang="en-US" sz="1400" dirty="0" smtClean="0"/>
              <a:t> = </a:t>
            </a:r>
            <a:r>
              <a:rPr lang="en-US" sz="1400" dirty="0" err="1" smtClean="0"/>
              <a:t>TAC.AcctRelationshipID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WHERE </a:t>
            </a:r>
            <a:r>
              <a:rPr lang="en-US" sz="1400" dirty="0" err="1" smtClean="0"/>
              <a:t>RH.DateReturned</a:t>
            </a:r>
            <a:r>
              <a:rPr lang="en-US" sz="1400" dirty="0" smtClean="0"/>
              <a:t> IS NULL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953000"/>
            <a:ext cx="716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4 Join Queries (7A)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Show all movies detailing the Genre, Media type, and Copy: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Select </a:t>
            </a:r>
            <a:r>
              <a:rPr lang="en-US" sz="1400" dirty="0" err="1" smtClean="0"/>
              <a:t>M.Title</a:t>
            </a:r>
            <a:r>
              <a:rPr lang="en-US" sz="1400" dirty="0" smtClean="0"/>
              <a:t>,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TG.Name</a:t>
            </a:r>
            <a:r>
              <a:rPr lang="en-US" sz="1400" dirty="0" smtClean="0"/>
              <a:t> Genre,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TMT.Name</a:t>
            </a:r>
            <a:r>
              <a:rPr lang="en-US" sz="1400" dirty="0" smtClean="0"/>
              <a:t> </a:t>
            </a:r>
            <a:r>
              <a:rPr lang="en-US" sz="1400" dirty="0" err="1" smtClean="0"/>
              <a:t>Media_Type</a:t>
            </a:r>
            <a:r>
              <a:rPr lang="en-US" sz="1400" dirty="0" smtClean="0"/>
              <a:t>,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TCI.CopyValue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FROM </a:t>
            </a:r>
            <a:r>
              <a:rPr lang="en-US" sz="1400" dirty="0" err="1" smtClean="0"/>
              <a:t>tblMovie</a:t>
            </a:r>
            <a:r>
              <a:rPr lang="en-US" sz="1400" dirty="0" smtClean="0"/>
              <a:t> M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Inner join </a:t>
            </a:r>
            <a:r>
              <a:rPr lang="en-US" sz="1400" dirty="0" err="1" smtClean="0"/>
              <a:t>tblCopyInformation</a:t>
            </a:r>
            <a:r>
              <a:rPr lang="en-US" sz="1400" dirty="0" smtClean="0"/>
              <a:t> TCI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on </a:t>
            </a:r>
            <a:r>
              <a:rPr lang="en-US" sz="1400" dirty="0" err="1" smtClean="0"/>
              <a:t>TCI.MovieID</a:t>
            </a:r>
            <a:r>
              <a:rPr lang="en-US" sz="1400" dirty="0" smtClean="0"/>
              <a:t> = </a:t>
            </a:r>
            <a:r>
              <a:rPr lang="en-US" sz="1400" dirty="0" err="1" smtClean="0"/>
              <a:t>M.MovieID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Inner join </a:t>
            </a:r>
            <a:r>
              <a:rPr lang="en-US" sz="1400" dirty="0" err="1" smtClean="0"/>
              <a:t>tblMediaType</a:t>
            </a:r>
            <a:r>
              <a:rPr lang="en-US" sz="1400" dirty="0" smtClean="0"/>
              <a:t> TMT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on </a:t>
            </a:r>
            <a:r>
              <a:rPr lang="en-US" sz="1400" dirty="0" err="1" smtClean="0"/>
              <a:t>TMT.MediaTypeID</a:t>
            </a:r>
            <a:r>
              <a:rPr lang="en-US" sz="1400" dirty="0" smtClean="0"/>
              <a:t> = </a:t>
            </a:r>
            <a:r>
              <a:rPr lang="en-US" sz="1400" dirty="0" err="1" smtClean="0"/>
              <a:t>TCI.MediaTypeID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Inner join </a:t>
            </a:r>
            <a:r>
              <a:rPr lang="en-US" sz="1400" dirty="0" err="1" smtClean="0"/>
              <a:t>tblGenre</a:t>
            </a:r>
            <a:r>
              <a:rPr lang="en-US" sz="1400" dirty="0" smtClean="0"/>
              <a:t> TG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on </a:t>
            </a:r>
            <a:r>
              <a:rPr lang="en-US" sz="1400" dirty="0" err="1" smtClean="0"/>
              <a:t>TG.GenreID</a:t>
            </a:r>
            <a:r>
              <a:rPr lang="en-US" sz="1400" dirty="0" smtClean="0"/>
              <a:t> = </a:t>
            </a:r>
            <a:r>
              <a:rPr lang="en-US" sz="1400" dirty="0" err="1" smtClean="0"/>
              <a:t>M.GenreID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ORDER BY </a:t>
            </a:r>
            <a:r>
              <a:rPr lang="en-US" sz="1400" dirty="0" err="1" smtClean="0"/>
              <a:t>M.Title</a:t>
            </a:r>
            <a:r>
              <a:rPr lang="en-US" sz="1400" dirty="0" smtClean="0"/>
              <a:t>, </a:t>
            </a:r>
            <a:r>
              <a:rPr lang="en-US" sz="1400" dirty="0" err="1" smtClean="0"/>
              <a:t>TCI.CopyValue</a:t>
            </a:r>
            <a:r>
              <a:rPr lang="en-US" sz="1400" dirty="0" smtClean="0"/>
              <a:t>;</a:t>
            </a:r>
            <a:endParaRPr lang="en-US" sz="1800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981200"/>
            <a:ext cx="36290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based platform means no installation.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database reduces product cost.</a:t>
            </a:r>
          </a:p>
          <a:p>
            <a:r>
              <a:rPr lang="en-US" dirty="0" smtClean="0"/>
              <a:t>Redundant and Remote storage of data.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4 Join Queries (7A)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Find Breakdown of number of movies per Genre.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 lvl="0">
              <a:spcBef>
                <a:spcPts val="0"/>
              </a:spcBef>
              <a:buClr>
                <a:srgbClr val="B13F9A"/>
              </a:buCl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SELECT </a:t>
            </a:r>
            <a:r>
              <a:rPr lang="en-US" sz="1400" dirty="0" err="1" smtClean="0">
                <a:solidFill>
                  <a:prstClr val="black"/>
                </a:solidFill>
              </a:rPr>
              <a:t>TG.Name</a:t>
            </a:r>
            <a:r>
              <a:rPr lang="en-US" sz="1400" dirty="0" smtClean="0">
                <a:solidFill>
                  <a:prstClr val="black"/>
                </a:solidFill>
              </a:rPr>
              <a:t> Genre, COUNT(</a:t>
            </a:r>
            <a:r>
              <a:rPr lang="en-US" sz="1400" dirty="0" err="1" smtClean="0">
                <a:solidFill>
                  <a:prstClr val="black"/>
                </a:solidFill>
              </a:rPr>
              <a:t>M.MovieID</a:t>
            </a:r>
            <a:r>
              <a:rPr lang="en-US" sz="1400" dirty="0" smtClean="0">
                <a:solidFill>
                  <a:prstClr val="black"/>
                </a:solidFill>
              </a:rPr>
              <a:t>) </a:t>
            </a:r>
            <a:r>
              <a:rPr lang="en-US" sz="1400" dirty="0" err="1" smtClean="0">
                <a:solidFill>
                  <a:prstClr val="black"/>
                </a:solidFill>
              </a:rPr>
              <a:t>Num_of_Genre</a:t>
            </a:r>
            <a:endParaRPr lang="en-US" sz="1400" dirty="0" smtClean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B13F9A"/>
              </a:buCl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FROM </a:t>
            </a:r>
            <a:r>
              <a:rPr lang="en-US" sz="1400" dirty="0" err="1" smtClean="0">
                <a:solidFill>
                  <a:prstClr val="black"/>
                </a:solidFill>
              </a:rPr>
              <a:t>tblGenre</a:t>
            </a:r>
            <a:r>
              <a:rPr lang="en-US" sz="1400" dirty="0" smtClean="0">
                <a:solidFill>
                  <a:prstClr val="black"/>
                </a:solidFill>
              </a:rPr>
              <a:t> TG</a:t>
            </a:r>
          </a:p>
          <a:p>
            <a:pPr lvl="0">
              <a:spcBef>
                <a:spcPts val="0"/>
              </a:spcBef>
              <a:buClr>
                <a:srgbClr val="B13F9A"/>
              </a:buCl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LEFT JOIN </a:t>
            </a:r>
            <a:r>
              <a:rPr lang="en-US" sz="1400" dirty="0" err="1" smtClean="0">
                <a:solidFill>
                  <a:prstClr val="black"/>
                </a:solidFill>
              </a:rPr>
              <a:t>tblMovie</a:t>
            </a:r>
            <a:r>
              <a:rPr lang="en-US" sz="1400" dirty="0" smtClean="0">
                <a:solidFill>
                  <a:prstClr val="black"/>
                </a:solidFill>
              </a:rPr>
              <a:t> M</a:t>
            </a:r>
          </a:p>
          <a:p>
            <a:pPr lvl="0">
              <a:spcBef>
                <a:spcPts val="0"/>
              </a:spcBef>
              <a:buClr>
                <a:srgbClr val="B13F9A"/>
              </a:buCl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  ON </a:t>
            </a:r>
            <a:r>
              <a:rPr lang="en-US" sz="1400" dirty="0" err="1" smtClean="0">
                <a:solidFill>
                  <a:prstClr val="black"/>
                </a:solidFill>
              </a:rPr>
              <a:t>TG.GenreID</a:t>
            </a:r>
            <a:r>
              <a:rPr lang="en-US" sz="1400" dirty="0" smtClean="0">
                <a:solidFill>
                  <a:prstClr val="black"/>
                </a:solidFill>
              </a:rPr>
              <a:t> = </a:t>
            </a:r>
            <a:r>
              <a:rPr lang="en-US" sz="1400" dirty="0" err="1" smtClean="0">
                <a:solidFill>
                  <a:prstClr val="black"/>
                </a:solidFill>
              </a:rPr>
              <a:t>M.GenreID</a:t>
            </a:r>
            <a:endParaRPr lang="en-US" sz="1400" dirty="0" smtClean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B13F9A"/>
              </a:buCl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GROUP BY </a:t>
            </a:r>
            <a:r>
              <a:rPr lang="en-US" sz="1400" dirty="0" err="1" smtClean="0">
                <a:solidFill>
                  <a:prstClr val="black"/>
                </a:solidFill>
              </a:rPr>
              <a:t>TG.Name</a:t>
            </a:r>
            <a:endParaRPr lang="en-US" sz="1400" dirty="0" smtClean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B13F9A"/>
              </a:buCl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ORDER BY 2 DESC, </a:t>
            </a:r>
            <a:r>
              <a:rPr lang="en-US" sz="1400" dirty="0" err="1" smtClean="0">
                <a:solidFill>
                  <a:prstClr val="black"/>
                </a:solidFill>
              </a:rPr>
              <a:t>TG.Name</a:t>
            </a:r>
            <a:r>
              <a:rPr lang="en-US" sz="1400" dirty="0" smtClean="0">
                <a:solidFill>
                  <a:prstClr val="black"/>
                </a:solidFill>
              </a:rPr>
              <a:t> ASC;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895600"/>
            <a:ext cx="2057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4 </a:t>
            </a:r>
            <a:r>
              <a:rPr lang="en-US" dirty="0" err="1" smtClean="0"/>
              <a:t>Subqueries</a:t>
            </a:r>
            <a:r>
              <a:rPr lang="en-US" dirty="0" smtClean="0"/>
              <a:t>/in/exists (7B)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Find the number of movies rented per each Customer.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 lvl="0">
              <a:spcBef>
                <a:spcPts val="0"/>
              </a:spcBef>
              <a:buClr>
                <a:srgbClr val="B13F9A"/>
              </a:buCl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SELECT </a:t>
            </a:r>
            <a:r>
              <a:rPr lang="en-US" sz="1400" dirty="0" err="1" smtClean="0">
                <a:solidFill>
                  <a:prstClr val="black"/>
                </a:solidFill>
              </a:rPr>
              <a:t>TC.FName</a:t>
            </a:r>
            <a:r>
              <a:rPr lang="en-US" sz="1400" dirty="0" smtClean="0">
                <a:solidFill>
                  <a:prstClr val="black"/>
                </a:solidFill>
              </a:rPr>
              <a:t>, </a:t>
            </a:r>
            <a:r>
              <a:rPr lang="en-US" sz="1400" dirty="0" err="1" smtClean="0">
                <a:solidFill>
                  <a:prstClr val="black"/>
                </a:solidFill>
              </a:rPr>
              <a:t>TC.LName</a:t>
            </a:r>
            <a:r>
              <a:rPr lang="en-US" sz="1400" dirty="0" smtClean="0">
                <a:solidFill>
                  <a:prstClr val="black"/>
                </a:solidFill>
              </a:rPr>
              <a:t>, Coalesce(TAC.MoviesRented,0) </a:t>
            </a:r>
            <a:r>
              <a:rPr lang="en-US" sz="1400" dirty="0" err="1" smtClean="0">
                <a:solidFill>
                  <a:prstClr val="black"/>
                </a:solidFill>
              </a:rPr>
              <a:t>Movies_Rented</a:t>
            </a:r>
            <a:endParaRPr lang="en-US" sz="1400" dirty="0" smtClean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B13F9A"/>
              </a:buCl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FROM </a:t>
            </a:r>
            <a:r>
              <a:rPr lang="en-US" sz="1400" dirty="0" err="1" smtClean="0">
                <a:solidFill>
                  <a:prstClr val="black"/>
                </a:solidFill>
              </a:rPr>
              <a:t>tblCustomer</a:t>
            </a:r>
            <a:r>
              <a:rPr lang="en-US" sz="1400" dirty="0" smtClean="0">
                <a:solidFill>
                  <a:prstClr val="black"/>
                </a:solidFill>
              </a:rPr>
              <a:t> TC</a:t>
            </a:r>
          </a:p>
          <a:p>
            <a:pPr lvl="0">
              <a:spcBef>
                <a:spcPts val="0"/>
              </a:spcBef>
              <a:buClr>
                <a:srgbClr val="B13F9A"/>
              </a:buCl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LEFT JOIN (SELECT </a:t>
            </a:r>
            <a:r>
              <a:rPr lang="en-US" sz="1400" dirty="0" err="1" smtClean="0">
                <a:solidFill>
                  <a:prstClr val="black"/>
                </a:solidFill>
              </a:rPr>
              <a:t>CustomerID</a:t>
            </a:r>
            <a:r>
              <a:rPr lang="en-US" sz="1400" dirty="0" smtClean="0">
                <a:solidFill>
                  <a:prstClr val="black"/>
                </a:solidFill>
              </a:rPr>
              <a:t>, count(*) </a:t>
            </a:r>
            <a:r>
              <a:rPr lang="en-US" sz="1400" dirty="0" err="1" smtClean="0">
                <a:solidFill>
                  <a:prstClr val="black"/>
                </a:solidFill>
              </a:rPr>
              <a:t>MoviesRented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</a:p>
          <a:p>
            <a:pPr lvl="0">
              <a:spcBef>
                <a:spcPts val="0"/>
              </a:spcBef>
              <a:buClr>
                <a:srgbClr val="B13F9A"/>
              </a:buCl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               FROM </a:t>
            </a:r>
            <a:r>
              <a:rPr lang="en-US" sz="1400" dirty="0" err="1" smtClean="0">
                <a:solidFill>
                  <a:prstClr val="black"/>
                </a:solidFill>
              </a:rPr>
              <a:t>tblRentalHistory</a:t>
            </a:r>
            <a:r>
              <a:rPr lang="en-US" sz="1400" dirty="0" smtClean="0">
                <a:solidFill>
                  <a:prstClr val="black"/>
                </a:solidFill>
              </a:rPr>
              <a:t> T1 </a:t>
            </a:r>
          </a:p>
          <a:p>
            <a:pPr lvl="0">
              <a:spcBef>
                <a:spcPts val="0"/>
              </a:spcBef>
              <a:buClr>
                <a:srgbClr val="B13F9A"/>
              </a:buCl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               INNER JOIN </a:t>
            </a:r>
            <a:r>
              <a:rPr lang="en-US" sz="1400" dirty="0" err="1" smtClean="0">
                <a:solidFill>
                  <a:prstClr val="black"/>
                </a:solidFill>
              </a:rPr>
              <a:t>tblAccountCustomer</a:t>
            </a:r>
            <a:r>
              <a:rPr lang="en-US" sz="1400" dirty="0" smtClean="0">
                <a:solidFill>
                  <a:prstClr val="black"/>
                </a:solidFill>
              </a:rPr>
              <a:t> T2 </a:t>
            </a:r>
          </a:p>
          <a:p>
            <a:pPr lvl="0">
              <a:spcBef>
                <a:spcPts val="0"/>
              </a:spcBef>
              <a:buClr>
                <a:srgbClr val="B13F9A"/>
              </a:buCl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                 ON T2.AccountCustomerID = T1.AccountCustomerID  </a:t>
            </a:r>
          </a:p>
          <a:p>
            <a:pPr lvl="0">
              <a:spcBef>
                <a:spcPts val="0"/>
              </a:spcBef>
              <a:buClr>
                <a:srgbClr val="B13F9A"/>
              </a:buCl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               GROUP BY </a:t>
            </a:r>
            <a:r>
              <a:rPr lang="en-US" sz="1400" dirty="0" err="1" smtClean="0">
                <a:solidFill>
                  <a:prstClr val="black"/>
                </a:solidFill>
              </a:rPr>
              <a:t>CustomerID</a:t>
            </a:r>
            <a:r>
              <a:rPr lang="en-US" sz="1400" dirty="0" smtClean="0">
                <a:solidFill>
                  <a:prstClr val="black"/>
                </a:solidFill>
              </a:rPr>
              <a:t>)  TAC</a:t>
            </a:r>
          </a:p>
          <a:p>
            <a:pPr lvl="0">
              <a:spcBef>
                <a:spcPts val="0"/>
              </a:spcBef>
              <a:buClr>
                <a:srgbClr val="B13F9A"/>
              </a:buCl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  ON </a:t>
            </a:r>
            <a:r>
              <a:rPr lang="en-US" sz="1400" dirty="0" err="1" smtClean="0">
                <a:solidFill>
                  <a:prstClr val="black"/>
                </a:solidFill>
              </a:rPr>
              <a:t>TAC.CustomerID</a:t>
            </a:r>
            <a:r>
              <a:rPr lang="en-US" sz="1400" dirty="0" smtClean="0">
                <a:solidFill>
                  <a:prstClr val="black"/>
                </a:solidFill>
              </a:rPr>
              <a:t> = </a:t>
            </a:r>
            <a:r>
              <a:rPr lang="en-US" sz="1400" dirty="0" err="1" smtClean="0">
                <a:solidFill>
                  <a:prstClr val="black"/>
                </a:solidFill>
              </a:rPr>
              <a:t>TC.CustomerID</a:t>
            </a:r>
            <a:endParaRPr lang="en-US" sz="1400" dirty="0" smtClean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B13F9A"/>
              </a:buCl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GROUP BY </a:t>
            </a:r>
            <a:r>
              <a:rPr lang="en-US" sz="1400" dirty="0" err="1" smtClean="0">
                <a:solidFill>
                  <a:prstClr val="black"/>
                </a:solidFill>
              </a:rPr>
              <a:t>TC.FName</a:t>
            </a:r>
            <a:r>
              <a:rPr lang="en-US" sz="1400" dirty="0" smtClean="0">
                <a:solidFill>
                  <a:prstClr val="black"/>
                </a:solidFill>
              </a:rPr>
              <a:t>, </a:t>
            </a:r>
            <a:r>
              <a:rPr lang="en-US" sz="1400" dirty="0" err="1" smtClean="0">
                <a:solidFill>
                  <a:prstClr val="black"/>
                </a:solidFill>
              </a:rPr>
              <a:t>TC.Lname</a:t>
            </a:r>
            <a:endParaRPr lang="en-US" sz="1400" dirty="0" smtClean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B13F9A"/>
              </a:buClr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ORDER BY 3 </a:t>
            </a:r>
            <a:r>
              <a:rPr lang="en-US" sz="1400" dirty="0" err="1" smtClean="0">
                <a:solidFill>
                  <a:prstClr val="black"/>
                </a:solidFill>
              </a:rPr>
              <a:t>desc</a:t>
            </a:r>
            <a:r>
              <a:rPr lang="en-US" sz="1400" dirty="0" smtClean="0">
                <a:solidFill>
                  <a:prstClr val="black"/>
                </a:solidFill>
              </a:rPr>
              <a:t>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505200"/>
            <a:ext cx="2743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4 </a:t>
            </a:r>
            <a:r>
              <a:rPr lang="en-US" dirty="0" err="1" smtClean="0"/>
              <a:t>Subqueries</a:t>
            </a:r>
            <a:r>
              <a:rPr lang="en-US" dirty="0" smtClean="0"/>
              <a:t>/in/exists (7B)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Find all the movies where there is not a Blue Ray Disk Copy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SELECT Title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FROM </a:t>
            </a:r>
            <a:r>
              <a:rPr lang="en-US" sz="1400" dirty="0" err="1" smtClean="0"/>
              <a:t>tblMovie</a:t>
            </a:r>
            <a:r>
              <a:rPr lang="en-US" sz="1400" dirty="0" smtClean="0"/>
              <a:t> M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WHERE NOT EXISTS (SELECT 1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		FROM </a:t>
            </a:r>
            <a:r>
              <a:rPr lang="en-US" sz="1400" dirty="0" err="1" smtClean="0"/>
              <a:t>tblCopyInformation</a:t>
            </a:r>
            <a:r>
              <a:rPr lang="en-US" sz="1400" dirty="0" smtClean="0"/>
              <a:t> TCI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		WHERE </a:t>
            </a:r>
            <a:r>
              <a:rPr lang="en-US" sz="1400" dirty="0" err="1" smtClean="0"/>
              <a:t>TCI.MovieID</a:t>
            </a:r>
            <a:r>
              <a:rPr lang="en-US" sz="1400" dirty="0" smtClean="0"/>
              <a:t> = </a:t>
            </a:r>
            <a:r>
              <a:rPr lang="en-US" sz="1400" dirty="0" err="1" smtClean="0"/>
              <a:t>M.MovieID</a:t>
            </a:r>
            <a:r>
              <a:rPr lang="en-US" sz="14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		AND </a:t>
            </a:r>
            <a:r>
              <a:rPr lang="en-US" sz="1400" dirty="0" err="1" smtClean="0"/>
              <a:t>TCI.MediaTypeID</a:t>
            </a:r>
            <a:r>
              <a:rPr lang="en-US" sz="1400" dirty="0" smtClean="0"/>
              <a:t> = 4);</a:t>
            </a:r>
          </a:p>
          <a:p>
            <a:pPr>
              <a:buNone/>
            </a:pPr>
            <a:endParaRPr lang="en-US" sz="1800" b="1" dirty="0" smtClean="0"/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Find all the movies where the Genre is not in a specific set of genres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SELECT </a:t>
            </a:r>
            <a:r>
              <a:rPr lang="en-US" sz="1400" dirty="0" err="1" smtClean="0"/>
              <a:t>MovieID</a:t>
            </a:r>
            <a:r>
              <a:rPr lang="en-US" sz="1400" dirty="0" smtClean="0"/>
              <a:t>, Title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FROM </a:t>
            </a:r>
            <a:r>
              <a:rPr lang="en-US" sz="1400" dirty="0" err="1" smtClean="0"/>
              <a:t>tblMovie</a:t>
            </a:r>
            <a:r>
              <a:rPr lang="en-US" sz="1400" dirty="0" smtClean="0"/>
              <a:t> M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WHERE </a:t>
            </a:r>
            <a:r>
              <a:rPr lang="en-US" sz="1400" dirty="0" err="1" smtClean="0"/>
              <a:t>M.GenreID</a:t>
            </a:r>
            <a:r>
              <a:rPr lang="en-US" sz="1400" dirty="0" smtClean="0"/>
              <a:t> NOT IN (1,5,7,4)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ORDER BY Title DESC;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286000"/>
            <a:ext cx="14954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572000"/>
            <a:ext cx="1914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4 </a:t>
            </a:r>
            <a:r>
              <a:rPr lang="en-US" dirty="0" err="1" smtClean="0"/>
              <a:t>Subqueries</a:t>
            </a:r>
            <a:r>
              <a:rPr lang="en-US" dirty="0" smtClean="0"/>
              <a:t>/in/exists (7B)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Find all Action, Drama, or Suspense movies, where the Title has “NA” in it somewhere.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SELECT </a:t>
            </a:r>
            <a:r>
              <a:rPr lang="en-US" sz="1400" dirty="0" err="1" smtClean="0"/>
              <a:t>M.Title</a:t>
            </a:r>
            <a:r>
              <a:rPr lang="en-US" sz="1400" dirty="0" smtClean="0"/>
              <a:t>, </a:t>
            </a:r>
            <a:r>
              <a:rPr lang="en-US" sz="1400" dirty="0" err="1" smtClean="0"/>
              <a:t>TG.Name</a:t>
            </a:r>
            <a:r>
              <a:rPr lang="en-US" sz="1400" dirty="0" smtClean="0"/>
              <a:t> Genre, </a:t>
            </a:r>
            <a:r>
              <a:rPr lang="en-US" sz="1400" dirty="0" err="1" smtClean="0"/>
              <a:t>M.ReleaseDate</a:t>
            </a:r>
            <a:r>
              <a:rPr lang="en-US" sz="1400" dirty="0" smtClean="0"/>
              <a:t>, </a:t>
            </a:r>
            <a:r>
              <a:rPr lang="en-US" sz="1400" dirty="0" err="1" smtClean="0"/>
              <a:t>M.RunningLength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FROM </a:t>
            </a:r>
            <a:r>
              <a:rPr lang="en-US" sz="1400" dirty="0" err="1" smtClean="0"/>
              <a:t>tblMovie</a:t>
            </a:r>
            <a:r>
              <a:rPr lang="en-US" sz="1400" dirty="0" smtClean="0"/>
              <a:t> M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INNER JOIN </a:t>
            </a:r>
            <a:r>
              <a:rPr lang="en-US" sz="1400" dirty="0" err="1" smtClean="0"/>
              <a:t>tblGenre</a:t>
            </a:r>
            <a:r>
              <a:rPr lang="en-US" sz="1400" dirty="0" smtClean="0"/>
              <a:t> TG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ON </a:t>
            </a:r>
            <a:r>
              <a:rPr lang="en-US" sz="1400" dirty="0" err="1" smtClean="0"/>
              <a:t>TG.GenreID</a:t>
            </a:r>
            <a:r>
              <a:rPr lang="en-US" sz="1400" dirty="0" smtClean="0"/>
              <a:t> = </a:t>
            </a:r>
            <a:r>
              <a:rPr lang="en-US" sz="1400" dirty="0" err="1" smtClean="0"/>
              <a:t>M.GenreID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WHERE lower(</a:t>
            </a:r>
            <a:r>
              <a:rPr lang="en-US" sz="1400" dirty="0" err="1" smtClean="0"/>
              <a:t>M.Title</a:t>
            </a:r>
            <a:r>
              <a:rPr lang="en-US" sz="1400" dirty="0" smtClean="0"/>
              <a:t>) like '%</a:t>
            </a:r>
            <a:r>
              <a:rPr lang="en-US" sz="1400" dirty="0" err="1" smtClean="0"/>
              <a:t>na</a:t>
            </a:r>
            <a:r>
              <a:rPr lang="en-US" sz="1400" dirty="0" smtClean="0"/>
              <a:t>%' and </a:t>
            </a:r>
            <a:r>
              <a:rPr lang="en-US" sz="1400" dirty="0" err="1" smtClean="0"/>
              <a:t>M.GenreID</a:t>
            </a:r>
            <a:r>
              <a:rPr lang="en-US" sz="1400" dirty="0" smtClean="0"/>
              <a:t> in (1,4,10);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038600"/>
            <a:ext cx="3714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Indexes to enhance query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 smtClean="0"/>
              <a:t>Index created for Query #3 in Section 6B.  Allows for faster customer lookup by Name (first).</a:t>
            </a:r>
            <a:br>
              <a:rPr lang="en-US" sz="1800" b="1" dirty="0" smtClean="0"/>
            </a:br>
            <a:r>
              <a:rPr lang="en-US" sz="1800" dirty="0" smtClean="0"/>
              <a:t>CREATE INDEX </a:t>
            </a:r>
            <a:r>
              <a:rPr lang="en-US" sz="1800" dirty="0" err="1" smtClean="0"/>
              <a:t>index_empfname</a:t>
            </a:r>
            <a:r>
              <a:rPr lang="en-US" sz="1800" dirty="0" smtClean="0"/>
              <a:t> ON </a:t>
            </a:r>
            <a:r>
              <a:rPr lang="en-US" sz="1800" dirty="0" err="1" smtClean="0"/>
              <a:t>tblCustomer</a:t>
            </a:r>
            <a:r>
              <a:rPr lang="en-US" sz="1800" dirty="0" smtClean="0"/>
              <a:t>(</a:t>
            </a:r>
            <a:r>
              <a:rPr lang="en-US" sz="1800" dirty="0" err="1" smtClean="0"/>
              <a:t>FName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/>
              <a:t>Index created for Query #3 in Section 6B.  Allows for faster customer lookup by Name (last).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CREATE INDEX </a:t>
            </a:r>
            <a:r>
              <a:rPr lang="en-US" sz="1800" dirty="0" err="1" smtClean="0"/>
              <a:t>index_emplname</a:t>
            </a:r>
            <a:r>
              <a:rPr lang="en-US" sz="1800" dirty="0" smtClean="0"/>
              <a:t> ON </a:t>
            </a:r>
            <a:r>
              <a:rPr lang="en-US" sz="1800" dirty="0" err="1" smtClean="0"/>
              <a:t>tblCustomer</a:t>
            </a:r>
            <a:r>
              <a:rPr lang="en-US" sz="1800" dirty="0" smtClean="0"/>
              <a:t>(</a:t>
            </a:r>
            <a:r>
              <a:rPr lang="en-US" sz="1800" dirty="0" err="1" smtClean="0"/>
              <a:t>LName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/>
              <a:t>Index created for Query #1 in Section 6A.  Allows for faster movie lookup by Running Length.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CREATE INDEX </a:t>
            </a:r>
            <a:r>
              <a:rPr lang="en-US" sz="1800" dirty="0" err="1" smtClean="0"/>
              <a:t>index_runlength</a:t>
            </a:r>
            <a:r>
              <a:rPr lang="en-US" sz="1800" dirty="0" smtClean="0"/>
              <a:t> ON </a:t>
            </a:r>
            <a:r>
              <a:rPr lang="en-US" sz="1800" dirty="0" err="1" smtClean="0"/>
              <a:t>tblMovie</a:t>
            </a:r>
            <a:r>
              <a:rPr lang="en-US" sz="1800" dirty="0" smtClean="0"/>
              <a:t>(</a:t>
            </a:r>
            <a:r>
              <a:rPr lang="en-US" sz="1800" dirty="0" err="1" smtClean="0"/>
              <a:t>RunningLength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/>
              <a:t>Index created for Query #4 in Section 7B.  Allows for faster movie lookup by searching for the Title.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CREATE INDEX </a:t>
            </a:r>
            <a:r>
              <a:rPr lang="en-US" sz="1800" dirty="0" err="1" smtClean="0"/>
              <a:t>index_title</a:t>
            </a:r>
            <a:r>
              <a:rPr lang="en-US" sz="1800" dirty="0" smtClean="0"/>
              <a:t> ON </a:t>
            </a:r>
            <a:r>
              <a:rPr lang="en-US" sz="1800" dirty="0" err="1" smtClean="0"/>
              <a:t>tblMovie</a:t>
            </a:r>
            <a:r>
              <a:rPr lang="en-US" sz="1800" dirty="0" smtClean="0"/>
              <a:t>(Title);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5791200" cy="498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Catalog and store.</a:t>
            </a:r>
          </a:p>
          <a:p>
            <a:pPr lvl="1"/>
            <a:r>
              <a:rPr lang="en-US" dirty="0" smtClean="0"/>
              <a:t>Alternatively use to track your personal collection of movies.</a:t>
            </a:r>
          </a:p>
          <a:p>
            <a:r>
              <a:rPr lang="en-US" dirty="0" smtClean="0"/>
              <a:t>Search and review.</a:t>
            </a:r>
          </a:p>
          <a:p>
            <a:r>
              <a:rPr lang="en-US" dirty="0" smtClean="0"/>
              <a:t>Per Copy tracking of rental history.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Management</a:t>
            </a:r>
            <a:endParaRPr lang="en-US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63531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0"/>
            <a:ext cx="8077200" cy="462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Using HTML forms with checkboxes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5943600" cy="5099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1327</TotalTime>
  <Words>1337</Words>
  <Application>Microsoft Office PowerPoint</Application>
  <PresentationFormat>On-screen Show (4:3)</PresentationFormat>
  <Paragraphs>326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Opulent</vt:lpstr>
      <vt:lpstr>Movie Rental</vt:lpstr>
      <vt:lpstr>Slide 2</vt:lpstr>
      <vt:lpstr>Purpose</vt:lpstr>
      <vt:lpstr>Overview of features</vt:lpstr>
      <vt:lpstr>E-R Diagram</vt:lpstr>
      <vt:lpstr>Movie Features</vt:lpstr>
      <vt:lpstr>Movie Management</vt:lpstr>
      <vt:lpstr>Reports</vt:lpstr>
      <vt:lpstr>Using HTML forms with checkboxes</vt:lpstr>
      <vt:lpstr>Updating a record using HTML Forms</vt:lpstr>
      <vt:lpstr>Customer Features</vt:lpstr>
      <vt:lpstr>Account Features</vt:lpstr>
      <vt:lpstr>Tracked Movie information</vt:lpstr>
      <vt:lpstr>Tracked Customer Information</vt:lpstr>
      <vt:lpstr>Tracked Rental Information</vt:lpstr>
      <vt:lpstr>Database and user creation</vt:lpstr>
      <vt:lpstr>Genre Table</vt:lpstr>
      <vt:lpstr>Media Type Table</vt:lpstr>
      <vt:lpstr>Account Plan Table</vt:lpstr>
      <vt:lpstr>Account table</vt:lpstr>
      <vt:lpstr>Customer Table</vt:lpstr>
      <vt:lpstr>Movie Table</vt:lpstr>
      <vt:lpstr>Movie Table cont…</vt:lpstr>
      <vt:lpstr>Copy Information Table</vt:lpstr>
      <vt:lpstr>Copy Information Table Cont…</vt:lpstr>
      <vt:lpstr>Account Relationship Type Table</vt:lpstr>
      <vt:lpstr>Account Customer Table</vt:lpstr>
      <vt:lpstr>Account Customer Table Cont…</vt:lpstr>
      <vt:lpstr>Rental History Table</vt:lpstr>
      <vt:lpstr>Rental History Table Cont…</vt:lpstr>
      <vt:lpstr>4 Simple Select Queries (6a)</vt:lpstr>
      <vt:lpstr>4 Simple Select Queries (6a) Cont…</vt:lpstr>
      <vt:lpstr>4 Order by/Group by Queries (6b)</vt:lpstr>
      <vt:lpstr>4 Order by/Group by Queries (6b) Cont…</vt:lpstr>
      <vt:lpstr>4 Order by/Group by Queries (6b) Cont…</vt:lpstr>
      <vt:lpstr>4 Order by/Group by Queries (6b) Cont…</vt:lpstr>
      <vt:lpstr>4 Join Queries (7A)</vt:lpstr>
      <vt:lpstr>4 Join Queries (7A) Cont…</vt:lpstr>
      <vt:lpstr>4 Join Queries (7A) Cont…</vt:lpstr>
      <vt:lpstr>4 Join Queries (7A) Cont…</vt:lpstr>
      <vt:lpstr>4 Subqueries/in/exists (7B)</vt:lpstr>
      <vt:lpstr>4 Subqueries/in/exists (7B) Cont…</vt:lpstr>
      <vt:lpstr>4 Subqueries/in/exists (7B) Cont…</vt:lpstr>
      <vt:lpstr>Indexes to enhance query speed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Rental</dc:title>
  <dc:creator>Thisisme1</dc:creator>
  <cp:lastModifiedBy>Thisisme1</cp:lastModifiedBy>
  <cp:revision>153</cp:revision>
  <dcterms:created xsi:type="dcterms:W3CDTF">2006-08-16T00:00:00Z</dcterms:created>
  <dcterms:modified xsi:type="dcterms:W3CDTF">2011-04-25T15:22:37Z</dcterms:modified>
</cp:coreProperties>
</file>