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591" autoAdjust="0"/>
    <p:restoredTop sz="96412" autoAdjust="0"/>
  </p:normalViewPr>
  <p:slideViewPr>
    <p:cSldViewPr snapToGrid="0">
      <p:cViewPr>
        <p:scale>
          <a:sx n="33" d="100"/>
          <a:sy n="33" d="100"/>
        </p:scale>
        <p:origin x="222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1B2E4-38EE-479A-87A8-AA943214FC9D}" type="datetimeFigureOut">
              <a:rPr lang="en-US" smtClean="0"/>
              <a:t>4/15/2018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8ACF8-EE2B-42BB-8E43-51502954C26C}" type="slidenum">
              <a:rPr lang="en-US" smtClean="0"/>
              <a:t>‹#›</a:t>
            </a:fld>
            <a:endParaRPr lang="en-US"/>
          </a:p>
        </p:txBody>
      </p:sp>
    </p:spTree>
    <p:extLst>
      <p:ext uri="{BB962C8B-B14F-4D97-AF65-F5344CB8AC3E}">
        <p14:creationId xmlns:p14="http://schemas.microsoft.com/office/powerpoint/2010/main" val="129379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E8ACF8-EE2B-42BB-8E43-51502954C26C}" type="slidenum">
              <a:rPr lang="en-US" smtClean="0"/>
              <a:t>1</a:t>
            </a:fld>
            <a:endParaRPr lang="en-US"/>
          </a:p>
        </p:txBody>
      </p:sp>
    </p:spTree>
    <p:extLst>
      <p:ext uri="{BB962C8B-B14F-4D97-AF65-F5344CB8AC3E}">
        <p14:creationId xmlns:p14="http://schemas.microsoft.com/office/powerpoint/2010/main" val="2259298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373DE7-29FA-4095-8C28-A43CB44A68A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329113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73DE7-29FA-4095-8C28-A43CB44A68A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226304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73DE7-29FA-4095-8C28-A43CB44A68A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564525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73DE7-29FA-4095-8C28-A43CB44A68A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366003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73DE7-29FA-4095-8C28-A43CB44A68A2}"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156263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373DE7-29FA-4095-8C28-A43CB44A68A2}"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400913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73DE7-29FA-4095-8C28-A43CB44A68A2}" type="datetimeFigureOut">
              <a:rPr lang="en-US" smtClean="0"/>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321827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373DE7-29FA-4095-8C28-A43CB44A68A2}" type="datetimeFigureOut">
              <a:rPr lang="en-US" smtClean="0"/>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77119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73DE7-29FA-4095-8C28-A43CB44A68A2}" type="datetimeFigureOut">
              <a:rPr lang="en-US" smtClean="0"/>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307233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73DE7-29FA-4095-8C28-A43CB44A68A2}"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119094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73DE7-29FA-4095-8C28-A43CB44A68A2}"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A0D75-0EF2-4027-A76F-A97904395944}" type="slidenum">
              <a:rPr lang="en-US" smtClean="0"/>
              <a:t>‹#›</a:t>
            </a:fld>
            <a:endParaRPr lang="en-US"/>
          </a:p>
        </p:txBody>
      </p:sp>
    </p:spTree>
    <p:extLst>
      <p:ext uri="{BB962C8B-B14F-4D97-AF65-F5344CB8AC3E}">
        <p14:creationId xmlns:p14="http://schemas.microsoft.com/office/powerpoint/2010/main" val="111662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C3373DE7-29FA-4095-8C28-A43CB44A68A2}" type="datetimeFigureOut">
              <a:rPr lang="en-US" smtClean="0"/>
              <a:t>4/15/2018</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65AA0D75-0EF2-4027-A76F-A97904395944}" type="slidenum">
              <a:rPr lang="en-US" smtClean="0"/>
              <a:t>‹#›</a:t>
            </a:fld>
            <a:endParaRPr lang="en-US"/>
          </a:p>
        </p:txBody>
      </p:sp>
    </p:spTree>
    <p:extLst>
      <p:ext uri="{BB962C8B-B14F-4D97-AF65-F5344CB8AC3E}">
        <p14:creationId xmlns:p14="http://schemas.microsoft.com/office/powerpoint/2010/main" val="1994132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tx2">
                <a:lumMod val="60000"/>
                <a:lumOff val="40000"/>
              </a:schemeClr>
            </a:gs>
            <a:gs pos="35000">
              <a:schemeClr val="accent4">
                <a:lumMod val="45000"/>
                <a:lumOff val="55000"/>
              </a:schemeClr>
            </a:gs>
            <a:gs pos="89000">
              <a:schemeClr val="tx2">
                <a:lumMod val="60000"/>
                <a:lumOff val="40000"/>
              </a:schemeClr>
            </a:gs>
          </a:gsLst>
          <a:lin ang="39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32918400" cy="1181100"/>
          </a:xfrm>
        </p:spPr>
        <p:txBody>
          <a:bodyPr>
            <a:normAutofit/>
          </a:bodyPr>
          <a:lstStyle/>
          <a:p>
            <a:r>
              <a:rPr lang="en-US" sz="6600" b="1" dirty="0" smtClean="0">
                <a:latin typeface="Bell MT" panose="02020503060305020303" pitchFamily="18" charset="0"/>
              </a:rPr>
              <a:t>Water detection using machine learning</a:t>
            </a:r>
            <a:endParaRPr lang="en-US" sz="6600" b="1" dirty="0">
              <a:latin typeface="Bell MT" panose="02020503060305020303" pitchFamily="18" charset="0"/>
            </a:endParaRPr>
          </a:p>
        </p:txBody>
      </p:sp>
      <p:sp>
        <p:nvSpPr>
          <p:cNvPr id="4" name="TextBox 3"/>
          <p:cNvSpPr txBox="1"/>
          <p:nvPr/>
        </p:nvSpPr>
        <p:spPr>
          <a:xfrm>
            <a:off x="457200" y="9140728"/>
            <a:ext cx="6934200" cy="923330"/>
          </a:xfrm>
          <a:prstGeom prst="rect">
            <a:avLst/>
          </a:prstGeom>
          <a:noFill/>
        </p:spPr>
        <p:txBody>
          <a:bodyPr wrap="square" rtlCol="0">
            <a:spAutoFit/>
          </a:bodyPr>
          <a:lstStyle/>
          <a:p>
            <a:r>
              <a:rPr lang="en-US" sz="5400" b="1" dirty="0" smtClean="0">
                <a:latin typeface="Bell MT" panose="02020503060305020303" pitchFamily="18" charset="0"/>
              </a:rPr>
              <a:t>Pre-processing</a:t>
            </a:r>
            <a:endParaRPr lang="en-US" b="1" dirty="0">
              <a:latin typeface="Bell MT" panose="02020503060305020303" pitchFamily="18" charset="0"/>
            </a:endParaRPr>
          </a:p>
        </p:txBody>
      </p:sp>
      <p:sp>
        <p:nvSpPr>
          <p:cNvPr id="6" name="TextBox 5"/>
          <p:cNvSpPr txBox="1"/>
          <p:nvPr/>
        </p:nvSpPr>
        <p:spPr>
          <a:xfrm>
            <a:off x="22740257" y="9178828"/>
            <a:ext cx="6934200" cy="923330"/>
          </a:xfrm>
          <a:prstGeom prst="rect">
            <a:avLst/>
          </a:prstGeom>
          <a:noFill/>
        </p:spPr>
        <p:txBody>
          <a:bodyPr wrap="square" rtlCol="0">
            <a:spAutoFit/>
          </a:bodyPr>
          <a:lstStyle/>
          <a:p>
            <a:r>
              <a:rPr lang="en-US" sz="5400" b="1" dirty="0" smtClean="0">
                <a:latin typeface="Bell MT" panose="02020503060305020303" pitchFamily="18" charset="0"/>
              </a:rPr>
              <a:t>Classification</a:t>
            </a:r>
            <a:endParaRPr lang="en-US" b="1" dirty="0">
              <a:latin typeface="Bell MT" panose="02020503060305020303" pitchFamily="18" charset="0"/>
            </a:endParaRPr>
          </a:p>
        </p:txBody>
      </p:sp>
      <p:sp>
        <p:nvSpPr>
          <p:cNvPr id="7" name="TextBox 6"/>
          <p:cNvSpPr txBox="1"/>
          <p:nvPr/>
        </p:nvSpPr>
        <p:spPr>
          <a:xfrm>
            <a:off x="11956142" y="9178828"/>
            <a:ext cx="6934200" cy="923330"/>
          </a:xfrm>
          <a:prstGeom prst="rect">
            <a:avLst/>
          </a:prstGeom>
          <a:noFill/>
        </p:spPr>
        <p:txBody>
          <a:bodyPr wrap="square" rtlCol="0">
            <a:spAutoFit/>
          </a:bodyPr>
          <a:lstStyle/>
          <a:p>
            <a:r>
              <a:rPr lang="en-US" sz="5400" b="1" dirty="0" smtClean="0">
                <a:latin typeface="Bell MT" panose="02020503060305020303" pitchFamily="18" charset="0"/>
              </a:rPr>
              <a:t>Feature Extraction</a:t>
            </a:r>
            <a:endParaRPr lang="en-US" b="1" dirty="0">
              <a:latin typeface="Bell MT" panose="02020503060305020303" pitchFamily="18" charset="0"/>
            </a:endParaRPr>
          </a:p>
        </p:txBody>
      </p:sp>
      <p:sp>
        <p:nvSpPr>
          <p:cNvPr id="8" name="TextBox 7"/>
          <p:cNvSpPr txBox="1"/>
          <p:nvPr/>
        </p:nvSpPr>
        <p:spPr>
          <a:xfrm>
            <a:off x="438150" y="16846226"/>
            <a:ext cx="6934200" cy="923330"/>
          </a:xfrm>
          <a:prstGeom prst="rect">
            <a:avLst/>
          </a:prstGeom>
          <a:noFill/>
        </p:spPr>
        <p:txBody>
          <a:bodyPr wrap="square" rtlCol="0">
            <a:spAutoFit/>
          </a:bodyPr>
          <a:lstStyle/>
          <a:p>
            <a:r>
              <a:rPr lang="en-US" sz="5400" b="1" dirty="0" smtClean="0">
                <a:latin typeface="Bell MT" panose="02020503060305020303" pitchFamily="18" charset="0"/>
              </a:rPr>
              <a:t>Conclusion</a:t>
            </a:r>
            <a:endParaRPr lang="en-US" b="1" dirty="0">
              <a:latin typeface="Bell MT" panose="02020503060305020303" pitchFamily="18" charset="0"/>
            </a:endParaRPr>
          </a:p>
        </p:txBody>
      </p:sp>
      <p:sp>
        <p:nvSpPr>
          <p:cNvPr id="9" name="TextBox 8"/>
          <p:cNvSpPr txBox="1"/>
          <p:nvPr/>
        </p:nvSpPr>
        <p:spPr>
          <a:xfrm>
            <a:off x="457199" y="10064058"/>
            <a:ext cx="10829109" cy="2215991"/>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smtClean="0">
                <a:latin typeface="Arial" panose="020B0604020202020204" pitchFamily="34" charset="0"/>
                <a:cs typeface="Arial" panose="020B0604020202020204" pitchFamily="34" charset="0"/>
              </a:rPr>
              <a:t>To perform unsupervised extraction of features, the source image must be first analyzed to determine section of an image that are most likely to be water.</a:t>
            </a:r>
          </a:p>
          <a:p>
            <a:pPr marL="457200" indent="-457200">
              <a:buFont typeface="+mj-lt"/>
              <a:buAutoNum type="arabicPeriod"/>
            </a:pPr>
            <a:r>
              <a:rPr lang="en-US" sz="2400" dirty="0" smtClean="0">
                <a:latin typeface="Arial" panose="020B0604020202020204" pitchFamily="34" charset="0"/>
                <a:cs typeface="Arial" panose="020B0604020202020204" pitchFamily="34" charset="0"/>
              </a:rPr>
              <a:t>All Images are blurred using a low pass temporal filter.</a:t>
            </a:r>
          </a:p>
          <a:p>
            <a:pPr marL="457200" indent="-457200">
              <a:buFont typeface="+mj-lt"/>
              <a:buAutoNum type="arabicPeriod"/>
            </a:pPr>
            <a:r>
              <a:rPr lang="en-US" sz="2400" dirty="0" smtClean="0">
                <a:latin typeface="Arial" panose="020B0604020202020204" pitchFamily="34" charset="0"/>
                <a:cs typeface="Arial" panose="020B0604020202020204" pitchFamily="34" charset="0"/>
              </a:rPr>
              <a:t>Used K-means to group similar colors together into bands used as labels.</a:t>
            </a:r>
          </a:p>
        </p:txBody>
      </p:sp>
      <p:sp>
        <p:nvSpPr>
          <p:cNvPr id="14" name="TextBox 13"/>
          <p:cNvSpPr txBox="1"/>
          <p:nvPr/>
        </p:nvSpPr>
        <p:spPr>
          <a:xfrm>
            <a:off x="22740256" y="10102158"/>
            <a:ext cx="9734007" cy="2215991"/>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smtClean="0">
                <a:latin typeface="Arial" panose="020B0604020202020204" pitchFamily="34" charset="0"/>
                <a:cs typeface="Arial" panose="020B0604020202020204" pitchFamily="34" charset="0"/>
              </a:rPr>
              <a:t> 5. Train the Neural Network on the data.</a:t>
            </a:r>
          </a:p>
          <a:p>
            <a:r>
              <a:rPr lang="en-US" sz="2400" dirty="0" smtClean="0">
                <a:latin typeface="Arial" panose="020B0604020202020204" pitchFamily="34" charset="0"/>
                <a:cs typeface="Arial" panose="020B0604020202020204" pitchFamily="34" charset="0"/>
              </a:rPr>
              <a:t> 6. Validate and test predictions from trained Neural </a:t>
            </a:r>
            <a:r>
              <a:rPr lang="en-US" sz="2400" dirty="0">
                <a:latin typeface="Arial" panose="020B0604020202020204" pitchFamily="34" charset="0"/>
                <a:cs typeface="Arial" panose="020B0604020202020204" pitchFamily="34" charset="0"/>
              </a:rPr>
              <a:t>N</a:t>
            </a:r>
            <a:r>
              <a:rPr lang="en-US" sz="2400" dirty="0" smtClean="0">
                <a:latin typeface="Arial" panose="020B0604020202020204" pitchFamily="34" charset="0"/>
                <a:cs typeface="Arial" panose="020B0604020202020204" pitchFamily="34" charset="0"/>
              </a:rPr>
              <a:t>etwork.</a:t>
            </a:r>
          </a:p>
          <a:p>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p:txBody>
      </p:sp>
      <p:sp>
        <p:nvSpPr>
          <p:cNvPr id="15" name="TextBox 14"/>
          <p:cNvSpPr txBox="1"/>
          <p:nvPr/>
        </p:nvSpPr>
        <p:spPr>
          <a:xfrm>
            <a:off x="11975647" y="10102158"/>
            <a:ext cx="10022204" cy="2215991"/>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smtClean="0">
                <a:latin typeface="Arial" panose="020B0604020202020204" pitchFamily="34" charset="0"/>
                <a:cs typeface="Arial" panose="020B0604020202020204" pitchFamily="34" charset="0"/>
              </a:rPr>
              <a:t> 3. The input image is split into smaller regions.</a:t>
            </a:r>
          </a:p>
          <a:p>
            <a:r>
              <a:rPr lang="en-US" sz="2400" dirty="0" smtClean="0">
                <a:latin typeface="Arial" panose="020B0604020202020204" pitchFamily="34" charset="0"/>
                <a:cs typeface="Arial" panose="020B0604020202020204" pitchFamily="34" charset="0"/>
              </a:rPr>
              <a:t> 4. Each smaller region has features extracted using a HOG</a:t>
            </a:r>
            <a:r>
              <a:rPr lang="en-US" sz="2400" baseline="30000" dirty="0" smtClean="0">
                <a:latin typeface="Arial" panose="020B0604020202020204" pitchFamily="34" charset="0"/>
                <a:cs typeface="Arial" panose="020B0604020202020204" pitchFamily="34" charset="0"/>
              </a:rPr>
              <a:t>[1]</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Regions that fall between 2 bands generated from the preprocessing are not used as data.</a:t>
            </a:r>
          </a:p>
        </p:txBody>
      </p:sp>
      <p:sp>
        <p:nvSpPr>
          <p:cNvPr id="17" name="TextBox 16"/>
          <p:cNvSpPr txBox="1"/>
          <p:nvPr/>
        </p:nvSpPr>
        <p:spPr>
          <a:xfrm>
            <a:off x="438150" y="17769556"/>
            <a:ext cx="31737300" cy="1846659"/>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smtClean="0">
                <a:latin typeface="Arial" panose="020B0604020202020204" pitchFamily="34" charset="0"/>
                <a:cs typeface="Arial" panose="020B0604020202020204" pitchFamily="34" charset="0"/>
              </a:rPr>
              <a:t>The Neural Network was not able to pick up and learn the differences between the bands representing water or not water.</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Being </a:t>
            </a:r>
            <a:r>
              <a:rPr lang="en-US" sz="2400" dirty="0">
                <a:latin typeface="Arial" panose="020B0604020202020204" pitchFamily="34" charset="0"/>
                <a:cs typeface="Arial" panose="020B0604020202020204" pitchFamily="34" charset="0"/>
              </a:rPr>
              <a:t>able to detect water in an image </a:t>
            </a:r>
            <a:r>
              <a:rPr lang="en-US" sz="2400" dirty="0" smtClean="0">
                <a:latin typeface="Arial" panose="020B0604020202020204" pitchFamily="34" charset="0"/>
                <a:cs typeface="Arial" panose="020B0604020202020204" pitchFamily="34" charset="0"/>
              </a:rPr>
              <a:t>initially looked to be a simpler problem than it was. Numerous </a:t>
            </a:r>
            <a:r>
              <a:rPr lang="en-US" sz="2400" dirty="0">
                <a:latin typeface="Arial" panose="020B0604020202020204" pitchFamily="34" charset="0"/>
                <a:cs typeface="Arial" panose="020B0604020202020204" pitchFamily="34" charset="0"/>
              </a:rPr>
              <a:t>issues </a:t>
            </a:r>
            <a:r>
              <a:rPr lang="en-US" sz="2400" dirty="0" smtClean="0">
                <a:latin typeface="Arial" panose="020B0604020202020204" pitchFamily="34" charset="0"/>
                <a:cs typeface="Arial" panose="020B0604020202020204" pitchFamily="34" charset="0"/>
              </a:rPr>
              <a:t>arose </a:t>
            </a:r>
            <a:r>
              <a:rPr lang="en-US" sz="2400" dirty="0">
                <a:latin typeface="Arial" panose="020B0604020202020204" pitchFamily="34" charset="0"/>
                <a:cs typeface="Arial" panose="020B0604020202020204" pitchFamily="34" charset="0"/>
              </a:rPr>
              <a:t>depending on the </a:t>
            </a:r>
            <a:r>
              <a:rPr lang="en-US" sz="2400" dirty="0" smtClean="0">
                <a:latin typeface="Arial" panose="020B0604020202020204" pitchFamily="34" charset="0"/>
                <a:cs typeface="Arial" panose="020B0604020202020204" pitchFamily="34" charset="0"/>
              </a:rPr>
              <a:t>environmental </a:t>
            </a:r>
            <a:r>
              <a:rPr lang="en-US" sz="2400" dirty="0">
                <a:latin typeface="Arial" panose="020B0604020202020204" pitchFamily="34" charset="0"/>
                <a:cs typeface="Arial" panose="020B0604020202020204" pitchFamily="34" charset="0"/>
              </a:rPr>
              <a:t>conditions.  Examples of issues are lighting, wind, fog, season (snow), and obstructions (boats/people). </a:t>
            </a:r>
            <a:r>
              <a:rPr lang="en-US" sz="2400" dirty="0" smtClean="0">
                <a:latin typeface="Arial" panose="020B0604020202020204" pitchFamily="34" charset="0"/>
                <a:cs typeface="Arial" panose="020B0604020202020204" pitchFamily="34" charset="0"/>
              </a:rPr>
              <a:t>More advanced technology might be required to handle these outliers.</a:t>
            </a:r>
            <a:endParaRPr lang="en-US" sz="2400" dirty="0">
              <a:latin typeface="Arial" panose="020B0604020202020204" pitchFamily="34" charset="0"/>
              <a:cs typeface="Arial" panose="020B0604020202020204" pitchFamily="34" charset="0"/>
            </a:endParaRPr>
          </a:p>
        </p:txBody>
      </p:sp>
      <p:sp>
        <p:nvSpPr>
          <p:cNvPr id="18" name="TextBox 17"/>
          <p:cNvSpPr txBox="1"/>
          <p:nvPr/>
        </p:nvSpPr>
        <p:spPr>
          <a:xfrm>
            <a:off x="438058" y="19656681"/>
            <a:ext cx="6934200" cy="923330"/>
          </a:xfrm>
          <a:prstGeom prst="rect">
            <a:avLst/>
          </a:prstGeom>
          <a:noFill/>
        </p:spPr>
        <p:txBody>
          <a:bodyPr wrap="square" rtlCol="0">
            <a:spAutoFit/>
          </a:bodyPr>
          <a:lstStyle/>
          <a:p>
            <a:r>
              <a:rPr lang="en-US" sz="5400" b="1" dirty="0" smtClean="0">
                <a:latin typeface="Bell MT" panose="02020503060305020303" pitchFamily="18" charset="0"/>
              </a:rPr>
              <a:t>Sources</a:t>
            </a:r>
            <a:endParaRPr lang="en-US" b="1" dirty="0">
              <a:latin typeface="Bell MT" panose="02020503060305020303" pitchFamily="18" charset="0"/>
            </a:endParaRPr>
          </a:p>
        </p:txBody>
      </p:sp>
      <p:sp>
        <p:nvSpPr>
          <p:cNvPr id="19" name="TextBox 18"/>
          <p:cNvSpPr txBox="1"/>
          <p:nvPr/>
        </p:nvSpPr>
        <p:spPr>
          <a:xfrm>
            <a:off x="438058" y="20580011"/>
            <a:ext cx="31756442" cy="738664"/>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baseline="30000" dirty="0" smtClean="0"/>
              <a:t>[1]</a:t>
            </a:r>
            <a:r>
              <a:rPr lang="en-US" sz="2400" dirty="0" smtClean="0"/>
              <a:t> </a:t>
            </a:r>
            <a:r>
              <a:rPr lang="en-US" sz="2400" dirty="0" err="1" smtClean="0"/>
              <a:t>Dalal</a:t>
            </a:r>
            <a:r>
              <a:rPr lang="en-US" sz="2400" dirty="0"/>
              <a:t>, N. and </a:t>
            </a:r>
            <a:r>
              <a:rPr lang="en-US" sz="2400" dirty="0" err="1"/>
              <a:t>Triggs</a:t>
            </a:r>
            <a:r>
              <a:rPr lang="en-US" sz="2400" dirty="0"/>
              <a:t>, B., “Histograms of Oriented Gradients for Human Detection,” IEEE Computer Society Conference on Computer Vision and Pattern Recognition, 2005, San Diego, CA, USA</a:t>
            </a:r>
            <a:endParaRPr lang="en-US" sz="2400" dirty="0"/>
          </a:p>
        </p:txBody>
      </p:sp>
      <p:sp>
        <p:nvSpPr>
          <p:cNvPr id="23" name="TextBox 22"/>
          <p:cNvSpPr txBox="1"/>
          <p:nvPr/>
        </p:nvSpPr>
        <p:spPr>
          <a:xfrm>
            <a:off x="10900785" y="2095500"/>
            <a:ext cx="10789364" cy="830997"/>
          </a:xfrm>
          <a:prstGeom prst="rect">
            <a:avLst/>
          </a:prstGeom>
          <a:noFill/>
        </p:spPr>
        <p:txBody>
          <a:bodyPr wrap="none" rtlCol="0">
            <a:spAutoFit/>
          </a:bodyPr>
          <a:lstStyle/>
          <a:p>
            <a:r>
              <a:rPr lang="en-US" sz="4800" dirty="0" smtClean="0"/>
              <a:t>Timothy Harrelson and Jeremy Swartwood</a:t>
            </a:r>
          </a:p>
        </p:txBody>
      </p:sp>
      <p:sp>
        <p:nvSpPr>
          <p:cNvPr id="22" name="TextBox 21"/>
          <p:cNvSpPr txBox="1"/>
          <p:nvPr/>
        </p:nvSpPr>
        <p:spPr>
          <a:xfrm>
            <a:off x="457200" y="2926497"/>
            <a:ext cx="6934200" cy="923330"/>
          </a:xfrm>
          <a:prstGeom prst="rect">
            <a:avLst/>
          </a:prstGeom>
          <a:noFill/>
        </p:spPr>
        <p:txBody>
          <a:bodyPr wrap="square" rtlCol="0">
            <a:spAutoFit/>
          </a:bodyPr>
          <a:lstStyle/>
          <a:p>
            <a:r>
              <a:rPr lang="en-US" sz="5400" b="1" dirty="0" smtClean="0">
                <a:latin typeface="Bell MT" panose="02020503060305020303" pitchFamily="18" charset="0"/>
              </a:rPr>
              <a:t>Overview</a:t>
            </a:r>
            <a:endParaRPr lang="en-US" b="1" dirty="0">
              <a:latin typeface="Bell MT" panose="02020503060305020303" pitchFamily="18" charset="0"/>
            </a:endParaRPr>
          </a:p>
        </p:txBody>
      </p:sp>
      <p:sp>
        <p:nvSpPr>
          <p:cNvPr id="24" name="TextBox 23"/>
          <p:cNvSpPr txBox="1"/>
          <p:nvPr/>
        </p:nvSpPr>
        <p:spPr>
          <a:xfrm>
            <a:off x="457199" y="3849827"/>
            <a:ext cx="14516101" cy="4431983"/>
          </a:xfrm>
          <a:prstGeom prst="rect">
            <a:avLst/>
          </a:prstGeom>
          <a:solidFill>
            <a:schemeClr val="bg1">
              <a:alpha val="60000"/>
            </a:schemeClr>
          </a:solidFill>
          <a:ln w="12700">
            <a:solidFill>
              <a:schemeClr val="tx1"/>
            </a:solidFill>
          </a:ln>
        </p:spPr>
        <p:txBody>
          <a:bodyPr wrap="square" lIns="182880" tIns="182880" rIns="182880" bIns="182880" rtlCol="0">
            <a:spAutoFit/>
          </a:bodyPr>
          <a:lstStyle/>
          <a:p>
            <a:r>
              <a:rPr lang="en-US" sz="2400" dirty="0" smtClean="0">
                <a:latin typeface="Arial" panose="020B0604020202020204" pitchFamily="34" charset="0"/>
                <a:cs typeface="Arial" panose="020B0604020202020204" pitchFamily="34" charset="0"/>
              </a:rPr>
              <a:t>Our project is to make software capable of determining where water lies in an image, for use in determining heights of water for rivers and other bodies of water.  Current processes are expensive.  The proposed method will be cheaper and easier to implement and maintain.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Our method for determining where water is, uses an unsupervised approach with supervised validation of the results.  We will be reading in images, processing their data, and using machine learning to classify where water is in an image.  The process breaks down into three phases which are Pre-processing, Feature Extraction, and Classification.  Pre-processing is modifying the input images to be able to extract meaningful data from them.  Feature Extraction takes the preprocessed images and retrieves the pertinent data that identifies water vs. </a:t>
            </a:r>
            <a:r>
              <a:rPr lang="en-US" sz="2400" dirty="0" smtClean="0">
                <a:latin typeface="Arial" panose="020B0604020202020204" pitchFamily="34" charset="0"/>
                <a:cs typeface="Arial" panose="020B0604020202020204" pitchFamily="34" charset="0"/>
              </a:rPr>
              <a:t>non-water.  Classification </a:t>
            </a:r>
            <a:r>
              <a:rPr lang="en-US" sz="2400" dirty="0">
                <a:latin typeface="Arial" panose="020B0604020202020204" pitchFamily="34" charset="0"/>
                <a:cs typeface="Arial" panose="020B0604020202020204" pitchFamily="34" charset="0"/>
              </a:rPr>
              <a:t>uses a Neural Network </a:t>
            </a:r>
            <a:r>
              <a:rPr lang="en-US" sz="2400" dirty="0" smtClean="0">
                <a:latin typeface="Arial" panose="020B0604020202020204" pitchFamily="34" charset="0"/>
                <a:cs typeface="Arial" panose="020B0604020202020204" pitchFamily="34" charset="0"/>
              </a:rPr>
              <a:t>algorithm </a:t>
            </a:r>
            <a:r>
              <a:rPr lang="en-US" sz="2400" dirty="0">
                <a:latin typeface="Arial" panose="020B0604020202020204" pitchFamily="34" charset="0"/>
                <a:cs typeface="Arial" panose="020B0604020202020204" pitchFamily="34" charset="0"/>
              </a:rPr>
              <a:t>that takes in the </a:t>
            </a:r>
            <a:r>
              <a:rPr lang="en-US" sz="2400" dirty="0" smtClean="0">
                <a:latin typeface="Arial" panose="020B0604020202020204" pitchFamily="34" charset="0"/>
                <a:cs typeface="Arial" panose="020B0604020202020204" pitchFamily="34" charset="0"/>
              </a:rPr>
              <a:t>extracted features </a:t>
            </a:r>
            <a:r>
              <a:rPr lang="en-US" sz="2400" dirty="0">
                <a:latin typeface="Arial" panose="020B0604020202020204" pitchFamily="34" charset="0"/>
                <a:cs typeface="Arial" panose="020B0604020202020204" pitchFamily="34" charset="0"/>
              </a:rPr>
              <a:t>and determines what is water or not water in an image</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8501" y="13162328"/>
            <a:ext cx="3524250" cy="2643187"/>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4153" y="13515141"/>
            <a:ext cx="3524250" cy="2643187"/>
          </a:xfrm>
          <a:prstGeom prst="rect">
            <a:avLst/>
          </a:prstGeom>
        </p:spPr>
      </p:pic>
      <p:sp>
        <p:nvSpPr>
          <p:cNvPr id="36" name="TextBox 35"/>
          <p:cNvSpPr txBox="1"/>
          <p:nvPr/>
        </p:nvSpPr>
        <p:spPr>
          <a:xfrm>
            <a:off x="825277" y="12462702"/>
            <a:ext cx="4117474" cy="523220"/>
          </a:xfrm>
          <a:prstGeom prst="rect">
            <a:avLst/>
          </a:prstGeom>
          <a:noFill/>
        </p:spPr>
        <p:txBody>
          <a:bodyPr wrap="none" rtlCol="0">
            <a:spAutoFit/>
          </a:bodyPr>
          <a:lstStyle/>
          <a:p>
            <a:r>
              <a:rPr lang="en-US" sz="2800" dirty="0" smtClean="0"/>
              <a:t>1. Low Pass Temporal Filter</a:t>
            </a:r>
            <a:endParaRPr lang="en-US" sz="2800" dirty="0"/>
          </a:p>
        </p:txBody>
      </p:sp>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5005" y="13515140"/>
            <a:ext cx="3524249" cy="2643187"/>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805" y="13867954"/>
            <a:ext cx="3524249" cy="2643187"/>
          </a:xfrm>
          <a:prstGeom prst="rect">
            <a:avLst/>
          </a:prstGeom>
        </p:spPr>
      </p:pic>
      <p:sp>
        <p:nvSpPr>
          <p:cNvPr id="39" name="Right Arrow 38"/>
          <p:cNvSpPr/>
          <p:nvPr/>
        </p:nvSpPr>
        <p:spPr>
          <a:xfrm>
            <a:off x="5247099" y="14225892"/>
            <a:ext cx="753557" cy="722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282449" y="12462702"/>
            <a:ext cx="3546805" cy="523220"/>
          </a:xfrm>
          <a:prstGeom prst="rect">
            <a:avLst/>
          </a:prstGeom>
          <a:noFill/>
        </p:spPr>
        <p:txBody>
          <a:bodyPr wrap="none" rtlCol="0">
            <a:spAutoFit/>
          </a:bodyPr>
          <a:lstStyle/>
          <a:p>
            <a:r>
              <a:rPr lang="en-US" sz="2800" dirty="0" smtClean="0"/>
              <a:t>2. Bands from K-Means</a:t>
            </a:r>
            <a:endParaRPr lang="en-US" sz="2800" dirty="0"/>
          </a:p>
        </p:txBody>
      </p:sp>
      <p:pic>
        <p:nvPicPr>
          <p:cNvPr id="41" name="Picture 40"/>
          <p:cNvPicPr>
            <a:picLocks noChangeAspect="1"/>
          </p:cNvPicPr>
          <p:nvPr/>
        </p:nvPicPr>
        <p:blipFill>
          <a:blip r:embed="rId7"/>
          <a:stretch>
            <a:fillRect/>
          </a:stretch>
        </p:blipFill>
        <p:spPr>
          <a:xfrm>
            <a:off x="18499404" y="13303556"/>
            <a:ext cx="3655030" cy="2733507"/>
          </a:xfrm>
          <a:prstGeom prst="rect">
            <a:avLst/>
          </a:prstGeom>
        </p:spPr>
      </p:pic>
      <p:sp>
        <p:nvSpPr>
          <p:cNvPr id="43" name="Right Arrow 42"/>
          <p:cNvSpPr/>
          <p:nvPr/>
        </p:nvSpPr>
        <p:spPr>
          <a:xfrm>
            <a:off x="16671816" y="15241747"/>
            <a:ext cx="753557" cy="722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8"/>
          <a:stretch>
            <a:fillRect/>
          </a:stretch>
        </p:blipFill>
        <p:spPr>
          <a:xfrm>
            <a:off x="11755704" y="13144194"/>
            <a:ext cx="6199883" cy="3014133"/>
          </a:xfrm>
          <a:prstGeom prst="rect">
            <a:avLst/>
          </a:prstGeom>
        </p:spPr>
      </p:pic>
      <p:pic>
        <p:nvPicPr>
          <p:cNvPr id="45" name="Picture 44"/>
          <p:cNvPicPr>
            <a:picLocks noChangeAspect="1"/>
          </p:cNvPicPr>
          <p:nvPr/>
        </p:nvPicPr>
        <p:blipFill>
          <a:blip r:embed="rId9"/>
          <a:stretch>
            <a:fillRect/>
          </a:stretch>
        </p:blipFill>
        <p:spPr>
          <a:xfrm>
            <a:off x="21036683" y="13067056"/>
            <a:ext cx="3323135" cy="2327601"/>
          </a:xfrm>
          <a:prstGeom prst="rect">
            <a:avLst/>
          </a:prstGeom>
        </p:spPr>
      </p:pic>
      <p:pic>
        <p:nvPicPr>
          <p:cNvPr id="46" name="Picture 45"/>
          <p:cNvPicPr>
            <a:picLocks noChangeAspect="1"/>
          </p:cNvPicPr>
          <p:nvPr/>
        </p:nvPicPr>
        <p:blipFill>
          <a:blip r:embed="rId10"/>
          <a:stretch>
            <a:fillRect/>
          </a:stretch>
        </p:blipFill>
        <p:spPr>
          <a:xfrm>
            <a:off x="22688726" y="13125143"/>
            <a:ext cx="1596421" cy="1686231"/>
          </a:xfrm>
          <a:prstGeom prst="rect">
            <a:avLst/>
          </a:prstGeom>
        </p:spPr>
      </p:pic>
      <p:pic>
        <p:nvPicPr>
          <p:cNvPr id="48" name="Picture 4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230205" y="13265704"/>
            <a:ext cx="3524249" cy="2643187"/>
          </a:xfrm>
          <a:prstGeom prst="rect">
            <a:avLst/>
          </a:prstGeom>
        </p:spPr>
      </p:pic>
      <p:pic>
        <p:nvPicPr>
          <p:cNvPr id="49" name="Picture 48"/>
          <p:cNvPicPr>
            <a:picLocks noChangeAspect="1"/>
          </p:cNvPicPr>
          <p:nvPr/>
        </p:nvPicPr>
        <p:blipFill>
          <a:blip r:embed="rId12"/>
          <a:stretch>
            <a:fillRect/>
          </a:stretch>
        </p:blipFill>
        <p:spPr>
          <a:xfrm>
            <a:off x="15592379" y="4001732"/>
            <a:ext cx="11077951" cy="4480000"/>
          </a:xfrm>
          <a:prstGeom prst="rect">
            <a:avLst/>
          </a:prstGeom>
        </p:spPr>
      </p:pic>
      <p:pic>
        <p:nvPicPr>
          <p:cNvPr id="50" name="Picture 49"/>
          <p:cNvPicPr>
            <a:picLocks noChangeAspect="1"/>
          </p:cNvPicPr>
          <p:nvPr/>
        </p:nvPicPr>
        <p:blipFill>
          <a:blip r:embed="rId13"/>
          <a:stretch>
            <a:fillRect/>
          </a:stretch>
        </p:blipFill>
        <p:spPr>
          <a:xfrm>
            <a:off x="26871754" y="5147482"/>
            <a:ext cx="5651100" cy="2150400"/>
          </a:xfrm>
          <a:prstGeom prst="rect">
            <a:avLst/>
          </a:prstGeom>
        </p:spPr>
      </p:pic>
      <p:sp>
        <p:nvSpPr>
          <p:cNvPr id="51" name="TextBox 50"/>
          <p:cNvSpPr txBox="1"/>
          <p:nvPr/>
        </p:nvSpPr>
        <p:spPr>
          <a:xfrm>
            <a:off x="11802512" y="12680159"/>
            <a:ext cx="2291268" cy="523220"/>
          </a:xfrm>
          <a:prstGeom prst="rect">
            <a:avLst/>
          </a:prstGeom>
          <a:noFill/>
        </p:spPr>
        <p:txBody>
          <a:bodyPr wrap="none" rtlCol="0">
            <a:spAutoFit/>
          </a:bodyPr>
          <a:lstStyle/>
          <a:p>
            <a:r>
              <a:rPr lang="en-US" sz="2800" dirty="0" smtClean="0"/>
              <a:t>3. Input Image</a:t>
            </a:r>
            <a:endParaRPr lang="en-US" sz="2800" dirty="0"/>
          </a:p>
        </p:txBody>
      </p:sp>
      <p:sp>
        <p:nvSpPr>
          <p:cNvPr id="52" name="TextBox 51"/>
          <p:cNvSpPr txBox="1"/>
          <p:nvPr/>
        </p:nvSpPr>
        <p:spPr>
          <a:xfrm>
            <a:off x="18499404" y="12579059"/>
            <a:ext cx="2947153" cy="523220"/>
          </a:xfrm>
          <a:prstGeom prst="rect">
            <a:avLst/>
          </a:prstGeom>
          <a:noFill/>
        </p:spPr>
        <p:txBody>
          <a:bodyPr wrap="none" rtlCol="0">
            <a:spAutoFit/>
          </a:bodyPr>
          <a:lstStyle/>
          <a:p>
            <a:r>
              <a:rPr lang="en-US" sz="2800" dirty="0"/>
              <a:t>4</a:t>
            </a:r>
            <a:r>
              <a:rPr lang="en-US" sz="2800" dirty="0" smtClean="0"/>
              <a:t>. HOG Generation</a:t>
            </a:r>
            <a:endParaRPr lang="en-US" sz="2800" dirty="0"/>
          </a:p>
        </p:txBody>
      </p:sp>
      <p:sp>
        <p:nvSpPr>
          <p:cNvPr id="53" name="TextBox 52"/>
          <p:cNvSpPr txBox="1"/>
          <p:nvPr/>
        </p:nvSpPr>
        <p:spPr>
          <a:xfrm>
            <a:off x="26670330" y="12627033"/>
            <a:ext cx="2879571" cy="523220"/>
          </a:xfrm>
          <a:prstGeom prst="rect">
            <a:avLst/>
          </a:prstGeom>
          <a:noFill/>
        </p:spPr>
        <p:txBody>
          <a:bodyPr wrap="none" rtlCol="0">
            <a:spAutoFit/>
          </a:bodyPr>
          <a:lstStyle/>
          <a:p>
            <a:r>
              <a:rPr lang="en-US" sz="2800" dirty="0" smtClean="0"/>
              <a:t>6. Classified Image</a:t>
            </a:r>
            <a:endParaRPr lang="en-US" sz="2800" dirty="0"/>
          </a:p>
        </p:txBody>
      </p:sp>
    </p:spTree>
    <p:extLst>
      <p:ext uri="{BB962C8B-B14F-4D97-AF65-F5344CB8AC3E}">
        <p14:creationId xmlns:p14="http://schemas.microsoft.com/office/powerpoint/2010/main" val="216481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TotalTime>
  <Words>444</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Bell MT</vt:lpstr>
      <vt:lpstr>Calibri</vt:lpstr>
      <vt:lpstr>Calibri Light</vt:lpstr>
      <vt:lpstr>Office Theme</vt:lpstr>
      <vt:lpstr>Water detection using machine learning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always on listening and recording.</dc:title>
  <dc:creator>Jeremy Swartwood</dc:creator>
  <cp:lastModifiedBy>Jeremy Swartwood</cp:lastModifiedBy>
  <cp:revision>45</cp:revision>
  <dcterms:created xsi:type="dcterms:W3CDTF">2018-02-08T04:32:43Z</dcterms:created>
  <dcterms:modified xsi:type="dcterms:W3CDTF">2018-04-16T05:07:09Z</dcterms:modified>
</cp:coreProperties>
</file>