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91" autoAdjust="0"/>
    <p:restoredTop sz="96412" autoAdjust="0"/>
  </p:normalViewPr>
  <p:slideViewPr>
    <p:cSldViewPr snapToGrid="0">
      <p:cViewPr varScale="1">
        <p:scale>
          <a:sx n="37" d="100"/>
          <a:sy n="37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1B2E4-38EE-479A-87A8-AA943214FC9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8ACF8-EE2B-42BB-8E43-51502954C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8ACF8-EE2B-42BB-8E43-51502954C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3DE7-29FA-4095-8C28-A43CB44A68A2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0D75-0EF2-4027-A76F-A9790439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hyperlink" Target="mailto:tgharrelson@alaska.edu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emf"/><Relationship Id="rId5" Type="http://schemas.openxmlformats.org/officeDocument/2006/relationships/image" Target="../media/image1.JPG"/><Relationship Id="rId15" Type="http://schemas.openxmlformats.org/officeDocument/2006/relationships/image" Target="../media/image11.jpg"/><Relationship Id="rId10" Type="http://schemas.openxmlformats.org/officeDocument/2006/relationships/image" Target="../media/image6.emf"/><Relationship Id="rId4" Type="http://schemas.openxmlformats.org/officeDocument/2006/relationships/hyperlink" Target="mailto:jswartwo@alaska.edu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tx2">
                <a:lumMod val="60000"/>
                <a:lumOff val="40000"/>
              </a:schemeClr>
            </a:gs>
            <a:gs pos="35000">
              <a:schemeClr val="accent4">
                <a:lumMod val="45000"/>
                <a:lumOff val="55000"/>
              </a:schemeClr>
            </a:gs>
            <a:gs pos="89000">
              <a:schemeClr val="tx2">
                <a:lumMod val="60000"/>
                <a:lumOff val="40000"/>
              </a:schemeClr>
            </a:gs>
          </a:gsLst>
          <a:lin ang="3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2145"/>
            <a:ext cx="32918400" cy="1613355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Bell MT" panose="02020503060305020303" pitchFamily="18" charset="0"/>
              </a:rPr>
              <a:t>Water detection </a:t>
            </a:r>
            <a:r>
              <a:rPr lang="en-US" sz="6600" b="1" dirty="0" smtClean="0">
                <a:latin typeface="Bell MT" panose="02020503060305020303" pitchFamily="18" charset="0"/>
              </a:rPr>
              <a:t>in an image using HOG and </a:t>
            </a:r>
            <a:br>
              <a:rPr lang="en-US" sz="6600" b="1" dirty="0" smtClean="0">
                <a:latin typeface="Bell MT" panose="02020503060305020303" pitchFamily="18" charset="0"/>
              </a:rPr>
            </a:br>
            <a:r>
              <a:rPr lang="en-US" sz="6600" b="1" dirty="0" smtClean="0">
                <a:latin typeface="Bell MT" panose="02020503060305020303" pitchFamily="18" charset="0"/>
              </a:rPr>
              <a:t>Neural Networks</a:t>
            </a:r>
            <a:endParaRPr lang="en-US" sz="6600" b="1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9140728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Pre-processing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0257" y="9178828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Classification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56142" y="9178828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Feature Extraction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150" y="16846226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Conclusion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10064058"/>
            <a:ext cx="10829109" cy="221599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perform unsupervised extraction of features, the source image must be first analyzed to determine section of an image that are most likely to be water.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Images are blurred using a low pass temporal filter.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K-means to group similar colors together into bands used as labels.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40256" y="10102158"/>
            <a:ext cx="9734007" cy="221599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5. Train the Neural Network on the data.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6. Validate and test predictions from trained Neural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etwork.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75647" y="10102158"/>
            <a:ext cx="10022204" cy="2215991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3. The input image is split into smaller regions.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4. Each smaller region has features extracted using a HOG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Regions that fall between 2 bands generated from the preprocessing are not used as data.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151" y="17769556"/>
            <a:ext cx="14535150" cy="2954655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Neural Network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HOG features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able to pick up and learn the differences between the bands representing water or not water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detect water in an image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initially looked to be a simpler problem than it was. Numerous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arose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depending on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conditions.  Examples of issues are lighting, wind, fog, season (snow), and obstructions (boats/people).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advanced technology might be required to handle these outliers.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23242" y="16841954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Sources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23242" y="17765284"/>
            <a:ext cx="17051021" cy="1477328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baseline="30000" dirty="0" smtClean="0"/>
              <a:t>[1]</a:t>
            </a:r>
            <a:r>
              <a:rPr lang="en-US" sz="2400" dirty="0" smtClean="0"/>
              <a:t> </a:t>
            </a:r>
            <a:r>
              <a:rPr lang="en-US" sz="2400" dirty="0" err="1" smtClean="0"/>
              <a:t>Dalal</a:t>
            </a:r>
            <a:r>
              <a:rPr lang="en-US" sz="2400" dirty="0"/>
              <a:t>, N. and </a:t>
            </a:r>
            <a:r>
              <a:rPr lang="en-US" sz="2400" dirty="0" err="1"/>
              <a:t>Triggs</a:t>
            </a:r>
            <a:r>
              <a:rPr lang="en-US" sz="2400" dirty="0"/>
              <a:t>, B., “Histograms of Oriented Gradients for Human Detection,” IEEE Computer Society Conference on Computer Vision and Pattern Recognition, 2005, San Diego, CA, </a:t>
            </a:r>
            <a:r>
              <a:rPr lang="en-US" sz="2400" dirty="0" smtClean="0"/>
              <a:t>USA</a:t>
            </a:r>
          </a:p>
          <a:p>
            <a:r>
              <a:rPr lang="en-US" sz="2400" baseline="30000" dirty="0" smtClean="0"/>
              <a:t>[2]</a:t>
            </a:r>
            <a:r>
              <a:rPr lang="en-US" sz="2400" dirty="0" smtClean="0"/>
              <a:t> Dr. </a:t>
            </a:r>
            <a:r>
              <a:rPr lang="en-US" sz="2400" dirty="0" err="1" smtClean="0"/>
              <a:t>Cenek</a:t>
            </a:r>
            <a:r>
              <a:rPr lang="en-US" sz="2400" dirty="0" smtClean="0"/>
              <a:t>.  Expertise and direction.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939533" y="2095500"/>
            <a:ext cx="903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 smtClean="0"/>
              <a:t>Timothy Harrelson	</a:t>
            </a:r>
            <a:r>
              <a:rPr lang="en-US" sz="2800" dirty="0" smtClean="0">
                <a:solidFill>
                  <a:prstClr val="black"/>
                </a:solidFill>
                <a:hlinkClick r:id="rId3"/>
              </a:rPr>
              <a:t>tgharrelson@alaska.edu</a:t>
            </a:r>
            <a:endParaRPr lang="en-US" sz="4800" dirty="0" smtClean="0"/>
          </a:p>
          <a:p>
            <a:r>
              <a:rPr lang="en-US" sz="4800" dirty="0" smtClean="0"/>
              <a:t>Jeremy Swartwood	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jswartwo@alaska.edu</a:t>
            </a:r>
            <a:endParaRPr lang="en-US" sz="4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57200" y="292649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anose="02020503060305020303" pitchFamily="18" charset="0"/>
              </a:rPr>
              <a:t>Overview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199" y="3849827"/>
            <a:ext cx="14516101" cy="4431983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project is to make software capable of determining where water lies in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image. These locations will then be used to determine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heights of water for rivers and other bodies of water.  Current processes are expensive.  The proposed method will be cheaper and easier to implement and maintain.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method for determining where water is, uses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automated approach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supervised validation of the results.  We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 in training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images,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their data, and using machine learning to classify where water is in an image.  The process breaks down into three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phases: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Pre-processing, Feature Extraction,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Classification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modifying the input images to be able to extract meaningful data from them.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takes the preprocessed images and retrieves the pertinent data that identifies water vs.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non-water.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a Neural Network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takes in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extracted features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determines what is water or not water in an image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01" y="13162328"/>
            <a:ext cx="3524250" cy="26431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3" y="13515141"/>
            <a:ext cx="3524250" cy="264318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25277" y="12462702"/>
            <a:ext cx="411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Low Pass Temporal Filter</a:t>
            </a:r>
            <a:endParaRPr lang="en-US" sz="2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05" y="13515140"/>
            <a:ext cx="3524249" cy="264318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5" y="13867954"/>
            <a:ext cx="3524249" cy="2643187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5247099" y="14225892"/>
            <a:ext cx="75355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82449" y="12462702"/>
            <a:ext cx="354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Bands from K-Means</a:t>
            </a:r>
            <a:endParaRPr lang="en-US" sz="28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9404" y="13303556"/>
            <a:ext cx="3655030" cy="2733507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16671816" y="15241747"/>
            <a:ext cx="75355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5704" y="13144194"/>
            <a:ext cx="6199883" cy="30141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36683" y="13067056"/>
            <a:ext cx="3323135" cy="23276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88726" y="13125143"/>
            <a:ext cx="1596421" cy="16862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205" y="13265704"/>
            <a:ext cx="3524249" cy="264318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802512" y="12680159"/>
            <a:ext cx="2291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Input Image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18499404" y="12579059"/>
            <a:ext cx="2947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HOG Generation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70330" y="12627033"/>
            <a:ext cx="287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6. Classified Image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710506"/>
            <a:ext cx="7301444" cy="1344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534" y="791029"/>
            <a:ext cx="7153489" cy="1427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23242" y="3827992"/>
            <a:ext cx="12219420" cy="4453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992329" y="4961943"/>
            <a:ext cx="4776525" cy="21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460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Water detection in an image using HOG and 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of always on listening and recording.</dc:title>
  <dc:creator>Jeremy Swartwood</dc:creator>
  <cp:lastModifiedBy>Jeremy Swartwood</cp:lastModifiedBy>
  <cp:revision>56</cp:revision>
  <dcterms:created xsi:type="dcterms:W3CDTF">2018-02-08T04:32:43Z</dcterms:created>
  <dcterms:modified xsi:type="dcterms:W3CDTF">2018-04-23T07:27:23Z</dcterms:modified>
</cp:coreProperties>
</file>