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"/>
  </p:notesMasterIdLst>
  <p:sldIdLst>
    <p:sldId id="4483" r:id="rId2"/>
  </p:sldIdLst>
  <p:sldSz cx="6858000" cy="12192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6A1"/>
    <a:srgbClr val="A6A7A2"/>
    <a:srgbClr val="4F062A"/>
    <a:srgbClr val="EC014F"/>
    <a:srgbClr val="D9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2460" y="60"/>
      </p:cViewPr>
      <p:guideLst>
        <p:guide orient="horz" pos="377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EF11-B096-4614-A8D5-D5F033E4BA0E}" type="datetimeFigureOut">
              <a:rPr lang="es-419" smtClean="0"/>
              <a:t>19/2/2025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A204-0868-481E-84EE-1462266D34A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96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330C8-F4C9-44E0-B4BA-0D3CCF0726D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Future Sans" panose="020B0504020203020204"/>
                <a:ea typeface="+mn-ea"/>
                <a:cs typeface="+mn-cs"/>
                <a:sym typeface="ForFuture Sans" panose="020B050402020302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Future Sans" panose="020B0504020203020204"/>
              <a:ea typeface="+mn-ea"/>
              <a:cs typeface="+mn-cs"/>
              <a:sym typeface="ForFuture Sans" panose="020B0504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66923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se - Gris Cerá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0B29-0B4F-1BB5-7C5E-400AC16B4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4163" y="182563"/>
            <a:ext cx="4902200" cy="420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99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D09E399-3561-B977-D5DC-7AD154CF90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75321299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06" imgH="306" progId="TCLayout.ActiveDocument.1">
                  <p:embed/>
                </p:oleObj>
              </mc:Choice>
              <mc:Fallback>
                <p:oleObj name="Diapositiva de think-cell" r:id="rId4" imgW="306" imgH="30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D09E399-3561-B977-D5DC-7AD154CF9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831822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Imagen 23">
            <a:extLst>
              <a:ext uri="{FF2B5EF4-FFF2-40B4-BE49-F238E27FC236}">
                <a16:creationId xmlns:a16="http://schemas.microsoft.com/office/drawing/2014/main" id="{834810DE-2C2A-4B4C-A83A-87DC60FBFE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91" y="347953"/>
            <a:ext cx="831917" cy="500356"/>
          </a:xfrm>
          <a:prstGeom prst="rect">
            <a:avLst/>
          </a:prstGeom>
        </p:spPr>
      </p:pic>
      <p:sp>
        <p:nvSpPr>
          <p:cNvPr id="6" name="Rectángulo 1">
            <a:extLst>
              <a:ext uri="{FF2B5EF4-FFF2-40B4-BE49-F238E27FC236}">
                <a16:creationId xmlns:a16="http://schemas.microsoft.com/office/drawing/2014/main" id="{143C0293-A15B-9C65-FF16-FD8EFD32055C}"/>
              </a:ext>
            </a:extLst>
          </p:cNvPr>
          <p:cNvSpPr/>
          <p:nvPr userDrawn="1"/>
        </p:nvSpPr>
        <p:spPr>
          <a:xfrm>
            <a:off x="5181079" y="1056290"/>
            <a:ext cx="1319019" cy="5071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5919FC-525E-168D-341B-A06D355E5120}"/>
              </a:ext>
            </a:extLst>
          </p:cNvPr>
          <p:cNvSpPr/>
          <p:nvPr userDrawn="1"/>
        </p:nvSpPr>
        <p:spPr>
          <a:xfrm>
            <a:off x="4352452" y="1051130"/>
            <a:ext cx="626993" cy="50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912F528-C92F-5768-9E41-1DCD46F3187D}"/>
              </a:ext>
            </a:extLst>
          </p:cNvPr>
          <p:cNvSpPr/>
          <p:nvPr userDrawn="1"/>
        </p:nvSpPr>
        <p:spPr>
          <a:xfrm>
            <a:off x="284772" y="3513035"/>
            <a:ext cx="6215326" cy="102104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100" dirty="0"/>
          </a:p>
        </p:txBody>
      </p:sp>
      <p:sp>
        <p:nvSpPr>
          <p:cNvPr id="12" name="Rectángulo 16">
            <a:extLst>
              <a:ext uri="{FF2B5EF4-FFF2-40B4-BE49-F238E27FC236}">
                <a16:creationId xmlns:a16="http://schemas.microsoft.com/office/drawing/2014/main" id="{FD326FD6-51DA-C978-DB09-3E9188CD92B1}"/>
              </a:ext>
            </a:extLst>
          </p:cNvPr>
          <p:cNvSpPr/>
          <p:nvPr userDrawn="1"/>
        </p:nvSpPr>
        <p:spPr>
          <a:xfrm>
            <a:off x="219755" y="10848029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Referencias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2B83CC3-A7CD-AA8A-746B-FE6C0B89E8E9}"/>
              </a:ext>
            </a:extLst>
          </p:cNvPr>
          <p:cNvSpPr/>
          <p:nvPr userDrawn="1"/>
        </p:nvSpPr>
        <p:spPr>
          <a:xfrm>
            <a:off x="296769" y="5791494"/>
            <a:ext cx="6215326" cy="91592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144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lang="es-ES" sz="1100" kern="0" dirty="0"/>
              <a:t>Requisitos o cambios exigidos</a:t>
            </a:r>
            <a:r>
              <a:rPr lang="es-ES" sz="1100" dirty="0"/>
              <a:t>]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541D4C7E-0D7C-EB34-57A1-FDEBB00687DC}"/>
              </a:ext>
            </a:extLst>
          </p:cNvPr>
          <p:cNvSpPr/>
          <p:nvPr userDrawn="1"/>
        </p:nvSpPr>
        <p:spPr>
          <a:xfrm>
            <a:off x="296769" y="7020697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r>
              <a:rPr lang="es-ES" sz="1100" dirty="0"/>
              <a:t>]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C32CB403-0F34-45C2-B95D-5AFB064D9040}"/>
              </a:ext>
            </a:extLst>
          </p:cNvPr>
          <p:cNvSpPr/>
          <p:nvPr userDrawn="1"/>
        </p:nvSpPr>
        <p:spPr>
          <a:xfrm>
            <a:off x="284772" y="8236148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  <a:r>
              <a:rPr lang="es-ES" sz="1100" dirty="0"/>
              <a:t>]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4156175-6DB2-BA08-1D21-146F38D53E5A}"/>
              </a:ext>
            </a:extLst>
          </p:cNvPr>
          <p:cNvSpPr/>
          <p:nvPr userDrawn="1"/>
        </p:nvSpPr>
        <p:spPr>
          <a:xfrm>
            <a:off x="262517" y="9938671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Indicar si hay herramientas en el mercado que ya abordan el tema, presupuesto que se puede estimar….</a:t>
            </a:r>
          </a:p>
        </p:txBody>
      </p:sp>
      <p:sp>
        <p:nvSpPr>
          <p:cNvPr id="20" name="Rectángulo 14">
            <a:extLst>
              <a:ext uri="{FF2B5EF4-FFF2-40B4-BE49-F238E27FC236}">
                <a16:creationId xmlns:a16="http://schemas.microsoft.com/office/drawing/2014/main" id="{A94772E3-AA57-81D5-E8B6-758781FACB28}"/>
              </a:ext>
            </a:extLst>
          </p:cNvPr>
          <p:cNvSpPr/>
          <p:nvPr userDrawn="1"/>
        </p:nvSpPr>
        <p:spPr>
          <a:xfrm>
            <a:off x="313806" y="4679557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Análisis de riesgo e impactos para [Nombre de la entidad]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Rectángulo 15">
            <a:extLst>
              <a:ext uri="{FF2B5EF4-FFF2-40B4-BE49-F238E27FC236}">
                <a16:creationId xmlns:a16="http://schemas.microsoft.com/office/drawing/2014/main" id="{ACED8921-9FDA-6581-3D04-B767A372912F}"/>
              </a:ext>
            </a:extLst>
          </p:cNvPr>
          <p:cNvSpPr/>
          <p:nvPr userDrawn="1"/>
        </p:nvSpPr>
        <p:spPr>
          <a:xfrm>
            <a:off x="237603" y="9488408"/>
            <a:ext cx="313235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Owners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o responsables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Propuesta de recursos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Rectángulo 15">
            <a:extLst>
              <a:ext uri="{FF2B5EF4-FFF2-40B4-BE49-F238E27FC236}">
                <a16:creationId xmlns:a16="http://schemas.microsoft.com/office/drawing/2014/main" id="{0DF806E4-9B8A-EC41-B5CB-4BB5A3694F81}"/>
              </a:ext>
            </a:extLst>
          </p:cNvPr>
          <p:cNvSpPr/>
          <p:nvPr userDrawn="1"/>
        </p:nvSpPr>
        <p:spPr>
          <a:xfrm>
            <a:off x="396927" y="3226669"/>
            <a:ext cx="313235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100" kern="0" dirty="0"/>
              <a:t>Resumen ejecutivo</a:t>
            </a:r>
            <a:endParaRPr lang="es-ES" sz="1000" dirty="0"/>
          </a:p>
        </p:txBody>
      </p:sp>
      <p:sp>
        <p:nvSpPr>
          <p:cNvPr id="33" name="Rectángulo 15">
            <a:extLst>
              <a:ext uri="{FF2B5EF4-FFF2-40B4-BE49-F238E27FC236}">
                <a16:creationId xmlns:a16="http://schemas.microsoft.com/office/drawing/2014/main" id="{3F889AF6-1D5A-6F0C-393C-9CA9C2A89064}"/>
              </a:ext>
            </a:extLst>
          </p:cNvPr>
          <p:cNvSpPr/>
          <p:nvPr userDrawn="1"/>
        </p:nvSpPr>
        <p:spPr>
          <a:xfrm>
            <a:off x="296769" y="6704927"/>
            <a:ext cx="3132358" cy="317542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endParaRPr lang="es-ES" sz="1100" kern="0" dirty="0"/>
          </a:p>
        </p:txBody>
      </p:sp>
      <p:sp>
        <p:nvSpPr>
          <p:cNvPr id="34" name="Rectángulo 15">
            <a:extLst>
              <a:ext uri="{FF2B5EF4-FFF2-40B4-BE49-F238E27FC236}">
                <a16:creationId xmlns:a16="http://schemas.microsoft.com/office/drawing/2014/main" id="{391F0C8B-7652-6DA5-0F23-94D9EF976B23}"/>
              </a:ext>
            </a:extLst>
          </p:cNvPr>
          <p:cNvSpPr/>
          <p:nvPr userDrawn="1"/>
        </p:nvSpPr>
        <p:spPr>
          <a:xfrm>
            <a:off x="296769" y="7905381"/>
            <a:ext cx="3132358" cy="317542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</a:p>
        </p:txBody>
      </p:sp>
    </p:spTree>
    <p:extLst>
      <p:ext uri="{BB962C8B-B14F-4D97-AF65-F5344CB8AC3E}">
        <p14:creationId xmlns:p14="http://schemas.microsoft.com/office/powerpoint/2010/main" val="37657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119" userDrawn="1">
          <p15:clr>
            <a:srgbClr val="F26B43"/>
          </p15:clr>
        </p15:guide>
        <p15:guide id="4" pos="4201" userDrawn="1">
          <p15:clr>
            <a:srgbClr val="F26B43"/>
          </p15:clr>
        </p15:guide>
        <p15:guide id="5" orient="horz" pos="6985" userDrawn="1">
          <p15:clr>
            <a:srgbClr val="F26B43"/>
          </p15:clr>
        </p15:guide>
        <p15:guide id="6" orient="horz" pos="615" userDrawn="1">
          <p15:clr>
            <a:srgbClr val="F26B43"/>
          </p15:clr>
        </p15:guide>
        <p15:guide id="7" orient="horz" pos="357" userDrawn="1">
          <p15:clr>
            <a:srgbClr val="F26B43"/>
          </p15:clr>
        </p15:guide>
        <p15:guide id="8" orient="horz" pos="73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9FE49B4-894F-D734-134C-6FF4157A29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2665412" y="2668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5" imgH="426" progId="TCLayout.ActiveDocument.1">
                  <p:embed/>
                </p:oleObj>
              </mc:Choice>
              <mc:Fallback>
                <p:oleObj name="Diapositiva de think-cell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FE49B4-894F-D734-134C-6FF4157A2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65412" y="2668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352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IDO">
  <a:themeElements>
    <a:clrScheme name="MINSAIT 2024">
      <a:dk1>
        <a:srgbClr val="4F062A"/>
      </a:dk1>
      <a:lt1>
        <a:srgbClr val="FFFFFF"/>
      </a:lt1>
      <a:dk2>
        <a:srgbClr val="260717"/>
      </a:dk2>
      <a:lt2>
        <a:srgbClr val="E3E2DA"/>
      </a:lt2>
      <a:accent1>
        <a:srgbClr val="FF0054"/>
      </a:accent1>
      <a:accent2>
        <a:srgbClr val="44B757"/>
      </a:accent2>
      <a:accent3>
        <a:srgbClr val="8661F5"/>
      </a:accent3>
      <a:accent4>
        <a:srgbClr val="E56813"/>
      </a:accent4>
      <a:accent5>
        <a:srgbClr val="00B0BD"/>
      </a:accent5>
      <a:accent6>
        <a:srgbClr val="EF659D"/>
      </a:accent6>
      <a:hlink>
        <a:srgbClr val="FF0054"/>
      </a:hlink>
      <a:folHlink>
        <a:srgbClr val="A40037"/>
      </a:folHlink>
    </a:clrScheme>
    <a:fontScheme name="Personalizado 4">
      <a:majorFont>
        <a:latin typeface="ForFuture Sans"/>
        <a:ea typeface=""/>
        <a:cs typeface=""/>
      </a:majorFont>
      <a:minorFont>
        <a:latin typeface="ForFutu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7312" rIns="0" bIns="0" rtlCol="0">
        <a:spAutoFit/>
      </a:bodyPr>
      <a:lstStyle>
        <a:defPPr marL="7696" algn="l">
          <a:spcBef>
            <a:spcPts val="600"/>
          </a:spcBef>
          <a:defRPr sz="1400" dirty="0" smtClean="0">
            <a:solidFill>
              <a:schemeClr val="tx2"/>
            </a:solidFill>
            <a:cs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MINSAIT.potx" id="{8C9AA064-F6BB-49A0-B948-6EBD015E0CDF}" vid="{A1B96FE0-3D6A-4A57-8C50-A278C1B7400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08e005-1489-4374-954b-d3b08f193920}" enabled="0" method="" siteId="{7808e005-1489-4374-954b-d3b08f1939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ForFuture Sans</vt:lpstr>
      <vt:lpstr>CONTENIDO</vt:lpstr>
      <vt:lpstr>Diapositiva de think-cell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Arcos González, Diego Antonio</dc:creator>
  <cp:lastModifiedBy>Oji Palino, Kalu</cp:lastModifiedBy>
  <cp:revision>16</cp:revision>
  <dcterms:created xsi:type="dcterms:W3CDTF">2024-11-26T12:08:15Z</dcterms:created>
  <dcterms:modified xsi:type="dcterms:W3CDTF">2025-02-19T11:22:15Z</dcterms:modified>
</cp:coreProperties>
</file>