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4"/>
  </p:notesMasterIdLst>
  <p:sldIdLst>
    <p:sldId id="4483" r:id="rId3"/>
  </p:sldIdLst>
  <p:sldSz cx="6858000" cy="12192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6A1"/>
    <a:srgbClr val="A6A7A2"/>
    <a:srgbClr val="4F062A"/>
    <a:srgbClr val="EC014F"/>
    <a:srgbClr val="D9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2460" y="96"/>
      </p:cViewPr>
      <p:guideLst>
        <p:guide orient="horz" pos="377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EF11-B096-4614-A8D5-D5F033E4BA0E}" type="datetimeFigureOut">
              <a:rPr lang="es-419" smtClean="0"/>
              <a:t>17/2/2025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A204-0868-481E-84EE-1462266D34A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96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330C8-F4C9-44E0-B4BA-0D3CCF0726D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Future Sans" panose="020B0504020203020204"/>
                <a:ea typeface="+mn-ea"/>
                <a:cs typeface="+mn-cs"/>
                <a:sym typeface="ForFuture Sans" panose="020B050402020302020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Future Sans" panose="020B0504020203020204"/>
              <a:ea typeface="+mn-ea"/>
              <a:cs typeface="+mn-cs"/>
              <a:sym typeface="ForFuture Sans" panose="020B0504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66923267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ase - Gris Cerá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>
            <a:off x="188640" y="11862303"/>
            <a:ext cx="4078650" cy="123111"/>
          </a:xfrm>
        </p:spPr>
        <p:txBody>
          <a:bodyPr/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10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831822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4" name="Imagen 23">
            <a:extLst>
              <a:ext uri="{FF2B5EF4-FFF2-40B4-BE49-F238E27FC236}">
                <a16:creationId xmlns:a16="http://schemas.microsoft.com/office/drawing/2014/main" id="{834810DE-2C2A-4B4C-A83A-87DC60FBFE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91" y="347953"/>
            <a:ext cx="831917" cy="500356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9539063-3C0B-AEE2-94B2-B3F0D6328E3C}"/>
              </a:ext>
            </a:extLst>
          </p:cNvPr>
          <p:cNvSpPr txBox="1">
            <a:spLocks/>
          </p:cNvSpPr>
          <p:nvPr userDrawn="1"/>
        </p:nvSpPr>
        <p:spPr>
          <a:xfrm>
            <a:off x="1071816" y="184079"/>
            <a:ext cx="4955656" cy="73866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s-419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Novedad regulatoria (nombre abreviado de la ley)</a:t>
            </a:r>
            <a:endParaRPr lang="en-US" sz="2400" noProof="1">
              <a:solidFill>
                <a:schemeClr val="accent1"/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id="{143C0293-A15B-9C65-FF16-FD8EFD32055C}"/>
              </a:ext>
            </a:extLst>
          </p:cNvPr>
          <p:cNvSpPr/>
          <p:nvPr userDrawn="1"/>
        </p:nvSpPr>
        <p:spPr>
          <a:xfrm>
            <a:off x="5181079" y="1056290"/>
            <a:ext cx="1319019" cy="5071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5919FC-525E-168D-341B-A06D355E5120}"/>
              </a:ext>
            </a:extLst>
          </p:cNvPr>
          <p:cNvSpPr/>
          <p:nvPr userDrawn="1"/>
        </p:nvSpPr>
        <p:spPr>
          <a:xfrm>
            <a:off x="4352452" y="1051130"/>
            <a:ext cx="626993" cy="50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912F528-C92F-5768-9E41-1DCD46F3187D}"/>
              </a:ext>
            </a:extLst>
          </p:cNvPr>
          <p:cNvSpPr/>
          <p:nvPr userDrawn="1"/>
        </p:nvSpPr>
        <p:spPr>
          <a:xfrm>
            <a:off x="284772" y="3513035"/>
            <a:ext cx="6215326" cy="1021042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100" dirty="0"/>
          </a:p>
        </p:txBody>
      </p:sp>
      <p:sp>
        <p:nvSpPr>
          <p:cNvPr id="12" name="Rectángulo 16">
            <a:extLst>
              <a:ext uri="{FF2B5EF4-FFF2-40B4-BE49-F238E27FC236}">
                <a16:creationId xmlns:a16="http://schemas.microsoft.com/office/drawing/2014/main" id="{FD326FD6-51DA-C978-DB09-3E9188CD92B1}"/>
              </a:ext>
            </a:extLst>
          </p:cNvPr>
          <p:cNvSpPr/>
          <p:nvPr userDrawn="1"/>
        </p:nvSpPr>
        <p:spPr>
          <a:xfrm>
            <a:off x="219755" y="10848029"/>
            <a:ext cx="6826317" cy="264288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Referencias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2B83CC3-A7CD-AA8A-746B-FE6C0B89E8E9}"/>
              </a:ext>
            </a:extLst>
          </p:cNvPr>
          <p:cNvSpPr/>
          <p:nvPr userDrawn="1"/>
        </p:nvSpPr>
        <p:spPr>
          <a:xfrm>
            <a:off x="296769" y="5791494"/>
            <a:ext cx="6215326" cy="915922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144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lang="es-ES" sz="1100" kern="0" dirty="0"/>
              <a:t>Requisitos o cambios exigidos</a:t>
            </a:r>
            <a:r>
              <a:rPr lang="es-ES" sz="1100" dirty="0"/>
              <a:t>]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541D4C7E-0D7C-EB34-57A1-FDEBB00687DC}"/>
              </a:ext>
            </a:extLst>
          </p:cNvPr>
          <p:cNvSpPr/>
          <p:nvPr userDrawn="1"/>
        </p:nvSpPr>
        <p:spPr>
          <a:xfrm>
            <a:off x="296769" y="7020697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Sanciones por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inc</a:t>
            </a:r>
            <a:r>
              <a:rPr lang="es-ES" sz="1100" kern="0" dirty="0" err="1"/>
              <a:t>umplimiento</a:t>
            </a:r>
            <a:r>
              <a:rPr lang="es-ES" sz="1100" dirty="0"/>
              <a:t>]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C32CB403-0F34-45C2-B95D-5AFB064D9040}"/>
              </a:ext>
            </a:extLst>
          </p:cNvPr>
          <p:cNvSpPr/>
          <p:nvPr userDrawn="1"/>
        </p:nvSpPr>
        <p:spPr>
          <a:xfrm>
            <a:off x="284772" y="8236148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Acciones </a:t>
            </a:r>
            <a:r>
              <a:rPr lang="es-ES" sz="1100" kern="0" dirty="0"/>
              <a:t>recomendadas</a:t>
            </a:r>
            <a:r>
              <a:rPr lang="es-ES" sz="1100" dirty="0"/>
              <a:t>]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4156175-6DB2-BA08-1D21-146F38D53E5A}"/>
              </a:ext>
            </a:extLst>
          </p:cNvPr>
          <p:cNvSpPr/>
          <p:nvPr userDrawn="1"/>
        </p:nvSpPr>
        <p:spPr>
          <a:xfrm>
            <a:off x="262517" y="9938671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Indicar si hay herramientas en el mercado que ya abordan el tema, presupuesto que se puede estimar….</a:t>
            </a:r>
          </a:p>
        </p:txBody>
      </p:sp>
      <p:sp>
        <p:nvSpPr>
          <p:cNvPr id="18" name="Rectángulo 39">
            <a:extLst>
              <a:ext uri="{FF2B5EF4-FFF2-40B4-BE49-F238E27FC236}">
                <a16:creationId xmlns:a16="http://schemas.microsoft.com/office/drawing/2014/main" id="{D105D50F-A14F-4610-4CE0-0980ED65864C}"/>
              </a:ext>
            </a:extLst>
          </p:cNvPr>
          <p:cNvSpPr/>
          <p:nvPr userDrawn="1"/>
        </p:nvSpPr>
        <p:spPr>
          <a:xfrm>
            <a:off x="237603" y="873212"/>
            <a:ext cx="6826317" cy="1068809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endParaRPr lang="es-ES" sz="1400" b="1" kern="0" dirty="0"/>
          </a:p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Información técnica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tángulo 14">
            <a:extLst>
              <a:ext uri="{FF2B5EF4-FFF2-40B4-BE49-F238E27FC236}">
                <a16:creationId xmlns:a16="http://schemas.microsoft.com/office/drawing/2014/main" id="{A94772E3-AA57-81D5-E8B6-758781FACB28}"/>
              </a:ext>
            </a:extLst>
          </p:cNvPr>
          <p:cNvSpPr/>
          <p:nvPr userDrawn="1"/>
        </p:nvSpPr>
        <p:spPr>
          <a:xfrm>
            <a:off x="313806" y="4679557"/>
            <a:ext cx="6826317" cy="264288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Análisis de riesgo e impactos para [Nombre de la entidad]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Rectángulo 15">
            <a:extLst>
              <a:ext uri="{FF2B5EF4-FFF2-40B4-BE49-F238E27FC236}">
                <a16:creationId xmlns:a16="http://schemas.microsoft.com/office/drawing/2014/main" id="{ACED8921-9FDA-6581-3D04-B767A372912F}"/>
              </a:ext>
            </a:extLst>
          </p:cNvPr>
          <p:cNvSpPr/>
          <p:nvPr userDrawn="1"/>
        </p:nvSpPr>
        <p:spPr>
          <a:xfrm>
            <a:off x="237603" y="9488408"/>
            <a:ext cx="313235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Owners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o responsables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Propuesta de recursos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4317D84-B070-D72E-3C0D-996B0FE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902" y="1009520"/>
            <a:ext cx="1971675" cy="350838"/>
          </a:xfrm>
          <a:prstGeom prst="rect">
            <a:avLst/>
          </a:prstGeom>
        </p:spPr>
        <p:txBody>
          <a:bodyPr/>
          <a:lstStyle>
            <a:lvl5pPr marL="864000" indent="0">
              <a:buNone/>
              <a:defRPr/>
            </a:lvl5pPr>
          </a:lstStyle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/>
              <a:t>[Fecha de reporte]</a:t>
            </a:r>
          </a:p>
          <a:p>
            <a:pPr lvl="4"/>
            <a:endParaRPr lang="es-E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1FFEEFB-38B5-3EC4-D692-2B904CB5EB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6809" y="1784750"/>
            <a:ext cx="3489515" cy="1728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kern="0" dirty="0"/>
              <a:t>[Nombre de sector]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[Nombre completo de la norma]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kern="0" dirty="0"/>
              <a:t>[Categoría]</a:t>
            </a:r>
            <a:endParaRPr kumimoji="0" lang="es-E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[Fecha de publicación de la norma]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kern="0" dirty="0"/>
              <a:t>[Fecha de entrada en vigor]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[Estado]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080E9B9-A8E2-8BF2-7258-38BC03C9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3562350"/>
            <a:ext cx="5803900" cy="877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z="1400" dirty="0"/>
              <a:t>[</a:t>
            </a:r>
            <a:r>
              <a:rPr lang="es-ES" sz="1400" kern="0" dirty="0"/>
              <a:t>Resumen ejecutivo</a:t>
            </a:r>
            <a:r>
              <a:rPr lang="es-ES" sz="1400" dirty="0"/>
              <a:t>]</a:t>
            </a:r>
            <a:endParaRPr lang="es-E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3738F5E-3FE2-B1F0-3F8F-3E8087A70C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6809" y="4973107"/>
            <a:ext cx="3489515" cy="597960"/>
          </a:xfrm>
          <a:prstGeom prst="rect">
            <a:avLst/>
          </a:prstGeom>
        </p:spPr>
        <p:txBody>
          <a:bodyPr/>
          <a:lstStyle>
            <a:lvl5pPr marL="864000" indent="0">
              <a:buNone/>
              <a:defRPr/>
            </a:lvl5pPr>
          </a:lstStyle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kern="0" dirty="0"/>
              <a:t>[Áreas afectadas]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[Cumplimiento]</a:t>
            </a:r>
          </a:p>
        </p:txBody>
      </p:sp>
      <p:sp>
        <p:nvSpPr>
          <p:cNvPr id="32" name="Rectángulo 15">
            <a:extLst>
              <a:ext uri="{FF2B5EF4-FFF2-40B4-BE49-F238E27FC236}">
                <a16:creationId xmlns:a16="http://schemas.microsoft.com/office/drawing/2014/main" id="{0DF806E4-9B8A-EC41-B5CB-4BB5A3694F81}"/>
              </a:ext>
            </a:extLst>
          </p:cNvPr>
          <p:cNvSpPr/>
          <p:nvPr userDrawn="1"/>
        </p:nvSpPr>
        <p:spPr>
          <a:xfrm>
            <a:off x="-1118603" y="3404470"/>
            <a:ext cx="313235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Resumen ejecutivo</a:t>
            </a:r>
            <a:endParaRPr lang="es-ES" sz="1000" dirty="0"/>
          </a:p>
        </p:txBody>
      </p:sp>
      <p:sp>
        <p:nvSpPr>
          <p:cNvPr id="33" name="Rectángulo 15">
            <a:extLst>
              <a:ext uri="{FF2B5EF4-FFF2-40B4-BE49-F238E27FC236}">
                <a16:creationId xmlns:a16="http://schemas.microsoft.com/office/drawing/2014/main" id="{3F889AF6-1D5A-6F0C-393C-9CA9C2A89064}"/>
              </a:ext>
            </a:extLst>
          </p:cNvPr>
          <p:cNvSpPr/>
          <p:nvPr userDrawn="1"/>
        </p:nvSpPr>
        <p:spPr>
          <a:xfrm>
            <a:off x="296769" y="6704927"/>
            <a:ext cx="3132358" cy="317542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Sanciones por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inc</a:t>
            </a:r>
            <a:r>
              <a:rPr lang="es-ES" sz="1100" kern="0" dirty="0" err="1"/>
              <a:t>umplimiento</a:t>
            </a:r>
            <a:endParaRPr lang="es-ES" sz="1100" kern="0" dirty="0"/>
          </a:p>
        </p:txBody>
      </p:sp>
      <p:sp>
        <p:nvSpPr>
          <p:cNvPr id="34" name="Rectángulo 15">
            <a:extLst>
              <a:ext uri="{FF2B5EF4-FFF2-40B4-BE49-F238E27FC236}">
                <a16:creationId xmlns:a16="http://schemas.microsoft.com/office/drawing/2014/main" id="{391F0C8B-7652-6DA5-0F23-94D9EF976B23}"/>
              </a:ext>
            </a:extLst>
          </p:cNvPr>
          <p:cNvSpPr/>
          <p:nvPr userDrawn="1"/>
        </p:nvSpPr>
        <p:spPr>
          <a:xfrm>
            <a:off x="296769" y="7905381"/>
            <a:ext cx="3132358" cy="317542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Acciones </a:t>
            </a:r>
            <a:r>
              <a:rPr lang="es-ES" sz="1100" kern="0" dirty="0"/>
              <a:t>recomendadas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CC136CA-DA88-C576-EBBC-9439590FF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063" y="11160003"/>
            <a:ext cx="3594100" cy="701861"/>
          </a:xfrm>
          <a:prstGeom prst="rect">
            <a:avLst/>
          </a:prstGeom>
        </p:spPr>
        <p:txBody>
          <a:bodyPr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400" kern="0" dirty="0"/>
              <a:t>[Enlace a documento oficial]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[Notas de prensa]</a:t>
            </a:r>
            <a:endParaRPr lang="es-E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357A2D0A-7CFC-A14C-2FA6-A9CC9D4983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1063" y="9159811"/>
            <a:ext cx="3594100" cy="388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[Plazos para cumplimiento]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899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ase - Gris Cerá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>
            <a:off x="188640" y="11862303"/>
            <a:ext cx="4078650" cy="123111"/>
          </a:xfrm>
        </p:spPr>
        <p:txBody>
          <a:bodyPr/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10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831822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4" name="Imagen 23">
            <a:extLst>
              <a:ext uri="{FF2B5EF4-FFF2-40B4-BE49-F238E27FC236}">
                <a16:creationId xmlns:a16="http://schemas.microsoft.com/office/drawing/2014/main" id="{834810DE-2C2A-4B4C-A83A-87DC60FBFE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91" y="347953"/>
            <a:ext cx="831917" cy="500356"/>
          </a:xfrm>
          <a:prstGeom prst="rect">
            <a:avLst/>
          </a:prstGeom>
        </p:spPr>
      </p:pic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9539063-3C0B-AEE2-94B2-B3F0D6328E3C}"/>
              </a:ext>
            </a:extLst>
          </p:cNvPr>
          <p:cNvSpPr txBox="1">
            <a:spLocks/>
          </p:cNvSpPr>
          <p:nvPr userDrawn="1"/>
        </p:nvSpPr>
        <p:spPr>
          <a:xfrm>
            <a:off x="1071816" y="184079"/>
            <a:ext cx="4955656" cy="73866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s-419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Novedad regulatoria (nombre abreviado de la ley)</a:t>
            </a:r>
            <a:endParaRPr lang="en-US" sz="2400" noProof="1">
              <a:solidFill>
                <a:schemeClr val="accent1"/>
              </a:solidFill>
            </a:endParaRPr>
          </a:p>
        </p:txBody>
      </p:sp>
      <p:sp>
        <p:nvSpPr>
          <p:cNvPr id="6" name="Rectángulo 1">
            <a:extLst>
              <a:ext uri="{FF2B5EF4-FFF2-40B4-BE49-F238E27FC236}">
                <a16:creationId xmlns:a16="http://schemas.microsoft.com/office/drawing/2014/main" id="{143C0293-A15B-9C65-FF16-FD8EFD32055C}"/>
              </a:ext>
            </a:extLst>
          </p:cNvPr>
          <p:cNvSpPr/>
          <p:nvPr userDrawn="1"/>
        </p:nvSpPr>
        <p:spPr>
          <a:xfrm>
            <a:off x="5181079" y="1056290"/>
            <a:ext cx="1319019" cy="5071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5919FC-525E-168D-341B-A06D355E5120}"/>
              </a:ext>
            </a:extLst>
          </p:cNvPr>
          <p:cNvSpPr/>
          <p:nvPr userDrawn="1"/>
        </p:nvSpPr>
        <p:spPr>
          <a:xfrm>
            <a:off x="4352452" y="1051130"/>
            <a:ext cx="626993" cy="50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912F528-C92F-5768-9E41-1DCD46F3187D}"/>
              </a:ext>
            </a:extLst>
          </p:cNvPr>
          <p:cNvSpPr/>
          <p:nvPr userDrawn="1"/>
        </p:nvSpPr>
        <p:spPr>
          <a:xfrm>
            <a:off x="284772" y="3513035"/>
            <a:ext cx="6215326" cy="1021042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lang="es-ES" sz="1100" kern="0" dirty="0"/>
              <a:t>Resumen ejecutivo</a:t>
            </a:r>
            <a:r>
              <a:rPr lang="es-ES" sz="1100" dirty="0"/>
              <a:t>]</a:t>
            </a:r>
          </a:p>
        </p:txBody>
      </p:sp>
      <p:sp>
        <p:nvSpPr>
          <p:cNvPr id="12" name="Rectángulo 16">
            <a:extLst>
              <a:ext uri="{FF2B5EF4-FFF2-40B4-BE49-F238E27FC236}">
                <a16:creationId xmlns:a16="http://schemas.microsoft.com/office/drawing/2014/main" id="{FD326FD6-51DA-C978-DB09-3E9188CD92B1}"/>
              </a:ext>
            </a:extLst>
          </p:cNvPr>
          <p:cNvSpPr/>
          <p:nvPr userDrawn="1"/>
        </p:nvSpPr>
        <p:spPr>
          <a:xfrm>
            <a:off x="219755" y="10848029"/>
            <a:ext cx="6826317" cy="264288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Referencias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Rectángulo 17">
            <a:extLst>
              <a:ext uri="{FF2B5EF4-FFF2-40B4-BE49-F238E27FC236}">
                <a16:creationId xmlns:a16="http://schemas.microsoft.com/office/drawing/2014/main" id="{FB8CFA85-3979-DA35-168A-DF275146BDBE}"/>
              </a:ext>
            </a:extLst>
          </p:cNvPr>
          <p:cNvSpPr/>
          <p:nvPr userDrawn="1"/>
        </p:nvSpPr>
        <p:spPr>
          <a:xfrm>
            <a:off x="177191" y="11167670"/>
            <a:ext cx="5638736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[Enlace a documento oficial]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[Notas de prensa]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2B83CC3-A7CD-AA8A-746B-FE6C0B89E8E9}"/>
              </a:ext>
            </a:extLst>
          </p:cNvPr>
          <p:cNvSpPr/>
          <p:nvPr userDrawn="1"/>
        </p:nvSpPr>
        <p:spPr>
          <a:xfrm>
            <a:off x="296769" y="5791494"/>
            <a:ext cx="6215326" cy="915922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144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lang="es-ES" sz="1100" kern="0" dirty="0"/>
              <a:t>Requisitos o cambios exigidos</a:t>
            </a:r>
            <a:r>
              <a:rPr lang="es-ES" sz="1100" dirty="0"/>
              <a:t>]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541D4C7E-0D7C-EB34-57A1-FDEBB00687DC}"/>
              </a:ext>
            </a:extLst>
          </p:cNvPr>
          <p:cNvSpPr/>
          <p:nvPr userDrawn="1"/>
        </p:nvSpPr>
        <p:spPr>
          <a:xfrm>
            <a:off x="296769" y="7020697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Sanciones por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inc</a:t>
            </a:r>
            <a:r>
              <a:rPr lang="es-ES" sz="1100" kern="0" dirty="0" err="1"/>
              <a:t>umplimiento</a:t>
            </a:r>
            <a:r>
              <a:rPr lang="es-ES" sz="1100" dirty="0"/>
              <a:t>]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C32CB403-0F34-45C2-B95D-5AFB064D9040}"/>
              </a:ext>
            </a:extLst>
          </p:cNvPr>
          <p:cNvSpPr/>
          <p:nvPr userDrawn="1"/>
        </p:nvSpPr>
        <p:spPr>
          <a:xfrm>
            <a:off x="284772" y="8236148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Acciones </a:t>
            </a:r>
            <a:r>
              <a:rPr lang="es-ES" sz="1100" kern="0" dirty="0"/>
              <a:t>recomendadas</a:t>
            </a:r>
            <a:r>
              <a:rPr lang="es-ES" sz="1100" dirty="0"/>
              <a:t>]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4156175-6DB2-BA08-1D21-146F38D53E5A}"/>
              </a:ext>
            </a:extLst>
          </p:cNvPr>
          <p:cNvSpPr/>
          <p:nvPr userDrawn="1"/>
        </p:nvSpPr>
        <p:spPr>
          <a:xfrm>
            <a:off x="262517" y="9938671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Indicar si hay herramientas en el mercado que ya abordan el tema, presupuesto que se puede estimar….</a:t>
            </a:r>
          </a:p>
        </p:txBody>
      </p:sp>
      <p:sp>
        <p:nvSpPr>
          <p:cNvPr id="18" name="Rectángulo 39">
            <a:extLst>
              <a:ext uri="{FF2B5EF4-FFF2-40B4-BE49-F238E27FC236}">
                <a16:creationId xmlns:a16="http://schemas.microsoft.com/office/drawing/2014/main" id="{D105D50F-A14F-4610-4CE0-0980ED65864C}"/>
              </a:ext>
            </a:extLst>
          </p:cNvPr>
          <p:cNvSpPr/>
          <p:nvPr userDrawn="1"/>
        </p:nvSpPr>
        <p:spPr>
          <a:xfrm>
            <a:off x="262517" y="1401282"/>
            <a:ext cx="2759597" cy="388586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Información técnica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" name="Rectángulo 46">
            <a:extLst>
              <a:ext uri="{FF2B5EF4-FFF2-40B4-BE49-F238E27FC236}">
                <a16:creationId xmlns:a16="http://schemas.microsoft.com/office/drawing/2014/main" id="{9AAA2BE4-69D2-73BA-54F4-519D9F0F2BAE}"/>
              </a:ext>
            </a:extLst>
          </p:cNvPr>
          <p:cNvSpPr/>
          <p:nvPr userDrawn="1"/>
        </p:nvSpPr>
        <p:spPr>
          <a:xfrm>
            <a:off x="-3111522" y="1772543"/>
            <a:ext cx="2520972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[Nombre de sector]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[Nombre completo de la norma]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[Categoría]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[Fecha de publicación de la norma]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[Fecha de entrada en vigor]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[Estado]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Resumen ejecutivo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tángulo 14">
            <a:extLst>
              <a:ext uri="{FF2B5EF4-FFF2-40B4-BE49-F238E27FC236}">
                <a16:creationId xmlns:a16="http://schemas.microsoft.com/office/drawing/2014/main" id="{A94772E3-AA57-81D5-E8B6-758781FACB28}"/>
              </a:ext>
            </a:extLst>
          </p:cNvPr>
          <p:cNvSpPr/>
          <p:nvPr userDrawn="1"/>
        </p:nvSpPr>
        <p:spPr>
          <a:xfrm>
            <a:off x="313806" y="4785435"/>
            <a:ext cx="6826317" cy="264288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Análisis de riesgo e impactos para [Nombre de la entidad]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Rectángulo 15">
            <a:extLst>
              <a:ext uri="{FF2B5EF4-FFF2-40B4-BE49-F238E27FC236}">
                <a16:creationId xmlns:a16="http://schemas.microsoft.com/office/drawing/2014/main" id="{ACED8921-9FDA-6581-3D04-B767A372912F}"/>
              </a:ext>
            </a:extLst>
          </p:cNvPr>
          <p:cNvSpPr/>
          <p:nvPr userDrawn="1"/>
        </p:nvSpPr>
        <p:spPr>
          <a:xfrm>
            <a:off x="271242" y="5058469"/>
            <a:ext cx="5638736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[Áreas afectadas]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[Cumplimiento]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Requisitos o cambios exigidos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Sanciones por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inc</a:t>
            </a:r>
            <a:r>
              <a:rPr lang="es-ES" sz="1100" kern="0" dirty="0" err="1"/>
              <a:t>umplimiento</a:t>
            </a: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Acciones </a:t>
            </a:r>
            <a:r>
              <a:rPr lang="es-ES" sz="1100" kern="0" dirty="0"/>
              <a:t>recomendadas</a:t>
            </a:r>
          </a:p>
          <a:p>
            <a:pPr marR="0" lvl="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tabLst/>
              <a:defRPr/>
            </a:pPr>
            <a:endParaRPr lang="es-ES" sz="1100" kern="0" dirty="0"/>
          </a:p>
          <a:p>
            <a:pPr marR="0" lvl="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tabLst/>
              <a:defRPr/>
            </a:pPr>
            <a:endParaRPr lang="es-ES" sz="1100" kern="0" dirty="0"/>
          </a:p>
          <a:p>
            <a:pPr marR="0" lvl="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tabLst/>
              <a:defRPr/>
            </a:pPr>
            <a:endParaRPr lang="es-ES" sz="1100" kern="0" dirty="0"/>
          </a:p>
          <a:p>
            <a:pPr marR="0" lvl="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[Plazos para cumplimiento]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Owners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o responsables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Propuesta de recursos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4317D84-B070-D72E-3C0D-996B0FE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902" y="1009520"/>
            <a:ext cx="1971675" cy="350838"/>
          </a:xfrm>
          <a:prstGeom prst="rect">
            <a:avLst/>
          </a:prstGeom>
        </p:spPr>
        <p:txBody>
          <a:bodyPr/>
          <a:lstStyle>
            <a:lvl5pPr marL="864000" indent="0">
              <a:buNone/>
              <a:defRPr/>
            </a:lvl5pPr>
          </a:lstStyle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/>
              <a:t>[Fecha de reporte]</a:t>
            </a:r>
          </a:p>
          <a:p>
            <a:pPr lvl="4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0229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tags" Target="../tags/tag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Relationship Id="rId4" Type="http://schemas.openxmlformats.org/officeDocument/2006/relationships/tags" Target="../tags/tag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98D8C95-BCFA-512B-EABA-1F91E19DB4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6683198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306" imgH="306" progId="TCLayout.ActiveDocument.1">
                  <p:embed/>
                </p:oleObj>
              </mc:Choice>
              <mc:Fallback>
                <p:oleObj name="Diapositiva de think-cell" r:id="rId3" imgW="306" imgH="30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98D8C95-BCFA-512B-EABA-1F91E19DB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73084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7325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6213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185738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14488" indent="-177800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119" userDrawn="1">
          <p15:clr>
            <a:srgbClr val="F26B43"/>
          </p15:clr>
        </p15:guide>
        <p15:guide id="4" pos="4201" userDrawn="1">
          <p15:clr>
            <a:srgbClr val="F26B43"/>
          </p15:clr>
        </p15:guide>
        <p15:guide id="5" orient="horz" pos="6985" userDrawn="1">
          <p15:clr>
            <a:srgbClr val="F26B43"/>
          </p15:clr>
        </p15:guide>
        <p15:guide id="6" orient="horz" pos="414" userDrawn="1">
          <p15:clr>
            <a:srgbClr val="F26B43"/>
          </p15:clr>
        </p15:guide>
        <p15:guide id="7" orient="horz" pos="730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D09E399-3561-B977-D5DC-7AD154CF90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75321299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306" imgH="306" progId="TCLayout.ActiveDocument.1">
                  <p:embed/>
                </p:oleObj>
              </mc:Choice>
              <mc:Fallback>
                <p:oleObj name="Diapositiva de think-cell" r:id="rId5" imgW="306" imgH="30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D09E399-3561-B977-D5DC-7AD154CF9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Marcador de pie de página 2">
            <a:extLst>
              <a:ext uri="{FF2B5EF4-FFF2-40B4-BE49-F238E27FC236}">
                <a16:creationId xmlns:a16="http://schemas.microsoft.com/office/drawing/2014/main" id="{DBFEAADD-FA30-EAB3-7735-AD0E306B6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40" y="11476223"/>
            <a:ext cx="407865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579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sldNum="0"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119" userDrawn="1">
          <p15:clr>
            <a:srgbClr val="F26B43"/>
          </p15:clr>
        </p15:guide>
        <p15:guide id="4" pos="4201" userDrawn="1">
          <p15:clr>
            <a:srgbClr val="F26B43"/>
          </p15:clr>
        </p15:guide>
        <p15:guide id="5" orient="horz" pos="6985" userDrawn="1">
          <p15:clr>
            <a:srgbClr val="F26B43"/>
          </p15:clr>
        </p15:guide>
        <p15:guide id="6" orient="horz" pos="615" userDrawn="1">
          <p15:clr>
            <a:srgbClr val="F26B43"/>
          </p15:clr>
        </p15:guide>
        <p15:guide id="7" orient="horz" pos="357" userDrawn="1">
          <p15:clr>
            <a:srgbClr val="F26B43"/>
          </p15:clr>
        </p15:guide>
        <p15:guide id="8" orient="horz" pos="730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9FE49B4-894F-D734-134C-6FF4157A29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2665412" y="2668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5" imgH="426" progId="TCLayout.ActiveDocument.1">
                  <p:embed/>
                </p:oleObj>
              </mc:Choice>
              <mc:Fallback>
                <p:oleObj name="Diapositiva de think-cell" r:id="rId4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9FE49B4-894F-D734-134C-6FF4157A2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65412" y="2668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7A4F3634-FB1D-3991-DBF9-9F7AB4E709F7}"/>
              </a:ext>
            </a:extLst>
          </p:cNvPr>
          <p:cNvCxnSpPr/>
          <p:nvPr/>
        </p:nvCxnSpPr>
        <p:spPr>
          <a:xfrm>
            <a:off x="6027472" y="1308538"/>
            <a:ext cx="2012942" cy="254944"/>
          </a:xfrm>
          <a:prstGeom prst="bentConnector3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8E13A13-5605-7C20-03E1-95398C9A3B53}"/>
              </a:ext>
            </a:extLst>
          </p:cNvPr>
          <p:cNvSpPr txBox="1"/>
          <p:nvPr/>
        </p:nvSpPr>
        <p:spPr>
          <a:xfrm>
            <a:off x="8224655" y="1308538"/>
            <a:ext cx="1324303" cy="653714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cs typeface="Trebuchet MS"/>
              </a:rPr>
              <a:t>Bandera del país donde aplica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E0C7CC9C-85CD-74FD-65D5-F9CB96CE55E0}"/>
              </a:ext>
            </a:extLst>
          </p:cNvPr>
          <p:cNvCxnSpPr>
            <a:cxnSpLocks/>
          </p:cNvCxnSpPr>
          <p:nvPr/>
        </p:nvCxnSpPr>
        <p:spPr>
          <a:xfrm>
            <a:off x="4662146" y="1428919"/>
            <a:ext cx="3378268" cy="948428"/>
          </a:xfrm>
          <a:prstGeom prst="bentConnector3">
            <a:avLst>
              <a:gd name="adj1" fmla="val -401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529070-35B8-0E7F-1005-F06C36870514}"/>
              </a:ext>
            </a:extLst>
          </p:cNvPr>
          <p:cNvSpPr txBox="1"/>
          <p:nvPr/>
        </p:nvSpPr>
        <p:spPr>
          <a:xfrm>
            <a:off x="8224654" y="2331398"/>
            <a:ext cx="1324303" cy="438271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cs typeface="Trebuchet MS"/>
              </a:rPr>
              <a:t>Logo del emisor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B90013-7A5C-17E0-2720-BCFDC298E924}"/>
              </a:ext>
            </a:extLst>
          </p:cNvPr>
          <p:cNvSpPr txBox="1"/>
          <p:nvPr/>
        </p:nvSpPr>
        <p:spPr>
          <a:xfrm>
            <a:off x="8224654" y="3068863"/>
            <a:ext cx="6389980" cy="222827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sector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F839BA-11F2-A32D-591F-9B54B6B18F35}"/>
              </a:ext>
            </a:extLst>
          </p:cNvPr>
          <p:cNvSpPr txBox="1"/>
          <p:nvPr/>
        </p:nvSpPr>
        <p:spPr>
          <a:xfrm>
            <a:off x="-3113834" y="1962332"/>
            <a:ext cx="6389980" cy="899935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estado</a:t>
            </a:r>
          </a:p>
          <a:p>
            <a:pPr marL="293446" indent="-285750">
              <a:buFont typeface="Arial" panose="020B0604020202020204" pitchFamily="34" charset="0"/>
              <a:buChar char="•"/>
            </a:pPr>
            <a:r>
              <a:rPr lang="es-ES" sz="1100" kern="0" dirty="0"/>
              <a:t>Propuesta</a:t>
            </a:r>
          </a:p>
          <a:p>
            <a:pPr marL="293446" indent="-285750">
              <a:buFont typeface="Arial" panose="020B0604020202020204" pitchFamily="34" charset="0"/>
              <a:buChar char="•"/>
            </a:pPr>
            <a:r>
              <a:rPr lang="es-ES" sz="1100" kern="0" dirty="0"/>
              <a:t>Aprobada</a:t>
            </a:r>
          </a:p>
          <a:p>
            <a:pPr marL="293446" indent="-285750">
              <a:buFont typeface="Arial" panose="020B0604020202020204" pitchFamily="34" charset="0"/>
              <a:buChar char="•"/>
            </a:pPr>
            <a:r>
              <a:rPr lang="es-ES" sz="1100" kern="0" dirty="0"/>
              <a:t>En consultas</a:t>
            </a:r>
          </a:p>
          <a:p>
            <a:pPr marL="293446" indent="-285750">
              <a:buFont typeface="Arial" panose="020B0604020202020204" pitchFamily="34" charset="0"/>
              <a:buChar char="•"/>
            </a:pPr>
            <a:r>
              <a:rPr lang="es-ES" sz="1100" kern="0" dirty="0"/>
              <a:t>Vigente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00B6489-6541-2AA0-079B-440187C2E284}"/>
              </a:ext>
            </a:extLst>
          </p:cNvPr>
          <p:cNvCxnSpPr>
            <a:cxnSpLocks/>
          </p:cNvCxnSpPr>
          <p:nvPr/>
        </p:nvCxnSpPr>
        <p:spPr>
          <a:xfrm rot="10800000">
            <a:off x="-1198178" y="2067702"/>
            <a:ext cx="1494947" cy="102668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EF74251-0135-6AFB-2FB3-CF8AF040F5FA}"/>
              </a:ext>
            </a:extLst>
          </p:cNvPr>
          <p:cNvSpPr txBox="1"/>
          <p:nvPr/>
        </p:nvSpPr>
        <p:spPr>
          <a:xfrm>
            <a:off x="-3113834" y="-1298479"/>
            <a:ext cx="6389980" cy="3315981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categoría</a:t>
            </a:r>
            <a:endParaRPr lang="es-ES" sz="1400" dirty="0">
              <a:solidFill>
                <a:schemeClr val="tx2"/>
              </a:solidFill>
              <a:cs typeface="Trebuchet MS"/>
            </a:endParaRP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Ley Orgánica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Ley Ordinaria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Directiva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Reglamento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Decisión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Recomendación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 err="1"/>
              <a:t>Dictámen</a:t>
            </a:r>
            <a:endParaRPr lang="es-ES" sz="1100" kern="0" dirty="0"/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Real decreto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Decreto ley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Directriz o </a:t>
            </a:r>
            <a:r>
              <a:rPr lang="es-ES" sz="1100" kern="0" dirty="0" err="1"/>
              <a:t>guideline</a:t>
            </a:r>
            <a:endParaRPr lang="es-ES" sz="1100" kern="0" dirty="0"/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Resolución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Evaluación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FAQ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Memoria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Código de buenas prácticas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Certificación internacional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Programa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/>
              </a:solidFill>
              <a:cs typeface="Trebuchet MS"/>
            </a:endParaRP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3CF91F43-8ECC-B6D1-4C22-6068A38F3D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198558" y="-111049"/>
            <a:ext cx="3351095" cy="157105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FBBD04-B4B3-8154-8DD9-CADED1900FA5}"/>
              </a:ext>
            </a:extLst>
          </p:cNvPr>
          <p:cNvSpPr/>
          <p:nvPr/>
        </p:nvSpPr>
        <p:spPr>
          <a:xfrm>
            <a:off x="8040414" y="3405673"/>
            <a:ext cx="390984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Cross sector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Banca y entidades de crédito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Seguros y reaseguros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Mercado de valores </a:t>
            </a:r>
            <a:r>
              <a:rPr lang="es-ES" sz="1100" kern="0" dirty="0"/>
              <a:t>e inversiones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Fintech y criptomonedas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Software / hardware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Plataformas y redes sociales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Ciberseguridad y protección de datos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IA y bloc</a:t>
            </a:r>
            <a:r>
              <a:rPr lang="es-ES" sz="1100" kern="0" dirty="0" err="1"/>
              <a:t>kchain</a:t>
            </a: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Energías re</a:t>
            </a:r>
            <a:r>
              <a:rPr lang="es-ES" sz="1100" kern="0" dirty="0" err="1"/>
              <a:t>novables</a:t>
            </a:r>
            <a:r>
              <a:rPr lang="es-ES" sz="1100" kern="0" dirty="0"/>
              <a:t> y combustibles fósiles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Gestión de residuos y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reciv</a:t>
            </a:r>
            <a:r>
              <a:rPr lang="es-ES" sz="1100" kern="0" dirty="0" err="1"/>
              <a:t>claje</a:t>
            </a: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Industria química y emisiones industriales 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Automotriz y aeronáutica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Producción </a:t>
            </a:r>
            <a:r>
              <a:rPr lang="es-ES" sz="1100" kern="0" dirty="0"/>
              <a:t>de maquinaria y equipos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Industria textil y de consumo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Industria farmacéutica y biotecnología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Dispositivos médicos y hospitales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Seguridad alimentaria y nutrición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8859F9-36FE-21F0-5F7B-F75D958A87B7}"/>
              </a:ext>
            </a:extLst>
          </p:cNvPr>
          <p:cNvSpPr/>
          <p:nvPr/>
        </p:nvSpPr>
        <p:spPr>
          <a:xfrm>
            <a:off x="11347181" y="3405673"/>
            <a:ext cx="390984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Obras públicas y urbanismo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Empresas in</a:t>
            </a:r>
            <a:r>
              <a:rPr lang="es-ES" sz="1100" kern="0" dirty="0"/>
              <a:t>mobiliarias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Arquit</a:t>
            </a:r>
            <a:r>
              <a:rPr lang="es-ES" sz="1100" kern="0" dirty="0" err="1"/>
              <a:t>ectura</a:t>
            </a:r>
            <a:r>
              <a:rPr lang="es-ES" sz="1100" kern="0" dirty="0"/>
              <a:t> e ingeniería civil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Aerolíneas y transporte marítimo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Empresas de transporte terrestre y ferroviario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Servicios de paquetería y distribución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Comercio electrónico y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marketplaces</a:t>
            </a: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Grandes cadenas y tiendas físicas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Franquicias y distribución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Hoteles y alojamientos turísticos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Agencias de viajes y aerolíneas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Restaurantes y gastronomía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Producción agrícola y ganadera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Agroindustria y exportación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Seguridad alimentaria y trazabilidad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F06EFF0-0F5A-4B54-CC2B-F88F4D6B75F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472558" y="1942726"/>
            <a:ext cx="4752096" cy="1237551"/>
          </a:xfrm>
          <a:prstGeom prst="bentConnector3">
            <a:avLst>
              <a:gd name="adj1" fmla="val -96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28FD3AD-159F-304D-A610-8FC5AD09F659}"/>
              </a:ext>
            </a:extLst>
          </p:cNvPr>
          <p:cNvSpPr txBox="1"/>
          <p:nvPr/>
        </p:nvSpPr>
        <p:spPr>
          <a:xfrm>
            <a:off x="-3449808" y="3078949"/>
            <a:ext cx="6389980" cy="5008753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áreas afectadas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/>
              </a:solidFill>
              <a:cs typeface="Trebuchet MS"/>
            </a:endParaRP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Asesoría Legal / Jurídico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Cumplimiento Normativo (Compliance)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Gestión de Riesgos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Propiedad Intelectual y Patentes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Gestión del Talento / RRHH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Reclutamiento y Selección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Capacitación y Desarrollo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Salud Ocupacional y Seguridad Laboral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Relaciones Laborales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Tecnología de la Información (TI)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Seguridad Informática / Ciberseguridad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Desarrollo e Innovación (I+D)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Gestión de Datos y Analítica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Operaciones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Logística y Cadena de Suministro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Producción / Manufactura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Mantenimiento y Calidad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Marketing y Publicidad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Ventas y Comercialización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Atención al Cliente y Servicio Postventa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Gestión de Marca y Comunicación Corporativa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Relaciones Públicas e Institucionales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Responsabilidad Social Empresarial (RSE)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Sostenibilidad y Medio Ambiente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Desarrollo de Nuevos Productos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Expansión y Nuevos Mercados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Transformación Digital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508EADD0-64DF-315A-21B4-99F903804696}"/>
              </a:ext>
            </a:extLst>
          </p:cNvPr>
          <p:cNvCxnSpPr>
            <a:cxnSpLocks/>
          </p:cNvCxnSpPr>
          <p:nvPr/>
        </p:nvCxnSpPr>
        <p:spPr>
          <a:xfrm rot="10800000">
            <a:off x="-945931" y="4228928"/>
            <a:ext cx="1245028" cy="84667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39F70FCD-856A-BC1F-C159-DD2F193F7CFF}"/>
              </a:ext>
            </a:extLst>
          </p:cNvPr>
          <p:cNvCxnSpPr>
            <a:cxnSpLocks/>
          </p:cNvCxnSpPr>
          <p:nvPr/>
        </p:nvCxnSpPr>
        <p:spPr>
          <a:xfrm>
            <a:off x="1447800" y="5377746"/>
            <a:ext cx="6647260" cy="2609619"/>
          </a:xfrm>
          <a:prstGeom prst="bentConnector3">
            <a:avLst>
              <a:gd name="adj1" fmla="val 85823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DFF05B9-9BDE-35FC-58C0-97EF60E0F4E2}"/>
              </a:ext>
            </a:extLst>
          </p:cNvPr>
          <p:cNvSpPr txBox="1"/>
          <p:nvPr/>
        </p:nvSpPr>
        <p:spPr>
          <a:xfrm>
            <a:off x="8279300" y="7872744"/>
            <a:ext cx="6389980" cy="222827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cumplimiento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040A00E2-8844-5BC8-7F39-3906C426D9AE}"/>
              </a:ext>
            </a:extLst>
          </p:cNvPr>
          <p:cNvSpPr/>
          <p:nvPr/>
        </p:nvSpPr>
        <p:spPr>
          <a:xfrm>
            <a:off x="8095060" y="8209554"/>
            <a:ext cx="390984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Vinculante (obligatorio)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 vinculante</a:t>
            </a:r>
          </a:p>
        </p:txBody>
      </p:sp>
    </p:spTree>
    <p:extLst>
      <p:ext uri="{BB962C8B-B14F-4D97-AF65-F5344CB8AC3E}">
        <p14:creationId xmlns:p14="http://schemas.microsoft.com/office/powerpoint/2010/main" val="844352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RTADA">
  <a:themeElements>
    <a:clrScheme name="MINSAIT COLORS">
      <a:dk1>
        <a:srgbClr val="4F062A"/>
      </a:dk1>
      <a:lt1>
        <a:srgbClr val="FFFFFF"/>
      </a:lt1>
      <a:dk2>
        <a:srgbClr val="260717"/>
      </a:dk2>
      <a:lt2>
        <a:srgbClr val="E3E2DA"/>
      </a:lt2>
      <a:accent1>
        <a:srgbClr val="FF0054"/>
      </a:accent1>
      <a:accent2>
        <a:srgbClr val="44B757"/>
      </a:accent2>
      <a:accent3>
        <a:srgbClr val="8661F5"/>
      </a:accent3>
      <a:accent4>
        <a:srgbClr val="E56813"/>
      </a:accent4>
      <a:accent5>
        <a:srgbClr val="00B0BD"/>
      </a:accent5>
      <a:accent6>
        <a:srgbClr val="EF659D"/>
      </a:accent6>
      <a:hlink>
        <a:srgbClr val="FF0054"/>
      </a:hlink>
      <a:folHlink>
        <a:srgbClr val="A40037"/>
      </a:folHlink>
    </a:clrScheme>
    <a:fontScheme name="Personalizado 4">
      <a:majorFont>
        <a:latin typeface="ForFuture Sans"/>
        <a:ea typeface=""/>
        <a:cs typeface=""/>
      </a:majorFont>
      <a:minorFont>
        <a:latin typeface="ForFutu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7312" rIns="0" bIns="0" rtlCol="0">
        <a:spAutoFit/>
      </a:bodyPr>
      <a:lstStyle>
        <a:defPPr marL="7696" algn="l">
          <a:spcBef>
            <a:spcPts val="600"/>
          </a:spcBef>
          <a:defRPr sz="1400" dirty="0" smtClean="0">
            <a:solidFill>
              <a:schemeClr val="tx2"/>
            </a:solidFill>
            <a:cs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MINSAIT.potx" id="{8C9AA064-F6BB-49A0-B948-6EBD015E0CDF}" vid="{A716F644-A373-487E-BBAA-B12B6CC004E8}"/>
    </a:ext>
  </a:extLst>
</a:theme>
</file>

<file path=ppt/theme/theme2.xml><?xml version="1.0" encoding="utf-8"?>
<a:theme xmlns:a="http://schemas.openxmlformats.org/drawingml/2006/main" name="CONTENIDO">
  <a:themeElements>
    <a:clrScheme name="MINSAIT 2024">
      <a:dk1>
        <a:srgbClr val="4F062A"/>
      </a:dk1>
      <a:lt1>
        <a:srgbClr val="FFFFFF"/>
      </a:lt1>
      <a:dk2>
        <a:srgbClr val="260717"/>
      </a:dk2>
      <a:lt2>
        <a:srgbClr val="E3E2DA"/>
      </a:lt2>
      <a:accent1>
        <a:srgbClr val="FF0054"/>
      </a:accent1>
      <a:accent2>
        <a:srgbClr val="44B757"/>
      </a:accent2>
      <a:accent3>
        <a:srgbClr val="8661F5"/>
      </a:accent3>
      <a:accent4>
        <a:srgbClr val="E56813"/>
      </a:accent4>
      <a:accent5>
        <a:srgbClr val="00B0BD"/>
      </a:accent5>
      <a:accent6>
        <a:srgbClr val="EF659D"/>
      </a:accent6>
      <a:hlink>
        <a:srgbClr val="FF0054"/>
      </a:hlink>
      <a:folHlink>
        <a:srgbClr val="A40037"/>
      </a:folHlink>
    </a:clrScheme>
    <a:fontScheme name="Personalizado 4">
      <a:majorFont>
        <a:latin typeface="ForFuture Sans"/>
        <a:ea typeface=""/>
        <a:cs typeface=""/>
      </a:majorFont>
      <a:minorFont>
        <a:latin typeface="ForFutu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7312" rIns="0" bIns="0" rtlCol="0">
        <a:spAutoFit/>
      </a:bodyPr>
      <a:lstStyle>
        <a:defPPr marL="7696" algn="l">
          <a:spcBef>
            <a:spcPts val="600"/>
          </a:spcBef>
          <a:defRPr sz="1400" dirty="0" smtClean="0">
            <a:solidFill>
              <a:schemeClr val="tx2"/>
            </a:solidFill>
            <a:cs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MINSAIT.potx" id="{8C9AA064-F6BB-49A0-B948-6EBD015E0CDF}" vid="{A1B96FE0-3D6A-4A57-8C50-A278C1B740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08e005-1489-4374-954b-d3b08f193920}" enabled="0" method="" siteId="{7808e005-1489-4374-954b-d3b08f1939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308</Words>
  <Application>Microsoft Office PowerPoint</Application>
  <PresentationFormat>Widescreen</PresentationFormat>
  <Paragraphs>92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ForFuture Sans</vt:lpstr>
      <vt:lpstr>Trebuchet MS</vt:lpstr>
      <vt:lpstr>PORTADA</vt:lpstr>
      <vt:lpstr>CONTENIDO</vt:lpstr>
      <vt:lpstr>Diapositiva de think-cell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Arcos González, Diego Antonio</dc:creator>
  <cp:lastModifiedBy>Oji Palino, Kalu</cp:lastModifiedBy>
  <cp:revision>9</cp:revision>
  <dcterms:created xsi:type="dcterms:W3CDTF">2024-11-26T12:08:15Z</dcterms:created>
  <dcterms:modified xsi:type="dcterms:W3CDTF">2025-02-17T19:29:59Z</dcterms:modified>
</cp:coreProperties>
</file>