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80" r:id="rId3"/>
    <p:sldId id="257" r:id="rId4"/>
    <p:sldId id="282" r:id="rId5"/>
    <p:sldId id="283" r:id="rId6"/>
    <p:sldId id="281" r:id="rId7"/>
    <p:sldId id="284" r:id="rId8"/>
    <p:sldId id="285" r:id="rId9"/>
    <p:sldId id="286" r:id="rId10"/>
    <p:sldId id="289" r:id="rId11"/>
    <p:sldId id="290" r:id="rId12"/>
    <p:sldId id="287" r:id="rId13"/>
    <p:sldId id="28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44F"/>
    <a:srgbClr val="0E2D43"/>
    <a:srgbClr val="404040"/>
    <a:srgbClr val="81BAC6"/>
    <a:srgbClr val="77B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F3EBB-1152-4D33-9BF5-317485A57A79}" v="43" dt="2025-07-29T02:43:06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LAKSHMI P" userId="de82154ee9f81c14" providerId="LiveId" clId="{2BDF3EBB-1152-4D33-9BF5-317485A57A79}"/>
    <pc:docChg chg="addSld delSld modSld sldOrd">
      <pc:chgData name="SRI LAKSHMI P" userId="de82154ee9f81c14" providerId="LiveId" clId="{2BDF3EBB-1152-4D33-9BF5-317485A57A79}" dt="2025-07-29T02:43:06.719" v="45"/>
      <pc:docMkLst>
        <pc:docMk/>
      </pc:docMkLst>
      <pc:sldChg chg="modTransition">
        <pc:chgData name="SRI LAKSHMI P" userId="de82154ee9f81c14" providerId="LiveId" clId="{2BDF3EBB-1152-4D33-9BF5-317485A57A79}" dt="2025-07-29T02:42:51.010" v="34"/>
        <pc:sldMkLst>
          <pc:docMk/>
          <pc:sldMk cId="1199267251" sldId="256"/>
        </pc:sldMkLst>
      </pc:sldChg>
      <pc:sldChg chg="modTransition">
        <pc:chgData name="SRI LAKSHMI P" userId="de82154ee9f81c14" providerId="LiveId" clId="{2BDF3EBB-1152-4D33-9BF5-317485A57A79}" dt="2025-07-29T02:42:07.872" v="13"/>
        <pc:sldMkLst>
          <pc:docMk/>
          <pc:sldMk cId="901487421" sldId="257"/>
        </pc:sldMkLst>
      </pc:sldChg>
      <pc:sldChg chg="modTransition">
        <pc:chgData name="SRI LAKSHMI P" userId="de82154ee9f81c14" providerId="LiveId" clId="{2BDF3EBB-1152-4D33-9BF5-317485A57A79}" dt="2025-07-29T02:42:07.872" v="13"/>
        <pc:sldMkLst>
          <pc:docMk/>
          <pc:sldMk cId="3713568468" sldId="258"/>
        </pc:sldMkLst>
      </pc:sldChg>
      <pc:sldChg chg="modTransition">
        <pc:chgData name="SRI LAKSHMI P" userId="de82154ee9f81c14" providerId="LiveId" clId="{2BDF3EBB-1152-4D33-9BF5-317485A57A79}" dt="2025-07-29T02:42:07.872" v="13"/>
        <pc:sldMkLst>
          <pc:docMk/>
          <pc:sldMk cId="2838722850" sldId="259"/>
        </pc:sldMkLst>
      </pc:sldChg>
      <pc:sldChg chg="modTransition">
        <pc:chgData name="SRI LAKSHMI P" userId="de82154ee9f81c14" providerId="LiveId" clId="{2BDF3EBB-1152-4D33-9BF5-317485A57A79}" dt="2025-07-29T02:42:07.872" v="13"/>
        <pc:sldMkLst>
          <pc:docMk/>
          <pc:sldMk cId="3871830565" sldId="260"/>
        </pc:sldMkLst>
      </pc:sldChg>
      <pc:sldChg chg="modTransition">
        <pc:chgData name="SRI LAKSHMI P" userId="de82154ee9f81c14" providerId="LiveId" clId="{2BDF3EBB-1152-4D33-9BF5-317485A57A79}" dt="2025-07-29T02:42:07.872" v="13"/>
        <pc:sldMkLst>
          <pc:docMk/>
          <pc:sldMk cId="1705971451" sldId="261"/>
        </pc:sldMkLst>
      </pc:sldChg>
      <pc:sldChg chg="del">
        <pc:chgData name="SRI LAKSHMI P" userId="de82154ee9f81c14" providerId="LiveId" clId="{2BDF3EBB-1152-4D33-9BF5-317485A57A79}" dt="2025-07-29T02:37:58.163" v="0" actId="2696"/>
        <pc:sldMkLst>
          <pc:docMk/>
          <pc:sldMk cId="1113241565" sldId="262"/>
        </pc:sldMkLst>
      </pc:sldChg>
      <pc:sldChg chg="add ord modTransition">
        <pc:chgData name="SRI LAKSHMI P" userId="de82154ee9f81c14" providerId="LiveId" clId="{2BDF3EBB-1152-4D33-9BF5-317485A57A79}" dt="2025-07-29T02:42:07.872" v="13"/>
        <pc:sldMkLst>
          <pc:docMk/>
          <pc:sldMk cId="3535371234" sldId="262"/>
        </pc:sldMkLst>
      </pc:sldChg>
      <pc:sldChg chg="modTransition modAnim">
        <pc:chgData name="SRI LAKSHMI P" userId="de82154ee9f81c14" providerId="LiveId" clId="{2BDF3EBB-1152-4D33-9BF5-317485A57A79}" dt="2025-07-29T02:42:37.504" v="21"/>
        <pc:sldMkLst>
          <pc:docMk/>
          <pc:sldMk cId="2277097977" sldId="263"/>
        </pc:sldMkLst>
      </pc:sldChg>
      <pc:sldChg chg="modTransition">
        <pc:chgData name="SRI LAKSHMI P" userId="de82154ee9f81c14" providerId="LiveId" clId="{2BDF3EBB-1152-4D33-9BF5-317485A57A79}" dt="2025-07-29T02:42:07.872" v="13"/>
        <pc:sldMkLst>
          <pc:docMk/>
          <pc:sldMk cId="2206434319" sldId="264"/>
        </pc:sldMkLst>
      </pc:sldChg>
      <pc:sldChg chg="modTransition">
        <pc:chgData name="SRI LAKSHMI P" userId="de82154ee9f81c14" providerId="LiveId" clId="{2BDF3EBB-1152-4D33-9BF5-317485A57A79}" dt="2025-07-29T02:42:07.872" v="13"/>
        <pc:sldMkLst>
          <pc:docMk/>
          <pc:sldMk cId="828523830" sldId="265"/>
        </pc:sldMkLst>
      </pc:sldChg>
      <pc:sldChg chg="modSp modTransition modAnim">
        <pc:chgData name="SRI LAKSHMI P" userId="de82154ee9f81c14" providerId="LiveId" clId="{2BDF3EBB-1152-4D33-9BF5-317485A57A79}" dt="2025-07-29T02:42:07.872" v="13"/>
        <pc:sldMkLst>
          <pc:docMk/>
          <pc:sldMk cId="792286001" sldId="266"/>
        </pc:sldMkLst>
        <pc:spChg chg="mod">
          <ac:chgData name="SRI LAKSHMI P" userId="de82154ee9f81c14" providerId="LiveId" clId="{2BDF3EBB-1152-4D33-9BF5-317485A57A79}" dt="2025-07-29T02:38:27.700" v="5" actId="6549"/>
          <ac:spMkLst>
            <pc:docMk/>
            <pc:sldMk cId="792286001" sldId="266"/>
            <ac:spMk id="2" creationId="{07F22C85-85F2-01EE-114E-BC617619C2F4}"/>
          </ac:spMkLst>
        </pc:spChg>
      </pc:sldChg>
      <pc:sldChg chg="modSp modTransition">
        <pc:chgData name="SRI LAKSHMI P" userId="de82154ee9f81c14" providerId="LiveId" clId="{2BDF3EBB-1152-4D33-9BF5-317485A57A79}" dt="2025-07-29T02:42:07.872" v="13"/>
        <pc:sldMkLst>
          <pc:docMk/>
          <pc:sldMk cId="3541887697" sldId="267"/>
        </pc:sldMkLst>
        <pc:spChg chg="mod">
          <ac:chgData name="SRI LAKSHMI P" userId="de82154ee9f81c14" providerId="LiveId" clId="{2BDF3EBB-1152-4D33-9BF5-317485A57A79}" dt="2025-07-29T02:38:32.057" v="7" actId="20577"/>
          <ac:spMkLst>
            <pc:docMk/>
            <pc:sldMk cId="3541887697" sldId="267"/>
            <ac:spMk id="2" creationId="{8166CF2F-ECA2-BE5D-7F5C-14D760DB1B27}"/>
          </ac:spMkLst>
        </pc:spChg>
      </pc:sldChg>
      <pc:sldChg chg="modSp modTransition">
        <pc:chgData name="SRI LAKSHMI P" userId="de82154ee9f81c14" providerId="LiveId" clId="{2BDF3EBB-1152-4D33-9BF5-317485A57A79}" dt="2025-07-29T02:42:07.872" v="13"/>
        <pc:sldMkLst>
          <pc:docMk/>
          <pc:sldMk cId="803070986" sldId="268"/>
        </pc:sldMkLst>
        <pc:spChg chg="mod">
          <ac:chgData name="SRI LAKSHMI P" userId="de82154ee9f81c14" providerId="LiveId" clId="{2BDF3EBB-1152-4D33-9BF5-317485A57A79}" dt="2025-07-29T02:38:36.958" v="8" actId="20577"/>
          <ac:spMkLst>
            <pc:docMk/>
            <pc:sldMk cId="803070986" sldId="268"/>
            <ac:spMk id="2" creationId="{5E229042-DEE9-5457-FB90-0D89BD419830}"/>
          </ac:spMkLst>
        </pc:spChg>
      </pc:sldChg>
      <pc:sldChg chg="modSp modTransition">
        <pc:chgData name="SRI LAKSHMI P" userId="de82154ee9f81c14" providerId="LiveId" clId="{2BDF3EBB-1152-4D33-9BF5-317485A57A79}" dt="2025-07-29T02:42:07.872" v="13"/>
        <pc:sldMkLst>
          <pc:docMk/>
          <pc:sldMk cId="2074565407" sldId="269"/>
        </pc:sldMkLst>
        <pc:spChg chg="mod">
          <ac:chgData name="SRI LAKSHMI P" userId="de82154ee9f81c14" providerId="LiveId" clId="{2BDF3EBB-1152-4D33-9BF5-317485A57A79}" dt="2025-07-29T02:38:42.518" v="9" actId="20577"/>
          <ac:spMkLst>
            <pc:docMk/>
            <pc:sldMk cId="2074565407" sldId="269"/>
            <ac:spMk id="2" creationId="{99CA8E7B-649F-943A-7AE8-89E55850626B}"/>
          </ac:spMkLst>
        </pc:spChg>
      </pc:sldChg>
      <pc:sldChg chg="modTransition">
        <pc:chgData name="SRI LAKSHMI P" userId="de82154ee9f81c14" providerId="LiveId" clId="{2BDF3EBB-1152-4D33-9BF5-317485A57A79}" dt="2025-07-29T02:42:07.872" v="13"/>
        <pc:sldMkLst>
          <pc:docMk/>
          <pc:sldMk cId="964323112" sldId="270"/>
        </pc:sldMkLst>
      </pc:sldChg>
      <pc:sldChg chg="modTransition">
        <pc:chgData name="SRI LAKSHMI P" userId="de82154ee9f81c14" providerId="LiveId" clId="{2BDF3EBB-1152-4D33-9BF5-317485A57A79}" dt="2025-07-29T02:42:07.872" v="13"/>
        <pc:sldMkLst>
          <pc:docMk/>
          <pc:sldMk cId="247877732" sldId="271"/>
        </pc:sldMkLst>
      </pc:sldChg>
      <pc:sldChg chg="modTransition">
        <pc:chgData name="SRI LAKSHMI P" userId="de82154ee9f81c14" providerId="LiveId" clId="{2BDF3EBB-1152-4D33-9BF5-317485A57A79}" dt="2025-07-29T02:42:07.872" v="13"/>
        <pc:sldMkLst>
          <pc:docMk/>
          <pc:sldMk cId="1853865874" sldId="272"/>
        </pc:sldMkLst>
      </pc:sldChg>
      <pc:sldChg chg="modTransition">
        <pc:chgData name="SRI LAKSHMI P" userId="de82154ee9f81c14" providerId="LiveId" clId="{2BDF3EBB-1152-4D33-9BF5-317485A57A79}" dt="2025-07-29T02:42:07.872" v="13"/>
        <pc:sldMkLst>
          <pc:docMk/>
          <pc:sldMk cId="1828011197" sldId="273"/>
        </pc:sldMkLst>
      </pc:sldChg>
      <pc:sldChg chg="modTransition">
        <pc:chgData name="SRI LAKSHMI P" userId="de82154ee9f81c14" providerId="LiveId" clId="{2BDF3EBB-1152-4D33-9BF5-317485A57A79}" dt="2025-07-29T02:42:07.872" v="13"/>
        <pc:sldMkLst>
          <pc:docMk/>
          <pc:sldMk cId="2500512910" sldId="274"/>
        </pc:sldMkLst>
      </pc:sldChg>
      <pc:sldChg chg="modTransition">
        <pc:chgData name="SRI LAKSHMI P" userId="de82154ee9f81c14" providerId="LiveId" clId="{2BDF3EBB-1152-4D33-9BF5-317485A57A79}" dt="2025-07-29T02:42:07.872" v="13"/>
        <pc:sldMkLst>
          <pc:docMk/>
          <pc:sldMk cId="550036338" sldId="275"/>
        </pc:sldMkLst>
      </pc:sldChg>
      <pc:sldChg chg="modTransition">
        <pc:chgData name="SRI LAKSHMI P" userId="de82154ee9f81c14" providerId="LiveId" clId="{2BDF3EBB-1152-4D33-9BF5-317485A57A79}" dt="2025-07-29T02:42:07.872" v="13"/>
        <pc:sldMkLst>
          <pc:docMk/>
          <pc:sldMk cId="1517604086" sldId="276"/>
        </pc:sldMkLst>
      </pc:sldChg>
      <pc:sldChg chg="modTransition">
        <pc:chgData name="SRI LAKSHMI P" userId="de82154ee9f81c14" providerId="LiveId" clId="{2BDF3EBB-1152-4D33-9BF5-317485A57A79}" dt="2025-07-29T02:42:07.872" v="13"/>
        <pc:sldMkLst>
          <pc:docMk/>
          <pc:sldMk cId="1578473644" sldId="277"/>
        </pc:sldMkLst>
      </pc:sldChg>
      <pc:sldChg chg="modTransition">
        <pc:chgData name="SRI LAKSHMI P" userId="de82154ee9f81c14" providerId="LiveId" clId="{2BDF3EBB-1152-4D33-9BF5-317485A57A79}" dt="2025-07-29T02:42:07.872" v="13"/>
        <pc:sldMkLst>
          <pc:docMk/>
          <pc:sldMk cId="884421982" sldId="278"/>
        </pc:sldMkLst>
      </pc:sldChg>
      <pc:sldChg chg="modTransition">
        <pc:chgData name="SRI LAKSHMI P" userId="de82154ee9f81c14" providerId="LiveId" clId="{2BDF3EBB-1152-4D33-9BF5-317485A57A79}" dt="2025-07-29T02:42:07.872" v="13"/>
        <pc:sldMkLst>
          <pc:docMk/>
          <pc:sldMk cId="3636987315" sldId="279"/>
        </pc:sldMkLst>
      </pc:sldChg>
      <pc:sldChg chg="modTransition">
        <pc:chgData name="SRI LAKSHMI P" userId="de82154ee9f81c14" providerId="LiveId" clId="{2BDF3EBB-1152-4D33-9BF5-317485A57A79}" dt="2025-07-29T02:43:06.719" v="45"/>
        <pc:sldMkLst>
          <pc:docMk/>
          <pc:sldMk cId="2662076651" sldId="280"/>
        </pc:sldMkLst>
      </pc:sldChg>
      <pc:sldChg chg="modTransition">
        <pc:chgData name="SRI LAKSHMI P" userId="de82154ee9f81c14" providerId="LiveId" clId="{2BDF3EBB-1152-4D33-9BF5-317485A57A79}" dt="2025-07-29T02:42:07.872" v="13"/>
        <pc:sldMkLst>
          <pc:docMk/>
          <pc:sldMk cId="534534495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ACB1C-68D6-48B5-B4DE-E839A88452A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15ED1-F0F3-477F-8475-A97EBDF21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758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A096-D0DF-4796-B1A0-A8A4897E5016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825E-C2D9-4670-B270-F064ACBA0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68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A096-D0DF-4796-B1A0-A8A4897E5016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825E-C2D9-4670-B270-F064ACBA0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93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A096-D0DF-4796-B1A0-A8A4897E5016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825E-C2D9-4670-B270-F064ACBA0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01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A096-D0DF-4796-B1A0-A8A4897E5016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825E-C2D9-4670-B270-F064ACBA0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34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A096-D0DF-4796-B1A0-A8A4897E5016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825E-C2D9-4670-B270-F064ACBA0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19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A096-D0DF-4796-B1A0-A8A4897E5016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825E-C2D9-4670-B270-F064ACBA0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83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A096-D0DF-4796-B1A0-A8A4897E5016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825E-C2D9-4670-B270-F064ACBA046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9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A096-D0DF-4796-B1A0-A8A4897E5016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825E-C2D9-4670-B270-F064ACBA0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42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A096-D0DF-4796-B1A0-A8A4897E5016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825E-C2D9-4670-B270-F064ACBA0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80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A096-D0DF-4796-B1A0-A8A4897E5016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825E-C2D9-4670-B270-F064ACBA0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86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AEEA096-D0DF-4796-B1A0-A8A4897E5016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F825E-C2D9-4670-B270-F064ACBA0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7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AEEA096-D0DF-4796-B1A0-A8A4897E5016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F1F825E-C2D9-4670-B270-F064ACBA0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07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cilab.org/" TargetMode="External"/><Relationship Id="rId2" Type="http://schemas.openxmlformats.org/officeDocument/2006/relationships/hyperlink" Target="https://www.scilab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lvikraft.in/" TargetMode="External"/><Relationship Id="rId2" Type="http://schemas.openxmlformats.org/officeDocument/2006/relationships/hyperlink" Target="mailto:riyasafrim@kmc.edu.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lab.org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39D438-4451-7CA5-D51B-2EF517D97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88727" cy="6858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CD78F2DE-CBA9-5BB1-4468-44BCBB2D6579}"/>
              </a:ext>
            </a:extLst>
          </p:cNvPr>
          <p:cNvSpPr txBox="1">
            <a:spLocks/>
          </p:cNvSpPr>
          <p:nvPr/>
        </p:nvSpPr>
        <p:spPr>
          <a:xfrm>
            <a:off x="7451433" y="3663374"/>
            <a:ext cx="4091710" cy="1429143"/>
          </a:xfrm>
          <a:prstGeom prst="rect">
            <a:avLst/>
          </a:prstGeom>
          <a:solidFill>
            <a:schemeClr val="tx1"/>
          </a:solidFill>
          <a:ln>
            <a:solidFill>
              <a:srgbClr val="40404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FA544F"/>
                </a:solidFill>
              </a:rPr>
              <a:t>S. RIYASDEEN</a:t>
            </a:r>
          </a:p>
          <a:p>
            <a:endParaRPr lang="en-US" sz="100" dirty="0">
              <a:solidFill>
                <a:srgbClr val="0E2D43"/>
              </a:solidFill>
            </a:endParaRPr>
          </a:p>
          <a:p>
            <a:pPr>
              <a:spcBef>
                <a:spcPts val="0"/>
              </a:spcBef>
            </a:pPr>
            <a:r>
              <a:rPr lang="en-IN" sz="1800" dirty="0">
                <a:solidFill>
                  <a:srgbClr val="0E2D43"/>
                </a:solidFill>
              </a:rPr>
              <a:t>Assistant Professor of Mathematics,</a:t>
            </a:r>
          </a:p>
          <a:p>
            <a:pPr>
              <a:spcBef>
                <a:spcPts val="0"/>
              </a:spcBef>
            </a:pPr>
            <a:r>
              <a:rPr lang="en-IN" sz="1800" dirty="0">
                <a:solidFill>
                  <a:srgbClr val="0E2D43"/>
                </a:solidFill>
              </a:rPr>
              <a:t>Khadir Mohideen College,</a:t>
            </a:r>
          </a:p>
          <a:p>
            <a:pPr>
              <a:spcBef>
                <a:spcPts val="0"/>
              </a:spcBef>
            </a:pPr>
            <a:r>
              <a:rPr lang="en-IN" sz="1800" dirty="0" err="1">
                <a:solidFill>
                  <a:srgbClr val="0E2D43"/>
                </a:solidFill>
              </a:rPr>
              <a:t>Adirampattinam</a:t>
            </a:r>
            <a:endParaRPr lang="en-IN" sz="1800" dirty="0">
              <a:solidFill>
                <a:srgbClr val="0E2D43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8EAAAF7-C699-F091-3FF7-D198D7176D81}"/>
              </a:ext>
            </a:extLst>
          </p:cNvPr>
          <p:cNvSpPr txBox="1">
            <a:spLocks/>
          </p:cNvSpPr>
          <p:nvPr/>
        </p:nvSpPr>
        <p:spPr>
          <a:xfrm>
            <a:off x="7204361" y="5160636"/>
            <a:ext cx="4604327" cy="4687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E2D43"/>
                </a:solidFill>
              </a:rPr>
              <a:t>08.08.2025</a:t>
            </a:r>
            <a:endParaRPr lang="en-IN" sz="1600" dirty="0">
              <a:solidFill>
                <a:srgbClr val="0E2D4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77309-70D0-C5D9-E21C-E7006A62B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1052" y="1073726"/>
            <a:ext cx="5334000" cy="21209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A544F"/>
                </a:solidFill>
              </a:rPr>
              <a:t>Introduction to </a:t>
            </a:r>
            <a:r>
              <a:rPr lang="en-IN" b="1" dirty="0" err="1">
                <a:solidFill>
                  <a:srgbClr val="FA544F"/>
                </a:solidFill>
              </a:rPr>
              <a:t>Scilab</a:t>
            </a:r>
            <a:endParaRPr lang="en-IN" b="1" dirty="0">
              <a:solidFill>
                <a:srgbClr val="FA544F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7F55C37-A4E2-528B-2390-1DA71AD0E2D5}"/>
              </a:ext>
            </a:extLst>
          </p:cNvPr>
          <p:cNvSpPr txBox="1">
            <a:spLocks/>
          </p:cNvSpPr>
          <p:nvPr/>
        </p:nvSpPr>
        <p:spPr>
          <a:xfrm>
            <a:off x="7204361" y="5629381"/>
            <a:ext cx="4604327" cy="46874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A544F"/>
                </a:solidFill>
              </a:rPr>
              <a:t>@ ADM College for Women, </a:t>
            </a:r>
            <a:r>
              <a:rPr lang="en-US" sz="1600" dirty="0" err="1">
                <a:solidFill>
                  <a:srgbClr val="FA544F"/>
                </a:solidFill>
              </a:rPr>
              <a:t>Nagapattinam</a:t>
            </a:r>
            <a:endParaRPr lang="en-IN" sz="1600" dirty="0">
              <a:solidFill>
                <a:srgbClr val="FA544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DF282-C9B9-C0ED-3ACD-BDEBEC0A4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5125" y="2603500"/>
            <a:ext cx="4604327" cy="468745"/>
          </a:xfrm>
          <a:ln>
            <a:solidFill>
              <a:srgbClr val="404040"/>
            </a:solidFill>
          </a:ln>
        </p:spPr>
        <p:txBody>
          <a:bodyPr/>
          <a:lstStyle/>
          <a:p>
            <a:r>
              <a:rPr lang="en-US" dirty="0">
                <a:solidFill>
                  <a:srgbClr val="0E2D43"/>
                </a:solidFill>
              </a:rPr>
              <a:t> Hands-on Workshop</a:t>
            </a:r>
            <a:endParaRPr lang="en-IN" dirty="0">
              <a:solidFill>
                <a:srgbClr val="0E2D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6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EAC06-8D1D-57F0-40FD-DF46C0AE1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154F-7AD1-028A-9714-399C5513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02914"/>
            <a:ext cx="7729728" cy="1188720"/>
          </a:xfrm>
        </p:spPr>
        <p:txBody>
          <a:bodyPr/>
          <a:lstStyle/>
          <a:p>
            <a:r>
              <a:rPr lang="en-IN" b="1" dirty="0"/>
              <a:t>Control Structures in </a:t>
            </a:r>
            <a:r>
              <a:rPr lang="en-IN" b="1" dirty="0" err="1"/>
              <a:t>Scilab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B742-46A3-F4FA-DC3A-3827AF588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26141"/>
            <a:ext cx="7729728" cy="3876184"/>
          </a:xfrm>
        </p:spPr>
        <p:txBody>
          <a:bodyPr numCol="2">
            <a:normAutofit/>
          </a:bodyPr>
          <a:lstStyle/>
          <a:p>
            <a:pPr marL="0" indent="0" algn="just" defTabSz="360363">
              <a:buNone/>
            </a:pPr>
            <a:r>
              <a:rPr lang="en-US" b="1" dirty="0"/>
              <a:t>IF</a:t>
            </a:r>
          </a:p>
          <a:p>
            <a:pPr algn="just" defTabSz="360363"/>
            <a:r>
              <a:rPr lang="en-US" dirty="0"/>
              <a:t>a = 10;</a:t>
            </a:r>
          </a:p>
          <a:p>
            <a:pPr algn="just" defTabSz="360363"/>
            <a:r>
              <a:rPr lang="en-US" dirty="0"/>
              <a:t>if a &gt; 5 then</a:t>
            </a:r>
          </a:p>
          <a:p>
            <a:pPr algn="just" defTabSz="360363"/>
            <a:r>
              <a:rPr lang="en-US" dirty="0"/>
              <a:t>    </a:t>
            </a:r>
            <a:r>
              <a:rPr lang="en-US" dirty="0" err="1"/>
              <a:t>disp</a:t>
            </a:r>
            <a:r>
              <a:rPr lang="en-US" dirty="0"/>
              <a:t>("a is greater than 5");</a:t>
            </a:r>
          </a:p>
          <a:p>
            <a:pPr algn="just" defTabSz="360363"/>
            <a:r>
              <a:rPr lang="en-US" dirty="0"/>
              <a:t>end</a:t>
            </a:r>
          </a:p>
          <a:p>
            <a:pPr marL="0" indent="0" algn="just" defTabSz="360363">
              <a:buNone/>
            </a:pPr>
            <a:endParaRPr lang="en-US" b="1" dirty="0"/>
          </a:p>
          <a:p>
            <a:pPr marL="0" indent="0" algn="just" defTabSz="360363">
              <a:buNone/>
            </a:pPr>
            <a:endParaRPr lang="en-US" b="1" dirty="0"/>
          </a:p>
          <a:p>
            <a:pPr marL="0" indent="0" algn="just" defTabSz="360363">
              <a:buNone/>
            </a:pPr>
            <a:endParaRPr lang="en-US" b="1" dirty="0"/>
          </a:p>
          <a:p>
            <a:pPr marL="0" indent="0" algn="just" defTabSz="360363">
              <a:buNone/>
            </a:pPr>
            <a:endParaRPr lang="en-US" b="1" dirty="0"/>
          </a:p>
          <a:p>
            <a:pPr marL="0" indent="0" algn="just" defTabSz="360363">
              <a:buNone/>
            </a:pPr>
            <a:r>
              <a:rPr lang="en-US" b="1" dirty="0"/>
              <a:t>IF-ELSE</a:t>
            </a:r>
          </a:p>
          <a:p>
            <a:pPr algn="just" defTabSz="360363"/>
            <a:r>
              <a:rPr lang="en-US" dirty="0"/>
              <a:t>a = 3;</a:t>
            </a:r>
          </a:p>
          <a:p>
            <a:pPr algn="just" defTabSz="360363"/>
            <a:r>
              <a:rPr lang="en-US" dirty="0"/>
              <a:t>if a &gt; 5 then</a:t>
            </a:r>
          </a:p>
          <a:p>
            <a:pPr algn="just" defTabSz="360363"/>
            <a:r>
              <a:rPr lang="en-US" dirty="0"/>
              <a:t>    </a:t>
            </a:r>
            <a:r>
              <a:rPr lang="en-US" dirty="0" err="1"/>
              <a:t>disp</a:t>
            </a:r>
            <a:r>
              <a:rPr lang="en-US" dirty="0"/>
              <a:t>("Greater than 5");</a:t>
            </a:r>
          </a:p>
          <a:p>
            <a:pPr algn="just" defTabSz="360363"/>
            <a:r>
              <a:rPr lang="en-US" dirty="0"/>
              <a:t>else</a:t>
            </a:r>
          </a:p>
          <a:p>
            <a:pPr algn="just" defTabSz="360363"/>
            <a:r>
              <a:rPr lang="en-US" dirty="0"/>
              <a:t>    </a:t>
            </a:r>
            <a:r>
              <a:rPr lang="en-US" dirty="0" err="1"/>
              <a:t>disp</a:t>
            </a:r>
            <a:r>
              <a:rPr lang="en-US" dirty="0"/>
              <a:t>("Less than or equal to 5");</a:t>
            </a:r>
          </a:p>
          <a:p>
            <a:pPr algn="just" defTabSz="360363"/>
            <a:r>
              <a:rPr lang="en-US" dirty="0"/>
              <a:t>end</a:t>
            </a:r>
          </a:p>
          <a:p>
            <a:pPr algn="just" defTabSz="360363"/>
            <a:endParaRPr lang="en-US" dirty="0"/>
          </a:p>
          <a:p>
            <a:pPr algn="just" defTabSz="360363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685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28B48-14FB-D460-0FFE-C35CB928D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E29B-76CB-64EB-100C-7B3229B1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0544"/>
            <a:ext cx="7729728" cy="1188720"/>
          </a:xfrm>
        </p:spPr>
        <p:txBody>
          <a:bodyPr/>
          <a:lstStyle/>
          <a:p>
            <a:r>
              <a:rPr lang="en-IN" b="1" dirty="0"/>
              <a:t>Control Structures in </a:t>
            </a:r>
            <a:r>
              <a:rPr lang="en-IN" b="1" dirty="0" err="1"/>
              <a:t>Scilab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F9CD6-6385-4174-C088-F452543C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762" y="1665430"/>
            <a:ext cx="8910476" cy="4882026"/>
          </a:xfrm>
        </p:spPr>
        <p:txBody>
          <a:bodyPr numCol="2">
            <a:normAutofit/>
          </a:bodyPr>
          <a:lstStyle/>
          <a:p>
            <a:pPr marL="0" indent="0" algn="just" defTabSz="360363">
              <a:buNone/>
            </a:pPr>
            <a:r>
              <a:rPr lang="en-US" b="1" dirty="0"/>
              <a:t>IF-ELSEIF-ELSE</a:t>
            </a:r>
          </a:p>
          <a:p>
            <a:pPr algn="just" defTabSz="360363"/>
            <a:r>
              <a:rPr lang="en-US" dirty="0"/>
              <a:t>grade = 85;</a:t>
            </a:r>
          </a:p>
          <a:p>
            <a:pPr algn="just" defTabSz="360363"/>
            <a:r>
              <a:rPr lang="en-US" dirty="0"/>
              <a:t>if grade &gt;= 90 then</a:t>
            </a:r>
          </a:p>
          <a:p>
            <a:pPr algn="just" defTabSz="360363"/>
            <a:r>
              <a:rPr lang="en-US" dirty="0"/>
              <a:t>    </a:t>
            </a:r>
            <a:r>
              <a:rPr lang="en-US" dirty="0" err="1"/>
              <a:t>disp</a:t>
            </a:r>
            <a:r>
              <a:rPr lang="en-US" dirty="0"/>
              <a:t>("A");</a:t>
            </a:r>
          </a:p>
          <a:p>
            <a:pPr algn="just" defTabSz="360363"/>
            <a:r>
              <a:rPr lang="en-US" dirty="0"/>
              <a:t>elseif grade &gt;= 80 then</a:t>
            </a:r>
          </a:p>
          <a:p>
            <a:pPr algn="just" defTabSz="360363"/>
            <a:r>
              <a:rPr lang="en-US" dirty="0"/>
              <a:t>    </a:t>
            </a:r>
            <a:r>
              <a:rPr lang="en-US" dirty="0" err="1"/>
              <a:t>disp</a:t>
            </a:r>
            <a:r>
              <a:rPr lang="en-US" dirty="0"/>
              <a:t>("B");</a:t>
            </a:r>
          </a:p>
          <a:p>
            <a:pPr algn="just" defTabSz="360363"/>
            <a:r>
              <a:rPr lang="en-US" dirty="0"/>
              <a:t>elseif grade &gt;= 70 then</a:t>
            </a:r>
          </a:p>
          <a:p>
            <a:pPr algn="just" defTabSz="360363"/>
            <a:r>
              <a:rPr lang="en-US" dirty="0"/>
              <a:t>    </a:t>
            </a:r>
            <a:r>
              <a:rPr lang="en-US" dirty="0" err="1"/>
              <a:t>disp</a:t>
            </a:r>
            <a:r>
              <a:rPr lang="en-US" dirty="0"/>
              <a:t>("C");</a:t>
            </a:r>
          </a:p>
          <a:p>
            <a:pPr algn="just" defTabSz="360363"/>
            <a:r>
              <a:rPr lang="en-US" dirty="0"/>
              <a:t>else</a:t>
            </a:r>
          </a:p>
          <a:p>
            <a:pPr algn="just" defTabSz="360363"/>
            <a:r>
              <a:rPr lang="en-US" dirty="0"/>
              <a:t>    </a:t>
            </a:r>
            <a:r>
              <a:rPr lang="en-US" dirty="0" err="1"/>
              <a:t>disp</a:t>
            </a:r>
            <a:r>
              <a:rPr lang="en-US" dirty="0"/>
              <a:t>("Fail");</a:t>
            </a:r>
          </a:p>
          <a:p>
            <a:pPr algn="just" defTabSz="360363"/>
            <a:r>
              <a:rPr lang="en-US" dirty="0"/>
              <a:t>end</a:t>
            </a:r>
          </a:p>
          <a:p>
            <a:pPr marL="0" indent="0" algn="just" defTabSz="360363">
              <a:buNone/>
            </a:pPr>
            <a:endParaRPr lang="en-US" b="1" dirty="0"/>
          </a:p>
          <a:p>
            <a:pPr marL="0" indent="0" algn="just" defTabSz="360363">
              <a:buNone/>
            </a:pPr>
            <a:r>
              <a:rPr lang="en-US" b="1" dirty="0"/>
              <a:t>FOR</a:t>
            </a:r>
          </a:p>
          <a:p>
            <a:pPr algn="just" defTabSz="360363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1:5</a:t>
            </a:r>
          </a:p>
          <a:p>
            <a:pPr algn="just" defTabSz="360363"/>
            <a:r>
              <a:rPr lang="en-US" dirty="0"/>
              <a:t>    </a:t>
            </a:r>
            <a:r>
              <a:rPr lang="en-US" dirty="0" err="1"/>
              <a:t>disp</a:t>
            </a:r>
            <a:r>
              <a:rPr lang="en-US" dirty="0"/>
              <a:t>("</a:t>
            </a:r>
            <a:r>
              <a:rPr lang="en-US" dirty="0" err="1"/>
              <a:t>i</a:t>
            </a:r>
            <a:r>
              <a:rPr lang="en-US" dirty="0"/>
              <a:t> = " + string(</a:t>
            </a:r>
            <a:r>
              <a:rPr lang="en-US" dirty="0" err="1"/>
              <a:t>i</a:t>
            </a:r>
            <a:r>
              <a:rPr lang="en-US" dirty="0"/>
              <a:t>));</a:t>
            </a:r>
          </a:p>
          <a:p>
            <a:pPr algn="just" defTabSz="360363"/>
            <a:r>
              <a:rPr lang="en-US" dirty="0"/>
              <a:t>end</a:t>
            </a:r>
          </a:p>
          <a:p>
            <a:pPr marL="0" indent="0" algn="just" defTabSz="360363">
              <a:buNone/>
            </a:pPr>
            <a:r>
              <a:rPr lang="en-US" b="1" dirty="0"/>
              <a:t>WHILE</a:t>
            </a:r>
            <a:endParaRPr lang="en-US" dirty="0"/>
          </a:p>
          <a:p>
            <a:pPr algn="just" defTabSz="360363"/>
            <a:r>
              <a:rPr lang="en-US" dirty="0"/>
              <a:t>x = 1;</a:t>
            </a:r>
          </a:p>
          <a:p>
            <a:pPr algn="just" defTabSz="360363"/>
            <a:r>
              <a:rPr lang="en-US" dirty="0"/>
              <a:t>while x &lt;= 5</a:t>
            </a:r>
          </a:p>
          <a:p>
            <a:pPr algn="just" defTabSz="360363"/>
            <a:r>
              <a:rPr lang="en-US" dirty="0"/>
              <a:t>    </a:t>
            </a:r>
            <a:r>
              <a:rPr lang="en-US" dirty="0" err="1"/>
              <a:t>disp</a:t>
            </a:r>
            <a:r>
              <a:rPr lang="en-US" dirty="0"/>
              <a:t>(x);</a:t>
            </a:r>
          </a:p>
          <a:p>
            <a:pPr algn="just" defTabSz="360363"/>
            <a:r>
              <a:rPr lang="en-US" dirty="0"/>
              <a:t>    x = x + 1;</a:t>
            </a:r>
          </a:p>
          <a:p>
            <a:pPr algn="just" defTabSz="360363"/>
            <a:r>
              <a:rPr lang="en-US" dirty="0"/>
              <a:t>end</a:t>
            </a:r>
          </a:p>
          <a:p>
            <a:pPr marL="0" indent="0" algn="just" defTabSz="360363">
              <a:buNone/>
            </a:pPr>
            <a:r>
              <a:rPr lang="en-US" dirty="0"/>
              <a:t>break → exit loop early</a:t>
            </a:r>
          </a:p>
          <a:p>
            <a:pPr marL="0" indent="0" algn="just" defTabSz="360363">
              <a:buNone/>
            </a:pPr>
            <a:r>
              <a:rPr lang="en-US" dirty="0"/>
              <a:t>continue → skip to next iteration</a:t>
            </a:r>
          </a:p>
        </p:txBody>
      </p:sp>
    </p:spTree>
    <p:extLst>
      <p:ext uri="{BB962C8B-B14F-4D97-AF65-F5344CB8AC3E}">
        <p14:creationId xmlns:p14="http://schemas.microsoft.com/office/powerpoint/2010/main" val="1671043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D404E-318C-9AAF-7C4C-A60E24077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478C-AAD7-0C68-B3BC-0870759F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FF3B7-D91F-A3F3-5623-63FA34258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94954"/>
            <a:ext cx="7729728" cy="3298354"/>
          </a:xfrm>
        </p:spPr>
        <p:txBody>
          <a:bodyPr>
            <a:normAutofit/>
          </a:bodyPr>
          <a:lstStyle/>
          <a:p>
            <a:pPr algn="just" defTabSz="360363"/>
            <a:r>
              <a:rPr lang="en-US" dirty="0"/>
              <a:t>Define your own functions:</a:t>
            </a:r>
          </a:p>
          <a:p>
            <a:pPr lvl="1" algn="just" defTabSz="360363"/>
            <a:r>
              <a:rPr lang="en-US" dirty="0"/>
              <a:t>function y = square(x)</a:t>
            </a:r>
          </a:p>
          <a:p>
            <a:pPr lvl="1" algn="just" defTabSz="360363"/>
            <a:r>
              <a:rPr lang="en-US" dirty="0"/>
              <a:t>  y = x^2;</a:t>
            </a:r>
          </a:p>
          <a:p>
            <a:pPr lvl="1" algn="just" defTabSz="360363"/>
            <a:r>
              <a:rPr lang="en-US" dirty="0" err="1"/>
              <a:t>endfunction</a:t>
            </a:r>
            <a:endParaRPr lang="en-US" dirty="0"/>
          </a:p>
          <a:p>
            <a:pPr algn="just" defTabSz="360363"/>
            <a:r>
              <a:rPr lang="en-US" dirty="0"/>
              <a:t>Call with square(3) → 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000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49C35-038C-F9A2-896C-578B80009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AF80-6CD4-7375-FBB7-B39C14F2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EDC7-B958-C9A7-5F10-D568E559B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94954"/>
            <a:ext cx="7729728" cy="3298354"/>
          </a:xfrm>
        </p:spPr>
        <p:txBody>
          <a:bodyPr>
            <a:normAutofit/>
          </a:bodyPr>
          <a:lstStyle/>
          <a:p>
            <a:pPr algn="just" defTabSz="360363"/>
            <a:r>
              <a:rPr lang="en-US" dirty="0"/>
              <a:t>Scilab official site: </a:t>
            </a:r>
            <a:r>
              <a:rPr lang="en-US" dirty="0">
                <a:hlinkClick r:id="rId2"/>
              </a:rPr>
              <a:t>https://www.scilab.org</a:t>
            </a:r>
            <a:endParaRPr lang="en-US" dirty="0"/>
          </a:p>
          <a:p>
            <a:pPr algn="just" defTabSz="360363"/>
            <a:r>
              <a:rPr lang="en-US" dirty="0"/>
              <a:t>Tutorials: </a:t>
            </a:r>
            <a:r>
              <a:rPr lang="en-US" dirty="0">
                <a:hlinkClick r:id="rId3"/>
              </a:rPr>
              <a:t>https://help.scilab.org/</a:t>
            </a:r>
            <a:endParaRPr lang="en-US" dirty="0"/>
          </a:p>
          <a:p>
            <a:pPr algn="just" defTabSz="360363"/>
            <a:r>
              <a:rPr lang="en-US" dirty="0"/>
              <a:t>YouTube: "Scilab for Beginners“</a:t>
            </a:r>
          </a:p>
          <a:p>
            <a:pPr algn="just" defTabSz="360363"/>
            <a:r>
              <a:rPr lang="en-US" dirty="0"/>
              <a:t>Books and eBooks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14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5511-85A6-82E9-8F8E-EA8FB126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Q&amp;A +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1C4CA-2609-6275-0F7E-67A93E4D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7909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riyasafrim@kmc.edu.in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Website: </a:t>
            </a:r>
            <a:r>
              <a:rPr lang="en-US" dirty="0">
                <a:hlinkClick r:id="rId3"/>
              </a:rPr>
              <a:t>www.kalvikraft.in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98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AC48-9E59-13A8-24E1-A640CB3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endParaRPr lang="en-IN" b="1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87254A68-7143-927F-5089-C4720A2ACE0B}"/>
              </a:ext>
            </a:extLst>
          </p:cNvPr>
          <p:cNvSpPr/>
          <p:nvPr/>
        </p:nvSpPr>
        <p:spPr>
          <a:xfrm>
            <a:off x="2604952" y="2563672"/>
            <a:ext cx="409813" cy="614720"/>
          </a:xfrm>
          <a:prstGeom prst="roundRect">
            <a:avLst>
              <a:gd name="adj" fmla="val 360048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BF13254B-3780-E521-2C6C-5013C2BB06B8}"/>
              </a:ext>
            </a:extLst>
          </p:cNvPr>
          <p:cNvSpPr/>
          <p:nvPr/>
        </p:nvSpPr>
        <p:spPr>
          <a:xfrm>
            <a:off x="2733063" y="2775008"/>
            <a:ext cx="153591" cy="1920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25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9AA6E0E-DC13-787C-9E95-5563299DBEE6}"/>
              </a:ext>
            </a:extLst>
          </p:cNvPr>
          <p:cNvSpPr/>
          <p:nvPr/>
        </p:nvSpPr>
        <p:spPr>
          <a:xfrm>
            <a:off x="3117158" y="2709862"/>
            <a:ext cx="1280755" cy="160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spcBef>
                <a:spcPts val="1000"/>
              </a:spcBef>
              <a:buClr>
                <a:schemeClr val="accent2"/>
              </a:buClr>
            </a:pPr>
            <a:r>
              <a:rPr lang="en-IN" dirty="0"/>
              <a:t>What is </a:t>
            </a:r>
            <a:r>
              <a:rPr lang="en-IN" dirty="0" err="1"/>
              <a:t>Scilab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3DB5128F-61A2-034F-D4B2-8B44EF8D35DE}"/>
              </a:ext>
            </a:extLst>
          </p:cNvPr>
          <p:cNvSpPr/>
          <p:nvPr/>
        </p:nvSpPr>
        <p:spPr>
          <a:xfrm>
            <a:off x="2604952" y="3255187"/>
            <a:ext cx="409813" cy="614720"/>
          </a:xfrm>
          <a:prstGeom prst="roundRect">
            <a:avLst>
              <a:gd name="adj" fmla="val 360048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C54D0D96-7214-60FE-8E90-DA9AAF41123A}"/>
              </a:ext>
            </a:extLst>
          </p:cNvPr>
          <p:cNvSpPr/>
          <p:nvPr/>
        </p:nvSpPr>
        <p:spPr>
          <a:xfrm>
            <a:off x="2733063" y="3487147"/>
            <a:ext cx="153591" cy="1920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1250"/>
              </a:lnSpc>
              <a:spcBef>
                <a:spcPts val="1000"/>
              </a:spcBef>
              <a:buClr>
                <a:schemeClr val="accent2"/>
              </a:buClr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7343393B-BFC2-A3D4-6D41-007614D7280D}"/>
              </a:ext>
            </a:extLst>
          </p:cNvPr>
          <p:cNvSpPr/>
          <p:nvPr/>
        </p:nvSpPr>
        <p:spPr>
          <a:xfrm>
            <a:off x="3117158" y="3481446"/>
            <a:ext cx="1280755" cy="160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25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IN" dirty="0"/>
              <a:t>Why Use </a:t>
            </a:r>
            <a:r>
              <a:rPr lang="en-IN" dirty="0" err="1"/>
              <a:t>Scilab</a:t>
            </a:r>
            <a:r>
              <a:rPr lang="en-IN" dirty="0"/>
              <a:t>?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483A820-FA50-90F5-089F-95FEBF53B0CB}"/>
              </a:ext>
            </a:extLst>
          </p:cNvPr>
          <p:cNvSpPr/>
          <p:nvPr/>
        </p:nvSpPr>
        <p:spPr>
          <a:xfrm>
            <a:off x="2604952" y="3946702"/>
            <a:ext cx="409813" cy="614720"/>
          </a:xfrm>
          <a:prstGeom prst="roundRect">
            <a:avLst>
              <a:gd name="adj" fmla="val 360048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123FC9B5-A772-356C-ED60-259551E33D4E}"/>
              </a:ext>
            </a:extLst>
          </p:cNvPr>
          <p:cNvSpPr/>
          <p:nvPr/>
        </p:nvSpPr>
        <p:spPr>
          <a:xfrm>
            <a:off x="2733063" y="4158038"/>
            <a:ext cx="153591" cy="1920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1250"/>
              </a:lnSpc>
              <a:spcBef>
                <a:spcPts val="1000"/>
              </a:spcBef>
              <a:buClr>
                <a:schemeClr val="accent2"/>
              </a:buClr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11BF4056-9730-BE0D-D025-9AE2AE9FFA03}"/>
              </a:ext>
            </a:extLst>
          </p:cNvPr>
          <p:cNvSpPr/>
          <p:nvPr/>
        </p:nvSpPr>
        <p:spPr>
          <a:xfrm>
            <a:off x="3117158" y="4159319"/>
            <a:ext cx="1994773" cy="160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1250"/>
              </a:lnSpc>
              <a:spcBef>
                <a:spcPts val="1000"/>
              </a:spcBef>
              <a:buClr>
                <a:schemeClr val="accent2"/>
              </a:buClr>
              <a:buNone/>
            </a:pPr>
            <a:r>
              <a:rPr lang="en-IN" dirty="0"/>
              <a:t>Installing </a:t>
            </a:r>
            <a:r>
              <a:rPr lang="en-IN" dirty="0" err="1"/>
              <a:t>Scilab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CBB213DC-FC15-84DC-6A21-04C45F1F1E63}"/>
              </a:ext>
            </a:extLst>
          </p:cNvPr>
          <p:cNvSpPr/>
          <p:nvPr/>
        </p:nvSpPr>
        <p:spPr>
          <a:xfrm>
            <a:off x="2604952" y="4638217"/>
            <a:ext cx="409813" cy="614720"/>
          </a:xfrm>
          <a:prstGeom prst="roundRect">
            <a:avLst>
              <a:gd name="adj" fmla="val 360048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756FA828-2D82-23D2-3464-E643F8C2F2B1}"/>
              </a:ext>
            </a:extLst>
          </p:cNvPr>
          <p:cNvSpPr/>
          <p:nvPr/>
        </p:nvSpPr>
        <p:spPr>
          <a:xfrm>
            <a:off x="2733063" y="4849553"/>
            <a:ext cx="153591" cy="1920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1250"/>
              </a:lnSpc>
              <a:spcBef>
                <a:spcPts val="1000"/>
              </a:spcBef>
              <a:buClr>
                <a:schemeClr val="accent2"/>
              </a:buClr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DA3F74A5-2ED1-EDC8-ECBF-E97132B9B319}"/>
              </a:ext>
            </a:extLst>
          </p:cNvPr>
          <p:cNvSpPr/>
          <p:nvPr/>
        </p:nvSpPr>
        <p:spPr>
          <a:xfrm>
            <a:off x="3142876" y="4895616"/>
            <a:ext cx="1590437" cy="160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25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IN" dirty="0" err="1"/>
              <a:t>Scilab</a:t>
            </a:r>
            <a:r>
              <a:rPr lang="en-IN" dirty="0"/>
              <a:t> GUI Tour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0B984503-075B-1E50-A10D-E981A979B93E}"/>
              </a:ext>
            </a:extLst>
          </p:cNvPr>
          <p:cNvSpPr/>
          <p:nvPr/>
        </p:nvSpPr>
        <p:spPr>
          <a:xfrm>
            <a:off x="2604952" y="5329732"/>
            <a:ext cx="409813" cy="614720"/>
          </a:xfrm>
          <a:prstGeom prst="roundRect">
            <a:avLst>
              <a:gd name="adj" fmla="val 360048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33674C06-FC87-BA12-D462-0EF64377CF0A}"/>
              </a:ext>
            </a:extLst>
          </p:cNvPr>
          <p:cNvSpPr/>
          <p:nvPr/>
        </p:nvSpPr>
        <p:spPr>
          <a:xfrm>
            <a:off x="2733063" y="5541068"/>
            <a:ext cx="153591" cy="1920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25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10152E16-41DC-5D38-2D2F-812DCFD3DA57}"/>
              </a:ext>
            </a:extLst>
          </p:cNvPr>
          <p:cNvSpPr/>
          <p:nvPr/>
        </p:nvSpPr>
        <p:spPr>
          <a:xfrm>
            <a:off x="3117157" y="5551843"/>
            <a:ext cx="1280755" cy="160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1250"/>
              </a:lnSpc>
              <a:spcBef>
                <a:spcPts val="1000"/>
              </a:spcBef>
              <a:buClr>
                <a:schemeClr val="accent2"/>
              </a:buClr>
              <a:buNone/>
            </a:pPr>
            <a:r>
              <a:rPr lang="en-IN" dirty="0"/>
              <a:t>Basic Commands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Shape 16">
            <a:extLst>
              <a:ext uri="{FF2B5EF4-FFF2-40B4-BE49-F238E27FC236}">
                <a16:creationId xmlns:a16="http://schemas.microsoft.com/office/drawing/2014/main" id="{D9F277A2-DA86-64D1-81BD-688904280849}"/>
              </a:ext>
            </a:extLst>
          </p:cNvPr>
          <p:cNvSpPr/>
          <p:nvPr/>
        </p:nvSpPr>
        <p:spPr>
          <a:xfrm>
            <a:off x="6656972" y="2562641"/>
            <a:ext cx="409813" cy="614720"/>
          </a:xfrm>
          <a:prstGeom prst="roundRect">
            <a:avLst>
              <a:gd name="adj" fmla="val 360048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A80795B9-10A4-F569-DE1E-BCE50B54F424}"/>
              </a:ext>
            </a:extLst>
          </p:cNvPr>
          <p:cNvSpPr/>
          <p:nvPr/>
        </p:nvSpPr>
        <p:spPr>
          <a:xfrm>
            <a:off x="6813786" y="2789931"/>
            <a:ext cx="153591" cy="1920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1250"/>
              </a:lnSpc>
              <a:spcBef>
                <a:spcPts val="1000"/>
              </a:spcBef>
              <a:buClr>
                <a:schemeClr val="accent2"/>
              </a:buClr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21" name="Text 18">
            <a:extLst>
              <a:ext uri="{FF2B5EF4-FFF2-40B4-BE49-F238E27FC236}">
                <a16:creationId xmlns:a16="http://schemas.microsoft.com/office/drawing/2014/main" id="{2BE47738-BF16-9D30-CB5E-97D0937157E5}"/>
              </a:ext>
            </a:extLst>
          </p:cNvPr>
          <p:cNvSpPr/>
          <p:nvPr/>
        </p:nvSpPr>
        <p:spPr>
          <a:xfrm>
            <a:off x="7169179" y="2789931"/>
            <a:ext cx="1570434" cy="160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25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IN" dirty="0"/>
              <a:t>Plotting in </a:t>
            </a:r>
            <a:r>
              <a:rPr lang="en-IN" dirty="0" err="1"/>
              <a:t>Scilab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Shape 19">
            <a:extLst>
              <a:ext uri="{FF2B5EF4-FFF2-40B4-BE49-F238E27FC236}">
                <a16:creationId xmlns:a16="http://schemas.microsoft.com/office/drawing/2014/main" id="{29EF4639-5DF0-3BA1-6E22-56ABA6C728EE}"/>
              </a:ext>
            </a:extLst>
          </p:cNvPr>
          <p:cNvSpPr/>
          <p:nvPr/>
        </p:nvSpPr>
        <p:spPr>
          <a:xfrm>
            <a:off x="6656972" y="3254156"/>
            <a:ext cx="409813" cy="614720"/>
          </a:xfrm>
          <a:prstGeom prst="roundRect">
            <a:avLst>
              <a:gd name="adj" fmla="val 360048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23" name="Text 20">
            <a:extLst>
              <a:ext uri="{FF2B5EF4-FFF2-40B4-BE49-F238E27FC236}">
                <a16:creationId xmlns:a16="http://schemas.microsoft.com/office/drawing/2014/main" id="{D6972BD4-CB2F-5ED6-6B75-D33DD7A3AB7C}"/>
              </a:ext>
            </a:extLst>
          </p:cNvPr>
          <p:cNvSpPr/>
          <p:nvPr/>
        </p:nvSpPr>
        <p:spPr>
          <a:xfrm>
            <a:off x="6820822" y="3516939"/>
            <a:ext cx="153591" cy="1920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25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</a:p>
        </p:txBody>
      </p:sp>
      <p:sp>
        <p:nvSpPr>
          <p:cNvPr id="24" name="Text 21">
            <a:extLst>
              <a:ext uri="{FF2B5EF4-FFF2-40B4-BE49-F238E27FC236}">
                <a16:creationId xmlns:a16="http://schemas.microsoft.com/office/drawing/2014/main" id="{C5457785-DA4F-AAE3-85DA-C514536259CD}"/>
              </a:ext>
            </a:extLst>
          </p:cNvPr>
          <p:cNvSpPr/>
          <p:nvPr/>
        </p:nvSpPr>
        <p:spPr>
          <a:xfrm>
            <a:off x="7169179" y="3495729"/>
            <a:ext cx="1538168" cy="160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1250"/>
              </a:lnSpc>
              <a:spcBef>
                <a:spcPts val="1000"/>
              </a:spcBef>
              <a:buClr>
                <a:schemeClr val="accent2"/>
              </a:buClr>
              <a:buNone/>
            </a:pPr>
            <a:r>
              <a:rPr lang="en-IN" dirty="0"/>
              <a:t>Control Structures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Shape 22">
            <a:extLst>
              <a:ext uri="{FF2B5EF4-FFF2-40B4-BE49-F238E27FC236}">
                <a16:creationId xmlns:a16="http://schemas.microsoft.com/office/drawing/2014/main" id="{63805458-318E-53DE-62EA-CCAB85B1F2D2}"/>
              </a:ext>
            </a:extLst>
          </p:cNvPr>
          <p:cNvSpPr/>
          <p:nvPr/>
        </p:nvSpPr>
        <p:spPr>
          <a:xfrm>
            <a:off x="6656972" y="3945671"/>
            <a:ext cx="409813" cy="614720"/>
          </a:xfrm>
          <a:prstGeom prst="roundRect">
            <a:avLst>
              <a:gd name="adj" fmla="val 360048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26" name="Text 23">
            <a:extLst>
              <a:ext uri="{FF2B5EF4-FFF2-40B4-BE49-F238E27FC236}">
                <a16:creationId xmlns:a16="http://schemas.microsoft.com/office/drawing/2014/main" id="{62305E93-8E68-B7E4-DC1B-EC7345235003}"/>
              </a:ext>
            </a:extLst>
          </p:cNvPr>
          <p:cNvSpPr/>
          <p:nvPr/>
        </p:nvSpPr>
        <p:spPr>
          <a:xfrm>
            <a:off x="6820823" y="4215999"/>
            <a:ext cx="153591" cy="1920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1250"/>
              </a:lnSpc>
              <a:spcBef>
                <a:spcPts val="1000"/>
              </a:spcBef>
              <a:buClr>
                <a:schemeClr val="accent2"/>
              </a:buClr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</a:p>
        </p:txBody>
      </p:sp>
      <p:sp>
        <p:nvSpPr>
          <p:cNvPr id="27" name="Text 24">
            <a:extLst>
              <a:ext uri="{FF2B5EF4-FFF2-40B4-BE49-F238E27FC236}">
                <a16:creationId xmlns:a16="http://schemas.microsoft.com/office/drawing/2014/main" id="{8F3ADE0F-74CB-F788-F523-4181B0D5D3A9}"/>
              </a:ext>
            </a:extLst>
          </p:cNvPr>
          <p:cNvSpPr/>
          <p:nvPr/>
        </p:nvSpPr>
        <p:spPr>
          <a:xfrm>
            <a:off x="7169179" y="4189947"/>
            <a:ext cx="1839992" cy="160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25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IN" dirty="0"/>
              <a:t>Functions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Shape 25">
            <a:extLst>
              <a:ext uri="{FF2B5EF4-FFF2-40B4-BE49-F238E27FC236}">
                <a16:creationId xmlns:a16="http://schemas.microsoft.com/office/drawing/2014/main" id="{7DD0CEBB-F6A1-D6F2-EC54-7DBF3E872433}"/>
              </a:ext>
            </a:extLst>
          </p:cNvPr>
          <p:cNvSpPr/>
          <p:nvPr/>
        </p:nvSpPr>
        <p:spPr>
          <a:xfrm>
            <a:off x="6656972" y="4637186"/>
            <a:ext cx="409813" cy="614720"/>
          </a:xfrm>
          <a:prstGeom prst="roundRect">
            <a:avLst>
              <a:gd name="adj" fmla="val 360048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29" name="Text 26">
            <a:extLst>
              <a:ext uri="{FF2B5EF4-FFF2-40B4-BE49-F238E27FC236}">
                <a16:creationId xmlns:a16="http://schemas.microsoft.com/office/drawing/2014/main" id="{30983B99-75A4-442E-7D83-280AD71F3E11}"/>
              </a:ext>
            </a:extLst>
          </p:cNvPr>
          <p:cNvSpPr/>
          <p:nvPr/>
        </p:nvSpPr>
        <p:spPr>
          <a:xfrm>
            <a:off x="6820824" y="4903416"/>
            <a:ext cx="153591" cy="1920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25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</a:p>
        </p:txBody>
      </p:sp>
      <p:sp>
        <p:nvSpPr>
          <p:cNvPr id="30" name="Text 27">
            <a:extLst>
              <a:ext uri="{FF2B5EF4-FFF2-40B4-BE49-F238E27FC236}">
                <a16:creationId xmlns:a16="http://schemas.microsoft.com/office/drawing/2014/main" id="{75C5718A-A5F9-4738-2823-81E7D4066641}"/>
              </a:ext>
            </a:extLst>
          </p:cNvPr>
          <p:cNvSpPr/>
          <p:nvPr/>
        </p:nvSpPr>
        <p:spPr>
          <a:xfrm>
            <a:off x="7169179" y="4848522"/>
            <a:ext cx="1695688" cy="160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1250"/>
              </a:lnSpc>
              <a:spcBef>
                <a:spcPts val="1000"/>
              </a:spcBef>
              <a:buClr>
                <a:schemeClr val="accent2"/>
              </a:buClr>
              <a:buNone/>
            </a:pPr>
            <a:r>
              <a:rPr lang="en-IN" dirty="0"/>
              <a:t>Resources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Shape 28">
            <a:extLst>
              <a:ext uri="{FF2B5EF4-FFF2-40B4-BE49-F238E27FC236}">
                <a16:creationId xmlns:a16="http://schemas.microsoft.com/office/drawing/2014/main" id="{5A5F1F34-0DE9-7E8C-AC7E-1932796F4554}"/>
              </a:ext>
            </a:extLst>
          </p:cNvPr>
          <p:cNvSpPr/>
          <p:nvPr/>
        </p:nvSpPr>
        <p:spPr>
          <a:xfrm>
            <a:off x="6656972" y="5328701"/>
            <a:ext cx="409813" cy="614720"/>
          </a:xfrm>
          <a:prstGeom prst="roundRect">
            <a:avLst>
              <a:gd name="adj" fmla="val 360048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32" name="Text 29">
            <a:extLst>
              <a:ext uri="{FF2B5EF4-FFF2-40B4-BE49-F238E27FC236}">
                <a16:creationId xmlns:a16="http://schemas.microsoft.com/office/drawing/2014/main" id="{772E6CAF-31BF-BE1F-BE8B-5039F0835120}"/>
              </a:ext>
            </a:extLst>
          </p:cNvPr>
          <p:cNvSpPr/>
          <p:nvPr/>
        </p:nvSpPr>
        <p:spPr>
          <a:xfrm>
            <a:off x="6744029" y="5551843"/>
            <a:ext cx="153591" cy="1920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1250"/>
              </a:lnSpc>
              <a:spcBef>
                <a:spcPts val="1000"/>
              </a:spcBef>
              <a:buClr>
                <a:schemeClr val="accent2"/>
              </a:buClr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</a:p>
        </p:txBody>
      </p:sp>
      <p:sp>
        <p:nvSpPr>
          <p:cNvPr id="33" name="Text 30">
            <a:extLst>
              <a:ext uri="{FF2B5EF4-FFF2-40B4-BE49-F238E27FC236}">
                <a16:creationId xmlns:a16="http://schemas.microsoft.com/office/drawing/2014/main" id="{EF74D825-F07B-63E4-6FF6-BA00035114B7}"/>
              </a:ext>
            </a:extLst>
          </p:cNvPr>
          <p:cNvSpPr/>
          <p:nvPr/>
        </p:nvSpPr>
        <p:spPr>
          <a:xfrm>
            <a:off x="7169179" y="5540037"/>
            <a:ext cx="1356955" cy="160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25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IN" dirty="0"/>
              <a:t>Q&amp;A + Discussion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07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F06D-CCE3-D357-3352-C4F1C617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SCILAB?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A20AB-BC0C-7C7D-646D-252D06483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94954"/>
            <a:ext cx="7729728" cy="3298354"/>
          </a:xfrm>
        </p:spPr>
        <p:txBody>
          <a:bodyPr>
            <a:normAutofit/>
          </a:bodyPr>
          <a:lstStyle/>
          <a:p>
            <a:pPr algn="just" defTabSz="360363"/>
            <a:r>
              <a:rPr lang="en-US" dirty="0"/>
              <a:t>Scilab = Scientific Laboratory</a:t>
            </a:r>
          </a:p>
          <a:p>
            <a:pPr algn="just" defTabSz="360363"/>
            <a:r>
              <a:rPr lang="en-US" dirty="0"/>
              <a:t>Free and open-source alternative to MATLAB</a:t>
            </a:r>
          </a:p>
          <a:p>
            <a:pPr algn="just" defTabSz="360363"/>
            <a:r>
              <a:rPr lang="en-US" dirty="0"/>
              <a:t>Developed by </a:t>
            </a:r>
            <a:r>
              <a:rPr lang="en-US" dirty="0" err="1"/>
              <a:t>Inria</a:t>
            </a:r>
            <a:r>
              <a:rPr lang="en-US" dirty="0"/>
              <a:t> (France)</a:t>
            </a:r>
          </a:p>
          <a:p>
            <a:pPr algn="just" defTabSz="360363"/>
            <a:r>
              <a:rPr lang="en-US" dirty="0"/>
              <a:t>Widely used for:</a:t>
            </a:r>
          </a:p>
          <a:p>
            <a:pPr lvl="1" algn="just" defTabSz="360363"/>
            <a:r>
              <a:rPr lang="en-US" dirty="0"/>
              <a:t>Mathematics &amp; simulation</a:t>
            </a:r>
          </a:p>
          <a:p>
            <a:pPr lvl="1" algn="just" defTabSz="360363"/>
            <a:r>
              <a:rPr lang="en-US" dirty="0"/>
              <a:t>Control system design</a:t>
            </a:r>
          </a:p>
          <a:p>
            <a:pPr lvl="1" algn="just" defTabSz="360363"/>
            <a:r>
              <a:rPr lang="en-US" dirty="0"/>
              <a:t>Signal and image processing</a:t>
            </a:r>
          </a:p>
          <a:p>
            <a:pPr lvl="1" algn="just" defTabSz="360363"/>
            <a:r>
              <a:rPr lang="en-US" dirty="0"/>
              <a:t>Optimization problems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48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35B41-3DFE-C967-F45B-31BC40395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926A-A80C-AD90-D9DE-390D74DC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SCILAB?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80FD2-D82F-045A-7360-02CC4B411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94954"/>
            <a:ext cx="7729728" cy="3298354"/>
          </a:xfrm>
        </p:spPr>
        <p:txBody>
          <a:bodyPr>
            <a:normAutofit/>
          </a:bodyPr>
          <a:lstStyle/>
          <a:p>
            <a:pPr algn="just" defTabSz="360363"/>
            <a:r>
              <a:rPr lang="en-US" dirty="0"/>
              <a:t>Open source (FREE)</a:t>
            </a:r>
          </a:p>
          <a:p>
            <a:pPr algn="just" defTabSz="360363"/>
            <a:r>
              <a:rPr lang="en-US" dirty="0"/>
              <a:t>Easy syntax </a:t>
            </a:r>
          </a:p>
          <a:p>
            <a:pPr algn="just" defTabSz="360363"/>
            <a:r>
              <a:rPr lang="en-US" dirty="0"/>
              <a:t>Powerful built-in functions</a:t>
            </a:r>
          </a:p>
          <a:p>
            <a:pPr algn="just" defTabSz="360363"/>
            <a:r>
              <a:rPr lang="en-US" dirty="0"/>
              <a:t>Good for engineering and scientific problems</a:t>
            </a:r>
          </a:p>
          <a:p>
            <a:pPr algn="just" defTabSz="360363"/>
            <a:r>
              <a:rPr lang="en-US" dirty="0"/>
              <a:t>Extensible with toolboxes</a:t>
            </a:r>
          </a:p>
          <a:p>
            <a:pPr algn="just" defTabSz="360363"/>
            <a:r>
              <a:rPr lang="en-US" dirty="0"/>
              <a:t>Supports plotting, GUI, interfacing with C/C++,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30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2B19A-E398-E2F4-852A-E6C9409C9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6A03-749D-1631-970F-E0440A16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Installing </a:t>
            </a:r>
            <a:r>
              <a:rPr lang="en-IN" b="1" dirty="0" err="1"/>
              <a:t>Scilab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C48BF-7EAA-6D50-D75F-3A85975C9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94954"/>
            <a:ext cx="7729728" cy="3298354"/>
          </a:xfrm>
        </p:spPr>
        <p:txBody>
          <a:bodyPr>
            <a:normAutofit/>
          </a:bodyPr>
          <a:lstStyle/>
          <a:p>
            <a:pPr algn="just" defTabSz="360363"/>
            <a:r>
              <a:rPr lang="en-US" dirty="0"/>
              <a:t>Go to </a:t>
            </a:r>
            <a:r>
              <a:rPr lang="en-US" dirty="0">
                <a:hlinkClick r:id="rId2"/>
              </a:rPr>
              <a:t>https://www.scilab.org/download</a:t>
            </a:r>
            <a:endParaRPr lang="en-US" dirty="0"/>
          </a:p>
          <a:p>
            <a:pPr algn="just" defTabSz="360363"/>
            <a:r>
              <a:rPr lang="en-US" dirty="0"/>
              <a:t>Choose your OS (Windows/Linux/Mac)</a:t>
            </a:r>
          </a:p>
          <a:p>
            <a:pPr algn="just" defTabSz="360363"/>
            <a:r>
              <a:rPr lang="en-US" dirty="0"/>
              <a:t>Install like regular software</a:t>
            </a:r>
          </a:p>
          <a:p>
            <a:pPr algn="just" defTabSz="360363"/>
            <a:r>
              <a:rPr lang="en-US" dirty="0"/>
              <a:t>Open Scilab GUI → Editor + Console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632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788697-75AC-62B2-553E-EBD25C87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6383"/>
            <a:ext cx="7729728" cy="1188720"/>
          </a:xfrm>
        </p:spPr>
        <p:txBody>
          <a:bodyPr/>
          <a:lstStyle/>
          <a:p>
            <a:r>
              <a:rPr lang="en-US" dirty="0"/>
              <a:t>Scilab GUI Tour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5989A6-F298-DEEA-47DB-9A9C4D00C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231" y="2158854"/>
            <a:ext cx="3424077" cy="3298354"/>
          </a:xfrm>
        </p:spPr>
        <p:txBody>
          <a:bodyPr>
            <a:normAutofit/>
          </a:bodyPr>
          <a:lstStyle/>
          <a:p>
            <a:pPr algn="just" defTabSz="360363"/>
            <a:r>
              <a:rPr lang="en-US" dirty="0"/>
              <a:t>Console – for commands</a:t>
            </a:r>
          </a:p>
          <a:p>
            <a:pPr algn="just" defTabSz="360363"/>
            <a:r>
              <a:rPr lang="en-US" dirty="0"/>
              <a:t>Editor – for writing scripts</a:t>
            </a:r>
          </a:p>
          <a:p>
            <a:pPr algn="just" defTabSz="360363"/>
            <a:r>
              <a:rPr lang="en-US" dirty="0"/>
              <a:t>Graphics window – for plots</a:t>
            </a:r>
          </a:p>
          <a:p>
            <a:pPr algn="just" defTabSz="360363"/>
            <a:r>
              <a:rPr lang="en-US" dirty="0"/>
              <a:t>File browser – for managing files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65EBA-90A0-57C1-DE45-A9B49D6E01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466"/>
          <a:stretch>
            <a:fillRect/>
          </a:stretch>
        </p:blipFill>
        <p:spPr>
          <a:xfrm>
            <a:off x="351692" y="1726850"/>
            <a:ext cx="7831476" cy="41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B2A48-FBD3-CFAC-5805-906526F7C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CEA1-5F6A-5F04-B8C1-09A46FB12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1985"/>
            <a:ext cx="7729728" cy="1188720"/>
          </a:xfrm>
        </p:spPr>
        <p:txBody>
          <a:bodyPr/>
          <a:lstStyle/>
          <a:p>
            <a:r>
              <a:rPr lang="en-IN" b="1" dirty="0"/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3E1F-B6B3-EE77-8EAA-264AF0631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863433"/>
            <a:ext cx="11746523" cy="4776518"/>
          </a:xfrm>
        </p:spPr>
        <p:txBody>
          <a:bodyPr numCol="3">
            <a:normAutofit/>
          </a:bodyPr>
          <a:lstStyle/>
          <a:p>
            <a:pPr algn="just" defTabSz="360363"/>
            <a:r>
              <a:rPr lang="en-US" dirty="0"/>
              <a:t>Variable assignment: </a:t>
            </a:r>
          </a:p>
          <a:p>
            <a:pPr lvl="1" algn="just" defTabSz="360363"/>
            <a:r>
              <a:rPr lang="en-US" dirty="0"/>
              <a:t>a = 5;</a:t>
            </a:r>
          </a:p>
          <a:p>
            <a:pPr lvl="1" algn="just" defTabSz="360363"/>
            <a:r>
              <a:rPr lang="en-US" dirty="0"/>
              <a:t>b = 3.2;</a:t>
            </a:r>
          </a:p>
          <a:p>
            <a:pPr lvl="1" algn="just" defTabSz="360363"/>
            <a:r>
              <a:rPr lang="en-US" dirty="0"/>
              <a:t>name = "Scilab";</a:t>
            </a:r>
          </a:p>
          <a:p>
            <a:pPr algn="just" defTabSz="360363"/>
            <a:r>
              <a:rPr lang="en-US" dirty="0"/>
              <a:t>Vectors &amp; matrices:</a:t>
            </a:r>
          </a:p>
          <a:p>
            <a:pPr lvl="1" algn="just" defTabSz="360363"/>
            <a:r>
              <a:rPr lang="en-US" dirty="0"/>
              <a:t>v = [1 2 3 4];</a:t>
            </a:r>
          </a:p>
          <a:p>
            <a:pPr lvl="1" algn="just" defTabSz="360363"/>
            <a:r>
              <a:rPr lang="en-US" dirty="0"/>
              <a:t>A = [1 2; 3 4];</a:t>
            </a:r>
          </a:p>
          <a:p>
            <a:pPr lvl="1" algn="just" defTabSz="360363"/>
            <a:r>
              <a:rPr lang="en-US" dirty="0"/>
              <a:t>Access elements:</a:t>
            </a:r>
          </a:p>
          <a:p>
            <a:pPr lvl="2" algn="just" defTabSz="360363"/>
            <a:r>
              <a:rPr lang="en-US" dirty="0"/>
              <a:t>v(3)         // 3rd element</a:t>
            </a:r>
          </a:p>
          <a:p>
            <a:pPr lvl="2" algn="just" defTabSz="360363"/>
            <a:r>
              <a:rPr lang="en-US" dirty="0"/>
              <a:t>A(2,1)       // Row 2, Column 1</a:t>
            </a:r>
          </a:p>
          <a:p>
            <a:pPr lvl="1" algn="just" defTabSz="360363"/>
            <a:r>
              <a:rPr lang="en-US" dirty="0"/>
              <a:t>Modify values:</a:t>
            </a:r>
          </a:p>
          <a:p>
            <a:pPr lvl="2" algn="just" defTabSz="360363"/>
            <a:r>
              <a:rPr lang="en-US" dirty="0"/>
              <a:t>v(2) = 10;</a:t>
            </a:r>
          </a:p>
          <a:p>
            <a:pPr algn="just" defTabSz="360363"/>
            <a:r>
              <a:rPr lang="en-US" dirty="0"/>
              <a:t>Matrix operations:</a:t>
            </a:r>
          </a:p>
          <a:p>
            <a:pPr lvl="1" algn="just" defTabSz="360363"/>
            <a:r>
              <a:rPr lang="pt-BR" dirty="0"/>
              <a:t>A = [1 2; 3 4];</a:t>
            </a:r>
          </a:p>
          <a:p>
            <a:pPr lvl="1" algn="just" defTabSz="360363"/>
            <a:r>
              <a:rPr lang="pt-BR" dirty="0"/>
              <a:t>B = [5 6; 7 8];</a:t>
            </a:r>
            <a:endParaRPr lang="en-US" dirty="0"/>
          </a:p>
          <a:p>
            <a:pPr lvl="1" algn="just" defTabSz="360363"/>
            <a:r>
              <a:rPr lang="en-US" dirty="0"/>
              <a:t>Addition: A + B</a:t>
            </a:r>
          </a:p>
          <a:p>
            <a:pPr lvl="1" algn="just" defTabSz="360363"/>
            <a:r>
              <a:rPr lang="en-US" dirty="0"/>
              <a:t>Subtraction: A – B</a:t>
            </a:r>
          </a:p>
          <a:p>
            <a:pPr lvl="1" algn="just" defTabSz="360363"/>
            <a:r>
              <a:rPr lang="en-US" dirty="0"/>
              <a:t>Multiplication: A * B</a:t>
            </a:r>
          </a:p>
          <a:p>
            <a:pPr lvl="1" algn="just" defTabSz="360363"/>
            <a:r>
              <a:rPr lang="en-US" dirty="0"/>
              <a:t>Element-wise (Hadamard): A .* B</a:t>
            </a:r>
          </a:p>
          <a:p>
            <a:pPr lvl="1" algn="just" defTabSz="360363"/>
            <a:r>
              <a:rPr lang="en-US" dirty="0"/>
              <a:t>Inverse: inv(A)</a:t>
            </a:r>
          </a:p>
          <a:p>
            <a:pPr lvl="1" algn="just" defTabSz="360363"/>
            <a:r>
              <a:rPr lang="en-US" dirty="0"/>
              <a:t>Transpose: A’</a:t>
            </a:r>
          </a:p>
          <a:p>
            <a:pPr lvl="1" algn="just" defTabSz="360363"/>
            <a:r>
              <a:rPr lang="en-US" dirty="0"/>
              <a:t>Determinant: det(A)</a:t>
            </a:r>
          </a:p>
          <a:p>
            <a:pPr algn="just" defTabSz="360363"/>
            <a:r>
              <a:rPr lang="en-US" dirty="0"/>
              <a:t>Math functions: </a:t>
            </a:r>
          </a:p>
          <a:p>
            <a:pPr lvl="1" algn="just" defTabSz="360363"/>
            <a:r>
              <a:rPr lang="es-ES" dirty="0"/>
              <a:t>x = 0.5;</a:t>
            </a:r>
          </a:p>
          <a:p>
            <a:pPr lvl="1" algn="just" defTabSz="360363"/>
            <a:r>
              <a:rPr lang="es-ES" dirty="0"/>
              <a:t>sin(x)</a:t>
            </a:r>
          </a:p>
          <a:p>
            <a:pPr lvl="1" algn="just" defTabSz="360363"/>
            <a:r>
              <a:rPr lang="es-ES" dirty="0"/>
              <a:t>cos(x)</a:t>
            </a:r>
          </a:p>
          <a:p>
            <a:pPr lvl="1" algn="just" defTabSz="360363"/>
            <a:r>
              <a:rPr lang="es-ES" dirty="0" err="1"/>
              <a:t>exp</a:t>
            </a:r>
            <a:r>
              <a:rPr lang="es-ES" dirty="0"/>
              <a:t>(x)</a:t>
            </a:r>
          </a:p>
          <a:p>
            <a:pPr lvl="1" algn="just" defTabSz="360363"/>
            <a:r>
              <a:rPr lang="es-ES" dirty="0"/>
              <a:t>log(x)</a:t>
            </a:r>
          </a:p>
          <a:p>
            <a:pPr lvl="1" algn="just" defTabSz="360363"/>
            <a:r>
              <a:rPr lang="es-ES" dirty="0" err="1"/>
              <a:t>sqrt</a:t>
            </a:r>
            <a:r>
              <a:rPr lang="es-ES" dirty="0"/>
              <a:t>(x)</a:t>
            </a:r>
          </a:p>
          <a:p>
            <a:pPr lvl="1" algn="just" defTabSz="360363"/>
            <a:r>
              <a:rPr lang="es-ES" dirty="0" err="1"/>
              <a:t>abs</a:t>
            </a:r>
            <a:r>
              <a:rPr lang="es-ES" dirty="0"/>
              <a:t>(-3)</a:t>
            </a:r>
          </a:p>
          <a:p>
            <a:pPr algn="just" defTabSz="360363"/>
            <a:r>
              <a:rPr lang="en-US" dirty="0"/>
              <a:t>Creating Ranges and </a:t>
            </a:r>
            <a:r>
              <a:rPr lang="en-US" dirty="0" err="1"/>
              <a:t>linspace</a:t>
            </a:r>
            <a:endParaRPr lang="en-US" dirty="0"/>
          </a:p>
          <a:p>
            <a:pPr lvl="1" algn="just" defTabSz="360363"/>
            <a:r>
              <a:rPr lang="en-US" dirty="0"/>
              <a:t>x = 1:5;          // [1 2 3 4 5]</a:t>
            </a:r>
          </a:p>
          <a:p>
            <a:pPr lvl="1" algn="just" defTabSz="360363"/>
            <a:r>
              <a:rPr lang="en-US" dirty="0"/>
              <a:t>x = 0:0.1:1;      // [0 0.1 0.2 ... 1]</a:t>
            </a:r>
          </a:p>
          <a:p>
            <a:pPr lvl="1" algn="just" defTabSz="360363"/>
            <a:r>
              <a:rPr lang="en-US" dirty="0"/>
              <a:t>x = </a:t>
            </a:r>
            <a:r>
              <a:rPr lang="en-US" dirty="0" err="1"/>
              <a:t>linspace</a:t>
            </a:r>
            <a:r>
              <a:rPr lang="en-US" dirty="0"/>
              <a:t>(0, 2*%pi, 100);  // 100 points between 0 and 2π</a:t>
            </a:r>
          </a:p>
          <a:p>
            <a:pPr algn="just" defTabSz="360363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DA79A-7F65-7C9C-843D-806724333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08A4-5CE4-A977-049B-1AE5376E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1985"/>
            <a:ext cx="7729728" cy="1188720"/>
          </a:xfrm>
        </p:spPr>
        <p:txBody>
          <a:bodyPr/>
          <a:lstStyle/>
          <a:p>
            <a:r>
              <a:rPr lang="en-IN" b="1" dirty="0"/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B2556-8A33-7A26-6EC7-FE780B383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233" y="1821230"/>
            <a:ext cx="9407534" cy="4115336"/>
          </a:xfrm>
        </p:spPr>
        <p:txBody>
          <a:bodyPr numCol="2">
            <a:normAutofit/>
          </a:bodyPr>
          <a:lstStyle/>
          <a:p>
            <a:pPr algn="just" defTabSz="360363"/>
            <a:r>
              <a:rPr lang="en-US" dirty="0"/>
              <a:t>Display and Input: </a:t>
            </a:r>
          </a:p>
          <a:p>
            <a:pPr lvl="1" algn="just" defTabSz="360363"/>
            <a:r>
              <a:rPr lang="en-US" dirty="0" err="1"/>
              <a:t>disp</a:t>
            </a:r>
            <a:r>
              <a:rPr lang="en-US" dirty="0"/>
              <a:t>("Hello Scilab");     // Display text</a:t>
            </a:r>
          </a:p>
          <a:p>
            <a:pPr lvl="1" algn="just" defTabSz="360363"/>
            <a:r>
              <a:rPr lang="en-US" dirty="0" err="1"/>
              <a:t>disp</a:t>
            </a:r>
            <a:r>
              <a:rPr lang="en-US" dirty="0"/>
              <a:t>(a);                  // Display variable</a:t>
            </a:r>
          </a:p>
          <a:p>
            <a:pPr lvl="1" algn="just" defTabSz="360363"/>
            <a:r>
              <a:rPr lang="en-US" dirty="0"/>
              <a:t>x = input("Enter a number: ");   // Take input from user</a:t>
            </a:r>
          </a:p>
          <a:p>
            <a:pPr algn="just" defTabSz="360363"/>
            <a:r>
              <a:rPr lang="en-US" dirty="0"/>
              <a:t>Special Variables:</a:t>
            </a:r>
          </a:p>
          <a:p>
            <a:pPr lvl="1" algn="just" defTabSz="360363"/>
            <a:r>
              <a:rPr lang="en-US" dirty="0"/>
              <a:t>%pi → </a:t>
            </a:r>
            <a:r>
              <a:rPr lang="el-GR" dirty="0"/>
              <a:t>π</a:t>
            </a:r>
            <a:endParaRPr lang="en-US" dirty="0"/>
          </a:p>
          <a:p>
            <a:pPr lvl="1" algn="just" defTabSz="360363"/>
            <a:r>
              <a:rPr lang="el-GR" dirty="0"/>
              <a:t>%</a:t>
            </a:r>
            <a:r>
              <a:rPr lang="en-US" dirty="0"/>
              <a:t>e → Euler's number (≈ 2.718)</a:t>
            </a:r>
          </a:p>
          <a:p>
            <a:pPr lvl="1" algn="just" defTabSz="360363"/>
            <a:r>
              <a:rPr lang="en-US" dirty="0"/>
              <a:t>%</a:t>
            </a:r>
            <a:r>
              <a:rPr lang="en-US" dirty="0" err="1"/>
              <a:t>i</a:t>
            </a:r>
            <a:r>
              <a:rPr lang="en-US" dirty="0"/>
              <a:t> → imaginary unit</a:t>
            </a:r>
          </a:p>
          <a:p>
            <a:pPr lvl="1" algn="just" defTabSz="360363"/>
            <a:r>
              <a:rPr lang="en-US" dirty="0"/>
              <a:t>%nan → Not-a-Number</a:t>
            </a:r>
          </a:p>
          <a:p>
            <a:pPr lvl="1" algn="just" defTabSz="360363"/>
            <a:r>
              <a:rPr lang="en-US" dirty="0"/>
              <a:t>%inf → Infinity</a:t>
            </a:r>
          </a:p>
          <a:p>
            <a:pPr algn="just" defTabSz="360363"/>
            <a:r>
              <a:rPr lang="en-US" dirty="0"/>
              <a:t>Useful Commands:</a:t>
            </a:r>
          </a:p>
          <a:p>
            <a:pPr lvl="1" algn="just" defTabSz="360363"/>
            <a:r>
              <a:rPr lang="en-US" dirty="0" err="1"/>
              <a:t>clc</a:t>
            </a:r>
            <a:r>
              <a:rPr lang="en-US" dirty="0"/>
              <a:t>        // Clear console</a:t>
            </a:r>
          </a:p>
          <a:p>
            <a:pPr lvl="1" algn="just" defTabSz="360363"/>
            <a:r>
              <a:rPr lang="en-US" dirty="0"/>
              <a:t>clear      // Clear all variables</a:t>
            </a:r>
          </a:p>
          <a:p>
            <a:pPr lvl="1" algn="just" defTabSz="360363"/>
            <a:r>
              <a:rPr lang="en-US" dirty="0"/>
              <a:t>who()      // List all variables</a:t>
            </a:r>
          </a:p>
          <a:p>
            <a:pPr lvl="1" algn="just" defTabSz="360363"/>
            <a:r>
              <a:rPr lang="en-US" dirty="0" err="1"/>
              <a:t>pwd</a:t>
            </a:r>
            <a:r>
              <a:rPr lang="en-US" dirty="0"/>
              <a:t>()      // Current directory</a:t>
            </a:r>
          </a:p>
          <a:p>
            <a:pPr lvl="1" algn="just" defTabSz="360363"/>
            <a:r>
              <a:rPr lang="en-US" dirty="0"/>
              <a:t>cd('C:/Users/</a:t>
            </a:r>
            <a:r>
              <a:rPr lang="en-US" dirty="0" err="1"/>
              <a:t>YourName</a:t>
            </a:r>
            <a:r>
              <a:rPr lang="en-US" dirty="0"/>
              <a:t>/Desktop')  // Change directory</a:t>
            </a:r>
          </a:p>
          <a:p>
            <a:pPr algn="just" defTabSz="360363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857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7DA0E-0DBE-F4EF-1DB3-B16F7E9B8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36A3-F30C-0931-38AE-FD706FAE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Plotting in </a:t>
            </a:r>
            <a:r>
              <a:rPr lang="en-IN" b="1" dirty="0" err="1"/>
              <a:t>Scilab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BF36A-8B84-2833-4815-39F97DDE4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94954"/>
            <a:ext cx="7729728" cy="3298354"/>
          </a:xfrm>
        </p:spPr>
        <p:txBody>
          <a:bodyPr>
            <a:normAutofit/>
          </a:bodyPr>
          <a:lstStyle/>
          <a:p>
            <a:pPr algn="just" defTabSz="360363"/>
            <a:r>
              <a:rPr lang="en-US" dirty="0"/>
              <a:t>Basic Plot</a:t>
            </a:r>
          </a:p>
          <a:p>
            <a:pPr lvl="1" algn="just" defTabSz="360363"/>
            <a:r>
              <a:rPr lang="es-ES" dirty="0"/>
              <a:t>x = 0:0.1:2*%pi;</a:t>
            </a:r>
          </a:p>
          <a:p>
            <a:pPr lvl="1" algn="just" defTabSz="360363"/>
            <a:r>
              <a:rPr lang="es-ES" dirty="0"/>
              <a:t>y = sin(x);</a:t>
            </a:r>
          </a:p>
          <a:p>
            <a:pPr lvl="1" algn="just" defTabSz="360363"/>
            <a:r>
              <a:rPr lang="es-ES" dirty="0" err="1"/>
              <a:t>plot</a:t>
            </a:r>
            <a:r>
              <a:rPr lang="es-ES" dirty="0"/>
              <a:t>(x, y);</a:t>
            </a:r>
            <a:endParaRPr lang="en-US" dirty="0"/>
          </a:p>
          <a:p>
            <a:pPr algn="just" defTabSz="360363"/>
            <a:r>
              <a:rPr lang="en-US" dirty="0"/>
              <a:t>Labels: </a:t>
            </a:r>
            <a:r>
              <a:rPr lang="en-US" dirty="0" err="1"/>
              <a:t>xlabel</a:t>
            </a:r>
            <a:r>
              <a:rPr lang="en-US" dirty="0"/>
              <a:t>(), </a:t>
            </a:r>
            <a:r>
              <a:rPr lang="en-US" dirty="0" err="1"/>
              <a:t>ylabel</a:t>
            </a:r>
            <a:r>
              <a:rPr lang="en-US" dirty="0"/>
              <a:t>(), title()</a:t>
            </a:r>
          </a:p>
          <a:p>
            <a:pPr algn="just" defTabSz="360363"/>
            <a:r>
              <a:rPr lang="en-US" dirty="0"/>
              <a:t>Grid: </a:t>
            </a:r>
            <a:r>
              <a:rPr lang="en-US" dirty="0" err="1"/>
              <a:t>xgrid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329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charRg st="52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8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charRg st="88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261</TotalTime>
  <Words>765</Words>
  <Application>Microsoft Office PowerPoint</Application>
  <PresentationFormat>Widescreen</PresentationFormat>
  <Paragraphs>171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Parcel</vt:lpstr>
      <vt:lpstr>Introduction to Scilab</vt:lpstr>
      <vt:lpstr>AGENDA</vt:lpstr>
      <vt:lpstr>What is SCILAB?</vt:lpstr>
      <vt:lpstr>What is SCILAB?</vt:lpstr>
      <vt:lpstr>Installing Scilab</vt:lpstr>
      <vt:lpstr>Scilab GUI Tour</vt:lpstr>
      <vt:lpstr>Basic Commands</vt:lpstr>
      <vt:lpstr>Basic Commands</vt:lpstr>
      <vt:lpstr>Plotting in Scilab</vt:lpstr>
      <vt:lpstr>Control Structures in Scilab</vt:lpstr>
      <vt:lpstr>Control Structures in Scilab</vt:lpstr>
      <vt:lpstr>FUNCTIONS</vt:lpstr>
      <vt:lpstr>Resources</vt:lpstr>
      <vt:lpstr>Q&amp;A +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Riyas deen</dc:creator>
  <cp:lastModifiedBy>Riyas deen</cp:lastModifiedBy>
  <cp:revision>11</cp:revision>
  <dcterms:created xsi:type="dcterms:W3CDTF">2025-07-28T10:34:18Z</dcterms:created>
  <dcterms:modified xsi:type="dcterms:W3CDTF">2025-08-07T14:55:22Z</dcterms:modified>
</cp:coreProperties>
</file>