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Kalvin Ka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07T19:15:02.172">
    <p:pos x="3881" y="1036"/>
    <p:text>Maybe we should also try to include forest density and soil moisture features in our model as a bonus.  I'm thinking we can say that while our project is very similar to these ideas, what makes it unique is our ability to frequently update power outage predictions.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Undergrounding" TargetMode="External"/><Relationship Id="rId3" Type="http://schemas.openxmlformats.org/officeDocument/2006/relationships/hyperlink" Target="http://www.electrocuted.com/2016/08/25/bury-power-lines-underground-to-prevent-electrocution-deaths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nn.com/2017/10/26/us/puerto-rico-power-outage/index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https://en.wikipedia.org/wiki/Undergrounding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Undergrounding can increase the initial costs of electric power transmission and distribution but may decrease operational costs over the lifetime of the cables.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http://www.electrocuted.com/2016/08/25/bury-power-lines-underground-to-prevent-electrocution-deaths/</a:t>
            </a:r>
            <a:b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</a:b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b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</a:b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http://www.cnn.com/2017/10/26/us/puerto-rico-power-outage/index.html</a:t>
            </a:r>
            <a:r>
              <a:rPr lang="en">
                <a:solidFill>
                  <a:srgbClr val="222222"/>
                </a:solidFill>
              </a:rPr>
              <a:t> </a:t>
            </a:r>
            <a:b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</a:b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br>
              <a:rPr lang="en" sz="9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</a:b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 Scale Out ▪ Storage layer – PostgreSQL, etc. ▪ Processing layer – SQL, Python, etc. ▪ Machine Learning – Python with Scikit-learn, R, etc. ▪ Streaming media – Python single threaded API, etc. ▪ Data Visualization – freebee as Tableau has a scale out server!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 Full scale out ▪ Storage layer – Hive, Redshift, etc. ▪ Processing layer – Spark, Hadoop MapReduce, etc. ▪ Machine Learning – Spark MLlib, Mahout, etc. ▪ Streaming Media – Storm, Heron, Spark Streaming, Kafka, etc. ▪ Data Visualization – freebee as Tableau has a scale out server!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nn.com/2017/10/26/us/puerto-rico-power-outage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cdc.noaa.gov/" TargetMode="External"/><Relationship Id="rId4" Type="http://schemas.openxmlformats.org/officeDocument/2006/relationships/hyperlink" Target="https://www.eia.gov/electricity/monthly/epm_table_grapher.php?t=epmt_b_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underground.com/weather/ap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hyperlink" Target="https://www.sciencedaily.com/releases/2017/07/170727102928.htm" TargetMode="External"/><Relationship Id="rId5" Type="http://schemas.openxmlformats.org/officeDocument/2006/relationships/hyperlink" Target="https://www.citylab.com/environment/2017/09/more-than-26-million-could-have-power-outages-from-irma/539301/" TargetMode="External"/><Relationship Id="rId6" Type="http://schemas.openxmlformats.org/officeDocument/2006/relationships/hyperlink" Target="http://ioe-guikema.engin.umich.edu/TS_Harvey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Outage Prediction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Predicting outage risk to assist resident preparation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Joanna Huang, Kalvin Kao, Justin Plumley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November 7,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outages due to downed power lines are a frequent occurrence in the US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developed nations, such as Germany and the UK, have replaced some overhead power lines with underground power lines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Aesthetic purposes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hazardous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Protected from weather or vandalism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the US?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initial costs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geographical/geological limitations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Problem: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Undergrounding may also decrease operational costs over the lifetime of the cables… but by how much?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weather and power outage 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whether an outage will occur given previous weather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the magnitude (number of affected customers) of a power outage if an outage occurred, given preceding weather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and power forecasts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 future outages and their magnitudes given weather and power consumption forecasts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Forecasts are updated regularly, and become more accurate for closer dates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Predictions may be updated as forecasts are updated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Use Case: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Determine which regions of the US will gain long-term savings by undergrounding power 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Background: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219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“</a:t>
            </a:r>
            <a:r>
              <a:rPr lang="en" u="sng">
                <a:solidFill>
                  <a:schemeClr val="hlink"/>
                </a:solidFill>
                <a:hlinkClick r:id="rId3"/>
              </a:rPr>
              <a:t>In terms of the total number of lost hours of electricity, Puerto Rico and the US Virgin Islands are in the midst of the largest blackout in US history...</a:t>
            </a:r>
            <a:r>
              <a:rPr lang="en">
                <a:solidFill>
                  <a:schemeClr val="lt2"/>
                </a:solidFill>
              </a:rPr>
              <a:t>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outages due to downed power lines are a frequent occurrence in the US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Business Problem: Extreme weather events result in economic, social, and physical disruptions and inconvenience and loss of critical lifeline systems for residents living in disaster areas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11700" y="3057275"/>
            <a:ext cx="8284200" cy="20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Project objective: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Use weather and power datasets to predict outages and their potential magnitude to inform residents and assist in preparation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Datasets for Learning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599368" y="2179904"/>
            <a:ext cx="3813703" cy="2805206"/>
            <a:chOff x="3320450" y="1304875"/>
            <a:chExt cx="2632500" cy="3416400"/>
          </a:xfrm>
        </p:grpSpPr>
        <p:sp>
          <p:nvSpPr>
            <p:cNvPr id="74" name="Shape 7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699487" y="2184140"/>
            <a:ext cx="3613800" cy="41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NOAA</a:t>
            </a:r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711004" y="2638189"/>
            <a:ext cx="3590700" cy="207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D9D9D9"/>
                </a:solidFill>
              </a:rPr>
              <a:t>(National Oceanic and Atmospheric Administration)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Provides weather history over a long period of time and / or locations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Data fields: sky conditions, visibility, temperature, humidity, wind speed, press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Data size: up to 30 observations/day (per city)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https://www.ncdc.noaa.gov/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D9D9D9"/>
              </a:solidFill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4789153" y="2185652"/>
            <a:ext cx="3813703" cy="2828779"/>
            <a:chOff x="6212550" y="1304875"/>
            <a:chExt cx="2632500" cy="3416400"/>
          </a:xfrm>
        </p:grpSpPr>
        <p:sp>
          <p:nvSpPr>
            <p:cNvPr id="79" name="Shape 7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4876250" y="2184140"/>
            <a:ext cx="3613800" cy="41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EIA Electric Power</a:t>
            </a:r>
          </a:p>
        </p:txBody>
      </p:sp>
      <p:sp>
        <p:nvSpPr>
          <p:cNvPr id="82" name="Shape 82"/>
          <p:cNvSpPr txBox="1"/>
          <p:nvPr>
            <p:ph idx="4294967295" type="body"/>
          </p:nvPr>
        </p:nvSpPr>
        <p:spPr>
          <a:xfrm>
            <a:off x="4898235" y="2638189"/>
            <a:ext cx="3590700" cy="207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D9D9D9"/>
                </a:solidFill>
              </a:rPr>
              <a:t>Major Disturbances and Unusual Occurrences, Year-to-Date 2017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rgbClr val="D9D9D9"/>
                </a:solidFill>
              </a:rPr>
              <a:t>Data fields: Year, Month, </a:t>
            </a:r>
            <a:r>
              <a:rPr lang="en" sz="1200">
                <a:solidFill>
                  <a:schemeClr val="lt2"/>
                </a:solidFill>
              </a:rPr>
              <a:t>Event Date and Time, Restoration Date and Time, Duration, Utility/Power Pool, NERC Region, Area Affected, Type of Disturbance, Loss (megawatts), Number of Customers Affected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lt2"/>
                </a:solidFill>
              </a:rPr>
              <a:t>Data size: 50-100 observations a year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accent5"/>
                </a:solidFill>
                <a:hlinkClick r:id="rId4"/>
              </a:rPr>
              <a:t>https://www.eia.gov/electricity/monthly/epm_table_grapher.php?t=epmt_b_1</a:t>
            </a:r>
            <a:r>
              <a:rPr lang="en" sz="1000">
                <a:solidFill>
                  <a:srgbClr val="D9D9D9"/>
                </a:solidFill>
              </a:rPr>
              <a:t>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17350" y="1245300"/>
            <a:ext cx="84132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Learn whether an outage will occur given weather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Learn the magnitude (number of affected customers) of a power outage if an outage occurred, given weather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Datasets for Prediction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2639349" y="2503443"/>
            <a:ext cx="3865308" cy="2511054"/>
            <a:chOff x="431925" y="1304875"/>
            <a:chExt cx="2628925" cy="3416400"/>
          </a:xfrm>
        </p:grpSpPr>
        <p:sp>
          <p:nvSpPr>
            <p:cNvPr id="90" name="Shape 9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2639375" y="2450375"/>
            <a:ext cx="3667800" cy="30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Weather Underground API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2751725" y="2942749"/>
            <a:ext cx="3644400" cy="20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Real-time forecasts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Data fields: location, observation time, weather description, temperature, humidity, wind (dir, mph, pressure), precipitation</a:t>
            </a:r>
            <a:r>
              <a:rPr lang="en" sz="1200">
                <a:solidFill>
                  <a:schemeClr val="lt1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Data size: Depends on number of cities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lt1"/>
                </a:solidFill>
                <a:hlinkClick r:id="rId3"/>
              </a:rPr>
              <a:t>http://www.wunderground.com/weather/api/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57750" y="1070763"/>
            <a:ext cx="84285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Weather and power forecasts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Predict future outages and their magnitudes given weather and power consumption forecasts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Forecasts are updated regularly, and become more accurate for closer dates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Predictions may be updated as forecasts are updated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311700" y="1152475"/>
            <a:ext cx="8520600" cy="366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Steel Thread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Weather and power outage data from single state (e.g. Maine)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day of weather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Store: Hive/Hadoop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Model: Predict ‘no outage’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csv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/>
              <a:t>Complexity overview: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Volume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Estimate maximum of ~100mb data per weather station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Variety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Excel, CSV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</a:t>
            </a:r>
            <a:r>
              <a:rPr lang="en"/>
              <a:t>.e. </a:t>
            </a:r>
            <a:r>
              <a:rPr lang="en"/>
              <a:t>t</a:t>
            </a:r>
            <a:r>
              <a:rPr lang="en"/>
              <a:t>emperatures, sky conditions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Velocity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 learning monthly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Update predictions daily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11-07 at 3.36.03 P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325" y="1845174"/>
            <a:ext cx="4292275" cy="14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07" name="Shape 107"/>
          <p:cNvSpPr txBox="1"/>
          <p:nvPr>
            <p:ph idx="4294967295" type="body"/>
          </p:nvPr>
        </p:nvSpPr>
        <p:spPr>
          <a:xfrm>
            <a:off x="311700" y="1152475"/>
            <a:ext cx="3785700" cy="366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Architecture: Netflix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data warehouse for restoring predictive analyses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Storage: Hadoop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Small, structured, semi-complete 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latency, low quality, and basic query requirements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Already scaled out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Processing: Apache Spark-SQL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MLlib, RDDs, pySpark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6858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Questions/Concerns</a:t>
            </a: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311700" y="1152475"/>
            <a:ext cx="8520600" cy="366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3 Vs?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 lot of previous work in this area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More accurate predictions with soil moisture, tree density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33725" y="1646100"/>
            <a:ext cx="2748900" cy="264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High-speed winds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during a thunderstorm may cause trees around an electric grid to crash into the distribution system feeders causing an outage in that area. </a:t>
            </a:r>
            <a:r>
              <a:rPr lang="en" u="sng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This model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predicts potential vulnerability to ensure the trees in the most critical areas with the highest risk to be trimmed first.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197550" y="1646100"/>
            <a:ext cx="2748900" cy="264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“Power outages in the distribution system are primarily caused by </a:t>
            </a: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wind blowing trees and limbs onto power lines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,” says Guikema. “Therefore, </a:t>
            </a:r>
            <a:r>
              <a:rPr lang="en" u="sng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our model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includes a number of different measures of </a:t>
            </a: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wind, the type of trees, and the soil moisture conditions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 which provides a measure of the stability of the soil and the likelihood of a tree being uprooted.”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161375" y="1646100"/>
            <a:ext cx="2748900" cy="264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 group of researchers led by Seth Guikema at the University of Michigan </a:t>
            </a:r>
            <a:r>
              <a:rPr lang="en" u="sng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has created a model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that predicts the number of power outages “based on </a:t>
            </a: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wind speed estimates, population density, soil moisture levels, drought indices, and information about trees in each census tract.</a:t>
            </a: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233725" y="3328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Next Steps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Design/Architecture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9" name="Shape 1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4319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Steel Thread</a:t>
            </a: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We will be building out steel thread starting with weather and power outage data from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Pipeline Overview: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/>
              <a:t>Data ingestion → processing/transformations → analysis → serving layer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D9D9D9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pSp>
        <p:nvGrpSpPr>
          <p:cNvPr id="133" name="Shape 133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4" name="Shape 13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Complexity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D9D9D9"/>
                </a:solidFill>
              </a:rPr>
              <a:t>Volume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D9D9D9"/>
                </a:solidFill>
              </a:rPr>
              <a:t>Velocity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D9D9D9"/>
                </a:solidFill>
              </a:rPr>
              <a:t>Variety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9" name="Shape 13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Architecture/Scale-Out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