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
      <p:font typeface="Zilla Slab"/>
      <p:regular r:id="rId23"/>
      <p:bold r:id="rId24"/>
      <p: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22" Type="http://schemas.openxmlformats.org/officeDocument/2006/relationships/font" Target="fonts/Lato-boldItalic.fntdata"/><Relationship Id="rId21" Type="http://schemas.openxmlformats.org/officeDocument/2006/relationships/font" Target="fonts/Lato-italic.fntdata"/><Relationship Id="rId24" Type="http://schemas.openxmlformats.org/officeDocument/2006/relationships/font" Target="fonts/ZillaSlab-bold.fntdata"/><Relationship Id="rId23" Type="http://schemas.openxmlformats.org/officeDocument/2006/relationships/font" Target="fonts/ZillaSlab-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ZillaSlab-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19" Type="http://schemas.openxmlformats.org/officeDocument/2006/relationships/font" Target="fonts/Lato-regular.fntdata"/><Relationship Id="rId18" Type="http://schemas.openxmlformats.org/officeDocument/2006/relationships/font" Target="fonts/Montserrat-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83abea99e4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83abea99e4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83abea99e4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83abea99e4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6a857459cd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6a857459c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83abea99e4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83abea99e4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8ae97fab9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8ae97fab9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6a857459c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6a857459c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6a857459c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6a857459c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6a857459cd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6a857459cd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lnSpc>
                <a:spcPct val="115000"/>
              </a:lnSpc>
              <a:spcBef>
                <a:spcPts val="2000"/>
              </a:spcBef>
              <a:spcAft>
                <a:spcPts val="600"/>
              </a:spcAft>
              <a:buClr>
                <a:schemeClr val="dk1"/>
              </a:buClr>
              <a:buSzPts val="1100"/>
              <a:buFont typeface="Arial"/>
              <a:buNone/>
            </a:pPr>
            <a:r>
              <a:rPr b="1" lang="en" sz="3900">
                <a:latin typeface="Zilla Slab"/>
                <a:ea typeface="Zilla Slab"/>
                <a:cs typeface="Zilla Slab"/>
                <a:sym typeface="Zilla Slab"/>
              </a:rPr>
              <a:t>Mozi Speech to Text</a:t>
            </a:r>
            <a:endParaRPr sz="71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2000"/>
              <a:t>Nathan Gonzales, </a:t>
            </a:r>
            <a:r>
              <a:rPr lang="en" sz="2000"/>
              <a:t>Bryant Garcia, Simon Mai, Kalvin Mateo</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Mozi?</a:t>
            </a:r>
            <a:endParaRPr/>
          </a:p>
        </p:txBody>
      </p:sp>
      <p:sp>
        <p:nvSpPr>
          <p:cNvPr id="141" name="Google Shape;141;p14"/>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Mozi is a speech to text mozilla extension made to benefit user experience. Users will be able to launch the extension and have their voice linked to a search engine server. The result give the User anything they desire to search on the internet. Users targeted for this benefit are the elderly, and those with disabilities that make it difficult to type on a keyboard. </a:t>
            </a:r>
            <a:endParaRPr sz="1500"/>
          </a:p>
        </p:txBody>
      </p:sp>
      <p:pic>
        <p:nvPicPr>
          <p:cNvPr id="142" name="Google Shape;142;p14"/>
          <p:cNvPicPr preferRelativeResize="0"/>
          <p:nvPr/>
        </p:nvPicPr>
        <p:blipFill>
          <a:blip r:embed="rId3">
            <a:alphaModFix/>
          </a:blip>
          <a:stretch>
            <a:fillRect/>
          </a:stretch>
        </p:blipFill>
        <p:spPr>
          <a:xfrm>
            <a:off x="2884212" y="2791850"/>
            <a:ext cx="3375574" cy="1913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Phase Build</a:t>
            </a:r>
            <a:endParaRPr sz="3000"/>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Skeleton of a speech to text recorder was made as a basis for final design.</a:t>
            </a:r>
            <a:endParaRPr sz="1800"/>
          </a:p>
          <a:p>
            <a:pPr indent="-342900" lvl="0" marL="457200" rtl="0" algn="l">
              <a:spcBef>
                <a:spcPts val="0"/>
              </a:spcBef>
              <a:spcAft>
                <a:spcPts val="0"/>
              </a:spcAft>
              <a:buSzPts val="1800"/>
              <a:buChar char="●"/>
            </a:pPr>
            <a:r>
              <a:rPr lang="en" sz="1800"/>
              <a:t>Alterations</a:t>
            </a:r>
            <a:r>
              <a:rPr lang="en" sz="1800"/>
              <a:t> and implementation of several unique versions of the extension.</a:t>
            </a:r>
            <a:endParaRPr sz="1800"/>
          </a:p>
          <a:p>
            <a:pPr indent="-342900" lvl="0" marL="457200" rtl="0" algn="l">
              <a:spcBef>
                <a:spcPts val="0"/>
              </a:spcBef>
              <a:spcAft>
                <a:spcPts val="0"/>
              </a:spcAft>
              <a:buSzPts val="1800"/>
              <a:buChar char="●"/>
            </a:pPr>
            <a:r>
              <a:rPr lang="en" sz="1800"/>
              <a:t>Voice recorder is </a:t>
            </a:r>
            <a:r>
              <a:rPr lang="en" sz="1800"/>
              <a:t>capable of taking speech to written text and save the text.</a:t>
            </a:r>
            <a:endParaRPr sz="1800"/>
          </a:p>
          <a:p>
            <a:pPr indent="-342900" lvl="0" marL="457200" rtl="0" algn="l">
              <a:spcBef>
                <a:spcPts val="0"/>
              </a:spcBef>
              <a:spcAft>
                <a:spcPts val="0"/>
              </a:spcAft>
              <a:buSzPts val="1800"/>
              <a:buChar char="●"/>
            </a:pPr>
            <a:r>
              <a:rPr lang="en" sz="1800"/>
              <a:t>The final step needed is to pass recorded text into a search engine.</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62442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800"/>
              <a:t>Implementations</a:t>
            </a:r>
            <a:endParaRPr sz="2800"/>
          </a:p>
        </p:txBody>
      </p:sp>
      <p:sp>
        <p:nvSpPr>
          <p:cNvPr id="154" name="Google Shape;154;p16"/>
          <p:cNvSpPr txBox="1"/>
          <p:nvPr>
            <p:ph idx="1" type="body"/>
          </p:nvPr>
        </p:nvSpPr>
        <p:spPr>
          <a:xfrm>
            <a:off x="612938" y="1597875"/>
            <a:ext cx="3655500" cy="420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800"/>
              <a:t>Implementation 1</a:t>
            </a:r>
            <a:endParaRPr sz="1800"/>
          </a:p>
        </p:txBody>
      </p:sp>
      <p:pic>
        <p:nvPicPr>
          <p:cNvPr id="155" name="Google Shape;155;p16"/>
          <p:cNvPicPr preferRelativeResize="0"/>
          <p:nvPr/>
        </p:nvPicPr>
        <p:blipFill>
          <a:blip r:embed="rId3">
            <a:alphaModFix/>
          </a:blip>
          <a:stretch>
            <a:fillRect/>
          </a:stretch>
        </p:blipFill>
        <p:spPr>
          <a:xfrm>
            <a:off x="4835850" y="2117451"/>
            <a:ext cx="3822725" cy="2301475"/>
          </a:xfrm>
          <a:prstGeom prst="rect">
            <a:avLst/>
          </a:prstGeom>
          <a:noFill/>
          <a:ln>
            <a:noFill/>
          </a:ln>
        </p:spPr>
      </p:pic>
      <p:pic>
        <p:nvPicPr>
          <p:cNvPr id="156" name="Google Shape;156;p16"/>
          <p:cNvPicPr preferRelativeResize="0"/>
          <p:nvPr/>
        </p:nvPicPr>
        <p:blipFill>
          <a:blip r:embed="rId4">
            <a:alphaModFix/>
          </a:blip>
          <a:stretch>
            <a:fillRect/>
          </a:stretch>
        </p:blipFill>
        <p:spPr>
          <a:xfrm>
            <a:off x="612875" y="2117450"/>
            <a:ext cx="3655626" cy="2301475"/>
          </a:xfrm>
          <a:prstGeom prst="rect">
            <a:avLst/>
          </a:prstGeom>
          <a:noFill/>
          <a:ln>
            <a:noFill/>
          </a:ln>
        </p:spPr>
      </p:pic>
      <p:sp>
        <p:nvSpPr>
          <p:cNvPr id="157" name="Google Shape;157;p16"/>
          <p:cNvSpPr txBox="1"/>
          <p:nvPr/>
        </p:nvSpPr>
        <p:spPr>
          <a:xfrm>
            <a:off x="4825425" y="1556475"/>
            <a:ext cx="3822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Lato"/>
                <a:ea typeface="Lato"/>
                <a:cs typeface="Lato"/>
                <a:sym typeface="Lato"/>
              </a:rPr>
              <a:t>Implementation 2</a:t>
            </a:r>
            <a:endParaRPr sz="22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High Level Design</a:t>
            </a:r>
            <a:endParaRPr/>
          </a:p>
        </p:txBody>
      </p:sp>
      <p:sp>
        <p:nvSpPr>
          <p:cNvPr id="163" name="Google Shape;163;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Extension will activate as user presses a button</a:t>
            </a:r>
            <a:endParaRPr sz="1800"/>
          </a:p>
          <a:p>
            <a:pPr indent="-342900" lvl="0" marL="457200" rtl="0" algn="l">
              <a:spcBef>
                <a:spcPts val="0"/>
              </a:spcBef>
              <a:spcAft>
                <a:spcPts val="0"/>
              </a:spcAft>
              <a:buSzPts val="1800"/>
              <a:buChar char="●"/>
            </a:pPr>
            <a:r>
              <a:rPr lang="en" sz="1800"/>
              <a:t>A pop out box with an overlay will request microphone access</a:t>
            </a:r>
            <a:endParaRPr sz="1800"/>
          </a:p>
          <a:p>
            <a:pPr indent="-342900" lvl="0" marL="457200" rtl="0" algn="l">
              <a:spcBef>
                <a:spcPts val="0"/>
              </a:spcBef>
              <a:spcAft>
                <a:spcPts val="0"/>
              </a:spcAft>
              <a:buSzPts val="1800"/>
              <a:buChar char="●"/>
            </a:pPr>
            <a:r>
              <a:rPr lang="en" sz="1800"/>
              <a:t>Recorded audio will be translated to text and saved</a:t>
            </a:r>
            <a:endParaRPr sz="1800"/>
          </a:p>
          <a:p>
            <a:pPr indent="-342900" lvl="0" marL="457200" rtl="0" algn="l">
              <a:spcBef>
                <a:spcPts val="0"/>
              </a:spcBef>
              <a:spcAft>
                <a:spcPts val="0"/>
              </a:spcAft>
              <a:buSzPts val="1800"/>
              <a:buChar char="●"/>
            </a:pPr>
            <a:r>
              <a:rPr lang="en" sz="1800"/>
              <a:t>Google servers will be contacted and render user text to their search engine</a:t>
            </a:r>
            <a:endParaRPr sz="1800"/>
          </a:p>
          <a:p>
            <a:pPr indent="-342900" lvl="0" marL="457200" rtl="0" algn="l">
              <a:spcBef>
                <a:spcPts val="0"/>
              </a:spcBef>
              <a:spcAft>
                <a:spcPts val="0"/>
              </a:spcAft>
              <a:buSzPts val="1800"/>
              <a:buChar char="●"/>
            </a:pPr>
            <a:r>
              <a:rPr lang="en" sz="1800"/>
              <a:t>User shall be able to navigate results without losing current data</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High Level Design Example</a:t>
            </a:r>
            <a:endParaRPr/>
          </a:p>
        </p:txBody>
      </p:sp>
      <p:sp>
        <p:nvSpPr>
          <p:cNvPr id="169" name="Google Shape;169;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0" name="Google Shape;170;p18"/>
          <p:cNvPicPr preferRelativeResize="0"/>
          <p:nvPr/>
        </p:nvPicPr>
        <p:blipFill>
          <a:blip r:embed="rId3">
            <a:alphaModFix/>
          </a:blip>
          <a:stretch>
            <a:fillRect/>
          </a:stretch>
        </p:blipFill>
        <p:spPr>
          <a:xfrm>
            <a:off x="1198813" y="1083653"/>
            <a:ext cx="7236274" cy="3557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Technical Highlights</a:t>
            </a:r>
            <a:endParaRPr/>
          </a:p>
        </p:txBody>
      </p:sp>
      <p:sp>
        <p:nvSpPr>
          <p:cNvPr id="176" name="Google Shape;176;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Process through the second phase caused the extension to fail which led to mass debugging</a:t>
            </a:r>
            <a:endParaRPr sz="1800"/>
          </a:p>
          <a:p>
            <a:pPr indent="-342900" lvl="0" marL="457200" rtl="0" algn="l">
              <a:spcBef>
                <a:spcPts val="0"/>
              </a:spcBef>
              <a:spcAft>
                <a:spcPts val="0"/>
              </a:spcAft>
              <a:buSzPts val="1800"/>
              <a:buChar char="●"/>
            </a:pPr>
            <a:r>
              <a:rPr lang="en" sz="1800"/>
              <a:t>Biggest challenges:</a:t>
            </a:r>
            <a:endParaRPr sz="1800"/>
          </a:p>
          <a:p>
            <a:pPr indent="-342900" lvl="1" marL="914400" rtl="0" algn="l">
              <a:spcBef>
                <a:spcPts val="0"/>
              </a:spcBef>
              <a:spcAft>
                <a:spcPts val="0"/>
              </a:spcAft>
              <a:buSzPts val="1800"/>
              <a:buChar char="○"/>
            </a:pPr>
            <a:r>
              <a:rPr lang="en" sz="1800"/>
              <a:t>Rendering speech to a search engine</a:t>
            </a:r>
            <a:endParaRPr sz="1800"/>
          </a:p>
          <a:p>
            <a:pPr indent="-342900" lvl="1" marL="914400" rtl="0" algn="l">
              <a:spcBef>
                <a:spcPts val="0"/>
              </a:spcBef>
              <a:spcAft>
                <a:spcPts val="0"/>
              </a:spcAft>
              <a:buSzPts val="1800"/>
              <a:buChar char="○"/>
            </a:pPr>
            <a:r>
              <a:rPr lang="en" sz="1800"/>
              <a:t>Extension is not capable of running on firefox at the moment</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997400" y="247200"/>
            <a:ext cx="47184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Errors and Debugging</a:t>
            </a:r>
            <a:endParaRPr/>
          </a:p>
        </p:txBody>
      </p:sp>
      <p:sp>
        <p:nvSpPr>
          <p:cNvPr id="182" name="Google Shape;182;p20"/>
          <p:cNvSpPr txBox="1"/>
          <p:nvPr>
            <p:ph idx="1" type="body"/>
          </p:nvPr>
        </p:nvSpPr>
        <p:spPr>
          <a:xfrm>
            <a:off x="527450" y="985800"/>
            <a:ext cx="3890100" cy="3171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310635" lvl="0" marL="457200" rtl="0" algn="l">
              <a:spcBef>
                <a:spcPts val="1200"/>
              </a:spcBef>
              <a:spcAft>
                <a:spcPts val="0"/>
              </a:spcAft>
              <a:buSzPts val="1292"/>
              <a:buChar char="●"/>
            </a:pPr>
            <a:r>
              <a:rPr lang="en" sz="1291"/>
              <a:t>Potential fix for rendering our extension on the mozilla web browser:</a:t>
            </a:r>
            <a:endParaRPr sz="1291"/>
          </a:p>
          <a:p>
            <a:pPr indent="-310635" lvl="1" marL="1371600" rtl="0" algn="l">
              <a:spcBef>
                <a:spcPts val="0"/>
              </a:spcBef>
              <a:spcAft>
                <a:spcPts val="0"/>
              </a:spcAft>
              <a:buSzPts val="1292"/>
              <a:buChar char="○"/>
            </a:pPr>
            <a:r>
              <a:rPr lang="en" sz="1291"/>
              <a:t>Zipping the folder that contains our manifest.json, and not zipping the contents of the folder containing our manifest.json when we run our extension.</a:t>
            </a:r>
            <a:endParaRPr sz="1291"/>
          </a:p>
          <a:p>
            <a:pPr indent="-311150" lvl="0" marL="457200" rtl="0" algn="l">
              <a:spcBef>
                <a:spcPts val="0"/>
              </a:spcBef>
              <a:spcAft>
                <a:spcPts val="0"/>
              </a:spcAft>
              <a:buSzPts val="1300"/>
              <a:buChar char="●"/>
            </a:pPr>
            <a:r>
              <a:rPr lang="en"/>
              <a:t>For the Speech Recognition error, it was just a matter of checking our syntax and  in the end catching something we missed on a div statement.</a:t>
            </a:r>
            <a:endParaRPr/>
          </a:p>
        </p:txBody>
      </p:sp>
      <p:pic>
        <p:nvPicPr>
          <p:cNvPr id="183" name="Google Shape;183;p20"/>
          <p:cNvPicPr preferRelativeResize="0"/>
          <p:nvPr/>
        </p:nvPicPr>
        <p:blipFill>
          <a:blip r:embed="rId3">
            <a:alphaModFix/>
          </a:blip>
          <a:stretch>
            <a:fillRect/>
          </a:stretch>
        </p:blipFill>
        <p:spPr>
          <a:xfrm>
            <a:off x="4996950" y="1267952"/>
            <a:ext cx="2950400" cy="1776300"/>
          </a:xfrm>
          <a:prstGeom prst="rect">
            <a:avLst/>
          </a:prstGeom>
          <a:noFill/>
          <a:ln>
            <a:noFill/>
          </a:ln>
        </p:spPr>
      </p:pic>
      <p:pic>
        <p:nvPicPr>
          <p:cNvPr id="184" name="Google Shape;184;p20"/>
          <p:cNvPicPr preferRelativeResize="0"/>
          <p:nvPr/>
        </p:nvPicPr>
        <p:blipFill>
          <a:blip r:embed="rId4">
            <a:alphaModFix/>
          </a:blip>
          <a:stretch>
            <a:fillRect/>
          </a:stretch>
        </p:blipFill>
        <p:spPr>
          <a:xfrm>
            <a:off x="4920250" y="3670950"/>
            <a:ext cx="3541824" cy="1010600"/>
          </a:xfrm>
          <a:prstGeom prst="rect">
            <a:avLst/>
          </a:prstGeom>
          <a:noFill/>
          <a:ln>
            <a:noFill/>
          </a:ln>
        </p:spPr>
      </p:pic>
      <p:sp>
        <p:nvSpPr>
          <p:cNvPr id="185" name="Google Shape;185;p20"/>
          <p:cNvSpPr txBox="1"/>
          <p:nvPr/>
        </p:nvSpPr>
        <p:spPr>
          <a:xfrm>
            <a:off x="4920250" y="823500"/>
            <a:ext cx="4020000" cy="3849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Rendering error</a:t>
            </a:r>
            <a:endParaRPr>
              <a:latin typeface="Lato"/>
              <a:ea typeface="Lato"/>
              <a:cs typeface="Lato"/>
              <a:sym typeface="Lato"/>
            </a:endParaRPr>
          </a:p>
        </p:txBody>
      </p:sp>
      <p:sp>
        <p:nvSpPr>
          <p:cNvPr id="186" name="Google Shape;186;p20"/>
          <p:cNvSpPr txBox="1"/>
          <p:nvPr/>
        </p:nvSpPr>
        <p:spPr>
          <a:xfrm>
            <a:off x="4996950" y="3103800"/>
            <a:ext cx="3789600" cy="3849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Speech Recognition error</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Demo Goals</a:t>
            </a:r>
            <a:endParaRPr/>
          </a:p>
        </p:txBody>
      </p:sp>
      <p:sp>
        <p:nvSpPr>
          <p:cNvPr id="192" name="Google Shape;192;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F</a:t>
            </a:r>
            <a:r>
              <a:rPr lang="en" sz="1700"/>
              <a:t>ully functioning mozilla extension which will be capable of converting words, phrases, and sentences into text.</a:t>
            </a:r>
            <a:endParaRPr sz="1700"/>
          </a:p>
          <a:p>
            <a:pPr indent="-336550" lvl="0" marL="457200" rtl="0" algn="l">
              <a:spcBef>
                <a:spcPts val="0"/>
              </a:spcBef>
              <a:spcAft>
                <a:spcPts val="0"/>
              </a:spcAft>
              <a:buSzPts val="1700"/>
              <a:buChar char="●"/>
            </a:pPr>
            <a:r>
              <a:rPr lang="en" sz="1700"/>
              <a:t>Once activated, the extension have a popup window occur and will request microphone access and create the search query</a:t>
            </a:r>
            <a:endParaRPr sz="1700"/>
          </a:p>
          <a:p>
            <a:pPr indent="-336550" lvl="0" marL="457200" rtl="0" algn="l">
              <a:spcBef>
                <a:spcPts val="0"/>
              </a:spcBef>
              <a:spcAft>
                <a:spcPts val="0"/>
              </a:spcAft>
              <a:buSzPts val="1700"/>
              <a:buChar char="●"/>
            </a:pPr>
            <a:r>
              <a:rPr lang="en" sz="1700"/>
              <a:t>The popup window will then contain the text and search results </a:t>
            </a:r>
            <a:endParaRPr sz="1700"/>
          </a:p>
          <a:p>
            <a:pPr indent="0" lvl="0" marL="0" rtl="0" algn="l">
              <a:spcBef>
                <a:spcPts val="1200"/>
              </a:spcBef>
              <a:spcAft>
                <a:spcPts val="1200"/>
              </a:spcAft>
              <a:buNone/>
            </a:pPr>
            <a:r>
              <a:t/>
            </a:r>
            <a:endParaRPr/>
          </a:p>
        </p:txBody>
      </p:sp>
      <p:pic>
        <p:nvPicPr>
          <p:cNvPr id="193" name="Google Shape;193;p21"/>
          <p:cNvPicPr preferRelativeResize="0"/>
          <p:nvPr/>
        </p:nvPicPr>
        <p:blipFill>
          <a:blip r:embed="rId3">
            <a:alphaModFix/>
          </a:blip>
          <a:stretch>
            <a:fillRect/>
          </a:stretch>
        </p:blipFill>
        <p:spPr>
          <a:xfrm>
            <a:off x="3476125" y="3051200"/>
            <a:ext cx="2092300" cy="2092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