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254764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125694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312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1306673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7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1714014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1997359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33267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403508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FDE4D-386A-404E-9393-EA3F915D7A05}"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284197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FDE4D-386A-404E-9393-EA3F915D7A05}"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201606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FDE4D-386A-404E-9393-EA3F915D7A05}" type="datetimeFigureOut">
              <a:rPr lang="en-IN" smtClean="0"/>
              <a:t>21-02-2024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307860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3FDE4D-386A-404E-9393-EA3F915D7A05}"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332297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FDE4D-386A-404E-9393-EA3F915D7A05}" type="datetimeFigureOut">
              <a:rPr lang="en-IN" smtClean="0"/>
              <a:t>21-02-2024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78169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3FDE4D-386A-404E-9393-EA3F915D7A05}"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356361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FDE4D-386A-404E-9393-EA3F915D7A05}"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BF898-CCF7-470A-95FD-65FB5C655B10}" type="slidenum">
              <a:rPr lang="en-IN" smtClean="0"/>
              <a:t>‹#›</a:t>
            </a:fld>
            <a:endParaRPr lang="en-IN"/>
          </a:p>
        </p:txBody>
      </p:sp>
    </p:spTree>
    <p:extLst>
      <p:ext uri="{BB962C8B-B14F-4D97-AF65-F5344CB8AC3E}">
        <p14:creationId xmlns:p14="http://schemas.microsoft.com/office/powerpoint/2010/main" val="92445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3FDE4D-386A-404E-9393-EA3F915D7A05}" type="datetimeFigureOut">
              <a:rPr lang="en-IN" smtClean="0"/>
              <a:t>21-02-2024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4BF898-CCF7-470A-95FD-65FB5C655B10}" type="slidenum">
              <a:rPr lang="en-IN" smtClean="0"/>
              <a:t>‹#›</a:t>
            </a:fld>
            <a:endParaRPr lang="en-IN"/>
          </a:p>
        </p:txBody>
      </p:sp>
    </p:spTree>
    <p:extLst>
      <p:ext uri="{BB962C8B-B14F-4D97-AF65-F5344CB8AC3E}">
        <p14:creationId xmlns:p14="http://schemas.microsoft.com/office/powerpoint/2010/main" val="2835231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9D02-4B4E-2F23-9431-A9B7FF89512C}"/>
              </a:ext>
            </a:extLst>
          </p:cNvPr>
          <p:cNvSpPr>
            <a:spLocks noGrp="1"/>
          </p:cNvSpPr>
          <p:nvPr>
            <p:ph type="ctrTitle"/>
          </p:nvPr>
        </p:nvSpPr>
        <p:spPr/>
        <p:txBody>
          <a:bodyPr/>
          <a:lstStyle/>
          <a:p>
            <a:r>
              <a:rPr lang="en-US" dirty="0"/>
              <a:t>FUNDAMENTALS OF IMAGE PROCESSING</a:t>
            </a:r>
            <a:endParaRPr lang="en-IN" dirty="0"/>
          </a:p>
        </p:txBody>
      </p:sp>
      <p:sp>
        <p:nvSpPr>
          <p:cNvPr id="3" name="Subtitle 2">
            <a:extLst>
              <a:ext uri="{FF2B5EF4-FFF2-40B4-BE49-F238E27FC236}">
                <a16:creationId xmlns:a16="http://schemas.microsoft.com/office/drawing/2014/main" id="{1DA797D2-1CEA-FF10-79D1-C00C964BFEAA}"/>
              </a:ext>
            </a:extLst>
          </p:cNvPr>
          <p:cNvSpPr>
            <a:spLocks noGrp="1"/>
          </p:cNvSpPr>
          <p:nvPr>
            <p:ph type="subTitle" idx="1"/>
          </p:nvPr>
        </p:nvSpPr>
        <p:spPr/>
        <p:txBody>
          <a:bodyPr/>
          <a:lstStyle/>
          <a:p>
            <a:r>
              <a:rPr lang="en-US" sz="4000" dirty="0"/>
              <a:t>M-1 T-3</a:t>
            </a:r>
            <a:endParaRPr lang="en-IN" sz="4000" dirty="0"/>
          </a:p>
          <a:p>
            <a:endParaRPr lang="en-US" dirty="0"/>
          </a:p>
        </p:txBody>
      </p:sp>
    </p:spTree>
    <p:extLst>
      <p:ext uri="{BB962C8B-B14F-4D97-AF65-F5344CB8AC3E}">
        <p14:creationId xmlns:p14="http://schemas.microsoft.com/office/powerpoint/2010/main" val="177107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30DE-B77D-18A7-D3C1-E887DD267FB1}"/>
              </a:ext>
            </a:extLst>
          </p:cNvPr>
          <p:cNvSpPr>
            <a:spLocks noGrp="1"/>
          </p:cNvSpPr>
          <p:nvPr>
            <p:ph type="title"/>
          </p:nvPr>
        </p:nvSpPr>
        <p:spPr/>
        <p:txBody>
          <a:bodyPr/>
          <a:lstStyle/>
          <a:p>
            <a:r>
              <a:rPr lang="en-US" dirty="0"/>
              <a:t>               HISTOGRAM EQUALIZATION</a:t>
            </a:r>
            <a:endParaRPr lang="en-IN" dirty="0"/>
          </a:p>
        </p:txBody>
      </p:sp>
      <p:sp>
        <p:nvSpPr>
          <p:cNvPr id="3" name="Content Placeholder 2">
            <a:extLst>
              <a:ext uri="{FF2B5EF4-FFF2-40B4-BE49-F238E27FC236}">
                <a16:creationId xmlns:a16="http://schemas.microsoft.com/office/drawing/2014/main" id="{D58BC04E-7653-95C2-A02B-2444A0C23ABA}"/>
              </a:ext>
            </a:extLst>
          </p:cNvPr>
          <p:cNvSpPr>
            <a:spLocks noGrp="1"/>
          </p:cNvSpPr>
          <p:nvPr>
            <p:ph idx="1"/>
          </p:nvPr>
        </p:nvSpPr>
        <p:spPr/>
        <p:txBody>
          <a:bodyPr>
            <a:normAutofit/>
          </a:bodyPr>
          <a:lstStyle/>
          <a:p>
            <a:r>
              <a:rPr lang="en-US" sz="2200" b="0" i="0" dirty="0">
                <a:solidFill>
                  <a:srgbClr val="0D0D0D"/>
                </a:solidFill>
                <a:effectLst/>
                <a:latin typeface="Söhne"/>
              </a:rPr>
              <a:t>2. Consider 4-bit image of 4x4 dimension and perform the following operations [[10,12,8,9],[10,12,12,14],[12,13,10,9],[14,12,10,12] À)Apply histogram equalization to the image by rounding im</a:t>
            </a:r>
            <a:r>
              <a:rPr lang="en-US" sz="2200" dirty="0">
                <a:solidFill>
                  <a:srgbClr val="0D0D0D"/>
                </a:solidFill>
                <a:latin typeface="Söhne"/>
              </a:rPr>
              <a:t>a</a:t>
            </a:r>
            <a:r>
              <a:rPr lang="en-US" sz="2200" b="0" i="0" dirty="0">
                <a:solidFill>
                  <a:srgbClr val="0D0D0D"/>
                </a:solidFill>
                <a:effectLst/>
                <a:latin typeface="Söhne"/>
              </a:rPr>
              <a:t>ge pixels to integers. </a:t>
            </a:r>
          </a:p>
          <a:p>
            <a:r>
              <a:rPr lang="en-US" sz="2200" b="0" i="0" dirty="0">
                <a:solidFill>
                  <a:srgbClr val="0D0D0D"/>
                </a:solidFill>
                <a:effectLst/>
                <a:latin typeface="Söhne"/>
              </a:rPr>
              <a:t>B)sketch the histogram of the original image and histogram equalized image. </a:t>
            </a:r>
          </a:p>
          <a:p>
            <a:r>
              <a:rPr lang="en-US" sz="2200" b="0" i="0" dirty="0">
                <a:solidFill>
                  <a:srgbClr val="0D0D0D"/>
                </a:solidFill>
                <a:effectLst/>
                <a:latin typeface="Söhne"/>
              </a:rPr>
              <a:t>C)Can you think of scenarios where histogram equalization might not be the most appropriate technique for contrast enhancement?</a:t>
            </a:r>
            <a:endParaRPr lang="en-IN" sz="2200" dirty="0"/>
          </a:p>
        </p:txBody>
      </p:sp>
    </p:spTree>
    <p:extLst>
      <p:ext uri="{BB962C8B-B14F-4D97-AF65-F5344CB8AC3E}">
        <p14:creationId xmlns:p14="http://schemas.microsoft.com/office/powerpoint/2010/main" val="224307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BDB6DE-A3BE-091C-56C6-D321234AB337}"/>
              </a:ext>
            </a:extLst>
          </p:cNvPr>
          <p:cNvSpPr txBox="1"/>
          <p:nvPr/>
        </p:nvSpPr>
        <p:spPr>
          <a:xfrm>
            <a:off x="116541" y="493058"/>
            <a:ext cx="9215717" cy="4801314"/>
          </a:xfrm>
          <a:prstGeom prst="rect">
            <a:avLst/>
          </a:prstGeom>
          <a:noFill/>
        </p:spPr>
        <p:txBody>
          <a:bodyPr wrap="square">
            <a:spAutoFit/>
          </a:bodyPr>
          <a:lstStyle/>
          <a:p>
            <a:pPr algn="l"/>
            <a:r>
              <a:rPr lang="en-US" b="1" i="0" dirty="0">
                <a:solidFill>
                  <a:srgbClr val="0D0D0D"/>
                </a:solidFill>
                <a:effectLst/>
                <a:latin typeface="Söhne"/>
              </a:rPr>
              <a:t>                                 </a:t>
            </a:r>
            <a:r>
              <a:rPr lang="en-US" sz="3600" b="1" i="0" u="sng" dirty="0">
                <a:solidFill>
                  <a:srgbClr val="0D0D0D"/>
                </a:solidFill>
                <a:effectLst/>
                <a:latin typeface="Söhne"/>
              </a:rPr>
              <a:t>HISTOGRAM EQUALIZATION STEPS</a:t>
            </a:r>
          </a:p>
          <a:p>
            <a:pPr algn="l"/>
            <a:endParaRPr lang="en-US" b="0" i="0" dirty="0">
              <a:solidFill>
                <a:srgbClr val="0D0D0D"/>
              </a:solidFill>
              <a:effectLst/>
              <a:latin typeface="Söhne"/>
            </a:endParaRPr>
          </a:p>
          <a:p>
            <a:pPr algn="l"/>
            <a:endParaRPr lang="en-US" dirty="0">
              <a:solidFill>
                <a:srgbClr val="0D0D0D"/>
              </a:solidFill>
              <a:latin typeface="Söhne"/>
            </a:endParaRPr>
          </a:p>
          <a:p>
            <a:pPr algn="l"/>
            <a:br>
              <a:rPr lang="en-US" b="0" i="0" dirty="0">
                <a:solidFill>
                  <a:srgbClr val="0D0D0D"/>
                </a:solidFill>
                <a:effectLst/>
                <a:latin typeface="Söhne"/>
              </a:rPr>
            </a:br>
            <a:r>
              <a:rPr lang="en-US" sz="2400" b="0" i="0" dirty="0">
                <a:solidFill>
                  <a:srgbClr val="0D0D0D"/>
                </a:solidFill>
                <a:effectLst/>
                <a:latin typeface="Söhne"/>
              </a:rPr>
              <a:t>A) To perform histogram equalization on the given 4x4 image, we'll follow these steps:</a:t>
            </a:r>
          </a:p>
          <a:p>
            <a:pPr algn="l"/>
            <a:endParaRPr lang="en-US" sz="2400" b="0" i="0" dirty="0">
              <a:solidFill>
                <a:srgbClr val="0D0D0D"/>
              </a:solidFill>
              <a:effectLst/>
              <a:latin typeface="Söhne"/>
            </a:endParaRPr>
          </a:p>
          <a:p>
            <a:pPr algn="l">
              <a:buFont typeface="+mj-lt"/>
              <a:buAutoNum type="arabicPeriod"/>
            </a:pPr>
            <a:r>
              <a:rPr lang="en-US" sz="2400" b="0" i="0" dirty="0">
                <a:solidFill>
                  <a:srgbClr val="0D0D0D"/>
                </a:solidFill>
                <a:effectLst/>
                <a:latin typeface="Söhne"/>
              </a:rPr>
              <a:t>Calculate the histogram of the original image.</a:t>
            </a:r>
          </a:p>
          <a:p>
            <a:pPr algn="l">
              <a:buFont typeface="+mj-lt"/>
              <a:buAutoNum type="arabicPeriod"/>
            </a:pPr>
            <a:r>
              <a:rPr lang="en-US" sz="2400" b="0" i="0" dirty="0">
                <a:solidFill>
                  <a:srgbClr val="0D0D0D"/>
                </a:solidFill>
                <a:effectLst/>
                <a:latin typeface="Söhne"/>
              </a:rPr>
              <a:t>Compute the cumulative distribution function (CDF) of the histogram.</a:t>
            </a:r>
          </a:p>
          <a:p>
            <a:pPr algn="l">
              <a:buFont typeface="+mj-lt"/>
              <a:buAutoNum type="arabicPeriod"/>
            </a:pPr>
            <a:r>
              <a:rPr lang="en-US" sz="2400" b="0" i="0" dirty="0">
                <a:solidFill>
                  <a:srgbClr val="0D0D0D"/>
                </a:solidFill>
                <a:effectLst/>
                <a:latin typeface="Söhne"/>
              </a:rPr>
              <a:t>Normalize the CDF to the range [0, 255].</a:t>
            </a:r>
          </a:p>
          <a:p>
            <a:pPr algn="l">
              <a:buFont typeface="+mj-lt"/>
              <a:buAutoNum type="arabicPeriod"/>
            </a:pPr>
            <a:r>
              <a:rPr lang="en-US" sz="2400" b="0" i="0" dirty="0">
                <a:solidFill>
                  <a:srgbClr val="0D0D0D"/>
                </a:solidFill>
                <a:effectLst/>
                <a:latin typeface="Söhne"/>
              </a:rPr>
              <a:t>Map the original pixel intensities to their corresponding equalized intensities based on the normalized CDF.</a:t>
            </a:r>
          </a:p>
          <a:p>
            <a:pPr algn="l">
              <a:buFont typeface="+mj-lt"/>
              <a:buAutoNum type="arabicPeriod"/>
            </a:pPr>
            <a:r>
              <a:rPr lang="en-US" sz="2400" b="0" i="0" dirty="0">
                <a:solidFill>
                  <a:srgbClr val="0D0D0D"/>
                </a:solidFill>
                <a:effectLst/>
                <a:latin typeface="Söhne"/>
              </a:rPr>
              <a:t>Round the equalized intensities to integers.</a:t>
            </a:r>
          </a:p>
        </p:txBody>
      </p:sp>
    </p:spTree>
    <p:extLst>
      <p:ext uri="{BB962C8B-B14F-4D97-AF65-F5344CB8AC3E}">
        <p14:creationId xmlns:p14="http://schemas.microsoft.com/office/powerpoint/2010/main" val="260302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3D6C9-F6ED-9A54-E754-6EB9E5ABF23A}"/>
              </a:ext>
            </a:extLst>
          </p:cNvPr>
          <p:cNvSpPr txBox="1"/>
          <p:nvPr/>
        </p:nvSpPr>
        <p:spPr>
          <a:xfrm>
            <a:off x="546847" y="259976"/>
            <a:ext cx="8532158" cy="2492990"/>
          </a:xfrm>
          <a:prstGeom prst="rect">
            <a:avLst/>
          </a:prstGeom>
          <a:noFill/>
        </p:spPr>
        <p:txBody>
          <a:bodyPr wrap="square">
            <a:spAutoFit/>
          </a:bodyPr>
          <a:lstStyle/>
          <a:p>
            <a:r>
              <a:rPr lang="en-IN" sz="2400" b="1" i="0" dirty="0">
                <a:effectLst/>
                <a:latin typeface="Söhne Mono"/>
              </a:rPr>
              <a:t>ORIGINAL IMAGE</a:t>
            </a:r>
          </a:p>
          <a:p>
            <a:endParaRPr lang="en-IN" sz="2400" b="1" i="0" dirty="0">
              <a:effectLst/>
              <a:latin typeface="Söhne Mono"/>
            </a:endParaRPr>
          </a:p>
          <a:p>
            <a:r>
              <a:rPr lang="en-IN" b="0" i="0" dirty="0">
                <a:effectLst/>
                <a:latin typeface="Söhne Mono"/>
              </a:rPr>
              <a:t>IMAGE=[	[10, 12, 8, 9], </a:t>
            </a:r>
          </a:p>
          <a:p>
            <a:r>
              <a:rPr lang="en-IN" dirty="0">
                <a:latin typeface="Söhne Mono"/>
              </a:rPr>
              <a:t>		</a:t>
            </a:r>
            <a:r>
              <a:rPr lang="en-IN" b="0" i="0" dirty="0">
                <a:effectLst/>
                <a:latin typeface="Söhne Mono"/>
              </a:rPr>
              <a:t>[10, 12, 12, 14], </a:t>
            </a:r>
          </a:p>
          <a:p>
            <a:r>
              <a:rPr lang="en-IN" dirty="0">
                <a:latin typeface="Söhne Mono"/>
              </a:rPr>
              <a:t>		</a:t>
            </a:r>
            <a:r>
              <a:rPr lang="en-IN" b="0" i="0" dirty="0">
                <a:effectLst/>
                <a:latin typeface="Söhne Mono"/>
              </a:rPr>
              <a:t>[12, 13, 10, 9], </a:t>
            </a:r>
          </a:p>
          <a:p>
            <a:r>
              <a:rPr lang="en-IN" dirty="0">
                <a:latin typeface="Söhne Mono"/>
              </a:rPr>
              <a:t>		</a:t>
            </a:r>
            <a:r>
              <a:rPr lang="en-IN" b="0" i="0" dirty="0">
                <a:effectLst/>
                <a:latin typeface="Söhne Mono"/>
              </a:rPr>
              <a:t>[14, 12, 10, 12] ]</a:t>
            </a:r>
          </a:p>
          <a:p>
            <a:endParaRPr lang="en-IN" dirty="0">
              <a:latin typeface="Söhne Mono"/>
            </a:endParaRPr>
          </a:p>
          <a:p>
            <a:r>
              <a:rPr lang="en-IN" dirty="0">
                <a:latin typeface="Söhne Mono"/>
              </a:rPr>
              <a:t>Performing histogram equalization on above image.</a:t>
            </a:r>
            <a:endParaRPr lang="en-IN" dirty="0"/>
          </a:p>
        </p:txBody>
      </p:sp>
      <p:graphicFrame>
        <p:nvGraphicFramePr>
          <p:cNvPr id="4" name="Table 3">
            <a:extLst>
              <a:ext uri="{FF2B5EF4-FFF2-40B4-BE49-F238E27FC236}">
                <a16:creationId xmlns:a16="http://schemas.microsoft.com/office/drawing/2014/main" id="{636F801C-1E49-ACB6-F097-FE7A79BEBB1C}"/>
              </a:ext>
            </a:extLst>
          </p:cNvPr>
          <p:cNvGraphicFramePr>
            <a:graphicFrameLocks noGrp="1"/>
          </p:cNvGraphicFramePr>
          <p:nvPr>
            <p:extLst>
              <p:ext uri="{D42A27DB-BD31-4B8C-83A1-F6EECF244321}">
                <p14:modId xmlns:p14="http://schemas.microsoft.com/office/powerpoint/2010/main" val="2891844056"/>
              </p:ext>
            </p:extLst>
          </p:nvPr>
        </p:nvGraphicFramePr>
        <p:xfrm>
          <a:off x="815789" y="2734554"/>
          <a:ext cx="8460441" cy="4123446"/>
        </p:xfrm>
        <a:graphic>
          <a:graphicData uri="http://schemas.openxmlformats.org/drawingml/2006/table">
            <a:tbl>
              <a:tblPr firstRow="1" bandRow="1">
                <a:tableStyleId>{5C22544A-7EE6-4342-B048-85BDC9FD1C3A}</a:tableStyleId>
              </a:tblPr>
              <a:tblGrid>
                <a:gridCol w="1374541">
                  <a:extLst>
                    <a:ext uri="{9D8B030D-6E8A-4147-A177-3AD203B41FA5}">
                      <a16:colId xmlns:a16="http://schemas.microsoft.com/office/drawing/2014/main" val="1571001454"/>
                    </a:ext>
                  </a:extLst>
                </a:gridCol>
                <a:gridCol w="759193">
                  <a:extLst>
                    <a:ext uri="{9D8B030D-6E8A-4147-A177-3AD203B41FA5}">
                      <a16:colId xmlns:a16="http://schemas.microsoft.com/office/drawing/2014/main" val="787370134"/>
                    </a:ext>
                  </a:extLst>
                </a:gridCol>
                <a:gridCol w="769010">
                  <a:extLst>
                    <a:ext uri="{9D8B030D-6E8A-4147-A177-3AD203B41FA5}">
                      <a16:colId xmlns:a16="http://schemas.microsoft.com/office/drawing/2014/main" val="2720510978"/>
                    </a:ext>
                  </a:extLst>
                </a:gridCol>
                <a:gridCol w="723961">
                  <a:extLst>
                    <a:ext uri="{9D8B030D-6E8A-4147-A177-3AD203B41FA5}">
                      <a16:colId xmlns:a16="http://schemas.microsoft.com/office/drawing/2014/main" val="2915305146"/>
                    </a:ext>
                  </a:extLst>
                </a:gridCol>
                <a:gridCol w="709714">
                  <a:extLst>
                    <a:ext uri="{9D8B030D-6E8A-4147-A177-3AD203B41FA5}">
                      <a16:colId xmlns:a16="http://schemas.microsoft.com/office/drawing/2014/main" val="3950920740"/>
                    </a:ext>
                  </a:extLst>
                </a:gridCol>
                <a:gridCol w="690286">
                  <a:extLst>
                    <a:ext uri="{9D8B030D-6E8A-4147-A177-3AD203B41FA5}">
                      <a16:colId xmlns:a16="http://schemas.microsoft.com/office/drawing/2014/main" val="1690364324"/>
                    </a:ext>
                  </a:extLst>
                </a:gridCol>
                <a:gridCol w="805335">
                  <a:extLst>
                    <a:ext uri="{9D8B030D-6E8A-4147-A177-3AD203B41FA5}">
                      <a16:colId xmlns:a16="http://schemas.microsoft.com/office/drawing/2014/main" val="4257856403"/>
                    </a:ext>
                  </a:extLst>
                </a:gridCol>
                <a:gridCol w="805335">
                  <a:extLst>
                    <a:ext uri="{9D8B030D-6E8A-4147-A177-3AD203B41FA5}">
                      <a16:colId xmlns:a16="http://schemas.microsoft.com/office/drawing/2014/main" val="3010772767"/>
                    </a:ext>
                  </a:extLst>
                </a:gridCol>
                <a:gridCol w="946933">
                  <a:extLst>
                    <a:ext uri="{9D8B030D-6E8A-4147-A177-3AD203B41FA5}">
                      <a16:colId xmlns:a16="http://schemas.microsoft.com/office/drawing/2014/main" val="3957211879"/>
                    </a:ext>
                  </a:extLst>
                </a:gridCol>
                <a:gridCol w="876133">
                  <a:extLst>
                    <a:ext uri="{9D8B030D-6E8A-4147-A177-3AD203B41FA5}">
                      <a16:colId xmlns:a16="http://schemas.microsoft.com/office/drawing/2014/main" val="2651632208"/>
                    </a:ext>
                  </a:extLst>
                </a:gridCol>
              </a:tblGrid>
              <a:tr h="465846">
                <a:tc>
                  <a:txBody>
                    <a:bodyPr/>
                    <a:lstStyle/>
                    <a:p>
                      <a:r>
                        <a:rPr lang="en-US" dirty="0">
                          <a:solidFill>
                            <a:schemeClr val="tx1"/>
                          </a:solidFill>
                        </a:rPr>
                        <a:t>Grey levels</a:t>
                      </a:r>
                      <a:endParaRPr lang="en-IN" dirty="0">
                        <a:solidFill>
                          <a:schemeClr val="tx1"/>
                        </a:solidFill>
                      </a:endParaRPr>
                    </a:p>
                  </a:txBody>
                  <a:tcPr/>
                </a:tc>
                <a:tc>
                  <a:txBody>
                    <a:bodyPr/>
                    <a:lstStyle/>
                    <a:p>
                      <a:r>
                        <a:rPr lang="en-US" dirty="0"/>
                        <a:t>0-7</a:t>
                      </a:r>
                      <a:endParaRPr lang="en-IN" dirty="0"/>
                    </a:p>
                  </a:txBody>
                  <a:tcPr/>
                </a:tc>
                <a:tc>
                  <a:txBody>
                    <a:bodyPr/>
                    <a:lstStyle/>
                    <a:p>
                      <a:r>
                        <a:rPr lang="en-US" dirty="0"/>
                        <a:t>8</a:t>
                      </a:r>
                      <a:endParaRPr lang="en-IN" dirty="0"/>
                    </a:p>
                  </a:txBody>
                  <a:tcPr/>
                </a:tc>
                <a:tc>
                  <a:txBody>
                    <a:bodyPr/>
                    <a:lstStyle/>
                    <a:p>
                      <a:r>
                        <a:rPr lang="en-US" dirty="0"/>
                        <a:t>9</a:t>
                      </a:r>
                      <a:endParaRPr lang="en-IN" dirty="0"/>
                    </a:p>
                  </a:txBody>
                  <a:tcPr/>
                </a:tc>
                <a:tc>
                  <a:txBody>
                    <a:bodyPr/>
                    <a:lstStyle/>
                    <a:p>
                      <a:r>
                        <a:rPr lang="en-US" dirty="0"/>
                        <a:t>10</a:t>
                      </a:r>
                      <a:endParaRPr lang="en-IN" dirty="0"/>
                    </a:p>
                  </a:txBody>
                  <a:tcPr/>
                </a:tc>
                <a:tc>
                  <a:txBody>
                    <a:bodyPr/>
                    <a:lstStyle/>
                    <a:p>
                      <a:r>
                        <a:rPr lang="en-US" dirty="0"/>
                        <a:t>11</a:t>
                      </a:r>
                      <a:endParaRPr lang="en-IN" dirty="0"/>
                    </a:p>
                  </a:txBody>
                  <a:tcPr/>
                </a:tc>
                <a:tc>
                  <a:txBody>
                    <a:bodyPr/>
                    <a:lstStyle/>
                    <a:p>
                      <a:r>
                        <a:rPr lang="en-US" dirty="0"/>
                        <a:t>12</a:t>
                      </a:r>
                      <a:endParaRPr lang="en-IN" dirty="0"/>
                    </a:p>
                  </a:txBody>
                  <a:tcPr/>
                </a:tc>
                <a:tc>
                  <a:txBody>
                    <a:bodyPr/>
                    <a:lstStyle/>
                    <a:p>
                      <a:r>
                        <a:rPr lang="en-US" dirty="0"/>
                        <a:t>13</a:t>
                      </a:r>
                      <a:endParaRPr lang="en-IN" dirty="0"/>
                    </a:p>
                  </a:txBody>
                  <a:tcPr/>
                </a:tc>
                <a:tc>
                  <a:txBody>
                    <a:bodyPr/>
                    <a:lstStyle/>
                    <a:p>
                      <a:r>
                        <a:rPr lang="en-US" dirty="0"/>
                        <a:t>14</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2759356613"/>
                  </a:ext>
                </a:extLst>
              </a:tr>
              <a:tr h="605636">
                <a:tc>
                  <a:txBody>
                    <a:bodyPr/>
                    <a:lstStyle/>
                    <a:p>
                      <a:r>
                        <a:rPr lang="en-US" b="1" dirty="0">
                          <a:solidFill>
                            <a:schemeClr val="tx1"/>
                          </a:solidFill>
                        </a:rPr>
                        <a:t>No of pixels </a:t>
                      </a:r>
                      <a:endParaRPr lang="en-IN" b="1" dirty="0">
                        <a:solidFill>
                          <a:schemeClr val="tx1"/>
                        </a:solidFill>
                      </a:endParaRPr>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tc>
                  <a:txBody>
                    <a:bodyPr/>
                    <a:lstStyle/>
                    <a:p>
                      <a:r>
                        <a:rPr lang="en-US" dirty="0"/>
                        <a:t>6</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00873553"/>
                  </a:ext>
                </a:extLst>
              </a:tr>
              <a:tr h="605636">
                <a:tc>
                  <a:txBody>
                    <a:bodyPr/>
                    <a:lstStyle/>
                    <a:p>
                      <a:r>
                        <a:rPr lang="en-US" b="1" dirty="0"/>
                        <a:t>Running sum</a:t>
                      </a:r>
                      <a:endParaRPr lang="en-IN" b="1"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13</a:t>
                      </a:r>
                      <a:endParaRPr lang="en-IN" dirty="0"/>
                    </a:p>
                  </a:txBody>
                  <a:tcPr/>
                </a:tc>
                <a:tc>
                  <a:txBody>
                    <a:bodyPr/>
                    <a:lstStyle/>
                    <a:p>
                      <a:r>
                        <a:rPr lang="en-US" dirty="0"/>
                        <a:t>14</a:t>
                      </a:r>
                      <a:endParaRPr lang="en-IN" dirty="0"/>
                    </a:p>
                  </a:txBody>
                  <a:tcPr/>
                </a:tc>
                <a:tc>
                  <a:txBody>
                    <a:bodyPr/>
                    <a:lstStyle/>
                    <a:p>
                      <a:r>
                        <a:rPr lang="en-US" dirty="0"/>
                        <a:t>16</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4245103609"/>
                  </a:ext>
                </a:extLst>
              </a:tr>
              <a:tr h="1124753">
                <a:tc>
                  <a:txBody>
                    <a:bodyPr/>
                    <a:lstStyle/>
                    <a:p>
                      <a:r>
                        <a:rPr lang="en-US" b="1" dirty="0"/>
                        <a:t>Running sum/Total no of pixels</a:t>
                      </a:r>
                      <a:endParaRPr lang="en-IN" b="1" dirty="0"/>
                    </a:p>
                  </a:txBody>
                  <a:tcPr/>
                </a:tc>
                <a:tc>
                  <a:txBody>
                    <a:bodyPr/>
                    <a:lstStyle/>
                    <a:p>
                      <a:endParaRPr lang="en-US" dirty="0"/>
                    </a:p>
                    <a:p>
                      <a:r>
                        <a:rPr lang="en-US" dirty="0"/>
                        <a:t>0/16</a:t>
                      </a:r>
                      <a:endParaRPr lang="en-IN" dirty="0"/>
                    </a:p>
                  </a:txBody>
                  <a:tcPr/>
                </a:tc>
                <a:tc>
                  <a:txBody>
                    <a:bodyPr/>
                    <a:lstStyle/>
                    <a:p>
                      <a:endParaRPr lang="en-US" dirty="0"/>
                    </a:p>
                    <a:p>
                      <a:r>
                        <a:rPr lang="en-IN" dirty="0"/>
                        <a:t>1/16</a:t>
                      </a:r>
                    </a:p>
                  </a:txBody>
                  <a:tcPr/>
                </a:tc>
                <a:tc>
                  <a:txBody>
                    <a:bodyPr/>
                    <a:lstStyle/>
                    <a:p>
                      <a:endParaRPr lang="en-US" dirty="0"/>
                    </a:p>
                    <a:p>
                      <a:r>
                        <a:rPr lang="en-IN" dirty="0"/>
                        <a:t>3/16</a:t>
                      </a:r>
                    </a:p>
                  </a:txBody>
                  <a:tcPr/>
                </a:tc>
                <a:tc>
                  <a:txBody>
                    <a:bodyPr/>
                    <a:lstStyle/>
                    <a:p>
                      <a:endParaRPr lang="en-US" dirty="0"/>
                    </a:p>
                    <a:p>
                      <a:r>
                        <a:rPr lang="en-IN" dirty="0"/>
                        <a:t>7/16</a:t>
                      </a:r>
                    </a:p>
                  </a:txBody>
                  <a:tcPr/>
                </a:tc>
                <a:tc>
                  <a:txBody>
                    <a:bodyPr/>
                    <a:lstStyle/>
                    <a:p>
                      <a:endParaRPr lang="en-US" dirty="0"/>
                    </a:p>
                    <a:p>
                      <a:r>
                        <a:rPr lang="en-IN" dirty="0"/>
                        <a:t>7/16</a:t>
                      </a:r>
                    </a:p>
                  </a:txBody>
                  <a:tcPr/>
                </a:tc>
                <a:tc>
                  <a:txBody>
                    <a:bodyPr/>
                    <a:lstStyle/>
                    <a:p>
                      <a:endParaRPr lang="en-US" dirty="0"/>
                    </a:p>
                    <a:p>
                      <a:r>
                        <a:rPr lang="en-IN" dirty="0"/>
                        <a:t>13/16</a:t>
                      </a:r>
                    </a:p>
                  </a:txBody>
                  <a:tcPr/>
                </a:tc>
                <a:tc>
                  <a:txBody>
                    <a:bodyPr/>
                    <a:lstStyle/>
                    <a:p>
                      <a:endParaRPr lang="en-US" dirty="0"/>
                    </a:p>
                    <a:p>
                      <a:r>
                        <a:rPr lang="en-IN" dirty="0"/>
                        <a:t>14/16</a:t>
                      </a:r>
                    </a:p>
                  </a:txBody>
                  <a:tcPr/>
                </a:tc>
                <a:tc>
                  <a:txBody>
                    <a:bodyPr/>
                    <a:lstStyle/>
                    <a:p>
                      <a:endParaRPr lang="en-US" dirty="0"/>
                    </a:p>
                    <a:p>
                      <a:r>
                        <a:rPr lang="en-IN" dirty="0"/>
                        <a:t>16/16</a:t>
                      </a:r>
                    </a:p>
                  </a:txBody>
                  <a:tcPr/>
                </a:tc>
                <a:tc>
                  <a:txBody>
                    <a:bodyPr/>
                    <a:lstStyle/>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16/16</a:t>
                      </a:r>
                    </a:p>
                    <a:p>
                      <a:endParaRPr lang="en-IN" dirty="0"/>
                    </a:p>
                  </a:txBody>
                  <a:tcPr/>
                </a:tc>
                <a:extLst>
                  <a:ext uri="{0D108BD9-81ED-4DB2-BD59-A6C34878D82A}">
                    <a16:rowId xmlns:a16="http://schemas.microsoft.com/office/drawing/2014/main" val="1761523529"/>
                  </a:ext>
                </a:extLst>
              </a:tr>
              <a:tr h="1124753">
                <a:tc>
                  <a:txBody>
                    <a:bodyPr/>
                    <a:lstStyle/>
                    <a:p>
                      <a:r>
                        <a:rPr lang="en-US" b="1" dirty="0"/>
                        <a:t>Result *</a:t>
                      </a:r>
                    </a:p>
                    <a:p>
                      <a:r>
                        <a:rPr lang="en-US" b="1" dirty="0"/>
                        <a:t>max gray level</a:t>
                      </a:r>
                      <a:endParaRPr lang="en-IN" b="1" dirty="0"/>
                    </a:p>
                  </a:txBody>
                  <a:tcPr/>
                </a:tc>
                <a:tc>
                  <a:txBody>
                    <a:bodyPr/>
                    <a:lstStyle/>
                    <a:p>
                      <a:r>
                        <a:rPr lang="en-US" dirty="0"/>
                        <a:t>0*15</a:t>
                      </a:r>
                      <a:endParaRPr lang="en-IN" dirty="0"/>
                    </a:p>
                  </a:txBody>
                  <a:tcPr/>
                </a:tc>
                <a:tc>
                  <a:txBody>
                    <a:bodyPr/>
                    <a:lstStyle/>
                    <a:p>
                      <a:r>
                        <a:rPr lang="en-US" dirty="0"/>
                        <a:t>1/16</a:t>
                      </a:r>
                    </a:p>
                    <a:p>
                      <a:r>
                        <a:rPr lang="en-US" dirty="0"/>
                        <a:t> *</a:t>
                      </a:r>
                    </a:p>
                    <a:p>
                      <a:r>
                        <a:rPr lang="en-US" dirty="0"/>
                        <a:t>15</a:t>
                      </a:r>
                      <a:endParaRPr lang="en-IN" dirty="0"/>
                    </a:p>
                  </a:txBody>
                  <a:tcPr/>
                </a:tc>
                <a:tc>
                  <a:txBody>
                    <a:bodyPr/>
                    <a:lstStyle/>
                    <a:p>
                      <a:r>
                        <a:rPr lang="en-US" dirty="0"/>
                        <a:t>3/16</a:t>
                      </a:r>
                    </a:p>
                    <a:p>
                      <a:r>
                        <a:rPr lang="en-US" dirty="0"/>
                        <a:t> *</a:t>
                      </a:r>
                    </a:p>
                    <a:p>
                      <a:r>
                        <a:rPr lang="en-US" dirty="0"/>
                        <a:t>15</a:t>
                      </a:r>
                      <a:endParaRPr lang="en-IN" dirty="0"/>
                    </a:p>
                    <a:p>
                      <a:endParaRPr lang="en-IN" dirty="0"/>
                    </a:p>
                  </a:txBody>
                  <a:tcPr/>
                </a:tc>
                <a:tc>
                  <a:txBody>
                    <a:bodyPr/>
                    <a:lstStyle/>
                    <a:p>
                      <a:r>
                        <a:rPr lang="en-US" dirty="0"/>
                        <a:t>7/16</a:t>
                      </a:r>
                    </a:p>
                    <a:p>
                      <a:r>
                        <a:rPr lang="en-US" dirty="0"/>
                        <a:t> *</a:t>
                      </a:r>
                    </a:p>
                    <a:p>
                      <a:r>
                        <a:rPr lang="en-US" dirty="0"/>
                        <a:t>15</a:t>
                      </a:r>
                      <a:endParaRPr lang="en-IN" dirty="0"/>
                    </a:p>
                    <a:p>
                      <a:endParaRPr lang="en-IN" dirty="0"/>
                    </a:p>
                  </a:txBody>
                  <a:tcPr/>
                </a:tc>
                <a:tc>
                  <a:txBody>
                    <a:bodyPr/>
                    <a:lstStyle/>
                    <a:p>
                      <a:r>
                        <a:rPr lang="en-US" dirty="0"/>
                        <a:t>7/16</a:t>
                      </a:r>
                    </a:p>
                    <a:p>
                      <a:r>
                        <a:rPr lang="en-US" dirty="0"/>
                        <a:t> *</a:t>
                      </a:r>
                    </a:p>
                    <a:p>
                      <a:r>
                        <a:rPr lang="en-US" dirty="0"/>
                        <a:t>15</a:t>
                      </a:r>
                      <a:endParaRPr lang="en-IN" dirty="0"/>
                    </a:p>
                    <a:p>
                      <a:endParaRPr lang="en-IN" dirty="0"/>
                    </a:p>
                  </a:txBody>
                  <a:tcPr/>
                </a:tc>
                <a:tc>
                  <a:txBody>
                    <a:bodyPr/>
                    <a:lstStyle/>
                    <a:p>
                      <a:r>
                        <a:rPr lang="en-US" dirty="0"/>
                        <a:t>13/16</a:t>
                      </a:r>
                    </a:p>
                    <a:p>
                      <a:r>
                        <a:rPr lang="en-US" dirty="0"/>
                        <a:t>   *</a:t>
                      </a:r>
                    </a:p>
                    <a:p>
                      <a:r>
                        <a:rPr lang="en-US" dirty="0"/>
                        <a:t>15</a:t>
                      </a:r>
                      <a:endParaRPr lang="en-IN" dirty="0"/>
                    </a:p>
                  </a:txBody>
                  <a:tcPr/>
                </a:tc>
                <a:tc>
                  <a:txBody>
                    <a:bodyPr/>
                    <a:lstStyle/>
                    <a:p>
                      <a:r>
                        <a:rPr lang="en-US" dirty="0"/>
                        <a:t>14/16</a:t>
                      </a:r>
                    </a:p>
                    <a:p>
                      <a:r>
                        <a:rPr lang="en-US" dirty="0"/>
                        <a:t> *</a:t>
                      </a:r>
                    </a:p>
                    <a:p>
                      <a:r>
                        <a:rPr lang="en-US" dirty="0"/>
                        <a:t>15</a:t>
                      </a:r>
                      <a:endParaRPr lang="en-IN" dirty="0"/>
                    </a:p>
                    <a:p>
                      <a:endParaRPr lang="en-IN" dirty="0"/>
                    </a:p>
                  </a:txBody>
                  <a:tcPr/>
                </a:tc>
                <a:tc>
                  <a:txBody>
                    <a:bodyPr/>
                    <a:lstStyle/>
                    <a:p>
                      <a:endParaRPr lang="en-US" dirty="0"/>
                    </a:p>
                    <a:p>
                      <a:r>
                        <a:rPr lang="en-US" dirty="0"/>
                        <a:t>15</a:t>
                      </a:r>
                      <a:endParaRPr lang="en-IN" dirty="0"/>
                    </a:p>
                  </a:txBody>
                  <a:tcPr/>
                </a:tc>
                <a:tc>
                  <a:txBody>
                    <a:bodyPr/>
                    <a:lstStyle/>
                    <a:p>
                      <a:endParaRPr lang="en-US" dirty="0"/>
                    </a:p>
                    <a:p>
                      <a:r>
                        <a:rPr lang="en-IN" dirty="0"/>
                        <a:t>15</a:t>
                      </a:r>
                    </a:p>
                  </a:txBody>
                  <a:tcPr/>
                </a:tc>
                <a:extLst>
                  <a:ext uri="{0D108BD9-81ED-4DB2-BD59-A6C34878D82A}">
                    <a16:rowId xmlns:a16="http://schemas.microsoft.com/office/drawing/2014/main" val="2896023166"/>
                  </a:ext>
                </a:extLst>
              </a:tr>
            </a:tbl>
          </a:graphicData>
        </a:graphic>
      </p:graphicFrame>
    </p:spTree>
    <p:extLst>
      <p:ext uri="{BB962C8B-B14F-4D97-AF65-F5344CB8AC3E}">
        <p14:creationId xmlns:p14="http://schemas.microsoft.com/office/powerpoint/2010/main" val="117389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A89FA-64A7-F009-927C-6AC051CD6237}"/>
              </a:ext>
            </a:extLst>
          </p:cNvPr>
          <p:cNvSpPr txBox="1"/>
          <p:nvPr/>
        </p:nvSpPr>
        <p:spPr>
          <a:xfrm>
            <a:off x="701487" y="1102658"/>
            <a:ext cx="9240371" cy="2554545"/>
          </a:xfrm>
          <a:prstGeom prst="rect">
            <a:avLst/>
          </a:prstGeom>
          <a:noFill/>
        </p:spPr>
        <p:txBody>
          <a:bodyPr wrap="square">
            <a:spAutoFit/>
          </a:bodyPr>
          <a:lstStyle/>
          <a:p>
            <a:r>
              <a:rPr lang="en-IN" sz="2400" b="1" i="0" dirty="0">
                <a:effectLst/>
                <a:latin typeface="Söhne Mono"/>
              </a:rPr>
              <a:t>ORIGINAL IMAGE          Equalized image</a:t>
            </a:r>
          </a:p>
          <a:p>
            <a:endParaRPr lang="en-IN" sz="2400" b="1" i="0" dirty="0">
              <a:effectLst/>
              <a:latin typeface="Söhne Mono"/>
            </a:endParaRPr>
          </a:p>
          <a:p>
            <a:r>
              <a:rPr lang="en-IN" sz="2800" b="0" i="0" dirty="0">
                <a:effectLst/>
                <a:latin typeface="Söhne Mono"/>
              </a:rPr>
              <a:t>IMAGE=[	[10, 12, 8, 9],        IMAGE=[[ 63, 127, 0, 63],</a:t>
            </a:r>
          </a:p>
          <a:p>
            <a:r>
              <a:rPr lang="en-IN" sz="2800" dirty="0">
                <a:latin typeface="Söhne Mono"/>
              </a:rPr>
              <a:t>		</a:t>
            </a:r>
            <a:r>
              <a:rPr lang="en-IN" sz="2800" b="0" i="0" dirty="0">
                <a:effectLst/>
                <a:latin typeface="Söhne Mono"/>
              </a:rPr>
              <a:t> [10, 12, 12, 14], </a:t>
            </a:r>
            <a:r>
              <a:rPr lang="en-IN" sz="2800" dirty="0">
                <a:latin typeface="Söhne Mono"/>
              </a:rPr>
              <a:t>		  </a:t>
            </a:r>
            <a:r>
              <a:rPr lang="en-IN" sz="2800" b="0" i="0" dirty="0">
                <a:effectLst/>
                <a:latin typeface="Söhne Mono"/>
              </a:rPr>
              <a:t> [ 63, 127, 127, 215],</a:t>
            </a:r>
          </a:p>
          <a:p>
            <a:r>
              <a:rPr lang="en-IN" sz="2800" dirty="0">
                <a:latin typeface="Söhne Mono"/>
              </a:rPr>
              <a:t>		</a:t>
            </a:r>
            <a:r>
              <a:rPr lang="en-IN" sz="2800" b="0" i="0" dirty="0">
                <a:effectLst/>
                <a:latin typeface="Söhne Mono"/>
              </a:rPr>
              <a:t> [12, 13, 10, 9], </a:t>
            </a:r>
            <a:r>
              <a:rPr lang="en-IN" sz="2800" dirty="0">
                <a:latin typeface="Söhne Mono"/>
              </a:rPr>
              <a:t>		  	  </a:t>
            </a:r>
            <a:r>
              <a:rPr lang="en-IN" sz="2800" b="0" i="0" dirty="0">
                <a:effectLst/>
                <a:latin typeface="Söhne Mono"/>
              </a:rPr>
              <a:t> [127, 191, 63, 0],</a:t>
            </a:r>
          </a:p>
          <a:p>
            <a:r>
              <a:rPr lang="en-IN" sz="2800" dirty="0">
                <a:latin typeface="Söhne Mono"/>
              </a:rPr>
              <a:t>		 </a:t>
            </a:r>
            <a:r>
              <a:rPr lang="en-IN" sz="2800" b="0" i="0" dirty="0">
                <a:effectLst/>
                <a:latin typeface="Söhne Mono"/>
              </a:rPr>
              <a:t>[14, 12, 10, 12] ]</a:t>
            </a:r>
            <a:r>
              <a:rPr lang="en-IN" sz="2800" dirty="0">
                <a:latin typeface="Söhne Mono"/>
              </a:rPr>
              <a:t> </a:t>
            </a:r>
            <a:r>
              <a:rPr lang="en-IN" sz="2800" b="0" i="0" dirty="0">
                <a:effectLst/>
                <a:latin typeface="Söhne Mono"/>
              </a:rPr>
              <a:t>            [215, 127, 63, 127] ]</a:t>
            </a:r>
            <a:r>
              <a:rPr lang="en-IN" dirty="0">
                <a:latin typeface="Söhne Mono"/>
              </a:rPr>
              <a:t>		</a:t>
            </a:r>
            <a:endParaRPr lang="en-IN" b="0" i="0" dirty="0">
              <a:effectLst/>
              <a:latin typeface="Söhne Mono"/>
            </a:endParaRPr>
          </a:p>
        </p:txBody>
      </p:sp>
    </p:spTree>
    <p:extLst>
      <p:ext uri="{BB962C8B-B14F-4D97-AF65-F5344CB8AC3E}">
        <p14:creationId xmlns:p14="http://schemas.microsoft.com/office/powerpoint/2010/main" val="73221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6B61C-FCAD-D0CD-6E65-45A9BA0A2F01}"/>
              </a:ext>
            </a:extLst>
          </p:cNvPr>
          <p:cNvSpPr txBox="1"/>
          <p:nvPr/>
        </p:nvSpPr>
        <p:spPr>
          <a:xfrm>
            <a:off x="89646" y="116541"/>
            <a:ext cx="9206753" cy="830997"/>
          </a:xfrm>
          <a:prstGeom prst="rect">
            <a:avLst/>
          </a:prstGeom>
          <a:noFill/>
        </p:spPr>
        <p:txBody>
          <a:bodyPr wrap="square">
            <a:spAutoFit/>
          </a:bodyPr>
          <a:lstStyle/>
          <a:p>
            <a:r>
              <a:rPr lang="en-US" sz="2400" b="0" i="0" dirty="0">
                <a:solidFill>
                  <a:srgbClr val="0D0D0D"/>
                </a:solidFill>
                <a:effectLst/>
                <a:latin typeface="Söhne"/>
              </a:rPr>
              <a:t>B) Sketching the histogram of the original image and the histogram equalized image would require plotting the frequency of pixel intensities.</a:t>
            </a:r>
            <a:endParaRPr lang="en-IN" sz="2400" dirty="0"/>
          </a:p>
        </p:txBody>
      </p:sp>
      <p:pic>
        <p:nvPicPr>
          <p:cNvPr id="5" name="Picture 4">
            <a:extLst>
              <a:ext uri="{FF2B5EF4-FFF2-40B4-BE49-F238E27FC236}">
                <a16:creationId xmlns:a16="http://schemas.microsoft.com/office/drawing/2014/main" id="{9F70E0A2-28AA-5411-498D-9B0A9B395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6" y="2034988"/>
            <a:ext cx="4366260" cy="3210485"/>
          </a:xfrm>
          <a:prstGeom prst="rect">
            <a:avLst/>
          </a:prstGeom>
        </p:spPr>
      </p:pic>
      <p:pic>
        <p:nvPicPr>
          <p:cNvPr id="7" name="Picture 6">
            <a:extLst>
              <a:ext uri="{FF2B5EF4-FFF2-40B4-BE49-F238E27FC236}">
                <a16:creationId xmlns:a16="http://schemas.microsoft.com/office/drawing/2014/main" id="{F2BB9C56-8D99-7207-A90B-0DAF5C91A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611" y="2241736"/>
            <a:ext cx="3729317" cy="2796987"/>
          </a:xfrm>
          <a:prstGeom prst="rect">
            <a:avLst/>
          </a:prstGeom>
        </p:spPr>
      </p:pic>
    </p:spTree>
    <p:extLst>
      <p:ext uri="{BB962C8B-B14F-4D97-AF65-F5344CB8AC3E}">
        <p14:creationId xmlns:p14="http://schemas.microsoft.com/office/powerpoint/2010/main" val="10139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B4430-BC0D-8B5E-C8D6-A1F0595AAB7E}"/>
              </a:ext>
            </a:extLst>
          </p:cNvPr>
          <p:cNvSpPr txBox="1"/>
          <p:nvPr/>
        </p:nvSpPr>
        <p:spPr>
          <a:xfrm>
            <a:off x="152400" y="224118"/>
            <a:ext cx="9448800" cy="4985980"/>
          </a:xfrm>
          <a:prstGeom prst="rect">
            <a:avLst/>
          </a:prstGeom>
          <a:noFill/>
        </p:spPr>
        <p:txBody>
          <a:bodyPr wrap="square">
            <a:spAutoFit/>
          </a:bodyPr>
          <a:lstStyle/>
          <a:p>
            <a:pPr algn="l"/>
            <a:r>
              <a:rPr lang="en-US" sz="2400" b="0" i="0" dirty="0">
                <a:solidFill>
                  <a:srgbClr val="0D0D0D"/>
                </a:solidFill>
                <a:effectLst/>
                <a:latin typeface="Söhne"/>
              </a:rPr>
              <a:t>C) Histogram equalization might not be the most appropriate technique for contrast enhancement in scenarios where:</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Non-uniform Distribution</a:t>
            </a:r>
            <a:r>
              <a:rPr lang="en-US" b="0" i="0" dirty="0">
                <a:solidFill>
                  <a:srgbClr val="0D0D0D"/>
                </a:solidFill>
                <a:effectLst/>
                <a:latin typeface="Söhne"/>
              </a:rPr>
              <a:t>: If the original image already has a relatively uniform distribution of pixel intensities, histogram equalization might distort the contrast and make the image appear unnatural.</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Extreme Pixel Values</a:t>
            </a:r>
            <a:r>
              <a:rPr lang="en-US" b="0" i="0" dirty="0">
                <a:solidFill>
                  <a:srgbClr val="0D0D0D"/>
                </a:solidFill>
                <a:effectLst/>
                <a:latin typeface="Söhne"/>
              </a:rPr>
              <a:t>: Histogram equalization can amplify noise in images with extreme pixel values. In such cases, other techniques like adaptive histogram equalization might be more suitable.</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Local Contrast Enhancement</a:t>
            </a:r>
            <a:r>
              <a:rPr lang="en-US" b="0" i="0" dirty="0">
                <a:solidFill>
                  <a:srgbClr val="0D0D0D"/>
                </a:solidFill>
                <a:effectLst/>
                <a:latin typeface="Söhne"/>
              </a:rPr>
              <a:t>: Histogram equalization treats the entire image globally. In scenarios where local contrast enhancement is necessary, other techniques like adaptive histogram equalization or contrast limited adaptive histogram equalization (CLAHE) might be more effective.</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Computational Cost</a:t>
            </a:r>
            <a:r>
              <a:rPr lang="en-US" b="0" i="0" dirty="0">
                <a:solidFill>
                  <a:srgbClr val="0D0D0D"/>
                </a:solidFill>
                <a:effectLst/>
                <a:latin typeface="Söhne"/>
              </a:rPr>
              <a:t>: Histogram equalization can be computationally expensive, especially for large images or real-time applications. In such cases, faster techniques like contrast stretching or gamma correction might be preferred.</a:t>
            </a:r>
          </a:p>
        </p:txBody>
      </p:sp>
    </p:spTree>
    <p:extLst>
      <p:ext uri="{BB962C8B-B14F-4D97-AF65-F5344CB8AC3E}">
        <p14:creationId xmlns:p14="http://schemas.microsoft.com/office/powerpoint/2010/main" val="3652860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572</Words>
  <Application>Microsoft Office PowerPoint</Application>
  <PresentationFormat>Widescreen</PresentationFormat>
  <Paragraphs>114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Söhne</vt:lpstr>
      <vt:lpstr>Söhne Mono</vt:lpstr>
      <vt:lpstr>Trebuchet MS</vt:lpstr>
      <vt:lpstr>Wingdings 3</vt:lpstr>
      <vt:lpstr>Facet</vt:lpstr>
      <vt:lpstr>FUNDAMENTALS OF IMAGE PROCESSING</vt:lpstr>
      <vt:lpstr>               HISTOGRAM EQUALIZATION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IMAGE PROCESSING</dc:title>
  <dc:creator>Eswar Kalwa</dc:creator>
  <cp:lastModifiedBy>Eswar Kalwa</cp:lastModifiedBy>
  <cp:revision>1</cp:revision>
  <dcterms:created xsi:type="dcterms:W3CDTF">2024-02-21T17:58:14Z</dcterms:created>
  <dcterms:modified xsi:type="dcterms:W3CDTF">2024-02-21T18:38:14Z</dcterms:modified>
</cp:coreProperties>
</file>