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1.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drawingml.chart+xml" PartName="/ppt/charts/chart1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5143500" cx="9144000"/>
  <p:notesSz cx="6858000" cy="9144000"/>
  <p:embeddedFontLst>
    <p:embeddedFont>
      <p:font typeface="Proxima Nova"/>
      <p:regular r:id="rId59"/>
      <p:bold r:id="rId60"/>
      <p:italic r:id="rId61"/>
      <p:boldItalic r:id="rId62"/>
    </p:embeddedFont>
    <p:embeddedFont>
      <p:font typeface="Robo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7" roundtripDataSignature="AMtx7mieP+cneaYjtaVd5UF57rDUlnLaE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ason Dsouz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FA4A82-81D6-47B9-B568-61B4A8A2BDB4}">
  <a:tblStyle styleId="{F2FA4A82-81D6-47B9-B568-61B4A8A2BDB4}"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55EB992-3BB1-4667-AE78-24FCD7446CFE}"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94F37F5-6A40-4BE0-9CA6-905757581432}"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3.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5.xml"/><Relationship Id="rId66" Type="http://schemas.openxmlformats.org/officeDocument/2006/relationships/font" Target="fonts/Roboto-boldItalic.fntdata"/><Relationship Id="rId21" Type="http://schemas.openxmlformats.org/officeDocument/2006/relationships/slide" Target="slides/slide14.xml"/><Relationship Id="rId65" Type="http://schemas.openxmlformats.org/officeDocument/2006/relationships/font" Target="fonts/Roboto-italic.fntdata"/><Relationship Id="rId24" Type="http://schemas.openxmlformats.org/officeDocument/2006/relationships/slide" Target="slides/slide17.xml"/><Relationship Id="rId23" Type="http://schemas.openxmlformats.org/officeDocument/2006/relationships/slide" Target="slides/slide16.xml"/><Relationship Id="rId67" Type="http://customschemas.google.com/relationships/presentationmetadata" Target="metadata"/><Relationship Id="rId60" Type="http://schemas.openxmlformats.org/officeDocument/2006/relationships/font" Target="fonts/ProximaNova-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ProximaNova-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70.0</c:v>
                </c:pt>
              </c:numCache>
            </c:numRef>
          </c:val>
          <c:extLst xmlns:c16r2="http://schemas.microsoft.com/office/drawing/2015/06/char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60.0</c:v>
                </c:pt>
              </c:numCache>
            </c:numRef>
          </c:val>
          <c:extLst xmlns:c16r2="http://schemas.microsoft.com/office/drawing/2015/06/char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1-D3B7-4326-B6CD-4CC5157A28E5}"/>
              </c:ext>
            </c:extLst>
          </c:dPt>
          <c:dPt>
            <c:idx val="1"/>
            <c:bubble3D val="0"/>
            <c:spPr>
              <a:noFill/>
            </c:spPr>
            <c:extLst xmlns:c16r2="http://schemas.microsoft.com/office/drawing/2015/06/char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
          <c:h val="0.353222774706705"/>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40.0</c:v>
                </c:pt>
              </c:numCache>
            </c:numRef>
          </c:val>
          <c:extLst xmlns:c16r2="http://schemas.microsoft.com/office/drawing/2015/06/char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xmlns:c16r2="http://schemas.microsoft.com/office/drawing/2015/06/char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70.0</c:v>
                </c:pt>
              </c:numCache>
            </c:numRef>
          </c:val>
          <c:extLst xmlns:c16r2="http://schemas.microsoft.com/office/drawing/2015/06/char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60.0</c:v>
                </c:pt>
              </c:numCache>
            </c:numRef>
          </c:val>
          <c:extLst xmlns:c16r2="http://schemas.microsoft.com/office/drawing/2015/06/char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
          <c:h val="0.353222774706705"/>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40.0</c:v>
                </c:pt>
              </c:numCache>
            </c:numRef>
          </c:val>
          <c:extLst xmlns:c16r2="http://schemas.microsoft.com/office/drawing/2015/06/char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xmlns:c16r2="http://schemas.microsoft.com/office/drawing/2015/06/char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xmlns:c16r2="http://schemas.microsoft.com/office/drawing/2015/06/char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50.0</c:v>
                </c:pt>
                <c:pt idx="1">
                  <c:v>50.0</c:v>
                </c:pt>
              </c:numCache>
            </c:numRef>
          </c:val>
          <c:extLst xmlns:c16r2="http://schemas.microsoft.com/office/drawing/2015/06/char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1-D3B7-4326-B6CD-4CC5157A28E5}"/>
              </c:ext>
            </c:extLst>
          </c:dPt>
          <c:dPt>
            <c:idx val="1"/>
            <c:bubble3D val="0"/>
            <c:spPr>
              <a:noFill/>
            </c:spPr>
            <c:extLst xmlns:c16r2="http://schemas.microsoft.com/office/drawing/2015/06/char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xmlns:c16r2="http://schemas.microsoft.com/office/drawing/2015/06/char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50.0</c:v>
                </c:pt>
                <c:pt idx="1">
                  <c:v>50.0</c:v>
                </c:pt>
              </c:numCache>
            </c:numRef>
          </c:val>
          <c:extLst xmlns:c16r2="http://schemas.microsoft.com/office/drawing/2015/06/char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05T11:26:53.002">
    <p:pos x="6000" y="0"/>
    <p:text>Wherever we have used 'by ____ method'
Can we change it to 'using the ______ method'?</p:text>
    <p:extLst>
      <p:ext uri="{C676402C-5697-4E1C-873F-D02D1690AC5C}">
        <p15:threadingInfo timeZoneBias="0"/>
      </p:ext>
      <p:ext uri="http://customooxmlschemas.google.com/">
        <go:slidesCustomData xmlns:go="http://customooxmlschemas.google.com/" commentPostId="AAAAKoVkNLE"/>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1-05T13:09:22.749">
    <p:pos x="294" y="73"/>
    <p:text>Can we change this to Homework for Today?</p:text>
    <p:extLst>
      <p:ext uri="{C676402C-5697-4E1C-873F-D02D1690AC5C}">
        <p15:threadingInfo timeZoneBias="0"/>
      </p:ext>
      <p:ext uri="http://customooxmlschemas.google.com/">
        <go:slidesCustomData xmlns:go="http://customooxmlschemas.google.com/" commentPostId="AAAAKol3ZB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9fc3fd26f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g9fc3fd26f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9fc3fd26f4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g9fc3fd26f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9fc3fd26f4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g9fc3fd26f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7273d172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ga7273d172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9fc3fd26f4_0_6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7" name="Google Shape;767;g9fc3fd26f4_0_6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9db11a5535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g9db11a5535_0_2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6" name="Google Shape;776;g9db11a5535_0_2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9b954268a4_0_1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5" name="Google Shape;785;g9b954268a4_0_12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g9b954268a4_0_12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9fc3fd26f4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g9fc3fd26f4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a7273d172c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ga7273d172c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9db11a553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8" name="Google Shape;828;g9db11a5535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9" name="Google Shape;829;g9db11a5535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22" name="Google Shape;6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9db11a5535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g9db11a5535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0" name="Google Shape;840;g9db11a5535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9fc3fd26f4_0_1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g9fc3fd26f4_0_1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a7273d172c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ga7273d172c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9fc3fd26f4_0_69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2" name="Google Shape;882;g9fc3fd26f4_0_69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9db11a5535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g9db11a5535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1" name="Google Shape;891;g9db11a5535_0_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9db11a5535_0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g9db11a5535_0_2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1" name="Google Shape;901;g9db11a5535_0_2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9b954268a4_0_1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g9b954268a4_0_12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0" name="Google Shape;910;g9b954268a4_0_12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9fc3fd26f4_0_26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8" name="Google Shape;918;g9fc3fd26f4_0_26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a7273d172c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ga7273d172c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9db11a5535_0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2" name="Google Shape;952;g9db11a5535_0_2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3" name="Google Shape;953;g9db11a5535_0_2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9b954268a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g9b954268a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a7273d172c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ga7273d172c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a7273d172c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ga7273d172c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a7273d172c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ga7273d172c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a7273d172c_0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ga7273d172c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9db11a5535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6" name="Google Shape;1026;g9db11a5535_0_2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7" name="Google Shape;1027;g9db11a5535_0_2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9b954268a4_0_1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6" name="Google Shape;1036;g9b954268a4_0_13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7" name="Google Shape;1037;g9b954268a4_0_13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9fc3fd26f4_0_63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5" name="Google Shape;1045;g9fc3fd26f4_0_6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9b954268a4_0_1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3" name="Google Shape;1053;g9b954268a4_0_13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4" name="Google Shape;1054;g9b954268a4_0_13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9db11a5535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1" name="Google Shape;1061;g9db11a5535_0_2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2" name="Google Shape;1062;g9db11a5535_0_2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a7273d172c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1" name="Google Shape;1071;ga7273d172c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9fc3fd26f4_0_32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g9fc3fd26f4_0_3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9fc3fd26f4_0_32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3" name="Google Shape;1103;g9fc3fd26f4_0_3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9fc3fd26f4_0_32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g9fc3fd26f4_0_3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9db11a5535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5" name="Google Shape;1135;g9db11a5535_0_2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6" name="Google Shape;1136;g9db11a5535_0_2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9db11a5535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4" name="Google Shape;1144;g9db11a5535_0_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5" name="Google Shape;1145;g9db11a5535_0_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a7273d172c_0_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4" name="Google Shape;1154;ga7273d172c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a7273d172c_0_1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0" name="Google Shape;1170;ga7273d172c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9fc3fd26f4_0_57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6" name="Google Shape;1186;g9fc3fd26f4_0_57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9db11a5535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4" name="Google Shape;1194;g9db11a5535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5" name="Google Shape;1195;g9db11a5535_0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9fc3fd26f4_0_39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3" name="Google Shape;1203;g9fc3fd26f4_0_39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9b954268a4_0_6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0" name="Google Shape;660;g9b954268a4_0_6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9e11d19827_1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1" name="Google Shape;1211;g9e11d19827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8" name="Google Shape;12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9e11d19827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7" name="Google Shape;667;g9e11d1982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9db11a5535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g9db11a5535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6" name="Google Shape;676;g9db11a5535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9c8c0e5fca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g9c8c0e5fca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4" name="Google Shape;684;g9c8c0e5fca_0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9db11a5535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g9db11a5535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g9db11a5535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0.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9.png"/><Relationship Id="rId4" Type="http://schemas.openxmlformats.org/officeDocument/2006/relationships/image" Target="../media/image17.png"/><Relationship Id="rId10" Type="http://schemas.openxmlformats.org/officeDocument/2006/relationships/image" Target="../media/image2.png"/><Relationship Id="rId9" Type="http://schemas.openxmlformats.org/officeDocument/2006/relationships/image" Target="../media/image22.png"/><Relationship Id="rId5" Type="http://schemas.openxmlformats.org/officeDocument/2006/relationships/image" Target="../media/image32.png"/><Relationship Id="rId6" Type="http://schemas.openxmlformats.org/officeDocument/2006/relationships/image" Target="../media/image25.png"/><Relationship Id="rId7" Type="http://schemas.openxmlformats.org/officeDocument/2006/relationships/image" Target="../media/image16.png"/><Relationship Id="rId8"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0.png"/><Relationship Id="rId4" Type="http://schemas.openxmlformats.org/officeDocument/2006/relationships/image" Target="../media/image21.png"/><Relationship Id="rId11" Type="http://schemas.openxmlformats.org/officeDocument/2006/relationships/image" Target="../media/image35.png"/><Relationship Id="rId10" Type="http://schemas.openxmlformats.org/officeDocument/2006/relationships/image" Target="../media/image34.png"/><Relationship Id="rId12" Type="http://schemas.openxmlformats.org/officeDocument/2006/relationships/image" Target="../media/image2.png"/><Relationship Id="rId9" Type="http://schemas.openxmlformats.org/officeDocument/2006/relationships/image" Target="../media/image30.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31.png"/><Relationship Id="rId8" Type="http://schemas.openxmlformats.org/officeDocument/2006/relationships/image" Target="../media/image3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5.xml"/><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1.xml"/><Relationship Id="rId3" Type="http://schemas.openxmlformats.org/officeDocument/2006/relationships/image" Target="../media/image11.png"/><Relationship Id="rId4" Type="http://schemas.openxmlformats.org/officeDocument/2006/relationships/chart" Target="../charts/chart12.xml"/><Relationship Id="rId5"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9.png"/><Relationship Id="rId4" Type="http://schemas.openxmlformats.org/officeDocument/2006/relationships/image" Target="../media/image17.png"/><Relationship Id="rId10" Type="http://schemas.openxmlformats.org/officeDocument/2006/relationships/image" Target="../media/image2.png"/><Relationship Id="rId9" Type="http://schemas.openxmlformats.org/officeDocument/2006/relationships/image" Target="../media/image22.png"/><Relationship Id="rId5" Type="http://schemas.openxmlformats.org/officeDocument/2006/relationships/image" Target="../media/image32.png"/><Relationship Id="rId6" Type="http://schemas.openxmlformats.org/officeDocument/2006/relationships/image" Target="../media/image25.png"/><Relationship Id="rId7" Type="http://schemas.openxmlformats.org/officeDocument/2006/relationships/image" Target="../media/image16.png"/><Relationship Id="rId8" Type="http://schemas.openxmlformats.org/officeDocument/2006/relationships/image" Target="../media/image2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
        <p:nvSpPr>
          <p:cNvPr id="15" name="Google Shape;15;p3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7" name="Google Shape;17;p34"/>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E72D4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4"/>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9" name="Google Shape;19;p34"/>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20" name="Google Shape;20;p34"/>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2_Title Slide">
    <p:spTree>
      <p:nvGrpSpPr>
        <p:cNvPr id="119" name="Shape 119"/>
        <p:cNvGrpSpPr/>
        <p:nvPr/>
      </p:nvGrpSpPr>
      <p:grpSpPr>
        <a:xfrm>
          <a:off x="0" y="0"/>
          <a:ext cx="0" cy="0"/>
          <a:chOff x="0" y="0"/>
          <a:chExt cx="0" cy="0"/>
        </a:xfrm>
      </p:grpSpPr>
      <p:sp>
        <p:nvSpPr>
          <p:cNvPr id="120" name="Google Shape;120;p41"/>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1"/>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22" name="Google Shape;122;p41"/>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E72D40"/>
              </a:buClr>
              <a:buSzPts val="1400"/>
              <a:buFont typeface="Proxima Nova"/>
              <a:buNone/>
              <a:defRPr>
                <a:solidFill>
                  <a:srgbClr val="E72D40"/>
                </a:solidFill>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23" name="Google Shape;123;p41"/>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24" name="Google Shape;124;p41"/>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125" name="Google Shape;125;p41"/>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2 Line Title and Content">
  <p:cSld name="2_2 Line Title and Content">
    <p:spTree>
      <p:nvGrpSpPr>
        <p:cNvPr id="126" name="Shape 126"/>
        <p:cNvGrpSpPr/>
        <p:nvPr/>
      </p:nvGrpSpPr>
      <p:grpSpPr>
        <a:xfrm>
          <a:off x="0" y="0"/>
          <a:ext cx="0" cy="0"/>
          <a:chOff x="0" y="0"/>
          <a:chExt cx="0" cy="0"/>
        </a:xfrm>
      </p:grpSpPr>
      <p:sp>
        <p:nvSpPr>
          <p:cNvPr id="127" name="Google Shape;127;p4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28" name="Google Shape;128;p4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29" name="Google Shape;129;p42"/>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0" name="Google Shape;130;p4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31" name="Google Shape;131;p4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2" name="Google Shape;132;p42"/>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2 Line Title, Infographics and Caption">
  <p:cSld name="3_2 Line Title, Infographics and Caption">
    <p:spTree>
      <p:nvGrpSpPr>
        <p:cNvPr id="133" name="Shape 133"/>
        <p:cNvGrpSpPr/>
        <p:nvPr/>
      </p:nvGrpSpPr>
      <p:grpSpPr>
        <a:xfrm>
          <a:off x="0" y="0"/>
          <a:ext cx="0" cy="0"/>
          <a:chOff x="0" y="0"/>
          <a:chExt cx="0" cy="0"/>
        </a:xfrm>
      </p:grpSpPr>
      <p:sp>
        <p:nvSpPr>
          <p:cNvPr id="134" name="Google Shape;134;p43"/>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35" name="Google Shape;135;p43"/>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36" name="Google Shape;136;p43"/>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7" name="Google Shape;137;p43"/>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8" name="Google Shape;138;p4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39" name="Google Shape;139;p4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40" name="Google Shape;140;p43"/>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41" name="Google Shape;141;p43"/>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142" name="Google Shape;142;p43"/>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i="0" lang="en-IN" sz="3600" u="none" cap="none" strike="noStrike">
                <a:solidFill>
                  <a:srgbClr val="F5333F"/>
                </a:solidFill>
                <a:latin typeface="Arial"/>
                <a:ea typeface="Arial"/>
                <a:cs typeface="Arial"/>
                <a:sym typeface="Arial"/>
              </a:rPr>
              <a:t>Click to add Title</a:t>
            </a:r>
            <a:endParaRPr b="0" i="0" sz="3600" u="none" cap="none" strike="noStrike">
              <a:solidFill>
                <a:srgbClr val="F5333F"/>
              </a:solidFill>
              <a:latin typeface="Arial"/>
              <a:ea typeface="Arial"/>
              <a:cs typeface="Arial"/>
              <a:sym typeface="Arial"/>
            </a:endParaRPr>
          </a:p>
        </p:txBody>
      </p:sp>
      <p:sp>
        <p:nvSpPr>
          <p:cNvPr id="143" name="Google Shape;143;p43"/>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6_Section Header">
    <p:spTree>
      <p:nvGrpSpPr>
        <p:cNvPr id="144" name="Shape 144"/>
        <p:cNvGrpSpPr/>
        <p:nvPr/>
      </p:nvGrpSpPr>
      <p:grpSpPr>
        <a:xfrm>
          <a:off x="0" y="0"/>
          <a:ext cx="0" cy="0"/>
          <a:chOff x="0" y="0"/>
          <a:chExt cx="0" cy="0"/>
        </a:xfrm>
      </p:grpSpPr>
      <p:sp>
        <p:nvSpPr>
          <p:cNvPr id="145" name="Google Shape;145;p4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6" name="Google Shape;146;p44"/>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nvGrpSpPr>
          <p:cNvPr id="147" name="Google Shape;147;p44"/>
          <p:cNvGrpSpPr/>
          <p:nvPr/>
        </p:nvGrpSpPr>
        <p:grpSpPr>
          <a:xfrm>
            <a:off x="994787" y="3020755"/>
            <a:ext cx="775019" cy="174751"/>
            <a:chOff x="1326382" y="4041646"/>
            <a:chExt cx="2597497" cy="653143"/>
          </a:xfrm>
        </p:grpSpPr>
        <p:sp>
          <p:nvSpPr>
            <p:cNvPr id="148" name="Google Shape;148;p44"/>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9" name="Google Shape;149;p44"/>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50" name="Google Shape;150;p44"/>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51" name="Google Shape;151;p44"/>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52" name="Google Shape;152;p44"/>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sp>
        <p:nvSpPr>
          <p:cNvPr id="153" name="Google Shape;153;p44"/>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4" name="Google Shape;154;p44"/>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5" name="Google Shape;155;p44"/>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6" name="Google Shape;156;p44"/>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57" name="Google Shape;157;p44"/>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58" name="Google Shape;158;p44"/>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59" name="Google Shape;159;p4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60" name="Google Shape;160;p44"/>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nvGrpSpPr>
          <p:cNvPr id="161" name="Google Shape;161;p44"/>
          <p:cNvGrpSpPr/>
          <p:nvPr/>
        </p:nvGrpSpPr>
        <p:grpSpPr>
          <a:xfrm>
            <a:off x="923664" y="3020755"/>
            <a:ext cx="775019" cy="174751"/>
            <a:chOff x="1326382" y="4041646"/>
            <a:chExt cx="2597497" cy="653143"/>
          </a:xfrm>
        </p:grpSpPr>
        <p:sp>
          <p:nvSpPr>
            <p:cNvPr id="162" name="Google Shape;162;p44"/>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63" name="Google Shape;163;p44"/>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64" name="Google Shape;164;p44"/>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65" name="Google Shape;165;p44"/>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66" name="Google Shape;166;p44"/>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sp>
        <p:nvSpPr>
          <p:cNvPr id="167" name="Google Shape;167;p44"/>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8" name="Google Shape;168;p44"/>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9" name="Google Shape;169;p44"/>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70" name="Google Shape;170;p44"/>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1_Title and TImeline Infographic">
    <p:spTree>
      <p:nvGrpSpPr>
        <p:cNvPr id="171" name="Shape 171"/>
        <p:cNvGrpSpPr/>
        <p:nvPr/>
      </p:nvGrpSpPr>
      <p:grpSpPr>
        <a:xfrm>
          <a:off x="0" y="0"/>
          <a:ext cx="0" cy="0"/>
          <a:chOff x="0" y="0"/>
          <a:chExt cx="0" cy="0"/>
        </a:xfrm>
      </p:grpSpPr>
      <p:sp>
        <p:nvSpPr>
          <p:cNvPr id="172" name="Google Shape;172;p4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73" name="Google Shape;173;p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74" name="Google Shape;174;p45"/>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75" name="Google Shape;175;p45"/>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6" name="Google Shape;176;p45"/>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7" name="Google Shape;177;p45"/>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8" name="Google Shape;178;p45"/>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9" name="Google Shape;179;p45"/>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0" name="Google Shape;180;p45"/>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1" name="Google Shape;181;p45"/>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2" name="Google Shape;182;p45"/>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3" name="Google Shape;183;p45"/>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4" name="Google Shape;184;p45"/>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5" name="Google Shape;185;p45"/>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6" name="Google Shape;186;p45"/>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7" name="Google Shape;187;p45"/>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8" name="Google Shape;188;p45"/>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9" name="Google Shape;189;p45"/>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0" name="Google Shape;190;p45"/>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1" name="Google Shape;191;p45"/>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2" name="Google Shape;192;p45"/>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3" name="Google Shape;193;p45"/>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4" name="Google Shape;194;p45"/>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95" name="Google Shape;195;p45"/>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96" name="Google Shape;196;p4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97" name="Google Shape;197;p4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8" name="Google Shape;198;p4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1_Title and Line Chart">
    <p:spTree>
      <p:nvGrpSpPr>
        <p:cNvPr id="199" name="Shape 199"/>
        <p:cNvGrpSpPr/>
        <p:nvPr/>
      </p:nvGrpSpPr>
      <p:grpSpPr>
        <a:xfrm>
          <a:off x="0" y="0"/>
          <a:ext cx="0" cy="0"/>
          <a:chOff x="0" y="0"/>
          <a:chExt cx="0" cy="0"/>
        </a:xfrm>
      </p:grpSpPr>
      <p:sp>
        <p:nvSpPr>
          <p:cNvPr id="200" name="Google Shape;200;p4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01" name="Google Shape;201;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202" name="Google Shape;202;p47"/>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03" name="Google Shape;203;p47"/>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204" name="Google Shape;204;p47"/>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205" name="Google Shape;205;p47"/>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6" name="Google Shape;206;p47"/>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7" name="Google Shape;207;p47"/>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8" name="Google Shape;208;p47"/>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9" name="Google Shape;209;p47"/>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0" name="Google Shape;210;p47"/>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1" name="Google Shape;211;p47"/>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2" name="Google Shape;212;p47"/>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3" name="Google Shape;213;p47"/>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14" name="Google Shape;214;p47"/>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215" name="Google Shape;215;p47"/>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216" name="Google Shape;216;p4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17" name="Google Shape;217;p4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18" name="Google Shape;218;p47"/>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1_Title and Doughnut Chart 2">
    <p:spTree>
      <p:nvGrpSpPr>
        <p:cNvPr id="219" name="Shape 219"/>
        <p:cNvGrpSpPr/>
        <p:nvPr/>
      </p:nvGrpSpPr>
      <p:grpSpPr>
        <a:xfrm>
          <a:off x="0" y="0"/>
          <a:ext cx="0" cy="0"/>
          <a:chOff x="0" y="0"/>
          <a:chExt cx="0" cy="0"/>
        </a:xfrm>
      </p:grpSpPr>
      <p:sp>
        <p:nvSpPr>
          <p:cNvPr id="220" name="Google Shape;220;p4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1" name="Google Shape;221;p4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22" name="Google Shape;222;p48"/>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23" name="Google Shape;223;p48"/>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24" name="Google Shape;224;p48"/>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25" name="Google Shape;225;p48"/>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6" name="Google Shape;226;p48"/>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7" name="Google Shape;227;p48"/>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8" name="Google Shape;228;p48"/>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29" name="Google Shape;229;p48"/>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30" name="Google Shape;230;p48"/>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31" name="Google Shape;231;p48"/>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32" name="Google Shape;232;p4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33" name="Google Shape;233;p4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34" name="Google Shape;234;p48"/>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1_Title and Infograhic">
    <p:spTree>
      <p:nvGrpSpPr>
        <p:cNvPr id="235" name="Shape 235"/>
        <p:cNvGrpSpPr/>
        <p:nvPr/>
      </p:nvGrpSpPr>
      <p:grpSpPr>
        <a:xfrm>
          <a:off x="0" y="0"/>
          <a:ext cx="0" cy="0"/>
          <a:chOff x="0" y="0"/>
          <a:chExt cx="0" cy="0"/>
        </a:xfrm>
      </p:grpSpPr>
      <p:sp>
        <p:nvSpPr>
          <p:cNvPr id="236" name="Google Shape;236;p4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37" name="Google Shape;237;p4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38" name="Google Shape;238;p49"/>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39" name="Google Shape;239;p49"/>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40" name="Google Shape;240;p49"/>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1" name="Google Shape;241;p49"/>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2" name="Google Shape;242;p49"/>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3" name="Google Shape;243;p49"/>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4" name="Google Shape;244;p49"/>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5" name="Google Shape;245;p49"/>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6" name="Google Shape;246;p49"/>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7" name="Google Shape;247;p49"/>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8" name="Google Shape;248;p49"/>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9" name="Google Shape;249;p49"/>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0" name="Google Shape;250;p49"/>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1" name="Google Shape;251;p49"/>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2" name="Google Shape;252;p49"/>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3" name="Google Shape;253;p49"/>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4" name="Google Shape;254;p49"/>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5" name="Google Shape;255;p49"/>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6" name="Google Shape;256;p49"/>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7" name="Google Shape;257;p49"/>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58" name="Google Shape;258;p49"/>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59" name="Google Shape;259;p49"/>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60" name="Google Shape;260;p4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61" name="Google Shape;261;p4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2" name="Google Shape;262;p49"/>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1_Title and Infographic 2">
    <p:spTree>
      <p:nvGrpSpPr>
        <p:cNvPr id="263" name="Shape 263"/>
        <p:cNvGrpSpPr/>
        <p:nvPr/>
      </p:nvGrpSpPr>
      <p:grpSpPr>
        <a:xfrm>
          <a:off x="0" y="0"/>
          <a:ext cx="0" cy="0"/>
          <a:chOff x="0" y="0"/>
          <a:chExt cx="0" cy="0"/>
        </a:xfrm>
      </p:grpSpPr>
      <p:sp>
        <p:nvSpPr>
          <p:cNvPr id="264" name="Google Shape;264;p5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65" name="Google Shape;265;p5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descr="C:\Users\diyajoseph\Desktop\New folder (3)\Infographics-01-01.png" id="266" name="Google Shape;266;p50"/>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267" name="Google Shape;267;p50"/>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8" name="Google Shape;268;p50"/>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9" name="Google Shape;269;p50"/>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0" name="Google Shape;270;p50"/>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1" name="Google Shape;271;p50"/>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2" name="Google Shape;272;p50"/>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3" name="Google Shape;273;p50"/>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4" name="Google Shape;274;p50"/>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5" name="Google Shape;275;p50"/>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6" name="Google Shape;276;p50"/>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7" name="Google Shape;277;p5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278" name="Google Shape;278;p50"/>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1_Title and Infographic 3">
    <p:spTree>
      <p:nvGrpSpPr>
        <p:cNvPr id="279" name="Shape 279"/>
        <p:cNvGrpSpPr/>
        <p:nvPr/>
      </p:nvGrpSpPr>
      <p:grpSpPr>
        <a:xfrm>
          <a:off x="0" y="0"/>
          <a:ext cx="0" cy="0"/>
          <a:chOff x="0" y="0"/>
          <a:chExt cx="0" cy="0"/>
        </a:xfrm>
      </p:grpSpPr>
      <p:sp>
        <p:nvSpPr>
          <p:cNvPr id="280" name="Google Shape;280;p5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81" name="Google Shape;281;p5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282" name="Google Shape;282;p51"/>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3" name="Google Shape;283;p51"/>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4" name="Google Shape;284;p51"/>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5" name="Google Shape;285;p51"/>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6" name="Google Shape;286;p51"/>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7" name="Google Shape;287;p51"/>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8" name="Google Shape;288;p51"/>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9" name="Google Shape;289;p51"/>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0" name="Google Shape;290;p51"/>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1" name="Google Shape;291;p51"/>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2" name="Google Shape;292;p51"/>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3" name="Google Shape;293;p51"/>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4" name="Google Shape;294;p51"/>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5" name="Google Shape;295;p51"/>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6" name="Google Shape;296;p51"/>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7" name="Google Shape;297;p51"/>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8" name="Google Shape;298;p51"/>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9" name="Google Shape;299;p51"/>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0" name="Google Shape;300;p51"/>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1" name="Google Shape;301;p51"/>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2" name="Google Shape;302;p51"/>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3" name="Google Shape;303;p51"/>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4" name="Google Shape;304;p51"/>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05" name="Google Shape;305;p51"/>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306" name="Google Shape;306;p51"/>
          <p:cNvGrpSpPr/>
          <p:nvPr/>
        </p:nvGrpSpPr>
        <p:grpSpPr>
          <a:xfrm>
            <a:off x="3064089" y="1322496"/>
            <a:ext cx="3130304" cy="3130304"/>
            <a:chOff x="1725851" y="197234"/>
            <a:chExt cx="4799362" cy="4799363"/>
          </a:xfrm>
        </p:grpSpPr>
        <p:sp>
          <p:nvSpPr>
            <p:cNvPr id="307" name="Google Shape;307;p51"/>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8" name="Google Shape;308;p51"/>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9" name="Google Shape;309;p51"/>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0" name="Google Shape;310;p51"/>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11" name="Google Shape;311;p51"/>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2" name="Google Shape;312;p51"/>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3" name="Google Shape;313;p51"/>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4" name="Google Shape;314;p51"/>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5" name="Google Shape;315;p51"/>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chemeClr val="dk1"/>
                </a:buClr>
                <a:buSzPts val="1200"/>
                <a:buFont typeface="Calibri"/>
                <a:buNone/>
              </a:pPr>
              <a:r>
                <a:t/>
              </a:r>
              <a:endParaRPr b="0" i="0" sz="1200" u="none" cap="none" strike="noStrike">
                <a:solidFill>
                  <a:srgbClr val="4C4C4C"/>
                </a:solidFill>
                <a:latin typeface="Roboto"/>
                <a:ea typeface="Roboto"/>
                <a:cs typeface="Roboto"/>
                <a:sym typeface="Roboto"/>
              </a:endParaRPr>
            </a:p>
          </p:txBody>
        </p:sp>
        <p:sp>
          <p:nvSpPr>
            <p:cNvPr id="316" name="Google Shape;316;p51"/>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17" name="Google Shape;317;p51"/>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18" name="Google Shape;318;p51"/>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19" name="Google Shape;319;p51"/>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20" name="Google Shape;320;p51"/>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21" name="Google Shape;321;p51"/>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22" name="Google Shape;322;p51"/>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23" name="Google Shape;323;p51"/>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grpSp>
      <p:pic>
        <p:nvPicPr>
          <p:cNvPr id="324" name="Google Shape;324;p51"/>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325" name="Google Shape;325;p51"/>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326" name="Google Shape;326;p51"/>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327" name="Google Shape;327;p51"/>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328" name="Google Shape;328;p51"/>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329" name="Google Shape;329;p51"/>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330" name="Google Shape;330;p51"/>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331" name="Google Shape;331;p51"/>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332" name="Google Shape;332;p51"/>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3" name="Google Shape;333;p5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334" name="Google Shape;334;p51"/>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35" name="Google Shape;335;p51"/>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2_Divider">
    <p:spTree>
      <p:nvGrpSpPr>
        <p:cNvPr id="21" name="Shape 21"/>
        <p:cNvGrpSpPr/>
        <p:nvPr/>
      </p:nvGrpSpPr>
      <p:grpSpPr>
        <a:xfrm>
          <a:off x="0" y="0"/>
          <a:ext cx="0" cy="0"/>
          <a:chOff x="0" y="0"/>
          <a:chExt cx="0" cy="0"/>
        </a:xfrm>
      </p:grpSpPr>
      <p:sp>
        <p:nvSpPr>
          <p:cNvPr id="22" name="Google Shape;22;p35"/>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4" name="Google Shape;24;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5"/>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6" name="Google Shape;26;p35"/>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pic>
        <p:nvPicPr>
          <p:cNvPr id="27" name="Google Shape;27;p35"/>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8" name="Google Shape;28;p35"/>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1_Divider">
    <p:spTree>
      <p:nvGrpSpPr>
        <p:cNvPr id="336" name="Shape 336"/>
        <p:cNvGrpSpPr/>
        <p:nvPr/>
      </p:nvGrpSpPr>
      <p:grpSpPr>
        <a:xfrm>
          <a:off x="0" y="0"/>
          <a:ext cx="0" cy="0"/>
          <a:chOff x="0" y="0"/>
          <a:chExt cx="0" cy="0"/>
        </a:xfrm>
      </p:grpSpPr>
      <p:sp>
        <p:nvSpPr>
          <p:cNvPr id="337" name="Google Shape;337;p53"/>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8" name="Google Shape;338;p5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5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340" name="Google Shape;340;p5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41" name="Google Shape;341;p5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400" u="none" cap="none" strike="noStrike">
              <a:solidFill>
                <a:srgbClr val="000000"/>
              </a:solidFill>
              <a:latin typeface="Arial"/>
              <a:ea typeface="Arial"/>
              <a:cs typeface="Arial"/>
              <a:sym typeface="Arial"/>
            </a:endParaRPr>
          </a:p>
        </p:txBody>
      </p:sp>
      <p:pic>
        <p:nvPicPr>
          <p:cNvPr id="342" name="Google Shape;342;p5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43" name="Google Shape;343;p5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icture with caption" showMasterSp="0">
  <p:cSld name="Title and 3 picture with caption">
    <p:spTree>
      <p:nvGrpSpPr>
        <p:cNvPr id="344" name="Shape 344"/>
        <p:cNvGrpSpPr/>
        <p:nvPr/>
      </p:nvGrpSpPr>
      <p:grpSpPr>
        <a:xfrm>
          <a:off x="0" y="0"/>
          <a:ext cx="0" cy="0"/>
          <a:chOff x="0" y="0"/>
          <a:chExt cx="0" cy="0"/>
        </a:xfrm>
      </p:grpSpPr>
      <p:sp>
        <p:nvSpPr>
          <p:cNvPr id="345" name="Google Shape;345;p5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46" name="Google Shape;346;p54"/>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47" name="Google Shape;347;p54"/>
          <p:cNvSpPr txBox="1"/>
          <p:nvPr>
            <p:ph type="title"/>
          </p:nvPr>
        </p:nvSpPr>
        <p:spPr>
          <a:xfrm>
            <a:off x="629841" y="600075"/>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p54"/>
          <p:cNvSpPr/>
          <p:nvPr>
            <p:ph idx="2" type="pic"/>
          </p:nvPr>
        </p:nvSpPr>
        <p:spPr>
          <a:xfrm>
            <a:off x="1445363" y="1382268"/>
            <a:ext cx="1668121"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9" name="Google Shape;349;p54"/>
          <p:cNvSpPr/>
          <p:nvPr>
            <p:ph idx="3" type="pic"/>
          </p:nvPr>
        </p:nvSpPr>
        <p:spPr>
          <a:xfrm>
            <a:off x="3744984"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0" name="Google Shape;350;p54"/>
          <p:cNvSpPr/>
          <p:nvPr>
            <p:ph idx="4" type="pic"/>
          </p:nvPr>
        </p:nvSpPr>
        <p:spPr>
          <a:xfrm>
            <a:off x="6055443"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1" name="Google Shape;351;p54"/>
          <p:cNvSpPr txBox="1"/>
          <p:nvPr>
            <p:ph idx="1" type="body"/>
          </p:nvPr>
        </p:nvSpPr>
        <p:spPr>
          <a:xfrm>
            <a:off x="1439466" y="3519224"/>
            <a:ext cx="1674019" cy="276489"/>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2" name="Google Shape;352;p54"/>
          <p:cNvSpPr txBox="1"/>
          <p:nvPr>
            <p:ph idx="5" type="body"/>
          </p:nvPr>
        </p:nvSpPr>
        <p:spPr>
          <a:xfrm>
            <a:off x="3744985" y="3519224"/>
            <a:ext cx="1654032" cy="276489"/>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3" name="Google Shape;353;p54"/>
          <p:cNvSpPr txBox="1"/>
          <p:nvPr>
            <p:ph idx="6" type="body"/>
          </p:nvPr>
        </p:nvSpPr>
        <p:spPr>
          <a:xfrm>
            <a:off x="6050503" y="3519223"/>
            <a:ext cx="1654032" cy="28396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4" name="Google Shape;354;p54"/>
          <p:cNvSpPr txBox="1"/>
          <p:nvPr>
            <p:ph idx="7" type="body"/>
          </p:nvPr>
        </p:nvSpPr>
        <p:spPr>
          <a:xfrm>
            <a:off x="1439863"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5" name="Google Shape;355;p54"/>
          <p:cNvSpPr txBox="1"/>
          <p:nvPr>
            <p:ph idx="8" type="body"/>
          </p:nvPr>
        </p:nvSpPr>
        <p:spPr>
          <a:xfrm>
            <a:off x="3735388"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6" name="Google Shape;356;p54"/>
          <p:cNvSpPr txBox="1"/>
          <p:nvPr>
            <p:ph idx="9" type="body"/>
          </p:nvPr>
        </p:nvSpPr>
        <p:spPr>
          <a:xfrm>
            <a:off x="6050502" y="3862520"/>
            <a:ext cx="1658973"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7" name="Google Shape;357;p5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8" name="Google Shape;358;p5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359" name="Google Shape;359;p54"/>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pictures" showMasterSp="0">
  <p:cSld name="Title and 2 pictures">
    <p:spTree>
      <p:nvGrpSpPr>
        <p:cNvPr id="360" name="Shape 360"/>
        <p:cNvGrpSpPr/>
        <p:nvPr/>
      </p:nvGrpSpPr>
      <p:grpSpPr>
        <a:xfrm>
          <a:off x="0" y="0"/>
          <a:ext cx="0" cy="0"/>
          <a:chOff x="0" y="0"/>
          <a:chExt cx="0" cy="0"/>
        </a:xfrm>
      </p:grpSpPr>
      <p:sp>
        <p:nvSpPr>
          <p:cNvPr id="361" name="Google Shape;361;p5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62" name="Google Shape;362;p55"/>
          <p:cNvSpPr txBox="1"/>
          <p:nvPr>
            <p:ph type="title"/>
          </p:nvPr>
        </p:nvSpPr>
        <p:spPr>
          <a:xfrm>
            <a:off x="642473" y="546498"/>
            <a:ext cx="5902706" cy="56792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55"/>
          <p:cNvSpPr/>
          <p:nvPr/>
        </p:nvSpPr>
        <p:spPr>
          <a:xfrm>
            <a:off x="4599929" y="1870236"/>
            <a:ext cx="3921771"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64" name="Google Shape;364;p55"/>
          <p:cNvSpPr/>
          <p:nvPr>
            <p:ph idx="2" type="pic"/>
          </p:nvPr>
        </p:nvSpPr>
        <p:spPr>
          <a:xfrm>
            <a:off x="4599929" y="1868092"/>
            <a:ext cx="3921771" cy="232529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5" name="Google Shape;365;p55"/>
          <p:cNvSpPr/>
          <p:nvPr>
            <p:ph idx="3" type="pic"/>
          </p:nvPr>
        </p:nvSpPr>
        <p:spPr>
          <a:xfrm>
            <a:off x="621848" y="1868091"/>
            <a:ext cx="2592000" cy="78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6" name="Google Shape;366;p55"/>
          <p:cNvSpPr txBox="1"/>
          <p:nvPr>
            <p:ph idx="1" type="body"/>
          </p:nvPr>
        </p:nvSpPr>
        <p:spPr>
          <a:xfrm>
            <a:off x="629841" y="3145632"/>
            <a:ext cx="3343275" cy="283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7" name="Google Shape;367;p55"/>
          <p:cNvSpPr txBox="1"/>
          <p:nvPr>
            <p:ph idx="4" type="body"/>
          </p:nvPr>
        </p:nvSpPr>
        <p:spPr>
          <a:xfrm>
            <a:off x="635000" y="3515616"/>
            <a:ext cx="3343275" cy="283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750"/>
              </a:spcBef>
              <a:spcAft>
                <a:spcPts val="0"/>
              </a:spcAft>
              <a:buClr>
                <a:schemeClr val="dk1"/>
              </a:buClr>
              <a:buSzPts val="1310"/>
              <a:buFont typeface="Arial"/>
              <a:buNone/>
              <a:defRPr b="0" i="0" sz="131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8" name="Google Shape;368;p55"/>
          <p:cNvSpPr txBox="1"/>
          <p:nvPr>
            <p:ph idx="10" type="dt"/>
          </p:nvPr>
        </p:nvSpPr>
        <p:spPr>
          <a:xfrm>
            <a:off x="642473"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55"/>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370" name="Google Shape;370;p55"/>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71" name="Google Shape;371;p5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72" name="Google Shape;372;p55"/>
          <p:cNvSpPr/>
          <p:nvPr/>
        </p:nvSpPr>
        <p:spPr>
          <a:xfrm>
            <a:off x="4599929" y="1870236"/>
            <a:ext cx="39690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373" name="Google Shape;373;p5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s and Content">
  <p:cSld name="Title, Icons and Content">
    <p:spTree>
      <p:nvGrpSpPr>
        <p:cNvPr id="374" name="Shape 374"/>
        <p:cNvGrpSpPr/>
        <p:nvPr/>
      </p:nvGrpSpPr>
      <p:grpSpPr>
        <a:xfrm>
          <a:off x="0" y="0"/>
          <a:ext cx="0" cy="0"/>
          <a:chOff x="0" y="0"/>
          <a:chExt cx="0" cy="0"/>
        </a:xfrm>
      </p:grpSpPr>
      <p:pic>
        <p:nvPicPr>
          <p:cNvPr id="375" name="Google Shape;375;p56"/>
          <p:cNvPicPr preferRelativeResize="0"/>
          <p:nvPr/>
        </p:nvPicPr>
        <p:blipFill rotWithShape="1">
          <a:blip r:embed="rId2">
            <a:alphaModFix/>
          </a:blip>
          <a:srcRect b="0" l="0" r="0" t="0"/>
          <a:stretch/>
        </p:blipFill>
        <p:spPr>
          <a:xfrm>
            <a:off x="417869" y="988850"/>
            <a:ext cx="402337" cy="402337"/>
          </a:xfrm>
          <a:prstGeom prst="rect">
            <a:avLst/>
          </a:prstGeom>
          <a:noFill/>
          <a:ln>
            <a:noFill/>
          </a:ln>
        </p:spPr>
      </p:pic>
      <p:pic>
        <p:nvPicPr>
          <p:cNvPr id="376" name="Google Shape;376;p56"/>
          <p:cNvPicPr preferRelativeResize="0"/>
          <p:nvPr/>
        </p:nvPicPr>
        <p:blipFill rotWithShape="1">
          <a:blip r:embed="rId3">
            <a:alphaModFix/>
          </a:blip>
          <a:srcRect b="0" l="0" r="0" t="0"/>
          <a:stretch/>
        </p:blipFill>
        <p:spPr>
          <a:xfrm>
            <a:off x="417869" y="1469040"/>
            <a:ext cx="402337" cy="402337"/>
          </a:xfrm>
          <a:prstGeom prst="rect">
            <a:avLst/>
          </a:prstGeom>
          <a:noFill/>
          <a:ln>
            <a:noFill/>
          </a:ln>
        </p:spPr>
      </p:pic>
      <p:pic>
        <p:nvPicPr>
          <p:cNvPr id="377" name="Google Shape;377;p56"/>
          <p:cNvPicPr preferRelativeResize="0"/>
          <p:nvPr/>
        </p:nvPicPr>
        <p:blipFill rotWithShape="1">
          <a:blip r:embed="rId4">
            <a:alphaModFix/>
          </a:blip>
          <a:srcRect b="0" l="0" r="0" t="0"/>
          <a:stretch/>
        </p:blipFill>
        <p:spPr>
          <a:xfrm>
            <a:off x="417869" y="1948824"/>
            <a:ext cx="402337" cy="400051"/>
          </a:xfrm>
          <a:prstGeom prst="rect">
            <a:avLst/>
          </a:prstGeom>
          <a:noFill/>
          <a:ln>
            <a:noFill/>
          </a:ln>
        </p:spPr>
      </p:pic>
      <p:pic>
        <p:nvPicPr>
          <p:cNvPr id="378" name="Google Shape;378;p56"/>
          <p:cNvPicPr preferRelativeResize="0"/>
          <p:nvPr/>
        </p:nvPicPr>
        <p:blipFill rotWithShape="1">
          <a:blip r:embed="rId5">
            <a:alphaModFix/>
          </a:blip>
          <a:srcRect b="0" l="0" r="0" t="0"/>
          <a:stretch/>
        </p:blipFill>
        <p:spPr>
          <a:xfrm>
            <a:off x="417869" y="2427167"/>
            <a:ext cx="402337" cy="402337"/>
          </a:xfrm>
          <a:prstGeom prst="rect">
            <a:avLst/>
          </a:prstGeom>
          <a:noFill/>
          <a:ln>
            <a:noFill/>
          </a:ln>
        </p:spPr>
      </p:pic>
      <p:pic>
        <p:nvPicPr>
          <p:cNvPr id="379" name="Google Shape;379;p56"/>
          <p:cNvPicPr preferRelativeResize="0"/>
          <p:nvPr/>
        </p:nvPicPr>
        <p:blipFill rotWithShape="1">
          <a:blip r:embed="rId6">
            <a:alphaModFix/>
          </a:blip>
          <a:srcRect b="0" l="0" r="0" t="0"/>
          <a:stretch/>
        </p:blipFill>
        <p:spPr>
          <a:xfrm>
            <a:off x="417868" y="2907797"/>
            <a:ext cx="402337" cy="402337"/>
          </a:xfrm>
          <a:prstGeom prst="rect">
            <a:avLst/>
          </a:prstGeom>
          <a:noFill/>
          <a:ln>
            <a:noFill/>
          </a:ln>
        </p:spPr>
      </p:pic>
      <p:sp>
        <p:nvSpPr>
          <p:cNvPr id="380" name="Google Shape;380;p56"/>
          <p:cNvSpPr txBox="1"/>
          <p:nvPr>
            <p:ph idx="1" type="body"/>
          </p:nvPr>
        </p:nvSpPr>
        <p:spPr>
          <a:xfrm>
            <a:off x="878243" y="1572506"/>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1" name="Google Shape;381;p56"/>
          <p:cNvSpPr txBox="1"/>
          <p:nvPr>
            <p:ph idx="2" type="body"/>
          </p:nvPr>
        </p:nvSpPr>
        <p:spPr>
          <a:xfrm>
            <a:off x="878243" y="1088140"/>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2" name="Google Shape;382;p56"/>
          <p:cNvSpPr txBox="1"/>
          <p:nvPr>
            <p:ph idx="3" type="body"/>
          </p:nvPr>
        </p:nvSpPr>
        <p:spPr>
          <a:xfrm>
            <a:off x="878243" y="2046971"/>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3" name="Google Shape;383;p56"/>
          <p:cNvSpPr txBox="1"/>
          <p:nvPr>
            <p:ph idx="4" type="body"/>
          </p:nvPr>
        </p:nvSpPr>
        <p:spPr>
          <a:xfrm>
            <a:off x="878243" y="252895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4" name="Google Shape;384;p56"/>
          <p:cNvSpPr txBox="1"/>
          <p:nvPr>
            <p:ph idx="5" type="body"/>
          </p:nvPr>
        </p:nvSpPr>
        <p:spPr>
          <a:xfrm>
            <a:off x="878243" y="300539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5" name="Google Shape;385;p56"/>
          <p:cNvSpPr txBox="1"/>
          <p:nvPr>
            <p:ph idx="6" type="body"/>
          </p:nvPr>
        </p:nvSpPr>
        <p:spPr>
          <a:xfrm>
            <a:off x="4359486" y="1572507"/>
            <a:ext cx="2413617" cy="23198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6" name="Google Shape;386;p56"/>
          <p:cNvSpPr txBox="1"/>
          <p:nvPr>
            <p:ph idx="7" type="body"/>
          </p:nvPr>
        </p:nvSpPr>
        <p:spPr>
          <a:xfrm>
            <a:off x="4359486" y="1088140"/>
            <a:ext cx="2413617" cy="2418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7" name="Google Shape;387;p56"/>
          <p:cNvSpPr txBox="1"/>
          <p:nvPr>
            <p:ph idx="8" type="body"/>
          </p:nvPr>
        </p:nvSpPr>
        <p:spPr>
          <a:xfrm>
            <a:off x="4359486" y="2046971"/>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8" name="Google Shape;388;p56"/>
          <p:cNvSpPr txBox="1"/>
          <p:nvPr>
            <p:ph idx="9" type="body"/>
          </p:nvPr>
        </p:nvSpPr>
        <p:spPr>
          <a:xfrm>
            <a:off x="4359486" y="252895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9" name="Google Shape;389;p56"/>
          <p:cNvSpPr txBox="1"/>
          <p:nvPr>
            <p:ph idx="13" type="body"/>
          </p:nvPr>
        </p:nvSpPr>
        <p:spPr>
          <a:xfrm>
            <a:off x="4359486" y="300539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0" name="Google Shape;390;p5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1" name="Google Shape;391;p5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392" name="Google Shape;392;p56"/>
          <p:cNvPicPr preferRelativeResize="0"/>
          <p:nvPr/>
        </p:nvPicPr>
        <p:blipFill rotWithShape="1">
          <a:blip r:embed="rId2">
            <a:alphaModFix/>
          </a:blip>
          <a:srcRect b="0" l="0" r="0" t="0"/>
          <a:stretch/>
        </p:blipFill>
        <p:spPr>
          <a:xfrm>
            <a:off x="420427" y="997235"/>
            <a:ext cx="402337" cy="402337"/>
          </a:xfrm>
          <a:prstGeom prst="rect">
            <a:avLst/>
          </a:prstGeom>
          <a:noFill/>
          <a:ln>
            <a:noFill/>
          </a:ln>
        </p:spPr>
      </p:pic>
      <p:pic>
        <p:nvPicPr>
          <p:cNvPr id="393" name="Google Shape;393;p56"/>
          <p:cNvPicPr preferRelativeResize="0"/>
          <p:nvPr/>
        </p:nvPicPr>
        <p:blipFill rotWithShape="1">
          <a:blip r:embed="rId3">
            <a:alphaModFix/>
          </a:blip>
          <a:srcRect b="0" l="0" r="0" t="0"/>
          <a:stretch/>
        </p:blipFill>
        <p:spPr>
          <a:xfrm>
            <a:off x="420427" y="1477425"/>
            <a:ext cx="402337" cy="402337"/>
          </a:xfrm>
          <a:prstGeom prst="rect">
            <a:avLst/>
          </a:prstGeom>
          <a:noFill/>
          <a:ln>
            <a:noFill/>
          </a:ln>
        </p:spPr>
      </p:pic>
      <p:pic>
        <p:nvPicPr>
          <p:cNvPr id="394" name="Google Shape;394;p56"/>
          <p:cNvPicPr preferRelativeResize="0"/>
          <p:nvPr/>
        </p:nvPicPr>
        <p:blipFill rotWithShape="1">
          <a:blip r:embed="rId4">
            <a:alphaModFix/>
          </a:blip>
          <a:srcRect b="0" l="0" r="0" t="0"/>
          <a:stretch/>
        </p:blipFill>
        <p:spPr>
          <a:xfrm>
            <a:off x="420427" y="1957209"/>
            <a:ext cx="402337" cy="400051"/>
          </a:xfrm>
          <a:prstGeom prst="rect">
            <a:avLst/>
          </a:prstGeom>
          <a:noFill/>
          <a:ln>
            <a:noFill/>
          </a:ln>
        </p:spPr>
      </p:pic>
      <p:pic>
        <p:nvPicPr>
          <p:cNvPr id="395" name="Google Shape;395;p56"/>
          <p:cNvPicPr preferRelativeResize="0"/>
          <p:nvPr/>
        </p:nvPicPr>
        <p:blipFill rotWithShape="1">
          <a:blip r:embed="rId5">
            <a:alphaModFix/>
          </a:blip>
          <a:srcRect b="0" l="0" r="0" t="0"/>
          <a:stretch/>
        </p:blipFill>
        <p:spPr>
          <a:xfrm>
            <a:off x="420427" y="2435552"/>
            <a:ext cx="402337" cy="402337"/>
          </a:xfrm>
          <a:prstGeom prst="rect">
            <a:avLst/>
          </a:prstGeom>
          <a:noFill/>
          <a:ln>
            <a:noFill/>
          </a:ln>
        </p:spPr>
      </p:pic>
      <p:pic>
        <p:nvPicPr>
          <p:cNvPr id="396" name="Google Shape;396;p56"/>
          <p:cNvPicPr preferRelativeResize="0"/>
          <p:nvPr/>
        </p:nvPicPr>
        <p:blipFill rotWithShape="1">
          <a:blip r:embed="rId6">
            <a:alphaModFix/>
          </a:blip>
          <a:srcRect b="0" l="0" r="0" t="0"/>
          <a:stretch/>
        </p:blipFill>
        <p:spPr>
          <a:xfrm>
            <a:off x="420426" y="2916182"/>
            <a:ext cx="402337" cy="402337"/>
          </a:xfrm>
          <a:prstGeom prst="rect">
            <a:avLst/>
          </a:prstGeom>
          <a:noFill/>
          <a:ln>
            <a:noFill/>
          </a:ln>
        </p:spPr>
      </p:pic>
      <p:pic>
        <p:nvPicPr>
          <p:cNvPr id="397" name="Google Shape;397;p56"/>
          <p:cNvPicPr preferRelativeResize="0"/>
          <p:nvPr/>
        </p:nvPicPr>
        <p:blipFill rotWithShape="1">
          <a:blip r:embed="rId7">
            <a:alphaModFix/>
          </a:blip>
          <a:srcRect b="0" l="0" r="0" t="0"/>
          <a:stretch/>
        </p:blipFill>
        <p:spPr>
          <a:xfrm>
            <a:off x="3874155" y="997235"/>
            <a:ext cx="402337" cy="402337"/>
          </a:xfrm>
          <a:prstGeom prst="rect">
            <a:avLst/>
          </a:prstGeom>
          <a:noFill/>
          <a:ln>
            <a:noFill/>
          </a:ln>
        </p:spPr>
      </p:pic>
      <p:pic>
        <p:nvPicPr>
          <p:cNvPr id="398" name="Google Shape;398;p56"/>
          <p:cNvPicPr preferRelativeResize="0"/>
          <p:nvPr/>
        </p:nvPicPr>
        <p:blipFill rotWithShape="1">
          <a:blip r:embed="rId8">
            <a:alphaModFix/>
          </a:blip>
          <a:srcRect b="0" l="0" r="0" t="0"/>
          <a:stretch/>
        </p:blipFill>
        <p:spPr>
          <a:xfrm>
            <a:off x="3874154" y="1477425"/>
            <a:ext cx="402337" cy="402337"/>
          </a:xfrm>
          <a:prstGeom prst="rect">
            <a:avLst/>
          </a:prstGeom>
          <a:noFill/>
          <a:ln>
            <a:noFill/>
          </a:ln>
        </p:spPr>
      </p:pic>
      <p:pic>
        <p:nvPicPr>
          <p:cNvPr id="399" name="Google Shape;399;p56"/>
          <p:cNvPicPr preferRelativeResize="0"/>
          <p:nvPr/>
        </p:nvPicPr>
        <p:blipFill rotWithShape="1">
          <a:blip r:embed="rId9">
            <a:alphaModFix/>
          </a:blip>
          <a:srcRect b="0" l="0" r="0" t="0"/>
          <a:stretch/>
        </p:blipFill>
        <p:spPr>
          <a:xfrm>
            <a:off x="3874153" y="1957209"/>
            <a:ext cx="402337" cy="400051"/>
          </a:xfrm>
          <a:prstGeom prst="rect">
            <a:avLst/>
          </a:prstGeom>
          <a:noFill/>
          <a:ln>
            <a:noFill/>
          </a:ln>
        </p:spPr>
      </p:pic>
      <p:pic>
        <p:nvPicPr>
          <p:cNvPr id="400" name="Google Shape;400;p56"/>
          <p:cNvPicPr preferRelativeResize="0"/>
          <p:nvPr/>
        </p:nvPicPr>
        <p:blipFill rotWithShape="1">
          <a:blip r:embed="rId10">
            <a:alphaModFix/>
          </a:blip>
          <a:srcRect b="0" l="0" r="0" t="0"/>
          <a:stretch/>
        </p:blipFill>
        <p:spPr>
          <a:xfrm>
            <a:off x="3874153" y="2434706"/>
            <a:ext cx="402337" cy="402337"/>
          </a:xfrm>
          <a:prstGeom prst="rect">
            <a:avLst/>
          </a:prstGeom>
          <a:noFill/>
          <a:ln>
            <a:noFill/>
          </a:ln>
        </p:spPr>
      </p:pic>
      <p:pic>
        <p:nvPicPr>
          <p:cNvPr id="401" name="Google Shape;401;p56"/>
          <p:cNvPicPr preferRelativeResize="0"/>
          <p:nvPr/>
        </p:nvPicPr>
        <p:blipFill rotWithShape="1">
          <a:blip r:embed="rId11">
            <a:alphaModFix/>
          </a:blip>
          <a:srcRect b="0" l="0" r="0" t="0"/>
          <a:stretch/>
        </p:blipFill>
        <p:spPr>
          <a:xfrm>
            <a:off x="3874153" y="2914489"/>
            <a:ext cx="402337" cy="402337"/>
          </a:xfrm>
          <a:prstGeom prst="rect">
            <a:avLst/>
          </a:prstGeom>
          <a:noFill/>
          <a:ln>
            <a:noFill/>
          </a:ln>
        </p:spPr>
      </p:pic>
      <p:sp>
        <p:nvSpPr>
          <p:cNvPr id="402" name="Google Shape;402;p5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3" name="Google Shape;403;p5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04" name="Google Shape;404;p56"/>
          <p:cNvPicPr preferRelativeResize="0"/>
          <p:nvPr/>
        </p:nvPicPr>
        <p:blipFill rotWithShape="1">
          <a:blip r:embed="rId1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5_Section Header">
    <p:spTree>
      <p:nvGrpSpPr>
        <p:cNvPr id="405" name="Shape 405"/>
        <p:cNvGrpSpPr/>
        <p:nvPr/>
      </p:nvGrpSpPr>
      <p:grpSpPr>
        <a:xfrm>
          <a:off x="0" y="0"/>
          <a:ext cx="0" cy="0"/>
          <a:chOff x="0" y="0"/>
          <a:chExt cx="0" cy="0"/>
        </a:xfrm>
      </p:grpSpPr>
      <p:sp>
        <p:nvSpPr>
          <p:cNvPr id="406" name="Google Shape;406;p57"/>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7" name="Google Shape;407;p57"/>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nvGrpSpPr>
          <p:cNvPr id="408" name="Google Shape;408;p57"/>
          <p:cNvGrpSpPr/>
          <p:nvPr/>
        </p:nvGrpSpPr>
        <p:grpSpPr>
          <a:xfrm>
            <a:off x="994787" y="3020755"/>
            <a:ext cx="775019" cy="174751"/>
            <a:chOff x="1326382" y="4041646"/>
            <a:chExt cx="2597497" cy="653143"/>
          </a:xfrm>
        </p:grpSpPr>
        <p:sp>
          <p:nvSpPr>
            <p:cNvPr id="409" name="Google Shape;409;p57"/>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0" name="Google Shape;410;p57"/>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1" name="Google Shape;411;p57"/>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2" name="Google Shape;412;p57"/>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3" name="Google Shape;413;p57"/>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sp>
        <p:nvSpPr>
          <p:cNvPr id="414" name="Google Shape;414;p57"/>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5" name="Google Shape;415;p57"/>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6" name="Google Shape;416;p57"/>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7" name="Google Shape;417;p57"/>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8" name="Google Shape;418;p57"/>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419" name="Google Shape;419;p57"/>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420" name="Google Shape;420;p57"/>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21" name="Google Shape;421;p57"/>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nvGrpSpPr>
          <p:cNvPr id="422" name="Google Shape;422;p57"/>
          <p:cNvGrpSpPr/>
          <p:nvPr/>
        </p:nvGrpSpPr>
        <p:grpSpPr>
          <a:xfrm>
            <a:off x="923664" y="3020755"/>
            <a:ext cx="775019" cy="174751"/>
            <a:chOff x="1326382" y="4041646"/>
            <a:chExt cx="2597497" cy="653143"/>
          </a:xfrm>
        </p:grpSpPr>
        <p:sp>
          <p:nvSpPr>
            <p:cNvPr id="423" name="Google Shape;423;p57"/>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24" name="Google Shape;424;p57"/>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25" name="Google Shape;425;p57"/>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26" name="Google Shape;426;p57"/>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27" name="Google Shape;427;p57"/>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sp>
        <p:nvSpPr>
          <p:cNvPr id="428" name="Google Shape;428;p57"/>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9" name="Google Shape;429;p57"/>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0" name="Google Shape;430;p57"/>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31" name="Google Shape;431;p57"/>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Title and TImeline Infographic">
    <p:spTree>
      <p:nvGrpSpPr>
        <p:cNvPr id="432" name="Shape 432"/>
        <p:cNvGrpSpPr/>
        <p:nvPr/>
      </p:nvGrpSpPr>
      <p:grpSpPr>
        <a:xfrm>
          <a:off x="0" y="0"/>
          <a:ext cx="0" cy="0"/>
          <a:chOff x="0" y="0"/>
          <a:chExt cx="0" cy="0"/>
        </a:xfrm>
      </p:grpSpPr>
      <p:sp>
        <p:nvSpPr>
          <p:cNvPr id="433" name="Google Shape;433;p5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5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435" name="Google Shape;435;p58"/>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36" name="Google Shape;436;p58"/>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7" name="Google Shape;437;p58"/>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8" name="Google Shape;438;p58"/>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9" name="Google Shape;439;p58"/>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0" name="Google Shape;440;p58"/>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1" name="Google Shape;441;p58"/>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2" name="Google Shape;442;p58"/>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3" name="Google Shape;443;p58"/>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4" name="Google Shape;444;p58"/>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5" name="Google Shape;445;p58"/>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6" name="Google Shape;446;p58"/>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7" name="Google Shape;447;p58"/>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8" name="Google Shape;448;p58"/>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9" name="Google Shape;449;p58"/>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0" name="Google Shape;450;p58"/>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1" name="Google Shape;451;p58"/>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2" name="Google Shape;452;p58"/>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3" name="Google Shape;453;p58"/>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4" name="Google Shape;454;p58"/>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5" name="Google Shape;455;p58"/>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56" name="Google Shape;456;p58"/>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57" name="Google Shape;457;p5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58" name="Google Shape;458;p5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59" name="Google Shape;459;p58"/>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Title and Doughnut Chart">
    <p:spTree>
      <p:nvGrpSpPr>
        <p:cNvPr id="460" name="Shape 460"/>
        <p:cNvGrpSpPr/>
        <p:nvPr/>
      </p:nvGrpSpPr>
      <p:grpSpPr>
        <a:xfrm>
          <a:off x="0" y="0"/>
          <a:ext cx="0" cy="0"/>
          <a:chOff x="0" y="0"/>
          <a:chExt cx="0" cy="0"/>
        </a:xfrm>
      </p:grpSpPr>
      <p:sp>
        <p:nvSpPr>
          <p:cNvPr id="461" name="Google Shape;461;p5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2" name="Google Shape;462;p5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463" name="Google Shape;463;p5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64" name="Google Shape;464;p5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65" name="Google Shape;465;p59"/>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Title and Line Chart">
    <p:spTree>
      <p:nvGrpSpPr>
        <p:cNvPr id="466" name="Shape 466"/>
        <p:cNvGrpSpPr/>
        <p:nvPr/>
      </p:nvGrpSpPr>
      <p:grpSpPr>
        <a:xfrm>
          <a:off x="0" y="0"/>
          <a:ext cx="0" cy="0"/>
          <a:chOff x="0" y="0"/>
          <a:chExt cx="0" cy="0"/>
        </a:xfrm>
      </p:grpSpPr>
      <p:sp>
        <p:nvSpPr>
          <p:cNvPr id="467" name="Google Shape;467;p6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8" name="Google Shape;468;p6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469" name="Google Shape;469;p60"/>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70" name="Google Shape;470;p60"/>
          <p:cNvGraphicFramePr/>
          <p:nvPr/>
        </p:nvGraphicFramePr>
        <p:xfrm>
          <a:off x="5176215" y="3284258"/>
          <a:ext cx="1319792" cy="422726"/>
        </p:xfrm>
        <a:graphic>
          <a:graphicData uri="http://schemas.openxmlformats.org/drawingml/2006/chart">
            <c:chart r:id="rId2"/>
          </a:graphicData>
        </a:graphic>
      </p:graphicFrame>
      <p:graphicFrame>
        <p:nvGraphicFramePr>
          <p:cNvPr id="471" name="Google Shape;471;p60"/>
          <p:cNvGraphicFramePr/>
          <p:nvPr/>
        </p:nvGraphicFramePr>
        <p:xfrm>
          <a:off x="6609469" y="3232411"/>
          <a:ext cx="1333750" cy="431988"/>
        </p:xfrm>
        <a:graphic>
          <a:graphicData uri="http://schemas.openxmlformats.org/drawingml/2006/chart">
            <c:chart r:id="rId3"/>
          </a:graphicData>
        </a:graphic>
      </p:graphicFrame>
      <p:sp>
        <p:nvSpPr>
          <p:cNvPr id="472" name="Google Shape;472;p60"/>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3" name="Google Shape;473;p60"/>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4" name="Google Shape;474;p60"/>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5" name="Google Shape;475;p60"/>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6" name="Google Shape;476;p60"/>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7" name="Google Shape;477;p60"/>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8" name="Google Shape;478;p60"/>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9" name="Google Shape;479;p60"/>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0" name="Google Shape;480;p60"/>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81" name="Google Shape;481;p60"/>
          <p:cNvGraphicFramePr/>
          <p:nvPr/>
        </p:nvGraphicFramePr>
        <p:xfrm>
          <a:off x="5176215" y="3284258"/>
          <a:ext cx="1319792" cy="422726"/>
        </p:xfrm>
        <a:graphic>
          <a:graphicData uri="http://schemas.openxmlformats.org/drawingml/2006/chart">
            <c:chart r:id="rId4"/>
          </a:graphicData>
        </a:graphic>
      </p:graphicFrame>
      <p:graphicFrame>
        <p:nvGraphicFramePr>
          <p:cNvPr id="482" name="Google Shape;482;p60"/>
          <p:cNvGraphicFramePr/>
          <p:nvPr/>
        </p:nvGraphicFramePr>
        <p:xfrm>
          <a:off x="6609469" y="3232411"/>
          <a:ext cx="1333750" cy="431988"/>
        </p:xfrm>
        <a:graphic>
          <a:graphicData uri="http://schemas.openxmlformats.org/drawingml/2006/chart">
            <c:chart r:id="rId5"/>
          </a:graphicData>
        </a:graphic>
      </p:graphicFrame>
      <p:sp>
        <p:nvSpPr>
          <p:cNvPr id="483" name="Google Shape;483;p6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84" name="Google Shape;484;p6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85" name="Google Shape;485;p60"/>
          <p:cNvPicPr preferRelativeResize="0"/>
          <p:nvPr/>
        </p:nvPicPr>
        <p:blipFill rotWithShape="1">
          <a:blip r:embed="rId6">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Title and Doughnut Chart 2">
    <p:spTree>
      <p:nvGrpSpPr>
        <p:cNvPr id="486" name="Shape 486"/>
        <p:cNvGrpSpPr/>
        <p:nvPr/>
      </p:nvGrpSpPr>
      <p:grpSpPr>
        <a:xfrm>
          <a:off x="0" y="0"/>
          <a:ext cx="0" cy="0"/>
          <a:chOff x="0" y="0"/>
          <a:chExt cx="0" cy="0"/>
        </a:xfrm>
      </p:grpSpPr>
      <p:sp>
        <p:nvSpPr>
          <p:cNvPr id="487" name="Google Shape;487;p6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8" name="Google Shape;488;p6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graphicFrame>
        <p:nvGraphicFramePr>
          <p:cNvPr id="489" name="Google Shape;489;p61"/>
          <p:cNvGraphicFramePr/>
          <p:nvPr/>
        </p:nvGraphicFramePr>
        <p:xfrm>
          <a:off x="1960619" y="1967641"/>
          <a:ext cx="2754306" cy="1408988"/>
        </p:xfrm>
        <a:graphic>
          <a:graphicData uri="http://schemas.openxmlformats.org/drawingml/2006/chart">
            <c:chart r:id="rId2"/>
          </a:graphicData>
        </a:graphic>
      </p:graphicFrame>
      <p:graphicFrame>
        <p:nvGraphicFramePr>
          <p:cNvPr id="490" name="Google Shape;490;p61"/>
          <p:cNvGraphicFramePr/>
          <p:nvPr/>
        </p:nvGraphicFramePr>
        <p:xfrm>
          <a:off x="880659" y="1705476"/>
          <a:ext cx="4222864" cy="2160240"/>
        </p:xfrm>
        <a:graphic>
          <a:graphicData uri="http://schemas.openxmlformats.org/drawingml/2006/chart">
            <c:chart r:id="rId3"/>
          </a:graphicData>
        </a:graphic>
      </p:graphicFrame>
      <p:graphicFrame>
        <p:nvGraphicFramePr>
          <p:cNvPr id="491" name="Google Shape;491;p61"/>
          <p:cNvGraphicFramePr/>
          <p:nvPr/>
        </p:nvGraphicFramePr>
        <p:xfrm>
          <a:off x="3542547" y="1697092"/>
          <a:ext cx="4222864" cy="2160240"/>
        </p:xfrm>
        <a:graphic>
          <a:graphicData uri="http://schemas.openxmlformats.org/drawingml/2006/chart">
            <c:chart r:id="rId4"/>
          </a:graphicData>
        </a:graphic>
      </p:graphicFrame>
      <p:sp>
        <p:nvSpPr>
          <p:cNvPr id="492" name="Google Shape;492;p61"/>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3" name="Google Shape;493;p61"/>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4" name="Google Shape;494;p61"/>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5" name="Google Shape;495;p61"/>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aphicFrame>
        <p:nvGraphicFramePr>
          <p:cNvPr id="496" name="Google Shape;496;p61"/>
          <p:cNvGraphicFramePr/>
          <p:nvPr/>
        </p:nvGraphicFramePr>
        <p:xfrm>
          <a:off x="1960619" y="1967641"/>
          <a:ext cx="2754306" cy="1408988"/>
        </p:xfrm>
        <a:graphic>
          <a:graphicData uri="http://schemas.openxmlformats.org/drawingml/2006/chart">
            <c:chart r:id="rId5"/>
          </a:graphicData>
        </a:graphic>
      </p:graphicFrame>
      <p:graphicFrame>
        <p:nvGraphicFramePr>
          <p:cNvPr id="497" name="Google Shape;497;p61"/>
          <p:cNvGraphicFramePr/>
          <p:nvPr/>
        </p:nvGraphicFramePr>
        <p:xfrm>
          <a:off x="880659" y="1705476"/>
          <a:ext cx="4222864" cy="2160240"/>
        </p:xfrm>
        <a:graphic>
          <a:graphicData uri="http://schemas.openxmlformats.org/drawingml/2006/chart">
            <c:chart r:id="rId6"/>
          </a:graphicData>
        </a:graphic>
      </p:graphicFrame>
      <p:graphicFrame>
        <p:nvGraphicFramePr>
          <p:cNvPr id="498" name="Google Shape;498;p61"/>
          <p:cNvGraphicFramePr/>
          <p:nvPr/>
        </p:nvGraphicFramePr>
        <p:xfrm>
          <a:off x="3542547" y="1697092"/>
          <a:ext cx="4222864" cy="2160240"/>
        </p:xfrm>
        <a:graphic>
          <a:graphicData uri="http://schemas.openxmlformats.org/drawingml/2006/chart">
            <c:chart r:id="rId7"/>
          </a:graphicData>
        </a:graphic>
      </p:graphicFrame>
      <p:sp>
        <p:nvSpPr>
          <p:cNvPr id="499" name="Google Shape;499;p6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00" name="Google Shape;500;p61"/>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01" name="Google Shape;501;p61"/>
          <p:cNvPicPr preferRelativeResize="0"/>
          <p:nvPr/>
        </p:nvPicPr>
        <p:blipFill rotWithShape="1">
          <a:blip r:embed="rId8">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Title and Infograhic">
    <p:spTree>
      <p:nvGrpSpPr>
        <p:cNvPr id="502" name="Shape 502"/>
        <p:cNvGrpSpPr/>
        <p:nvPr/>
      </p:nvGrpSpPr>
      <p:grpSpPr>
        <a:xfrm>
          <a:off x="0" y="0"/>
          <a:ext cx="0" cy="0"/>
          <a:chOff x="0" y="0"/>
          <a:chExt cx="0" cy="0"/>
        </a:xfrm>
      </p:grpSpPr>
      <p:sp>
        <p:nvSpPr>
          <p:cNvPr id="503" name="Google Shape;503;p6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4" name="Google Shape;504;p6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graphicFrame>
        <p:nvGraphicFramePr>
          <p:cNvPr id="505" name="Google Shape;505;p62"/>
          <p:cNvGraphicFramePr/>
          <p:nvPr/>
        </p:nvGraphicFramePr>
        <p:xfrm>
          <a:off x="914602" y="2566307"/>
          <a:ext cx="2538282" cy="1298479"/>
        </p:xfrm>
        <a:graphic>
          <a:graphicData uri="http://schemas.openxmlformats.org/drawingml/2006/chart">
            <c:chart r:id="rId2"/>
          </a:graphicData>
        </a:graphic>
      </p:graphicFrame>
      <p:pic>
        <p:nvPicPr>
          <p:cNvPr id="506" name="Google Shape;506;p62"/>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07" name="Google Shape;507;p62"/>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8" name="Google Shape;508;p62"/>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9" name="Google Shape;509;p62"/>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0" name="Google Shape;510;p62"/>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1" name="Google Shape;511;p62"/>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2" name="Google Shape;512;p62"/>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3" name="Google Shape;513;p62"/>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4" name="Google Shape;514;p62"/>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5" name="Google Shape;515;p62"/>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6" name="Google Shape;516;p62"/>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7" name="Google Shape;517;p62"/>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8" name="Google Shape;518;p62"/>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9" name="Google Shape;519;p62"/>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0" name="Google Shape;520;p62"/>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1" name="Google Shape;521;p62"/>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2" name="Google Shape;522;p62"/>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3" name="Google Shape;523;p62"/>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4" name="Google Shape;524;p62"/>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aphicFrame>
        <p:nvGraphicFramePr>
          <p:cNvPr id="525" name="Google Shape;525;p62"/>
          <p:cNvGraphicFramePr/>
          <p:nvPr/>
        </p:nvGraphicFramePr>
        <p:xfrm>
          <a:off x="914602" y="2566307"/>
          <a:ext cx="2538282" cy="1298479"/>
        </p:xfrm>
        <a:graphic>
          <a:graphicData uri="http://schemas.openxmlformats.org/drawingml/2006/chart">
            <c:chart r:id="rId4"/>
          </a:graphicData>
        </a:graphic>
      </p:graphicFrame>
      <p:pic>
        <p:nvPicPr>
          <p:cNvPr id="526" name="Google Shape;526;p62"/>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27" name="Google Shape;527;p6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28" name="Google Shape;528;p6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29" name="Google Shape;529;p62"/>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29" name="Shape 29"/>
        <p:cNvGrpSpPr/>
        <p:nvPr/>
      </p:nvGrpSpPr>
      <p:grpSpPr>
        <a:xfrm>
          <a:off x="0" y="0"/>
          <a:ext cx="0" cy="0"/>
          <a:chOff x="0" y="0"/>
          <a:chExt cx="0" cy="0"/>
        </a:xfrm>
      </p:grpSpPr>
      <p:sp>
        <p:nvSpPr>
          <p:cNvPr id="30" name="Google Shape;30;p36"/>
          <p:cNvSpPr/>
          <p:nvPr/>
        </p:nvSpPr>
        <p:spPr>
          <a:xfrm>
            <a:off x="-431"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36"/>
          <p:cNvSpPr txBox="1"/>
          <p:nvPr>
            <p:ph type="title"/>
          </p:nvPr>
        </p:nvSpPr>
        <p:spPr>
          <a:xfrm>
            <a:off x="630238" y="544498"/>
            <a:ext cx="5990568" cy="5624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6"/>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35" name="Google Shape;35;p36"/>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6" name="Google Shape;36;p36"/>
          <p:cNvSpPr/>
          <p:nvPr/>
        </p:nvSpPr>
        <p:spPr>
          <a:xfrm>
            <a:off x="0"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7" name="Google Shape;37;p36"/>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Title and Infographic 2">
    <p:spTree>
      <p:nvGrpSpPr>
        <p:cNvPr id="530" name="Shape 530"/>
        <p:cNvGrpSpPr/>
        <p:nvPr/>
      </p:nvGrpSpPr>
      <p:grpSpPr>
        <a:xfrm>
          <a:off x="0" y="0"/>
          <a:ext cx="0" cy="0"/>
          <a:chOff x="0" y="0"/>
          <a:chExt cx="0" cy="0"/>
        </a:xfrm>
      </p:grpSpPr>
      <p:sp>
        <p:nvSpPr>
          <p:cNvPr id="531" name="Google Shape;531;p6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2" name="Google Shape;532;p6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descr="C:\Users\diyajoseph\Desktop\New folder (3)\Infographics-01-01.png" id="533" name="Google Shape;533;p63"/>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534" name="Google Shape;534;p63"/>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5" name="Google Shape;535;p63"/>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6" name="Google Shape;536;p63"/>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7" name="Google Shape;537;p63"/>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8" name="Google Shape;538;p63"/>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9" name="Google Shape;539;p63"/>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0" name="Google Shape;540;p63"/>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1" name="Google Shape;541;p63"/>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2" name="Google Shape;542;p63"/>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3" name="Google Shape;543;p63"/>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4" name="Google Shape;544;p6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545" name="Google Shape;545;p6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Title and Infographic 3">
    <p:spTree>
      <p:nvGrpSpPr>
        <p:cNvPr id="546" name="Shape 546"/>
        <p:cNvGrpSpPr/>
        <p:nvPr/>
      </p:nvGrpSpPr>
      <p:grpSpPr>
        <a:xfrm>
          <a:off x="0" y="0"/>
          <a:ext cx="0" cy="0"/>
          <a:chOff x="0" y="0"/>
          <a:chExt cx="0" cy="0"/>
        </a:xfrm>
      </p:grpSpPr>
      <p:sp>
        <p:nvSpPr>
          <p:cNvPr id="547" name="Google Shape;547;p6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8" name="Google Shape;548;p6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549" name="Google Shape;549;p64"/>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0" name="Google Shape;550;p64"/>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1" name="Google Shape;551;p64"/>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2" name="Google Shape;552;p64"/>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3" name="Google Shape;553;p64"/>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4" name="Google Shape;554;p64"/>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5" name="Google Shape;555;p64"/>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6" name="Google Shape;556;p64"/>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7" name="Google Shape;557;p64"/>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8" name="Google Shape;558;p64"/>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9" name="Google Shape;559;p64"/>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0" name="Google Shape;560;p64"/>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1" name="Google Shape;561;p64"/>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2" name="Google Shape;562;p64"/>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3" name="Google Shape;563;p64"/>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4" name="Google Shape;564;p64"/>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5" name="Google Shape;565;p64"/>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6" name="Google Shape;566;p64"/>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7" name="Google Shape;567;p64"/>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8" name="Google Shape;568;p64"/>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9" name="Google Shape;569;p64"/>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0" name="Google Shape;570;p64"/>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1" name="Google Shape;571;p64"/>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2" name="Google Shape;572;p64"/>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573" name="Google Shape;573;p64"/>
          <p:cNvGrpSpPr/>
          <p:nvPr/>
        </p:nvGrpSpPr>
        <p:grpSpPr>
          <a:xfrm>
            <a:off x="3064089" y="1322496"/>
            <a:ext cx="3130304" cy="3130304"/>
            <a:chOff x="1725851" y="197234"/>
            <a:chExt cx="4799362" cy="4799363"/>
          </a:xfrm>
        </p:grpSpPr>
        <p:sp>
          <p:nvSpPr>
            <p:cNvPr id="574" name="Google Shape;574;p64"/>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4"/>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4"/>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4"/>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8" name="Google Shape;578;p64"/>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4"/>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4"/>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4"/>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4"/>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rgbClr val="000000"/>
                </a:buClr>
                <a:buSzPts val="1200"/>
                <a:buFont typeface="Arial"/>
                <a:buNone/>
              </a:pPr>
              <a:r>
                <a:t/>
              </a:r>
              <a:endParaRPr b="0" i="0" sz="1200" u="none" cap="none" strike="noStrike">
                <a:solidFill>
                  <a:srgbClr val="4C4C4C"/>
                </a:solidFill>
                <a:latin typeface="Roboto"/>
                <a:ea typeface="Roboto"/>
                <a:cs typeface="Roboto"/>
                <a:sym typeface="Roboto"/>
              </a:endParaRPr>
            </a:p>
          </p:txBody>
        </p:sp>
        <p:sp>
          <p:nvSpPr>
            <p:cNvPr id="583" name="Google Shape;583;p64"/>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84" name="Google Shape;584;p64"/>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85" name="Google Shape;585;p64"/>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86" name="Google Shape;586;p64"/>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87" name="Google Shape;587;p64"/>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588" name="Google Shape;588;p64"/>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589" name="Google Shape;589;p64"/>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590" name="Google Shape;590;p64"/>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grpSp>
      <p:pic>
        <p:nvPicPr>
          <p:cNvPr id="591" name="Google Shape;591;p64"/>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592" name="Google Shape;592;p64"/>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593" name="Google Shape;593;p64"/>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594" name="Google Shape;594;p64"/>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595" name="Google Shape;595;p64"/>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596" name="Google Shape;596;p64"/>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597" name="Google Shape;597;p64"/>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598" name="Google Shape;598;p64"/>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599" name="Google Shape;599;p64"/>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0" name="Google Shape;600;p6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01" name="Google Shape;601;p6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2" name="Google Shape;602;p64"/>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603" name="Shape 603"/>
        <p:cNvGrpSpPr/>
        <p:nvPr/>
      </p:nvGrpSpPr>
      <p:grpSpPr>
        <a:xfrm>
          <a:off x="0" y="0"/>
          <a:ext cx="0" cy="0"/>
          <a:chOff x="0" y="0"/>
          <a:chExt cx="0" cy="0"/>
        </a:xfrm>
      </p:grpSpPr>
      <p:sp>
        <p:nvSpPr>
          <p:cNvPr id="604" name="Google Shape;604;p6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5" name="Google Shape;605;p6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606" name="Google Shape;606;p65"/>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7" name="Google Shape;607;p65"/>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8" name="Google Shape;608;p6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09" name="Google Shape;609;p6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10" name="Google Shape;610;p65"/>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1_Title and Doughnut Chart">
    <p:spTree>
      <p:nvGrpSpPr>
        <p:cNvPr id="38" name="Shape 38"/>
        <p:cNvGrpSpPr/>
        <p:nvPr/>
      </p:nvGrpSpPr>
      <p:grpSpPr>
        <a:xfrm>
          <a:off x="0" y="0"/>
          <a:ext cx="0" cy="0"/>
          <a:chOff x="0" y="0"/>
          <a:chExt cx="0" cy="0"/>
        </a:xfrm>
      </p:grpSpPr>
      <p:sp>
        <p:nvSpPr>
          <p:cNvPr id="39" name="Google Shape;39;p4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0" name="Google Shape;40;p4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41" name="Google Shape;41;p4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42" name="Google Shape;42;p4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3" name="Google Shape;43;p46"/>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 Line Title and Content">
  <p:cSld name="1_2 Line Title and Content">
    <p:spTree>
      <p:nvGrpSpPr>
        <p:cNvPr id="44" name="Shape 44"/>
        <p:cNvGrpSpPr/>
        <p:nvPr/>
      </p:nvGrpSpPr>
      <p:grpSpPr>
        <a:xfrm>
          <a:off x="0" y="0"/>
          <a:ext cx="0" cy="0"/>
          <a:chOff x="0" y="0"/>
          <a:chExt cx="0" cy="0"/>
        </a:xfrm>
      </p:grpSpPr>
      <p:sp>
        <p:nvSpPr>
          <p:cNvPr id="45" name="Google Shape;45;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47" name="Google Shape;47;p38"/>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 name="Google Shape;48;p3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9" name="Google Shape;49;p3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0" name="Google Shape;50;p38"/>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10_Custom Layout">
    <p:spTree>
      <p:nvGrpSpPr>
        <p:cNvPr id="51" name="Shape 51"/>
        <p:cNvGrpSpPr/>
        <p:nvPr/>
      </p:nvGrpSpPr>
      <p:grpSpPr>
        <a:xfrm>
          <a:off x="0" y="0"/>
          <a:ext cx="0" cy="0"/>
          <a:chOff x="0" y="0"/>
          <a:chExt cx="0" cy="0"/>
        </a:xfrm>
      </p:grpSpPr>
      <p:sp>
        <p:nvSpPr>
          <p:cNvPr id="52" name="Google Shape;52;p5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3" name="Google Shape;53;p5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54" name="Google Shape;54;p52"/>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 name="Google Shape;55;p52"/>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 name="Google Shape;56;p5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57" name="Google Shape;57;p5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8" name="Google Shape;58;p52"/>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icture and caption">
  <p:cSld name="Title, picture and caption">
    <p:spTree>
      <p:nvGrpSpPr>
        <p:cNvPr id="59" name="Shape 59"/>
        <p:cNvGrpSpPr/>
        <p:nvPr/>
      </p:nvGrpSpPr>
      <p:grpSpPr>
        <a:xfrm>
          <a:off x="0" y="0"/>
          <a:ext cx="0" cy="0"/>
          <a:chOff x="0" y="0"/>
          <a:chExt cx="0" cy="0"/>
        </a:xfrm>
      </p:grpSpPr>
      <p:sp>
        <p:nvSpPr>
          <p:cNvPr id="60" name="Google Shape;60;p3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1" name="Google Shape;61;p39"/>
          <p:cNvSpPr/>
          <p:nvPr>
            <p:ph idx="2" type="pic"/>
          </p:nvPr>
        </p:nvSpPr>
        <p:spPr>
          <a:xfrm>
            <a:off x="4136817" y="1681163"/>
            <a:ext cx="4535267" cy="28254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2" name="Google Shape;62;p39"/>
          <p:cNvSpPr txBox="1"/>
          <p:nvPr>
            <p:ph idx="1" type="body"/>
          </p:nvPr>
        </p:nvSpPr>
        <p:spPr>
          <a:xfrm>
            <a:off x="648274" y="1681163"/>
            <a:ext cx="3140075" cy="28254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3" name="Google Shape;63;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65" name="Google Shape;65;p39"/>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
        <p:nvSpPr>
          <p:cNvPr id="66" name="Google Shape;66;p3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2 Line Title, Infographics and Caption">
  <p:cSld name="2_2 Line Title, Infographics and Caption">
    <p:spTree>
      <p:nvGrpSpPr>
        <p:cNvPr id="67" name="Shape 67"/>
        <p:cNvGrpSpPr/>
        <p:nvPr/>
      </p:nvGrpSpPr>
      <p:grpSpPr>
        <a:xfrm>
          <a:off x="0" y="0"/>
          <a:ext cx="0" cy="0"/>
          <a:chOff x="0" y="0"/>
          <a:chExt cx="0" cy="0"/>
        </a:xfrm>
      </p:grpSpPr>
      <p:sp>
        <p:nvSpPr>
          <p:cNvPr id="68" name="Google Shape;68;p37"/>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9" name="Google Shape;69;p37"/>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70" name="Google Shape;70;p37"/>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1" name="Google Shape;71;p37"/>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2" name="Google Shape;72;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74" name="Google Shape;74;p37"/>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75" name="Google Shape;75;p37"/>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76" name="Google Shape;76;p37"/>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i="0" lang="en-IN" sz="3600" u="none" cap="none" strike="noStrike">
                <a:solidFill>
                  <a:srgbClr val="F5333F"/>
                </a:solidFill>
                <a:latin typeface="Arial"/>
                <a:ea typeface="Arial"/>
                <a:cs typeface="Arial"/>
                <a:sym typeface="Arial"/>
              </a:rPr>
              <a:t>Click to add Title</a:t>
            </a:r>
            <a:endParaRPr b="0" i="0" sz="3600" u="none" cap="none" strike="noStrike">
              <a:solidFill>
                <a:srgbClr val="F5333F"/>
              </a:solidFill>
              <a:latin typeface="Arial"/>
              <a:ea typeface="Arial"/>
              <a:cs typeface="Arial"/>
              <a:sym typeface="Arial"/>
            </a:endParaRPr>
          </a:p>
        </p:txBody>
      </p:sp>
      <p:sp>
        <p:nvSpPr>
          <p:cNvPr id="77" name="Google Shape;77;p37"/>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78" name="Shape 78"/>
        <p:cNvGrpSpPr/>
        <p:nvPr/>
      </p:nvGrpSpPr>
      <p:grpSpPr>
        <a:xfrm>
          <a:off x="0" y="0"/>
          <a:ext cx="0" cy="0"/>
          <a:chOff x="0" y="0"/>
          <a:chExt cx="0" cy="0"/>
        </a:xfrm>
      </p:grpSpPr>
      <p:sp>
        <p:nvSpPr>
          <p:cNvPr id="79" name="Google Shape;79;p40"/>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0" name="Google Shape;80;p40"/>
          <p:cNvSpPr txBox="1"/>
          <p:nvPr>
            <p:ph type="title"/>
          </p:nvPr>
        </p:nvSpPr>
        <p:spPr>
          <a:xfrm>
            <a:off x="629841" y="616199"/>
            <a:ext cx="3612150" cy="4346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0"/>
          <p:cNvSpPr/>
          <p:nvPr/>
        </p:nvSpPr>
        <p:spPr>
          <a:xfrm>
            <a:off x="591700" y="1822542"/>
            <a:ext cx="1836663"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2" name="Google Shape;82;p40"/>
          <p:cNvSpPr/>
          <p:nvPr/>
        </p:nvSpPr>
        <p:spPr>
          <a:xfrm>
            <a:off x="2586608" y="1819788"/>
            <a:ext cx="181818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3" name="Google Shape;83;p40"/>
          <p:cNvSpPr/>
          <p:nvPr/>
        </p:nvSpPr>
        <p:spPr>
          <a:xfrm>
            <a:off x="6603923" y="1808792"/>
            <a:ext cx="1868349"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4" name="Google Shape;84;p40"/>
          <p:cNvSpPr/>
          <p:nvPr/>
        </p:nvSpPr>
        <p:spPr>
          <a:xfrm>
            <a:off x="4604246" y="1819788"/>
            <a:ext cx="184302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5" name="Google Shape;85;p40"/>
          <p:cNvSpPr/>
          <p:nvPr/>
        </p:nvSpPr>
        <p:spPr>
          <a:xfrm>
            <a:off x="673283" y="1950244"/>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6" name="Google Shape;86;p40"/>
          <p:cNvSpPr/>
          <p:nvPr/>
        </p:nvSpPr>
        <p:spPr>
          <a:xfrm>
            <a:off x="6777923" y="1956818"/>
            <a:ext cx="263289" cy="263289"/>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7" name="Google Shape;87;p40"/>
          <p:cNvSpPr/>
          <p:nvPr/>
        </p:nvSpPr>
        <p:spPr>
          <a:xfrm>
            <a:off x="4719917" y="1957683"/>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88" name="Google Shape;88;p40"/>
          <p:cNvPicPr preferRelativeResize="0"/>
          <p:nvPr/>
        </p:nvPicPr>
        <p:blipFill rotWithShape="1">
          <a:blip r:embed="rId2">
            <a:alphaModFix/>
          </a:blip>
          <a:srcRect b="0" l="0" r="0" t="0"/>
          <a:stretch/>
        </p:blipFill>
        <p:spPr>
          <a:xfrm>
            <a:off x="755392" y="2035413"/>
            <a:ext cx="103152" cy="94468"/>
          </a:xfrm>
          <a:prstGeom prst="rect">
            <a:avLst/>
          </a:prstGeom>
          <a:noFill/>
          <a:ln>
            <a:noFill/>
          </a:ln>
        </p:spPr>
      </p:pic>
      <p:sp>
        <p:nvSpPr>
          <p:cNvPr id="89" name="Google Shape;89;p40"/>
          <p:cNvSpPr/>
          <p:nvPr/>
        </p:nvSpPr>
        <p:spPr>
          <a:xfrm>
            <a:off x="2681861" y="1946687"/>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90" name="Google Shape;90;p40"/>
          <p:cNvPicPr preferRelativeResize="0"/>
          <p:nvPr/>
        </p:nvPicPr>
        <p:blipFill rotWithShape="1">
          <a:blip r:embed="rId2">
            <a:alphaModFix/>
          </a:blip>
          <a:srcRect b="0" l="0" r="0" t="0"/>
          <a:stretch/>
        </p:blipFill>
        <p:spPr>
          <a:xfrm>
            <a:off x="2763970" y="2028697"/>
            <a:ext cx="103152" cy="94468"/>
          </a:xfrm>
          <a:prstGeom prst="rect">
            <a:avLst/>
          </a:prstGeom>
          <a:noFill/>
          <a:ln>
            <a:noFill/>
          </a:ln>
        </p:spPr>
      </p:pic>
      <p:pic>
        <p:nvPicPr>
          <p:cNvPr id="91" name="Google Shape;91;p40"/>
          <p:cNvPicPr preferRelativeResize="0"/>
          <p:nvPr/>
        </p:nvPicPr>
        <p:blipFill rotWithShape="1">
          <a:blip r:embed="rId2">
            <a:alphaModFix/>
          </a:blip>
          <a:srcRect b="0" l="0" r="0" t="0"/>
          <a:stretch/>
        </p:blipFill>
        <p:spPr>
          <a:xfrm>
            <a:off x="6860032" y="2040628"/>
            <a:ext cx="103152" cy="94468"/>
          </a:xfrm>
          <a:prstGeom prst="rect">
            <a:avLst/>
          </a:prstGeom>
          <a:noFill/>
          <a:ln>
            <a:noFill/>
          </a:ln>
        </p:spPr>
      </p:pic>
      <p:pic>
        <p:nvPicPr>
          <p:cNvPr id="92" name="Google Shape;92;p40"/>
          <p:cNvPicPr preferRelativeResize="0"/>
          <p:nvPr/>
        </p:nvPicPr>
        <p:blipFill rotWithShape="1">
          <a:blip r:embed="rId2">
            <a:alphaModFix/>
          </a:blip>
          <a:srcRect b="0" l="0" r="0" t="0"/>
          <a:stretch/>
        </p:blipFill>
        <p:spPr>
          <a:xfrm>
            <a:off x="4802026" y="2044245"/>
            <a:ext cx="103152" cy="94468"/>
          </a:xfrm>
          <a:prstGeom prst="rect">
            <a:avLst/>
          </a:prstGeom>
          <a:noFill/>
          <a:ln>
            <a:noFill/>
          </a:ln>
        </p:spPr>
      </p:pic>
      <p:sp>
        <p:nvSpPr>
          <p:cNvPr id="93" name="Google Shape;93;p40"/>
          <p:cNvSpPr txBox="1"/>
          <p:nvPr>
            <p:ph idx="1" type="body"/>
          </p:nvPr>
        </p:nvSpPr>
        <p:spPr>
          <a:xfrm>
            <a:off x="772836"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4" name="Google Shape;94;p40"/>
          <p:cNvSpPr txBox="1"/>
          <p:nvPr>
            <p:ph idx="2" type="body"/>
          </p:nvPr>
        </p:nvSpPr>
        <p:spPr>
          <a:xfrm>
            <a:off x="2752107"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5" name="Google Shape;95;p40"/>
          <p:cNvSpPr txBox="1"/>
          <p:nvPr>
            <p:ph idx="3" type="body"/>
          </p:nvPr>
        </p:nvSpPr>
        <p:spPr>
          <a:xfrm>
            <a:off x="4782484"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6" name="Google Shape;96;p40"/>
          <p:cNvSpPr txBox="1"/>
          <p:nvPr>
            <p:ph idx="4" type="body"/>
          </p:nvPr>
        </p:nvSpPr>
        <p:spPr>
          <a:xfrm>
            <a:off x="6844575" y="2352226"/>
            <a:ext cx="1495407" cy="19854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7" name="Google Shape;97;p40"/>
          <p:cNvSpPr txBox="1"/>
          <p:nvPr>
            <p:ph idx="5" type="body"/>
          </p:nvPr>
        </p:nvSpPr>
        <p:spPr>
          <a:xfrm>
            <a:off x="766677"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8" name="Google Shape;98;p40"/>
          <p:cNvSpPr txBox="1"/>
          <p:nvPr>
            <p:ph idx="6" type="body"/>
          </p:nvPr>
        </p:nvSpPr>
        <p:spPr>
          <a:xfrm>
            <a:off x="2752106" y="2633878"/>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9" name="Google Shape;99;p40"/>
          <p:cNvSpPr txBox="1"/>
          <p:nvPr>
            <p:ph idx="7" type="body"/>
          </p:nvPr>
        </p:nvSpPr>
        <p:spPr>
          <a:xfrm>
            <a:off x="47824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0" name="Google Shape;100;p40"/>
          <p:cNvSpPr txBox="1"/>
          <p:nvPr>
            <p:ph idx="8" type="body"/>
          </p:nvPr>
        </p:nvSpPr>
        <p:spPr>
          <a:xfrm>
            <a:off x="68430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1" name="Google Shape;101;p40"/>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0"/>
          <p:cNvSpPr txBox="1"/>
          <p:nvPr>
            <p:ph idx="11" type="ftr"/>
          </p:nvPr>
        </p:nvSpPr>
        <p:spPr>
          <a:xfrm>
            <a:off x="3038475" y="4767263"/>
            <a:ext cx="30861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3" name="Google Shape;103;p40"/>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04" name="Google Shape;104;p40"/>
          <p:cNvPicPr preferRelativeResize="0"/>
          <p:nvPr/>
        </p:nvPicPr>
        <p:blipFill rotWithShape="1">
          <a:blip r:embed="rId3">
            <a:alphaModFix/>
          </a:blip>
          <a:srcRect b="0" l="0" r="0" t="0"/>
          <a:stretch/>
        </p:blipFill>
        <p:spPr>
          <a:xfrm>
            <a:off x="7611920" y="303610"/>
            <a:ext cx="909780" cy="242888"/>
          </a:xfrm>
          <a:prstGeom prst="rect">
            <a:avLst/>
          </a:prstGeom>
          <a:noFill/>
          <a:ln>
            <a:noFill/>
          </a:ln>
        </p:spPr>
      </p:pic>
      <p:sp>
        <p:nvSpPr>
          <p:cNvPr id="105" name="Google Shape;105;p40"/>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06" name="Google Shape;106;p40"/>
          <p:cNvSpPr/>
          <p:nvPr/>
        </p:nvSpPr>
        <p:spPr>
          <a:xfrm>
            <a:off x="591700" y="1822543"/>
            <a:ext cx="188348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07" name="Google Shape;107;p40"/>
          <p:cNvSpPr/>
          <p:nvPr/>
        </p:nvSpPr>
        <p:spPr>
          <a:xfrm>
            <a:off x="2611322" y="1819789"/>
            <a:ext cx="1864527"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08" name="Google Shape;108;p40"/>
          <p:cNvSpPr/>
          <p:nvPr/>
        </p:nvSpPr>
        <p:spPr>
          <a:xfrm>
            <a:off x="6653351" y="1808793"/>
            <a:ext cx="1915974"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09" name="Google Shape;109;p40"/>
          <p:cNvSpPr/>
          <p:nvPr/>
        </p:nvSpPr>
        <p:spPr>
          <a:xfrm>
            <a:off x="4604247" y="1819789"/>
            <a:ext cx="18900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10" name="Google Shape;110;p40"/>
          <p:cNvSpPr/>
          <p:nvPr/>
        </p:nvSpPr>
        <p:spPr>
          <a:xfrm>
            <a:off x="673283" y="1950244"/>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11" name="Google Shape;111;p40"/>
          <p:cNvSpPr/>
          <p:nvPr/>
        </p:nvSpPr>
        <p:spPr>
          <a:xfrm>
            <a:off x="6777923" y="1956818"/>
            <a:ext cx="270000" cy="2700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12" name="Google Shape;112;p40"/>
          <p:cNvSpPr/>
          <p:nvPr/>
        </p:nvSpPr>
        <p:spPr>
          <a:xfrm>
            <a:off x="4719917" y="1957683"/>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113" name="Google Shape;113;p40"/>
          <p:cNvPicPr preferRelativeResize="0"/>
          <p:nvPr/>
        </p:nvPicPr>
        <p:blipFill rotWithShape="1">
          <a:blip r:embed="rId2">
            <a:alphaModFix/>
          </a:blip>
          <a:srcRect b="0" l="0" r="0" t="0"/>
          <a:stretch/>
        </p:blipFill>
        <p:spPr>
          <a:xfrm>
            <a:off x="755392" y="2035413"/>
            <a:ext cx="105782" cy="96876"/>
          </a:xfrm>
          <a:prstGeom prst="rect">
            <a:avLst/>
          </a:prstGeom>
          <a:noFill/>
          <a:ln>
            <a:noFill/>
          </a:ln>
        </p:spPr>
      </p:pic>
      <p:sp>
        <p:nvSpPr>
          <p:cNvPr id="114" name="Google Shape;114;p40"/>
          <p:cNvSpPr/>
          <p:nvPr/>
        </p:nvSpPr>
        <p:spPr>
          <a:xfrm>
            <a:off x="2681861" y="1946687"/>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115" name="Google Shape;115;p40"/>
          <p:cNvPicPr preferRelativeResize="0"/>
          <p:nvPr/>
        </p:nvPicPr>
        <p:blipFill rotWithShape="1">
          <a:blip r:embed="rId2">
            <a:alphaModFix/>
          </a:blip>
          <a:srcRect b="0" l="0" r="0" t="0"/>
          <a:stretch/>
        </p:blipFill>
        <p:spPr>
          <a:xfrm>
            <a:off x="2788684" y="2028697"/>
            <a:ext cx="105782" cy="96876"/>
          </a:xfrm>
          <a:prstGeom prst="rect">
            <a:avLst/>
          </a:prstGeom>
          <a:noFill/>
          <a:ln>
            <a:noFill/>
          </a:ln>
        </p:spPr>
      </p:pic>
      <p:pic>
        <p:nvPicPr>
          <p:cNvPr id="116" name="Google Shape;116;p40"/>
          <p:cNvPicPr preferRelativeResize="0"/>
          <p:nvPr/>
        </p:nvPicPr>
        <p:blipFill rotWithShape="1">
          <a:blip r:embed="rId2">
            <a:alphaModFix/>
          </a:blip>
          <a:srcRect b="0" l="0" r="0" t="0"/>
          <a:stretch/>
        </p:blipFill>
        <p:spPr>
          <a:xfrm>
            <a:off x="6860032" y="2040628"/>
            <a:ext cx="105782" cy="96876"/>
          </a:xfrm>
          <a:prstGeom prst="rect">
            <a:avLst/>
          </a:prstGeom>
          <a:noFill/>
          <a:ln>
            <a:noFill/>
          </a:ln>
        </p:spPr>
      </p:pic>
      <p:pic>
        <p:nvPicPr>
          <p:cNvPr id="117" name="Google Shape;117;p40"/>
          <p:cNvPicPr preferRelativeResize="0"/>
          <p:nvPr/>
        </p:nvPicPr>
        <p:blipFill rotWithShape="1">
          <a:blip r:embed="rId2">
            <a:alphaModFix/>
          </a:blip>
          <a:srcRect b="0" l="0" r="0" t="0"/>
          <a:stretch/>
        </p:blipFill>
        <p:spPr>
          <a:xfrm>
            <a:off x="4802026" y="2044245"/>
            <a:ext cx="105782" cy="96876"/>
          </a:xfrm>
          <a:prstGeom prst="rect">
            <a:avLst/>
          </a:prstGeom>
          <a:noFill/>
          <a:ln>
            <a:noFill/>
          </a:ln>
        </p:spPr>
      </p:pic>
      <p:pic>
        <p:nvPicPr>
          <p:cNvPr id="118" name="Google Shape;118;p40"/>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2.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630238" y="544498"/>
            <a:ext cx="6196824" cy="56992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3" name="Google Shape;13;p33"/>
          <p:cNvPicPr preferRelativeResize="0"/>
          <p:nvPr/>
        </p:nvPicPr>
        <p:blipFill rotWithShape="1">
          <a:blip r:embed="rId1">
            <a:alphaModFix/>
          </a:blip>
          <a:srcRect b="0" l="0" r="0" t="0"/>
          <a:stretch/>
        </p:blipFill>
        <p:spPr>
          <a:xfrm>
            <a:off x="7929762" y="209484"/>
            <a:ext cx="814046" cy="21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7.jpg"/><Relationship Id="rId4" Type="http://schemas.openxmlformats.org/officeDocument/2006/relationships/image" Target="../media/image4.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comments" Target="../comments/commen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b="0" i="0" lang="en-IN" sz="4000" u="none" cap="none" strike="noStrike">
                <a:solidFill>
                  <a:schemeClr val="dk1"/>
                </a:solidFill>
                <a:latin typeface="Proxima Nova"/>
                <a:ea typeface="Proxima Nova"/>
                <a:cs typeface="Proxima Nova"/>
                <a:sym typeface="Proxima Nova"/>
              </a:rPr>
              <a:t>PGC Full Stack Development</a:t>
            </a:r>
            <a:endParaRPr b="0" i="0" sz="4000" u="none" cap="none" strike="noStrike">
              <a:solidFill>
                <a:schemeClr val="dk1"/>
              </a:solidFill>
              <a:latin typeface="Proxima Nova"/>
              <a:ea typeface="Proxima Nova"/>
              <a:cs typeface="Proxima Nova"/>
              <a:sym typeface="Proxima Nova"/>
            </a:endParaRPr>
          </a:p>
        </p:txBody>
      </p:sp>
      <p:pic>
        <p:nvPicPr>
          <p:cNvPr id="616" name="Google Shape;616;p1"/>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617" name="Google Shape;617;p1"/>
          <p:cNvSpPr txBox="1"/>
          <p:nvPr/>
        </p:nvSpPr>
        <p:spPr>
          <a:xfrm>
            <a:off x="1157111" y="716037"/>
            <a:ext cx="1655704" cy="13111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b="0" i="1" lang="en-IN" sz="1400" u="none" cap="none" strike="noStrike">
                <a:solidFill>
                  <a:schemeClr val="dk1"/>
                </a:solidFill>
                <a:latin typeface="Proxima Nova"/>
                <a:ea typeface="Proxima Nova"/>
                <a:cs typeface="Proxima Nova"/>
                <a:sym typeface="Proxima Nova"/>
              </a:rPr>
              <a:t>    #LifeKoKaroLift</a:t>
            </a:r>
            <a:endParaRPr b="0" i="1" sz="1400" u="none" cap="none" strike="noStrike">
              <a:solidFill>
                <a:schemeClr val="dk1"/>
              </a:solidFill>
              <a:latin typeface="Proxima Nova"/>
              <a:ea typeface="Proxima Nova"/>
              <a:cs typeface="Proxima Nova"/>
              <a:sym typeface="Proxima Nova"/>
            </a:endParaRPr>
          </a:p>
        </p:txBody>
      </p:sp>
      <p:sp>
        <p:nvSpPr>
          <p:cNvPr id="618" name="Google Shape;618;p1"/>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06/10/2020</a:t>
            </a:r>
            <a:endParaRPr/>
          </a:p>
        </p:txBody>
      </p:sp>
      <p:sp>
        <p:nvSpPr>
          <p:cNvPr id="619" name="Google Shape;619;p1"/>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9fc3fd26f4_0_0"/>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704" name="Google Shape;704;g9fc3fd26f4_0_0"/>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705" name="Google Shape;705;g9fc3fd26f4_0_0"/>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706" name="Google Shape;706;g9fc3fd26f4_0_0"/>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707" name="Google Shape;707;g9fc3fd26f4_0_0"/>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708" name="Google Shape;708;g9fc3fd26f4_0_0"/>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9" name="Google Shape;709;g9fc3fd26f4_0_0"/>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Google Shape;710;g9fc3fd26f4_0_0"/>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11" name="Google Shape;711;g9fc3fd26f4_0_0"/>
          <p:cNvSpPr txBox="1"/>
          <p:nvPr/>
        </p:nvSpPr>
        <p:spPr>
          <a:xfrm>
            <a:off x="727367" y="303222"/>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18"/>
                  </a:ext>
                </a:extLst>
              </a:rPr>
              <a:t>Poll 1</a:t>
            </a:r>
            <a:r>
              <a:rPr b="0" lang="en-IN" sz="3600">
                <a:solidFill>
                  <a:srgbClr val="F5333F"/>
                </a:solidFill>
                <a:latin typeface="Proxima Nova"/>
                <a:ea typeface="Proxima Nova"/>
                <a:cs typeface="Proxima Nova"/>
                <a:sym typeface="Proxima Nova"/>
              </a:rPr>
              <a:t> (15 s</a:t>
            </a:r>
            <a:r>
              <a:rPr lang="en-IN" sz="3600">
                <a:solidFill>
                  <a:srgbClr val="F5333F"/>
                </a:solidFill>
                <a:latin typeface="Proxima Nova"/>
                <a:ea typeface="Proxima Nova"/>
                <a:cs typeface="Proxima Nova"/>
                <a:sym typeface="Proxima Nova"/>
              </a:rPr>
              <a:t>ec.)</a:t>
            </a:r>
            <a:endParaRPr b="0" sz="3600">
              <a:solidFill>
                <a:srgbClr val="F5333F"/>
              </a:solidFill>
              <a:latin typeface="Proxima Nova"/>
              <a:ea typeface="Proxima Nova"/>
              <a:cs typeface="Proxima Nova"/>
              <a:sym typeface="Proxima Nova"/>
            </a:endParaRPr>
          </a:p>
        </p:txBody>
      </p:sp>
      <p:sp>
        <p:nvSpPr>
          <p:cNvPr id="712" name="Google Shape;712;g9fc3fd26f4_0_0"/>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25</a:t>
            </a:r>
            <a:endParaRPr/>
          </a:p>
        </p:txBody>
      </p:sp>
      <p:pic>
        <p:nvPicPr>
          <p:cNvPr id="713" name="Google Shape;713;g9fc3fd26f4_0_0"/>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714" name="Google Shape;714;g9fc3fd26f4_0_0"/>
          <p:cNvSpPr txBox="1"/>
          <p:nvPr/>
        </p:nvSpPr>
        <p:spPr>
          <a:xfrm>
            <a:off x="727375" y="1375725"/>
            <a:ext cx="7048200" cy="295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Is a String mutable in Java</a:t>
            </a: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800100" marR="0" rtl="0" algn="l">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Yes</a:t>
            </a:r>
            <a:endParaRPr sz="1800">
              <a:solidFill>
                <a:schemeClr val="dk1"/>
              </a:solidFill>
              <a:latin typeface="Calibri"/>
              <a:ea typeface="Calibri"/>
              <a:cs typeface="Calibri"/>
              <a:sym typeface="Calibri"/>
            </a:endParaRPr>
          </a:p>
          <a:p>
            <a:pPr indent="-342900" lvl="0" marL="800100" marR="0" rtl="0" algn="l">
              <a:spcBef>
                <a:spcPts val="1200"/>
              </a:spcBef>
              <a:spcAft>
                <a:spcPts val="1200"/>
              </a:spcAft>
              <a:buClr>
                <a:schemeClr val="dk1"/>
              </a:buClr>
              <a:buSzPts val="1800"/>
              <a:buFont typeface="Calibri"/>
              <a:buAutoNum type="arabicPeriod"/>
            </a:pPr>
            <a:r>
              <a:rPr lang="en-IN" sz="1800">
                <a:solidFill>
                  <a:schemeClr val="dk1"/>
                </a:solidFill>
                <a:latin typeface="Calibri"/>
                <a:ea typeface="Calibri"/>
                <a:cs typeface="Calibri"/>
                <a:sym typeface="Calibri"/>
              </a:rPr>
              <a:t>No</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9fc3fd26f4_0_16"/>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720" name="Google Shape;720;g9fc3fd26f4_0_16"/>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721" name="Google Shape;721;g9fc3fd26f4_0_16"/>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722" name="Google Shape;722;g9fc3fd26f4_0_16"/>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723" name="Google Shape;723;g9fc3fd26f4_0_16"/>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724" name="Google Shape;724;g9fc3fd26f4_0_1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5" name="Google Shape;725;g9fc3fd26f4_0_16"/>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6" name="Google Shape;726;g9fc3fd26f4_0_16"/>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27" name="Google Shape;727;g9fc3fd26f4_0_16"/>
          <p:cNvSpPr txBox="1"/>
          <p:nvPr/>
        </p:nvSpPr>
        <p:spPr>
          <a:xfrm>
            <a:off x="727367" y="303222"/>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19"/>
                  </a:ext>
                </a:extLst>
              </a:rPr>
              <a:t>Poll 1</a:t>
            </a:r>
            <a:r>
              <a:rPr b="0" lang="en-IN" sz="3600">
                <a:solidFill>
                  <a:srgbClr val="F5333F"/>
                </a:solidFill>
                <a:latin typeface="Proxima Nova"/>
                <a:ea typeface="Proxima Nova"/>
                <a:cs typeface="Proxima Nova"/>
                <a:sym typeface="Proxima Nova"/>
              </a:rPr>
              <a:t> (</a:t>
            </a:r>
            <a:r>
              <a:rPr lang="en-IN" sz="3600">
                <a:solidFill>
                  <a:srgbClr val="F5333F"/>
                </a:solidFill>
                <a:latin typeface="Proxima Nova"/>
                <a:ea typeface="Proxima Nova"/>
                <a:cs typeface="Proxima Nova"/>
                <a:sym typeface="Proxima Nova"/>
              </a:rPr>
              <a:t>Answer)</a:t>
            </a:r>
            <a:endParaRPr b="0" sz="3600">
              <a:solidFill>
                <a:srgbClr val="F5333F"/>
              </a:solidFill>
              <a:latin typeface="Proxima Nova"/>
              <a:ea typeface="Proxima Nova"/>
              <a:cs typeface="Proxima Nova"/>
              <a:sym typeface="Proxima Nova"/>
            </a:endParaRPr>
          </a:p>
        </p:txBody>
      </p:sp>
      <p:sp>
        <p:nvSpPr>
          <p:cNvPr id="728" name="Google Shape;728;g9fc3fd26f4_0_16"/>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26</a:t>
            </a:r>
            <a:endParaRPr/>
          </a:p>
        </p:txBody>
      </p:sp>
      <p:pic>
        <p:nvPicPr>
          <p:cNvPr id="729" name="Google Shape;729;g9fc3fd26f4_0_16"/>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730" name="Google Shape;730;g9fc3fd26f4_0_16"/>
          <p:cNvSpPr txBox="1"/>
          <p:nvPr/>
        </p:nvSpPr>
        <p:spPr>
          <a:xfrm>
            <a:off x="727375" y="1375725"/>
            <a:ext cx="7048200" cy="295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IN" sz="1800">
                <a:solidFill>
                  <a:schemeClr val="dk1"/>
                </a:solidFill>
                <a:latin typeface="Calibri"/>
                <a:ea typeface="Calibri"/>
                <a:cs typeface="Calibri"/>
                <a:sym typeface="Calibri"/>
              </a:rPr>
              <a:t>Is a String mutable in Java?</a:t>
            </a:r>
            <a:endParaRPr sz="1800">
              <a:solidFill>
                <a:schemeClr val="dk1"/>
              </a:solidFill>
              <a:latin typeface="Calibri"/>
              <a:ea typeface="Calibri"/>
              <a:cs typeface="Calibri"/>
              <a:sym typeface="Calibri"/>
            </a:endParaRPr>
          </a:p>
          <a:p>
            <a:pPr indent="-342900" lvl="0" marL="800100" rtl="0" algn="l">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Yes</a:t>
            </a:r>
            <a:endParaRPr sz="1800">
              <a:solidFill>
                <a:schemeClr val="dk1"/>
              </a:solidFill>
              <a:latin typeface="Calibri"/>
              <a:ea typeface="Calibri"/>
              <a:cs typeface="Calibri"/>
              <a:sym typeface="Calibri"/>
            </a:endParaRPr>
          </a:p>
          <a:p>
            <a:pPr indent="-342900" lvl="0" marL="800100" rtl="0" algn="l">
              <a:spcBef>
                <a:spcPts val="1200"/>
              </a:spcBef>
              <a:spcAft>
                <a:spcPts val="0"/>
              </a:spcAft>
              <a:buClr>
                <a:srgbClr val="FF0000"/>
              </a:buClr>
              <a:buSzPts val="1800"/>
              <a:buFont typeface="Calibri"/>
              <a:buAutoNum type="arabicPeriod"/>
            </a:pPr>
            <a:r>
              <a:rPr b="1" lang="en-IN" sz="1800">
                <a:solidFill>
                  <a:srgbClr val="FF0000"/>
                </a:solidFill>
                <a:latin typeface="Calibri"/>
                <a:ea typeface="Calibri"/>
                <a:cs typeface="Calibri"/>
                <a:sym typeface="Calibri"/>
              </a:rPr>
              <a:t>No</a:t>
            </a:r>
            <a:endParaRPr b="1" sz="1800">
              <a:solidFill>
                <a:srgbClr val="FF0000"/>
              </a:solidFill>
              <a:latin typeface="Calibri"/>
              <a:ea typeface="Calibri"/>
              <a:cs typeface="Calibri"/>
              <a:sym typeface="Calibri"/>
            </a:endParaRPr>
          </a:p>
          <a:p>
            <a:pPr indent="0" lvl="0" marL="0" marR="0" rtl="0" algn="l">
              <a:spcBef>
                <a:spcPts val="1200"/>
              </a:spcBef>
              <a:spcAft>
                <a:spcPts val="120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g9fc3fd26f4_0_32"/>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736" name="Google Shape;736;g9fc3fd26f4_0_32"/>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737" name="Google Shape;737;g9fc3fd26f4_0_32"/>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738" name="Google Shape;738;g9fc3fd26f4_0_32"/>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739" name="Google Shape;739;g9fc3fd26f4_0_32"/>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740" name="Google Shape;740;g9fc3fd26f4_0_3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1" name="Google Shape;741;g9fc3fd26f4_0_32"/>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2" name="Google Shape;742;g9fc3fd26f4_0_32"/>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43" name="Google Shape;743;g9fc3fd26f4_0_32"/>
          <p:cNvSpPr txBox="1"/>
          <p:nvPr/>
        </p:nvSpPr>
        <p:spPr>
          <a:xfrm>
            <a:off x="727367" y="303222"/>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20"/>
                  </a:ext>
                </a:extLst>
              </a:rPr>
              <a:t>Poll </a:t>
            </a:r>
            <a:r>
              <a:rPr lang="en-IN" sz="3600">
                <a:solidFill>
                  <a:srgbClr val="F5333F"/>
                </a:solidFill>
                <a:latin typeface="Proxima Nova"/>
                <a:ea typeface="Proxima Nova"/>
                <a:cs typeface="Proxima Nova"/>
                <a:sym typeface="Proxima Nova"/>
              </a:rPr>
              <a:t>2</a:t>
            </a:r>
            <a:r>
              <a:rPr b="0" lang="en-IN" sz="3600">
                <a:solidFill>
                  <a:srgbClr val="F5333F"/>
                </a:solidFill>
                <a:latin typeface="Proxima Nova"/>
                <a:ea typeface="Proxima Nova"/>
                <a:cs typeface="Proxima Nova"/>
                <a:sym typeface="Proxima Nova"/>
              </a:rPr>
              <a:t> (15 s</a:t>
            </a:r>
            <a:r>
              <a:rPr lang="en-IN" sz="3600">
                <a:solidFill>
                  <a:srgbClr val="F5333F"/>
                </a:solidFill>
                <a:latin typeface="Proxima Nova"/>
                <a:ea typeface="Proxima Nova"/>
                <a:cs typeface="Proxima Nova"/>
                <a:sym typeface="Proxima Nova"/>
              </a:rPr>
              <a:t>ec.)</a:t>
            </a:r>
            <a:endParaRPr b="0" sz="3600">
              <a:solidFill>
                <a:srgbClr val="F5333F"/>
              </a:solidFill>
              <a:latin typeface="Proxima Nova"/>
              <a:ea typeface="Proxima Nova"/>
              <a:cs typeface="Proxima Nova"/>
              <a:sym typeface="Proxima Nova"/>
            </a:endParaRPr>
          </a:p>
        </p:txBody>
      </p:sp>
      <p:sp>
        <p:nvSpPr>
          <p:cNvPr id="744" name="Google Shape;744;g9fc3fd26f4_0_32"/>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27</a:t>
            </a:r>
            <a:endParaRPr/>
          </a:p>
        </p:txBody>
      </p:sp>
      <p:pic>
        <p:nvPicPr>
          <p:cNvPr id="745" name="Google Shape;745;g9fc3fd26f4_0_32"/>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746" name="Google Shape;746;g9fc3fd26f4_0_32"/>
          <p:cNvSpPr txBox="1"/>
          <p:nvPr/>
        </p:nvSpPr>
        <p:spPr>
          <a:xfrm>
            <a:off x="727375" y="1375725"/>
            <a:ext cx="7048200" cy="295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What will be the output of the following code?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Hello There</a:t>
            </a:r>
            <a:endParaRPr sz="1800">
              <a:solidFill>
                <a:schemeClr val="dk1"/>
              </a:solidFill>
              <a:latin typeface="Calibri"/>
              <a:ea typeface="Calibri"/>
              <a:cs typeface="Calibri"/>
              <a:sym typeface="Calibri"/>
            </a:endParaRPr>
          </a:p>
          <a:p>
            <a:pPr indent="-342900" lvl="0" marL="800100" marR="0" rtl="0" algn="l">
              <a:spcBef>
                <a:spcPts val="1200"/>
              </a:spcBef>
              <a:spcAft>
                <a:spcPts val="0"/>
              </a:spcAft>
              <a:buClr>
                <a:schemeClr val="dk1"/>
              </a:buClr>
              <a:buSzPts val="1800"/>
              <a:buFont typeface="Calibri"/>
              <a:buAutoNum type="arabicPeriod"/>
            </a:pPr>
            <a:r>
              <a:rPr lang="en-IN" sz="1800">
                <a:latin typeface="Calibri"/>
                <a:ea typeface="Calibri"/>
                <a:cs typeface="Calibri"/>
                <a:sym typeface="Calibri"/>
              </a:rPr>
              <a:t>null</a:t>
            </a:r>
            <a:endParaRPr sz="1800">
              <a:latin typeface="Calibri"/>
              <a:ea typeface="Calibri"/>
              <a:cs typeface="Calibri"/>
              <a:sym typeface="Calibri"/>
            </a:endParaRPr>
          </a:p>
          <a:p>
            <a:pPr indent="-342900" lvl="0" marL="800100" marR="0" rtl="0" algn="l">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Error</a:t>
            </a:r>
            <a:endParaRPr/>
          </a:p>
          <a:p>
            <a:pPr indent="-342900" lvl="0" marL="800100" marR="0" rtl="0" algn="l">
              <a:spcBef>
                <a:spcPts val="1200"/>
              </a:spcBef>
              <a:spcAft>
                <a:spcPts val="1200"/>
              </a:spcAft>
              <a:buClr>
                <a:schemeClr val="dk1"/>
              </a:buClr>
              <a:buSzPts val="1800"/>
              <a:buFont typeface="Calibri"/>
              <a:buAutoNum type="arabicPeriod"/>
            </a:pPr>
            <a:r>
              <a:rPr lang="en-IN" sz="1800">
                <a:solidFill>
                  <a:schemeClr val="dk1"/>
                </a:solidFill>
                <a:latin typeface="Calibri"/>
                <a:ea typeface="Calibri"/>
                <a:cs typeface="Calibri"/>
                <a:sym typeface="Calibri"/>
              </a:rPr>
              <a:t>No output</a:t>
            </a:r>
            <a:endParaRPr sz="1800">
              <a:solidFill>
                <a:schemeClr val="dk1"/>
              </a:solidFill>
              <a:latin typeface="Calibri"/>
              <a:ea typeface="Calibri"/>
              <a:cs typeface="Calibri"/>
              <a:sym typeface="Calibri"/>
            </a:endParaRPr>
          </a:p>
        </p:txBody>
      </p:sp>
      <p:graphicFrame>
        <p:nvGraphicFramePr>
          <p:cNvPr id="747" name="Google Shape;747;g9fc3fd26f4_0_32"/>
          <p:cNvGraphicFramePr/>
          <p:nvPr/>
        </p:nvGraphicFramePr>
        <p:xfrm>
          <a:off x="1528125" y="1676850"/>
          <a:ext cx="3000000" cy="3000000"/>
        </p:xfrm>
        <a:graphic>
          <a:graphicData uri="http://schemas.openxmlformats.org/drawingml/2006/table">
            <a:tbl>
              <a:tblPr>
                <a:noFill/>
                <a:tableStyleId>{B55EB992-3BB1-4667-AE78-24FCD7446CFE}</a:tableStyleId>
              </a:tblPr>
              <a:tblGrid>
                <a:gridCol w="2245850"/>
              </a:tblGrid>
              <a:tr h="12700">
                <a:tc>
                  <a:txBody>
                    <a:bodyPr/>
                    <a:lstStyle/>
                    <a:p>
                      <a:pPr indent="0" lvl="0" marL="0" rtl="0" algn="l">
                        <a:lnSpc>
                          <a:spcPct val="115000"/>
                        </a:lnSpc>
                        <a:spcBef>
                          <a:spcPts val="0"/>
                        </a:spcBef>
                        <a:spcAft>
                          <a:spcPts val="0"/>
                        </a:spcAft>
                        <a:buNone/>
                      </a:pPr>
                      <a:r>
                        <a:rPr b="1" lang="en-IN" sz="1000">
                          <a:solidFill>
                            <a:srgbClr val="FCC28C"/>
                          </a:solidFill>
                          <a:highlight>
                            <a:srgbClr val="333333"/>
                          </a:highlight>
                          <a:latin typeface="Consolas"/>
                          <a:ea typeface="Consolas"/>
                          <a:cs typeface="Consolas"/>
                          <a:sym typeface="Consolas"/>
                        </a:rPr>
                        <a:t>String </a:t>
                      </a:r>
                      <a:r>
                        <a:rPr b="1" lang="en-IN" sz="1000">
                          <a:solidFill>
                            <a:srgbClr val="FFFFFF"/>
                          </a:solidFill>
                          <a:highlight>
                            <a:srgbClr val="333333"/>
                          </a:highlight>
                          <a:latin typeface="Consolas"/>
                          <a:ea typeface="Consolas"/>
                          <a:cs typeface="Consolas"/>
                          <a:sym typeface="Consolas"/>
                        </a:rPr>
                        <a:t>message;</a:t>
                      </a:r>
                      <a:br>
                        <a:rPr b="1" lang="en-IN" sz="1000">
                          <a:solidFill>
                            <a:srgbClr val="FFFFFF"/>
                          </a:solidFill>
                          <a:highlight>
                            <a:srgbClr val="333333"/>
                          </a:highlight>
                          <a:latin typeface="Consolas"/>
                          <a:ea typeface="Consolas"/>
                          <a:cs typeface="Consolas"/>
                          <a:sym typeface="Consolas"/>
                        </a:rPr>
                      </a:br>
                      <a:r>
                        <a:rPr b="1" lang="en-IN" sz="1000">
                          <a:solidFill>
                            <a:srgbClr val="FFFFFF"/>
                          </a:solidFill>
                          <a:highlight>
                            <a:srgbClr val="333333"/>
                          </a:highlight>
                          <a:latin typeface="Consolas"/>
                          <a:ea typeface="Consolas"/>
                          <a:cs typeface="Consolas"/>
                          <a:sym typeface="Consolas"/>
                        </a:rPr>
                        <a:t>System.out.println(</a:t>
                      </a:r>
                      <a:r>
                        <a:rPr b="1" lang="en-IN" sz="1000">
                          <a:solidFill>
                            <a:schemeClr val="lt1"/>
                          </a:solidFill>
                          <a:highlight>
                            <a:srgbClr val="333333"/>
                          </a:highlight>
                          <a:latin typeface="Consolas"/>
                          <a:ea typeface="Consolas"/>
                          <a:cs typeface="Consolas"/>
                          <a:sym typeface="Consolas"/>
                        </a:rPr>
                        <a:t>message</a:t>
                      </a:r>
                      <a:r>
                        <a:rPr b="1" lang="en-IN" sz="1000">
                          <a:solidFill>
                            <a:srgbClr val="FFFFFF"/>
                          </a:solidFill>
                          <a:highlight>
                            <a:srgbClr val="333333"/>
                          </a:highlight>
                          <a:latin typeface="Consolas"/>
                          <a:ea typeface="Consolas"/>
                          <a:cs typeface="Consolas"/>
                          <a:sym typeface="Consolas"/>
                        </a:rPr>
                        <a:t>);</a:t>
                      </a:r>
                      <a:endParaRPr b="1" sz="10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b="1" lang="en-IN" sz="1000">
                          <a:solidFill>
                            <a:srgbClr val="FFFFFF"/>
                          </a:solidFill>
                          <a:highlight>
                            <a:srgbClr val="333333"/>
                          </a:highlight>
                          <a:latin typeface="Consolas"/>
                          <a:ea typeface="Consolas"/>
                          <a:cs typeface="Consolas"/>
                          <a:sym typeface="Consolas"/>
                        </a:rPr>
                        <a:t>message = “Hello There!”</a:t>
                      </a:r>
                      <a:endParaRPr b="1" sz="10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ga7273d172c_0_0"/>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753" name="Google Shape;753;ga7273d172c_0_0"/>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754" name="Google Shape;754;ga7273d172c_0_0"/>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755" name="Google Shape;755;ga7273d172c_0_0"/>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756" name="Google Shape;756;ga7273d172c_0_0"/>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757" name="Google Shape;757;ga7273d172c_0_0"/>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8" name="Google Shape;758;ga7273d172c_0_0"/>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ga7273d172c_0_0"/>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60" name="Google Shape;760;ga7273d172c_0_0"/>
          <p:cNvSpPr txBox="1"/>
          <p:nvPr/>
        </p:nvSpPr>
        <p:spPr>
          <a:xfrm>
            <a:off x="727367" y="303222"/>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21"/>
                  </a:ext>
                </a:extLst>
              </a:rPr>
              <a:t>Poll </a:t>
            </a:r>
            <a:r>
              <a:rPr lang="en-IN" sz="3600">
                <a:solidFill>
                  <a:srgbClr val="F5333F"/>
                </a:solidFill>
                <a:latin typeface="Proxima Nova"/>
                <a:ea typeface="Proxima Nova"/>
                <a:cs typeface="Proxima Nova"/>
                <a:sym typeface="Proxima Nova"/>
              </a:rPr>
              <a:t>2</a:t>
            </a:r>
            <a:r>
              <a:rPr b="0" lang="en-IN" sz="3600">
                <a:solidFill>
                  <a:srgbClr val="F5333F"/>
                </a:solidFill>
                <a:latin typeface="Proxima Nova"/>
                <a:ea typeface="Proxima Nova"/>
                <a:cs typeface="Proxima Nova"/>
                <a:sym typeface="Proxima Nova"/>
              </a:rPr>
              <a:t> (15 s</a:t>
            </a:r>
            <a:r>
              <a:rPr lang="en-IN" sz="3600">
                <a:solidFill>
                  <a:srgbClr val="F5333F"/>
                </a:solidFill>
                <a:latin typeface="Proxima Nova"/>
                <a:ea typeface="Proxima Nova"/>
                <a:cs typeface="Proxima Nova"/>
                <a:sym typeface="Proxima Nova"/>
              </a:rPr>
              <a:t>ec.)</a:t>
            </a:r>
            <a:endParaRPr b="0" sz="3600">
              <a:solidFill>
                <a:srgbClr val="F5333F"/>
              </a:solidFill>
              <a:latin typeface="Proxima Nova"/>
              <a:ea typeface="Proxima Nova"/>
              <a:cs typeface="Proxima Nova"/>
              <a:sym typeface="Proxima Nova"/>
            </a:endParaRPr>
          </a:p>
        </p:txBody>
      </p:sp>
      <p:sp>
        <p:nvSpPr>
          <p:cNvPr id="761" name="Google Shape;761;ga7273d172c_0_0"/>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27</a:t>
            </a:r>
            <a:endParaRPr/>
          </a:p>
        </p:txBody>
      </p:sp>
      <p:pic>
        <p:nvPicPr>
          <p:cNvPr id="762" name="Google Shape;762;ga7273d172c_0_0"/>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763" name="Google Shape;763;ga7273d172c_0_0"/>
          <p:cNvSpPr txBox="1"/>
          <p:nvPr/>
        </p:nvSpPr>
        <p:spPr>
          <a:xfrm>
            <a:off x="727375" y="1375725"/>
            <a:ext cx="7048200" cy="295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What will be the output of the following code?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Hello There</a:t>
            </a:r>
            <a:endParaRPr sz="1800">
              <a:solidFill>
                <a:schemeClr val="dk1"/>
              </a:solidFill>
              <a:latin typeface="Calibri"/>
              <a:ea typeface="Calibri"/>
              <a:cs typeface="Calibri"/>
              <a:sym typeface="Calibri"/>
            </a:endParaRPr>
          </a:p>
          <a:p>
            <a:pPr indent="-342900" lvl="0" marL="800100" marR="0" rtl="0" algn="l">
              <a:spcBef>
                <a:spcPts val="1200"/>
              </a:spcBef>
              <a:spcAft>
                <a:spcPts val="0"/>
              </a:spcAft>
              <a:buClr>
                <a:srgbClr val="FF0000"/>
              </a:buClr>
              <a:buSzPts val="1800"/>
              <a:buFont typeface="Calibri"/>
              <a:buAutoNum type="arabicPeriod"/>
            </a:pPr>
            <a:r>
              <a:rPr b="1" lang="en-IN" sz="1800">
                <a:solidFill>
                  <a:srgbClr val="FF0000"/>
                </a:solidFill>
                <a:latin typeface="Calibri"/>
                <a:ea typeface="Calibri"/>
                <a:cs typeface="Calibri"/>
                <a:sym typeface="Calibri"/>
              </a:rPr>
              <a:t>null</a:t>
            </a:r>
            <a:endParaRPr b="1" sz="1800">
              <a:solidFill>
                <a:srgbClr val="FF0000"/>
              </a:solidFill>
              <a:latin typeface="Calibri"/>
              <a:ea typeface="Calibri"/>
              <a:cs typeface="Calibri"/>
              <a:sym typeface="Calibri"/>
            </a:endParaRPr>
          </a:p>
          <a:p>
            <a:pPr indent="-342900" lvl="0" marL="800100" marR="0" rtl="0" algn="l">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Error</a:t>
            </a:r>
            <a:endParaRPr/>
          </a:p>
          <a:p>
            <a:pPr indent="-342900" lvl="0" marL="800100" marR="0" rtl="0" algn="l">
              <a:spcBef>
                <a:spcPts val="1200"/>
              </a:spcBef>
              <a:spcAft>
                <a:spcPts val="1200"/>
              </a:spcAft>
              <a:buClr>
                <a:schemeClr val="dk1"/>
              </a:buClr>
              <a:buSzPts val="1800"/>
              <a:buFont typeface="Calibri"/>
              <a:buAutoNum type="arabicPeriod"/>
            </a:pPr>
            <a:r>
              <a:rPr lang="en-IN" sz="1800">
                <a:solidFill>
                  <a:schemeClr val="dk1"/>
                </a:solidFill>
                <a:latin typeface="Calibri"/>
                <a:ea typeface="Calibri"/>
                <a:cs typeface="Calibri"/>
                <a:sym typeface="Calibri"/>
              </a:rPr>
              <a:t>No output</a:t>
            </a:r>
            <a:endParaRPr sz="1800">
              <a:solidFill>
                <a:schemeClr val="dk1"/>
              </a:solidFill>
              <a:latin typeface="Calibri"/>
              <a:ea typeface="Calibri"/>
              <a:cs typeface="Calibri"/>
              <a:sym typeface="Calibri"/>
            </a:endParaRPr>
          </a:p>
        </p:txBody>
      </p:sp>
      <p:graphicFrame>
        <p:nvGraphicFramePr>
          <p:cNvPr id="764" name="Google Shape;764;ga7273d172c_0_0"/>
          <p:cNvGraphicFramePr/>
          <p:nvPr/>
        </p:nvGraphicFramePr>
        <p:xfrm>
          <a:off x="1528125" y="1676850"/>
          <a:ext cx="3000000" cy="3000000"/>
        </p:xfrm>
        <a:graphic>
          <a:graphicData uri="http://schemas.openxmlformats.org/drawingml/2006/table">
            <a:tbl>
              <a:tblPr>
                <a:noFill/>
                <a:tableStyleId>{B55EB992-3BB1-4667-AE78-24FCD7446CFE}</a:tableStyleId>
              </a:tblPr>
              <a:tblGrid>
                <a:gridCol w="2245850"/>
              </a:tblGrid>
              <a:tr h="12700">
                <a:tc>
                  <a:txBody>
                    <a:bodyPr/>
                    <a:lstStyle/>
                    <a:p>
                      <a:pPr indent="0" lvl="0" marL="0" rtl="0" algn="l">
                        <a:lnSpc>
                          <a:spcPct val="115000"/>
                        </a:lnSpc>
                        <a:spcBef>
                          <a:spcPts val="0"/>
                        </a:spcBef>
                        <a:spcAft>
                          <a:spcPts val="0"/>
                        </a:spcAft>
                        <a:buNone/>
                      </a:pPr>
                      <a:r>
                        <a:rPr b="1" lang="en-IN" sz="1000">
                          <a:solidFill>
                            <a:srgbClr val="FCC28C"/>
                          </a:solidFill>
                          <a:highlight>
                            <a:srgbClr val="333333"/>
                          </a:highlight>
                          <a:latin typeface="Consolas"/>
                          <a:ea typeface="Consolas"/>
                          <a:cs typeface="Consolas"/>
                          <a:sym typeface="Consolas"/>
                        </a:rPr>
                        <a:t>String </a:t>
                      </a:r>
                      <a:r>
                        <a:rPr b="1" lang="en-IN" sz="1000">
                          <a:solidFill>
                            <a:srgbClr val="FFFFFF"/>
                          </a:solidFill>
                          <a:highlight>
                            <a:srgbClr val="333333"/>
                          </a:highlight>
                          <a:latin typeface="Consolas"/>
                          <a:ea typeface="Consolas"/>
                          <a:cs typeface="Consolas"/>
                          <a:sym typeface="Consolas"/>
                        </a:rPr>
                        <a:t>message;</a:t>
                      </a:r>
                      <a:br>
                        <a:rPr b="1" lang="en-IN" sz="1000">
                          <a:solidFill>
                            <a:srgbClr val="FFFFFF"/>
                          </a:solidFill>
                          <a:highlight>
                            <a:srgbClr val="333333"/>
                          </a:highlight>
                          <a:latin typeface="Consolas"/>
                          <a:ea typeface="Consolas"/>
                          <a:cs typeface="Consolas"/>
                          <a:sym typeface="Consolas"/>
                        </a:rPr>
                      </a:br>
                      <a:r>
                        <a:rPr b="1" lang="en-IN" sz="1000">
                          <a:solidFill>
                            <a:srgbClr val="FFFFFF"/>
                          </a:solidFill>
                          <a:highlight>
                            <a:srgbClr val="333333"/>
                          </a:highlight>
                          <a:latin typeface="Consolas"/>
                          <a:ea typeface="Consolas"/>
                          <a:cs typeface="Consolas"/>
                          <a:sym typeface="Consolas"/>
                        </a:rPr>
                        <a:t>System.out.println(</a:t>
                      </a:r>
                      <a:r>
                        <a:rPr b="1" lang="en-IN" sz="1000">
                          <a:solidFill>
                            <a:schemeClr val="lt1"/>
                          </a:solidFill>
                          <a:highlight>
                            <a:srgbClr val="333333"/>
                          </a:highlight>
                          <a:latin typeface="Consolas"/>
                          <a:ea typeface="Consolas"/>
                          <a:cs typeface="Consolas"/>
                          <a:sym typeface="Consolas"/>
                        </a:rPr>
                        <a:t>message</a:t>
                      </a:r>
                      <a:r>
                        <a:rPr b="1" lang="en-IN" sz="1000">
                          <a:solidFill>
                            <a:srgbClr val="FFFFFF"/>
                          </a:solidFill>
                          <a:highlight>
                            <a:srgbClr val="333333"/>
                          </a:highlight>
                          <a:latin typeface="Consolas"/>
                          <a:ea typeface="Consolas"/>
                          <a:cs typeface="Consolas"/>
                          <a:sym typeface="Consolas"/>
                        </a:rPr>
                        <a:t>);</a:t>
                      </a:r>
                      <a:endParaRPr b="1" sz="10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b="1" lang="en-IN" sz="1000">
                          <a:solidFill>
                            <a:srgbClr val="FFFFFF"/>
                          </a:solidFill>
                          <a:highlight>
                            <a:srgbClr val="333333"/>
                          </a:highlight>
                          <a:latin typeface="Consolas"/>
                          <a:ea typeface="Consolas"/>
                          <a:cs typeface="Consolas"/>
                          <a:sym typeface="Consolas"/>
                        </a:rPr>
                        <a:t>message = “Hello There!”</a:t>
                      </a:r>
                      <a:endParaRPr b="1" sz="10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g9fc3fd26f4_0_698"/>
          <p:cNvSpPr txBox="1"/>
          <p:nvPr>
            <p:ph idx="1" type="body"/>
          </p:nvPr>
        </p:nvSpPr>
        <p:spPr>
          <a:xfrm>
            <a:off x="471276" y="1087069"/>
            <a:ext cx="7507200" cy="3291900"/>
          </a:xfrm>
          <a:prstGeom prst="rect">
            <a:avLst/>
          </a:prstGeom>
          <a:noFill/>
          <a:ln>
            <a:noFill/>
          </a:ln>
        </p:spPr>
        <p:txBody>
          <a:bodyPr anchorCtr="0" anchor="t" bIns="45700" lIns="91425" spcFirstLastPara="1" rIns="91425" wrap="square" tIns="45700">
            <a:noAutofit/>
          </a:bodyPr>
          <a:lstStyle/>
          <a:p>
            <a:pPr indent="-196850" lvl="0" marL="285750" rtl="0" algn="l">
              <a:lnSpc>
                <a:spcPct val="100000"/>
              </a:lnSpc>
              <a:spcBef>
                <a:spcPts val="1200"/>
              </a:spcBef>
              <a:spcAft>
                <a:spcPts val="0"/>
              </a:spcAft>
              <a:buClr>
                <a:schemeClr val="dk1"/>
              </a:buClr>
              <a:buSzPts val="1400"/>
              <a:buFont typeface="Arial"/>
              <a:buNone/>
            </a:pPr>
            <a:r>
              <a:rPr lang="en-IN" sz="1400"/>
              <a:t>Declare a string to store a user's name and a character to store the user’s gender.</a:t>
            </a:r>
            <a:endParaRPr sz="1400"/>
          </a:p>
        </p:txBody>
      </p:sp>
      <p:sp>
        <p:nvSpPr>
          <p:cNvPr id="770" name="Google Shape;770;g9fc3fd26f4_0_698"/>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71" name="Google Shape;771;g9fc3fd26f4_0_698"/>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Hands-On: Exercise 1</a:t>
            </a:r>
            <a:endParaRPr b="0" i="0" sz="2340" u="none" cap="none" strike="noStrike">
              <a:solidFill>
                <a:schemeClr val="lt1"/>
              </a:solidFill>
              <a:latin typeface="Proxima Nova"/>
              <a:ea typeface="Proxima Nova"/>
              <a:cs typeface="Proxima Nova"/>
              <a:sym typeface="Proxima Nova"/>
            </a:endParaRPr>
          </a:p>
        </p:txBody>
      </p:sp>
      <p:sp>
        <p:nvSpPr>
          <p:cNvPr id="772" name="Google Shape;772;g9fc3fd26f4_0_698"/>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g9db11a5535_0_2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900"/>
              <a:buFont typeface="Proxima Nova"/>
              <a:buNone/>
            </a:pPr>
            <a:fld id="{00000000-1234-1234-1234-123412341234}" type="slidenum">
              <a:rPr lang="en-IN"/>
              <a:t>‹#›</a:t>
            </a:fld>
            <a:endParaRPr/>
          </a:p>
        </p:txBody>
      </p:sp>
      <p:sp>
        <p:nvSpPr>
          <p:cNvPr id="779" name="Google Shape;779;g9db11a5535_0_221"/>
          <p:cNvSpPr txBox="1"/>
          <p:nvPr>
            <p:ph idx="1" type="body"/>
          </p:nvPr>
        </p:nvSpPr>
        <p:spPr>
          <a:xfrm>
            <a:off x="316698" y="774077"/>
            <a:ext cx="8507700" cy="35019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0"/>
              </a:spcBef>
              <a:spcAft>
                <a:spcPts val="0"/>
              </a:spcAft>
              <a:buSzPts val="1600"/>
              <a:buChar char="●"/>
            </a:pPr>
            <a:r>
              <a:rPr lang="en-IN" sz="1600">
                <a:latin typeface="Arial"/>
                <a:ea typeface="Arial"/>
                <a:cs typeface="Arial"/>
                <a:sym typeface="Arial"/>
              </a:rPr>
              <a:t>In Java, a string can be compared on the basis of content and reference.</a:t>
            </a:r>
            <a:endParaRPr sz="1600">
              <a:latin typeface="Arial"/>
              <a:ea typeface="Arial"/>
              <a:cs typeface="Arial"/>
              <a:sym typeface="Arial"/>
            </a:endParaRPr>
          </a:p>
          <a:p>
            <a:pPr indent="0" lvl="0" marL="457200" rtl="0" algn="l">
              <a:lnSpc>
                <a:spcPct val="90000"/>
              </a:lnSpc>
              <a:spcBef>
                <a:spcPts val="0"/>
              </a:spcBef>
              <a:spcAft>
                <a:spcPts val="0"/>
              </a:spcAft>
              <a:buNone/>
            </a:pPr>
            <a:r>
              <a:t/>
            </a:r>
            <a:endParaRPr sz="1600">
              <a:latin typeface="Arial"/>
              <a:ea typeface="Arial"/>
              <a:cs typeface="Arial"/>
              <a:sym typeface="Arial"/>
            </a:endParaRPr>
          </a:p>
          <a:p>
            <a:pPr indent="-330200" lvl="0" marL="457200" rtl="0" algn="l">
              <a:lnSpc>
                <a:spcPct val="90000"/>
              </a:lnSpc>
              <a:spcBef>
                <a:spcPts val="0"/>
              </a:spcBef>
              <a:spcAft>
                <a:spcPts val="0"/>
              </a:spcAft>
              <a:buSzPts val="1600"/>
              <a:buChar char="●"/>
            </a:pPr>
            <a:r>
              <a:rPr lang="en-IN" sz="1600">
                <a:latin typeface="Arial"/>
                <a:ea typeface="Arial"/>
                <a:cs typeface="Arial"/>
                <a:sym typeface="Arial"/>
              </a:rPr>
              <a:t>String comparison can be used in</a:t>
            </a:r>
            <a:r>
              <a:rPr lang="en-IN" sz="1600">
                <a:latin typeface="Arial"/>
                <a:ea typeface="Arial"/>
                <a:cs typeface="Arial"/>
                <a:sym typeface="Arial"/>
              </a:rPr>
              <a:t> the following</a:t>
            </a:r>
            <a:r>
              <a:rPr lang="en-IN" sz="1600">
                <a:latin typeface="Arial"/>
                <a:ea typeface="Arial"/>
                <a:cs typeface="Arial"/>
                <a:sym typeface="Arial"/>
              </a:rPr>
              <a:t>:</a:t>
            </a:r>
            <a:endParaRPr sz="1600">
              <a:latin typeface="Arial"/>
              <a:ea typeface="Arial"/>
              <a:cs typeface="Arial"/>
              <a:sym typeface="Arial"/>
            </a:endParaRPr>
          </a:p>
          <a:p>
            <a:pPr indent="-330200" lvl="1" marL="914400" rtl="0" algn="l">
              <a:lnSpc>
                <a:spcPct val="90000"/>
              </a:lnSpc>
              <a:spcBef>
                <a:spcPts val="0"/>
              </a:spcBef>
              <a:spcAft>
                <a:spcPts val="0"/>
              </a:spcAft>
              <a:buSzPts val="1600"/>
              <a:buChar char="•"/>
            </a:pPr>
            <a:r>
              <a:rPr lang="en-IN" sz="1600">
                <a:latin typeface="Arial"/>
                <a:ea typeface="Arial"/>
                <a:cs typeface="Arial"/>
                <a:sym typeface="Arial"/>
              </a:rPr>
              <a:t>Authentication (using the equals() method)</a:t>
            </a:r>
            <a:endParaRPr sz="1600">
              <a:latin typeface="Arial"/>
              <a:ea typeface="Arial"/>
              <a:cs typeface="Arial"/>
              <a:sym typeface="Arial"/>
            </a:endParaRPr>
          </a:p>
          <a:p>
            <a:pPr indent="-330200" lvl="1" marL="914400" rtl="0" algn="l">
              <a:lnSpc>
                <a:spcPct val="90000"/>
              </a:lnSpc>
              <a:spcBef>
                <a:spcPts val="0"/>
              </a:spcBef>
              <a:spcAft>
                <a:spcPts val="0"/>
              </a:spcAft>
              <a:buSzPts val="1600"/>
              <a:buChar char="•"/>
            </a:pPr>
            <a:r>
              <a:rPr lang="en-IN" sz="1600">
                <a:latin typeface="Arial"/>
                <a:ea typeface="Arial"/>
                <a:cs typeface="Arial"/>
                <a:sym typeface="Arial"/>
              </a:rPr>
              <a:t>Sorting (using the compareTo() method)</a:t>
            </a:r>
            <a:endParaRPr sz="1600">
              <a:latin typeface="Arial"/>
              <a:ea typeface="Arial"/>
              <a:cs typeface="Arial"/>
              <a:sym typeface="Arial"/>
            </a:endParaRPr>
          </a:p>
          <a:p>
            <a:pPr indent="-330200" lvl="1" marL="914400" rtl="0" algn="l">
              <a:lnSpc>
                <a:spcPct val="90000"/>
              </a:lnSpc>
              <a:spcBef>
                <a:spcPts val="0"/>
              </a:spcBef>
              <a:spcAft>
                <a:spcPts val="0"/>
              </a:spcAft>
              <a:buSzPts val="1600"/>
              <a:buChar char="•"/>
            </a:pPr>
            <a:r>
              <a:rPr lang="en-IN" sz="1600">
                <a:latin typeface="Arial"/>
                <a:ea typeface="Arial"/>
                <a:cs typeface="Arial"/>
                <a:sym typeface="Arial"/>
              </a:rPr>
              <a:t>Reference matching (using the == operator)</a:t>
            </a:r>
            <a:endParaRPr sz="1600">
              <a:latin typeface="Arial"/>
              <a:ea typeface="Arial"/>
              <a:cs typeface="Arial"/>
              <a:sym typeface="Arial"/>
            </a:endParaRPr>
          </a:p>
          <a:p>
            <a:pPr indent="0" lvl="0" marL="457200" rtl="0" algn="l">
              <a:lnSpc>
                <a:spcPct val="90000"/>
              </a:lnSpc>
              <a:spcBef>
                <a:spcPts val="0"/>
              </a:spcBef>
              <a:spcAft>
                <a:spcPts val="0"/>
              </a:spcAft>
              <a:buNone/>
            </a:pPr>
            <a:r>
              <a:t/>
            </a:r>
            <a:endParaRPr sz="1600">
              <a:latin typeface="Arial"/>
              <a:ea typeface="Arial"/>
              <a:cs typeface="Arial"/>
              <a:sym typeface="Arial"/>
            </a:endParaRPr>
          </a:p>
          <a:p>
            <a:pPr indent="-330200" lvl="0" marL="457200" rtl="0" algn="l">
              <a:lnSpc>
                <a:spcPct val="90000"/>
              </a:lnSpc>
              <a:spcBef>
                <a:spcPts val="0"/>
              </a:spcBef>
              <a:spcAft>
                <a:spcPts val="0"/>
              </a:spcAft>
              <a:buSzPts val="1600"/>
              <a:buChar char="●"/>
            </a:pPr>
            <a:r>
              <a:rPr lang="en-IN" sz="1600">
                <a:latin typeface="Arial"/>
                <a:ea typeface="Arial"/>
                <a:cs typeface="Arial"/>
                <a:sym typeface="Arial"/>
              </a:rPr>
              <a:t>There are three ways to compare a string in Java:</a:t>
            </a:r>
            <a:endParaRPr sz="1600">
              <a:latin typeface="Arial"/>
              <a:ea typeface="Arial"/>
              <a:cs typeface="Arial"/>
              <a:sym typeface="Arial"/>
            </a:endParaRPr>
          </a:p>
          <a:p>
            <a:pPr indent="-330200" lvl="1" marL="914400" rtl="0" algn="l">
              <a:lnSpc>
                <a:spcPct val="90000"/>
              </a:lnSpc>
              <a:spcBef>
                <a:spcPts val="0"/>
              </a:spcBef>
              <a:spcAft>
                <a:spcPts val="0"/>
              </a:spcAft>
              <a:buSzPts val="1600"/>
              <a:buChar char="•"/>
            </a:pPr>
            <a:r>
              <a:rPr lang="en-IN" sz="1600">
                <a:latin typeface="Arial"/>
                <a:ea typeface="Arial"/>
                <a:cs typeface="Arial"/>
                <a:sym typeface="Arial"/>
              </a:rPr>
              <a:t>Using the equals() method</a:t>
            </a:r>
            <a:endParaRPr sz="1600">
              <a:latin typeface="Arial"/>
              <a:ea typeface="Arial"/>
              <a:cs typeface="Arial"/>
              <a:sym typeface="Arial"/>
            </a:endParaRPr>
          </a:p>
          <a:p>
            <a:pPr indent="-330200" lvl="1" marL="914400" rtl="0" algn="l">
              <a:lnSpc>
                <a:spcPct val="90000"/>
              </a:lnSpc>
              <a:spcBef>
                <a:spcPts val="0"/>
              </a:spcBef>
              <a:spcAft>
                <a:spcPts val="0"/>
              </a:spcAft>
              <a:buSzPts val="1600"/>
              <a:buChar char="•"/>
            </a:pPr>
            <a:r>
              <a:rPr lang="en-IN" sz="1600">
                <a:latin typeface="Arial"/>
                <a:ea typeface="Arial"/>
                <a:cs typeface="Arial"/>
                <a:sym typeface="Arial"/>
              </a:rPr>
              <a:t>Using the = = operator</a:t>
            </a:r>
            <a:endParaRPr sz="1600">
              <a:latin typeface="Arial"/>
              <a:ea typeface="Arial"/>
              <a:cs typeface="Arial"/>
              <a:sym typeface="Arial"/>
            </a:endParaRPr>
          </a:p>
          <a:p>
            <a:pPr indent="-330200" lvl="1" marL="914400" rtl="0" algn="l">
              <a:lnSpc>
                <a:spcPct val="90000"/>
              </a:lnSpc>
              <a:spcBef>
                <a:spcPts val="0"/>
              </a:spcBef>
              <a:spcAft>
                <a:spcPts val="0"/>
              </a:spcAft>
              <a:buSzPts val="1600"/>
              <a:buChar char="•"/>
            </a:pPr>
            <a:r>
              <a:rPr lang="en-IN" sz="1600">
                <a:latin typeface="Arial"/>
                <a:ea typeface="Arial"/>
                <a:cs typeface="Arial"/>
                <a:sym typeface="Arial"/>
              </a:rPr>
              <a:t>Using the compareTo() method</a:t>
            </a:r>
            <a:endParaRPr sz="1600">
              <a:latin typeface="Arial"/>
              <a:ea typeface="Arial"/>
              <a:cs typeface="Arial"/>
              <a:sym typeface="Arial"/>
            </a:endParaRPr>
          </a:p>
          <a:p>
            <a:pPr indent="-330200" lvl="0" marL="457200" rtl="0" algn="l">
              <a:spcBef>
                <a:spcPts val="0"/>
              </a:spcBef>
              <a:spcAft>
                <a:spcPts val="0"/>
              </a:spcAft>
              <a:buSzPts val="1600"/>
              <a:buChar char="●"/>
            </a:pPr>
            <a:r>
              <a:rPr lang="en-IN" sz="1600">
                <a:latin typeface="Arial"/>
                <a:ea typeface="Arial"/>
                <a:cs typeface="Arial"/>
                <a:sym typeface="Arial"/>
              </a:rPr>
              <a:t>equals() method:</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780" name="Google Shape;780;g9db11a5535_0_221"/>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String </a:t>
            </a:r>
            <a:r>
              <a:rPr lang="en-IN"/>
              <a:t>Comparison</a:t>
            </a:r>
            <a:endParaRPr/>
          </a:p>
        </p:txBody>
      </p:sp>
      <p:sp>
        <p:nvSpPr>
          <p:cNvPr id="781" name="Google Shape;781;g9db11a5535_0_221"/>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graphicFrame>
        <p:nvGraphicFramePr>
          <p:cNvPr id="782" name="Google Shape;782;g9db11a5535_0_221"/>
          <p:cNvGraphicFramePr/>
          <p:nvPr/>
        </p:nvGraphicFramePr>
        <p:xfrm>
          <a:off x="809275" y="3585550"/>
          <a:ext cx="3000000" cy="3000000"/>
        </p:xfrm>
        <a:graphic>
          <a:graphicData uri="http://schemas.openxmlformats.org/drawingml/2006/table">
            <a:tbl>
              <a:tblPr>
                <a:noFill/>
                <a:tableStyleId>{B55EB992-3BB1-4667-AE78-24FCD7446CFE}</a:tableStyleId>
              </a:tblPr>
              <a:tblGrid>
                <a:gridCol w="3150600"/>
              </a:tblGrid>
              <a:tr h="12700">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s1=</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s2=</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System.out.println(s1.equals(s2));</a:t>
                      </a:r>
                      <a:r>
                        <a:rPr lang="en-IN" sz="1000">
                          <a:solidFill>
                            <a:srgbClr val="888888"/>
                          </a:solidFill>
                          <a:highlight>
                            <a:srgbClr val="333333"/>
                          </a:highlight>
                          <a:latin typeface="Consolas"/>
                          <a:ea typeface="Consolas"/>
                          <a:cs typeface="Consolas"/>
                          <a:sym typeface="Consolas"/>
                        </a:rPr>
                        <a:t>//false</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a:t>
                      </a:r>
                      <a:endParaRPr sz="1000">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g9b954268a4_0_124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900"/>
              <a:buFont typeface="Proxima Nova"/>
              <a:buNone/>
            </a:pPr>
            <a:fld id="{00000000-1234-1234-1234-123412341234}" type="slidenum">
              <a:rPr lang="en-IN"/>
              <a:t>‹#›</a:t>
            </a:fld>
            <a:endParaRPr/>
          </a:p>
        </p:txBody>
      </p:sp>
      <p:sp>
        <p:nvSpPr>
          <p:cNvPr id="789" name="Google Shape;789;g9b954268a4_0_1244"/>
          <p:cNvSpPr txBox="1"/>
          <p:nvPr>
            <p:ph idx="1" type="body"/>
          </p:nvPr>
        </p:nvSpPr>
        <p:spPr>
          <a:xfrm>
            <a:off x="316698" y="774077"/>
            <a:ext cx="8507700" cy="35019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SzPts val="1600"/>
              <a:buChar char="●"/>
            </a:pPr>
            <a:r>
              <a:rPr lang="en-IN" sz="1600">
                <a:latin typeface="Arial"/>
                <a:ea typeface="Arial"/>
                <a:cs typeface="Arial"/>
                <a:sym typeface="Arial"/>
              </a:rPr>
              <a:t>= = operator:</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Char char="●"/>
            </a:pPr>
            <a:r>
              <a:rPr lang="en-IN" sz="1600">
                <a:latin typeface="Arial"/>
                <a:ea typeface="Arial"/>
                <a:cs typeface="Arial"/>
                <a:sym typeface="Arial"/>
              </a:rPr>
              <a:t>compareTo() method:</a:t>
            </a:r>
            <a:endParaRPr sz="16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790" name="Google Shape;790;g9b954268a4_0_1244"/>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String Comparison</a:t>
            </a:r>
            <a:endParaRPr/>
          </a:p>
        </p:txBody>
      </p:sp>
      <p:sp>
        <p:nvSpPr>
          <p:cNvPr id="791" name="Google Shape;791;g9b954268a4_0_1244"/>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graphicFrame>
        <p:nvGraphicFramePr>
          <p:cNvPr id="792" name="Google Shape;792;g9b954268a4_0_1244"/>
          <p:cNvGraphicFramePr/>
          <p:nvPr/>
        </p:nvGraphicFramePr>
        <p:xfrm>
          <a:off x="764250" y="1165800"/>
          <a:ext cx="3000000" cy="3000000"/>
        </p:xfrm>
        <a:graphic>
          <a:graphicData uri="http://schemas.openxmlformats.org/drawingml/2006/table">
            <a:tbl>
              <a:tblPr>
                <a:noFill/>
                <a:tableStyleId>{B55EB992-3BB1-4667-AE78-24FCD7446CFE}</a:tableStyleId>
              </a:tblPr>
              <a:tblGrid>
                <a:gridCol w="2840750"/>
              </a:tblGrid>
              <a:tr h="12700">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s1=</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s2=</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System.out.println(s1==s2);</a:t>
                      </a:r>
                      <a:r>
                        <a:rPr lang="en-IN" sz="1000">
                          <a:solidFill>
                            <a:srgbClr val="888888"/>
                          </a:solidFill>
                          <a:highlight>
                            <a:srgbClr val="333333"/>
                          </a:highlight>
                          <a:latin typeface="Consolas"/>
                          <a:ea typeface="Consolas"/>
                          <a:cs typeface="Consolas"/>
                          <a:sym typeface="Consolas"/>
                        </a:rPr>
                        <a:t>//true</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a:t>
                      </a:r>
                      <a:endParaRPr sz="1000">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graphicFrame>
        <p:nvGraphicFramePr>
          <p:cNvPr id="793" name="Google Shape;793;g9b954268a4_0_1244"/>
          <p:cNvGraphicFramePr/>
          <p:nvPr/>
        </p:nvGraphicFramePr>
        <p:xfrm>
          <a:off x="764250" y="2656000"/>
          <a:ext cx="3000000" cy="3000000"/>
        </p:xfrm>
        <a:graphic>
          <a:graphicData uri="http://schemas.openxmlformats.org/drawingml/2006/table">
            <a:tbl>
              <a:tblPr>
                <a:noFill/>
                <a:tableStyleId>{B55EB992-3BB1-4667-AE78-24FCD7446CFE}</a:tableStyleId>
              </a:tblPr>
              <a:tblGrid>
                <a:gridCol w="3288325"/>
              </a:tblGrid>
              <a:tr h="1281700">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s1=</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s2=</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System.out.println(s1.compareTo(s2));</a:t>
                      </a:r>
                      <a:r>
                        <a:rPr lang="en-IN" sz="1000">
                          <a:solidFill>
                            <a:srgbClr val="888888"/>
                          </a:solidFill>
                          <a:highlight>
                            <a:srgbClr val="333333"/>
                          </a:highlight>
                          <a:latin typeface="Consolas"/>
                          <a:ea typeface="Consolas"/>
                          <a:cs typeface="Consolas"/>
                          <a:sym typeface="Consolas"/>
                        </a:rPr>
                        <a:t>//false</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a:t>
                      </a:r>
                      <a:endParaRPr sz="1000">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9fc3fd26f4_0_64"/>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799" name="Google Shape;799;g9fc3fd26f4_0_64"/>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800" name="Google Shape;800;g9fc3fd26f4_0_64"/>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801" name="Google Shape;801;g9fc3fd26f4_0_64"/>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802" name="Google Shape;802;g9fc3fd26f4_0_64"/>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803" name="Google Shape;803;g9fc3fd26f4_0_64"/>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4" name="Google Shape;804;g9fc3fd26f4_0_64"/>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5" name="Google Shape;805;g9fc3fd26f4_0_64"/>
          <p:cNvSpPr/>
          <p:nvPr/>
        </p:nvSpPr>
        <p:spPr>
          <a:xfrm>
            <a:off x="-1" y="7620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806" name="Google Shape;806;g9fc3fd26f4_0_64"/>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22"/>
                  </a:ext>
                </a:extLst>
              </a:rPr>
              <a:t>Poll </a:t>
            </a:r>
            <a:r>
              <a:rPr lang="en-IN" sz="3600">
                <a:solidFill>
                  <a:srgbClr val="F5333F"/>
                </a:solidFill>
                <a:latin typeface="Proxima Nova"/>
                <a:ea typeface="Proxima Nova"/>
                <a:cs typeface="Proxima Nova"/>
                <a:sym typeface="Proxima Nova"/>
              </a:rPr>
              <a:t>3 (30 sec.) </a:t>
            </a:r>
            <a:endParaRPr b="0" sz="3600">
              <a:solidFill>
                <a:srgbClr val="F5333F"/>
              </a:solidFill>
              <a:latin typeface="Proxima Nova"/>
              <a:ea typeface="Proxima Nova"/>
              <a:cs typeface="Proxima Nova"/>
              <a:sym typeface="Proxima Nova"/>
            </a:endParaRPr>
          </a:p>
        </p:txBody>
      </p:sp>
      <p:sp>
        <p:nvSpPr>
          <p:cNvPr id="807" name="Google Shape;807;g9fc3fd26f4_0_64"/>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29</a:t>
            </a:r>
            <a:endParaRPr/>
          </a:p>
        </p:txBody>
      </p:sp>
      <p:pic>
        <p:nvPicPr>
          <p:cNvPr id="808" name="Google Shape;808;g9fc3fd26f4_0_64"/>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809" name="Google Shape;809;g9fc3fd26f4_0_64"/>
          <p:cNvSpPr txBox="1"/>
          <p:nvPr/>
        </p:nvSpPr>
        <p:spPr>
          <a:xfrm>
            <a:off x="779325" y="1696825"/>
            <a:ext cx="6879900" cy="287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Which of the following methods </a:t>
            </a:r>
            <a:r>
              <a:rPr lang="en-IN" sz="1800">
                <a:solidFill>
                  <a:schemeClr val="dk1"/>
                </a:solidFill>
                <a:latin typeface="Calibri"/>
                <a:ea typeface="Calibri"/>
                <a:cs typeface="Calibri"/>
                <a:sym typeface="Calibri"/>
              </a:rPr>
              <a:t>are </a:t>
            </a:r>
            <a:r>
              <a:rPr lang="en-IN" sz="1800">
                <a:solidFill>
                  <a:schemeClr val="dk1"/>
                </a:solidFill>
                <a:latin typeface="Calibri"/>
                <a:ea typeface="Calibri"/>
                <a:cs typeface="Calibri"/>
                <a:sym typeface="Calibri"/>
              </a:rPr>
              <a:t>used for string comparison?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equals() method</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 = operator</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compareTo() method</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1200"/>
              </a:spcAft>
              <a:buClr>
                <a:schemeClr val="dk1"/>
              </a:buClr>
              <a:buSzPts val="1800"/>
              <a:buFont typeface="Calibri"/>
              <a:buAutoNum type="arabicPeriod"/>
            </a:pPr>
            <a:r>
              <a:rPr lang="en-IN" sz="1800">
                <a:solidFill>
                  <a:schemeClr val="dk1"/>
                </a:solidFill>
                <a:latin typeface="Calibri"/>
                <a:ea typeface="Calibri"/>
                <a:cs typeface="Calibri"/>
                <a:sym typeface="Calibri"/>
              </a:rPr>
              <a:t>All of the above</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ga7273d172c_0_22"/>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815" name="Google Shape;815;ga7273d172c_0_22"/>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816" name="Google Shape;816;ga7273d172c_0_22"/>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817" name="Google Shape;817;ga7273d172c_0_22"/>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818" name="Google Shape;818;ga7273d172c_0_22"/>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819" name="Google Shape;819;ga7273d172c_0_2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0" name="Google Shape;820;ga7273d172c_0_22"/>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1" name="Google Shape;821;ga7273d172c_0_22"/>
          <p:cNvSpPr/>
          <p:nvPr/>
        </p:nvSpPr>
        <p:spPr>
          <a:xfrm>
            <a:off x="-1" y="7620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822" name="Google Shape;822;ga7273d172c_0_22"/>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23"/>
                  </a:ext>
                </a:extLst>
              </a:rPr>
              <a:t>Poll </a:t>
            </a:r>
            <a:r>
              <a:rPr lang="en-IN" sz="3600">
                <a:solidFill>
                  <a:srgbClr val="F5333F"/>
                </a:solidFill>
                <a:latin typeface="Proxima Nova"/>
                <a:ea typeface="Proxima Nova"/>
                <a:cs typeface="Proxima Nova"/>
                <a:sym typeface="Proxima Nova"/>
              </a:rPr>
              <a:t>3 (Answer) </a:t>
            </a:r>
            <a:endParaRPr b="0" sz="3600">
              <a:solidFill>
                <a:srgbClr val="F5333F"/>
              </a:solidFill>
              <a:latin typeface="Proxima Nova"/>
              <a:ea typeface="Proxima Nova"/>
              <a:cs typeface="Proxima Nova"/>
              <a:sym typeface="Proxima Nova"/>
            </a:endParaRPr>
          </a:p>
        </p:txBody>
      </p:sp>
      <p:sp>
        <p:nvSpPr>
          <p:cNvPr id="823" name="Google Shape;823;ga7273d172c_0_22"/>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29</a:t>
            </a:r>
            <a:endParaRPr/>
          </a:p>
        </p:txBody>
      </p:sp>
      <p:pic>
        <p:nvPicPr>
          <p:cNvPr id="824" name="Google Shape;824;ga7273d172c_0_22"/>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825" name="Google Shape;825;ga7273d172c_0_22"/>
          <p:cNvSpPr txBox="1"/>
          <p:nvPr/>
        </p:nvSpPr>
        <p:spPr>
          <a:xfrm>
            <a:off x="779325" y="1696825"/>
            <a:ext cx="6879900" cy="287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Which of the following methods are used for string comparison?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equals() method</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 = operator</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compareTo() method</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1200"/>
              </a:spcAft>
              <a:buClr>
                <a:srgbClr val="FF0000"/>
              </a:buClr>
              <a:buSzPts val="1800"/>
              <a:buFont typeface="Calibri"/>
              <a:buAutoNum type="arabicPeriod"/>
            </a:pPr>
            <a:r>
              <a:rPr b="1" lang="en-IN" sz="1800">
                <a:solidFill>
                  <a:srgbClr val="FF0000"/>
                </a:solidFill>
                <a:latin typeface="Calibri"/>
                <a:ea typeface="Calibri"/>
                <a:cs typeface="Calibri"/>
                <a:sym typeface="Calibri"/>
              </a:rPr>
              <a:t>All of the above</a:t>
            </a:r>
            <a:endParaRPr b="1" sz="1800">
              <a:solidFill>
                <a:srgbClr val="FF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g9db11a5535_0_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832" name="Google Shape;832;g9db11a5535_0_11"/>
          <p:cNvSpPr txBox="1"/>
          <p:nvPr>
            <p:ph idx="1" type="body"/>
          </p:nvPr>
        </p:nvSpPr>
        <p:spPr>
          <a:xfrm>
            <a:off x="316682" y="767475"/>
            <a:ext cx="8252400" cy="3667800"/>
          </a:xfrm>
          <a:prstGeom prst="rect">
            <a:avLst/>
          </a:prstGeom>
          <a:noFill/>
          <a:ln>
            <a:noFill/>
          </a:ln>
        </p:spPr>
        <p:txBody>
          <a:bodyPr anchorCtr="0" anchor="t" bIns="45700" lIns="91425" spcFirstLastPara="1" rIns="91425" wrap="square" tIns="45700">
            <a:noAutofit/>
          </a:bodyPr>
          <a:lstStyle/>
          <a:p>
            <a:pPr indent="-304800" lvl="0" marL="457200" rtl="0" algn="l">
              <a:lnSpc>
                <a:spcPct val="90000"/>
              </a:lnSpc>
              <a:spcBef>
                <a:spcPts val="750"/>
              </a:spcBef>
              <a:spcAft>
                <a:spcPts val="0"/>
              </a:spcAft>
              <a:buSzPts val="1200"/>
              <a:buFont typeface="Arial"/>
              <a:buChar char="●"/>
            </a:pPr>
            <a:r>
              <a:rPr lang="en-IN" sz="1200">
                <a:latin typeface="Arial"/>
                <a:ea typeface="Arial"/>
                <a:cs typeface="Arial"/>
                <a:sym typeface="Arial"/>
              </a:rPr>
              <a:t>You can convert the characters of a string into the opposite case using the following methods:</a:t>
            </a:r>
            <a:endParaRPr sz="1200">
              <a:latin typeface="Arial"/>
              <a:ea typeface="Arial"/>
              <a:cs typeface="Arial"/>
              <a:sym typeface="Arial"/>
            </a:endParaRPr>
          </a:p>
          <a:p>
            <a:pPr indent="0" lvl="0" marL="0" rtl="0" algn="l">
              <a:lnSpc>
                <a:spcPct val="90000"/>
              </a:lnSpc>
              <a:spcBef>
                <a:spcPts val="750"/>
              </a:spcBef>
              <a:spcAft>
                <a:spcPts val="0"/>
              </a:spcAft>
              <a:buNone/>
            </a:pPr>
            <a:r>
              <a:t/>
            </a:r>
            <a:endParaRPr sz="1200">
              <a:latin typeface="Arial"/>
              <a:ea typeface="Arial"/>
              <a:cs typeface="Arial"/>
              <a:sym typeface="Arial"/>
            </a:endParaRPr>
          </a:p>
          <a:p>
            <a:pPr indent="0" lvl="0" marL="0" rtl="0" algn="l">
              <a:lnSpc>
                <a:spcPct val="90000"/>
              </a:lnSpc>
              <a:spcBef>
                <a:spcPts val="750"/>
              </a:spcBef>
              <a:spcAft>
                <a:spcPts val="0"/>
              </a:spcAft>
              <a:buNone/>
            </a:pPr>
            <a:r>
              <a:rPr b="1" lang="en-IN" sz="1200">
                <a:latin typeface="Arial"/>
                <a:ea typeface="Arial"/>
                <a:cs typeface="Arial"/>
                <a:sym typeface="Arial"/>
              </a:rPr>
              <a:t>From Uppercase to Lowercase</a:t>
            </a:r>
            <a:endParaRPr b="1" sz="1200">
              <a:latin typeface="Arial"/>
              <a:ea typeface="Arial"/>
              <a:cs typeface="Arial"/>
              <a:sym typeface="Arial"/>
            </a:endParaRPr>
          </a:p>
          <a:p>
            <a:pPr indent="-304800" lvl="0" marL="457200" rtl="0" algn="l">
              <a:lnSpc>
                <a:spcPct val="90000"/>
              </a:lnSpc>
              <a:spcBef>
                <a:spcPts val="750"/>
              </a:spcBef>
              <a:spcAft>
                <a:spcPts val="0"/>
              </a:spcAft>
              <a:buSzPts val="1200"/>
              <a:buChar char="●"/>
            </a:pPr>
            <a:r>
              <a:rPr lang="en-IN" sz="1200">
                <a:latin typeface="Arial"/>
                <a:ea typeface="Arial"/>
                <a:cs typeface="Arial"/>
                <a:sym typeface="Arial"/>
              </a:rPr>
              <a:t>The toLowerCase() method converts the characters of a String into lower-case characters. </a:t>
            </a:r>
            <a:endParaRPr sz="1200">
              <a:latin typeface="Arial"/>
              <a:ea typeface="Arial"/>
              <a:cs typeface="Arial"/>
              <a:sym typeface="Arial"/>
            </a:endParaRPr>
          </a:p>
          <a:p>
            <a:pPr indent="0" lvl="0" marL="0" rtl="0" algn="l">
              <a:lnSpc>
                <a:spcPct val="90000"/>
              </a:lnSpc>
              <a:spcBef>
                <a:spcPts val="750"/>
              </a:spcBef>
              <a:spcAft>
                <a:spcPts val="0"/>
              </a:spcAft>
              <a:buNone/>
            </a:pPr>
            <a:r>
              <a:t/>
            </a:r>
            <a:endParaRPr sz="1200">
              <a:latin typeface="Arial"/>
              <a:ea typeface="Arial"/>
              <a:cs typeface="Arial"/>
              <a:sym typeface="Arial"/>
            </a:endParaRPr>
          </a:p>
          <a:p>
            <a:pPr indent="0" lvl="0" marL="0" rtl="0" algn="l">
              <a:lnSpc>
                <a:spcPct val="90000"/>
              </a:lnSpc>
              <a:spcBef>
                <a:spcPts val="750"/>
              </a:spcBef>
              <a:spcAft>
                <a:spcPts val="0"/>
              </a:spcAft>
              <a:buNone/>
            </a:pPr>
            <a:r>
              <a:t/>
            </a:r>
            <a:endParaRPr sz="1200">
              <a:latin typeface="Arial"/>
              <a:ea typeface="Arial"/>
              <a:cs typeface="Arial"/>
              <a:sym typeface="Arial"/>
            </a:endParaRPr>
          </a:p>
          <a:p>
            <a:pPr indent="0" lvl="0" marL="0" rtl="0" algn="l">
              <a:lnSpc>
                <a:spcPct val="90000"/>
              </a:lnSpc>
              <a:spcBef>
                <a:spcPts val="750"/>
              </a:spcBef>
              <a:spcAft>
                <a:spcPts val="0"/>
              </a:spcAft>
              <a:buNone/>
            </a:pPr>
            <a:r>
              <a:t/>
            </a:r>
            <a:endParaRPr sz="1200">
              <a:latin typeface="Arial"/>
              <a:ea typeface="Arial"/>
              <a:cs typeface="Arial"/>
              <a:sym typeface="Arial"/>
            </a:endParaRPr>
          </a:p>
          <a:p>
            <a:pPr indent="0" lvl="0" marL="0" rtl="0" algn="l">
              <a:lnSpc>
                <a:spcPct val="90000"/>
              </a:lnSpc>
              <a:spcBef>
                <a:spcPts val="750"/>
              </a:spcBef>
              <a:spcAft>
                <a:spcPts val="0"/>
              </a:spcAft>
              <a:buNone/>
            </a:pPr>
            <a:r>
              <a:t/>
            </a:r>
            <a:endParaRPr sz="1200">
              <a:latin typeface="Arial"/>
              <a:ea typeface="Arial"/>
              <a:cs typeface="Arial"/>
              <a:sym typeface="Arial"/>
            </a:endParaRPr>
          </a:p>
          <a:p>
            <a:pPr indent="0" lvl="0" marL="0" rtl="0" algn="l">
              <a:lnSpc>
                <a:spcPct val="90000"/>
              </a:lnSpc>
              <a:spcBef>
                <a:spcPts val="750"/>
              </a:spcBef>
              <a:spcAft>
                <a:spcPts val="0"/>
              </a:spcAft>
              <a:buNone/>
            </a:pPr>
            <a:r>
              <a:t/>
            </a:r>
            <a:endParaRPr sz="1200">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b="1" lang="en-IN" sz="1200">
                <a:latin typeface="Arial"/>
                <a:ea typeface="Arial"/>
                <a:cs typeface="Arial"/>
                <a:sym typeface="Arial"/>
              </a:rPr>
              <a:t>From Lowercase to Uppercase</a:t>
            </a:r>
            <a:endParaRPr b="1" sz="1200">
              <a:latin typeface="Arial"/>
              <a:ea typeface="Arial"/>
              <a:cs typeface="Arial"/>
              <a:sym typeface="Arial"/>
            </a:endParaRPr>
          </a:p>
          <a:p>
            <a:pPr indent="-304800" lvl="0" marL="457200" rtl="0" algn="l">
              <a:spcBef>
                <a:spcPts val="750"/>
              </a:spcBef>
              <a:spcAft>
                <a:spcPts val="0"/>
              </a:spcAft>
              <a:buSzPts val="1200"/>
              <a:buChar char="●"/>
            </a:pPr>
            <a:r>
              <a:rPr lang="en-IN" sz="1200">
                <a:latin typeface="Arial"/>
                <a:ea typeface="Arial"/>
                <a:cs typeface="Arial"/>
                <a:sym typeface="Arial"/>
              </a:rPr>
              <a:t>The toUpperCase() method converts the characters of a String into upper</a:t>
            </a:r>
            <a:r>
              <a:rPr lang="en-IN" sz="1200">
                <a:latin typeface="Arial"/>
                <a:ea typeface="Arial"/>
                <a:cs typeface="Arial"/>
                <a:sym typeface="Arial"/>
                <a:extLst>
                  <a:ext uri="http://customooxmlschemas.google.com/">
                    <go:slidesCustomData xmlns:go="http://customooxmlschemas.google.com/" textRoundtripDataId="24"/>
                  </a:ext>
                </a:extLst>
              </a:rPr>
              <a:t>-case </a:t>
            </a:r>
            <a:r>
              <a:rPr lang="en-IN" sz="1200">
                <a:latin typeface="Arial"/>
                <a:ea typeface="Arial"/>
                <a:cs typeface="Arial"/>
                <a:sym typeface="Arial"/>
              </a:rPr>
              <a:t>characters. </a:t>
            </a:r>
            <a:endParaRPr sz="1200">
              <a:latin typeface="Arial"/>
              <a:ea typeface="Arial"/>
              <a:cs typeface="Arial"/>
              <a:sym typeface="Arial"/>
            </a:endParaRPr>
          </a:p>
          <a:p>
            <a:pPr indent="0" lvl="0" marL="0" rtl="0" algn="l">
              <a:lnSpc>
                <a:spcPct val="90000"/>
              </a:lnSpc>
              <a:spcBef>
                <a:spcPts val="750"/>
              </a:spcBef>
              <a:spcAft>
                <a:spcPts val="0"/>
              </a:spcAft>
              <a:buNone/>
            </a:pPr>
            <a:r>
              <a:t/>
            </a:r>
            <a:endParaRPr sz="1200">
              <a:latin typeface="Arial"/>
              <a:ea typeface="Arial"/>
              <a:cs typeface="Arial"/>
              <a:sym typeface="Arial"/>
            </a:endParaRPr>
          </a:p>
        </p:txBody>
      </p:sp>
      <p:sp>
        <p:nvSpPr>
          <p:cNvPr id="833" name="Google Shape;833;g9db11a5535_0_11"/>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String Case</a:t>
            </a:r>
            <a:endParaRPr/>
          </a:p>
        </p:txBody>
      </p:sp>
      <p:sp>
        <p:nvSpPr>
          <p:cNvPr id="834" name="Google Shape;834;g9db11a5535_0_11"/>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graphicFrame>
        <p:nvGraphicFramePr>
          <p:cNvPr id="835" name="Google Shape;835;g9db11a5535_0_11"/>
          <p:cNvGraphicFramePr/>
          <p:nvPr/>
        </p:nvGraphicFramePr>
        <p:xfrm>
          <a:off x="889600" y="3823925"/>
          <a:ext cx="3000000" cy="3000000"/>
        </p:xfrm>
        <a:graphic>
          <a:graphicData uri="http://schemas.openxmlformats.org/drawingml/2006/table">
            <a:tbl>
              <a:tblPr>
                <a:noFill/>
                <a:tableStyleId>{B55EB992-3BB1-4667-AE78-24FCD7446CFE}</a:tableStyleId>
              </a:tblPr>
              <a:tblGrid>
                <a:gridCol w="3875650"/>
              </a:tblGrid>
              <a:tr h="868575">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s1=</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System.out.println(s1.toUpperCase(s1));</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a:t>
                      </a:r>
                      <a:endParaRPr sz="1000">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graphicFrame>
        <p:nvGraphicFramePr>
          <p:cNvPr id="836" name="Google Shape;836;g9db11a5535_0_11"/>
          <p:cNvGraphicFramePr/>
          <p:nvPr/>
        </p:nvGraphicFramePr>
        <p:xfrm>
          <a:off x="836100" y="1957750"/>
          <a:ext cx="3000000" cy="3000000"/>
        </p:xfrm>
        <a:graphic>
          <a:graphicData uri="http://schemas.openxmlformats.org/drawingml/2006/table">
            <a:tbl>
              <a:tblPr>
                <a:noFill/>
                <a:tableStyleId>{B55EB992-3BB1-4667-AE78-24FCD7446CFE}</a:tableStyleId>
              </a:tblPr>
              <a:tblGrid>
                <a:gridCol w="3735900"/>
              </a:tblGrid>
              <a:tr h="868575">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s1=</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System.out.println(s1.toLowerCase(s1));</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a:t>
                      </a:r>
                      <a:endParaRPr sz="1000">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pic>
        <p:nvPicPr>
          <p:cNvPr id="624" name="Google Shape;624;p2"/>
          <p:cNvPicPr preferRelativeResize="0"/>
          <p:nvPr>
            <p:ph idx="2" type="pic"/>
          </p:nvPr>
        </p:nvPicPr>
        <p:blipFill rotWithShape="1">
          <a:blip r:embed="rId3">
            <a:alphaModFix/>
          </a:blip>
          <a:srcRect b="7695" l="0" r="0" t="7698"/>
          <a:stretch/>
        </p:blipFill>
        <p:spPr>
          <a:xfrm>
            <a:off x="0" y="-11"/>
            <a:ext cx="9144000" cy="5143500"/>
          </a:xfrm>
          <a:prstGeom prst="rect">
            <a:avLst/>
          </a:prstGeom>
          <a:noFill/>
          <a:ln>
            <a:noFill/>
          </a:ln>
        </p:spPr>
      </p:pic>
      <p:sp>
        <p:nvSpPr>
          <p:cNvPr id="625" name="Google Shape;625;p2"/>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E72D3F"/>
              </a:buClr>
              <a:buSzPts val="1400"/>
              <a:buFont typeface="Proxima Nova"/>
              <a:buNone/>
            </a:pPr>
            <a:r>
              <a:rPr lang="en-IN">
                <a:solidFill>
                  <a:srgbClr val="E72D3F"/>
                </a:solidFill>
              </a:rPr>
              <a:t>06/10/2020</a:t>
            </a:r>
            <a:endParaRPr sz="900">
              <a:solidFill>
                <a:srgbClr val="E72D3F"/>
              </a:solidFill>
              <a:latin typeface="Proxima Nova"/>
              <a:ea typeface="Proxima Nova"/>
              <a:cs typeface="Proxima Nova"/>
              <a:sym typeface="Proxima Nova"/>
            </a:endParaRPr>
          </a:p>
        </p:txBody>
      </p:sp>
      <p:sp>
        <p:nvSpPr>
          <p:cNvPr id="626" name="Google Shape;626;p2"/>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E72D3F"/>
              </a:buClr>
              <a:buSzPts val="900"/>
              <a:buFont typeface="Proxima Nova"/>
              <a:buNone/>
            </a:pPr>
            <a:fld id="{00000000-1234-1234-1234-123412341234}" type="slidenum">
              <a:rPr lang="en-IN" sz="900">
                <a:solidFill>
                  <a:srgbClr val="E72D3F"/>
                </a:solidFill>
                <a:latin typeface="Proxima Nova"/>
                <a:ea typeface="Proxima Nova"/>
                <a:cs typeface="Proxima Nova"/>
                <a:sym typeface="Proxima Nova"/>
              </a:rPr>
              <a:t>‹#›</a:t>
            </a:fld>
            <a:endParaRPr sz="900">
              <a:solidFill>
                <a:srgbClr val="E72D3F"/>
              </a:solidFill>
              <a:latin typeface="Proxima Nova"/>
              <a:ea typeface="Proxima Nova"/>
              <a:cs typeface="Proxima Nova"/>
              <a:sym typeface="Proxima Nova"/>
            </a:endParaRPr>
          </a:p>
        </p:txBody>
      </p:sp>
      <p:pic>
        <p:nvPicPr>
          <p:cNvPr id="627" name="Google Shape;627;p2"/>
          <p:cNvPicPr preferRelativeResize="0"/>
          <p:nvPr/>
        </p:nvPicPr>
        <p:blipFill rotWithShape="1">
          <a:blip r:embed="rId4">
            <a:alphaModFix/>
          </a:blip>
          <a:srcRect b="0" l="0" r="0" t="0"/>
          <a:stretch/>
        </p:blipFill>
        <p:spPr>
          <a:xfrm>
            <a:off x="635172" y="0"/>
            <a:ext cx="3259769" cy="4041775"/>
          </a:xfrm>
          <a:prstGeom prst="rect">
            <a:avLst/>
          </a:prstGeom>
          <a:noFill/>
          <a:ln>
            <a:noFill/>
          </a:ln>
        </p:spPr>
      </p:pic>
      <p:sp>
        <p:nvSpPr>
          <p:cNvPr id="628" name="Google Shape;628;p2"/>
          <p:cNvSpPr txBox="1"/>
          <p:nvPr/>
        </p:nvSpPr>
        <p:spPr>
          <a:xfrm>
            <a:off x="733779" y="1063036"/>
            <a:ext cx="3000962" cy="11382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Course:</a:t>
            </a:r>
            <a:r>
              <a:rPr b="0" i="0" lang="en-IN" sz="1800" u="none" cap="none" strike="noStrike">
                <a:solidFill>
                  <a:schemeClr val="lt1"/>
                </a:solidFill>
                <a:latin typeface="Proxima Nova"/>
                <a:ea typeface="Proxima Nova"/>
                <a:cs typeface="Proxima Nova"/>
                <a:sym typeface="Proxima Nova"/>
              </a:rPr>
              <a:t> Foundation of programming</a:t>
            </a:r>
            <a:endParaRPr b="0" i="0" sz="1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Lecture </a:t>
            </a:r>
            <a:r>
              <a:rPr b="1" lang="en-IN" sz="1800">
                <a:solidFill>
                  <a:srgbClr val="FFFFFF"/>
                </a:solidFill>
                <a:latin typeface="Proxima Nova"/>
                <a:ea typeface="Proxima Nova"/>
                <a:cs typeface="Proxima Nova"/>
                <a:sym typeface="Proxima Nova"/>
              </a:rPr>
              <a:t>o</a:t>
            </a:r>
            <a:r>
              <a:rPr b="1" i="0" lang="en-IN" sz="1800" u="none" cap="none" strike="noStrike">
                <a:solidFill>
                  <a:srgbClr val="FFFFFF"/>
                </a:solidFill>
                <a:latin typeface="Proxima Nova"/>
                <a:ea typeface="Proxima Nova"/>
                <a:cs typeface="Proxima Nova"/>
                <a:sym typeface="Proxima Nova"/>
              </a:rPr>
              <a:t>n:</a:t>
            </a:r>
            <a:r>
              <a:rPr b="0" i="0" lang="en-IN" sz="1800" u="none" cap="none" strike="noStrike">
                <a:solidFill>
                  <a:srgbClr val="FFFFFF"/>
                </a:solidFill>
                <a:latin typeface="Proxima Nova"/>
                <a:ea typeface="Proxima Nova"/>
                <a:cs typeface="Proxima Nova"/>
                <a:sym typeface="Proxima Nova"/>
              </a:rPr>
              <a:t> </a:t>
            </a:r>
            <a:r>
              <a:rPr lang="en-IN" sz="1800">
                <a:solidFill>
                  <a:srgbClr val="FFFFFF"/>
                </a:solidFill>
                <a:latin typeface="Proxima Nova"/>
                <a:ea typeface="Proxima Nova"/>
                <a:cs typeface="Proxima Nova"/>
                <a:sym typeface="Proxima Nova"/>
              </a:rPr>
              <a:t>Strings and Arrays</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lt1"/>
              </a:solidFill>
              <a:latin typeface="Proxima Nova"/>
              <a:ea typeface="Proxima Nova"/>
              <a:cs typeface="Proxima Nova"/>
              <a:sym typeface="Proxima Nova"/>
            </a:endParaRPr>
          </a:p>
        </p:txBody>
      </p:sp>
      <p:pic>
        <p:nvPicPr>
          <p:cNvPr id="629" name="Google Shape;629;p2"/>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g9db11a5535_0_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843" name="Google Shape;843;g9db11a5535_0_21"/>
          <p:cNvSpPr txBox="1"/>
          <p:nvPr>
            <p:ph idx="1" type="body"/>
          </p:nvPr>
        </p:nvSpPr>
        <p:spPr>
          <a:xfrm>
            <a:off x="316682" y="752700"/>
            <a:ext cx="8252400" cy="36828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750"/>
              </a:spcBef>
              <a:spcAft>
                <a:spcPts val="0"/>
              </a:spcAft>
              <a:buSzPts val="1600"/>
              <a:buFont typeface="Arial"/>
              <a:buChar char="●"/>
            </a:pPr>
            <a:r>
              <a:rPr lang="en-IN" sz="1600">
                <a:latin typeface="Arial"/>
                <a:ea typeface="Arial"/>
                <a:cs typeface="Arial"/>
                <a:sym typeface="Arial"/>
              </a:rPr>
              <a:t>The length of a string refers to the total number of characters it contains.</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a:p>
            <a:pPr indent="-330200" lvl="0" marL="457200" rtl="0" algn="l">
              <a:lnSpc>
                <a:spcPct val="90000"/>
              </a:lnSpc>
              <a:spcBef>
                <a:spcPts val="750"/>
              </a:spcBef>
              <a:spcAft>
                <a:spcPts val="0"/>
              </a:spcAft>
              <a:buSzPts val="1600"/>
              <a:buFont typeface="Arial"/>
              <a:buChar char="●"/>
            </a:pPr>
            <a:r>
              <a:rPr lang="en-IN" sz="1600">
                <a:latin typeface="Arial"/>
                <a:ea typeface="Arial"/>
                <a:cs typeface="Arial"/>
                <a:sym typeface="Arial"/>
              </a:rPr>
              <a:t>To calculate the length of a string in Java, you can use the inbuilt length() method of the Java string class.</a:t>
            </a:r>
            <a:endParaRPr sz="1600">
              <a:latin typeface="Arial"/>
              <a:ea typeface="Arial"/>
              <a:cs typeface="Arial"/>
              <a:sym typeface="Arial"/>
            </a:endParaRPr>
          </a:p>
          <a:p>
            <a:pPr indent="0" lvl="0" marL="457200" rtl="0" algn="l">
              <a:lnSpc>
                <a:spcPct val="90000"/>
              </a:lnSpc>
              <a:spcBef>
                <a:spcPts val="750"/>
              </a:spcBef>
              <a:spcAft>
                <a:spcPts val="0"/>
              </a:spcAft>
              <a:buNone/>
            </a:pPr>
            <a:r>
              <a:t/>
            </a:r>
            <a:endParaRPr sz="1600">
              <a:latin typeface="Arial"/>
              <a:ea typeface="Arial"/>
              <a:cs typeface="Arial"/>
              <a:sym typeface="Arial"/>
            </a:endParaRPr>
          </a:p>
          <a:p>
            <a:pPr indent="-330200" lvl="0" marL="457200" rtl="0" algn="l">
              <a:lnSpc>
                <a:spcPct val="90000"/>
              </a:lnSpc>
              <a:spcBef>
                <a:spcPts val="750"/>
              </a:spcBef>
              <a:spcAft>
                <a:spcPts val="0"/>
              </a:spcAft>
              <a:buSzPts val="1600"/>
              <a:buFont typeface="Arial"/>
              <a:buChar char="●"/>
            </a:pPr>
            <a:r>
              <a:rPr lang="en-IN" sz="1600">
                <a:latin typeface="Arial"/>
                <a:ea typeface="Arial"/>
                <a:cs typeface="Arial"/>
                <a:sym typeface="Arial"/>
              </a:rPr>
              <a:t>The method length() counts the total number of characters in a given String.</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p:txBody>
      </p:sp>
      <p:sp>
        <p:nvSpPr>
          <p:cNvPr id="844" name="Google Shape;844;g9db11a5535_0_21"/>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String Length</a:t>
            </a:r>
            <a:endParaRPr/>
          </a:p>
        </p:txBody>
      </p:sp>
      <p:graphicFrame>
        <p:nvGraphicFramePr>
          <p:cNvPr id="845" name="Google Shape;845;g9db11a5535_0_21"/>
          <p:cNvGraphicFramePr/>
          <p:nvPr/>
        </p:nvGraphicFramePr>
        <p:xfrm>
          <a:off x="1404175" y="3226100"/>
          <a:ext cx="3000000" cy="3000000"/>
        </p:xfrm>
        <a:graphic>
          <a:graphicData uri="http://schemas.openxmlformats.org/drawingml/2006/table">
            <a:tbl>
              <a:tblPr>
                <a:noFill/>
                <a:tableStyleId>{B55EB992-3BB1-4667-AE78-24FCD7446CFE}</a:tableStyleId>
              </a:tblPr>
              <a:tblGrid>
                <a:gridCol w="3683525"/>
              </a:tblGrid>
              <a:tr h="981750">
                <a:tc>
                  <a:txBody>
                    <a:bodyPr/>
                    <a:lstStyle/>
                    <a:p>
                      <a:pPr indent="0" lvl="0" marL="0" rtl="0" algn="l">
                        <a:lnSpc>
                          <a:spcPct val="115000"/>
                        </a:lnSpc>
                        <a:spcBef>
                          <a:spcPts val="0"/>
                        </a:spcBef>
                        <a:spcAft>
                          <a:spcPts val="0"/>
                        </a:spcAft>
                        <a:buNone/>
                      </a:pPr>
                      <a:r>
                        <a:rPr lang="en-IN" sz="1100">
                          <a:solidFill>
                            <a:srgbClr val="FCC28C"/>
                          </a:solidFill>
                          <a:highlight>
                            <a:srgbClr val="333333"/>
                          </a:highlight>
                          <a:latin typeface="Consolas"/>
                          <a:ea typeface="Consolas"/>
                          <a:cs typeface="Consolas"/>
                          <a:sym typeface="Consolas"/>
                        </a:rPr>
                        <a:t>public</a:t>
                      </a:r>
                      <a:r>
                        <a:rPr lang="en-IN" sz="1100">
                          <a:solidFill>
                            <a:srgbClr val="FFFFFF"/>
                          </a:solidFill>
                          <a:highlight>
                            <a:srgbClr val="333333"/>
                          </a:highlight>
                          <a:latin typeface="Consolas"/>
                          <a:ea typeface="Consolas"/>
                          <a:cs typeface="Consolas"/>
                          <a:sym typeface="Consolas"/>
                        </a:rPr>
                        <a:t> </a:t>
                      </a:r>
                      <a:r>
                        <a:rPr lang="en-IN" sz="1100">
                          <a:solidFill>
                            <a:srgbClr val="FCC28C"/>
                          </a:solidFill>
                          <a:highlight>
                            <a:srgbClr val="333333"/>
                          </a:highlight>
                          <a:latin typeface="Consolas"/>
                          <a:ea typeface="Consolas"/>
                          <a:cs typeface="Consolas"/>
                          <a:sym typeface="Consolas"/>
                        </a:rPr>
                        <a:t>static</a:t>
                      </a:r>
                      <a:r>
                        <a:rPr lang="en-IN" sz="1100">
                          <a:solidFill>
                            <a:srgbClr val="FFFFFF"/>
                          </a:solidFill>
                          <a:highlight>
                            <a:srgbClr val="333333"/>
                          </a:highlight>
                          <a:latin typeface="Consolas"/>
                          <a:ea typeface="Consolas"/>
                          <a:cs typeface="Consolas"/>
                          <a:sym typeface="Consolas"/>
                        </a:rPr>
                        <a:t> </a:t>
                      </a:r>
                      <a:r>
                        <a:rPr lang="en-IN" sz="1100">
                          <a:solidFill>
                            <a:srgbClr val="FCC28C"/>
                          </a:solidFill>
                          <a:highlight>
                            <a:srgbClr val="333333"/>
                          </a:highlight>
                          <a:latin typeface="Consolas"/>
                          <a:ea typeface="Consolas"/>
                          <a:cs typeface="Consolas"/>
                          <a:sym typeface="Consolas"/>
                        </a:rPr>
                        <a:t>void</a:t>
                      </a:r>
                      <a:r>
                        <a:rPr lang="en-IN" sz="1100">
                          <a:solidFill>
                            <a:srgbClr val="FFFFFF"/>
                          </a:solidFill>
                          <a:highlight>
                            <a:srgbClr val="333333"/>
                          </a:highlight>
                          <a:latin typeface="Consolas"/>
                          <a:ea typeface="Consolas"/>
                          <a:cs typeface="Consolas"/>
                          <a:sym typeface="Consolas"/>
                        </a:rPr>
                        <a:t> </a:t>
                      </a:r>
                      <a:r>
                        <a:rPr lang="en-IN" sz="1100">
                          <a:solidFill>
                            <a:srgbClr val="FFFFAA"/>
                          </a:solidFill>
                          <a:highlight>
                            <a:srgbClr val="333333"/>
                          </a:highlight>
                          <a:latin typeface="Consolas"/>
                          <a:ea typeface="Consolas"/>
                          <a:cs typeface="Consolas"/>
                          <a:sym typeface="Consolas"/>
                        </a:rPr>
                        <a:t>main</a:t>
                      </a:r>
                      <a:r>
                        <a:rPr lang="en-IN" sz="1100">
                          <a:solidFill>
                            <a:srgbClr val="FFFFFF"/>
                          </a:solidFill>
                          <a:highlight>
                            <a:srgbClr val="333333"/>
                          </a:highlight>
                          <a:latin typeface="Consolas"/>
                          <a:ea typeface="Consolas"/>
                          <a:cs typeface="Consolas"/>
                          <a:sym typeface="Consolas"/>
                        </a:rPr>
                        <a:t>(String args[])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n-IN" sz="1100">
                          <a:solidFill>
                            <a:srgbClr val="FFFFFF"/>
                          </a:solidFill>
                          <a:highlight>
                            <a:srgbClr val="333333"/>
                          </a:highlight>
                          <a:latin typeface="Consolas"/>
                          <a:ea typeface="Consolas"/>
                          <a:cs typeface="Consolas"/>
                          <a:sym typeface="Consolas"/>
                        </a:rPr>
                        <a:t>  String s1 = “Heya”;</a:t>
                      </a:r>
                      <a:br>
                        <a:rPr lang="en-IN" sz="1100">
                          <a:solidFill>
                            <a:srgbClr val="FFFFFF"/>
                          </a:solidFill>
                          <a:highlight>
                            <a:srgbClr val="333333"/>
                          </a:highlight>
                          <a:latin typeface="Consolas"/>
                          <a:ea typeface="Consolas"/>
                          <a:cs typeface="Consolas"/>
                          <a:sym typeface="Consolas"/>
                        </a:rPr>
                      </a:br>
                      <a:r>
                        <a:rPr lang="en-IN" sz="1100">
                          <a:solidFill>
                            <a:srgbClr val="FFFFFF"/>
                          </a:solidFill>
                          <a:highlight>
                            <a:srgbClr val="333333"/>
                          </a:highlight>
                          <a:latin typeface="Consolas"/>
                          <a:ea typeface="Consolas"/>
                          <a:cs typeface="Consolas"/>
                          <a:sym typeface="Consolas"/>
                        </a:rPr>
                        <a:t>  </a:t>
                      </a:r>
                      <a:r>
                        <a:rPr lang="en-IN" sz="1100">
                          <a:solidFill>
                            <a:srgbClr val="FCC28C"/>
                          </a:solidFill>
                          <a:highlight>
                            <a:srgbClr val="333333"/>
                          </a:highlight>
                          <a:latin typeface="Consolas"/>
                          <a:ea typeface="Consolas"/>
                          <a:cs typeface="Consolas"/>
                          <a:sym typeface="Consolas"/>
                        </a:rPr>
                        <a:t>int</a:t>
                      </a:r>
                      <a:r>
                        <a:rPr lang="en-IN" sz="1100">
                          <a:solidFill>
                            <a:srgbClr val="FFFFFF"/>
                          </a:solidFill>
                          <a:highlight>
                            <a:srgbClr val="333333"/>
                          </a:highlight>
                          <a:latin typeface="Consolas"/>
                          <a:ea typeface="Consolas"/>
                          <a:cs typeface="Consolas"/>
                          <a:sym typeface="Consolas"/>
                        </a:rPr>
                        <a:t> length = s1.length();</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n-IN" sz="1100">
                          <a:solidFill>
                            <a:srgbClr val="FFFFFF"/>
                          </a:solidFill>
                          <a:highlight>
                            <a:srgbClr val="333333"/>
                          </a:highlight>
                          <a:latin typeface="Consolas"/>
                          <a:ea typeface="Consolas"/>
                          <a:cs typeface="Consolas"/>
                          <a:sym typeface="Consolas"/>
                        </a:rPr>
                        <a:t>  //Length of the string is printed.</a:t>
                      </a:r>
                      <a:br>
                        <a:rPr lang="en-IN" sz="11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25"/>
                            </a:ext>
                          </a:extLst>
                        </a:rPr>
                      </a:br>
                      <a:r>
                        <a:rPr lang="en-IN" sz="11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25"/>
                            </a:ext>
                          </a:extLst>
                        </a:rPr>
                        <a:t>  </a:t>
                      </a:r>
                      <a:r>
                        <a:rPr lang="en-IN" sz="1100">
                          <a:solidFill>
                            <a:srgbClr val="FFFFFF"/>
                          </a:solidFill>
                          <a:highlight>
                            <a:srgbClr val="333333"/>
                          </a:highlight>
                          <a:latin typeface="Consolas"/>
                          <a:ea typeface="Consolas"/>
                          <a:cs typeface="Consolas"/>
                          <a:sym typeface="Consolas"/>
                        </a:rPr>
                        <a:t>System.out.println(length);</a:t>
                      </a:r>
                      <a:r>
                        <a:rPr lang="en-IN" sz="1100">
                          <a:solidFill>
                            <a:srgbClr val="888888"/>
                          </a:solidFill>
                          <a:highlight>
                            <a:srgbClr val="333333"/>
                          </a:highlight>
                          <a:latin typeface="Consolas"/>
                          <a:ea typeface="Consolas"/>
                          <a:cs typeface="Consolas"/>
                          <a:sym typeface="Consolas"/>
                        </a:rPr>
                        <a:t>//4</a:t>
                      </a:r>
                      <a:br>
                        <a:rPr lang="en-IN" sz="1100">
                          <a:solidFill>
                            <a:srgbClr val="FFFFFF"/>
                          </a:solidFill>
                          <a:highlight>
                            <a:srgbClr val="333333"/>
                          </a:highlight>
                          <a:latin typeface="Consolas"/>
                          <a:ea typeface="Consolas"/>
                          <a:cs typeface="Consolas"/>
                          <a:sym typeface="Consolas"/>
                        </a:rPr>
                      </a:br>
                      <a:r>
                        <a:rPr lang="en-IN" sz="1100">
                          <a:solidFill>
                            <a:srgbClr val="FFFFFF"/>
                          </a:solidFill>
                          <a:highlight>
                            <a:srgbClr val="333333"/>
                          </a:highlight>
                          <a:latin typeface="Consolas"/>
                          <a:ea typeface="Consolas"/>
                          <a:cs typeface="Consolas"/>
                          <a:sym typeface="Consolas"/>
                        </a:rPr>
                        <a:t>}</a:t>
                      </a:r>
                      <a:endParaRPr sz="1100"/>
                    </a:p>
                  </a:txBody>
                  <a:tcPr marT="63500" marB="63500" marR="63500" marL="63500">
                    <a:solidFill>
                      <a:srgbClr val="33333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9fc3fd26f4_0_1307"/>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851" name="Google Shape;851;g9fc3fd26f4_0_1307"/>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852" name="Google Shape;852;g9fc3fd26f4_0_1307"/>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853" name="Google Shape;853;g9fc3fd26f4_0_1307"/>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854" name="Google Shape;854;g9fc3fd26f4_0_1307"/>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855" name="Google Shape;855;g9fc3fd26f4_0_130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6" name="Google Shape;856;g9fc3fd26f4_0_1307"/>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g9fc3fd26f4_0_1307"/>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858" name="Google Shape;858;g9fc3fd26f4_0_1307"/>
          <p:cNvSpPr txBox="1"/>
          <p:nvPr/>
        </p:nvSpPr>
        <p:spPr>
          <a:xfrm>
            <a:off x="638167" y="183672"/>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26"/>
                  </a:ext>
                </a:extLst>
              </a:rPr>
              <a:t>Poll </a:t>
            </a:r>
            <a:r>
              <a:rPr lang="en-IN" sz="3600">
                <a:solidFill>
                  <a:srgbClr val="F5333F"/>
                </a:solidFill>
                <a:latin typeface="Proxima Nova"/>
                <a:ea typeface="Proxima Nova"/>
                <a:cs typeface="Proxima Nova"/>
                <a:sym typeface="Proxima Nova"/>
              </a:rPr>
              <a:t>4 (30 sec.) </a:t>
            </a:r>
            <a:endParaRPr b="0" sz="3600">
              <a:solidFill>
                <a:srgbClr val="F5333F"/>
              </a:solidFill>
              <a:latin typeface="Proxima Nova"/>
              <a:ea typeface="Proxima Nova"/>
              <a:cs typeface="Proxima Nova"/>
              <a:sym typeface="Proxima Nova"/>
            </a:endParaRPr>
          </a:p>
        </p:txBody>
      </p:sp>
      <p:sp>
        <p:nvSpPr>
          <p:cNvPr id="859" name="Google Shape;859;g9fc3fd26f4_0_1307"/>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34</a:t>
            </a:r>
            <a:endParaRPr/>
          </a:p>
        </p:txBody>
      </p:sp>
      <p:pic>
        <p:nvPicPr>
          <p:cNvPr id="860" name="Google Shape;860;g9fc3fd26f4_0_1307"/>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861" name="Google Shape;861;g9fc3fd26f4_0_1307"/>
          <p:cNvSpPr txBox="1"/>
          <p:nvPr/>
        </p:nvSpPr>
        <p:spPr>
          <a:xfrm>
            <a:off x="791725" y="1386975"/>
            <a:ext cx="6879900" cy="287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What will be the output of the following code?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5, 6</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6, 5</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5, 5</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1200"/>
              </a:spcAft>
              <a:buClr>
                <a:schemeClr val="dk1"/>
              </a:buClr>
              <a:buSzPts val="1800"/>
              <a:buFont typeface="Calibri"/>
              <a:buAutoNum type="arabicPeriod"/>
            </a:pPr>
            <a:r>
              <a:rPr lang="en-IN" sz="1800">
                <a:solidFill>
                  <a:schemeClr val="dk1"/>
                </a:solidFill>
                <a:latin typeface="Calibri"/>
                <a:ea typeface="Calibri"/>
                <a:cs typeface="Calibri"/>
                <a:sym typeface="Calibri"/>
              </a:rPr>
              <a:t>Error</a:t>
            </a:r>
            <a:endParaRPr sz="1800">
              <a:solidFill>
                <a:schemeClr val="dk1"/>
              </a:solidFill>
              <a:latin typeface="Calibri"/>
              <a:ea typeface="Calibri"/>
              <a:cs typeface="Calibri"/>
              <a:sym typeface="Calibri"/>
            </a:endParaRPr>
          </a:p>
        </p:txBody>
      </p:sp>
      <p:graphicFrame>
        <p:nvGraphicFramePr>
          <p:cNvPr id="862" name="Google Shape;862;g9fc3fd26f4_0_1307"/>
          <p:cNvGraphicFramePr/>
          <p:nvPr/>
        </p:nvGraphicFramePr>
        <p:xfrm>
          <a:off x="2383300" y="1924450"/>
          <a:ext cx="3000000" cy="3000000"/>
        </p:xfrm>
        <a:graphic>
          <a:graphicData uri="http://schemas.openxmlformats.org/drawingml/2006/table">
            <a:tbl>
              <a:tblPr>
                <a:noFill/>
                <a:tableStyleId>{B55EB992-3BB1-4667-AE78-24FCD7446CFE}</a:tableStyleId>
              </a:tblPr>
              <a:tblGrid>
                <a:gridCol w="2853125"/>
              </a:tblGrid>
              <a:tr h="12700">
                <a:tc>
                  <a:txBody>
                    <a:bodyPr/>
                    <a:lstStyle/>
                    <a:p>
                      <a:pPr indent="0" lvl="0" marL="0" rtl="0" algn="l">
                        <a:lnSpc>
                          <a:spcPct val="115000"/>
                        </a:lnSpc>
                        <a:spcBef>
                          <a:spcPts val="0"/>
                        </a:spcBef>
                        <a:spcAft>
                          <a:spcPts val="0"/>
                        </a:spcAft>
                        <a:buNone/>
                      </a:pPr>
                      <a:r>
                        <a:rPr lang="en-IN" sz="1000">
                          <a:solidFill>
                            <a:srgbClr val="FFFFFF"/>
                          </a:solidFill>
                          <a:highlight>
                            <a:srgbClr val="333333"/>
                          </a:highlight>
                          <a:latin typeface="Consolas"/>
                          <a:ea typeface="Consolas"/>
                          <a:cs typeface="Consolas"/>
                          <a:sym typeface="Consolas"/>
                        </a:rPr>
                        <a:t>String name1 = </a:t>
                      </a:r>
                      <a:r>
                        <a:rPr lang="en-IN" sz="1000">
                          <a:solidFill>
                            <a:srgbClr val="A2FCA2"/>
                          </a:solidFill>
                          <a:highlight>
                            <a:srgbClr val="333333"/>
                          </a:highlight>
                          <a:latin typeface="Consolas"/>
                          <a:ea typeface="Consolas"/>
                          <a:cs typeface="Consolas"/>
                          <a:sym typeface="Consolas"/>
                        </a:rPr>
                        <a:t>"Ifrah "</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String name2 = </a:t>
                      </a:r>
                      <a:r>
                        <a:rPr lang="en-IN" sz="1000">
                          <a:solidFill>
                            <a:srgbClr val="A2FCA2"/>
                          </a:solidFill>
                          <a:highlight>
                            <a:srgbClr val="333333"/>
                          </a:highlight>
                          <a:latin typeface="Consolas"/>
                          <a:ea typeface="Consolas"/>
                          <a:cs typeface="Consolas"/>
                          <a:sym typeface="Consolas"/>
                        </a:rPr>
                        <a:t>"Ifrah"</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CC28C"/>
                          </a:solidFill>
                          <a:highlight>
                            <a:srgbClr val="333333"/>
                          </a:highlight>
                          <a:latin typeface="Consolas"/>
                          <a:ea typeface="Consolas"/>
                          <a:cs typeface="Consolas"/>
                          <a:sym typeface="Consolas"/>
                        </a:rPr>
                        <a:t>int</a:t>
                      </a:r>
                      <a:r>
                        <a:rPr lang="en-IN" sz="1000">
                          <a:solidFill>
                            <a:srgbClr val="FFFFFF"/>
                          </a:solidFill>
                          <a:highlight>
                            <a:srgbClr val="333333"/>
                          </a:highlight>
                          <a:latin typeface="Consolas"/>
                          <a:ea typeface="Consolas"/>
                          <a:cs typeface="Consolas"/>
                          <a:sym typeface="Consolas"/>
                        </a:rPr>
                        <a:t> len1 = name1.length();</a:t>
                      </a:r>
                      <a:br>
                        <a:rPr lang="en-IN" sz="1000">
                          <a:solidFill>
                            <a:srgbClr val="FFFFFF"/>
                          </a:solidFill>
                          <a:highlight>
                            <a:srgbClr val="333333"/>
                          </a:highlight>
                          <a:latin typeface="Consolas"/>
                          <a:ea typeface="Consolas"/>
                          <a:cs typeface="Consolas"/>
                          <a:sym typeface="Consolas"/>
                        </a:rPr>
                      </a:br>
                      <a:r>
                        <a:rPr lang="en-IN" sz="1000">
                          <a:solidFill>
                            <a:srgbClr val="FCC28C"/>
                          </a:solidFill>
                          <a:highlight>
                            <a:srgbClr val="333333"/>
                          </a:highlight>
                          <a:latin typeface="Consolas"/>
                          <a:ea typeface="Consolas"/>
                          <a:cs typeface="Consolas"/>
                          <a:sym typeface="Consolas"/>
                        </a:rPr>
                        <a:t>int</a:t>
                      </a:r>
                      <a:r>
                        <a:rPr lang="en-IN" sz="1000">
                          <a:solidFill>
                            <a:srgbClr val="FFFFFF"/>
                          </a:solidFill>
                          <a:highlight>
                            <a:srgbClr val="333333"/>
                          </a:highlight>
                          <a:latin typeface="Consolas"/>
                          <a:ea typeface="Consolas"/>
                          <a:cs typeface="Consolas"/>
                          <a:sym typeface="Consolas"/>
                        </a:rPr>
                        <a:t> len2 = name2.length();</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System.out.println(len1);</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System.out.println(len2);</a:t>
                      </a:r>
                      <a:endParaRPr sz="1000">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ga7273d172c_0_39"/>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868" name="Google Shape;868;ga7273d172c_0_39"/>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869" name="Google Shape;869;ga7273d172c_0_39"/>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870" name="Google Shape;870;ga7273d172c_0_39"/>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871" name="Google Shape;871;ga7273d172c_0_39"/>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872" name="Google Shape;872;ga7273d172c_0_3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3" name="Google Shape;873;ga7273d172c_0_39"/>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4" name="Google Shape;874;ga7273d172c_0_39"/>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875" name="Google Shape;875;ga7273d172c_0_39"/>
          <p:cNvSpPr txBox="1"/>
          <p:nvPr/>
        </p:nvSpPr>
        <p:spPr>
          <a:xfrm>
            <a:off x="638167" y="183672"/>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27"/>
                  </a:ext>
                </a:extLst>
              </a:rPr>
              <a:t>Poll </a:t>
            </a:r>
            <a:r>
              <a:rPr lang="en-IN" sz="3600">
                <a:solidFill>
                  <a:srgbClr val="F5333F"/>
                </a:solidFill>
                <a:latin typeface="Proxima Nova"/>
                <a:ea typeface="Proxima Nova"/>
                <a:cs typeface="Proxima Nova"/>
                <a:sym typeface="Proxima Nova"/>
              </a:rPr>
              <a:t>4 (Answer) </a:t>
            </a:r>
            <a:endParaRPr b="0" sz="3600">
              <a:solidFill>
                <a:srgbClr val="F5333F"/>
              </a:solidFill>
              <a:latin typeface="Proxima Nova"/>
              <a:ea typeface="Proxima Nova"/>
              <a:cs typeface="Proxima Nova"/>
              <a:sym typeface="Proxima Nova"/>
            </a:endParaRPr>
          </a:p>
        </p:txBody>
      </p:sp>
      <p:sp>
        <p:nvSpPr>
          <p:cNvPr id="876" name="Google Shape;876;ga7273d172c_0_39"/>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34</a:t>
            </a:r>
            <a:endParaRPr/>
          </a:p>
        </p:txBody>
      </p:sp>
      <p:pic>
        <p:nvPicPr>
          <p:cNvPr id="877" name="Google Shape;877;ga7273d172c_0_39"/>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878" name="Google Shape;878;ga7273d172c_0_39"/>
          <p:cNvSpPr txBox="1"/>
          <p:nvPr/>
        </p:nvSpPr>
        <p:spPr>
          <a:xfrm>
            <a:off x="791725" y="1386975"/>
            <a:ext cx="6879900" cy="287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What will be the output of the following code?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5, 6</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rgbClr val="FF0000"/>
              </a:buClr>
              <a:buSzPts val="1800"/>
              <a:buFont typeface="Calibri"/>
              <a:buAutoNum type="arabicPeriod"/>
            </a:pPr>
            <a:r>
              <a:rPr b="1" lang="en-IN" sz="1800">
                <a:solidFill>
                  <a:srgbClr val="FF0000"/>
                </a:solidFill>
                <a:latin typeface="Calibri"/>
                <a:ea typeface="Calibri"/>
                <a:cs typeface="Calibri"/>
                <a:sym typeface="Calibri"/>
              </a:rPr>
              <a:t>6, 5</a:t>
            </a:r>
            <a:endParaRPr b="1" sz="1800">
              <a:solidFill>
                <a:srgbClr val="FF0000"/>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5, 5</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1200"/>
              </a:spcAft>
              <a:buClr>
                <a:schemeClr val="dk1"/>
              </a:buClr>
              <a:buSzPts val="1800"/>
              <a:buFont typeface="Calibri"/>
              <a:buAutoNum type="arabicPeriod"/>
            </a:pPr>
            <a:r>
              <a:rPr lang="en-IN" sz="1800">
                <a:solidFill>
                  <a:schemeClr val="dk1"/>
                </a:solidFill>
                <a:latin typeface="Calibri"/>
                <a:ea typeface="Calibri"/>
                <a:cs typeface="Calibri"/>
                <a:sym typeface="Calibri"/>
              </a:rPr>
              <a:t>Error</a:t>
            </a:r>
            <a:endParaRPr sz="1800">
              <a:solidFill>
                <a:schemeClr val="dk1"/>
              </a:solidFill>
              <a:latin typeface="Calibri"/>
              <a:ea typeface="Calibri"/>
              <a:cs typeface="Calibri"/>
              <a:sym typeface="Calibri"/>
            </a:endParaRPr>
          </a:p>
        </p:txBody>
      </p:sp>
      <p:graphicFrame>
        <p:nvGraphicFramePr>
          <p:cNvPr id="879" name="Google Shape;879;ga7273d172c_0_39"/>
          <p:cNvGraphicFramePr/>
          <p:nvPr/>
        </p:nvGraphicFramePr>
        <p:xfrm>
          <a:off x="2383300" y="1924450"/>
          <a:ext cx="3000000" cy="3000000"/>
        </p:xfrm>
        <a:graphic>
          <a:graphicData uri="http://schemas.openxmlformats.org/drawingml/2006/table">
            <a:tbl>
              <a:tblPr>
                <a:noFill/>
                <a:tableStyleId>{B55EB992-3BB1-4667-AE78-24FCD7446CFE}</a:tableStyleId>
              </a:tblPr>
              <a:tblGrid>
                <a:gridCol w="2853125"/>
              </a:tblGrid>
              <a:tr h="12700">
                <a:tc>
                  <a:txBody>
                    <a:bodyPr/>
                    <a:lstStyle/>
                    <a:p>
                      <a:pPr indent="0" lvl="0" marL="0" rtl="0" algn="l">
                        <a:lnSpc>
                          <a:spcPct val="115000"/>
                        </a:lnSpc>
                        <a:spcBef>
                          <a:spcPts val="0"/>
                        </a:spcBef>
                        <a:spcAft>
                          <a:spcPts val="0"/>
                        </a:spcAft>
                        <a:buNone/>
                      </a:pPr>
                      <a:r>
                        <a:rPr lang="en-IN" sz="1000">
                          <a:solidFill>
                            <a:srgbClr val="FFFFFF"/>
                          </a:solidFill>
                          <a:highlight>
                            <a:srgbClr val="333333"/>
                          </a:highlight>
                          <a:latin typeface="Consolas"/>
                          <a:ea typeface="Consolas"/>
                          <a:cs typeface="Consolas"/>
                          <a:sym typeface="Consolas"/>
                        </a:rPr>
                        <a:t>String name1 = </a:t>
                      </a:r>
                      <a:r>
                        <a:rPr lang="en-IN" sz="1000">
                          <a:solidFill>
                            <a:srgbClr val="A2FCA2"/>
                          </a:solidFill>
                          <a:highlight>
                            <a:srgbClr val="333333"/>
                          </a:highlight>
                          <a:latin typeface="Consolas"/>
                          <a:ea typeface="Consolas"/>
                          <a:cs typeface="Consolas"/>
                          <a:sym typeface="Consolas"/>
                        </a:rPr>
                        <a:t>"Ifrah "</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String name2 = </a:t>
                      </a:r>
                      <a:r>
                        <a:rPr lang="en-IN" sz="1000">
                          <a:solidFill>
                            <a:srgbClr val="A2FCA2"/>
                          </a:solidFill>
                          <a:highlight>
                            <a:srgbClr val="333333"/>
                          </a:highlight>
                          <a:latin typeface="Consolas"/>
                          <a:ea typeface="Consolas"/>
                          <a:cs typeface="Consolas"/>
                          <a:sym typeface="Consolas"/>
                        </a:rPr>
                        <a:t>"Ifrah"</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CC28C"/>
                          </a:solidFill>
                          <a:highlight>
                            <a:srgbClr val="333333"/>
                          </a:highlight>
                          <a:latin typeface="Consolas"/>
                          <a:ea typeface="Consolas"/>
                          <a:cs typeface="Consolas"/>
                          <a:sym typeface="Consolas"/>
                        </a:rPr>
                        <a:t>int</a:t>
                      </a:r>
                      <a:r>
                        <a:rPr lang="en-IN" sz="1000">
                          <a:solidFill>
                            <a:srgbClr val="FFFFFF"/>
                          </a:solidFill>
                          <a:highlight>
                            <a:srgbClr val="333333"/>
                          </a:highlight>
                          <a:latin typeface="Consolas"/>
                          <a:ea typeface="Consolas"/>
                          <a:cs typeface="Consolas"/>
                          <a:sym typeface="Consolas"/>
                        </a:rPr>
                        <a:t> len1 = name1.length();</a:t>
                      </a:r>
                      <a:br>
                        <a:rPr lang="en-IN" sz="1000">
                          <a:solidFill>
                            <a:srgbClr val="FFFFFF"/>
                          </a:solidFill>
                          <a:highlight>
                            <a:srgbClr val="333333"/>
                          </a:highlight>
                          <a:latin typeface="Consolas"/>
                          <a:ea typeface="Consolas"/>
                          <a:cs typeface="Consolas"/>
                          <a:sym typeface="Consolas"/>
                        </a:rPr>
                      </a:br>
                      <a:r>
                        <a:rPr lang="en-IN" sz="1000">
                          <a:solidFill>
                            <a:srgbClr val="FCC28C"/>
                          </a:solidFill>
                          <a:highlight>
                            <a:srgbClr val="333333"/>
                          </a:highlight>
                          <a:latin typeface="Consolas"/>
                          <a:ea typeface="Consolas"/>
                          <a:cs typeface="Consolas"/>
                          <a:sym typeface="Consolas"/>
                        </a:rPr>
                        <a:t>int</a:t>
                      </a:r>
                      <a:r>
                        <a:rPr lang="en-IN" sz="1000">
                          <a:solidFill>
                            <a:srgbClr val="FFFFFF"/>
                          </a:solidFill>
                          <a:highlight>
                            <a:srgbClr val="333333"/>
                          </a:highlight>
                          <a:latin typeface="Consolas"/>
                          <a:ea typeface="Consolas"/>
                          <a:cs typeface="Consolas"/>
                          <a:sym typeface="Consolas"/>
                        </a:rPr>
                        <a:t> len2 = name2.length();</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System.out.println(len1);</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System.out.println(len2);</a:t>
                      </a:r>
                      <a:endParaRPr sz="1000">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g9fc3fd26f4_0_6948"/>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885" name="Google Shape;885;g9fc3fd26f4_0_6948"/>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Hands-On: Exercise 2</a:t>
            </a:r>
            <a:endParaRPr b="0" i="0" sz="2340" u="none" cap="none" strike="noStrike">
              <a:solidFill>
                <a:schemeClr val="lt1"/>
              </a:solidFill>
              <a:latin typeface="Proxima Nova"/>
              <a:ea typeface="Proxima Nova"/>
              <a:cs typeface="Proxima Nova"/>
              <a:sym typeface="Proxima Nova"/>
            </a:endParaRPr>
          </a:p>
        </p:txBody>
      </p:sp>
      <p:sp>
        <p:nvSpPr>
          <p:cNvPr id="886" name="Google Shape;886;g9fc3fd26f4_0_6948"/>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7" name="Google Shape;887;g9fc3fd26f4_0_6948"/>
          <p:cNvSpPr txBox="1"/>
          <p:nvPr>
            <p:ph idx="1" type="body"/>
          </p:nvPr>
        </p:nvSpPr>
        <p:spPr>
          <a:xfrm>
            <a:off x="458901" y="1087069"/>
            <a:ext cx="7507200" cy="3291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None/>
            </a:pPr>
            <a:r>
              <a:rPr lang="en-IN" sz="1400"/>
              <a:t>Write a Java program to perform the following operations:</a:t>
            </a:r>
            <a:endParaRPr sz="1400"/>
          </a:p>
          <a:p>
            <a:pPr indent="-317500" lvl="0" marL="457200" rtl="0" algn="l">
              <a:lnSpc>
                <a:spcPct val="100000"/>
              </a:lnSpc>
              <a:spcBef>
                <a:spcPts val="1200"/>
              </a:spcBef>
              <a:spcAft>
                <a:spcPts val="0"/>
              </a:spcAft>
              <a:buSzPts val="1400"/>
              <a:buAutoNum type="arabicPeriod"/>
            </a:pPr>
            <a:r>
              <a:rPr lang="en-IN" sz="1400"/>
              <a:t>Take an input string in upper case.</a:t>
            </a:r>
            <a:endParaRPr sz="1400"/>
          </a:p>
          <a:p>
            <a:pPr indent="-317500" lvl="0" marL="457200" rtl="0" algn="l">
              <a:lnSpc>
                <a:spcPct val="100000"/>
              </a:lnSpc>
              <a:spcBef>
                <a:spcPts val="0"/>
              </a:spcBef>
              <a:spcAft>
                <a:spcPts val="0"/>
              </a:spcAft>
              <a:buSzPts val="1400"/>
              <a:buAutoNum type="arabicPeriod"/>
            </a:pPr>
            <a:r>
              <a:rPr lang="en-IN" sz="1400"/>
              <a:t>Convert the case of the string into lower case.</a:t>
            </a:r>
            <a:endParaRPr sz="1400"/>
          </a:p>
          <a:p>
            <a:pPr indent="-317500" lvl="0" marL="457200" rtl="0" algn="l">
              <a:lnSpc>
                <a:spcPct val="100000"/>
              </a:lnSpc>
              <a:spcBef>
                <a:spcPts val="0"/>
              </a:spcBef>
              <a:spcAft>
                <a:spcPts val="0"/>
              </a:spcAft>
              <a:buSzPts val="1400"/>
              <a:buAutoNum type="arabicPeriod"/>
            </a:pPr>
            <a:r>
              <a:rPr lang="en-IN" sz="1400"/>
              <a:t>Determine the length of the string.</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g9db11a5535_0_4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
        <p:nvSpPr>
          <p:cNvPr id="894" name="Google Shape;894;g9db11a5535_0_41"/>
          <p:cNvSpPr txBox="1"/>
          <p:nvPr>
            <p:ph idx="1" type="body"/>
          </p:nvPr>
        </p:nvSpPr>
        <p:spPr>
          <a:xfrm>
            <a:off x="354432" y="600075"/>
            <a:ext cx="8214900" cy="36900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750"/>
              </a:spcBef>
              <a:spcAft>
                <a:spcPts val="0"/>
              </a:spcAft>
              <a:buSzPts val="1400"/>
              <a:buChar char="●"/>
            </a:pPr>
            <a:r>
              <a:rPr lang="en-IN" sz="1400">
                <a:latin typeface="Arial"/>
                <a:ea typeface="Arial"/>
                <a:cs typeface="Arial"/>
                <a:sym typeface="Arial"/>
              </a:rPr>
              <a:t>String concatenation is the process of forming new string that by a combination of multiple strings. </a:t>
            </a:r>
            <a:endParaRPr sz="1400">
              <a:latin typeface="Arial"/>
              <a:ea typeface="Arial"/>
              <a:cs typeface="Arial"/>
              <a:sym typeface="Arial"/>
            </a:endParaRPr>
          </a:p>
          <a:p>
            <a:pPr indent="0" lvl="0" marL="0" rtl="0" algn="l">
              <a:lnSpc>
                <a:spcPct val="90000"/>
              </a:lnSpc>
              <a:spcBef>
                <a:spcPts val="750"/>
              </a:spcBef>
              <a:spcAft>
                <a:spcPts val="0"/>
              </a:spcAft>
              <a:buNone/>
            </a:pPr>
            <a:r>
              <a:t/>
            </a:r>
            <a:endParaRPr sz="1400">
              <a:latin typeface="Arial"/>
              <a:ea typeface="Arial"/>
              <a:cs typeface="Arial"/>
              <a:sym typeface="Arial"/>
            </a:endParaRPr>
          </a:p>
          <a:p>
            <a:pPr indent="-317500" lvl="0" marL="457200" rtl="0" algn="l">
              <a:lnSpc>
                <a:spcPct val="90000"/>
              </a:lnSpc>
              <a:spcBef>
                <a:spcPts val="750"/>
              </a:spcBef>
              <a:spcAft>
                <a:spcPts val="0"/>
              </a:spcAft>
              <a:buSzPts val="1400"/>
              <a:buChar char="●"/>
            </a:pPr>
            <a:r>
              <a:rPr lang="en-IN" sz="1400">
                <a:latin typeface="Arial"/>
                <a:ea typeface="Arial"/>
                <a:cs typeface="Arial"/>
                <a:sym typeface="Arial"/>
              </a:rPr>
              <a:t>There are two ways to perform string </a:t>
            </a:r>
            <a:r>
              <a:rPr lang="en-IN" sz="1400">
                <a:latin typeface="Arial"/>
                <a:ea typeface="Arial"/>
                <a:cs typeface="Arial"/>
                <a:sym typeface="Arial"/>
              </a:rPr>
              <a:t>concatenation</a:t>
            </a:r>
            <a:r>
              <a:rPr lang="en-IN" sz="1400">
                <a:latin typeface="Arial"/>
                <a:ea typeface="Arial"/>
                <a:cs typeface="Arial"/>
                <a:sym typeface="Arial"/>
              </a:rPr>
              <a:t> in Java:</a:t>
            </a:r>
            <a:endParaRPr sz="1400">
              <a:latin typeface="Arial"/>
              <a:ea typeface="Arial"/>
              <a:cs typeface="Arial"/>
              <a:sym typeface="Arial"/>
            </a:endParaRPr>
          </a:p>
          <a:p>
            <a:pPr indent="-317500" lvl="1" marL="914400" rtl="0" algn="l">
              <a:lnSpc>
                <a:spcPct val="90000"/>
              </a:lnSpc>
              <a:spcBef>
                <a:spcPts val="0"/>
              </a:spcBef>
              <a:spcAft>
                <a:spcPts val="0"/>
              </a:spcAft>
              <a:buSzPts val="1400"/>
              <a:buChar char="○"/>
            </a:pPr>
            <a:r>
              <a:rPr lang="en-IN" sz="1400">
                <a:latin typeface="Arial"/>
                <a:ea typeface="Arial"/>
                <a:cs typeface="Arial"/>
                <a:sym typeface="Arial"/>
              </a:rPr>
              <a:t>Using the + (string concatenation) operator</a:t>
            </a:r>
            <a:endParaRPr sz="1400">
              <a:latin typeface="Arial"/>
              <a:ea typeface="Arial"/>
              <a:cs typeface="Arial"/>
              <a:sym typeface="Arial"/>
            </a:endParaRPr>
          </a:p>
          <a:p>
            <a:pPr indent="-317500" lvl="1" marL="914400" rtl="0" algn="l">
              <a:lnSpc>
                <a:spcPct val="90000"/>
              </a:lnSpc>
              <a:spcBef>
                <a:spcPts val="0"/>
              </a:spcBef>
              <a:spcAft>
                <a:spcPts val="0"/>
              </a:spcAft>
              <a:buSzPts val="1400"/>
              <a:buChar char="○"/>
            </a:pPr>
            <a:r>
              <a:rPr lang="en-IN" sz="1400">
                <a:latin typeface="Arial"/>
                <a:ea typeface="Arial"/>
                <a:cs typeface="Arial"/>
                <a:sym typeface="Arial"/>
              </a:rPr>
              <a:t>Using the concat() method</a:t>
            </a:r>
            <a:endParaRPr sz="1400">
              <a:latin typeface="Arial"/>
              <a:ea typeface="Arial"/>
              <a:cs typeface="Arial"/>
              <a:sym typeface="Arial"/>
            </a:endParaRPr>
          </a:p>
          <a:p>
            <a:pPr indent="0" lvl="0" marL="457200" rtl="0" algn="l">
              <a:lnSpc>
                <a:spcPct val="90000"/>
              </a:lnSpc>
              <a:spcBef>
                <a:spcPts val="750"/>
              </a:spcBef>
              <a:spcAft>
                <a:spcPts val="0"/>
              </a:spcAft>
              <a:buNone/>
            </a:pPr>
            <a:r>
              <a:t/>
            </a:r>
            <a:endParaRPr sz="1400">
              <a:latin typeface="Arial"/>
              <a:ea typeface="Arial"/>
              <a:cs typeface="Arial"/>
              <a:sym typeface="Arial"/>
            </a:endParaRPr>
          </a:p>
          <a:p>
            <a:pPr indent="-317500" lvl="0" marL="457200" rtl="0" algn="l">
              <a:spcBef>
                <a:spcPts val="750"/>
              </a:spcBef>
              <a:spcAft>
                <a:spcPts val="0"/>
              </a:spcAft>
              <a:buSzPts val="1400"/>
              <a:buFont typeface="Arial"/>
              <a:buChar char="●"/>
            </a:pPr>
            <a:r>
              <a:rPr lang="en-IN" sz="1400">
                <a:latin typeface="Arial"/>
                <a:ea typeface="Arial"/>
                <a:cs typeface="Arial"/>
                <a:sym typeface="Arial"/>
              </a:rPr>
              <a:t>+ (string concatenation) operator:</a:t>
            </a:r>
            <a:endParaRPr sz="1400">
              <a:latin typeface="Arial"/>
              <a:ea typeface="Arial"/>
              <a:cs typeface="Arial"/>
              <a:sym typeface="Arial"/>
            </a:endParaRPr>
          </a:p>
          <a:p>
            <a:pPr indent="0" lvl="0" marL="457200" rtl="0" algn="l">
              <a:spcBef>
                <a:spcPts val="750"/>
              </a:spcBef>
              <a:spcAft>
                <a:spcPts val="0"/>
              </a:spcAft>
              <a:buNone/>
            </a:pPr>
            <a:r>
              <a:t/>
            </a:r>
            <a:endParaRPr sz="1400">
              <a:latin typeface="Arial"/>
              <a:ea typeface="Arial"/>
              <a:cs typeface="Arial"/>
              <a:sym typeface="Arial"/>
            </a:endParaRPr>
          </a:p>
          <a:p>
            <a:pPr indent="0" lvl="0" marL="0" rtl="0" algn="l">
              <a:spcBef>
                <a:spcPts val="750"/>
              </a:spcBef>
              <a:spcAft>
                <a:spcPts val="0"/>
              </a:spcAft>
              <a:buNone/>
            </a:pPr>
            <a:r>
              <a:t/>
            </a:r>
            <a:endParaRPr sz="1400">
              <a:latin typeface="Arial"/>
              <a:ea typeface="Arial"/>
              <a:cs typeface="Arial"/>
              <a:sym typeface="Arial"/>
            </a:endParaRPr>
          </a:p>
          <a:p>
            <a:pPr indent="0" lvl="0" marL="457200" rtl="0" algn="l">
              <a:spcBef>
                <a:spcPts val="750"/>
              </a:spcBef>
              <a:spcAft>
                <a:spcPts val="0"/>
              </a:spcAft>
              <a:buNone/>
            </a:pPr>
            <a:r>
              <a:t/>
            </a:r>
            <a:endParaRPr sz="1400">
              <a:latin typeface="Arial"/>
              <a:ea typeface="Arial"/>
              <a:cs typeface="Arial"/>
              <a:sym typeface="Arial"/>
            </a:endParaRPr>
          </a:p>
          <a:p>
            <a:pPr indent="0" lvl="0" marL="457200" rtl="0" algn="l">
              <a:spcBef>
                <a:spcPts val="750"/>
              </a:spcBef>
              <a:spcAft>
                <a:spcPts val="0"/>
              </a:spcAft>
              <a:buNone/>
            </a:pPr>
            <a:r>
              <a:t/>
            </a:r>
            <a:endParaRPr sz="1400">
              <a:latin typeface="Arial"/>
              <a:ea typeface="Arial"/>
              <a:cs typeface="Arial"/>
              <a:sym typeface="Arial"/>
            </a:endParaRPr>
          </a:p>
          <a:p>
            <a:pPr indent="-317500" lvl="0" marL="457200" rtl="0" algn="l">
              <a:spcBef>
                <a:spcPts val="750"/>
              </a:spcBef>
              <a:spcAft>
                <a:spcPts val="0"/>
              </a:spcAft>
              <a:buSzPts val="1400"/>
              <a:buChar char="●"/>
            </a:pPr>
            <a:r>
              <a:rPr lang="en-IN" sz="1400">
                <a:latin typeface="Arial"/>
                <a:ea typeface="Arial"/>
                <a:cs typeface="Arial"/>
                <a:sym typeface="Arial"/>
              </a:rPr>
              <a:t>concat() method:</a:t>
            </a:r>
            <a:endParaRPr sz="1400">
              <a:latin typeface="Arial"/>
              <a:ea typeface="Arial"/>
              <a:cs typeface="Arial"/>
              <a:sym typeface="Arial"/>
            </a:endParaRPr>
          </a:p>
          <a:p>
            <a:pPr indent="0" lvl="0" marL="0" rtl="0" algn="l">
              <a:spcBef>
                <a:spcPts val="750"/>
              </a:spcBef>
              <a:spcAft>
                <a:spcPts val="0"/>
              </a:spcAft>
              <a:buNone/>
            </a:pPr>
            <a:r>
              <a:t/>
            </a:r>
            <a:endParaRPr sz="1400">
              <a:latin typeface="Arial"/>
              <a:ea typeface="Arial"/>
              <a:cs typeface="Arial"/>
              <a:sym typeface="Arial"/>
            </a:endParaRPr>
          </a:p>
        </p:txBody>
      </p:sp>
      <p:sp>
        <p:nvSpPr>
          <p:cNvPr id="895" name="Google Shape;895;g9db11a5535_0_41"/>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String Concatenation</a:t>
            </a:r>
            <a:endParaRPr/>
          </a:p>
        </p:txBody>
      </p:sp>
      <p:graphicFrame>
        <p:nvGraphicFramePr>
          <p:cNvPr id="896" name="Google Shape;896;g9db11a5535_0_41"/>
          <p:cNvGraphicFramePr/>
          <p:nvPr/>
        </p:nvGraphicFramePr>
        <p:xfrm>
          <a:off x="938050" y="2745250"/>
          <a:ext cx="3000000" cy="3000000"/>
        </p:xfrm>
        <a:graphic>
          <a:graphicData uri="http://schemas.openxmlformats.org/drawingml/2006/table">
            <a:tbl>
              <a:tblPr>
                <a:noFill/>
                <a:tableStyleId>{B55EB992-3BB1-4667-AE78-24FCD7446CFE}</a:tableStyleId>
              </a:tblPr>
              <a:tblGrid>
                <a:gridCol w="3633950"/>
              </a:tblGrid>
              <a:tr h="990450">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s1=</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s1.concat(</a:t>
                      </a:r>
                      <a:r>
                        <a:rPr lang="en-IN" sz="1000">
                          <a:solidFill>
                            <a:srgbClr val="A2FCA2"/>
                          </a:solidFill>
                          <a:highlight>
                            <a:srgbClr val="333333"/>
                          </a:highlight>
                          <a:latin typeface="Consolas"/>
                          <a:ea typeface="Consolas"/>
                          <a:cs typeface="Consolas"/>
                          <a:sym typeface="Consolas"/>
                        </a:rPr>
                        <a:t>" Programming"</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System.out.println(s1);</a:t>
                      </a:r>
                      <a:r>
                        <a:rPr lang="en-IN" sz="1000">
                          <a:solidFill>
                            <a:srgbClr val="888888"/>
                          </a:solidFill>
                          <a:highlight>
                            <a:srgbClr val="333333"/>
                          </a:highlight>
                          <a:latin typeface="Consolas"/>
                          <a:ea typeface="Consolas"/>
                          <a:cs typeface="Consolas"/>
                          <a:sym typeface="Consolas"/>
                        </a:rPr>
                        <a:t>//Java Programming</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a:t>
                      </a:r>
                      <a:endParaRPr sz="1000">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graphicFrame>
        <p:nvGraphicFramePr>
          <p:cNvPr id="897" name="Google Shape;897;g9db11a5535_0_41"/>
          <p:cNvGraphicFramePr/>
          <p:nvPr/>
        </p:nvGraphicFramePr>
        <p:xfrm>
          <a:off x="1278875" y="4056925"/>
          <a:ext cx="3000000" cy="3000000"/>
        </p:xfrm>
        <a:graphic>
          <a:graphicData uri="http://schemas.openxmlformats.org/drawingml/2006/table">
            <a:tbl>
              <a:tblPr>
                <a:noFill/>
                <a:tableStyleId>{B55EB992-3BB1-4667-AE78-24FCD7446CFE}</a:tableStyleId>
              </a:tblPr>
              <a:tblGrid>
                <a:gridCol w="2952300"/>
              </a:tblGrid>
              <a:tr h="12700">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String s1=</a:t>
                      </a:r>
                      <a:r>
                        <a:rPr lang="en-IN" sz="1000">
                          <a:solidFill>
                            <a:srgbClr val="A2FCA2"/>
                          </a:solidFill>
                          <a:highlight>
                            <a:srgbClr val="333333"/>
                          </a:highlight>
                          <a:latin typeface="Consolas"/>
                          <a:ea typeface="Consolas"/>
                          <a:cs typeface="Consolas"/>
                          <a:sym typeface="Consolas"/>
                        </a:rPr>
                        <a:t>"Java"</a:t>
                      </a:r>
                      <a:r>
                        <a:rPr lang="en-IN" sz="1000">
                          <a:solidFill>
                            <a:srgbClr val="FFFFFF"/>
                          </a:solidFill>
                          <a:highlight>
                            <a:srgbClr val="333333"/>
                          </a:highlight>
                          <a:latin typeface="Consolas"/>
                          <a:ea typeface="Consolas"/>
                          <a:cs typeface="Consolas"/>
                          <a:sym typeface="Consolas"/>
                        </a:rPr>
                        <a:t> + </a:t>
                      </a:r>
                      <a:r>
                        <a:rPr lang="en-IN" sz="1000">
                          <a:solidFill>
                            <a:srgbClr val="A2FCA2"/>
                          </a:solidFill>
                          <a:highlight>
                            <a:srgbClr val="333333"/>
                          </a:highlight>
                          <a:latin typeface="Consolas"/>
                          <a:ea typeface="Consolas"/>
                          <a:cs typeface="Consolas"/>
                          <a:sym typeface="Consolas"/>
                        </a:rPr>
                        <a:t>" Programming"</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System.out.println(s1);</a:t>
                      </a:r>
                      <a:r>
                        <a:rPr lang="en-IN" sz="1000">
                          <a:solidFill>
                            <a:srgbClr val="888888"/>
                          </a:solidFill>
                          <a:highlight>
                            <a:srgbClr val="333333"/>
                          </a:highlight>
                          <a:latin typeface="Consolas"/>
                          <a:ea typeface="Consolas"/>
                          <a:cs typeface="Consolas"/>
                          <a:sym typeface="Consolas"/>
                        </a:rPr>
                        <a:t>//Java Programming</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a:t>
                      </a:r>
                      <a:endParaRPr sz="1000">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g9db11a5535_0_25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904" name="Google Shape;904;g9db11a5535_0_258"/>
          <p:cNvSpPr txBox="1"/>
          <p:nvPr>
            <p:ph idx="1" type="body"/>
          </p:nvPr>
        </p:nvSpPr>
        <p:spPr>
          <a:xfrm>
            <a:off x="280432" y="737950"/>
            <a:ext cx="8288700" cy="36975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750"/>
              </a:spcBef>
              <a:spcAft>
                <a:spcPts val="0"/>
              </a:spcAft>
              <a:buSzPts val="1400"/>
              <a:buChar char="●"/>
            </a:pPr>
            <a:r>
              <a:rPr lang="en-IN" sz="1400">
                <a:highlight>
                  <a:srgbClr val="FFFFFF"/>
                </a:highlight>
                <a:latin typeface="Arial"/>
                <a:ea typeface="Arial"/>
                <a:cs typeface="Arial"/>
                <a:sym typeface="Arial"/>
              </a:rPr>
              <a:t>In Java, we use the String.format() method to format strings.</a:t>
            </a:r>
            <a:endParaRPr sz="1400">
              <a:highlight>
                <a:srgbClr val="FFFFFF"/>
              </a:highlight>
              <a:latin typeface="Arial"/>
              <a:ea typeface="Arial"/>
              <a:cs typeface="Arial"/>
              <a:sym typeface="Arial"/>
            </a:endParaRPr>
          </a:p>
          <a:p>
            <a:pPr indent="-317500" lvl="0" marL="457200" rtl="0" algn="l">
              <a:lnSpc>
                <a:spcPct val="90000"/>
              </a:lnSpc>
              <a:spcBef>
                <a:spcPts val="0"/>
              </a:spcBef>
              <a:spcAft>
                <a:spcPts val="0"/>
              </a:spcAft>
              <a:buSzPts val="1400"/>
              <a:buChar char="●"/>
            </a:pPr>
            <a:r>
              <a:rPr lang="en-IN" sz="1400">
                <a:highlight>
                  <a:srgbClr val="FFFFFF"/>
                </a:highlight>
                <a:latin typeface="Arial"/>
                <a:ea typeface="Arial"/>
                <a:cs typeface="Arial"/>
                <a:sym typeface="Arial"/>
              </a:rPr>
              <a:t>The method returns the formatted string by the given locale, format and argument.</a:t>
            </a:r>
            <a:endParaRPr sz="1400">
              <a:highlight>
                <a:srgbClr val="FFFFFF"/>
              </a:highlight>
              <a:latin typeface="Arial"/>
              <a:ea typeface="Arial"/>
              <a:cs typeface="Arial"/>
              <a:sym typeface="Arial"/>
            </a:endParaRPr>
          </a:p>
          <a:p>
            <a:pPr indent="-317500" lvl="0" marL="457200" rtl="0" algn="l">
              <a:lnSpc>
                <a:spcPct val="90000"/>
              </a:lnSpc>
              <a:spcBef>
                <a:spcPts val="0"/>
              </a:spcBef>
              <a:spcAft>
                <a:spcPts val="0"/>
              </a:spcAft>
              <a:buSzPts val="1400"/>
              <a:buChar char="●"/>
            </a:pPr>
            <a:r>
              <a:rPr lang="en-IN" sz="1400">
                <a:highlight>
                  <a:srgbClr val="FFFFFF"/>
                </a:highlight>
                <a:latin typeface="Arial"/>
                <a:ea typeface="Arial"/>
                <a:cs typeface="Arial"/>
                <a:sym typeface="Arial"/>
              </a:rPr>
              <a:t>If you do not specify the locale in the String.format() method, it uses the default locale by calling the Locale.getDefault() method.</a:t>
            </a:r>
            <a:endParaRPr sz="1400">
              <a:highlight>
                <a:srgbClr val="FFFFFF"/>
              </a:highlight>
              <a:latin typeface="Arial"/>
              <a:ea typeface="Arial"/>
              <a:cs typeface="Arial"/>
              <a:sym typeface="Arial"/>
            </a:endParaRPr>
          </a:p>
          <a:p>
            <a:pPr indent="0" lvl="0" marL="914400" rtl="0" algn="l">
              <a:lnSpc>
                <a:spcPct val="90000"/>
              </a:lnSpc>
              <a:spcBef>
                <a:spcPts val="750"/>
              </a:spcBef>
              <a:spcAft>
                <a:spcPts val="0"/>
              </a:spcAft>
              <a:buNone/>
            </a:pPr>
            <a:r>
              <a:t/>
            </a:r>
            <a:endParaRPr sz="1400">
              <a:highlight>
                <a:srgbClr val="FFFFFF"/>
              </a:highlight>
              <a:latin typeface="Arial"/>
              <a:ea typeface="Arial"/>
              <a:cs typeface="Arial"/>
              <a:sym typeface="Arial"/>
            </a:endParaRPr>
          </a:p>
          <a:p>
            <a:pPr indent="0" lvl="0" marL="0" rtl="0" algn="l">
              <a:lnSpc>
                <a:spcPct val="90000"/>
              </a:lnSpc>
              <a:spcBef>
                <a:spcPts val="750"/>
              </a:spcBef>
              <a:spcAft>
                <a:spcPts val="0"/>
              </a:spcAft>
              <a:buNone/>
            </a:pPr>
            <a:r>
              <a:rPr b="1" lang="en-IN" sz="1400">
                <a:highlight>
                  <a:srgbClr val="FFFFFF"/>
                </a:highlight>
                <a:latin typeface="Arial"/>
                <a:ea typeface="Arial"/>
                <a:cs typeface="Arial"/>
                <a:sym typeface="Arial"/>
              </a:rPr>
              <a:t>Signature</a:t>
            </a:r>
            <a:endParaRPr b="1" sz="1400">
              <a:highlight>
                <a:srgbClr val="FFFFFF"/>
              </a:highlight>
              <a:latin typeface="Arial"/>
              <a:ea typeface="Arial"/>
              <a:cs typeface="Arial"/>
              <a:sym typeface="Arial"/>
            </a:endParaRPr>
          </a:p>
          <a:p>
            <a:pPr indent="-317500" lvl="0" marL="457200" rtl="0" algn="l">
              <a:lnSpc>
                <a:spcPct val="90000"/>
              </a:lnSpc>
              <a:spcBef>
                <a:spcPts val="750"/>
              </a:spcBef>
              <a:spcAft>
                <a:spcPts val="0"/>
              </a:spcAft>
              <a:buSzPts val="1400"/>
              <a:buChar char="●"/>
            </a:pPr>
            <a:r>
              <a:rPr lang="en-IN" sz="1400">
                <a:highlight>
                  <a:srgbClr val="FFFFFF"/>
                </a:highlight>
                <a:latin typeface="Arial"/>
                <a:ea typeface="Arial"/>
                <a:cs typeface="Arial"/>
                <a:sym typeface="Arial"/>
              </a:rPr>
              <a:t>There are two types of the method:</a:t>
            </a:r>
            <a:endParaRPr sz="1400">
              <a:highlight>
                <a:srgbClr val="FFFFFF"/>
              </a:highlight>
              <a:latin typeface="Arial"/>
              <a:ea typeface="Arial"/>
              <a:cs typeface="Arial"/>
              <a:sym typeface="Arial"/>
            </a:endParaRPr>
          </a:p>
          <a:p>
            <a:pPr indent="-317500" lvl="1" marL="1371600" rtl="0" algn="l">
              <a:lnSpc>
                <a:spcPct val="90000"/>
              </a:lnSpc>
              <a:spcBef>
                <a:spcPts val="0"/>
              </a:spcBef>
              <a:spcAft>
                <a:spcPts val="0"/>
              </a:spcAft>
              <a:buSzPts val="1400"/>
              <a:buChar char="○"/>
            </a:pPr>
            <a:r>
              <a:rPr lang="en-IN" sz="1400">
                <a:highlight>
                  <a:srgbClr val="FFFFFF"/>
                </a:highlight>
                <a:latin typeface="Arial"/>
                <a:ea typeface="Arial"/>
                <a:cs typeface="Arial"/>
                <a:sym typeface="Arial"/>
              </a:rPr>
              <a:t>public static String format(String format, Object... args)  </a:t>
            </a:r>
            <a:endParaRPr sz="1400">
              <a:highlight>
                <a:srgbClr val="FFFFFF"/>
              </a:highlight>
              <a:latin typeface="Arial"/>
              <a:ea typeface="Arial"/>
              <a:cs typeface="Arial"/>
              <a:sym typeface="Arial"/>
            </a:endParaRPr>
          </a:p>
          <a:p>
            <a:pPr indent="-317500" lvl="1" marL="1371600" rtl="0" algn="l">
              <a:lnSpc>
                <a:spcPct val="90000"/>
              </a:lnSpc>
              <a:spcBef>
                <a:spcPts val="0"/>
              </a:spcBef>
              <a:spcAft>
                <a:spcPts val="0"/>
              </a:spcAft>
              <a:buSzPts val="1400"/>
              <a:buChar char="○"/>
            </a:pPr>
            <a:r>
              <a:rPr lang="en-IN" sz="1400">
                <a:highlight>
                  <a:srgbClr val="FFFFFF"/>
                </a:highlight>
                <a:latin typeface="Arial"/>
                <a:ea typeface="Arial"/>
                <a:cs typeface="Arial"/>
                <a:sym typeface="Arial"/>
              </a:rPr>
              <a:t>public static String format(Locale locale, String format, Object... args)  </a:t>
            </a:r>
            <a:endParaRPr sz="1400">
              <a:highlight>
                <a:srgbClr val="FFFFFF"/>
              </a:highlight>
              <a:latin typeface="Arial"/>
              <a:ea typeface="Arial"/>
              <a:cs typeface="Arial"/>
              <a:sym typeface="Arial"/>
            </a:endParaRPr>
          </a:p>
          <a:p>
            <a:pPr indent="0" lvl="0" marL="0" rtl="0" algn="l">
              <a:lnSpc>
                <a:spcPct val="90000"/>
              </a:lnSpc>
              <a:spcBef>
                <a:spcPts val="750"/>
              </a:spcBef>
              <a:spcAft>
                <a:spcPts val="0"/>
              </a:spcAft>
              <a:buNone/>
            </a:pPr>
            <a:r>
              <a:rPr b="1" lang="en-IN" sz="1400">
                <a:highlight>
                  <a:srgbClr val="FFFFFF"/>
                </a:highlight>
                <a:latin typeface="Arial"/>
                <a:ea typeface="Arial"/>
                <a:cs typeface="Arial"/>
                <a:sym typeface="Arial"/>
              </a:rPr>
              <a:t>Parameters</a:t>
            </a:r>
            <a:endParaRPr b="1" sz="1400">
              <a:highlight>
                <a:srgbClr val="FFFFFF"/>
              </a:highlight>
              <a:latin typeface="Arial"/>
              <a:ea typeface="Arial"/>
              <a:cs typeface="Arial"/>
              <a:sym typeface="Arial"/>
            </a:endParaRPr>
          </a:p>
          <a:p>
            <a:pPr indent="-317500" lvl="0" marL="457200" rtl="0" algn="l">
              <a:lnSpc>
                <a:spcPct val="90000"/>
              </a:lnSpc>
              <a:spcBef>
                <a:spcPts val="750"/>
              </a:spcBef>
              <a:spcAft>
                <a:spcPts val="0"/>
              </a:spcAft>
              <a:buSzPts val="1400"/>
              <a:buChar char="●"/>
            </a:pPr>
            <a:r>
              <a:rPr lang="en-IN" sz="1400">
                <a:highlight>
                  <a:srgbClr val="FFFFFF"/>
                </a:highlight>
                <a:latin typeface="Arial"/>
                <a:ea typeface="Arial"/>
                <a:cs typeface="Arial"/>
                <a:sym typeface="Arial"/>
              </a:rPr>
              <a:t>locale: The locale to be applied on the format() method</a:t>
            </a:r>
            <a:endParaRPr sz="1400">
              <a:highlight>
                <a:srgbClr val="FFFFFF"/>
              </a:highlight>
              <a:latin typeface="Arial"/>
              <a:ea typeface="Arial"/>
              <a:cs typeface="Arial"/>
              <a:sym typeface="Arial"/>
            </a:endParaRPr>
          </a:p>
          <a:p>
            <a:pPr indent="-317500" lvl="0" marL="457200" rtl="0" algn="l">
              <a:lnSpc>
                <a:spcPct val="90000"/>
              </a:lnSpc>
              <a:spcBef>
                <a:spcPts val="0"/>
              </a:spcBef>
              <a:spcAft>
                <a:spcPts val="0"/>
              </a:spcAft>
              <a:buSzPts val="1400"/>
              <a:buChar char="●"/>
            </a:pPr>
            <a:r>
              <a:rPr lang="en-IN" sz="1400">
                <a:highlight>
                  <a:srgbClr val="FFFFFF"/>
                </a:highlight>
                <a:latin typeface="Arial"/>
                <a:ea typeface="Arial"/>
                <a:cs typeface="Arial"/>
                <a:sym typeface="Arial"/>
              </a:rPr>
              <a:t>format: The format of the string</a:t>
            </a:r>
            <a:endParaRPr sz="1400">
              <a:highlight>
                <a:srgbClr val="FFFFFF"/>
              </a:highlight>
              <a:latin typeface="Arial"/>
              <a:ea typeface="Arial"/>
              <a:cs typeface="Arial"/>
              <a:sym typeface="Arial"/>
            </a:endParaRPr>
          </a:p>
          <a:p>
            <a:pPr indent="-317500" lvl="0" marL="457200" rtl="0" algn="l">
              <a:lnSpc>
                <a:spcPct val="90000"/>
              </a:lnSpc>
              <a:spcBef>
                <a:spcPts val="0"/>
              </a:spcBef>
              <a:spcAft>
                <a:spcPts val="0"/>
              </a:spcAft>
              <a:buSzPts val="1400"/>
              <a:buChar char="●"/>
            </a:pPr>
            <a:r>
              <a:rPr lang="en-IN" sz="1400">
                <a:highlight>
                  <a:srgbClr val="FFFFFF"/>
                </a:highlight>
                <a:latin typeface="Arial"/>
                <a:ea typeface="Arial"/>
                <a:cs typeface="Arial"/>
                <a:sym typeface="Arial"/>
              </a:rPr>
              <a:t>args: The arguments for the format string. It may be zero or more.</a:t>
            </a:r>
            <a:endParaRPr sz="1400">
              <a:highlight>
                <a:srgbClr val="FFFFFF"/>
              </a:highlight>
              <a:latin typeface="Arial"/>
              <a:ea typeface="Arial"/>
              <a:cs typeface="Arial"/>
              <a:sym typeface="Arial"/>
            </a:endParaRPr>
          </a:p>
          <a:p>
            <a:pPr indent="0" lvl="0" marL="0" rtl="0" algn="l">
              <a:lnSpc>
                <a:spcPct val="90000"/>
              </a:lnSpc>
              <a:spcBef>
                <a:spcPts val="750"/>
              </a:spcBef>
              <a:spcAft>
                <a:spcPts val="0"/>
              </a:spcAft>
              <a:buNone/>
            </a:pPr>
            <a:r>
              <a:rPr b="1" lang="en-IN" sz="1400">
                <a:highlight>
                  <a:srgbClr val="FFFFFF"/>
                </a:highlight>
                <a:latin typeface="Arial"/>
                <a:ea typeface="Arial"/>
                <a:cs typeface="Arial"/>
                <a:sym typeface="Arial"/>
              </a:rPr>
              <a:t>Returns</a:t>
            </a:r>
            <a:endParaRPr b="1" sz="1400">
              <a:highlight>
                <a:srgbClr val="FFFFFF"/>
              </a:highlight>
              <a:latin typeface="Arial"/>
              <a:ea typeface="Arial"/>
              <a:cs typeface="Arial"/>
              <a:sym typeface="Arial"/>
            </a:endParaRPr>
          </a:p>
          <a:p>
            <a:pPr indent="-317500" lvl="0" marL="457200" rtl="0" algn="l">
              <a:lnSpc>
                <a:spcPct val="90000"/>
              </a:lnSpc>
              <a:spcBef>
                <a:spcPts val="750"/>
              </a:spcBef>
              <a:spcAft>
                <a:spcPts val="0"/>
              </a:spcAft>
              <a:buSzPts val="1400"/>
              <a:buChar char="●"/>
            </a:pPr>
            <a:r>
              <a:rPr lang="en-IN" sz="1400">
                <a:highlight>
                  <a:srgbClr val="FFFFFF"/>
                </a:highlight>
                <a:latin typeface="Arial"/>
                <a:ea typeface="Arial"/>
                <a:cs typeface="Arial"/>
                <a:sym typeface="Arial"/>
              </a:rPr>
              <a:t>It returns the </a:t>
            </a:r>
            <a:r>
              <a:rPr lang="en-IN" sz="1400">
                <a:highlight>
                  <a:srgbClr val="FFFFFF"/>
                </a:highlight>
                <a:latin typeface="Arial"/>
                <a:ea typeface="Arial"/>
                <a:cs typeface="Arial"/>
                <a:sym typeface="Arial"/>
                <a:extLst>
                  <a:ext uri="http://customooxmlschemas.google.com/">
                    <go:slidesCustomData xmlns:go="http://customooxmlschemas.google.com/" textRoundtripDataId="28"/>
                  </a:ext>
                </a:extLst>
              </a:rPr>
              <a:t>formatted strings</a:t>
            </a:r>
            <a:r>
              <a:rPr lang="en-IN"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p:txBody>
      </p:sp>
      <p:sp>
        <p:nvSpPr>
          <p:cNvPr id="905" name="Google Shape;905;g9db11a5535_0_258"/>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Java String format()</a:t>
            </a:r>
            <a:endParaRPr/>
          </a:p>
        </p:txBody>
      </p:sp>
      <p:sp>
        <p:nvSpPr>
          <p:cNvPr id="906" name="Google Shape;906;g9db11a5535_0_258"/>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g9b954268a4_0_128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913" name="Google Shape;913;g9b954268a4_0_1287"/>
          <p:cNvSpPr txBox="1"/>
          <p:nvPr>
            <p:ph type="title"/>
          </p:nvPr>
        </p:nvSpPr>
        <p:spPr>
          <a:xfrm>
            <a:off x="316674" y="121975"/>
            <a:ext cx="45417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Java String format() - Example</a:t>
            </a:r>
            <a:endParaRPr/>
          </a:p>
        </p:txBody>
      </p:sp>
      <p:sp>
        <p:nvSpPr>
          <p:cNvPr id="914" name="Google Shape;914;g9b954268a4_0_1287"/>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graphicFrame>
        <p:nvGraphicFramePr>
          <p:cNvPr id="915" name="Google Shape;915;g9b954268a4_0_1287"/>
          <p:cNvGraphicFramePr/>
          <p:nvPr/>
        </p:nvGraphicFramePr>
        <p:xfrm>
          <a:off x="425050" y="879475"/>
          <a:ext cx="3000000" cy="3000000"/>
        </p:xfrm>
        <a:graphic>
          <a:graphicData uri="http://schemas.openxmlformats.org/drawingml/2006/table">
            <a:tbl>
              <a:tblPr>
                <a:noFill/>
                <a:tableStyleId>{B55EB992-3BB1-4667-AE78-24FCD7446CFE}</a:tableStyleId>
              </a:tblPr>
              <a:tblGrid>
                <a:gridCol w="4290825"/>
              </a:tblGrid>
              <a:tr h="2341375">
                <a:tc>
                  <a:txBody>
                    <a:bodyPr/>
                    <a:lstStyle/>
                    <a:p>
                      <a:pPr indent="0" lvl="0" marL="0" rtl="0" algn="l">
                        <a:lnSpc>
                          <a:spcPct val="115000"/>
                        </a:lnSpc>
                        <a:spcBef>
                          <a:spcPts val="0"/>
                        </a:spcBef>
                        <a:spcAft>
                          <a:spcPts val="0"/>
                        </a:spcAft>
                        <a:buNone/>
                      </a:pPr>
                      <a:r>
                        <a:rPr lang="en-IN" sz="1300">
                          <a:solidFill>
                            <a:srgbClr val="FCC28C"/>
                          </a:solidFill>
                          <a:highlight>
                            <a:srgbClr val="333333"/>
                          </a:highlight>
                          <a:latin typeface="Consolas"/>
                          <a:ea typeface="Consolas"/>
                          <a:cs typeface="Consolas"/>
                          <a:sym typeface="Consolas"/>
                        </a:rPr>
                        <a:t>public</a:t>
                      </a:r>
                      <a:r>
                        <a:rPr lang="en-IN" sz="1300">
                          <a:solidFill>
                            <a:srgbClr val="FFFFFF"/>
                          </a:solidFill>
                          <a:highlight>
                            <a:srgbClr val="333333"/>
                          </a:highlight>
                          <a:latin typeface="Consolas"/>
                          <a:ea typeface="Consolas"/>
                          <a:cs typeface="Consolas"/>
                          <a:sym typeface="Consolas"/>
                        </a:rPr>
                        <a:t> </a:t>
                      </a:r>
                      <a:r>
                        <a:rPr lang="en-IN" sz="1300">
                          <a:solidFill>
                            <a:srgbClr val="FCC28C"/>
                          </a:solidFill>
                          <a:highlight>
                            <a:srgbClr val="333333"/>
                          </a:highlight>
                          <a:latin typeface="Consolas"/>
                          <a:ea typeface="Consolas"/>
                          <a:cs typeface="Consolas"/>
                          <a:sym typeface="Consolas"/>
                        </a:rPr>
                        <a:t>static</a:t>
                      </a:r>
                      <a:r>
                        <a:rPr lang="en-IN" sz="1300">
                          <a:solidFill>
                            <a:srgbClr val="FFFFFF"/>
                          </a:solidFill>
                          <a:highlight>
                            <a:srgbClr val="333333"/>
                          </a:highlight>
                          <a:latin typeface="Consolas"/>
                          <a:ea typeface="Consolas"/>
                          <a:cs typeface="Consolas"/>
                          <a:sym typeface="Consolas"/>
                        </a:rPr>
                        <a:t> </a:t>
                      </a:r>
                      <a:r>
                        <a:rPr lang="en-IN" sz="1300">
                          <a:solidFill>
                            <a:srgbClr val="FCC28C"/>
                          </a:solidFill>
                          <a:highlight>
                            <a:srgbClr val="333333"/>
                          </a:highlight>
                          <a:latin typeface="Consolas"/>
                          <a:ea typeface="Consolas"/>
                          <a:cs typeface="Consolas"/>
                          <a:sym typeface="Consolas"/>
                        </a:rPr>
                        <a:t>void</a:t>
                      </a:r>
                      <a:r>
                        <a:rPr lang="en-IN" sz="1300">
                          <a:solidFill>
                            <a:srgbClr val="FFFFFF"/>
                          </a:solidFill>
                          <a:highlight>
                            <a:srgbClr val="333333"/>
                          </a:highlight>
                          <a:latin typeface="Consolas"/>
                          <a:ea typeface="Consolas"/>
                          <a:cs typeface="Consolas"/>
                          <a:sym typeface="Consolas"/>
                        </a:rPr>
                        <a:t> </a:t>
                      </a:r>
                      <a:r>
                        <a:rPr lang="en-IN" sz="1300">
                          <a:solidFill>
                            <a:srgbClr val="FFFFAA"/>
                          </a:solidFill>
                          <a:highlight>
                            <a:srgbClr val="333333"/>
                          </a:highlight>
                          <a:latin typeface="Consolas"/>
                          <a:ea typeface="Consolas"/>
                          <a:cs typeface="Consolas"/>
                          <a:sym typeface="Consolas"/>
                        </a:rPr>
                        <a:t>main</a:t>
                      </a:r>
                      <a:r>
                        <a:rPr lang="en-IN" sz="1300">
                          <a:solidFill>
                            <a:srgbClr val="FFFFFF"/>
                          </a:solidFill>
                          <a:highlight>
                            <a:srgbClr val="333333"/>
                          </a:highlight>
                          <a:latin typeface="Consolas"/>
                          <a:ea typeface="Consolas"/>
                          <a:cs typeface="Consolas"/>
                          <a:sym typeface="Consolas"/>
                        </a:rPr>
                        <a:t>(String args[]) {</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String s1 = String.format(</a:t>
                      </a:r>
                      <a:r>
                        <a:rPr lang="en-IN" sz="1300">
                          <a:solidFill>
                            <a:srgbClr val="A2FCA2"/>
                          </a:solidFill>
                          <a:highlight>
                            <a:srgbClr val="333333"/>
                          </a:highlight>
                          <a:latin typeface="Consolas"/>
                          <a:ea typeface="Consolas"/>
                          <a:cs typeface="Consolas"/>
                          <a:sym typeface="Consolas"/>
                        </a:rPr>
                        <a:t>"%d"</a:t>
                      </a:r>
                      <a:r>
                        <a:rPr lang="en-IN" sz="1300">
                          <a:solidFill>
                            <a:srgbClr val="FFFFFF"/>
                          </a:solidFill>
                          <a:highlight>
                            <a:srgbClr val="333333"/>
                          </a:highlight>
                          <a:latin typeface="Consolas"/>
                          <a:ea typeface="Consolas"/>
                          <a:cs typeface="Consolas"/>
                          <a:sym typeface="Consolas"/>
                        </a:rPr>
                        <a:t>, </a:t>
                      </a:r>
                      <a:r>
                        <a:rPr lang="en-IN" sz="1300">
                          <a:solidFill>
                            <a:srgbClr val="D36363"/>
                          </a:solidFill>
                          <a:highlight>
                            <a:srgbClr val="333333"/>
                          </a:highlight>
                          <a:latin typeface="Consolas"/>
                          <a:ea typeface="Consolas"/>
                          <a:cs typeface="Consolas"/>
                          <a:sym typeface="Consolas"/>
                        </a:rPr>
                        <a:t>101</a:t>
                      </a:r>
                      <a:r>
                        <a:rPr lang="en-IN" sz="1300">
                          <a:solidFill>
                            <a:srgbClr val="FFFFFF"/>
                          </a:solidFill>
                          <a:highlight>
                            <a:srgbClr val="333333"/>
                          </a:highlight>
                          <a:latin typeface="Consolas"/>
                          <a:ea typeface="Consolas"/>
                          <a:cs typeface="Consolas"/>
                          <a:sym typeface="Consolas"/>
                        </a:rPr>
                        <a:t>);         </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String s2 = String.format(</a:t>
                      </a:r>
                      <a:r>
                        <a:rPr lang="en-IN" sz="1300">
                          <a:solidFill>
                            <a:srgbClr val="A2FCA2"/>
                          </a:solidFill>
                          <a:highlight>
                            <a:srgbClr val="333333"/>
                          </a:highlight>
                          <a:latin typeface="Consolas"/>
                          <a:ea typeface="Consolas"/>
                          <a:cs typeface="Consolas"/>
                          <a:sym typeface="Consolas"/>
                        </a:rPr>
                        <a:t>"%s"</a:t>
                      </a:r>
                      <a:r>
                        <a:rPr lang="en-IN" sz="1300">
                          <a:solidFill>
                            <a:srgbClr val="FFFFFF"/>
                          </a:solidFill>
                          <a:highlight>
                            <a:srgbClr val="333333"/>
                          </a:highlight>
                          <a:latin typeface="Consolas"/>
                          <a:ea typeface="Consolas"/>
                          <a:cs typeface="Consolas"/>
                          <a:sym typeface="Consolas"/>
                        </a:rPr>
                        <a:t>, </a:t>
                      </a:r>
                      <a:r>
                        <a:rPr lang="en-IN" sz="1300">
                          <a:solidFill>
                            <a:srgbClr val="A2FCA2"/>
                          </a:solidFill>
                          <a:highlight>
                            <a:srgbClr val="333333"/>
                          </a:highlight>
                          <a:latin typeface="Consolas"/>
                          <a:ea typeface="Consolas"/>
                          <a:cs typeface="Consolas"/>
                          <a:sym typeface="Consolas"/>
                        </a:rPr>
                        <a:t>"Java"</a:t>
                      </a:r>
                      <a:r>
                        <a:rPr lang="en-IN" sz="1300">
                          <a:solidFill>
                            <a:srgbClr val="FFFFFF"/>
                          </a:solidFill>
                          <a:highlight>
                            <a:srgbClr val="333333"/>
                          </a:highlight>
                          <a:latin typeface="Consolas"/>
                          <a:ea typeface="Consolas"/>
                          <a:cs typeface="Consolas"/>
                          <a:sym typeface="Consolas"/>
                        </a:rPr>
                        <a:t>);</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String s3 = String.format(</a:t>
                      </a:r>
                      <a:r>
                        <a:rPr lang="en-IN" sz="1300">
                          <a:solidFill>
                            <a:srgbClr val="A2FCA2"/>
                          </a:solidFill>
                          <a:highlight>
                            <a:srgbClr val="333333"/>
                          </a:highlight>
                          <a:latin typeface="Consolas"/>
                          <a:ea typeface="Consolas"/>
                          <a:cs typeface="Consolas"/>
                          <a:sym typeface="Consolas"/>
                        </a:rPr>
                        <a:t>"%f"</a:t>
                      </a:r>
                      <a:r>
                        <a:rPr lang="en-IN" sz="1300">
                          <a:solidFill>
                            <a:srgbClr val="FFFFFF"/>
                          </a:solidFill>
                          <a:highlight>
                            <a:srgbClr val="333333"/>
                          </a:highlight>
                          <a:latin typeface="Consolas"/>
                          <a:ea typeface="Consolas"/>
                          <a:cs typeface="Consolas"/>
                          <a:sym typeface="Consolas"/>
                        </a:rPr>
                        <a:t>, </a:t>
                      </a:r>
                      <a:r>
                        <a:rPr lang="en-IN" sz="1300">
                          <a:solidFill>
                            <a:srgbClr val="D36363"/>
                          </a:solidFill>
                          <a:highlight>
                            <a:srgbClr val="333333"/>
                          </a:highlight>
                          <a:latin typeface="Consolas"/>
                          <a:ea typeface="Consolas"/>
                          <a:cs typeface="Consolas"/>
                          <a:sym typeface="Consolas"/>
                        </a:rPr>
                        <a:t>101.00</a:t>
                      </a:r>
                      <a:r>
                        <a:rPr lang="en-IN" sz="1300">
                          <a:solidFill>
                            <a:srgbClr val="FFFFFF"/>
                          </a:solidFill>
                          <a:highlight>
                            <a:srgbClr val="333333"/>
                          </a:highlight>
                          <a:latin typeface="Consolas"/>
                          <a:ea typeface="Consolas"/>
                          <a:cs typeface="Consolas"/>
                          <a:sym typeface="Consolas"/>
                        </a:rPr>
                        <a:t>);     </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String s4 = String.format(</a:t>
                      </a:r>
                      <a:r>
                        <a:rPr lang="en-IN" sz="1300">
                          <a:solidFill>
                            <a:srgbClr val="A2FCA2"/>
                          </a:solidFill>
                          <a:highlight>
                            <a:srgbClr val="333333"/>
                          </a:highlight>
                          <a:latin typeface="Consolas"/>
                          <a:ea typeface="Consolas"/>
                          <a:cs typeface="Consolas"/>
                          <a:sym typeface="Consolas"/>
                        </a:rPr>
                        <a:t>"%x"</a:t>
                      </a:r>
                      <a:r>
                        <a:rPr lang="en-IN" sz="1300">
                          <a:solidFill>
                            <a:srgbClr val="FFFFFF"/>
                          </a:solidFill>
                          <a:highlight>
                            <a:srgbClr val="333333"/>
                          </a:highlight>
                          <a:latin typeface="Consolas"/>
                          <a:ea typeface="Consolas"/>
                          <a:cs typeface="Consolas"/>
                          <a:sym typeface="Consolas"/>
                        </a:rPr>
                        <a:t>, </a:t>
                      </a:r>
                      <a:r>
                        <a:rPr lang="en-IN" sz="1300">
                          <a:solidFill>
                            <a:srgbClr val="D36363"/>
                          </a:solidFill>
                          <a:highlight>
                            <a:srgbClr val="333333"/>
                          </a:highlight>
                          <a:latin typeface="Consolas"/>
                          <a:ea typeface="Consolas"/>
                          <a:cs typeface="Consolas"/>
                          <a:sym typeface="Consolas"/>
                        </a:rPr>
                        <a:t>101</a:t>
                      </a:r>
                      <a:r>
                        <a:rPr lang="en-IN" sz="1300">
                          <a:solidFill>
                            <a:srgbClr val="FFFFFF"/>
                          </a:solidFill>
                          <a:highlight>
                            <a:srgbClr val="333333"/>
                          </a:highlight>
                          <a:latin typeface="Consolas"/>
                          <a:ea typeface="Consolas"/>
                          <a:cs typeface="Consolas"/>
                          <a:sym typeface="Consolas"/>
                        </a:rPr>
                        <a:t>);         </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String s5 = String.format(</a:t>
                      </a:r>
                      <a:r>
                        <a:rPr lang="en-IN" sz="1300">
                          <a:solidFill>
                            <a:srgbClr val="A2FCA2"/>
                          </a:solidFill>
                          <a:highlight>
                            <a:srgbClr val="333333"/>
                          </a:highlight>
                          <a:latin typeface="Consolas"/>
                          <a:ea typeface="Consolas"/>
                          <a:cs typeface="Consolas"/>
                          <a:sym typeface="Consolas"/>
                        </a:rPr>
                        <a:t>"%c"</a:t>
                      </a:r>
                      <a:r>
                        <a:rPr lang="en-IN" sz="1300">
                          <a:solidFill>
                            <a:srgbClr val="FFFFFF"/>
                          </a:solidFill>
                          <a:highlight>
                            <a:srgbClr val="333333"/>
                          </a:highlight>
                          <a:latin typeface="Consolas"/>
                          <a:ea typeface="Consolas"/>
                          <a:cs typeface="Consolas"/>
                          <a:sym typeface="Consolas"/>
                        </a:rPr>
                        <a:t>, </a:t>
                      </a:r>
                      <a:r>
                        <a:rPr lang="en-IN" sz="1300">
                          <a:solidFill>
                            <a:srgbClr val="A2FCA2"/>
                          </a:solidFill>
                          <a:highlight>
                            <a:srgbClr val="333333"/>
                          </a:highlight>
                          <a:latin typeface="Consolas"/>
                          <a:ea typeface="Consolas"/>
                          <a:cs typeface="Consolas"/>
                          <a:sym typeface="Consolas"/>
                        </a:rPr>
                        <a:t>'c'</a:t>
                      </a:r>
                      <a:r>
                        <a:rPr lang="en-IN" sz="1300">
                          <a:solidFill>
                            <a:srgbClr val="FFFFFF"/>
                          </a:solidFill>
                          <a:highlight>
                            <a:srgbClr val="333333"/>
                          </a:highlight>
                          <a:latin typeface="Consolas"/>
                          <a:ea typeface="Consolas"/>
                          <a:cs typeface="Consolas"/>
                          <a:sym typeface="Consolas"/>
                        </a:rPr>
                        <a:t>);         </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System.out.println(s1);</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System.out.println(s2);</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System.out.println(s3);</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System.out.println(s4);</a:t>
                      </a:r>
                      <a:br>
                        <a:rPr lang="en-IN" sz="1300">
                          <a:solidFill>
                            <a:srgbClr val="FFFFFF"/>
                          </a:solidFill>
                          <a:highlight>
                            <a:srgbClr val="333333"/>
                          </a:highlight>
                          <a:latin typeface="Consolas"/>
                          <a:ea typeface="Consolas"/>
                          <a:cs typeface="Consolas"/>
                          <a:sym typeface="Consolas"/>
                        </a:rPr>
                      </a:br>
                      <a:r>
                        <a:rPr lang="en-IN" sz="1300">
                          <a:solidFill>
                            <a:srgbClr val="FFFFFF"/>
                          </a:solidFill>
                          <a:highlight>
                            <a:srgbClr val="333333"/>
                          </a:highlight>
                          <a:latin typeface="Consolas"/>
                          <a:ea typeface="Consolas"/>
                          <a:cs typeface="Consolas"/>
                          <a:sym typeface="Consolas"/>
                        </a:rPr>
                        <a:t>  System.out.println(s5);</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a:t>
                      </a:r>
                      <a:endParaRPr sz="1000">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g9fc3fd26f4_0_2607"/>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921" name="Google Shape;921;g9fc3fd26f4_0_2607"/>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922" name="Google Shape;922;g9fc3fd26f4_0_2607"/>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923" name="Google Shape;923;g9fc3fd26f4_0_2607"/>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924" name="Google Shape;924;g9fc3fd26f4_0_2607"/>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925" name="Google Shape;925;g9fc3fd26f4_0_260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Google Shape;926;g9fc3fd26f4_0_2607"/>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7" name="Google Shape;927;g9fc3fd26f4_0_2607"/>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28" name="Google Shape;928;g9fc3fd26f4_0_2607"/>
          <p:cNvSpPr txBox="1"/>
          <p:nvPr/>
        </p:nvSpPr>
        <p:spPr>
          <a:xfrm>
            <a:off x="638175" y="-59476"/>
            <a:ext cx="5493300" cy="98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29"/>
                  </a:ext>
                </a:extLst>
              </a:rPr>
              <a:t>Poll </a:t>
            </a:r>
            <a:r>
              <a:rPr lang="en-IN" sz="3600">
                <a:solidFill>
                  <a:srgbClr val="F5333F"/>
                </a:solidFill>
                <a:latin typeface="Proxima Nova"/>
                <a:ea typeface="Proxima Nova"/>
                <a:cs typeface="Proxima Nova"/>
                <a:sym typeface="Proxima Nova"/>
              </a:rPr>
              <a:t>5</a:t>
            </a:r>
            <a:r>
              <a:rPr lang="en-IN" sz="3600">
                <a:solidFill>
                  <a:srgbClr val="F5333F"/>
                </a:solidFill>
                <a:latin typeface="Proxima Nova"/>
                <a:ea typeface="Proxima Nova"/>
                <a:cs typeface="Proxima Nova"/>
                <a:sym typeface="Proxima Nova"/>
              </a:rPr>
              <a:t> (30 sec.) </a:t>
            </a:r>
            <a:endParaRPr b="0" sz="3600">
              <a:solidFill>
                <a:srgbClr val="F5333F"/>
              </a:solidFill>
              <a:latin typeface="Proxima Nova"/>
              <a:ea typeface="Proxima Nova"/>
              <a:cs typeface="Proxima Nova"/>
              <a:sym typeface="Proxima Nova"/>
            </a:endParaRPr>
          </a:p>
        </p:txBody>
      </p:sp>
      <p:sp>
        <p:nvSpPr>
          <p:cNvPr id="929" name="Google Shape;929;g9fc3fd26f4_0_2607"/>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62</a:t>
            </a:r>
            <a:endParaRPr/>
          </a:p>
        </p:txBody>
      </p:sp>
      <p:pic>
        <p:nvPicPr>
          <p:cNvPr id="930" name="Google Shape;930;g9fc3fd26f4_0_2607"/>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931" name="Google Shape;931;g9fc3fd26f4_0_2607"/>
          <p:cNvSpPr txBox="1"/>
          <p:nvPr/>
        </p:nvSpPr>
        <p:spPr>
          <a:xfrm>
            <a:off x="630250" y="687375"/>
            <a:ext cx="6879900" cy="435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What will be the output of the following code?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WelcomeHome</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Welcome Home</a:t>
            </a:r>
            <a:endParaRPr sz="1800">
              <a:latin typeface="Calibri"/>
              <a:ea typeface="Calibri"/>
              <a:cs typeface="Calibri"/>
              <a:sym typeface="Calibri"/>
            </a:endParaRPr>
          </a:p>
          <a:p>
            <a:pPr indent="-342900" lvl="0" marL="800100" marR="0" rtl="0" algn="l">
              <a:lnSpc>
                <a:spcPct val="100000"/>
              </a:lnSpc>
              <a:spcBef>
                <a:spcPts val="1200"/>
              </a:spcBef>
              <a:spcAft>
                <a:spcPts val="0"/>
              </a:spcAft>
              <a:buSzPts val="1800"/>
              <a:buFont typeface="Calibri"/>
              <a:buAutoNum type="arabicPeriod"/>
            </a:pPr>
            <a:r>
              <a:rPr lang="en-IN" sz="1800">
                <a:latin typeface="Calibri"/>
                <a:ea typeface="Calibri"/>
                <a:cs typeface="Calibri"/>
                <a:sym typeface="Calibri"/>
              </a:rPr>
              <a:t>Home Welcome</a:t>
            </a:r>
            <a:endParaRPr sz="1800">
              <a:latin typeface="Calibri"/>
              <a:ea typeface="Calibri"/>
              <a:cs typeface="Calibri"/>
              <a:sym typeface="Calibri"/>
            </a:endParaRPr>
          </a:p>
          <a:p>
            <a:pPr indent="-342900" lvl="0" marL="800100" marR="0" rtl="0" algn="l">
              <a:lnSpc>
                <a:spcPct val="100000"/>
              </a:lnSpc>
              <a:spcBef>
                <a:spcPts val="1200"/>
              </a:spcBef>
              <a:spcAft>
                <a:spcPts val="1200"/>
              </a:spcAft>
              <a:buClr>
                <a:schemeClr val="dk1"/>
              </a:buClr>
              <a:buSzPts val="1800"/>
              <a:buFont typeface="Calibri"/>
              <a:buAutoNum type="arabicPeriod"/>
            </a:pPr>
            <a:r>
              <a:rPr lang="en-IN" sz="1800">
                <a:solidFill>
                  <a:schemeClr val="dk1"/>
                </a:solidFill>
                <a:latin typeface="Calibri"/>
                <a:ea typeface="Calibri"/>
                <a:cs typeface="Calibri"/>
                <a:sym typeface="Calibri"/>
              </a:rPr>
              <a:t>HomeWelcome</a:t>
            </a:r>
            <a:endParaRPr sz="1800">
              <a:solidFill>
                <a:schemeClr val="dk1"/>
              </a:solidFill>
              <a:latin typeface="Calibri"/>
              <a:ea typeface="Calibri"/>
              <a:cs typeface="Calibri"/>
              <a:sym typeface="Calibri"/>
            </a:endParaRPr>
          </a:p>
        </p:txBody>
      </p:sp>
      <p:graphicFrame>
        <p:nvGraphicFramePr>
          <p:cNvPr id="932" name="Google Shape;932;g9fc3fd26f4_0_2607"/>
          <p:cNvGraphicFramePr/>
          <p:nvPr/>
        </p:nvGraphicFramePr>
        <p:xfrm>
          <a:off x="1151000" y="1342200"/>
          <a:ext cx="3000000" cy="3000000"/>
        </p:xfrm>
        <a:graphic>
          <a:graphicData uri="http://schemas.openxmlformats.org/drawingml/2006/table">
            <a:tbl>
              <a:tblPr>
                <a:noFill/>
                <a:tableStyleId>{B55EB992-3BB1-4667-AE78-24FCD7446CFE}</a:tableStyleId>
              </a:tblPr>
              <a:tblGrid>
                <a:gridCol w="2413150"/>
              </a:tblGrid>
              <a:tr h="837000">
                <a:tc>
                  <a:txBody>
                    <a:bodyPr/>
                    <a:lstStyle/>
                    <a:p>
                      <a:pPr indent="0" lvl="0" marL="0" rtl="0" algn="l">
                        <a:lnSpc>
                          <a:spcPct val="115000"/>
                        </a:lnSpc>
                        <a:spcBef>
                          <a:spcPts val="0"/>
                        </a:spcBef>
                        <a:spcAft>
                          <a:spcPts val="0"/>
                        </a:spcAft>
                        <a:buNone/>
                      </a:pPr>
                      <a:r>
                        <a:rPr lang="en-IN" sz="1000">
                          <a:solidFill>
                            <a:srgbClr val="FFFFFF"/>
                          </a:solidFill>
                          <a:highlight>
                            <a:srgbClr val="333333"/>
                          </a:highlight>
                          <a:latin typeface="Consolas"/>
                          <a:ea typeface="Consolas"/>
                          <a:cs typeface="Consolas"/>
                          <a:sym typeface="Consolas"/>
                        </a:rPr>
                        <a:t>String a = </a:t>
                      </a:r>
                      <a:r>
                        <a:rPr lang="en-IN" sz="1000">
                          <a:solidFill>
                            <a:srgbClr val="A2FCA2"/>
                          </a:solidFill>
                          <a:highlight>
                            <a:srgbClr val="333333"/>
                          </a:highlight>
                          <a:latin typeface="Consolas"/>
                          <a:ea typeface="Consolas"/>
                          <a:cs typeface="Consolas"/>
                          <a:sym typeface="Consolas"/>
                        </a:rPr>
                        <a:t>"Welcome"</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String b = </a:t>
                      </a:r>
                      <a:r>
                        <a:rPr lang="en-IN" sz="1000">
                          <a:solidFill>
                            <a:srgbClr val="A2FCA2"/>
                          </a:solidFill>
                          <a:highlight>
                            <a:srgbClr val="333333"/>
                          </a:highlight>
                          <a:latin typeface="Consolas"/>
                          <a:ea typeface="Consolas"/>
                          <a:cs typeface="Consolas"/>
                          <a:sym typeface="Consolas"/>
                        </a:rPr>
                        <a:t>"Home"</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System.out.println(a.concat(b));</a:t>
                      </a:r>
                      <a:endParaRPr sz="1000">
                        <a:solidFill>
                          <a:srgbClr val="CC7832"/>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a7273d172c_0_57"/>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938" name="Google Shape;938;ga7273d172c_0_57"/>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939" name="Google Shape;939;ga7273d172c_0_57"/>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940" name="Google Shape;940;ga7273d172c_0_57"/>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941" name="Google Shape;941;ga7273d172c_0_57"/>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942" name="Google Shape;942;ga7273d172c_0_5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3" name="Google Shape;943;ga7273d172c_0_57"/>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4" name="Google Shape;944;ga7273d172c_0_57"/>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45" name="Google Shape;945;ga7273d172c_0_57"/>
          <p:cNvSpPr txBox="1"/>
          <p:nvPr/>
        </p:nvSpPr>
        <p:spPr>
          <a:xfrm>
            <a:off x="638175" y="-59476"/>
            <a:ext cx="5493300" cy="98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30"/>
                  </a:ext>
                </a:extLst>
              </a:rPr>
              <a:t>Poll </a:t>
            </a:r>
            <a:r>
              <a:rPr lang="en-IN" sz="3600">
                <a:solidFill>
                  <a:srgbClr val="F5333F"/>
                </a:solidFill>
                <a:latin typeface="Proxima Nova"/>
                <a:ea typeface="Proxima Nova"/>
                <a:cs typeface="Proxima Nova"/>
                <a:sym typeface="Proxima Nova"/>
              </a:rPr>
              <a:t>5</a:t>
            </a:r>
            <a:r>
              <a:rPr lang="en-IN" sz="3600">
                <a:solidFill>
                  <a:srgbClr val="F5333F"/>
                </a:solidFill>
                <a:latin typeface="Proxima Nova"/>
                <a:ea typeface="Proxima Nova"/>
                <a:cs typeface="Proxima Nova"/>
                <a:sym typeface="Proxima Nova"/>
              </a:rPr>
              <a:t> (Answer) </a:t>
            </a:r>
            <a:endParaRPr b="0" sz="3600">
              <a:solidFill>
                <a:srgbClr val="F5333F"/>
              </a:solidFill>
              <a:latin typeface="Proxima Nova"/>
              <a:ea typeface="Proxima Nova"/>
              <a:cs typeface="Proxima Nova"/>
              <a:sym typeface="Proxima Nova"/>
            </a:endParaRPr>
          </a:p>
        </p:txBody>
      </p:sp>
      <p:sp>
        <p:nvSpPr>
          <p:cNvPr id="946" name="Google Shape;946;ga7273d172c_0_57"/>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62</a:t>
            </a:r>
            <a:endParaRPr/>
          </a:p>
        </p:txBody>
      </p:sp>
      <p:pic>
        <p:nvPicPr>
          <p:cNvPr id="947" name="Google Shape;947;ga7273d172c_0_57"/>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948" name="Google Shape;948;ga7273d172c_0_57"/>
          <p:cNvSpPr txBox="1"/>
          <p:nvPr/>
        </p:nvSpPr>
        <p:spPr>
          <a:xfrm>
            <a:off x="630250" y="687375"/>
            <a:ext cx="6879900" cy="435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What will be the output of the following code?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rgbClr val="FF0000"/>
              </a:buClr>
              <a:buSzPts val="1800"/>
              <a:buFont typeface="Calibri"/>
              <a:buAutoNum type="arabicPeriod"/>
            </a:pPr>
            <a:r>
              <a:rPr b="1" lang="en-IN" sz="1800">
                <a:solidFill>
                  <a:srgbClr val="FF0000"/>
                </a:solidFill>
                <a:latin typeface="Calibri"/>
                <a:ea typeface="Calibri"/>
                <a:cs typeface="Calibri"/>
                <a:sym typeface="Calibri"/>
              </a:rPr>
              <a:t>WelcomeHome</a:t>
            </a:r>
            <a:endParaRPr b="1" sz="1800">
              <a:solidFill>
                <a:srgbClr val="FF0000"/>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Welcome Home</a:t>
            </a:r>
            <a:endParaRPr sz="1800">
              <a:latin typeface="Calibri"/>
              <a:ea typeface="Calibri"/>
              <a:cs typeface="Calibri"/>
              <a:sym typeface="Calibri"/>
            </a:endParaRPr>
          </a:p>
          <a:p>
            <a:pPr indent="-342900" lvl="0" marL="800100" marR="0" rtl="0" algn="l">
              <a:lnSpc>
                <a:spcPct val="100000"/>
              </a:lnSpc>
              <a:spcBef>
                <a:spcPts val="1200"/>
              </a:spcBef>
              <a:spcAft>
                <a:spcPts val="0"/>
              </a:spcAft>
              <a:buSzPts val="1800"/>
              <a:buFont typeface="Calibri"/>
              <a:buAutoNum type="arabicPeriod"/>
            </a:pPr>
            <a:r>
              <a:rPr lang="en-IN" sz="1800">
                <a:latin typeface="Calibri"/>
                <a:ea typeface="Calibri"/>
                <a:cs typeface="Calibri"/>
                <a:sym typeface="Calibri"/>
              </a:rPr>
              <a:t>Home Welcome</a:t>
            </a:r>
            <a:endParaRPr sz="1800">
              <a:latin typeface="Calibri"/>
              <a:ea typeface="Calibri"/>
              <a:cs typeface="Calibri"/>
              <a:sym typeface="Calibri"/>
            </a:endParaRPr>
          </a:p>
          <a:p>
            <a:pPr indent="-342900" lvl="0" marL="800100" marR="0" rtl="0" algn="l">
              <a:lnSpc>
                <a:spcPct val="100000"/>
              </a:lnSpc>
              <a:spcBef>
                <a:spcPts val="1200"/>
              </a:spcBef>
              <a:spcAft>
                <a:spcPts val="1200"/>
              </a:spcAft>
              <a:buClr>
                <a:schemeClr val="dk1"/>
              </a:buClr>
              <a:buSzPts val="1800"/>
              <a:buFont typeface="Calibri"/>
              <a:buAutoNum type="arabicPeriod"/>
            </a:pPr>
            <a:r>
              <a:rPr lang="en-IN" sz="1800">
                <a:solidFill>
                  <a:schemeClr val="dk1"/>
                </a:solidFill>
                <a:latin typeface="Calibri"/>
                <a:ea typeface="Calibri"/>
                <a:cs typeface="Calibri"/>
                <a:sym typeface="Calibri"/>
              </a:rPr>
              <a:t>HomeWelcome</a:t>
            </a:r>
            <a:endParaRPr sz="1800">
              <a:solidFill>
                <a:schemeClr val="dk1"/>
              </a:solidFill>
              <a:latin typeface="Calibri"/>
              <a:ea typeface="Calibri"/>
              <a:cs typeface="Calibri"/>
              <a:sym typeface="Calibri"/>
            </a:endParaRPr>
          </a:p>
        </p:txBody>
      </p:sp>
      <p:graphicFrame>
        <p:nvGraphicFramePr>
          <p:cNvPr id="949" name="Google Shape;949;ga7273d172c_0_57"/>
          <p:cNvGraphicFramePr/>
          <p:nvPr/>
        </p:nvGraphicFramePr>
        <p:xfrm>
          <a:off x="1151000" y="1342200"/>
          <a:ext cx="3000000" cy="3000000"/>
        </p:xfrm>
        <a:graphic>
          <a:graphicData uri="http://schemas.openxmlformats.org/drawingml/2006/table">
            <a:tbl>
              <a:tblPr>
                <a:noFill/>
                <a:tableStyleId>{B55EB992-3BB1-4667-AE78-24FCD7446CFE}</a:tableStyleId>
              </a:tblPr>
              <a:tblGrid>
                <a:gridCol w="2413150"/>
              </a:tblGrid>
              <a:tr h="837000">
                <a:tc>
                  <a:txBody>
                    <a:bodyPr/>
                    <a:lstStyle/>
                    <a:p>
                      <a:pPr indent="0" lvl="0" marL="0" rtl="0" algn="l">
                        <a:lnSpc>
                          <a:spcPct val="115000"/>
                        </a:lnSpc>
                        <a:spcBef>
                          <a:spcPts val="0"/>
                        </a:spcBef>
                        <a:spcAft>
                          <a:spcPts val="0"/>
                        </a:spcAft>
                        <a:buNone/>
                      </a:pPr>
                      <a:r>
                        <a:rPr lang="en-IN" sz="1000">
                          <a:solidFill>
                            <a:srgbClr val="FFFFFF"/>
                          </a:solidFill>
                          <a:highlight>
                            <a:srgbClr val="333333"/>
                          </a:highlight>
                          <a:latin typeface="Consolas"/>
                          <a:ea typeface="Consolas"/>
                          <a:cs typeface="Consolas"/>
                          <a:sym typeface="Consolas"/>
                        </a:rPr>
                        <a:t>String a = </a:t>
                      </a:r>
                      <a:r>
                        <a:rPr lang="en-IN" sz="1000">
                          <a:solidFill>
                            <a:srgbClr val="A2FCA2"/>
                          </a:solidFill>
                          <a:highlight>
                            <a:srgbClr val="333333"/>
                          </a:highlight>
                          <a:latin typeface="Consolas"/>
                          <a:ea typeface="Consolas"/>
                          <a:cs typeface="Consolas"/>
                          <a:sym typeface="Consolas"/>
                        </a:rPr>
                        <a:t>"Welcome"</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String b = </a:t>
                      </a:r>
                      <a:r>
                        <a:rPr lang="en-IN" sz="1000">
                          <a:solidFill>
                            <a:srgbClr val="A2FCA2"/>
                          </a:solidFill>
                          <a:highlight>
                            <a:srgbClr val="333333"/>
                          </a:highlight>
                          <a:latin typeface="Consolas"/>
                          <a:ea typeface="Consolas"/>
                          <a:cs typeface="Consolas"/>
                          <a:sym typeface="Consolas"/>
                        </a:rPr>
                        <a:t>"Home"</a:t>
                      </a:r>
                      <a:r>
                        <a:rPr lang="en-IN" sz="1000">
                          <a:solidFill>
                            <a:srgbClr val="FFFFFF"/>
                          </a:solidFill>
                          <a:highlight>
                            <a:srgbClr val="333333"/>
                          </a:highlight>
                          <a:latin typeface="Consolas"/>
                          <a:ea typeface="Consolas"/>
                          <a:cs typeface="Consolas"/>
                          <a:sym typeface="Consolas"/>
                        </a:rPr>
                        <a:t>;</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System.out.println(a.concat(b));</a:t>
                      </a:r>
                      <a:endParaRPr sz="1000">
                        <a:solidFill>
                          <a:srgbClr val="CC7832"/>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g9db11a5535_0_26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956" name="Google Shape;956;g9db11a5535_0_269"/>
          <p:cNvSpPr txBox="1"/>
          <p:nvPr>
            <p:ph idx="1" type="body"/>
          </p:nvPr>
        </p:nvSpPr>
        <p:spPr>
          <a:xfrm>
            <a:off x="413257" y="715800"/>
            <a:ext cx="8155800" cy="37197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750"/>
              </a:spcBef>
              <a:spcAft>
                <a:spcPts val="0"/>
              </a:spcAft>
              <a:buSzPts val="1600"/>
              <a:buFont typeface="Arial"/>
              <a:buChar char="●"/>
            </a:pPr>
            <a:r>
              <a:rPr lang="en-IN" sz="1600">
                <a:latin typeface="Arial"/>
                <a:ea typeface="Arial"/>
                <a:cs typeface="Arial"/>
                <a:sym typeface="Arial"/>
              </a:rPr>
              <a:t>In Java, the string.valueOf() method converts different types of values into strings. </a:t>
            </a:r>
            <a:endParaRPr sz="1600">
              <a:latin typeface="Arial"/>
              <a:ea typeface="Arial"/>
              <a:cs typeface="Arial"/>
              <a:sym typeface="Arial"/>
            </a:endParaRPr>
          </a:p>
          <a:p>
            <a:pPr indent="-330200" lvl="0" marL="457200" rtl="0" algn="l">
              <a:lnSpc>
                <a:spcPct val="90000"/>
              </a:lnSpc>
              <a:spcBef>
                <a:spcPts val="750"/>
              </a:spcBef>
              <a:spcAft>
                <a:spcPts val="0"/>
              </a:spcAft>
              <a:buSzPts val="1600"/>
              <a:buFont typeface="Arial"/>
              <a:buChar char="●"/>
            </a:pPr>
            <a:r>
              <a:rPr lang="en-IN" sz="1600">
                <a:latin typeface="Arial"/>
                <a:ea typeface="Arial"/>
                <a:cs typeface="Arial"/>
                <a:sym typeface="Arial"/>
              </a:rPr>
              <a:t>Using the string.valueOf() method, you can convert int into string, long into string, boolean into string, character into string, float into string, double into string, object into string and char array into string.</a:t>
            </a:r>
            <a:endParaRPr sz="1600">
              <a:latin typeface="Arial"/>
              <a:ea typeface="Arial"/>
              <a:cs typeface="Arial"/>
              <a:sym typeface="Arial"/>
            </a:endParaRPr>
          </a:p>
          <a:p>
            <a:pPr indent="-330200" lvl="0" marL="457200" rtl="0" algn="l">
              <a:lnSpc>
                <a:spcPct val="90000"/>
              </a:lnSpc>
              <a:spcBef>
                <a:spcPts val="750"/>
              </a:spcBef>
              <a:spcAft>
                <a:spcPts val="0"/>
              </a:spcAft>
              <a:buSzPts val="1600"/>
              <a:buFont typeface="Arial"/>
              <a:buChar char="●"/>
            </a:pPr>
            <a:r>
              <a:rPr lang="en-IN" sz="1600">
                <a:latin typeface="Arial"/>
                <a:ea typeface="Arial"/>
                <a:cs typeface="Arial"/>
                <a:sym typeface="Arial"/>
              </a:rPr>
              <a:t>The following example demonstrates the conversion of an integer to string.</a:t>
            </a:r>
            <a:endParaRPr sz="1600">
              <a:latin typeface="Arial"/>
              <a:ea typeface="Arial"/>
              <a:cs typeface="Arial"/>
              <a:sym typeface="Arial"/>
            </a:endParaRPr>
          </a:p>
          <a:p>
            <a:pPr indent="0" lvl="0" marL="457200" rtl="0" algn="l">
              <a:lnSpc>
                <a:spcPct val="90000"/>
              </a:lnSpc>
              <a:spcBef>
                <a:spcPts val="750"/>
              </a:spcBef>
              <a:spcAft>
                <a:spcPts val="0"/>
              </a:spcAft>
              <a:buNone/>
            </a:pPr>
            <a:r>
              <a:t/>
            </a:r>
            <a:endParaRPr sz="1600">
              <a:latin typeface="Arial"/>
              <a:ea typeface="Arial"/>
              <a:cs typeface="Arial"/>
              <a:sym typeface="Arial"/>
            </a:endParaRPr>
          </a:p>
          <a:p>
            <a:pPr indent="0" lvl="0" marL="457200" rtl="0" algn="l">
              <a:lnSpc>
                <a:spcPct val="90000"/>
              </a:lnSpc>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p:txBody>
      </p:sp>
      <p:sp>
        <p:nvSpPr>
          <p:cNvPr id="957" name="Google Shape;957;g9db11a5535_0_269"/>
          <p:cNvSpPr txBox="1"/>
          <p:nvPr>
            <p:ph type="title"/>
          </p:nvPr>
        </p:nvSpPr>
        <p:spPr>
          <a:xfrm>
            <a:off x="316675" y="121975"/>
            <a:ext cx="64875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Converting P</a:t>
            </a:r>
            <a:r>
              <a:rPr lang="en-IN"/>
              <a:t>rimitive Data Type into a String</a:t>
            </a:r>
            <a:endParaRPr/>
          </a:p>
        </p:txBody>
      </p:sp>
      <p:sp>
        <p:nvSpPr>
          <p:cNvPr id="958" name="Google Shape;958;g9db11a5535_0_269"/>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graphicFrame>
        <p:nvGraphicFramePr>
          <p:cNvPr id="959" name="Google Shape;959;g9db11a5535_0_269"/>
          <p:cNvGraphicFramePr/>
          <p:nvPr/>
        </p:nvGraphicFramePr>
        <p:xfrm>
          <a:off x="1062000" y="2321350"/>
          <a:ext cx="3000000" cy="3000000"/>
        </p:xfrm>
        <a:graphic>
          <a:graphicData uri="http://schemas.openxmlformats.org/drawingml/2006/table">
            <a:tbl>
              <a:tblPr>
                <a:noFill/>
                <a:tableStyleId>{B55EB992-3BB1-4667-AE78-24FCD7446CFE}</a:tableStyleId>
              </a:tblPr>
              <a:tblGrid>
                <a:gridCol w="3076225"/>
              </a:tblGrid>
              <a:tr h="1102050">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CC28C"/>
                          </a:solidFill>
                          <a:highlight>
                            <a:srgbClr val="333333"/>
                          </a:highlight>
                          <a:latin typeface="Consolas"/>
                          <a:ea typeface="Consolas"/>
                          <a:cs typeface="Consolas"/>
                          <a:sym typeface="Consolas"/>
                        </a:rPr>
                        <a:t>int</a:t>
                      </a:r>
                      <a:r>
                        <a:rPr lang="en-IN" sz="1000">
                          <a:solidFill>
                            <a:srgbClr val="FFFFFF"/>
                          </a:solidFill>
                          <a:highlight>
                            <a:srgbClr val="333333"/>
                          </a:highlight>
                          <a:latin typeface="Consolas"/>
                          <a:ea typeface="Consolas"/>
                          <a:cs typeface="Consolas"/>
                          <a:sym typeface="Consolas"/>
                        </a:rPr>
                        <a:t> number=</a:t>
                      </a:r>
                      <a:r>
                        <a:rPr lang="en-IN" sz="1000">
                          <a:solidFill>
                            <a:srgbClr val="D36363"/>
                          </a:solidFill>
                          <a:highlight>
                            <a:srgbClr val="333333"/>
                          </a:highlight>
                          <a:latin typeface="Consolas"/>
                          <a:ea typeface="Consolas"/>
                          <a:cs typeface="Consolas"/>
                          <a:sym typeface="Consolas"/>
                        </a:rPr>
                        <a:t>10</a:t>
                      </a:r>
                      <a:r>
                        <a:rPr lang="en-IN" sz="1000">
                          <a:solidFill>
                            <a:srgbClr val="FFFFFF"/>
                          </a:solidFill>
                          <a:highlight>
                            <a:srgbClr val="333333"/>
                          </a:highlight>
                          <a:latin typeface="Consolas"/>
                          <a:ea typeface="Consolas"/>
                          <a:cs typeface="Consolas"/>
                          <a:sym typeface="Consolas"/>
                        </a:rPr>
                        <a:t>;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String s1=String.valueOf(value);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System.out.println(s1);</a:t>
                      </a:r>
                      <a:b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31"/>
                            </a:ext>
                          </a:extLst>
                        </a:rPr>
                      </a:br>
                      <a:r>
                        <a:rPr lang="en-IN" sz="1000">
                          <a:solidFill>
                            <a:srgbClr val="FFFFFF"/>
                          </a:solidFill>
                          <a:highlight>
                            <a:srgbClr val="333333"/>
                          </a:highlight>
                          <a:latin typeface="Consolas"/>
                          <a:ea typeface="Consolas"/>
                          <a:cs typeface="Consolas"/>
                          <a:sym typeface="Consolas"/>
                        </a:rPr>
                        <a:t>}  </a:t>
                      </a:r>
                      <a:endParaRPr sz="1000">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9b954268a4_0_0"/>
          <p:cNvSpPr txBox="1"/>
          <p:nvPr>
            <p:ph idx="12" type="sldNum"/>
          </p:nvPr>
        </p:nvSpPr>
        <p:spPr>
          <a:xfrm>
            <a:off x="6467475"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635" name="Google Shape;635;g9b954268a4_0_0"/>
          <p:cNvSpPr txBox="1"/>
          <p:nvPr/>
        </p:nvSpPr>
        <p:spPr>
          <a:xfrm>
            <a:off x="638175" y="1507524"/>
            <a:ext cx="48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1</a:t>
            </a:r>
            <a:endParaRPr b="0" i="0" sz="1800" u="none" cap="none" strike="noStrike">
              <a:solidFill>
                <a:schemeClr val="lt1"/>
              </a:solidFill>
              <a:latin typeface="Calibri"/>
              <a:ea typeface="Calibri"/>
              <a:cs typeface="Calibri"/>
              <a:sym typeface="Calibri"/>
            </a:endParaRPr>
          </a:p>
        </p:txBody>
      </p:sp>
      <p:sp>
        <p:nvSpPr>
          <p:cNvPr id="636" name="Google Shape;636;g9b954268a4_0_0"/>
          <p:cNvSpPr txBox="1"/>
          <p:nvPr/>
        </p:nvSpPr>
        <p:spPr>
          <a:xfrm>
            <a:off x="1126962" y="1507524"/>
            <a:ext cx="6489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IN" sz="1800">
                <a:solidFill>
                  <a:schemeClr val="lt1"/>
                </a:solidFill>
                <a:latin typeface="Calibri"/>
                <a:ea typeface="Calibri"/>
                <a:cs typeface="Calibri"/>
                <a:sym typeface="Calibri"/>
              </a:rPr>
              <a:t>Loops in Java</a:t>
            </a:r>
            <a:endParaRPr b="0" i="0" sz="1400" u="none" cap="none" strike="noStrike">
              <a:solidFill>
                <a:srgbClr val="000000"/>
              </a:solidFill>
              <a:latin typeface="Arial"/>
              <a:ea typeface="Arial"/>
              <a:cs typeface="Arial"/>
              <a:sym typeface="Arial"/>
            </a:endParaRPr>
          </a:p>
        </p:txBody>
      </p:sp>
      <p:sp>
        <p:nvSpPr>
          <p:cNvPr id="637" name="Google Shape;637;g9b954268a4_0_0"/>
          <p:cNvSpPr txBox="1"/>
          <p:nvPr/>
        </p:nvSpPr>
        <p:spPr>
          <a:xfrm>
            <a:off x="642293" y="1931780"/>
            <a:ext cx="48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2</a:t>
            </a:r>
            <a:endParaRPr b="0" i="0" sz="1800" u="none" cap="none" strike="noStrike">
              <a:solidFill>
                <a:schemeClr val="lt1"/>
              </a:solidFill>
              <a:latin typeface="Calibri"/>
              <a:ea typeface="Calibri"/>
              <a:cs typeface="Calibri"/>
              <a:sym typeface="Calibri"/>
            </a:endParaRPr>
          </a:p>
        </p:txBody>
      </p:sp>
      <p:sp>
        <p:nvSpPr>
          <p:cNvPr id="638" name="Google Shape;638;g9b954268a4_0_0"/>
          <p:cNvSpPr txBox="1"/>
          <p:nvPr/>
        </p:nvSpPr>
        <p:spPr>
          <a:xfrm>
            <a:off x="1131080" y="1931780"/>
            <a:ext cx="7393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IN" sz="1800">
                <a:solidFill>
                  <a:schemeClr val="lt1"/>
                </a:solidFill>
                <a:latin typeface="Calibri"/>
                <a:ea typeface="Calibri"/>
                <a:cs typeface="Calibri"/>
                <a:sym typeface="Calibri"/>
              </a:rPr>
              <a:t>Different types of loops: While, Do-While and For</a:t>
            </a:r>
            <a:endParaRPr b="0" i="0" sz="1800" u="none" cap="none" strike="noStrike">
              <a:solidFill>
                <a:schemeClr val="lt1"/>
              </a:solidFill>
              <a:latin typeface="Calibri"/>
              <a:ea typeface="Calibri"/>
              <a:cs typeface="Calibri"/>
              <a:sym typeface="Calibri"/>
            </a:endParaRPr>
          </a:p>
        </p:txBody>
      </p:sp>
      <p:sp>
        <p:nvSpPr>
          <p:cNvPr id="639" name="Google Shape;639;g9b954268a4_0_0"/>
          <p:cNvSpPr txBox="1"/>
          <p:nvPr/>
        </p:nvSpPr>
        <p:spPr>
          <a:xfrm>
            <a:off x="638176" y="2810754"/>
            <a:ext cx="48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640" name="Google Shape;640;g9b954268a4_0_0"/>
          <p:cNvSpPr txBox="1"/>
          <p:nvPr/>
        </p:nvSpPr>
        <p:spPr>
          <a:xfrm>
            <a:off x="1126962" y="2810754"/>
            <a:ext cx="7001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IN" sz="1800">
                <a:solidFill>
                  <a:schemeClr val="lt1"/>
                </a:solidFill>
                <a:latin typeface="Calibri"/>
                <a:ea typeface="Calibri"/>
                <a:cs typeface="Calibri"/>
                <a:sym typeface="Calibri"/>
              </a:rPr>
              <a:t>Methods</a:t>
            </a:r>
            <a:endParaRPr b="0" i="0" sz="1800" u="none" cap="none" strike="noStrike">
              <a:solidFill>
                <a:schemeClr val="lt1"/>
              </a:solidFill>
              <a:latin typeface="Calibri"/>
              <a:ea typeface="Calibri"/>
              <a:cs typeface="Calibri"/>
              <a:sym typeface="Calibri"/>
            </a:endParaRPr>
          </a:p>
        </p:txBody>
      </p:sp>
      <p:sp>
        <p:nvSpPr>
          <p:cNvPr id="641" name="Google Shape;641;g9b954268a4_0_0"/>
          <p:cNvSpPr txBox="1"/>
          <p:nvPr/>
        </p:nvSpPr>
        <p:spPr>
          <a:xfrm>
            <a:off x="638175" y="2371267"/>
            <a:ext cx="488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642" name="Google Shape;642;g9b954268a4_0_0"/>
          <p:cNvSpPr txBox="1"/>
          <p:nvPr/>
        </p:nvSpPr>
        <p:spPr>
          <a:xfrm>
            <a:off x="1126962" y="2371267"/>
            <a:ext cx="7393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B</a:t>
            </a:r>
            <a:r>
              <a:rPr lang="en-IN" sz="1800">
                <a:solidFill>
                  <a:schemeClr val="lt1"/>
                </a:solidFill>
                <a:latin typeface="Calibri"/>
                <a:ea typeface="Calibri"/>
                <a:cs typeface="Calibri"/>
                <a:sym typeface="Calibri"/>
              </a:rPr>
              <a:t>reak and Continue statements</a:t>
            </a:r>
            <a:endParaRPr b="0" i="0" sz="1400" u="none" cap="none" strike="noStrike">
              <a:solidFill>
                <a:srgbClr val="000000"/>
              </a:solidFill>
              <a:latin typeface="Arial"/>
              <a:ea typeface="Arial"/>
              <a:cs typeface="Arial"/>
              <a:sym typeface="Arial"/>
            </a:endParaRPr>
          </a:p>
        </p:txBody>
      </p:sp>
      <p:sp>
        <p:nvSpPr>
          <p:cNvPr id="643" name="Google Shape;643;g9b954268a4_0_0"/>
          <p:cNvSpPr txBox="1"/>
          <p:nvPr/>
        </p:nvSpPr>
        <p:spPr>
          <a:xfrm>
            <a:off x="638175" y="654900"/>
            <a:ext cx="57543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lt1"/>
                </a:solidFill>
                <a:latin typeface="Calibri"/>
                <a:ea typeface="Calibri"/>
                <a:cs typeface="Calibri"/>
                <a:sym typeface="Calibri"/>
              </a:rPr>
              <a:t>In </a:t>
            </a:r>
            <a:r>
              <a:rPr lang="en-IN" sz="2800">
                <a:solidFill>
                  <a:schemeClr val="lt1"/>
                </a:solidFill>
                <a:latin typeface="Calibri"/>
                <a:ea typeface="Calibri"/>
                <a:cs typeface="Calibri"/>
                <a:sym typeface="Calibri"/>
              </a:rPr>
              <a:t>Previous </a:t>
            </a:r>
            <a:r>
              <a:rPr b="0" i="0" lang="en-IN" sz="2800" u="none" cap="none" strike="noStrike">
                <a:solidFill>
                  <a:schemeClr val="lt1"/>
                </a:solidFill>
                <a:latin typeface="Calibri"/>
                <a:ea typeface="Calibri"/>
                <a:cs typeface="Calibri"/>
                <a:sym typeface="Calibri"/>
              </a:rPr>
              <a:t>Class, </a:t>
            </a:r>
            <a:r>
              <a:rPr lang="en-IN" sz="2800">
                <a:solidFill>
                  <a:schemeClr val="lt1"/>
                </a:solidFill>
                <a:latin typeface="Calibri"/>
                <a:ea typeface="Calibri"/>
                <a:cs typeface="Calibri"/>
                <a:sym typeface="Calibri"/>
              </a:rPr>
              <a:t>W</a:t>
            </a:r>
            <a:r>
              <a:rPr b="0" i="0" lang="en-IN" sz="2800" u="none" cap="none" strike="noStrike">
                <a:solidFill>
                  <a:schemeClr val="lt1"/>
                </a:solidFill>
                <a:latin typeface="Calibri"/>
                <a:ea typeface="Calibri"/>
                <a:cs typeface="Calibri"/>
                <a:sym typeface="Calibri"/>
              </a:rPr>
              <a:t>e </a:t>
            </a:r>
            <a:r>
              <a:rPr lang="en-IN" sz="2800">
                <a:solidFill>
                  <a:schemeClr val="lt1"/>
                </a:solidFill>
                <a:latin typeface="Calibri"/>
                <a:ea typeface="Calibri"/>
                <a:cs typeface="Calibri"/>
                <a:sym typeface="Calibri"/>
              </a:rPr>
              <a:t>C</a:t>
            </a:r>
            <a:r>
              <a:rPr b="0" i="0" lang="en-IN" sz="2800" u="none" cap="none" strike="noStrike">
                <a:solidFill>
                  <a:schemeClr val="lt1"/>
                </a:solidFill>
                <a:latin typeface="Calibri"/>
                <a:ea typeface="Calibri"/>
                <a:cs typeface="Calibri"/>
                <a:sym typeface="Calibri"/>
              </a:rPr>
              <a:t>overed…</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ga7273d172c_0_73"/>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965" name="Google Shape;965;ga7273d172c_0_73"/>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966" name="Google Shape;966;ga7273d172c_0_73"/>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967" name="Google Shape;967;ga7273d172c_0_73"/>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968" name="Google Shape;968;ga7273d172c_0_73"/>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969" name="Google Shape;969;ga7273d172c_0_73"/>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0" name="Google Shape;970;ga7273d172c_0_73"/>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1" name="Google Shape;971;ga7273d172c_0_73"/>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72" name="Google Shape;972;ga7273d172c_0_73"/>
          <p:cNvSpPr txBox="1"/>
          <p:nvPr/>
        </p:nvSpPr>
        <p:spPr>
          <a:xfrm>
            <a:off x="638175" y="-59476"/>
            <a:ext cx="5493300" cy="98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32"/>
                  </a:ext>
                </a:extLst>
              </a:rPr>
              <a:t>Poll </a:t>
            </a:r>
            <a:r>
              <a:rPr lang="en-IN" sz="3600">
                <a:solidFill>
                  <a:srgbClr val="F5333F"/>
                </a:solidFill>
                <a:latin typeface="Proxima Nova"/>
                <a:ea typeface="Proxima Nova"/>
                <a:cs typeface="Proxima Nova"/>
                <a:sym typeface="Proxima Nova"/>
              </a:rPr>
              <a:t>6</a:t>
            </a:r>
            <a:r>
              <a:rPr lang="en-IN" sz="3600">
                <a:solidFill>
                  <a:srgbClr val="F5333F"/>
                </a:solidFill>
                <a:latin typeface="Proxima Nova"/>
                <a:ea typeface="Proxima Nova"/>
                <a:cs typeface="Proxima Nova"/>
                <a:sym typeface="Proxima Nova"/>
              </a:rPr>
              <a:t> (30 sec.) </a:t>
            </a:r>
            <a:endParaRPr b="0" sz="3600">
              <a:solidFill>
                <a:srgbClr val="F5333F"/>
              </a:solidFill>
              <a:latin typeface="Proxima Nova"/>
              <a:ea typeface="Proxima Nova"/>
              <a:cs typeface="Proxima Nova"/>
              <a:sym typeface="Proxima Nova"/>
            </a:endParaRPr>
          </a:p>
        </p:txBody>
      </p:sp>
      <p:sp>
        <p:nvSpPr>
          <p:cNvPr id="973" name="Google Shape;973;ga7273d172c_0_73"/>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62</a:t>
            </a:r>
            <a:endParaRPr/>
          </a:p>
        </p:txBody>
      </p:sp>
      <p:pic>
        <p:nvPicPr>
          <p:cNvPr id="974" name="Google Shape;974;ga7273d172c_0_73"/>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975" name="Google Shape;975;ga7273d172c_0_73"/>
          <p:cNvSpPr txBox="1"/>
          <p:nvPr/>
        </p:nvSpPr>
        <p:spPr>
          <a:xfrm>
            <a:off x="630250" y="687375"/>
            <a:ext cx="6879900" cy="435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Which of the following is the correct method to convert a string into double?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parseInt()</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parseLong</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 parseDouble</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charAt</a:t>
            </a:r>
            <a:endParaRPr sz="1800">
              <a:solidFill>
                <a:schemeClr val="dk1"/>
              </a:solidFill>
              <a:latin typeface="Calibri"/>
              <a:ea typeface="Calibri"/>
              <a:cs typeface="Calibri"/>
              <a:sym typeface="Calibri"/>
            </a:endParaRPr>
          </a:p>
          <a:p>
            <a:pPr indent="0" lvl="0" marL="914400" marR="0" rtl="0" algn="l">
              <a:lnSpc>
                <a:spcPct val="100000"/>
              </a:lnSpc>
              <a:spcBef>
                <a:spcPts val="1200"/>
              </a:spcBef>
              <a:spcAft>
                <a:spcPts val="120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ga7273d172c_0_92"/>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981" name="Google Shape;981;ga7273d172c_0_92"/>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982" name="Google Shape;982;ga7273d172c_0_92"/>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983" name="Google Shape;983;ga7273d172c_0_92"/>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984" name="Google Shape;984;ga7273d172c_0_92"/>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985" name="Google Shape;985;ga7273d172c_0_9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6" name="Google Shape;986;ga7273d172c_0_92"/>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7" name="Google Shape;987;ga7273d172c_0_92"/>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88" name="Google Shape;988;ga7273d172c_0_92"/>
          <p:cNvSpPr txBox="1"/>
          <p:nvPr/>
        </p:nvSpPr>
        <p:spPr>
          <a:xfrm>
            <a:off x="638175" y="-59476"/>
            <a:ext cx="5493300" cy="98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33"/>
                  </a:ext>
                </a:extLst>
              </a:rPr>
              <a:t>Poll </a:t>
            </a:r>
            <a:r>
              <a:rPr lang="en-IN" sz="3600">
                <a:solidFill>
                  <a:srgbClr val="F5333F"/>
                </a:solidFill>
                <a:latin typeface="Proxima Nova"/>
                <a:ea typeface="Proxima Nova"/>
                <a:cs typeface="Proxima Nova"/>
                <a:sym typeface="Proxima Nova"/>
              </a:rPr>
              <a:t>6 (30 sec.) </a:t>
            </a:r>
            <a:endParaRPr b="0" sz="3600">
              <a:solidFill>
                <a:srgbClr val="F5333F"/>
              </a:solidFill>
              <a:latin typeface="Proxima Nova"/>
              <a:ea typeface="Proxima Nova"/>
              <a:cs typeface="Proxima Nova"/>
              <a:sym typeface="Proxima Nova"/>
            </a:endParaRPr>
          </a:p>
        </p:txBody>
      </p:sp>
      <p:sp>
        <p:nvSpPr>
          <p:cNvPr id="989" name="Google Shape;989;ga7273d172c_0_92"/>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62</a:t>
            </a:r>
            <a:endParaRPr/>
          </a:p>
        </p:txBody>
      </p:sp>
      <p:pic>
        <p:nvPicPr>
          <p:cNvPr id="990" name="Google Shape;990;ga7273d172c_0_92"/>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991" name="Google Shape;991;ga7273d172c_0_92"/>
          <p:cNvSpPr txBox="1"/>
          <p:nvPr/>
        </p:nvSpPr>
        <p:spPr>
          <a:xfrm>
            <a:off x="630250" y="687375"/>
            <a:ext cx="6879900" cy="435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Which of the following is the correct method to convert a string into double?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parseInt()</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parseLong</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rgbClr val="FF0000"/>
              </a:buClr>
              <a:buSzPts val="1800"/>
              <a:buFont typeface="Calibri"/>
              <a:buAutoNum type="arabicPeriod"/>
            </a:pPr>
            <a:r>
              <a:rPr b="1" lang="en-IN" sz="1800">
                <a:solidFill>
                  <a:srgbClr val="FF0000"/>
                </a:solidFill>
                <a:latin typeface="Calibri"/>
                <a:ea typeface="Calibri"/>
                <a:cs typeface="Calibri"/>
                <a:sym typeface="Calibri"/>
              </a:rPr>
              <a:t>parseDouble</a:t>
            </a:r>
            <a:endParaRPr b="1" sz="1800">
              <a:solidFill>
                <a:srgbClr val="FF0000"/>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charAt</a:t>
            </a:r>
            <a:endParaRPr sz="1800">
              <a:solidFill>
                <a:schemeClr val="dk1"/>
              </a:solidFill>
              <a:latin typeface="Calibri"/>
              <a:ea typeface="Calibri"/>
              <a:cs typeface="Calibri"/>
              <a:sym typeface="Calibri"/>
            </a:endParaRPr>
          </a:p>
          <a:p>
            <a:pPr indent="0" lvl="0" marL="914400" marR="0" rtl="0" algn="l">
              <a:lnSpc>
                <a:spcPct val="100000"/>
              </a:lnSpc>
              <a:spcBef>
                <a:spcPts val="1200"/>
              </a:spcBef>
              <a:spcAft>
                <a:spcPts val="120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ga7273d172c_0_111"/>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997" name="Google Shape;997;ga7273d172c_0_111"/>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998" name="Google Shape;998;ga7273d172c_0_111"/>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999" name="Google Shape;999;ga7273d172c_0_111"/>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1000" name="Google Shape;1000;ga7273d172c_0_111"/>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1001" name="Google Shape;1001;ga7273d172c_0_111"/>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Google Shape;1002;ga7273d172c_0_111"/>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3" name="Google Shape;1003;ga7273d172c_0_111"/>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04" name="Google Shape;1004;ga7273d172c_0_111"/>
          <p:cNvSpPr txBox="1"/>
          <p:nvPr/>
        </p:nvSpPr>
        <p:spPr>
          <a:xfrm>
            <a:off x="638175" y="-59476"/>
            <a:ext cx="5493300" cy="98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34"/>
                  </a:ext>
                </a:extLst>
              </a:rPr>
              <a:t>Poll </a:t>
            </a:r>
            <a:r>
              <a:rPr lang="en-IN" sz="3600">
                <a:solidFill>
                  <a:srgbClr val="F5333F"/>
                </a:solidFill>
                <a:latin typeface="Proxima Nova"/>
                <a:ea typeface="Proxima Nova"/>
                <a:cs typeface="Proxima Nova"/>
                <a:sym typeface="Proxima Nova"/>
              </a:rPr>
              <a:t>7</a:t>
            </a:r>
            <a:r>
              <a:rPr lang="en-IN" sz="3600">
                <a:solidFill>
                  <a:srgbClr val="F5333F"/>
                </a:solidFill>
                <a:latin typeface="Proxima Nova"/>
                <a:ea typeface="Proxima Nova"/>
                <a:cs typeface="Proxima Nova"/>
                <a:sym typeface="Proxima Nova"/>
              </a:rPr>
              <a:t> (30 sec.) </a:t>
            </a:r>
            <a:endParaRPr b="0" sz="3600">
              <a:solidFill>
                <a:srgbClr val="F5333F"/>
              </a:solidFill>
              <a:latin typeface="Proxima Nova"/>
              <a:ea typeface="Proxima Nova"/>
              <a:cs typeface="Proxima Nova"/>
              <a:sym typeface="Proxima Nova"/>
            </a:endParaRPr>
          </a:p>
        </p:txBody>
      </p:sp>
      <p:sp>
        <p:nvSpPr>
          <p:cNvPr id="1005" name="Google Shape;1005;ga7273d172c_0_111"/>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62</a:t>
            </a:r>
            <a:endParaRPr/>
          </a:p>
        </p:txBody>
      </p:sp>
      <p:pic>
        <p:nvPicPr>
          <p:cNvPr id="1006" name="Google Shape;1006;ga7273d172c_0_111"/>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1007" name="Google Shape;1007;ga7273d172c_0_111"/>
          <p:cNvSpPr txBox="1"/>
          <p:nvPr/>
        </p:nvSpPr>
        <p:spPr>
          <a:xfrm>
            <a:off x="630250" y="687375"/>
            <a:ext cx="6879900" cy="435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Which of the following can be used to convert a float value into a 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parseFloat</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parseLong</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String.valueOf()</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charAt</a:t>
            </a:r>
            <a:endParaRPr sz="1800">
              <a:solidFill>
                <a:schemeClr val="dk1"/>
              </a:solidFill>
              <a:latin typeface="Calibri"/>
              <a:ea typeface="Calibri"/>
              <a:cs typeface="Calibri"/>
              <a:sym typeface="Calibri"/>
            </a:endParaRPr>
          </a:p>
          <a:p>
            <a:pPr indent="0" lvl="0" marL="914400" marR="0" rtl="0" algn="l">
              <a:lnSpc>
                <a:spcPct val="100000"/>
              </a:lnSpc>
              <a:spcBef>
                <a:spcPts val="1200"/>
              </a:spcBef>
              <a:spcAft>
                <a:spcPts val="120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ga7273d172c_0_128"/>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013" name="Google Shape;1013;ga7273d172c_0_128"/>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1014" name="Google Shape;1014;ga7273d172c_0_128"/>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1015" name="Google Shape;1015;ga7273d172c_0_128"/>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1016" name="Google Shape;1016;ga7273d172c_0_128"/>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1017" name="Google Shape;1017;ga7273d172c_0_12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8" name="Google Shape;1018;ga7273d172c_0_128"/>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Google Shape;1019;ga7273d172c_0_128"/>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20" name="Google Shape;1020;ga7273d172c_0_128"/>
          <p:cNvSpPr txBox="1"/>
          <p:nvPr/>
        </p:nvSpPr>
        <p:spPr>
          <a:xfrm>
            <a:off x="638175" y="-59476"/>
            <a:ext cx="5493300" cy="98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35"/>
                  </a:ext>
                </a:extLst>
              </a:rPr>
              <a:t>Poll </a:t>
            </a:r>
            <a:r>
              <a:rPr lang="en-IN" sz="3600">
                <a:solidFill>
                  <a:srgbClr val="F5333F"/>
                </a:solidFill>
                <a:latin typeface="Proxima Nova"/>
                <a:ea typeface="Proxima Nova"/>
                <a:cs typeface="Proxima Nova"/>
                <a:sym typeface="Proxima Nova"/>
              </a:rPr>
              <a:t>7 (Answer) </a:t>
            </a:r>
            <a:endParaRPr b="0" sz="3600">
              <a:solidFill>
                <a:srgbClr val="F5333F"/>
              </a:solidFill>
              <a:latin typeface="Proxima Nova"/>
              <a:ea typeface="Proxima Nova"/>
              <a:cs typeface="Proxima Nova"/>
              <a:sym typeface="Proxima Nova"/>
            </a:endParaRPr>
          </a:p>
        </p:txBody>
      </p:sp>
      <p:sp>
        <p:nvSpPr>
          <p:cNvPr id="1021" name="Google Shape;1021;ga7273d172c_0_128"/>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62</a:t>
            </a:r>
            <a:endParaRPr/>
          </a:p>
        </p:txBody>
      </p:sp>
      <p:pic>
        <p:nvPicPr>
          <p:cNvPr id="1022" name="Google Shape;1022;ga7273d172c_0_128"/>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1023" name="Google Shape;1023;ga7273d172c_0_128"/>
          <p:cNvSpPr txBox="1"/>
          <p:nvPr/>
        </p:nvSpPr>
        <p:spPr>
          <a:xfrm>
            <a:off x="630250" y="687375"/>
            <a:ext cx="6879900" cy="435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Which of the following can be used to convert a float value into a 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parseFloat</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parseLong</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rgbClr val="FF0000"/>
              </a:buClr>
              <a:buSzPts val="1800"/>
              <a:buFont typeface="Calibri"/>
              <a:buAutoNum type="arabicPeriod"/>
            </a:pPr>
            <a:r>
              <a:rPr b="1" lang="en-IN" sz="1800">
                <a:solidFill>
                  <a:srgbClr val="FF0000"/>
                </a:solidFill>
                <a:latin typeface="Calibri"/>
                <a:ea typeface="Calibri"/>
                <a:cs typeface="Calibri"/>
                <a:sym typeface="Calibri"/>
              </a:rPr>
              <a:t>String.valueOf()</a:t>
            </a:r>
            <a:endParaRPr b="1" sz="1800">
              <a:solidFill>
                <a:srgbClr val="FF0000"/>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charAt</a:t>
            </a:r>
            <a:endParaRPr sz="1800">
              <a:solidFill>
                <a:schemeClr val="dk1"/>
              </a:solidFill>
              <a:latin typeface="Calibri"/>
              <a:ea typeface="Calibri"/>
              <a:cs typeface="Calibri"/>
              <a:sym typeface="Calibri"/>
            </a:endParaRPr>
          </a:p>
          <a:p>
            <a:pPr indent="0" lvl="0" marL="914400" marR="0" rtl="0" algn="l">
              <a:lnSpc>
                <a:spcPct val="100000"/>
              </a:lnSpc>
              <a:spcBef>
                <a:spcPts val="1200"/>
              </a:spcBef>
              <a:spcAft>
                <a:spcPts val="120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g9db11a5535_0_27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1030" name="Google Shape;1030;g9db11a5535_0_279"/>
          <p:cNvSpPr txBox="1"/>
          <p:nvPr>
            <p:ph idx="1" type="body"/>
          </p:nvPr>
        </p:nvSpPr>
        <p:spPr>
          <a:xfrm>
            <a:off x="405882" y="752700"/>
            <a:ext cx="8163300" cy="36828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750"/>
              </a:spcBef>
              <a:spcAft>
                <a:spcPts val="0"/>
              </a:spcAft>
              <a:buSzPts val="1400"/>
              <a:buFont typeface="Arial"/>
              <a:buChar char="●"/>
            </a:pPr>
            <a:r>
              <a:rPr lang="en-IN" sz="1400">
                <a:highlight>
                  <a:srgbClr val="FFFFFF"/>
                </a:highlight>
                <a:latin typeface="Arial"/>
                <a:ea typeface="Arial"/>
                <a:cs typeface="Arial"/>
                <a:sym typeface="Arial"/>
              </a:rPr>
              <a:t>In Java, there are three classes to represent a sequence of characters: String, StringBuffer, and StringBuilder. </a:t>
            </a:r>
            <a:endParaRPr sz="1400">
              <a:highlight>
                <a:srgbClr val="FFFFFF"/>
              </a:highlight>
              <a:latin typeface="Arial"/>
              <a:ea typeface="Arial"/>
              <a:cs typeface="Arial"/>
              <a:sym typeface="Arial"/>
            </a:endParaRPr>
          </a:p>
          <a:p>
            <a:pPr indent="-317500" lvl="0" marL="457200" rtl="0" algn="l">
              <a:spcBef>
                <a:spcPts val="0"/>
              </a:spcBef>
              <a:spcAft>
                <a:spcPts val="0"/>
              </a:spcAft>
              <a:buSzPts val="1400"/>
              <a:buChar char="●"/>
            </a:pPr>
            <a:r>
              <a:rPr lang="en-IN" sz="1400">
                <a:highlight>
                  <a:schemeClr val="lt1"/>
                </a:highlight>
                <a:latin typeface="Arial"/>
                <a:ea typeface="Arial"/>
                <a:cs typeface="Arial"/>
                <a:sym typeface="Arial"/>
              </a:rPr>
              <a:t>The String class is an immutable class, whereas StringBuffer and StringBuilder classes are mutable. </a:t>
            </a:r>
            <a:endParaRPr sz="1400">
              <a:highlight>
                <a:srgbClr val="FFFFFF"/>
              </a:highlight>
              <a:latin typeface="Arial"/>
              <a:ea typeface="Arial"/>
              <a:cs typeface="Arial"/>
              <a:sym typeface="Arial"/>
            </a:endParaRPr>
          </a:p>
          <a:p>
            <a:pPr indent="-317500" lvl="0" marL="457200" rtl="0" algn="l">
              <a:lnSpc>
                <a:spcPct val="90000"/>
              </a:lnSpc>
              <a:spcBef>
                <a:spcPts val="0"/>
              </a:spcBef>
              <a:spcAft>
                <a:spcPts val="0"/>
              </a:spcAft>
              <a:buSzPts val="1400"/>
              <a:buFont typeface="Arial"/>
              <a:buChar char="●"/>
            </a:pPr>
            <a:r>
              <a:rPr b="1" lang="en-IN" sz="1400">
                <a:highlight>
                  <a:srgbClr val="FFFFFF"/>
                </a:highlight>
                <a:latin typeface="Arial"/>
                <a:ea typeface="Arial"/>
                <a:cs typeface="Arial"/>
                <a:sym typeface="Arial"/>
              </a:rPr>
              <a:t>StringBuffer: </a:t>
            </a:r>
            <a:r>
              <a:rPr lang="en-IN" sz="1400">
                <a:highlight>
                  <a:srgbClr val="FFFFFF"/>
                </a:highlight>
                <a:latin typeface="Arial"/>
                <a:ea typeface="Arial"/>
                <a:cs typeface="Arial"/>
                <a:sym typeface="Arial"/>
              </a:rPr>
              <a:t>The StringBuffer class is used to create mutable (modifiable) strings. In Java, the StringBuffer class is same as the String class, except the fact that the former is mutable, i.e., it can be changed.</a:t>
            </a:r>
            <a:endParaRPr sz="1400">
              <a:highlight>
                <a:srgbClr val="FFFFFF"/>
              </a:highlight>
              <a:latin typeface="Arial"/>
              <a:ea typeface="Arial"/>
              <a:cs typeface="Arial"/>
              <a:sym typeface="Arial"/>
            </a:endParaRPr>
          </a:p>
          <a:p>
            <a:pPr indent="0" lvl="0" marL="457200" rtl="0" algn="l">
              <a:lnSpc>
                <a:spcPct val="90000"/>
              </a:lnSpc>
              <a:spcBef>
                <a:spcPts val="750"/>
              </a:spcBef>
              <a:spcAft>
                <a:spcPts val="0"/>
              </a:spcAft>
              <a:buNone/>
            </a:pPr>
            <a:r>
              <a:t/>
            </a:r>
            <a:endParaRPr sz="1400">
              <a:highlight>
                <a:srgbClr val="FFFFFF"/>
              </a:highlight>
              <a:latin typeface="Arial"/>
              <a:ea typeface="Arial"/>
              <a:cs typeface="Arial"/>
              <a:sym typeface="Arial"/>
            </a:endParaRPr>
          </a:p>
          <a:p>
            <a:pPr indent="0" lvl="0" marL="0" rtl="0" algn="l">
              <a:lnSpc>
                <a:spcPct val="90000"/>
              </a:lnSpc>
              <a:spcBef>
                <a:spcPts val="750"/>
              </a:spcBef>
              <a:spcAft>
                <a:spcPts val="0"/>
              </a:spcAft>
              <a:buNone/>
            </a:pPr>
            <a:r>
              <a:t/>
            </a:r>
            <a:endParaRPr sz="1400">
              <a:highlight>
                <a:srgbClr val="FFFFFF"/>
              </a:highlight>
              <a:latin typeface="Arial"/>
              <a:ea typeface="Arial"/>
              <a:cs typeface="Arial"/>
              <a:sym typeface="Arial"/>
            </a:endParaRPr>
          </a:p>
          <a:p>
            <a:pPr indent="0" lvl="0" marL="0" rtl="0" algn="l">
              <a:lnSpc>
                <a:spcPct val="90000"/>
              </a:lnSpc>
              <a:spcBef>
                <a:spcPts val="750"/>
              </a:spcBef>
              <a:spcAft>
                <a:spcPts val="0"/>
              </a:spcAft>
              <a:buNone/>
            </a:pPr>
            <a:r>
              <a:t/>
            </a:r>
            <a:endParaRPr sz="1400">
              <a:highlight>
                <a:srgbClr val="FFFFFF"/>
              </a:highlight>
              <a:latin typeface="Arial"/>
              <a:ea typeface="Arial"/>
              <a:cs typeface="Arial"/>
              <a:sym typeface="Arial"/>
            </a:endParaRPr>
          </a:p>
          <a:p>
            <a:pPr indent="0" lvl="0" marL="0" rtl="0" algn="l">
              <a:lnSpc>
                <a:spcPct val="90000"/>
              </a:lnSpc>
              <a:spcBef>
                <a:spcPts val="750"/>
              </a:spcBef>
              <a:spcAft>
                <a:spcPts val="0"/>
              </a:spcAft>
              <a:buNone/>
            </a:pPr>
            <a:r>
              <a:t/>
            </a:r>
            <a:endParaRPr sz="1400">
              <a:highlight>
                <a:srgbClr val="FFFFFF"/>
              </a:highlight>
              <a:latin typeface="Arial"/>
              <a:ea typeface="Arial"/>
              <a:cs typeface="Arial"/>
              <a:sym typeface="Arial"/>
            </a:endParaRPr>
          </a:p>
          <a:p>
            <a:pPr indent="0" lvl="0" marL="0" rtl="0" algn="l">
              <a:lnSpc>
                <a:spcPct val="90000"/>
              </a:lnSpc>
              <a:spcBef>
                <a:spcPts val="750"/>
              </a:spcBef>
              <a:spcAft>
                <a:spcPts val="0"/>
              </a:spcAft>
              <a:buNone/>
            </a:pPr>
            <a:r>
              <a:t/>
            </a:r>
            <a:endParaRPr sz="1400">
              <a:highlight>
                <a:srgbClr val="FFFFFF"/>
              </a:highlight>
              <a:latin typeface="Arial"/>
              <a:ea typeface="Arial"/>
              <a:cs typeface="Arial"/>
              <a:sym typeface="Arial"/>
            </a:endParaRPr>
          </a:p>
          <a:p>
            <a:pPr indent="-317500" lvl="0" marL="457200" rtl="0" algn="l">
              <a:spcBef>
                <a:spcPts val="750"/>
              </a:spcBef>
              <a:spcAft>
                <a:spcPts val="0"/>
              </a:spcAft>
              <a:buSzPts val="1400"/>
              <a:buChar char="●"/>
            </a:pPr>
            <a:r>
              <a:rPr b="1" lang="en-IN" sz="1400">
                <a:highlight>
                  <a:schemeClr val="lt1"/>
                </a:highlight>
                <a:latin typeface="Arial"/>
                <a:ea typeface="Arial"/>
                <a:cs typeface="Arial"/>
                <a:sym typeface="Arial"/>
              </a:rPr>
              <a:t>StringBuilder: </a:t>
            </a:r>
            <a:r>
              <a:rPr lang="en-IN" sz="1400">
                <a:highlight>
                  <a:schemeClr val="lt1"/>
                </a:highlight>
                <a:latin typeface="Arial"/>
                <a:ea typeface="Arial"/>
                <a:cs typeface="Arial"/>
                <a:sym typeface="Arial"/>
              </a:rPr>
              <a:t>Similar to the StringBuffer case, the StringBuilder class is also used to create mutable strings.</a:t>
            </a:r>
            <a:endParaRPr sz="1400">
              <a:highlight>
                <a:srgbClr val="FFFFFF"/>
              </a:highlight>
              <a:latin typeface="Arial"/>
              <a:ea typeface="Arial"/>
              <a:cs typeface="Arial"/>
              <a:sym typeface="Arial"/>
            </a:endParaRPr>
          </a:p>
          <a:p>
            <a:pPr indent="0" lvl="0" marL="0" rtl="0" algn="l">
              <a:lnSpc>
                <a:spcPct val="90000"/>
              </a:lnSpc>
              <a:spcBef>
                <a:spcPts val="750"/>
              </a:spcBef>
              <a:spcAft>
                <a:spcPts val="0"/>
              </a:spcAft>
              <a:buNone/>
            </a:pPr>
            <a:r>
              <a:t/>
            </a:r>
            <a:endParaRPr sz="1400">
              <a:highlight>
                <a:srgbClr val="FFFFFF"/>
              </a:highlight>
              <a:latin typeface="Arial"/>
              <a:ea typeface="Arial"/>
              <a:cs typeface="Arial"/>
              <a:sym typeface="Arial"/>
            </a:endParaRPr>
          </a:p>
          <a:p>
            <a:pPr indent="0" lvl="0" marL="0" rtl="0" algn="l">
              <a:lnSpc>
                <a:spcPct val="90000"/>
              </a:lnSpc>
              <a:spcBef>
                <a:spcPts val="750"/>
              </a:spcBef>
              <a:spcAft>
                <a:spcPts val="0"/>
              </a:spcAft>
              <a:buNone/>
            </a:pPr>
            <a:r>
              <a:t/>
            </a:r>
            <a:endParaRPr sz="1400">
              <a:highlight>
                <a:srgbClr val="FFFFFF"/>
              </a:highlight>
              <a:latin typeface="Arial"/>
              <a:ea typeface="Arial"/>
              <a:cs typeface="Arial"/>
              <a:sym typeface="Arial"/>
            </a:endParaRPr>
          </a:p>
        </p:txBody>
      </p:sp>
      <p:sp>
        <p:nvSpPr>
          <p:cNvPr id="1031" name="Google Shape;1031;g9db11a5535_0_279"/>
          <p:cNvSpPr txBox="1"/>
          <p:nvPr>
            <p:ph type="title"/>
          </p:nvPr>
        </p:nvSpPr>
        <p:spPr>
          <a:xfrm>
            <a:off x="316674" y="121975"/>
            <a:ext cx="50871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StringBuffer and StringBuilder</a:t>
            </a:r>
            <a:endParaRPr/>
          </a:p>
        </p:txBody>
      </p:sp>
      <p:graphicFrame>
        <p:nvGraphicFramePr>
          <p:cNvPr id="1032" name="Google Shape;1032;g9db11a5535_0_279"/>
          <p:cNvGraphicFramePr/>
          <p:nvPr/>
        </p:nvGraphicFramePr>
        <p:xfrm>
          <a:off x="2098638" y="2250650"/>
          <a:ext cx="3000000" cy="3000000"/>
        </p:xfrm>
        <a:graphic>
          <a:graphicData uri="http://schemas.openxmlformats.org/drawingml/2006/table">
            <a:tbl>
              <a:tblPr>
                <a:noFill/>
                <a:tableStyleId>{B55EB992-3BB1-4667-AE78-24FCD7446CFE}</a:tableStyleId>
              </a:tblPr>
              <a:tblGrid>
                <a:gridCol w="4086325"/>
              </a:tblGrid>
              <a:tr h="1333350">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StringBuffer s1=</a:t>
                      </a:r>
                      <a:r>
                        <a:rPr lang="en-IN" sz="1000">
                          <a:solidFill>
                            <a:srgbClr val="FCC28C"/>
                          </a:solidFill>
                          <a:highlight>
                            <a:srgbClr val="333333"/>
                          </a:highlight>
                          <a:latin typeface="Consolas"/>
                          <a:ea typeface="Consolas"/>
                          <a:cs typeface="Consolas"/>
                          <a:sym typeface="Consolas"/>
                        </a:rPr>
                        <a:t>new</a:t>
                      </a:r>
                      <a:r>
                        <a:rPr lang="en-IN" sz="1000">
                          <a:solidFill>
                            <a:srgbClr val="FFFFFF"/>
                          </a:solidFill>
                          <a:highlight>
                            <a:srgbClr val="333333"/>
                          </a:highlight>
                          <a:latin typeface="Consolas"/>
                          <a:ea typeface="Consolas"/>
                          <a:cs typeface="Consolas"/>
                          <a:sym typeface="Consolas"/>
                        </a:rPr>
                        <a:t> StringBuffer(</a:t>
                      </a:r>
                      <a:r>
                        <a:rPr lang="en-IN" sz="1000">
                          <a:solidFill>
                            <a:srgbClr val="A2FCA2"/>
                          </a:solidFill>
                          <a:highlight>
                            <a:srgbClr val="333333"/>
                          </a:highlight>
                          <a:latin typeface="Consolas"/>
                          <a:ea typeface="Consolas"/>
                          <a:cs typeface="Consolas"/>
                          <a:sym typeface="Consolas"/>
                        </a:rPr>
                        <a:t>"Java "</a:t>
                      </a:r>
                      <a:r>
                        <a:rPr lang="en-IN" sz="1000">
                          <a:solidFill>
                            <a:srgbClr val="FFFFFF"/>
                          </a:solidFill>
                          <a:highlight>
                            <a:srgbClr val="333333"/>
                          </a:highlight>
                          <a:latin typeface="Consolas"/>
                          <a:ea typeface="Consolas"/>
                          <a:cs typeface="Consolas"/>
                          <a:sym typeface="Consolas"/>
                        </a:rPr>
                        <a:t>);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s1.append(</a:t>
                      </a:r>
                      <a:r>
                        <a:rPr lang="en-IN" sz="1000">
                          <a:solidFill>
                            <a:srgbClr val="A2FCA2"/>
                          </a:solidFill>
                          <a:highlight>
                            <a:srgbClr val="333333"/>
                          </a:highlight>
                          <a:latin typeface="Consolas"/>
                          <a:ea typeface="Consolas"/>
                          <a:cs typeface="Consolas"/>
                          <a:sym typeface="Consolas"/>
                        </a:rPr>
                        <a:t>" Programming"</a:t>
                      </a:r>
                      <a:r>
                        <a:rPr lang="en-IN" sz="1000">
                          <a:solidFill>
                            <a:srgbClr val="FFFFFF"/>
                          </a:solidFill>
                          <a:highlight>
                            <a:srgbClr val="333333"/>
                          </a:highlight>
                          <a:latin typeface="Consolas"/>
                          <a:ea typeface="Consolas"/>
                          <a:cs typeface="Consolas"/>
                          <a:sym typeface="Consolas"/>
                        </a:rPr>
                        <a:t>);</a:t>
                      </a:r>
                      <a:r>
                        <a:rPr lang="en-IN" sz="1000">
                          <a:solidFill>
                            <a:srgbClr val="888888"/>
                          </a:solidFill>
                          <a:highlight>
                            <a:srgbClr val="333333"/>
                          </a:highlight>
                          <a:latin typeface="Consolas"/>
                          <a:ea typeface="Consolas"/>
                          <a:cs typeface="Consolas"/>
                          <a:sym typeface="Consolas"/>
                        </a:rPr>
                        <a:t>//now original string is changed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System.out.println(s1);</a:t>
                      </a:r>
                      <a:r>
                        <a:rPr lang="en-IN" sz="1000">
                          <a:solidFill>
                            <a:srgbClr val="888888"/>
                          </a:solidFill>
                          <a:highlight>
                            <a:srgbClr val="333333"/>
                          </a:highlight>
                          <a:latin typeface="Consolas"/>
                          <a:ea typeface="Consolas"/>
                          <a:cs typeface="Consolas"/>
                          <a:sym typeface="Consolas"/>
                        </a:rPr>
                        <a:t>//prints Java Programming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a:t>
                      </a:r>
                      <a:endParaRPr sz="1000">
                        <a:latin typeface="Verdana"/>
                        <a:ea typeface="Verdana"/>
                        <a:cs typeface="Verdana"/>
                        <a:sym typeface="Verdana"/>
                      </a:endParaRPr>
                    </a:p>
                  </a:txBody>
                  <a:tcPr marT="63500" marB="63500" marR="63500" marL="63500">
                    <a:solidFill>
                      <a:srgbClr val="333333"/>
                    </a:solidFill>
                  </a:tcPr>
                </a:tc>
              </a:tr>
            </a:tbl>
          </a:graphicData>
        </a:graphic>
      </p:graphicFrame>
      <p:graphicFrame>
        <p:nvGraphicFramePr>
          <p:cNvPr id="1033" name="Google Shape;1033;g9db11a5535_0_279"/>
          <p:cNvGraphicFramePr/>
          <p:nvPr/>
        </p:nvGraphicFramePr>
        <p:xfrm>
          <a:off x="2139050" y="3935413"/>
          <a:ext cx="3000000" cy="3000000"/>
        </p:xfrm>
        <a:graphic>
          <a:graphicData uri="http://schemas.openxmlformats.org/drawingml/2006/table">
            <a:tbl>
              <a:tblPr>
                <a:noFill/>
                <a:tableStyleId>{B55EB992-3BB1-4667-AE78-24FCD7446CFE}</a:tableStyleId>
              </a:tblPr>
              <a:tblGrid>
                <a:gridCol w="4005175"/>
              </a:tblGrid>
              <a:tr h="1149975">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rPr>
                        <a:t>public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static</a:t>
                      </a:r>
                      <a:r>
                        <a:rPr lang="en-IN" sz="1000">
                          <a:solidFill>
                            <a:srgbClr val="FFFFFF"/>
                          </a:solidFill>
                          <a:highlight>
                            <a:srgbClr val="333333"/>
                          </a:highlight>
                          <a:latin typeface="Consolas"/>
                          <a:ea typeface="Consolas"/>
                          <a:cs typeface="Consolas"/>
                          <a:sym typeface="Consolas"/>
                        </a:rPr>
                        <a:t> </a:t>
                      </a:r>
                      <a:r>
                        <a:rPr lang="en-IN" sz="1000">
                          <a:solidFill>
                            <a:srgbClr val="FCC28C"/>
                          </a:solidFill>
                          <a:highlight>
                            <a:srgbClr val="333333"/>
                          </a:highlight>
                          <a:latin typeface="Consolas"/>
                          <a:ea typeface="Consolas"/>
                          <a:cs typeface="Consolas"/>
                          <a:sym typeface="Consolas"/>
                        </a:rPr>
                        <a:t>void</a:t>
                      </a:r>
                      <a:r>
                        <a:rPr lang="en-IN" sz="1000">
                          <a:solidFill>
                            <a:srgbClr val="FFFFFF"/>
                          </a:solidFill>
                          <a:highlight>
                            <a:srgbClr val="333333"/>
                          </a:highlight>
                          <a:latin typeface="Consolas"/>
                          <a:ea typeface="Consolas"/>
                          <a:cs typeface="Consolas"/>
                          <a:sym typeface="Consolas"/>
                        </a:rPr>
                        <a:t> </a:t>
                      </a:r>
                      <a:r>
                        <a:rPr lang="en-IN" sz="1000">
                          <a:solidFill>
                            <a:srgbClr val="FFFFAA"/>
                          </a:solidFill>
                          <a:highlight>
                            <a:srgbClr val="333333"/>
                          </a:highlight>
                          <a:latin typeface="Consolas"/>
                          <a:ea typeface="Consolas"/>
                          <a:cs typeface="Consolas"/>
                          <a:sym typeface="Consolas"/>
                        </a:rPr>
                        <a:t>main</a:t>
                      </a:r>
                      <a:r>
                        <a:rPr lang="en-IN" sz="1000">
                          <a:solidFill>
                            <a:srgbClr val="FFFFFF"/>
                          </a:solidFill>
                          <a:highlight>
                            <a:srgbClr val="333333"/>
                          </a:highlight>
                          <a:latin typeface="Consolas"/>
                          <a:ea typeface="Consolas"/>
                          <a:cs typeface="Consolas"/>
                          <a:sym typeface="Consolas"/>
                        </a:rPr>
                        <a:t>(String args[]){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StringBuilder s1=</a:t>
                      </a:r>
                      <a:r>
                        <a:rPr lang="en-IN" sz="1000">
                          <a:solidFill>
                            <a:srgbClr val="FCC28C"/>
                          </a:solidFill>
                          <a:highlight>
                            <a:srgbClr val="333333"/>
                          </a:highlight>
                          <a:latin typeface="Consolas"/>
                          <a:ea typeface="Consolas"/>
                          <a:cs typeface="Consolas"/>
                          <a:sym typeface="Consolas"/>
                        </a:rPr>
                        <a:t>new</a:t>
                      </a:r>
                      <a:r>
                        <a:rPr lang="en-IN" sz="1000">
                          <a:solidFill>
                            <a:srgbClr val="FFFFFF"/>
                          </a:solidFill>
                          <a:highlight>
                            <a:srgbClr val="333333"/>
                          </a:highlight>
                          <a:latin typeface="Consolas"/>
                          <a:ea typeface="Consolas"/>
                          <a:cs typeface="Consolas"/>
                          <a:sym typeface="Consolas"/>
                        </a:rPr>
                        <a:t> StringBuffer(</a:t>
                      </a:r>
                      <a:r>
                        <a:rPr lang="en-IN" sz="1000">
                          <a:solidFill>
                            <a:srgbClr val="A2FCA2"/>
                          </a:solidFill>
                          <a:highlight>
                            <a:srgbClr val="333333"/>
                          </a:highlight>
                          <a:latin typeface="Consolas"/>
                          <a:ea typeface="Consolas"/>
                          <a:cs typeface="Consolas"/>
                          <a:sym typeface="Consolas"/>
                        </a:rPr>
                        <a:t>"Java "</a:t>
                      </a:r>
                      <a:r>
                        <a:rPr lang="en-IN" sz="1000">
                          <a:solidFill>
                            <a:srgbClr val="FFFFFF"/>
                          </a:solidFill>
                          <a:highlight>
                            <a:srgbClr val="333333"/>
                          </a:highlight>
                          <a:latin typeface="Consolas"/>
                          <a:ea typeface="Consolas"/>
                          <a:cs typeface="Consolas"/>
                          <a:sym typeface="Consolas"/>
                        </a:rPr>
                        <a:t>);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s1.append(</a:t>
                      </a:r>
                      <a:r>
                        <a:rPr lang="en-IN" sz="1000">
                          <a:solidFill>
                            <a:srgbClr val="A2FCA2"/>
                          </a:solidFill>
                          <a:highlight>
                            <a:srgbClr val="333333"/>
                          </a:highlight>
                          <a:latin typeface="Consolas"/>
                          <a:ea typeface="Consolas"/>
                          <a:cs typeface="Consolas"/>
                          <a:sym typeface="Consolas"/>
                        </a:rPr>
                        <a:t>" Programming"</a:t>
                      </a:r>
                      <a:r>
                        <a:rPr lang="en-IN" sz="1000">
                          <a:solidFill>
                            <a:srgbClr val="FFFFFF"/>
                          </a:solidFill>
                          <a:highlight>
                            <a:srgbClr val="333333"/>
                          </a:highlight>
                          <a:latin typeface="Consolas"/>
                          <a:ea typeface="Consolas"/>
                          <a:cs typeface="Consolas"/>
                          <a:sym typeface="Consolas"/>
                        </a:rPr>
                        <a:t>);</a:t>
                      </a:r>
                      <a:r>
                        <a:rPr lang="en-IN" sz="1000">
                          <a:solidFill>
                            <a:srgbClr val="888888"/>
                          </a:solidFill>
                          <a:highlight>
                            <a:srgbClr val="333333"/>
                          </a:highlight>
                          <a:latin typeface="Consolas"/>
                          <a:ea typeface="Consolas"/>
                          <a:cs typeface="Consolas"/>
                          <a:sym typeface="Consolas"/>
                        </a:rPr>
                        <a:t>//now original string is changed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System.out.println(s1);</a:t>
                      </a:r>
                      <a:r>
                        <a:rPr lang="en-IN" sz="1000">
                          <a:solidFill>
                            <a:srgbClr val="888888"/>
                          </a:solidFill>
                          <a:highlight>
                            <a:srgbClr val="333333"/>
                          </a:highlight>
                          <a:latin typeface="Consolas"/>
                          <a:ea typeface="Consolas"/>
                          <a:cs typeface="Consolas"/>
                          <a:sym typeface="Consolas"/>
                        </a:rPr>
                        <a:t>//prints Java Programming  </a:t>
                      </a:r>
                      <a:br>
                        <a:rPr lang="en-IN" sz="1000">
                          <a:solidFill>
                            <a:srgbClr val="FFFFFF"/>
                          </a:solidFill>
                          <a:highlight>
                            <a:srgbClr val="333333"/>
                          </a:highlight>
                          <a:latin typeface="Consolas"/>
                          <a:ea typeface="Consolas"/>
                          <a:cs typeface="Consolas"/>
                          <a:sym typeface="Consolas"/>
                        </a:rPr>
                      </a:br>
                      <a:r>
                        <a:rPr lang="en-IN" sz="1000">
                          <a:solidFill>
                            <a:srgbClr val="FFFFFF"/>
                          </a:solidFill>
                          <a:highlight>
                            <a:srgbClr val="333333"/>
                          </a:highlight>
                          <a:latin typeface="Consolas"/>
                          <a:ea typeface="Consolas"/>
                          <a:cs typeface="Consolas"/>
                          <a:sym typeface="Consolas"/>
                        </a:rPr>
                        <a:t>}  </a:t>
                      </a:r>
                      <a:endParaRPr sz="1000">
                        <a:latin typeface="Verdana"/>
                        <a:ea typeface="Verdana"/>
                        <a:cs typeface="Verdana"/>
                        <a:sym typeface="Verdana"/>
                      </a:endParaRPr>
                    </a:p>
                  </a:txBody>
                  <a:tcPr marT="63500" marB="63500" marR="63500" marL="63500">
                    <a:solidFill>
                      <a:srgbClr val="333333"/>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g9b954268a4_0_130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1040" name="Google Shape;1040;g9b954268a4_0_1309"/>
          <p:cNvSpPr txBox="1"/>
          <p:nvPr>
            <p:ph type="title"/>
          </p:nvPr>
        </p:nvSpPr>
        <p:spPr>
          <a:xfrm>
            <a:off x="316674" y="121975"/>
            <a:ext cx="50871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StringBuffer vs StringBuilder</a:t>
            </a:r>
            <a:endParaRPr/>
          </a:p>
        </p:txBody>
      </p:sp>
      <p:graphicFrame>
        <p:nvGraphicFramePr>
          <p:cNvPr id="1041" name="Google Shape;1041;g9b954268a4_0_1309"/>
          <p:cNvGraphicFramePr/>
          <p:nvPr/>
        </p:nvGraphicFramePr>
        <p:xfrm>
          <a:off x="238125" y="1218275"/>
          <a:ext cx="3000000" cy="3000000"/>
        </p:xfrm>
        <a:graphic>
          <a:graphicData uri="http://schemas.openxmlformats.org/drawingml/2006/table">
            <a:tbl>
              <a:tblPr>
                <a:solidFill>
                  <a:srgbClr val="FFFFFF"/>
                </a:solidFill>
                <a:tableStyleId>{494F37F5-6A40-4BE0-9CA6-905757581432}</a:tableStyleId>
              </a:tblPr>
              <a:tblGrid>
                <a:gridCol w="485775"/>
                <a:gridCol w="3752850"/>
                <a:gridCol w="4038600"/>
              </a:tblGrid>
              <a:tr h="428625">
                <a:tc>
                  <a:txBody>
                    <a:bodyPr/>
                    <a:lstStyle/>
                    <a:p>
                      <a:pPr indent="0" lvl="0" marL="0" rtl="0" algn="l">
                        <a:lnSpc>
                          <a:spcPct val="115000"/>
                        </a:lnSpc>
                        <a:spcBef>
                          <a:spcPts val="0"/>
                        </a:spcBef>
                        <a:spcAft>
                          <a:spcPts val="0"/>
                        </a:spcAft>
                        <a:buNone/>
                      </a:pPr>
                      <a:r>
                        <a:rPr b="1" lang="en-IN" sz="1300">
                          <a:highlight>
                            <a:srgbClr val="FFFFFF"/>
                          </a:highlight>
                          <a:latin typeface="Times New Roman"/>
                          <a:ea typeface="Times New Roman"/>
                          <a:cs typeface="Times New Roman"/>
                          <a:sym typeface="Times New Roman"/>
                        </a:rPr>
                        <a:t>No.</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IN" sz="1300">
                          <a:highlight>
                            <a:srgbClr val="FFFFFF"/>
                          </a:highlight>
                          <a:latin typeface="Times New Roman"/>
                          <a:ea typeface="Times New Roman"/>
                          <a:cs typeface="Times New Roman"/>
                          <a:sym typeface="Times New Roman"/>
                        </a:rPr>
                        <a:t>StringBuffer</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IN" sz="1300">
                          <a:highlight>
                            <a:srgbClr val="FFFFFF"/>
                          </a:highlight>
                          <a:latin typeface="Times New Roman"/>
                          <a:ea typeface="Times New Roman"/>
                          <a:cs typeface="Times New Roman"/>
                          <a:sym typeface="Times New Roman"/>
                        </a:rPr>
                        <a:t>StringBuilder</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819150">
                <a:tc>
                  <a:txBody>
                    <a:bodyPr/>
                    <a:lstStyle/>
                    <a:p>
                      <a:pPr indent="0" lvl="0" marL="190500" rtl="0" algn="l">
                        <a:lnSpc>
                          <a:spcPct val="172500"/>
                        </a:lnSpc>
                        <a:spcBef>
                          <a:spcPts val="0"/>
                        </a:spcBef>
                        <a:spcAft>
                          <a:spcPts val="0"/>
                        </a:spcAft>
                        <a:buNone/>
                      </a:pPr>
                      <a:r>
                        <a:rPr lang="en-IN" sz="1000">
                          <a:highlight>
                            <a:srgbClr val="FFFFFF"/>
                          </a:highlight>
                          <a:latin typeface="Verdana"/>
                          <a:ea typeface="Verdana"/>
                          <a:cs typeface="Verdana"/>
                          <a:sym typeface="Verdana"/>
                        </a:rPr>
                        <a:t>1)</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IN" sz="1000">
                          <a:highlight>
                            <a:srgbClr val="FFFFFF"/>
                          </a:highlight>
                          <a:latin typeface="Verdana"/>
                          <a:ea typeface="Verdana"/>
                          <a:cs typeface="Verdana"/>
                          <a:sym typeface="Verdana"/>
                        </a:rPr>
                        <a:t>StringBuffer is </a:t>
                      </a:r>
                      <a:r>
                        <a:rPr i="1" lang="en-IN" sz="1000">
                          <a:highlight>
                            <a:srgbClr val="FFFFFF"/>
                          </a:highlight>
                          <a:latin typeface="Verdana"/>
                          <a:ea typeface="Verdana"/>
                          <a:cs typeface="Verdana"/>
                          <a:sym typeface="Verdana"/>
                        </a:rPr>
                        <a:t>synchronised,</a:t>
                      </a:r>
                      <a:r>
                        <a:rPr lang="en-IN" sz="1000">
                          <a:highlight>
                            <a:srgbClr val="FFFFFF"/>
                          </a:highlight>
                          <a:latin typeface="Verdana"/>
                          <a:ea typeface="Verdana"/>
                          <a:cs typeface="Verdana"/>
                          <a:sym typeface="Verdana"/>
                        </a:rPr>
                        <a:t> </a:t>
                      </a:r>
                      <a:r>
                        <a:rPr lang="en-IN" sz="1000">
                          <a:highlight>
                            <a:srgbClr val="FFFFFF"/>
                          </a:highlight>
                          <a:latin typeface="Verdana"/>
                          <a:ea typeface="Verdana"/>
                          <a:cs typeface="Verdana"/>
                          <a:sym typeface="Verdana"/>
                        </a:rPr>
                        <a:t>i.e., thread-safe. This means that two threads cannot call the methods of the StringBuffer class simultaneously.</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IN" sz="1000">
                          <a:highlight>
                            <a:srgbClr val="FFFFFF"/>
                          </a:highlight>
                          <a:latin typeface="Verdana"/>
                          <a:ea typeface="Verdana"/>
                          <a:cs typeface="Verdana"/>
                          <a:sym typeface="Verdana"/>
                        </a:rPr>
                        <a:t>StringBuilder is </a:t>
                      </a:r>
                      <a:r>
                        <a:rPr i="1" lang="en-IN" sz="1000">
                          <a:highlight>
                            <a:srgbClr val="FFFFFF"/>
                          </a:highlight>
                          <a:latin typeface="Verdana"/>
                          <a:ea typeface="Verdana"/>
                          <a:cs typeface="Verdana"/>
                          <a:sym typeface="Verdana"/>
                        </a:rPr>
                        <a:t>non-synchronised,</a:t>
                      </a:r>
                      <a:r>
                        <a:rPr lang="en-IN" sz="1000">
                          <a:highlight>
                            <a:srgbClr val="FFFFFF"/>
                          </a:highlight>
                          <a:latin typeface="Verdana"/>
                          <a:ea typeface="Verdana"/>
                          <a:cs typeface="Verdana"/>
                          <a:sym typeface="Verdana"/>
                        </a:rPr>
                        <a:t> i.e., it is not thread-safe. This means that two threads can call the methods of the StringBuilder class simultaneously.</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00075">
                <a:tc>
                  <a:txBody>
                    <a:bodyPr/>
                    <a:lstStyle/>
                    <a:p>
                      <a:pPr indent="0" lvl="0" marL="190500" rtl="0" algn="l">
                        <a:lnSpc>
                          <a:spcPct val="172500"/>
                        </a:lnSpc>
                        <a:spcBef>
                          <a:spcPts val="0"/>
                        </a:spcBef>
                        <a:spcAft>
                          <a:spcPts val="0"/>
                        </a:spcAft>
                        <a:buNone/>
                      </a:pPr>
                      <a:r>
                        <a:rPr lang="en-IN" sz="1000">
                          <a:highlight>
                            <a:srgbClr val="FFFFFF"/>
                          </a:highlight>
                          <a:latin typeface="Verdana"/>
                          <a:ea typeface="Verdana"/>
                          <a:cs typeface="Verdana"/>
                          <a:sym typeface="Verdana"/>
                        </a:rPr>
                        <a:t>2)</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IN" sz="1000">
                          <a:highlight>
                            <a:srgbClr val="FFFFFF"/>
                          </a:highlight>
                          <a:latin typeface="Verdana"/>
                          <a:ea typeface="Verdana"/>
                          <a:cs typeface="Verdana"/>
                          <a:sym typeface="Verdana"/>
                        </a:rPr>
                        <a:t>StringBuffer is </a:t>
                      </a:r>
                      <a:r>
                        <a:rPr i="1" lang="en-IN" sz="1000">
                          <a:highlight>
                            <a:srgbClr val="FFFFFF"/>
                          </a:highlight>
                          <a:latin typeface="Verdana"/>
                          <a:ea typeface="Verdana"/>
                          <a:cs typeface="Verdana"/>
                          <a:sym typeface="Verdana"/>
                        </a:rPr>
                        <a:t>less efficient</a:t>
                      </a:r>
                      <a:r>
                        <a:rPr lang="en-IN" sz="1000">
                          <a:highlight>
                            <a:srgbClr val="FFFFFF"/>
                          </a:highlight>
                          <a:latin typeface="Verdana"/>
                          <a:ea typeface="Verdana"/>
                          <a:cs typeface="Verdana"/>
                          <a:sym typeface="Verdana"/>
                        </a:rPr>
                        <a:t> than StringBuilder.</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190500" rtl="0" algn="l">
                        <a:lnSpc>
                          <a:spcPct val="172500"/>
                        </a:lnSpc>
                        <a:spcBef>
                          <a:spcPts val="0"/>
                        </a:spcBef>
                        <a:spcAft>
                          <a:spcPts val="0"/>
                        </a:spcAft>
                        <a:buNone/>
                      </a:pPr>
                      <a:r>
                        <a:rPr lang="en-IN" sz="1000">
                          <a:highlight>
                            <a:srgbClr val="FFFFFF"/>
                          </a:highlight>
                          <a:latin typeface="Verdana"/>
                          <a:ea typeface="Verdana"/>
                          <a:cs typeface="Verdana"/>
                          <a:sym typeface="Verdana"/>
                        </a:rPr>
                        <a:t>StringBuilder is </a:t>
                      </a:r>
                      <a:r>
                        <a:rPr i="1" lang="en-IN" sz="1000">
                          <a:highlight>
                            <a:srgbClr val="FFFFFF"/>
                          </a:highlight>
                          <a:latin typeface="Verdana"/>
                          <a:ea typeface="Verdana"/>
                          <a:cs typeface="Verdana"/>
                          <a:sym typeface="Verdana"/>
                        </a:rPr>
                        <a:t>more efficient</a:t>
                      </a:r>
                      <a:r>
                        <a:rPr lang="en-IN" sz="1000">
                          <a:highlight>
                            <a:srgbClr val="FFFFFF"/>
                          </a:highlight>
                          <a:latin typeface="Verdana"/>
                          <a:ea typeface="Verdana"/>
                          <a:cs typeface="Verdana"/>
                          <a:sym typeface="Verdana"/>
                        </a:rPr>
                        <a:t> than StringBuffer.</a:t>
                      </a:r>
                      <a:endParaRPr sz="1000">
                        <a:highlight>
                          <a:srgbClr val="FFFFFF"/>
                        </a:highlight>
                        <a:latin typeface="Verdana"/>
                        <a:ea typeface="Verdana"/>
                        <a:cs typeface="Verdana"/>
                        <a:sym typeface="Verdana"/>
                      </a:endParaRPr>
                    </a:p>
                    <a:p>
                      <a:pPr indent="0" lvl="0" marL="190500" rtl="0" algn="l">
                        <a:lnSpc>
                          <a:spcPct val="172500"/>
                        </a:lnSpc>
                        <a:spcBef>
                          <a:spcPts val="0"/>
                        </a:spcBef>
                        <a:spcAft>
                          <a:spcPts val="0"/>
                        </a:spcAft>
                        <a:buNone/>
                      </a:pPr>
                      <a:r>
                        <a:t/>
                      </a:r>
                      <a:endParaRPr sz="1000">
                        <a:highlight>
                          <a:srgbClr val="FFFFFF"/>
                        </a:highlight>
                        <a:latin typeface="Verdana"/>
                        <a:ea typeface="Verdana"/>
                        <a:cs typeface="Verdana"/>
                        <a:sym typeface="Verdana"/>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
        <p:nvSpPr>
          <p:cNvPr id="1042" name="Google Shape;1042;g9b954268a4_0_1309"/>
          <p:cNvSpPr txBox="1"/>
          <p:nvPr/>
        </p:nvSpPr>
        <p:spPr>
          <a:xfrm>
            <a:off x="1182475" y="36566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g9fc3fd26f4_0_6339"/>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1048" name="Google Shape;1048;g9fc3fd26f4_0_6339"/>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Hands-On: Exercise 3</a:t>
            </a:r>
            <a:endParaRPr b="0" i="0" sz="2340" u="none" cap="none" strike="noStrike">
              <a:solidFill>
                <a:schemeClr val="lt1"/>
              </a:solidFill>
              <a:latin typeface="Proxima Nova"/>
              <a:ea typeface="Proxima Nova"/>
              <a:cs typeface="Proxima Nova"/>
              <a:sym typeface="Proxima Nova"/>
            </a:endParaRPr>
          </a:p>
        </p:txBody>
      </p:sp>
      <p:sp>
        <p:nvSpPr>
          <p:cNvPr id="1049" name="Google Shape;1049;g9fc3fd26f4_0_6339"/>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0" name="Google Shape;1050;g9fc3fd26f4_0_6339"/>
          <p:cNvSpPr txBox="1"/>
          <p:nvPr>
            <p:ph idx="1" type="body"/>
          </p:nvPr>
        </p:nvSpPr>
        <p:spPr>
          <a:xfrm>
            <a:off x="458901" y="1087069"/>
            <a:ext cx="7507200" cy="32919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1200"/>
              </a:spcBef>
              <a:spcAft>
                <a:spcPts val="0"/>
              </a:spcAft>
              <a:buSzPts val="1400"/>
              <a:buAutoNum type="arabicPeriod"/>
            </a:pPr>
            <a:r>
              <a:rPr lang="en-IN" sz="1400"/>
              <a:t>Write a program to round off the price of a product to the nearest decimal.</a:t>
            </a:r>
            <a:endParaRPr sz="1400"/>
          </a:p>
          <a:p>
            <a:pPr indent="-317500" lvl="0" marL="457200" rtl="0" algn="l">
              <a:lnSpc>
                <a:spcPct val="100000"/>
              </a:lnSpc>
              <a:spcBef>
                <a:spcPts val="0"/>
              </a:spcBef>
              <a:spcAft>
                <a:spcPts val="0"/>
              </a:spcAft>
              <a:buSzPts val="1400"/>
              <a:buAutoNum type="arabicPeriod"/>
            </a:pPr>
            <a:r>
              <a:rPr lang="en-IN" sz="1400"/>
              <a:t>Create a string using the </a:t>
            </a:r>
            <a:r>
              <a:rPr lang="en-IN" sz="1400">
                <a:extLst>
                  <a:ext uri="http://customooxmlschemas.google.com/">
                    <go:slidesCustomData xmlns:go="http://customooxmlschemas.google.com/" textRoundtripDataId="36"/>
                  </a:ext>
                </a:extLst>
              </a:rPr>
              <a:t>StringBuffer </a:t>
            </a:r>
            <a:r>
              <a:rPr lang="en-IN" sz="1400"/>
              <a:t>class </a:t>
            </a:r>
            <a:r>
              <a:rPr lang="en-IN" sz="1400"/>
              <a:t>first and then the </a:t>
            </a:r>
            <a:r>
              <a:rPr lang="en-IN" sz="1400">
                <a:extLst>
                  <a:ext uri="http://customooxmlschemas.google.com/">
                    <go:slidesCustomData xmlns:go="http://customooxmlschemas.google.com/" textRoundtripDataId="37"/>
                  </a:ext>
                </a:extLst>
              </a:rPr>
              <a:t>StringBuilder </a:t>
            </a:r>
            <a:r>
              <a:rPr lang="en-IN" sz="1400"/>
              <a:t>class</a:t>
            </a:r>
            <a:r>
              <a:rPr lang="en-IN" sz="1400"/>
              <a:t>.</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g9b954268a4_0_1325"/>
          <p:cNvSpPr txBox="1"/>
          <p:nvPr>
            <p:ph type="title"/>
          </p:nvPr>
        </p:nvSpPr>
        <p:spPr>
          <a:xfrm>
            <a:off x="630238" y="544498"/>
            <a:ext cx="5990700" cy="56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IN"/>
              <a:t>Arrays</a:t>
            </a:r>
            <a:endParaRPr/>
          </a:p>
        </p:txBody>
      </p:sp>
      <p:sp>
        <p:nvSpPr>
          <p:cNvPr id="1057" name="Google Shape;1057;g9b954268a4_0_13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1058" name="Google Shape;1058;g9b954268a4_0_1325"/>
          <p:cNvSpPr txBox="1"/>
          <p:nvPr>
            <p:ph idx="11" type="ftr"/>
          </p:nvPr>
        </p:nvSpPr>
        <p:spPr>
          <a:xfrm>
            <a:off x="2619950" y="4767275"/>
            <a:ext cx="4432500" cy="273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Crash Course - Foundation of Programming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g9db11a5535_0_23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1065" name="Google Shape;1065;g9db11a5535_0_237"/>
          <p:cNvSpPr txBox="1"/>
          <p:nvPr>
            <p:ph idx="1" type="body"/>
          </p:nvPr>
        </p:nvSpPr>
        <p:spPr>
          <a:xfrm>
            <a:off x="428007" y="760075"/>
            <a:ext cx="8141100" cy="36753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750"/>
              </a:spcBef>
              <a:spcAft>
                <a:spcPts val="0"/>
              </a:spcAft>
              <a:buSzPts val="1600"/>
              <a:buChar char="●"/>
            </a:pPr>
            <a:r>
              <a:rPr lang="en-IN" sz="1600">
                <a:latin typeface="Arial"/>
                <a:ea typeface="Arial"/>
                <a:cs typeface="Arial"/>
                <a:sym typeface="Arial"/>
              </a:rPr>
              <a:t>An array is a container object that holds a predefined and fixed number of values of a single type. </a:t>
            </a:r>
            <a:endParaRPr sz="1600">
              <a:latin typeface="Arial"/>
              <a:ea typeface="Arial"/>
              <a:cs typeface="Arial"/>
              <a:sym typeface="Arial"/>
            </a:endParaRPr>
          </a:p>
          <a:p>
            <a:pPr indent="-330200" lvl="0" marL="457200" rtl="0" algn="l">
              <a:lnSpc>
                <a:spcPct val="90000"/>
              </a:lnSpc>
              <a:spcBef>
                <a:spcPts val="0"/>
              </a:spcBef>
              <a:spcAft>
                <a:spcPts val="0"/>
              </a:spcAft>
              <a:buSzPts val="1600"/>
              <a:buChar char="●"/>
            </a:pPr>
            <a:r>
              <a:rPr lang="en-IN" sz="1600">
                <a:latin typeface="Arial"/>
                <a:ea typeface="Arial"/>
                <a:cs typeface="Arial"/>
                <a:sym typeface="Arial"/>
              </a:rPr>
              <a:t>The length of an array is fixed, after it is created.</a:t>
            </a:r>
            <a:endParaRPr sz="1600">
              <a:latin typeface="Arial"/>
              <a:ea typeface="Arial"/>
              <a:cs typeface="Arial"/>
              <a:sym typeface="Arial"/>
            </a:endParaRPr>
          </a:p>
          <a:p>
            <a:pPr indent="-330200" lvl="0" marL="457200" rtl="0" algn="l">
              <a:lnSpc>
                <a:spcPct val="90000"/>
              </a:lnSpc>
              <a:spcBef>
                <a:spcPts val="0"/>
              </a:spcBef>
              <a:spcAft>
                <a:spcPts val="0"/>
              </a:spcAft>
              <a:buSzPts val="1600"/>
              <a:buChar char="●"/>
            </a:pPr>
            <a:r>
              <a:rPr lang="en-IN" sz="1600">
                <a:latin typeface="Arial"/>
                <a:ea typeface="Arial"/>
                <a:cs typeface="Arial"/>
                <a:sym typeface="Arial"/>
              </a:rPr>
              <a:t>Each entity in an array is called an element, and each element is accessed by its numerical index, as shown in the image below.</a:t>
            </a:r>
            <a:endParaRPr sz="1600">
              <a:latin typeface="Arial"/>
              <a:ea typeface="Arial"/>
              <a:cs typeface="Arial"/>
              <a:sym typeface="Arial"/>
            </a:endParaRPr>
          </a:p>
          <a:p>
            <a:pPr indent="0" lvl="0" marL="457200" rtl="0" algn="l">
              <a:lnSpc>
                <a:spcPct val="90000"/>
              </a:lnSpc>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a:p>
            <a:pPr indent="-330200" lvl="0" marL="457200" rtl="0" algn="l">
              <a:lnSpc>
                <a:spcPct val="90000"/>
              </a:lnSpc>
              <a:spcBef>
                <a:spcPts val="750"/>
              </a:spcBef>
              <a:spcAft>
                <a:spcPts val="0"/>
              </a:spcAft>
              <a:buSzPts val="1600"/>
              <a:buFont typeface="Arial"/>
              <a:buChar char="●"/>
            </a:pPr>
            <a:r>
              <a:rPr lang="en-IN" sz="1600">
                <a:latin typeface="Arial"/>
                <a:ea typeface="Arial"/>
                <a:cs typeface="Arial"/>
                <a:sym typeface="Arial"/>
              </a:rPr>
              <a:t>An array can be one dimensional or multidimensional.</a:t>
            </a:r>
            <a:endParaRPr sz="1600">
              <a:latin typeface="Arial"/>
              <a:ea typeface="Arial"/>
              <a:cs typeface="Arial"/>
              <a:sym typeface="Arial"/>
            </a:endParaRPr>
          </a:p>
        </p:txBody>
      </p:sp>
      <p:sp>
        <p:nvSpPr>
          <p:cNvPr id="1066" name="Google Shape;1066;g9db11a5535_0_237"/>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Arrays</a:t>
            </a:r>
            <a:endParaRPr/>
          </a:p>
        </p:txBody>
      </p:sp>
      <p:sp>
        <p:nvSpPr>
          <p:cNvPr id="1067" name="Google Shape;1067;g9db11a5535_0_237"/>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pic>
        <p:nvPicPr>
          <p:cNvPr id="1068" name="Google Shape;1068;g9db11a5535_0_237"/>
          <p:cNvPicPr preferRelativeResize="0"/>
          <p:nvPr/>
        </p:nvPicPr>
        <p:blipFill>
          <a:blip r:embed="rId3">
            <a:alphaModFix/>
          </a:blip>
          <a:stretch>
            <a:fillRect/>
          </a:stretch>
        </p:blipFill>
        <p:spPr>
          <a:xfrm>
            <a:off x="2452688" y="2047875"/>
            <a:ext cx="3933825" cy="1504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ga7273d172c_0_144"/>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074" name="Google Shape;1074;ga7273d172c_0_144"/>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1075" name="Google Shape;1075;ga7273d172c_0_144"/>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1076" name="Google Shape;1076;ga7273d172c_0_144"/>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1077" name="Google Shape;1077;ga7273d172c_0_144"/>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1078" name="Google Shape;1078;ga7273d172c_0_144"/>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9" name="Google Shape;1079;ga7273d172c_0_144"/>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0" name="Google Shape;1080;ga7273d172c_0_144"/>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81" name="Google Shape;1081;ga7273d172c_0_144"/>
          <p:cNvSpPr txBox="1"/>
          <p:nvPr/>
        </p:nvSpPr>
        <p:spPr>
          <a:xfrm>
            <a:off x="691742" y="20709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38"/>
                  </a:ext>
                </a:extLst>
              </a:rPr>
              <a:t>Poll </a:t>
            </a:r>
            <a:r>
              <a:rPr lang="en-IN" sz="3600">
                <a:solidFill>
                  <a:srgbClr val="F5333F"/>
                </a:solidFill>
                <a:latin typeface="Proxima Nova"/>
                <a:ea typeface="Proxima Nova"/>
                <a:cs typeface="Proxima Nova"/>
                <a:sym typeface="Proxima Nova"/>
              </a:rPr>
              <a:t>8 (15 sec.) </a:t>
            </a:r>
            <a:endParaRPr b="0" sz="3600">
              <a:solidFill>
                <a:srgbClr val="F5333F"/>
              </a:solidFill>
              <a:latin typeface="Proxima Nova"/>
              <a:ea typeface="Proxima Nova"/>
              <a:cs typeface="Proxima Nova"/>
              <a:sym typeface="Proxima Nova"/>
            </a:endParaRPr>
          </a:p>
        </p:txBody>
      </p:sp>
      <p:sp>
        <p:nvSpPr>
          <p:cNvPr id="1082" name="Google Shape;1082;ga7273d172c_0_144"/>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67</a:t>
            </a:r>
            <a:endParaRPr/>
          </a:p>
        </p:txBody>
      </p:sp>
      <p:pic>
        <p:nvPicPr>
          <p:cNvPr id="1083" name="Google Shape;1083;ga7273d172c_0_144"/>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1084" name="Google Shape;1084;ga7273d172c_0_144"/>
          <p:cNvSpPr txBox="1"/>
          <p:nvPr/>
        </p:nvSpPr>
        <p:spPr>
          <a:xfrm>
            <a:off x="779325" y="1349800"/>
            <a:ext cx="6879900" cy="287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200"/>
              </a:spcBef>
              <a:spcAft>
                <a:spcPts val="0"/>
              </a:spcAft>
              <a:buNone/>
            </a:pPr>
            <a:r>
              <a:rPr lang="en-IN" sz="1800">
                <a:solidFill>
                  <a:schemeClr val="dk1"/>
                </a:solidFill>
                <a:latin typeface="Calibri"/>
                <a:ea typeface="Calibri"/>
                <a:cs typeface="Calibri"/>
                <a:sym typeface="Calibri"/>
              </a:rPr>
              <a:t>Fill in the blank.</a:t>
            </a:r>
            <a:endParaRPr sz="1800">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None/>
            </a:pPr>
            <a:r>
              <a:rPr lang="en-IN" sz="1800">
                <a:solidFill>
                  <a:schemeClr val="dk1"/>
                </a:solidFill>
                <a:latin typeface="Calibri"/>
                <a:ea typeface="Calibri"/>
                <a:cs typeface="Calibri"/>
                <a:sym typeface="Calibri"/>
              </a:rPr>
              <a:t>An array can be used to store a ______.</a:t>
            </a:r>
            <a:endParaRPr sz="1800">
              <a:solidFill>
                <a:schemeClr val="dk1"/>
              </a:solidFill>
              <a:latin typeface="Calibri"/>
              <a:ea typeface="Calibri"/>
              <a:cs typeface="Calibri"/>
              <a:sym typeface="Calibri"/>
            </a:endParaRPr>
          </a:p>
          <a:p>
            <a:pPr indent="-342900" lvl="0" marL="457200" marR="0" rtl="0" algn="l">
              <a:lnSpc>
                <a:spcPct val="100000"/>
              </a:lnSpc>
              <a:spcBef>
                <a:spcPts val="1200"/>
              </a:spcBef>
              <a:spcAft>
                <a:spcPts val="0"/>
              </a:spcAft>
              <a:buClr>
                <a:schemeClr val="dk1"/>
              </a:buClr>
              <a:buSzPts val="1800"/>
              <a:buFont typeface="Calibri"/>
              <a:buAutoNum type="alphaLcPeriod"/>
            </a:pPr>
            <a:r>
              <a:rPr lang="en-IN" sz="1800">
                <a:solidFill>
                  <a:schemeClr val="dk1"/>
                </a:solidFill>
                <a:latin typeface="Calibri"/>
                <a:ea typeface="Calibri"/>
                <a:cs typeface="Calibri"/>
                <a:sym typeface="Calibri"/>
              </a:rPr>
              <a:t>Collection of numbers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lphaLcPeriod"/>
            </a:pPr>
            <a:r>
              <a:rPr lang="en-IN" sz="1800">
                <a:solidFill>
                  <a:schemeClr val="dk1"/>
                </a:solidFill>
                <a:latin typeface="Calibri"/>
                <a:ea typeface="Calibri"/>
                <a:cs typeface="Calibri"/>
                <a:sym typeface="Calibri"/>
              </a:rPr>
              <a:t>Collection of Strings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lphaLcPeriod"/>
            </a:pPr>
            <a:r>
              <a:rPr lang="en-IN" sz="1800">
                <a:solidFill>
                  <a:schemeClr val="dk1"/>
                </a:solidFill>
                <a:latin typeface="Calibri"/>
                <a:ea typeface="Calibri"/>
                <a:cs typeface="Calibri"/>
                <a:sym typeface="Calibri"/>
              </a:rPr>
              <a:t>Collection of objects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lphaLcPeriod"/>
            </a:pPr>
            <a:r>
              <a:rPr lang="en-IN" sz="1800">
                <a:solidFill>
                  <a:schemeClr val="dk1"/>
                </a:solidFill>
                <a:latin typeface="Calibri"/>
                <a:ea typeface="Calibri"/>
                <a:cs typeface="Calibri"/>
                <a:sym typeface="Calibri"/>
              </a:rPr>
              <a:t>All of the above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sz="900">
                <a:latin typeface="Proxima Nova"/>
                <a:ea typeface="Proxima Nova"/>
                <a:cs typeface="Proxima Nova"/>
                <a:sym typeface="Proxima Nova"/>
              </a:rPr>
              <a:t>‹#›</a:t>
            </a:fld>
            <a:endParaRPr sz="900">
              <a:latin typeface="Proxima Nova"/>
              <a:ea typeface="Proxima Nova"/>
              <a:cs typeface="Proxima Nova"/>
              <a:sym typeface="Proxima Nova"/>
            </a:endParaRPr>
          </a:p>
        </p:txBody>
      </p:sp>
      <p:sp>
        <p:nvSpPr>
          <p:cNvPr id="649" name="Google Shape;649;p6"/>
          <p:cNvSpPr txBox="1"/>
          <p:nvPr/>
        </p:nvSpPr>
        <p:spPr>
          <a:xfrm>
            <a:off x="638175" y="654907"/>
            <a:ext cx="443241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lt1"/>
                </a:solidFill>
                <a:latin typeface="Calibri"/>
                <a:ea typeface="Calibri"/>
                <a:cs typeface="Calibri"/>
                <a:sym typeface="Calibri"/>
              </a:rPr>
              <a:t>Today’s Agenda</a:t>
            </a:r>
            <a:endParaRPr b="0" i="0" sz="2800" u="none" cap="none" strike="noStrike">
              <a:solidFill>
                <a:schemeClr val="lt1"/>
              </a:solidFill>
              <a:latin typeface="Calibri"/>
              <a:ea typeface="Calibri"/>
              <a:cs typeface="Calibri"/>
              <a:sym typeface="Calibri"/>
            </a:endParaRPr>
          </a:p>
        </p:txBody>
      </p:sp>
      <p:sp>
        <p:nvSpPr>
          <p:cNvPr id="650" name="Google Shape;650;p6"/>
          <p:cNvSpPr txBox="1"/>
          <p:nvPr/>
        </p:nvSpPr>
        <p:spPr>
          <a:xfrm>
            <a:off x="638175" y="1507524"/>
            <a:ext cx="4887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1</a:t>
            </a:r>
            <a:endParaRPr b="0" i="0" sz="1800" u="none" cap="none" strike="noStrike">
              <a:solidFill>
                <a:schemeClr val="lt1"/>
              </a:solidFill>
              <a:latin typeface="Calibri"/>
              <a:ea typeface="Calibri"/>
              <a:cs typeface="Calibri"/>
              <a:sym typeface="Calibri"/>
            </a:endParaRPr>
          </a:p>
        </p:txBody>
      </p:sp>
      <p:sp>
        <p:nvSpPr>
          <p:cNvPr id="651" name="Google Shape;651;p6"/>
          <p:cNvSpPr txBox="1"/>
          <p:nvPr/>
        </p:nvSpPr>
        <p:spPr>
          <a:xfrm>
            <a:off x="1126962" y="1507524"/>
            <a:ext cx="64898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IN" sz="1800">
                <a:solidFill>
                  <a:srgbClr val="FFFFFF"/>
                </a:solidFill>
                <a:latin typeface="Calibri"/>
                <a:ea typeface="Calibri"/>
                <a:cs typeface="Calibri"/>
                <a:sym typeface="Calibri"/>
              </a:rPr>
              <a:t>String Expressions	</a:t>
            </a:r>
            <a:endParaRPr b="0" i="0" sz="1800" u="none" cap="none" strike="noStrike">
              <a:solidFill>
                <a:srgbClr val="FFFFFF"/>
              </a:solidFill>
              <a:latin typeface="Calibri"/>
              <a:ea typeface="Calibri"/>
              <a:cs typeface="Calibri"/>
              <a:sym typeface="Calibri"/>
            </a:endParaRPr>
          </a:p>
        </p:txBody>
      </p:sp>
      <p:sp>
        <p:nvSpPr>
          <p:cNvPr id="652" name="Google Shape;652;p6"/>
          <p:cNvSpPr txBox="1"/>
          <p:nvPr/>
        </p:nvSpPr>
        <p:spPr>
          <a:xfrm>
            <a:off x="642293" y="1931780"/>
            <a:ext cx="4887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2</a:t>
            </a:r>
            <a:endParaRPr b="0" i="0" sz="1800" u="none" cap="none" strike="noStrike">
              <a:solidFill>
                <a:schemeClr val="lt1"/>
              </a:solidFill>
              <a:latin typeface="Calibri"/>
              <a:ea typeface="Calibri"/>
              <a:cs typeface="Calibri"/>
              <a:sym typeface="Calibri"/>
            </a:endParaRPr>
          </a:p>
        </p:txBody>
      </p:sp>
      <p:sp>
        <p:nvSpPr>
          <p:cNvPr id="653" name="Google Shape;653;p6"/>
          <p:cNvSpPr txBox="1"/>
          <p:nvPr/>
        </p:nvSpPr>
        <p:spPr>
          <a:xfrm>
            <a:off x="1131080" y="1931780"/>
            <a:ext cx="73937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IN" sz="1800">
                <a:solidFill>
                  <a:schemeClr val="lt1"/>
                </a:solidFill>
                <a:latin typeface="Calibri"/>
                <a:ea typeface="Calibri"/>
                <a:cs typeface="Calibri"/>
                <a:sym typeface="Calibri"/>
              </a:rPr>
              <a:t>Operations in Strings: Concatenation, Comparisons and Case Length</a:t>
            </a:r>
            <a:endParaRPr b="0" i="0" sz="1800" u="none" cap="none" strike="noStrike">
              <a:solidFill>
                <a:schemeClr val="lt1"/>
              </a:solidFill>
              <a:latin typeface="Calibri"/>
              <a:ea typeface="Calibri"/>
              <a:cs typeface="Calibri"/>
              <a:sym typeface="Calibri"/>
            </a:endParaRPr>
          </a:p>
        </p:txBody>
      </p:sp>
      <p:sp>
        <p:nvSpPr>
          <p:cNvPr id="654" name="Google Shape;654;p6"/>
          <p:cNvSpPr txBox="1"/>
          <p:nvPr/>
        </p:nvSpPr>
        <p:spPr>
          <a:xfrm>
            <a:off x="638176" y="2810754"/>
            <a:ext cx="4887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655" name="Google Shape;655;p6"/>
          <p:cNvSpPr txBox="1"/>
          <p:nvPr/>
        </p:nvSpPr>
        <p:spPr>
          <a:xfrm>
            <a:off x="1126962" y="2810754"/>
            <a:ext cx="7001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IN" sz="1800">
                <a:solidFill>
                  <a:schemeClr val="lt1"/>
                </a:solidFill>
                <a:latin typeface="Calibri"/>
                <a:ea typeface="Calibri"/>
                <a:cs typeface="Calibri"/>
                <a:sym typeface="Calibri"/>
              </a:rPr>
              <a:t>Types of Arrays: 1D and 2D</a:t>
            </a:r>
            <a:endParaRPr b="0" i="0" sz="1800" u="none" cap="none" strike="noStrike">
              <a:solidFill>
                <a:schemeClr val="lt1"/>
              </a:solidFill>
              <a:latin typeface="Calibri"/>
              <a:ea typeface="Calibri"/>
              <a:cs typeface="Calibri"/>
              <a:sym typeface="Calibri"/>
            </a:endParaRPr>
          </a:p>
        </p:txBody>
      </p:sp>
      <p:sp>
        <p:nvSpPr>
          <p:cNvPr id="656" name="Google Shape;656;p6"/>
          <p:cNvSpPr txBox="1"/>
          <p:nvPr/>
        </p:nvSpPr>
        <p:spPr>
          <a:xfrm>
            <a:off x="638175" y="2371267"/>
            <a:ext cx="4887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657" name="Google Shape;657;p6"/>
          <p:cNvSpPr txBox="1"/>
          <p:nvPr/>
        </p:nvSpPr>
        <p:spPr>
          <a:xfrm>
            <a:off x="1126962" y="2371267"/>
            <a:ext cx="73937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IN" sz="1800">
                <a:solidFill>
                  <a:schemeClr val="lt1"/>
                </a:solidFill>
                <a:latin typeface="Calibri"/>
                <a:ea typeface="Calibri"/>
                <a:cs typeface="Calibri"/>
                <a:sym typeface="Calibri"/>
              </a:rPr>
              <a:t>Arrays: Initialisation, size and accessing elements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g9fc3fd26f4_0_3256"/>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090" name="Google Shape;1090;g9fc3fd26f4_0_3256"/>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1091" name="Google Shape;1091;g9fc3fd26f4_0_3256"/>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1092" name="Google Shape;1092;g9fc3fd26f4_0_3256"/>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1093" name="Google Shape;1093;g9fc3fd26f4_0_3256"/>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1094" name="Google Shape;1094;g9fc3fd26f4_0_325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5" name="Google Shape;1095;g9fc3fd26f4_0_3256"/>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6" name="Google Shape;1096;g9fc3fd26f4_0_3256"/>
          <p:cNvSpPr/>
          <p:nvPr/>
        </p:nvSpPr>
        <p:spPr>
          <a:xfrm>
            <a:off x="-1"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97" name="Google Shape;1097;g9fc3fd26f4_0_3256"/>
          <p:cNvSpPr txBox="1"/>
          <p:nvPr/>
        </p:nvSpPr>
        <p:spPr>
          <a:xfrm>
            <a:off x="691742" y="20709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39"/>
                  </a:ext>
                </a:extLst>
              </a:rPr>
              <a:t>Poll </a:t>
            </a:r>
            <a:r>
              <a:rPr lang="en-IN" sz="3600">
                <a:solidFill>
                  <a:srgbClr val="F5333F"/>
                </a:solidFill>
                <a:latin typeface="Proxima Nova"/>
                <a:ea typeface="Proxima Nova"/>
                <a:cs typeface="Proxima Nova"/>
                <a:sym typeface="Proxima Nova"/>
              </a:rPr>
              <a:t>8 (Answer) </a:t>
            </a:r>
            <a:endParaRPr b="0" sz="3600">
              <a:solidFill>
                <a:srgbClr val="F5333F"/>
              </a:solidFill>
              <a:latin typeface="Proxima Nova"/>
              <a:ea typeface="Proxima Nova"/>
              <a:cs typeface="Proxima Nova"/>
              <a:sym typeface="Proxima Nova"/>
            </a:endParaRPr>
          </a:p>
        </p:txBody>
      </p:sp>
      <p:sp>
        <p:nvSpPr>
          <p:cNvPr id="1098" name="Google Shape;1098;g9fc3fd26f4_0_3256"/>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67</a:t>
            </a:r>
            <a:endParaRPr/>
          </a:p>
        </p:txBody>
      </p:sp>
      <p:pic>
        <p:nvPicPr>
          <p:cNvPr id="1099" name="Google Shape;1099;g9fc3fd26f4_0_3256"/>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1100" name="Google Shape;1100;g9fc3fd26f4_0_3256"/>
          <p:cNvSpPr txBox="1"/>
          <p:nvPr/>
        </p:nvSpPr>
        <p:spPr>
          <a:xfrm>
            <a:off x="779325" y="1349800"/>
            <a:ext cx="6879900" cy="28764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None/>
            </a:pPr>
            <a:r>
              <a:rPr lang="en-IN" sz="1800">
                <a:solidFill>
                  <a:schemeClr val="dk1"/>
                </a:solidFill>
                <a:latin typeface="Calibri"/>
                <a:ea typeface="Calibri"/>
                <a:cs typeface="Calibri"/>
                <a:sym typeface="Calibri"/>
              </a:rPr>
              <a:t>Fill in the blank.</a:t>
            </a:r>
            <a:endParaRPr sz="1800">
              <a:solidFill>
                <a:schemeClr val="dk1"/>
              </a:solidFill>
              <a:latin typeface="Calibri"/>
              <a:ea typeface="Calibri"/>
              <a:cs typeface="Calibri"/>
              <a:sym typeface="Calibri"/>
            </a:endParaRPr>
          </a:p>
          <a:p>
            <a:pPr indent="0" lvl="0" marL="0" rtl="0" algn="l">
              <a:spcBef>
                <a:spcPts val="1200"/>
              </a:spcBef>
              <a:spcAft>
                <a:spcPts val="0"/>
              </a:spcAft>
              <a:buNone/>
            </a:pPr>
            <a:r>
              <a:rPr lang="en-IN" sz="1800">
                <a:solidFill>
                  <a:schemeClr val="dk1"/>
                </a:solidFill>
                <a:latin typeface="Calibri"/>
                <a:ea typeface="Calibri"/>
                <a:cs typeface="Calibri"/>
                <a:sym typeface="Calibri"/>
              </a:rPr>
              <a:t>An array can be used to store a ______.</a:t>
            </a:r>
            <a:endParaRPr sz="1800">
              <a:solidFill>
                <a:schemeClr val="dk1"/>
              </a:solidFill>
              <a:latin typeface="Calibri"/>
              <a:ea typeface="Calibri"/>
              <a:cs typeface="Calibri"/>
              <a:sym typeface="Calibri"/>
            </a:endParaRPr>
          </a:p>
          <a:p>
            <a:pPr indent="-342900" lvl="0" marL="457200" rtl="0" algn="l">
              <a:spcBef>
                <a:spcPts val="1200"/>
              </a:spcBef>
              <a:spcAft>
                <a:spcPts val="0"/>
              </a:spcAft>
              <a:buClr>
                <a:schemeClr val="dk1"/>
              </a:buClr>
              <a:buSzPts val="1800"/>
              <a:buFont typeface="Calibri"/>
              <a:buAutoNum type="alphaLcPeriod"/>
            </a:pPr>
            <a:r>
              <a:rPr lang="en-IN" sz="1800">
                <a:solidFill>
                  <a:schemeClr val="dk1"/>
                </a:solidFill>
                <a:latin typeface="Calibri"/>
                <a:ea typeface="Calibri"/>
                <a:cs typeface="Calibri"/>
                <a:sym typeface="Calibri"/>
              </a:rPr>
              <a:t>Collection of numbers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lphaLcPeriod"/>
            </a:pPr>
            <a:r>
              <a:rPr lang="en-IN" sz="1800">
                <a:solidFill>
                  <a:schemeClr val="dk1"/>
                </a:solidFill>
                <a:latin typeface="Calibri"/>
                <a:ea typeface="Calibri"/>
                <a:cs typeface="Calibri"/>
                <a:sym typeface="Calibri"/>
              </a:rPr>
              <a:t>Collection of Strings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lphaLcPeriod"/>
            </a:pPr>
            <a:r>
              <a:rPr lang="en-IN" sz="1800">
                <a:solidFill>
                  <a:schemeClr val="dk1"/>
                </a:solidFill>
                <a:latin typeface="Calibri"/>
                <a:ea typeface="Calibri"/>
                <a:cs typeface="Calibri"/>
                <a:sym typeface="Calibri"/>
              </a:rPr>
              <a:t>Collection of objects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rgbClr val="FF0000"/>
              </a:buClr>
              <a:buSzPts val="1800"/>
              <a:buFont typeface="Calibri"/>
              <a:buAutoNum type="alphaLcPeriod"/>
            </a:pPr>
            <a:r>
              <a:rPr b="1" lang="en-IN" sz="1800">
                <a:solidFill>
                  <a:srgbClr val="FF0000"/>
                </a:solidFill>
                <a:latin typeface="Calibri"/>
                <a:ea typeface="Calibri"/>
                <a:cs typeface="Calibri"/>
                <a:sym typeface="Calibri"/>
              </a:rPr>
              <a:t>All of the above</a:t>
            </a:r>
            <a:endParaRPr b="1" sz="1800">
              <a:solidFill>
                <a:srgbClr val="FF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g9fc3fd26f4_0_3271"/>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106" name="Google Shape;1106;g9fc3fd26f4_0_3271"/>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1107" name="Google Shape;1107;g9fc3fd26f4_0_3271"/>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1108" name="Google Shape;1108;g9fc3fd26f4_0_3271"/>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1109" name="Google Shape;1109;g9fc3fd26f4_0_3271"/>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1110" name="Google Shape;1110;g9fc3fd26f4_0_3271"/>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1" name="Google Shape;1111;g9fc3fd26f4_0_3271"/>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2" name="Google Shape;1112;g9fc3fd26f4_0_3271"/>
          <p:cNvSpPr/>
          <p:nvPr/>
        </p:nvSpPr>
        <p:spPr>
          <a:xfrm>
            <a:off x="21649"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13" name="Google Shape;1113;g9fc3fd26f4_0_3271"/>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40"/>
                  </a:ext>
                </a:extLst>
              </a:rPr>
              <a:t>Poll </a:t>
            </a:r>
            <a:r>
              <a:rPr lang="en-IN" sz="3600">
                <a:solidFill>
                  <a:srgbClr val="F5333F"/>
                </a:solidFill>
                <a:latin typeface="Proxima Nova"/>
                <a:ea typeface="Proxima Nova"/>
                <a:cs typeface="Proxima Nova"/>
                <a:sym typeface="Proxima Nova"/>
              </a:rPr>
              <a:t>9 (30 sec.) </a:t>
            </a:r>
            <a:endParaRPr b="0" sz="3600">
              <a:solidFill>
                <a:srgbClr val="F5333F"/>
              </a:solidFill>
              <a:latin typeface="Proxima Nova"/>
              <a:ea typeface="Proxima Nova"/>
              <a:cs typeface="Proxima Nova"/>
              <a:sym typeface="Proxima Nova"/>
            </a:endParaRPr>
          </a:p>
        </p:txBody>
      </p:sp>
      <p:sp>
        <p:nvSpPr>
          <p:cNvPr id="1114" name="Google Shape;1114;g9fc3fd26f4_0_3271"/>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68</a:t>
            </a:r>
            <a:endParaRPr/>
          </a:p>
        </p:txBody>
      </p:sp>
      <p:pic>
        <p:nvPicPr>
          <p:cNvPr id="1115" name="Google Shape;1115;g9fc3fd26f4_0_3271"/>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1116" name="Google Shape;1116;g9fc3fd26f4_0_3271"/>
          <p:cNvSpPr txBox="1"/>
          <p:nvPr/>
        </p:nvSpPr>
        <p:spPr>
          <a:xfrm>
            <a:off x="779325" y="1696825"/>
            <a:ext cx="6879900" cy="287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How many types of arrays exist?</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One type</a:t>
            </a:r>
            <a:endParaRPr sz="1800">
              <a:solidFill>
                <a:schemeClr val="dk1"/>
              </a:solidFill>
              <a:latin typeface="Calibri"/>
              <a:ea typeface="Calibri"/>
              <a:cs typeface="Calibri"/>
              <a:sym typeface="Calibri"/>
            </a:endParaRPr>
          </a:p>
          <a:p>
            <a:pPr indent="-342900" lvl="0" marL="800100" marR="0" rtl="0" algn="l">
              <a:lnSpc>
                <a:spcPct val="100000"/>
              </a:lnSpc>
              <a:spcBef>
                <a:spcPts val="1200"/>
              </a:spcBef>
              <a:spcAft>
                <a:spcPts val="0"/>
              </a:spcAft>
              <a:buSzPts val="1800"/>
              <a:buFont typeface="Calibri"/>
              <a:buAutoNum type="arabicPeriod"/>
            </a:pPr>
            <a:r>
              <a:rPr lang="en-IN" sz="1800">
                <a:latin typeface="Calibri"/>
                <a:ea typeface="Calibri"/>
                <a:cs typeface="Calibri"/>
                <a:sym typeface="Calibri"/>
              </a:rPr>
              <a:t>Two types</a:t>
            </a:r>
            <a:endParaRPr sz="1800">
              <a:latin typeface="Calibri"/>
              <a:ea typeface="Calibri"/>
              <a:cs typeface="Calibri"/>
              <a:sym typeface="Calibri"/>
            </a:endParaRPr>
          </a:p>
          <a:p>
            <a:pPr indent="-342900" lvl="0" marL="800100" marR="0" rtl="0" algn="l">
              <a:lnSpc>
                <a:spcPct val="100000"/>
              </a:lnSpc>
              <a:spcBef>
                <a:spcPts val="1200"/>
              </a:spcBef>
              <a:spcAft>
                <a:spcPts val="0"/>
              </a:spcAft>
              <a:buSzPts val="1800"/>
              <a:buFont typeface="Calibri"/>
              <a:buAutoNum type="arabicPeriod"/>
            </a:pPr>
            <a:r>
              <a:rPr lang="en-IN" sz="1800">
                <a:latin typeface="Calibri"/>
                <a:ea typeface="Calibri"/>
                <a:cs typeface="Calibri"/>
                <a:sym typeface="Calibri"/>
              </a:rPr>
              <a:t>Three types</a:t>
            </a:r>
            <a:endParaRPr sz="1800">
              <a:latin typeface="Calibri"/>
              <a:ea typeface="Calibri"/>
              <a:cs typeface="Calibri"/>
              <a:sym typeface="Calibri"/>
            </a:endParaRPr>
          </a:p>
          <a:p>
            <a:pPr indent="-342900" lvl="0" marL="800100" marR="0" rtl="0" algn="l">
              <a:lnSpc>
                <a:spcPct val="100000"/>
              </a:lnSpc>
              <a:spcBef>
                <a:spcPts val="1200"/>
              </a:spcBef>
              <a:spcAft>
                <a:spcPts val="0"/>
              </a:spcAft>
              <a:buSzPts val="1800"/>
              <a:buFont typeface="Calibri"/>
              <a:buAutoNum type="arabicPeriod"/>
            </a:pPr>
            <a:r>
              <a:rPr lang="en-IN" sz="1800">
                <a:latin typeface="Calibri"/>
                <a:ea typeface="Calibri"/>
                <a:cs typeface="Calibri"/>
                <a:sym typeface="Calibri"/>
              </a:rPr>
              <a:t>Four Types</a:t>
            </a:r>
            <a:endParaRPr sz="1800">
              <a:latin typeface="Calibri"/>
              <a:ea typeface="Calibri"/>
              <a:cs typeface="Calibri"/>
              <a:sym typeface="Calibri"/>
            </a:endParaRPr>
          </a:p>
          <a:p>
            <a:pPr indent="0" lvl="0" marL="914400" marR="0" rtl="0" algn="l">
              <a:lnSpc>
                <a:spcPct val="100000"/>
              </a:lnSpc>
              <a:spcBef>
                <a:spcPts val="1200"/>
              </a:spcBef>
              <a:spcAft>
                <a:spcPts val="120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g9fc3fd26f4_0_3286"/>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122" name="Google Shape;1122;g9fc3fd26f4_0_3286"/>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1123" name="Google Shape;1123;g9fc3fd26f4_0_3286"/>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1124" name="Google Shape;1124;g9fc3fd26f4_0_3286"/>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1125" name="Google Shape;1125;g9fc3fd26f4_0_3286"/>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1126" name="Google Shape;1126;g9fc3fd26f4_0_328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7" name="Google Shape;1127;g9fc3fd26f4_0_3286"/>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8" name="Google Shape;1128;g9fc3fd26f4_0_3286"/>
          <p:cNvSpPr/>
          <p:nvPr/>
        </p:nvSpPr>
        <p:spPr>
          <a:xfrm>
            <a:off x="21649"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29" name="Google Shape;1129;g9fc3fd26f4_0_3286"/>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41"/>
                  </a:ext>
                </a:extLst>
              </a:rPr>
              <a:t>Poll </a:t>
            </a:r>
            <a:r>
              <a:rPr lang="en-IN" sz="3600">
                <a:solidFill>
                  <a:srgbClr val="F5333F"/>
                </a:solidFill>
                <a:latin typeface="Proxima Nova"/>
                <a:ea typeface="Proxima Nova"/>
                <a:cs typeface="Proxima Nova"/>
                <a:sym typeface="Proxima Nova"/>
              </a:rPr>
              <a:t>9 (Answer) </a:t>
            </a:r>
            <a:endParaRPr b="0" sz="3600">
              <a:solidFill>
                <a:srgbClr val="F5333F"/>
              </a:solidFill>
              <a:latin typeface="Proxima Nova"/>
              <a:ea typeface="Proxima Nova"/>
              <a:cs typeface="Proxima Nova"/>
              <a:sym typeface="Proxima Nova"/>
            </a:endParaRPr>
          </a:p>
        </p:txBody>
      </p:sp>
      <p:sp>
        <p:nvSpPr>
          <p:cNvPr id="1130" name="Google Shape;1130;g9fc3fd26f4_0_3286"/>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69</a:t>
            </a:r>
            <a:endParaRPr/>
          </a:p>
        </p:txBody>
      </p:sp>
      <p:pic>
        <p:nvPicPr>
          <p:cNvPr id="1131" name="Google Shape;1131;g9fc3fd26f4_0_3286"/>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1132" name="Google Shape;1132;g9fc3fd26f4_0_3286"/>
          <p:cNvSpPr txBox="1"/>
          <p:nvPr/>
        </p:nvSpPr>
        <p:spPr>
          <a:xfrm>
            <a:off x="779325" y="1696825"/>
            <a:ext cx="6879900" cy="28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sz="1800">
                <a:solidFill>
                  <a:schemeClr val="dk1"/>
                </a:solidFill>
                <a:latin typeface="Calibri"/>
                <a:ea typeface="Calibri"/>
                <a:cs typeface="Calibri"/>
                <a:sym typeface="Calibri"/>
              </a:rPr>
              <a:t>How many types of arrays exist</a:t>
            </a:r>
            <a:endParaRPr sz="1800">
              <a:solidFill>
                <a:schemeClr val="dk1"/>
              </a:solidFill>
              <a:latin typeface="Calibri"/>
              <a:ea typeface="Calibri"/>
              <a:cs typeface="Calibri"/>
              <a:sym typeface="Calibri"/>
            </a:endParaRPr>
          </a:p>
          <a:p>
            <a:pPr indent="-342900" lvl="0" marL="914400" rtl="0" algn="l">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One type</a:t>
            </a:r>
            <a:endParaRPr sz="1800">
              <a:solidFill>
                <a:schemeClr val="dk1"/>
              </a:solidFill>
              <a:latin typeface="Calibri"/>
              <a:ea typeface="Calibri"/>
              <a:cs typeface="Calibri"/>
              <a:sym typeface="Calibri"/>
            </a:endParaRPr>
          </a:p>
          <a:p>
            <a:pPr indent="-342900" lvl="0" marL="914400" rtl="0" algn="l">
              <a:spcBef>
                <a:spcPts val="1200"/>
              </a:spcBef>
              <a:spcAft>
                <a:spcPts val="0"/>
              </a:spcAft>
              <a:buClr>
                <a:srgbClr val="FF0000"/>
              </a:buClr>
              <a:buSzPts val="1800"/>
              <a:buFont typeface="Calibri"/>
              <a:buAutoNum type="arabicPeriod"/>
            </a:pPr>
            <a:r>
              <a:rPr b="1" lang="en-IN" sz="1800">
                <a:solidFill>
                  <a:srgbClr val="FF0000"/>
                </a:solidFill>
                <a:latin typeface="Calibri"/>
                <a:ea typeface="Calibri"/>
                <a:cs typeface="Calibri"/>
                <a:sym typeface="Calibri"/>
              </a:rPr>
              <a:t>Two types</a:t>
            </a:r>
            <a:endParaRPr b="1" sz="1800">
              <a:solidFill>
                <a:srgbClr val="FF0000"/>
              </a:solidFill>
              <a:latin typeface="Calibri"/>
              <a:ea typeface="Calibri"/>
              <a:cs typeface="Calibri"/>
              <a:sym typeface="Calibri"/>
            </a:endParaRPr>
          </a:p>
          <a:p>
            <a:pPr indent="-342900" lvl="0" marL="914400" rtl="0" algn="l">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Three types</a:t>
            </a:r>
            <a:endParaRPr sz="1800">
              <a:solidFill>
                <a:schemeClr val="dk1"/>
              </a:solidFill>
              <a:latin typeface="Calibri"/>
              <a:ea typeface="Calibri"/>
              <a:cs typeface="Calibri"/>
              <a:sym typeface="Calibri"/>
            </a:endParaRPr>
          </a:p>
          <a:p>
            <a:pPr indent="-342900" lvl="0" marL="914400" rtl="0" algn="l">
              <a:spcBef>
                <a:spcPts val="120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Four Types</a:t>
            </a:r>
            <a:endParaRPr sz="1800">
              <a:solidFill>
                <a:schemeClr val="dk1"/>
              </a:solidFill>
              <a:latin typeface="Calibri"/>
              <a:ea typeface="Calibri"/>
              <a:cs typeface="Calibri"/>
              <a:sym typeface="Calibri"/>
            </a:endParaRPr>
          </a:p>
          <a:p>
            <a:pPr indent="0" lvl="0" marL="914400" marR="0" rtl="0" algn="l">
              <a:lnSpc>
                <a:spcPct val="100000"/>
              </a:lnSpc>
              <a:spcBef>
                <a:spcPts val="1200"/>
              </a:spcBef>
              <a:spcAft>
                <a:spcPts val="120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g9db11a5535_0_24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1139" name="Google Shape;1139;g9db11a5535_0_249"/>
          <p:cNvSpPr txBox="1"/>
          <p:nvPr>
            <p:ph idx="1" type="body"/>
          </p:nvPr>
        </p:nvSpPr>
        <p:spPr>
          <a:xfrm>
            <a:off x="420632" y="730575"/>
            <a:ext cx="8148600" cy="3704700"/>
          </a:xfrm>
          <a:prstGeom prst="rect">
            <a:avLst/>
          </a:prstGeom>
          <a:noFill/>
          <a:ln>
            <a:noFill/>
          </a:ln>
        </p:spPr>
        <p:txBody>
          <a:bodyPr anchorCtr="0" anchor="t" bIns="45700" lIns="91425" spcFirstLastPara="1" rIns="91425" wrap="square" tIns="45700">
            <a:noAutofit/>
          </a:bodyPr>
          <a:lstStyle/>
          <a:p>
            <a:pPr indent="-330200" lvl="0" marL="457200" rtl="0" algn="l">
              <a:spcBef>
                <a:spcPts val="750"/>
              </a:spcBef>
              <a:spcAft>
                <a:spcPts val="0"/>
              </a:spcAft>
              <a:buSzPts val="1600"/>
              <a:buChar char="●"/>
            </a:pPr>
            <a:r>
              <a:rPr lang="en-IN" sz="1600">
                <a:latin typeface="Arial"/>
                <a:ea typeface="Arial"/>
                <a:cs typeface="Arial"/>
                <a:sym typeface="Arial"/>
              </a:rPr>
              <a:t>Creating an Array:</a:t>
            </a:r>
            <a:endParaRPr sz="1600">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IN" sz="1600">
                <a:latin typeface="Arial"/>
                <a:ea typeface="Arial"/>
                <a:cs typeface="Arial"/>
                <a:sym typeface="Arial"/>
              </a:rPr>
              <a:t>// declares an array of integers</a:t>
            </a:r>
            <a:endParaRPr sz="1600">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IN" sz="1600">
                <a:latin typeface="Arial"/>
                <a:ea typeface="Arial"/>
                <a:cs typeface="Arial"/>
                <a:sym typeface="Arial"/>
              </a:rPr>
              <a:t>int[] anArray;</a:t>
            </a:r>
            <a:endParaRPr sz="1600">
              <a:latin typeface="Arial"/>
              <a:ea typeface="Arial"/>
              <a:cs typeface="Arial"/>
              <a:sym typeface="Arial"/>
            </a:endParaRPr>
          </a:p>
          <a:p>
            <a:pPr indent="-330200" lvl="0" marL="457200" rtl="0" algn="l">
              <a:spcBef>
                <a:spcPts val="750"/>
              </a:spcBef>
              <a:spcAft>
                <a:spcPts val="0"/>
              </a:spcAft>
              <a:buSzPts val="1600"/>
              <a:buChar char="●"/>
            </a:pPr>
            <a:r>
              <a:rPr lang="en-IN" sz="1600">
                <a:latin typeface="Arial"/>
                <a:ea typeface="Arial"/>
                <a:cs typeface="Arial"/>
                <a:sym typeface="Arial"/>
              </a:rPr>
              <a:t>Initialising an Array:</a:t>
            </a:r>
            <a:endParaRPr sz="1600">
              <a:latin typeface="Arial"/>
              <a:ea typeface="Arial"/>
              <a:cs typeface="Arial"/>
              <a:sym typeface="Arial"/>
            </a:endParaRPr>
          </a:p>
          <a:p>
            <a:pPr indent="0" lvl="0" marL="0" rtl="0" algn="l">
              <a:spcBef>
                <a:spcPts val="750"/>
              </a:spcBef>
              <a:spcAft>
                <a:spcPts val="0"/>
              </a:spcAft>
              <a:buNone/>
            </a:pPr>
            <a:r>
              <a:rPr lang="en-IN" sz="1600">
                <a:latin typeface="Arial"/>
                <a:ea typeface="Arial"/>
                <a:cs typeface="Arial"/>
                <a:sym typeface="Arial"/>
                <a:extLst>
                  <a:ext uri="http://customooxmlschemas.google.com/">
                    <go:slidesCustomData xmlns:go="http://customooxmlschemas.google.com/" textRoundtripDataId="42"/>
                  </a:ext>
                </a:extLst>
              </a:rPr>
              <a:t>anArray[0] = 100; // initialise first element</a:t>
            </a:r>
            <a:endParaRPr sz="1600">
              <a:latin typeface="Arial"/>
              <a:ea typeface="Arial"/>
              <a:cs typeface="Arial"/>
              <a:sym typeface="Arial"/>
              <a:extLst>
                <a:ext uri="http://customooxmlschemas.google.com/">
                  <go:slidesCustomData xmlns:go="http://customooxmlschemas.google.com/" textRoundtripDataId="43"/>
                </a:ext>
              </a:extLst>
            </a:endParaRPr>
          </a:p>
          <a:p>
            <a:pPr indent="0" lvl="0" marL="0" rtl="0" algn="l">
              <a:spcBef>
                <a:spcPts val="750"/>
              </a:spcBef>
              <a:spcAft>
                <a:spcPts val="0"/>
              </a:spcAft>
              <a:buNone/>
            </a:pPr>
            <a:r>
              <a:rPr lang="en-IN" sz="1600">
                <a:latin typeface="Arial"/>
                <a:ea typeface="Arial"/>
                <a:cs typeface="Arial"/>
                <a:sym typeface="Arial"/>
                <a:extLst>
                  <a:ext uri="http://customooxmlschemas.google.com/">
                    <go:slidesCustomData xmlns:go="http://customooxmlschemas.google.com/" textRoundtripDataId="44"/>
                  </a:ext>
                </a:extLst>
              </a:rPr>
              <a:t>anArray[1] = 200; // initialise second element</a:t>
            </a:r>
            <a:endParaRPr sz="1600">
              <a:latin typeface="Arial"/>
              <a:ea typeface="Arial"/>
              <a:cs typeface="Arial"/>
              <a:sym typeface="Arial"/>
            </a:endParaRPr>
          </a:p>
          <a:p>
            <a:pPr indent="0" lvl="0" marL="0" rtl="0" algn="l">
              <a:spcBef>
                <a:spcPts val="750"/>
              </a:spcBef>
              <a:spcAft>
                <a:spcPts val="0"/>
              </a:spcAft>
              <a:buNone/>
            </a:pPr>
            <a:r>
              <a:rPr lang="en-IN" sz="1600">
                <a:latin typeface="Arial"/>
                <a:ea typeface="Arial"/>
                <a:cs typeface="Arial"/>
                <a:sym typeface="Arial"/>
              </a:rPr>
              <a:t>anArray[2] = 300; // and so forth</a:t>
            </a:r>
            <a:endParaRPr sz="1600">
              <a:latin typeface="Arial"/>
              <a:ea typeface="Arial"/>
              <a:cs typeface="Arial"/>
              <a:sym typeface="Arial"/>
            </a:endParaRPr>
          </a:p>
          <a:p>
            <a:pPr indent="-330200" lvl="0" marL="457200" rtl="0" algn="l">
              <a:spcBef>
                <a:spcPts val="750"/>
              </a:spcBef>
              <a:spcAft>
                <a:spcPts val="0"/>
              </a:spcAft>
              <a:buSzPts val="1600"/>
              <a:buFont typeface="Arial"/>
              <a:buChar char="●"/>
            </a:pPr>
            <a:r>
              <a:rPr lang="en-IN" sz="1600">
                <a:latin typeface="Arial"/>
                <a:ea typeface="Arial"/>
                <a:cs typeface="Arial"/>
                <a:sym typeface="Arial"/>
              </a:rPr>
              <a:t>Accessing elements:</a:t>
            </a:r>
            <a:endParaRPr sz="1600">
              <a:latin typeface="Arial"/>
              <a:ea typeface="Arial"/>
              <a:cs typeface="Arial"/>
              <a:sym typeface="Arial"/>
            </a:endParaRPr>
          </a:p>
          <a:p>
            <a:pPr indent="0" lvl="0" marL="0" rtl="0" algn="l">
              <a:spcBef>
                <a:spcPts val="750"/>
              </a:spcBef>
              <a:spcAft>
                <a:spcPts val="0"/>
              </a:spcAft>
              <a:buNone/>
            </a:pPr>
            <a:r>
              <a:rPr lang="en-IN" sz="1600">
                <a:latin typeface="Arial"/>
                <a:ea typeface="Arial"/>
                <a:cs typeface="Arial"/>
                <a:sym typeface="Arial"/>
              </a:rPr>
              <a:t>System.out.println("Element 1 at index 0: " + anArray[0]);</a:t>
            </a:r>
            <a:endParaRPr sz="1600">
              <a:latin typeface="Arial"/>
              <a:ea typeface="Arial"/>
              <a:cs typeface="Arial"/>
              <a:sym typeface="Arial"/>
            </a:endParaRPr>
          </a:p>
          <a:p>
            <a:pPr indent="0" lvl="0" marL="0" rtl="0" algn="l">
              <a:spcBef>
                <a:spcPts val="750"/>
              </a:spcBef>
              <a:spcAft>
                <a:spcPts val="0"/>
              </a:spcAft>
              <a:buNone/>
            </a:pPr>
            <a:r>
              <a:rPr lang="en-IN" sz="1600">
                <a:latin typeface="Arial"/>
                <a:ea typeface="Arial"/>
                <a:cs typeface="Arial"/>
                <a:sym typeface="Arial"/>
              </a:rPr>
              <a:t>System.out.println("Element 2 at index 1: " + anArray[1]);</a:t>
            </a:r>
            <a:endParaRPr sz="1600">
              <a:latin typeface="Arial"/>
              <a:ea typeface="Arial"/>
              <a:cs typeface="Arial"/>
              <a:sym typeface="Arial"/>
            </a:endParaRPr>
          </a:p>
          <a:p>
            <a:pPr indent="0" lvl="0" marL="0" rtl="0" algn="l">
              <a:spcBef>
                <a:spcPts val="750"/>
              </a:spcBef>
              <a:spcAft>
                <a:spcPts val="0"/>
              </a:spcAft>
              <a:buNone/>
            </a:pPr>
            <a:r>
              <a:rPr lang="en-IN" sz="1600">
                <a:latin typeface="Arial"/>
                <a:ea typeface="Arial"/>
                <a:cs typeface="Arial"/>
                <a:sym typeface="Arial"/>
              </a:rPr>
              <a:t>System.out.println("Element 3 at index 2: " + anArray[2]);</a:t>
            </a:r>
            <a:endParaRPr sz="1600">
              <a:latin typeface="Arial"/>
              <a:ea typeface="Arial"/>
              <a:cs typeface="Arial"/>
              <a:sym typeface="Arial"/>
            </a:endParaRPr>
          </a:p>
          <a:p>
            <a:pPr indent="0" lvl="0" marL="0" rtl="0" algn="l">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SzPts val="1800"/>
              <a:buNone/>
            </a:pPr>
            <a:r>
              <a:t/>
            </a:r>
            <a:endParaRPr sz="1200">
              <a:highlight>
                <a:srgbClr val="F5F5F5"/>
              </a:highlight>
              <a:latin typeface="Arial"/>
              <a:ea typeface="Arial"/>
              <a:cs typeface="Arial"/>
              <a:sym typeface="Arial"/>
            </a:endParaRPr>
          </a:p>
        </p:txBody>
      </p:sp>
      <p:sp>
        <p:nvSpPr>
          <p:cNvPr id="1140" name="Google Shape;1140;g9db11a5535_0_249"/>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1D Arrays</a:t>
            </a:r>
            <a:endParaRPr/>
          </a:p>
        </p:txBody>
      </p:sp>
      <p:sp>
        <p:nvSpPr>
          <p:cNvPr id="1141" name="Google Shape;1141;g9db11a5535_0_249"/>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g9db11a5535_0_9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1148" name="Google Shape;1148;g9db11a5535_0_97"/>
          <p:cNvSpPr txBox="1"/>
          <p:nvPr>
            <p:ph idx="1" type="body"/>
          </p:nvPr>
        </p:nvSpPr>
        <p:spPr>
          <a:xfrm>
            <a:off x="420632" y="812975"/>
            <a:ext cx="8148600" cy="36225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750"/>
              </a:spcBef>
              <a:spcAft>
                <a:spcPts val="0"/>
              </a:spcAft>
              <a:buClr>
                <a:srgbClr val="000000"/>
              </a:buClr>
              <a:buSzPts val="1600"/>
              <a:buChar char="●"/>
            </a:pPr>
            <a:r>
              <a:rPr lang="en-IN" sz="1600">
                <a:solidFill>
                  <a:srgbClr val="000000"/>
                </a:solidFill>
                <a:highlight>
                  <a:srgbClr val="FFFFFF"/>
                </a:highlight>
                <a:latin typeface="Arial"/>
                <a:ea typeface="Arial"/>
                <a:cs typeface="Arial"/>
                <a:sym typeface="Arial"/>
              </a:rPr>
              <a:t>The foreach loop got introduced in JDK 1.5.</a:t>
            </a:r>
            <a:endParaRPr sz="1600">
              <a:solidFill>
                <a:srgbClr val="000000"/>
              </a:solidFill>
              <a:highlight>
                <a:srgbClr val="FFFFFF"/>
              </a:highlight>
              <a:latin typeface="Arial"/>
              <a:ea typeface="Arial"/>
              <a:cs typeface="Arial"/>
              <a:sym typeface="Arial"/>
            </a:endParaRPr>
          </a:p>
          <a:p>
            <a:pPr indent="-330200" lvl="0" marL="457200" rtl="0" algn="l">
              <a:lnSpc>
                <a:spcPct val="90000"/>
              </a:lnSpc>
              <a:spcBef>
                <a:spcPts val="0"/>
              </a:spcBef>
              <a:spcAft>
                <a:spcPts val="0"/>
              </a:spcAft>
              <a:buClr>
                <a:srgbClr val="000000"/>
              </a:buClr>
              <a:buSzPts val="1600"/>
              <a:buChar char="●"/>
            </a:pPr>
            <a:r>
              <a:rPr lang="en-IN" sz="1600">
                <a:solidFill>
                  <a:srgbClr val="000000"/>
                </a:solidFill>
                <a:highlight>
                  <a:srgbClr val="FFFFFF"/>
                </a:highlight>
                <a:latin typeface="Arial"/>
                <a:ea typeface="Arial"/>
                <a:cs typeface="Arial"/>
                <a:sym typeface="Arial"/>
              </a:rPr>
              <a:t>It is also known as enhanced for loop. </a:t>
            </a:r>
            <a:endParaRPr sz="1600">
              <a:solidFill>
                <a:srgbClr val="000000"/>
              </a:solidFill>
              <a:highlight>
                <a:srgbClr val="FFFFFF"/>
              </a:highlight>
              <a:latin typeface="Arial"/>
              <a:ea typeface="Arial"/>
              <a:cs typeface="Arial"/>
              <a:sym typeface="Arial"/>
            </a:endParaRPr>
          </a:p>
          <a:p>
            <a:pPr indent="-330200" lvl="0" marL="457200" rtl="0" algn="l">
              <a:lnSpc>
                <a:spcPct val="90000"/>
              </a:lnSpc>
              <a:spcBef>
                <a:spcPts val="0"/>
              </a:spcBef>
              <a:spcAft>
                <a:spcPts val="0"/>
              </a:spcAft>
              <a:buClr>
                <a:srgbClr val="000000"/>
              </a:buClr>
              <a:buSzPts val="1600"/>
              <a:buChar char="●"/>
            </a:pPr>
            <a:r>
              <a:rPr lang="en-IN" sz="1600">
                <a:solidFill>
                  <a:srgbClr val="000000"/>
                </a:solidFill>
                <a:highlight>
                  <a:srgbClr val="FFFFFF"/>
                </a:highlight>
                <a:latin typeface="Arial"/>
                <a:ea typeface="Arial"/>
                <a:cs typeface="Arial"/>
                <a:sym typeface="Arial"/>
              </a:rPr>
              <a:t>The foreach loop is used to traverse an array sequentially without using an index.</a:t>
            </a:r>
            <a:endParaRPr sz="1600">
              <a:solidFill>
                <a:srgbClr val="000000"/>
              </a:solidFill>
              <a:highlight>
                <a:srgbClr val="FFFFFF"/>
              </a:highlight>
              <a:latin typeface="Arial"/>
              <a:ea typeface="Arial"/>
              <a:cs typeface="Arial"/>
              <a:sym typeface="Arial"/>
            </a:endParaRPr>
          </a:p>
          <a:p>
            <a:pPr indent="0" lvl="0" marL="457200" rtl="0" algn="l">
              <a:lnSpc>
                <a:spcPct val="90000"/>
              </a:lnSpc>
              <a:spcBef>
                <a:spcPts val="750"/>
              </a:spcBef>
              <a:spcAft>
                <a:spcPts val="0"/>
              </a:spcAft>
              <a:buNone/>
            </a:pPr>
            <a:r>
              <a:t/>
            </a:r>
            <a:endParaRPr sz="1600">
              <a:solidFill>
                <a:srgbClr val="000000"/>
              </a:solidFill>
              <a:highlight>
                <a:srgbClr val="FFFFFF"/>
              </a:highlight>
              <a:latin typeface="Arial"/>
              <a:ea typeface="Arial"/>
              <a:cs typeface="Arial"/>
              <a:sym typeface="Arial"/>
            </a:endParaRPr>
          </a:p>
        </p:txBody>
      </p:sp>
      <p:sp>
        <p:nvSpPr>
          <p:cNvPr id="1149" name="Google Shape;1149;g9db11a5535_0_97"/>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ForEach Loop</a:t>
            </a:r>
            <a:endParaRPr/>
          </a:p>
        </p:txBody>
      </p:sp>
      <p:sp>
        <p:nvSpPr>
          <p:cNvPr id="1150" name="Google Shape;1150;g9db11a5535_0_97"/>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graphicFrame>
        <p:nvGraphicFramePr>
          <p:cNvPr id="1151" name="Google Shape;1151;g9db11a5535_0_97"/>
          <p:cNvGraphicFramePr/>
          <p:nvPr/>
        </p:nvGraphicFramePr>
        <p:xfrm>
          <a:off x="1101200" y="1634400"/>
          <a:ext cx="3000000" cy="3000000"/>
        </p:xfrm>
        <a:graphic>
          <a:graphicData uri="http://schemas.openxmlformats.org/drawingml/2006/table">
            <a:tbl>
              <a:tblPr>
                <a:noFill/>
                <a:tableStyleId>{B55EB992-3BB1-4667-AE78-24FCD7446CFE}</a:tableStyleId>
              </a:tblPr>
              <a:tblGrid>
                <a:gridCol w="4151375"/>
              </a:tblGrid>
              <a:tr h="2002950">
                <a:tc>
                  <a:txBody>
                    <a:bodyPr/>
                    <a:lstStyle/>
                    <a:p>
                      <a:pPr indent="0" lvl="0" marL="0" rtl="0" algn="l">
                        <a:lnSpc>
                          <a:spcPct val="115000"/>
                        </a:lnSpc>
                        <a:spcBef>
                          <a:spcPts val="0"/>
                        </a:spcBef>
                        <a:spcAft>
                          <a:spcPts val="0"/>
                        </a:spcAft>
                        <a:buNone/>
                      </a:pPr>
                      <a:r>
                        <a:rPr lang="en-IN" sz="1150">
                          <a:solidFill>
                            <a:srgbClr val="FCC28C"/>
                          </a:solidFill>
                          <a:highlight>
                            <a:srgbClr val="333333"/>
                          </a:highlight>
                          <a:latin typeface="Consolas"/>
                          <a:ea typeface="Consolas"/>
                          <a:cs typeface="Consolas"/>
                          <a:sym typeface="Consolas"/>
                        </a:rPr>
                        <a:t>public</a:t>
                      </a:r>
                      <a:r>
                        <a:rPr lang="en-IN" sz="1150">
                          <a:solidFill>
                            <a:srgbClr val="FFFFFF"/>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class</a:t>
                      </a:r>
                      <a:r>
                        <a:rPr lang="en-IN" sz="1150">
                          <a:solidFill>
                            <a:srgbClr val="FFFFFF"/>
                          </a:solidFill>
                          <a:highlight>
                            <a:srgbClr val="333333"/>
                          </a:highlight>
                          <a:latin typeface="Consolas"/>
                          <a:ea typeface="Consolas"/>
                          <a:cs typeface="Consolas"/>
                          <a:sym typeface="Consolas"/>
                        </a:rPr>
                        <a:t> </a:t>
                      </a:r>
                      <a:r>
                        <a:rPr lang="en-IN" sz="1150">
                          <a:solidFill>
                            <a:srgbClr val="FFFFAA"/>
                          </a:solidFill>
                          <a:highlight>
                            <a:srgbClr val="333333"/>
                          </a:highlight>
                          <a:latin typeface="Consolas"/>
                          <a:ea typeface="Consolas"/>
                          <a:cs typeface="Consolas"/>
                          <a:sym typeface="Consolas"/>
                        </a:rPr>
                        <a:t>TestArray</a:t>
                      </a:r>
                      <a:r>
                        <a:rPr lang="en-IN" sz="1150">
                          <a:solidFill>
                            <a:srgbClr val="FFFFFF"/>
                          </a:solidFill>
                          <a:highlight>
                            <a:srgbClr val="333333"/>
                          </a:highlight>
                          <a:latin typeface="Consolas"/>
                          <a:ea typeface="Consolas"/>
                          <a:cs typeface="Consolas"/>
                          <a:sym typeface="Consolas"/>
                        </a:rPr>
                        <a:t> {</a:t>
                      </a:r>
                      <a:br>
                        <a:rPr lang="en-IN" sz="1150">
                          <a:solidFill>
                            <a:srgbClr val="FFFFFF"/>
                          </a:solidFill>
                          <a:highlight>
                            <a:srgbClr val="333333"/>
                          </a:highlight>
                          <a:latin typeface="Consolas"/>
                          <a:ea typeface="Consolas"/>
                          <a:cs typeface="Consolas"/>
                          <a:sym typeface="Consolas"/>
                        </a:rPr>
                      </a:br>
                      <a:r>
                        <a:rPr lang="en-IN" sz="1150">
                          <a:solidFill>
                            <a:srgbClr val="FFFFFF"/>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public</a:t>
                      </a:r>
                      <a:r>
                        <a:rPr lang="en-IN" sz="1150">
                          <a:solidFill>
                            <a:srgbClr val="FFFFFF"/>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static</a:t>
                      </a:r>
                      <a:r>
                        <a:rPr lang="en-IN" sz="1150">
                          <a:solidFill>
                            <a:srgbClr val="FFFFFF"/>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void</a:t>
                      </a:r>
                      <a:r>
                        <a:rPr lang="en-IN" sz="1150">
                          <a:solidFill>
                            <a:srgbClr val="FFFFFF"/>
                          </a:solidFill>
                          <a:highlight>
                            <a:srgbClr val="333333"/>
                          </a:highlight>
                          <a:latin typeface="Consolas"/>
                          <a:ea typeface="Consolas"/>
                          <a:cs typeface="Consolas"/>
                          <a:sym typeface="Consolas"/>
                        </a:rPr>
                        <a:t> </a:t>
                      </a:r>
                      <a:r>
                        <a:rPr lang="en-IN" sz="1150">
                          <a:solidFill>
                            <a:srgbClr val="FFFFAA"/>
                          </a:solidFill>
                          <a:highlight>
                            <a:srgbClr val="333333"/>
                          </a:highlight>
                          <a:latin typeface="Consolas"/>
                          <a:ea typeface="Consolas"/>
                          <a:cs typeface="Consolas"/>
                          <a:sym typeface="Consolas"/>
                        </a:rPr>
                        <a:t>main</a:t>
                      </a:r>
                      <a:r>
                        <a:rPr lang="en-IN" sz="1150">
                          <a:solidFill>
                            <a:srgbClr val="FFFFFF"/>
                          </a:solidFill>
                          <a:highlight>
                            <a:srgbClr val="333333"/>
                          </a:highlight>
                          <a:latin typeface="Consolas"/>
                          <a:ea typeface="Consolas"/>
                          <a:cs typeface="Consolas"/>
                          <a:sym typeface="Consolas"/>
                        </a:rPr>
                        <a:t>(String[] args) {</a:t>
                      </a:r>
                      <a:br>
                        <a:rPr lang="en-IN" sz="1150">
                          <a:solidFill>
                            <a:srgbClr val="FFFFFF"/>
                          </a:solidFill>
                          <a:highlight>
                            <a:srgbClr val="333333"/>
                          </a:highlight>
                          <a:latin typeface="Consolas"/>
                          <a:ea typeface="Consolas"/>
                          <a:cs typeface="Consolas"/>
                          <a:sym typeface="Consolas"/>
                        </a:rPr>
                      </a:br>
                      <a:r>
                        <a:rPr lang="en-IN" sz="1150">
                          <a:solidFill>
                            <a:srgbClr val="FFFFFF"/>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double</a:t>
                      </a:r>
                      <a:r>
                        <a:rPr lang="en-IN" sz="1150">
                          <a:solidFill>
                            <a:srgbClr val="FFFFFF"/>
                          </a:solidFill>
                          <a:highlight>
                            <a:srgbClr val="333333"/>
                          </a:highlight>
                          <a:latin typeface="Consolas"/>
                          <a:ea typeface="Consolas"/>
                          <a:cs typeface="Consolas"/>
                          <a:sym typeface="Consolas"/>
                        </a:rPr>
                        <a:t>[] myList = {</a:t>
                      </a:r>
                      <a:r>
                        <a:rPr lang="en-IN" sz="1150">
                          <a:solidFill>
                            <a:srgbClr val="D36363"/>
                          </a:solidFill>
                          <a:highlight>
                            <a:srgbClr val="333333"/>
                          </a:highlight>
                          <a:latin typeface="Consolas"/>
                          <a:ea typeface="Consolas"/>
                          <a:cs typeface="Consolas"/>
                          <a:sym typeface="Consolas"/>
                        </a:rPr>
                        <a:t>1.9</a:t>
                      </a:r>
                      <a:r>
                        <a:rPr lang="en-IN" sz="1150">
                          <a:solidFill>
                            <a:srgbClr val="FFFFFF"/>
                          </a:solidFill>
                          <a:highlight>
                            <a:srgbClr val="333333"/>
                          </a:highlight>
                          <a:latin typeface="Consolas"/>
                          <a:ea typeface="Consolas"/>
                          <a:cs typeface="Consolas"/>
                          <a:sym typeface="Consolas"/>
                        </a:rPr>
                        <a:t>, </a:t>
                      </a:r>
                      <a:r>
                        <a:rPr lang="en-IN" sz="1150">
                          <a:solidFill>
                            <a:srgbClr val="D36363"/>
                          </a:solidFill>
                          <a:highlight>
                            <a:srgbClr val="333333"/>
                          </a:highlight>
                          <a:latin typeface="Consolas"/>
                          <a:ea typeface="Consolas"/>
                          <a:cs typeface="Consolas"/>
                          <a:sym typeface="Consolas"/>
                        </a:rPr>
                        <a:t>2.9</a:t>
                      </a:r>
                      <a:r>
                        <a:rPr lang="en-IN" sz="1150">
                          <a:solidFill>
                            <a:srgbClr val="FFFFFF"/>
                          </a:solidFill>
                          <a:highlight>
                            <a:srgbClr val="333333"/>
                          </a:highlight>
                          <a:latin typeface="Consolas"/>
                          <a:ea typeface="Consolas"/>
                          <a:cs typeface="Consolas"/>
                          <a:sym typeface="Consolas"/>
                        </a:rPr>
                        <a:t>, </a:t>
                      </a:r>
                      <a:r>
                        <a:rPr lang="en-IN" sz="1150">
                          <a:solidFill>
                            <a:srgbClr val="D36363"/>
                          </a:solidFill>
                          <a:highlight>
                            <a:srgbClr val="333333"/>
                          </a:highlight>
                          <a:latin typeface="Consolas"/>
                          <a:ea typeface="Consolas"/>
                          <a:cs typeface="Consolas"/>
                          <a:sym typeface="Consolas"/>
                        </a:rPr>
                        <a:t>3.4</a:t>
                      </a:r>
                      <a:r>
                        <a:rPr lang="en-IN" sz="1150">
                          <a:solidFill>
                            <a:srgbClr val="FFFFFF"/>
                          </a:solidFill>
                          <a:highlight>
                            <a:srgbClr val="333333"/>
                          </a:highlight>
                          <a:latin typeface="Consolas"/>
                          <a:ea typeface="Consolas"/>
                          <a:cs typeface="Consolas"/>
                          <a:sym typeface="Consolas"/>
                        </a:rPr>
                        <a:t>, </a:t>
                      </a:r>
                      <a:r>
                        <a:rPr lang="en-IN" sz="1150">
                          <a:solidFill>
                            <a:srgbClr val="D36363"/>
                          </a:solidFill>
                          <a:highlight>
                            <a:srgbClr val="333333"/>
                          </a:highlight>
                          <a:latin typeface="Consolas"/>
                          <a:ea typeface="Consolas"/>
                          <a:cs typeface="Consolas"/>
                          <a:sym typeface="Consolas"/>
                        </a:rPr>
                        <a:t>3.5</a:t>
                      </a:r>
                      <a:r>
                        <a:rPr lang="en-IN" sz="1150">
                          <a:solidFill>
                            <a:srgbClr val="FFFFFF"/>
                          </a:solidFill>
                          <a:highlight>
                            <a:srgbClr val="333333"/>
                          </a:highlight>
                          <a:latin typeface="Consolas"/>
                          <a:ea typeface="Consolas"/>
                          <a:cs typeface="Consolas"/>
                          <a:sym typeface="Consolas"/>
                        </a:rPr>
                        <a:t>};</a:t>
                      </a:r>
                      <a:br>
                        <a:rPr lang="en-IN" sz="1150">
                          <a:solidFill>
                            <a:srgbClr val="FFFFFF"/>
                          </a:solidFill>
                          <a:highlight>
                            <a:srgbClr val="333333"/>
                          </a:highlight>
                          <a:latin typeface="Consolas"/>
                          <a:ea typeface="Consolas"/>
                          <a:cs typeface="Consolas"/>
                          <a:sym typeface="Consolas"/>
                        </a:rPr>
                      </a:br>
                      <a:r>
                        <a:rPr lang="en-IN" sz="1150">
                          <a:solidFill>
                            <a:srgbClr val="FFFFFF"/>
                          </a:solidFill>
                          <a:highlight>
                            <a:srgbClr val="333333"/>
                          </a:highlight>
                          <a:latin typeface="Consolas"/>
                          <a:ea typeface="Consolas"/>
                          <a:cs typeface="Consolas"/>
                          <a:sym typeface="Consolas"/>
                        </a:rPr>
                        <a:t>      </a:t>
                      </a:r>
                      <a:r>
                        <a:rPr lang="en-IN" sz="1150">
                          <a:solidFill>
                            <a:srgbClr val="888888"/>
                          </a:solidFill>
                          <a:highlight>
                            <a:srgbClr val="333333"/>
                          </a:highlight>
                          <a:latin typeface="Consolas"/>
                          <a:ea typeface="Consolas"/>
                          <a:cs typeface="Consolas"/>
                          <a:sym typeface="Consolas"/>
                        </a:rPr>
                        <a:t>// Print all the array elements</a:t>
                      </a:r>
                      <a:br>
                        <a:rPr lang="en-IN" sz="1150">
                          <a:solidFill>
                            <a:srgbClr val="FFFFFF"/>
                          </a:solidFill>
                          <a:highlight>
                            <a:srgbClr val="333333"/>
                          </a:highlight>
                          <a:latin typeface="Consolas"/>
                          <a:ea typeface="Consolas"/>
                          <a:cs typeface="Consolas"/>
                          <a:sym typeface="Consolas"/>
                        </a:rPr>
                      </a:br>
                      <a:r>
                        <a:rPr lang="en-IN" sz="1150">
                          <a:solidFill>
                            <a:srgbClr val="FFFFFF"/>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for</a:t>
                      </a:r>
                      <a:r>
                        <a:rPr lang="en-IN" sz="1150">
                          <a:solidFill>
                            <a:srgbClr val="FFFFFF"/>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double</a:t>
                      </a:r>
                      <a:r>
                        <a:rPr lang="en-IN" sz="1150">
                          <a:solidFill>
                            <a:srgbClr val="FFFFFF"/>
                          </a:solidFill>
                          <a:highlight>
                            <a:srgbClr val="333333"/>
                          </a:highlight>
                          <a:latin typeface="Consolas"/>
                          <a:ea typeface="Consolas"/>
                          <a:cs typeface="Consolas"/>
                          <a:sym typeface="Consolas"/>
                        </a:rPr>
                        <a:t> element: myList) {</a:t>
                      </a:r>
                      <a:br>
                        <a:rPr lang="en-IN" sz="1150">
                          <a:solidFill>
                            <a:srgbClr val="FFFFFF"/>
                          </a:solidFill>
                          <a:highlight>
                            <a:srgbClr val="333333"/>
                          </a:highlight>
                          <a:latin typeface="Consolas"/>
                          <a:ea typeface="Consolas"/>
                          <a:cs typeface="Consolas"/>
                          <a:sym typeface="Consolas"/>
                        </a:rPr>
                      </a:br>
                      <a:r>
                        <a:rPr lang="en-IN" sz="1150">
                          <a:solidFill>
                            <a:srgbClr val="FFFFFF"/>
                          </a:solidFill>
                          <a:highlight>
                            <a:srgbClr val="333333"/>
                          </a:highlight>
                          <a:latin typeface="Consolas"/>
                          <a:ea typeface="Consolas"/>
                          <a:cs typeface="Consolas"/>
                          <a:sym typeface="Consolas"/>
                        </a:rPr>
                        <a:t>         System.out.println(element);</a:t>
                      </a:r>
                      <a:br>
                        <a:rPr lang="en-IN" sz="1150">
                          <a:solidFill>
                            <a:srgbClr val="FFFFFF"/>
                          </a:solidFill>
                          <a:highlight>
                            <a:srgbClr val="333333"/>
                          </a:highlight>
                          <a:latin typeface="Consolas"/>
                          <a:ea typeface="Consolas"/>
                          <a:cs typeface="Consolas"/>
                          <a:sym typeface="Consolas"/>
                        </a:rPr>
                      </a:br>
                      <a:r>
                        <a:rPr lang="en-IN" sz="1150">
                          <a:solidFill>
                            <a:srgbClr val="FFFFFF"/>
                          </a:solidFill>
                          <a:highlight>
                            <a:srgbClr val="333333"/>
                          </a:highlight>
                          <a:latin typeface="Consolas"/>
                          <a:ea typeface="Consolas"/>
                          <a:cs typeface="Consolas"/>
                          <a:sym typeface="Consolas"/>
                        </a:rPr>
                        <a:t>      }</a:t>
                      </a:r>
                      <a:br>
                        <a:rPr lang="en-IN" sz="1150">
                          <a:solidFill>
                            <a:srgbClr val="FFFFFF"/>
                          </a:solidFill>
                          <a:highlight>
                            <a:srgbClr val="333333"/>
                          </a:highlight>
                          <a:latin typeface="Consolas"/>
                          <a:ea typeface="Consolas"/>
                          <a:cs typeface="Consolas"/>
                          <a:sym typeface="Consolas"/>
                        </a:rPr>
                      </a:br>
                      <a:r>
                        <a:rPr lang="en-IN" sz="1150">
                          <a:solidFill>
                            <a:srgbClr val="FFFFFF"/>
                          </a:solidFill>
                          <a:highlight>
                            <a:srgbClr val="333333"/>
                          </a:highlight>
                          <a:latin typeface="Consolas"/>
                          <a:ea typeface="Consolas"/>
                          <a:cs typeface="Consolas"/>
                          <a:sym typeface="Consolas"/>
                        </a:rPr>
                        <a:t>   }</a:t>
                      </a:r>
                      <a:br>
                        <a:rPr lang="en-IN" sz="1150">
                          <a:solidFill>
                            <a:srgbClr val="FFFFFF"/>
                          </a:solidFill>
                          <a:highlight>
                            <a:srgbClr val="333333"/>
                          </a:highlight>
                          <a:latin typeface="Consolas"/>
                          <a:ea typeface="Consolas"/>
                          <a:cs typeface="Consolas"/>
                          <a:sym typeface="Consolas"/>
                        </a:rPr>
                      </a:br>
                      <a:r>
                        <a:rPr lang="en-IN" sz="1150">
                          <a:solidFill>
                            <a:srgbClr val="FFFFFF"/>
                          </a:solidFill>
                          <a:highlight>
                            <a:srgbClr val="333333"/>
                          </a:highlight>
                          <a:latin typeface="Consolas"/>
                          <a:ea typeface="Consolas"/>
                          <a:cs typeface="Consolas"/>
                          <a:sym typeface="Consolas"/>
                        </a:rPr>
                        <a:t>}</a:t>
                      </a:r>
                      <a:endParaRPr sz="1150">
                        <a:solidFill>
                          <a:srgbClr val="666600"/>
                        </a:solidFill>
                        <a:highlight>
                          <a:srgbClr val="EEEEEE"/>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ga7273d172c_0_160"/>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157" name="Google Shape;1157;ga7273d172c_0_160"/>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1158" name="Google Shape;1158;ga7273d172c_0_160"/>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1159" name="Google Shape;1159;ga7273d172c_0_160"/>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1160" name="Google Shape;1160;ga7273d172c_0_160"/>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1161" name="Google Shape;1161;ga7273d172c_0_160"/>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2" name="Google Shape;1162;ga7273d172c_0_160"/>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3" name="Google Shape;1163;ga7273d172c_0_160"/>
          <p:cNvSpPr/>
          <p:nvPr/>
        </p:nvSpPr>
        <p:spPr>
          <a:xfrm>
            <a:off x="21649"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64" name="Google Shape;1164;ga7273d172c_0_160"/>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45"/>
                  </a:ext>
                </a:extLst>
              </a:rPr>
              <a:t>Poll </a:t>
            </a:r>
            <a:r>
              <a:rPr lang="en-IN" sz="3600">
                <a:solidFill>
                  <a:srgbClr val="F5333F"/>
                </a:solidFill>
                <a:latin typeface="Proxima Nova"/>
                <a:ea typeface="Proxima Nova"/>
                <a:cs typeface="Proxima Nova"/>
                <a:sym typeface="Proxima Nova"/>
              </a:rPr>
              <a:t>10</a:t>
            </a:r>
            <a:r>
              <a:rPr lang="en-IN" sz="3600">
                <a:solidFill>
                  <a:srgbClr val="F5333F"/>
                </a:solidFill>
                <a:latin typeface="Proxima Nova"/>
                <a:ea typeface="Proxima Nova"/>
                <a:cs typeface="Proxima Nova"/>
                <a:sym typeface="Proxima Nova"/>
              </a:rPr>
              <a:t> (30 sec.) </a:t>
            </a:r>
            <a:endParaRPr b="0" sz="3600">
              <a:solidFill>
                <a:srgbClr val="F5333F"/>
              </a:solidFill>
              <a:latin typeface="Proxima Nova"/>
              <a:ea typeface="Proxima Nova"/>
              <a:cs typeface="Proxima Nova"/>
              <a:sym typeface="Proxima Nova"/>
            </a:endParaRPr>
          </a:p>
        </p:txBody>
      </p:sp>
      <p:sp>
        <p:nvSpPr>
          <p:cNvPr id="1165" name="Google Shape;1165;ga7273d172c_0_160"/>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68</a:t>
            </a:r>
            <a:endParaRPr/>
          </a:p>
        </p:txBody>
      </p:sp>
      <p:pic>
        <p:nvPicPr>
          <p:cNvPr id="1166" name="Google Shape;1166;ga7273d172c_0_160"/>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1167" name="Google Shape;1167;ga7273d172c_0_160"/>
          <p:cNvSpPr txBox="1"/>
          <p:nvPr/>
        </p:nvSpPr>
        <p:spPr>
          <a:xfrm>
            <a:off x="779325" y="1696825"/>
            <a:ext cx="6879900" cy="287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Which of the following is the correct syntax for the forEach loop?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914400" rtl="0" algn="l">
              <a:lnSpc>
                <a:spcPct val="115000"/>
              </a:lnSpc>
              <a:spcBef>
                <a:spcPts val="0"/>
              </a:spcBef>
              <a:spcAft>
                <a:spcPts val="0"/>
              </a:spcAft>
              <a:buClr>
                <a:schemeClr val="dk1"/>
              </a:buClr>
              <a:buSzPts val="1800"/>
              <a:buFont typeface="Calibri"/>
              <a:buAutoNum type="arabicPeriod"/>
            </a:pPr>
            <a:r>
              <a:rPr lang="en-IN" sz="1150">
                <a:solidFill>
                  <a:srgbClr val="FCC28C"/>
                </a:solidFill>
                <a:highlight>
                  <a:srgbClr val="333333"/>
                </a:highlight>
                <a:latin typeface="Consolas"/>
                <a:ea typeface="Consolas"/>
                <a:cs typeface="Consolas"/>
                <a:sym typeface="Consolas"/>
              </a:rPr>
              <a:t>for</a:t>
            </a:r>
            <a:r>
              <a:rPr lang="en-IN" sz="1150">
                <a:solidFill>
                  <a:schemeClr val="lt1"/>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arrayType</a:t>
            </a:r>
            <a:r>
              <a:rPr lang="en-IN" sz="1150">
                <a:solidFill>
                  <a:schemeClr val="lt1"/>
                </a:solidFill>
                <a:highlight>
                  <a:srgbClr val="333333"/>
                </a:highlight>
                <a:latin typeface="Consolas"/>
                <a:ea typeface="Consolas"/>
                <a:cs typeface="Consolas"/>
                <a:sym typeface="Consolas"/>
              </a:rPr>
              <a:t> element: arrayName) </a:t>
            </a:r>
            <a:endParaRPr sz="1800">
              <a:solidFill>
                <a:schemeClr val="dk1"/>
              </a:solidFill>
              <a:latin typeface="Calibri"/>
              <a:ea typeface="Calibri"/>
              <a:cs typeface="Calibri"/>
              <a:sym typeface="Calibri"/>
            </a:endParaRPr>
          </a:p>
          <a:p>
            <a:pPr indent="-342900" lvl="0" marL="914400" rtl="0" algn="l">
              <a:lnSpc>
                <a:spcPct val="115000"/>
              </a:lnSpc>
              <a:spcBef>
                <a:spcPts val="0"/>
              </a:spcBef>
              <a:spcAft>
                <a:spcPts val="0"/>
              </a:spcAft>
              <a:buSzPts val="1800"/>
              <a:buFont typeface="Calibri"/>
              <a:buAutoNum type="arabicPeriod"/>
            </a:pPr>
            <a:r>
              <a:rPr lang="en-IN" sz="1150">
                <a:solidFill>
                  <a:srgbClr val="FCC28C"/>
                </a:solidFill>
                <a:highlight>
                  <a:srgbClr val="333333"/>
                </a:highlight>
                <a:latin typeface="Consolas"/>
                <a:ea typeface="Consolas"/>
                <a:cs typeface="Consolas"/>
                <a:sym typeface="Consolas"/>
              </a:rPr>
              <a:t>for</a:t>
            </a:r>
            <a:r>
              <a:rPr lang="en-IN" sz="1150">
                <a:solidFill>
                  <a:schemeClr val="lt1"/>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arrayName</a:t>
            </a:r>
            <a:r>
              <a:rPr lang="en-IN" sz="1150">
                <a:solidFill>
                  <a:schemeClr val="lt1"/>
                </a:solidFill>
                <a:highlight>
                  <a:srgbClr val="333333"/>
                </a:highlight>
                <a:latin typeface="Consolas"/>
                <a:ea typeface="Consolas"/>
                <a:cs typeface="Consolas"/>
                <a:sym typeface="Consolas"/>
              </a:rPr>
              <a:t> element: arrayType) </a:t>
            </a:r>
            <a:endParaRPr sz="1800">
              <a:latin typeface="Calibri"/>
              <a:ea typeface="Calibri"/>
              <a:cs typeface="Calibri"/>
              <a:sym typeface="Calibri"/>
            </a:endParaRPr>
          </a:p>
          <a:p>
            <a:pPr indent="0" lvl="0" marL="0" marR="0" rtl="0" algn="l">
              <a:lnSpc>
                <a:spcPct val="100000"/>
              </a:lnSpc>
              <a:spcBef>
                <a:spcPts val="1200"/>
              </a:spcBef>
              <a:spcAft>
                <a:spcPts val="0"/>
              </a:spcAft>
              <a:buNone/>
            </a:pPr>
            <a:r>
              <a:rPr lang="en-IN" sz="1800">
                <a:solidFill>
                  <a:schemeClr val="dk1"/>
                </a:solidFill>
                <a:latin typeface="Calibri"/>
                <a:ea typeface="Calibri"/>
                <a:cs typeface="Calibri"/>
                <a:sym typeface="Calibri"/>
              </a:rPr>
              <a:t>          3.    </a:t>
            </a:r>
            <a:r>
              <a:rPr lang="en-IN" sz="1150">
                <a:solidFill>
                  <a:srgbClr val="FCC28C"/>
                </a:solidFill>
                <a:highlight>
                  <a:srgbClr val="333333"/>
                </a:highlight>
                <a:latin typeface="Consolas"/>
                <a:ea typeface="Consolas"/>
                <a:cs typeface="Consolas"/>
                <a:sym typeface="Consolas"/>
              </a:rPr>
              <a:t>forEach</a:t>
            </a:r>
            <a:r>
              <a:rPr lang="en-IN" sz="1150">
                <a:solidFill>
                  <a:schemeClr val="lt1"/>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arrayType</a:t>
            </a:r>
            <a:r>
              <a:rPr lang="en-IN" sz="1150">
                <a:solidFill>
                  <a:schemeClr val="lt1"/>
                </a:solidFill>
                <a:highlight>
                  <a:srgbClr val="333333"/>
                </a:highlight>
                <a:latin typeface="Consolas"/>
                <a:ea typeface="Consolas"/>
                <a:cs typeface="Consolas"/>
                <a:sym typeface="Consolas"/>
              </a:rPr>
              <a:t> element: arrayName) </a:t>
            </a:r>
            <a:endParaRPr sz="1800">
              <a:solidFill>
                <a:schemeClr val="dk1"/>
              </a:solidFill>
              <a:latin typeface="Calibri"/>
              <a:ea typeface="Calibri"/>
              <a:cs typeface="Calibri"/>
              <a:sym typeface="Calibri"/>
            </a:endParaRPr>
          </a:p>
          <a:p>
            <a:pPr indent="0" lvl="0" marL="0" marR="0" rtl="0" algn="l">
              <a:lnSpc>
                <a:spcPct val="100000"/>
              </a:lnSpc>
              <a:spcBef>
                <a:spcPts val="1200"/>
              </a:spcBef>
              <a:spcAft>
                <a:spcPts val="1200"/>
              </a:spcAft>
              <a:buNone/>
            </a:pPr>
            <a:r>
              <a:rPr lang="en-IN" sz="1800">
                <a:solidFill>
                  <a:schemeClr val="dk1"/>
                </a:solidFill>
                <a:latin typeface="Calibri"/>
                <a:ea typeface="Calibri"/>
                <a:cs typeface="Calibri"/>
                <a:sym typeface="Calibri"/>
              </a:rPr>
              <a:t>           3.    </a:t>
            </a:r>
            <a:r>
              <a:rPr lang="en-IN" sz="1150">
                <a:solidFill>
                  <a:srgbClr val="FCC28C"/>
                </a:solidFill>
                <a:highlight>
                  <a:srgbClr val="333333"/>
                </a:highlight>
                <a:latin typeface="Consolas"/>
                <a:ea typeface="Consolas"/>
                <a:cs typeface="Consolas"/>
                <a:sym typeface="Consolas"/>
              </a:rPr>
              <a:t>forEach</a:t>
            </a:r>
            <a:r>
              <a:rPr lang="en-IN" sz="1150">
                <a:solidFill>
                  <a:schemeClr val="lt1"/>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arrayName</a:t>
            </a:r>
            <a:r>
              <a:rPr lang="en-IN" sz="1150">
                <a:solidFill>
                  <a:schemeClr val="lt1"/>
                </a:solidFill>
                <a:highlight>
                  <a:srgbClr val="333333"/>
                </a:highlight>
                <a:latin typeface="Consolas"/>
                <a:ea typeface="Consolas"/>
                <a:cs typeface="Consolas"/>
                <a:sym typeface="Consolas"/>
              </a:rPr>
              <a:t> element: arrayType) </a:t>
            </a:r>
            <a:endParaRPr sz="115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ga7273d172c_0_175"/>
          <p:cNvSpPr/>
          <p:nvPr>
            <p:ph idx="3" type="pic"/>
          </p:nvPr>
        </p:nvSpPr>
        <p:spPr>
          <a:xfrm>
            <a:off x="10220734" y="-3856910"/>
            <a:ext cx="9144000" cy="5147700"/>
          </a:xfrm>
          <a:prstGeom prst="rect">
            <a:avLst/>
          </a:prstGeom>
          <a:noFill/>
          <a:ln>
            <a:noFill/>
          </a:ln>
        </p:spPr>
        <p:txBody>
          <a:bodyPr anchorCtr="0" anchor="t" bIns="45700" lIns="91425" spcFirstLastPara="1" rIns="91425" wrap="square" tIns="45700">
            <a:noAutofit/>
          </a:bodyPr>
          <a:lstStyle/>
          <a:p>
            <a:pPr indent="0" lvl="0" marL="0" rtl="0" algn="l">
              <a:spcBef>
                <a:spcPts val="750"/>
              </a:spcBef>
              <a:spcAft>
                <a:spcPts val="0"/>
              </a:spcAft>
              <a:buNone/>
            </a:pPr>
            <a:r>
              <a:t/>
            </a:r>
            <a:endParaRPr/>
          </a:p>
        </p:txBody>
      </p:sp>
      <p:sp>
        <p:nvSpPr>
          <p:cNvPr id="1173" name="Google Shape;1173;ga7273d172c_0_175"/>
          <p:cNvSpPr txBox="1"/>
          <p:nvPr>
            <p:ph idx="10" type="dt"/>
          </p:nvPr>
        </p:nvSpPr>
        <p:spPr>
          <a:xfrm>
            <a:off x="638175"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solidFill>
                  <a:srgbClr val="898989"/>
                </a:solidFill>
                <a:latin typeface="Proxima Nova"/>
                <a:ea typeface="Proxima Nova"/>
                <a:cs typeface="Proxima Nova"/>
                <a:sym typeface="Proxima Nova"/>
              </a:rPr>
              <a:t>23/05/19</a:t>
            </a:r>
            <a:endParaRPr sz="900">
              <a:solidFill>
                <a:srgbClr val="898989"/>
              </a:solidFill>
              <a:latin typeface="Proxima Nova"/>
              <a:ea typeface="Proxima Nova"/>
              <a:cs typeface="Proxima Nova"/>
              <a:sym typeface="Proxima Nova"/>
            </a:endParaRPr>
          </a:p>
        </p:txBody>
      </p:sp>
      <p:sp>
        <p:nvSpPr>
          <p:cNvPr id="1174" name="Google Shape;1174;ga7273d172c_0_175"/>
          <p:cNvSpPr txBox="1"/>
          <p:nvPr>
            <p:ph idx="12" type="sldNum"/>
          </p:nvPr>
        </p:nvSpPr>
        <p:spPr>
          <a:xfrm>
            <a:off x="3055999" y="4775284"/>
            <a:ext cx="307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1175" name="Google Shape;1175;ga7273d172c_0_175"/>
          <p:cNvSpPr txBox="1"/>
          <p:nvPr>
            <p:ph idx="1" type="body"/>
          </p:nvPr>
        </p:nvSpPr>
        <p:spPr>
          <a:xfrm>
            <a:off x="3213848" y="3501834"/>
            <a:ext cx="5355000" cy="837000"/>
          </a:xfrm>
          <a:prstGeom prst="rect">
            <a:avLst/>
          </a:prstGeom>
          <a:noFill/>
          <a:ln>
            <a:noFill/>
          </a:ln>
        </p:spPr>
        <p:txBody>
          <a:bodyPr anchorCtr="0" anchor="t" bIns="45700" lIns="91425" spcFirstLastPara="1" rIns="91425" wrap="square" tIns="45700">
            <a:noAutofit/>
          </a:bodyPr>
          <a:lstStyle/>
          <a:p>
            <a:pPr indent="-214312" lvl="0" marL="214312" marR="0" rtl="0" algn="l">
              <a:lnSpc>
                <a:spcPct val="90000"/>
              </a:lnSpc>
              <a:spcBef>
                <a:spcPts val="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Practice in teams of 4 students</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Industry expert mentoring to learn better</a:t>
            </a:r>
            <a:endParaRPr/>
          </a:p>
          <a:p>
            <a:pPr indent="-214312" lvl="0" marL="214312" marR="0" rtl="0" algn="l">
              <a:lnSpc>
                <a:spcPct val="90000"/>
              </a:lnSpc>
              <a:spcBef>
                <a:spcPts val="750"/>
              </a:spcBef>
              <a:spcAft>
                <a:spcPts val="0"/>
              </a:spcAft>
              <a:buClr>
                <a:schemeClr val="dk1"/>
              </a:buClr>
              <a:buSzPts val="1200"/>
              <a:buFont typeface="Arial"/>
              <a:buChar char="•"/>
            </a:pPr>
            <a:r>
              <a:rPr b="0" i="0" lang="en-IN" sz="1200" u="none" cap="none" strike="noStrike">
                <a:solidFill>
                  <a:schemeClr val="dk1"/>
                </a:solidFill>
                <a:latin typeface="Proxima Nova"/>
                <a:ea typeface="Proxima Nova"/>
                <a:cs typeface="Proxima Nova"/>
                <a:sym typeface="Proxima Nova"/>
              </a:rPr>
              <a:t>Get personalised feedback for improvements</a:t>
            </a:r>
            <a:endParaRPr/>
          </a:p>
        </p:txBody>
      </p:sp>
      <p:sp>
        <p:nvSpPr>
          <p:cNvPr id="1176" name="Google Shape;1176;ga7273d172c_0_175"/>
          <p:cNvSpPr txBox="1"/>
          <p:nvPr>
            <p:ph idx="4294967295" type="sldNum"/>
          </p:nvPr>
        </p:nvSpPr>
        <p:spPr>
          <a:xfrm>
            <a:off x="7086600"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898989"/>
                </a:solidFill>
                <a:latin typeface="Proxima Nova"/>
                <a:ea typeface="Proxima Nova"/>
                <a:cs typeface="Proxima Nova"/>
                <a:sym typeface="Proxima Nova"/>
              </a:rPr>
              <a:t>‹#›</a:t>
            </a:fld>
            <a:endParaRPr sz="900">
              <a:solidFill>
                <a:srgbClr val="898989"/>
              </a:solidFill>
              <a:latin typeface="Proxima Nova"/>
              <a:ea typeface="Proxima Nova"/>
              <a:cs typeface="Proxima Nova"/>
              <a:sym typeface="Proxima Nova"/>
            </a:endParaRPr>
          </a:p>
        </p:txBody>
      </p:sp>
      <p:sp>
        <p:nvSpPr>
          <p:cNvPr id="1177" name="Google Shape;1177;ga7273d172c_0_175"/>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8" name="Google Shape;1178;ga7273d172c_0_175"/>
          <p:cNvSpPr/>
          <p:nvPr/>
        </p:nvSpPr>
        <p:spPr>
          <a:xfrm>
            <a:off x="0" y="0"/>
            <a:ext cx="9144000" cy="5143500"/>
          </a:xfrm>
          <a:prstGeom prst="rect">
            <a:avLst/>
          </a:prstGeom>
          <a:blipFill rotWithShape="1">
            <a:blip r:embed="rId3">
              <a:alphaModFix amt="21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9" name="Google Shape;1179;ga7273d172c_0_175"/>
          <p:cNvSpPr/>
          <p:nvPr/>
        </p:nvSpPr>
        <p:spPr>
          <a:xfrm>
            <a:off x="21649" y="0"/>
            <a:ext cx="9144000" cy="5143500"/>
          </a:xfrm>
          <a:prstGeom prst="rect">
            <a:avLst/>
          </a:prstGeom>
          <a:blipFill rotWithShape="1">
            <a:blip r:embed="rId4">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80" name="Google Shape;1180;ga7273d172c_0_175"/>
          <p:cNvSpPr txBox="1"/>
          <p:nvPr/>
        </p:nvSpPr>
        <p:spPr>
          <a:xfrm>
            <a:off x="642167" y="622347"/>
            <a:ext cx="5493300" cy="1319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Proxima Nova"/>
              <a:buNone/>
            </a:pPr>
            <a:r>
              <a:rPr b="0" lang="en-IN" sz="3600">
                <a:solidFill>
                  <a:srgbClr val="F5333F"/>
                </a:solidFill>
                <a:latin typeface="Proxima Nova"/>
                <a:ea typeface="Proxima Nova"/>
                <a:cs typeface="Proxima Nova"/>
                <a:sym typeface="Proxima Nova"/>
                <a:extLst>
                  <a:ext uri="http://customooxmlschemas.google.com/">
                    <go:slidesCustomData xmlns:go="http://customooxmlschemas.google.com/" textRoundtripDataId="46"/>
                  </a:ext>
                </a:extLst>
              </a:rPr>
              <a:t>Poll </a:t>
            </a:r>
            <a:r>
              <a:rPr lang="en-IN" sz="3600">
                <a:solidFill>
                  <a:srgbClr val="F5333F"/>
                </a:solidFill>
                <a:latin typeface="Proxima Nova"/>
                <a:ea typeface="Proxima Nova"/>
                <a:cs typeface="Proxima Nova"/>
                <a:sym typeface="Proxima Nova"/>
              </a:rPr>
              <a:t>10 (Answer) </a:t>
            </a:r>
            <a:endParaRPr b="0" sz="3600">
              <a:solidFill>
                <a:srgbClr val="F5333F"/>
              </a:solidFill>
              <a:latin typeface="Proxima Nova"/>
              <a:ea typeface="Proxima Nova"/>
              <a:cs typeface="Proxima Nova"/>
              <a:sym typeface="Proxima Nova"/>
            </a:endParaRPr>
          </a:p>
        </p:txBody>
      </p:sp>
      <p:sp>
        <p:nvSpPr>
          <p:cNvPr id="1181" name="Google Shape;1181;ga7273d172c_0_175"/>
          <p:cNvSpPr txBox="1"/>
          <p:nvPr/>
        </p:nvSpPr>
        <p:spPr>
          <a:xfrm>
            <a:off x="6511924" y="4767263"/>
            <a:ext cx="2057400" cy="2745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900">
                <a:solidFill>
                  <a:srgbClr val="FF0000"/>
                </a:solidFill>
                <a:latin typeface="Proxima Nova"/>
                <a:ea typeface="Proxima Nova"/>
                <a:cs typeface="Proxima Nova"/>
                <a:sym typeface="Proxima Nova"/>
              </a:rPr>
              <a:t>68</a:t>
            </a:r>
            <a:endParaRPr/>
          </a:p>
        </p:txBody>
      </p:sp>
      <p:pic>
        <p:nvPicPr>
          <p:cNvPr id="1182" name="Google Shape;1182;ga7273d172c_0_175"/>
          <p:cNvPicPr preferRelativeResize="0"/>
          <p:nvPr/>
        </p:nvPicPr>
        <p:blipFill rotWithShape="1">
          <a:blip r:embed="rId5">
            <a:alphaModFix/>
          </a:blip>
          <a:srcRect b="0" l="0" r="0" t="0"/>
          <a:stretch/>
        </p:blipFill>
        <p:spPr>
          <a:xfrm>
            <a:off x="7923835" y="207090"/>
            <a:ext cx="813630" cy="217108"/>
          </a:xfrm>
          <a:prstGeom prst="rect">
            <a:avLst/>
          </a:prstGeom>
          <a:noFill/>
          <a:ln>
            <a:noFill/>
          </a:ln>
        </p:spPr>
      </p:pic>
      <p:sp>
        <p:nvSpPr>
          <p:cNvPr id="1183" name="Google Shape;1183;ga7273d172c_0_175"/>
          <p:cNvSpPr txBox="1"/>
          <p:nvPr/>
        </p:nvSpPr>
        <p:spPr>
          <a:xfrm>
            <a:off x="779325" y="1696825"/>
            <a:ext cx="6879900" cy="2876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Which of the following is the correct syntax for the forEach loop?</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914400" rtl="0" algn="l">
              <a:lnSpc>
                <a:spcPct val="115000"/>
              </a:lnSpc>
              <a:spcBef>
                <a:spcPts val="0"/>
              </a:spcBef>
              <a:spcAft>
                <a:spcPts val="0"/>
              </a:spcAft>
              <a:buClr>
                <a:schemeClr val="dk1"/>
              </a:buClr>
              <a:buSzPts val="1800"/>
              <a:buFont typeface="Calibri"/>
              <a:buAutoNum type="arabicPeriod"/>
            </a:pPr>
            <a:r>
              <a:rPr lang="en-IN" sz="1150">
                <a:solidFill>
                  <a:srgbClr val="FCC28C"/>
                </a:solidFill>
                <a:highlight>
                  <a:srgbClr val="FF0000"/>
                </a:highlight>
                <a:latin typeface="Consolas"/>
                <a:ea typeface="Consolas"/>
                <a:cs typeface="Consolas"/>
                <a:sym typeface="Consolas"/>
              </a:rPr>
              <a:t>for</a:t>
            </a:r>
            <a:r>
              <a:rPr lang="en-IN" sz="1150">
                <a:solidFill>
                  <a:schemeClr val="lt1"/>
                </a:solidFill>
                <a:highlight>
                  <a:srgbClr val="FF0000"/>
                </a:highlight>
                <a:latin typeface="Consolas"/>
                <a:ea typeface="Consolas"/>
                <a:cs typeface="Consolas"/>
                <a:sym typeface="Consolas"/>
              </a:rPr>
              <a:t> (</a:t>
            </a:r>
            <a:r>
              <a:rPr lang="en-IN" sz="1150">
                <a:solidFill>
                  <a:srgbClr val="FCC28C"/>
                </a:solidFill>
                <a:highlight>
                  <a:srgbClr val="FF0000"/>
                </a:highlight>
                <a:latin typeface="Consolas"/>
                <a:ea typeface="Consolas"/>
                <a:cs typeface="Consolas"/>
                <a:sym typeface="Consolas"/>
              </a:rPr>
              <a:t>arrayType</a:t>
            </a:r>
            <a:r>
              <a:rPr lang="en-IN" sz="1150">
                <a:solidFill>
                  <a:schemeClr val="lt1"/>
                </a:solidFill>
                <a:highlight>
                  <a:srgbClr val="FF0000"/>
                </a:highlight>
                <a:latin typeface="Consolas"/>
                <a:ea typeface="Consolas"/>
                <a:cs typeface="Consolas"/>
                <a:sym typeface="Consolas"/>
              </a:rPr>
              <a:t> element: arrayName) </a:t>
            </a:r>
            <a:endParaRPr sz="1800">
              <a:solidFill>
                <a:schemeClr val="dk1"/>
              </a:solidFill>
              <a:highlight>
                <a:srgbClr val="FF0000"/>
              </a:highlight>
              <a:latin typeface="Calibri"/>
              <a:ea typeface="Calibri"/>
              <a:cs typeface="Calibri"/>
              <a:sym typeface="Calibri"/>
            </a:endParaRPr>
          </a:p>
          <a:p>
            <a:pPr indent="-342900" lvl="0" marL="914400" rtl="0" algn="l">
              <a:lnSpc>
                <a:spcPct val="115000"/>
              </a:lnSpc>
              <a:spcBef>
                <a:spcPts val="0"/>
              </a:spcBef>
              <a:spcAft>
                <a:spcPts val="0"/>
              </a:spcAft>
              <a:buSzPts val="1800"/>
              <a:buFont typeface="Calibri"/>
              <a:buAutoNum type="arabicPeriod"/>
            </a:pPr>
            <a:r>
              <a:rPr lang="en-IN" sz="1150">
                <a:solidFill>
                  <a:srgbClr val="FCC28C"/>
                </a:solidFill>
                <a:highlight>
                  <a:srgbClr val="333333"/>
                </a:highlight>
                <a:latin typeface="Consolas"/>
                <a:ea typeface="Consolas"/>
                <a:cs typeface="Consolas"/>
                <a:sym typeface="Consolas"/>
              </a:rPr>
              <a:t>for</a:t>
            </a:r>
            <a:r>
              <a:rPr lang="en-IN" sz="1150">
                <a:solidFill>
                  <a:schemeClr val="lt1"/>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arrayName</a:t>
            </a:r>
            <a:r>
              <a:rPr lang="en-IN" sz="1150">
                <a:solidFill>
                  <a:schemeClr val="lt1"/>
                </a:solidFill>
                <a:highlight>
                  <a:srgbClr val="333333"/>
                </a:highlight>
                <a:latin typeface="Consolas"/>
                <a:ea typeface="Consolas"/>
                <a:cs typeface="Consolas"/>
                <a:sym typeface="Consolas"/>
              </a:rPr>
              <a:t> element: arrayType) </a:t>
            </a:r>
            <a:endParaRPr sz="1800">
              <a:latin typeface="Calibri"/>
              <a:ea typeface="Calibri"/>
              <a:cs typeface="Calibri"/>
              <a:sym typeface="Calibri"/>
            </a:endParaRPr>
          </a:p>
          <a:p>
            <a:pPr indent="0" lvl="0" marL="0" marR="0" rtl="0" algn="l">
              <a:lnSpc>
                <a:spcPct val="100000"/>
              </a:lnSpc>
              <a:spcBef>
                <a:spcPts val="1200"/>
              </a:spcBef>
              <a:spcAft>
                <a:spcPts val="0"/>
              </a:spcAft>
              <a:buNone/>
            </a:pPr>
            <a:r>
              <a:rPr lang="en-IN" sz="1800">
                <a:solidFill>
                  <a:schemeClr val="dk1"/>
                </a:solidFill>
                <a:latin typeface="Calibri"/>
                <a:ea typeface="Calibri"/>
                <a:cs typeface="Calibri"/>
                <a:sym typeface="Calibri"/>
              </a:rPr>
              <a:t>          3.    </a:t>
            </a:r>
            <a:r>
              <a:rPr lang="en-IN" sz="1150">
                <a:solidFill>
                  <a:srgbClr val="FCC28C"/>
                </a:solidFill>
                <a:highlight>
                  <a:srgbClr val="333333"/>
                </a:highlight>
                <a:latin typeface="Consolas"/>
                <a:ea typeface="Consolas"/>
                <a:cs typeface="Consolas"/>
                <a:sym typeface="Consolas"/>
              </a:rPr>
              <a:t>forEach</a:t>
            </a:r>
            <a:r>
              <a:rPr lang="en-IN" sz="1150">
                <a:solidFill>
                  <a:schemeClr val="lt1"/>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arrayType</a:t>
            </a:r>
            <a:r>
              <a:rPr lang="en-IN" sz="1150">
                <a:solidFill>
                  <a:schemeClr val="lt1"/>
                </a:solidFill>
                <a:highlight>
                  <a:srgbClr val="333333"/>
                </a:highlight>
                <a:latin typeface="Consolas"/>
                <a:ea typeface="Consolas"/>
                <a:cs typeface="Consolas"/>
                <a:sym typeface="Consolas"/>
              </a:rPr>
              <a:t> element: arrayName) </a:t>
            </a:r>
            <a:endParaRPr sz="1800">
              <a:solidFill>
                <a:schemeClr val="dk1"/>
              </a:solidFill>
              <a:latin typeface="Calibri"/>
              <a:ea typeface="Calibri"/>
              <a:cs typeface="Calibri"/>
              <a:sym typeface="Calibri"/>
            </a:endParaRPr>
          </a:p>
          <a:p>
            <a:pPr indent="0" lvl="0" marL="0" marR="0" rtl="0" algn="l">
              <a:lnSpc>
                <a:spcPct val="100000"/>
              </a:lnSpc>
              <a:spcBef>
                <a:spcPts val="1200"/>
              </a:spcBef>
              <a:spcAft>
                <a:spcPts val="1200"/>
              </a:spcAft>
              <a:buNone/>
            </a:pPr>
            <a:r>
              <a:rPr lang="en-IN" sz="1800">
                <a:solidFill>
                  <a:schemeClr val="dk1"/>
                </a:solidFill>
                <a:latin typeface="Calibri"/>
                <a:ea typeface="Calibri"/>
                <a:cs typeface="Calibri"/>
                <a:sym typeface="Calibri"/>
              </a:rPr>
              <a:t>           3.    </a:t>
            </a:r>
            <a:r>
              <a:rPr lang="en-IN" sz="1150">
                <a:solidFill>
                  <a:srgbClr val="FCC28C"/>
                </a:solidFill>
                <a:highlight>
                  <a:srgbClr val="333333"/>
                </a:highlight>
                <a:latin typeface="Consolas"/>
                <a:ea typeface="Consolas"/>
                <a:cs typeface="Consolas"/>
                <a:sym typeface="Consolas"/>
              </a:rPr>
              <a:t>forEach</a:t>
            </a:r>
            <a:r>
              <a:rPr lang="en-IN" sz="1150">
                <a:solidFill>
                  <a:schemeClr val="lt1"/>
                </a:solidFill>
                <a:highlight>
                  <a:srgbClr val="333333"/>
                </a:highlight>
                <a:latin typeface="Consolas"/>
                <a:ea typeface="Consolas"/>
                <a:cs typeface="Consolas"/>
                <a:sym typeface="Consolas"/>
              </a:rPr>
              <a:t> (</a:t>
            </a:r>
            <a:r>
              <a:rPr lang="en-IN" sz="1150">
                <a:solidFill>
                  <a:srgbClr val="FCC28C"/>
                </a:solidFill>
                <a:highlight>
                  <a:srgbClr val="333333"/>
                </a:highlight>
                <a:latin typeface="Consolas"/>
                <a:ea typeface="Consolas"/>
                <a:cs typeface="Consolas"/>
                <a:sym typeface="Consolas"/>
              </a:rPr>
              <a:t>arrayName</a:t>
            </a:r>
            <a:r>
              <a:rPr lang="en-IN" sz="1150">
                <a:solidFill>
                  <a:schemeClr val="lt1"/>
                </a:solidFill>
                <a:highlight>
                  <a:srgbClr val="333333"/>
                </a:highlight>
                <a:latin typeface="Consolas"/>
                <a:ea typeface="Consolas"/>
                <a:cs typeface="Consolas"/>
                <a:sym typeface="Consolas"/>
              </a:rPr>
              <a:t> element: arrayType) </a:t>
            </a:r>
            <a:endParaRPr sz="115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g9fc3fd26f4_0_5730"/>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1189" name="Google Shape;1189;g9fc3fd26f4_0_5730"/>
          <p:cNvSpPr txBox="1"/>
          <p:nvPr/>
        </p:nvSpPr>
        <p:spPr>
          <a:xfrm>
            <a:off x="385994" y="12621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Hands-On: Exercise 4</a:t>
            </a:r>
            <a:endParaRPr b="0" i="0" sz="2340" u="none" cap="none" strike="noStrike">
              <a:solidFill>
                <a:schemeClr val="lt1"/>
              </a:solidFill>
              <a:latin typeface="Proxima Nova"/>
              <a:ea typeface="Proxima Nova"/>
              <a:cs typeface="Proxima Nova"/>
              <a:sym typeface="Proxima Nova"/>
            </a:endParaRPr>
          </a:p>
        </p:txBody>
      </p:sp>
      <p:sp>
        <p:nvSpPr>
          <p:cNvPr id="1190" name="Google Shape;1190;g9fc3fd26f4_0_5730"/>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1" name="Google Shape;1191;g9fc3fd26f4_0_5730"/>
          <p:cNvSpPr txBox="1"/>
          <p:nvPr>
            <p:ph idx="1" type="body"/>
          </p:nvPr>
        </p:nvSpPr>
        <p:spPr>
          <a:xfrm>
            <a:off x="458901" y="1087069"/>
            <a:ext cx="7507200" cy="3291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None/>
            </a:pPr>
            <a:r>
              <a:rPr lang="en-IN" sz="1400"/>
              <a:t>Suppose a few students have scored certain marks in Mathematics, and their marks are stored in an array as follows:</a:t>
            </a:r>
            <a:endParaRPr sz="1400"/>
          </a:p>
          <a:p>
            <a:pPr indent="0" lvl="0" marL="0" rtl="0" algn="l">
              <a:lnSpc>
                <a:spcPct val="100000"/>
              </a:lnSpc>
              <a:spcBef>
                <a:spcPts val="1200"/>
              </a:spcBef>
              <a:spcAft>
                <a:spcPts val="0"/>
              </a:spcAft>
              <a:buNone/>
            </a:pPr>
            <a:r>
              <a:rPr lang="en-IN" sz="1400"/>
              <a:t>mathMarks = [20,40,45,43,29,38,33];</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lang="en-IN" sz="1400"/>
              <a:t>You need to determine the highest marks obtained by a student.</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g9db11a5535_0_1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1198" name="Google Shape;1198;g9db11a5535_0_110"/>
          <p:cNvSpPr txBox="1"/>
          <p:nvPr>
            <p:ph idx="1" type="body"/>
          </p:nvPr>
        </p:nvSpPr>
        <p:spPr>
          <a:xfrm>
            <a:off x="316682" y="816663"/>
            <a:ext cx="8252400" cy="36186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0"/>
              </a:spcBef>
              <a:spcAft>
                <a:spcPts val="0"/>
              </a:spcAft>
              <a:buSzPts val="1600"/>
              <a:buFont typeface="Arial"/>
              <a:buChar char="●"/>
            </a:pPr>
            <a:r>
              <a:rPr lang="en-IN" sz="1600">
                <a:latin typeface="Arial"/>
                <a:ea typeface="Arial"/>
                <a:cs typeface="Arial"/>
                <a:sym typeface="Arial"/>
              </a:rPr>
              <a:t>A two-dimensional array or a 2D array is an array of arrays.</a:t>
            </a:r>
            <a:endParaRPr sz="1600">
              <a:latin typeface="Arial"/>
              <a:ea typeface="Arial"/>
              <a:cs typeface="Arial"/>
              <a:sym typeface="Arial"/>
            </a:endParaRPr>
          </a:p>
          <a:p>
            <a:pPr indent="-330200" lvl="0" marL="457200" rtl="0" algn="l">
              <a:lnSpc>
                <a:spcPct val="90000"/>
              </a:lnSpc>
              <a:spcBef>
                <a:spcPts val="0"/>
              </a:spcBef>
              <a:spcAft>
                <a:spcPts val="0"/>
              </a:spcAft>
              <a:buSzPts val="1600"/>
              <a:buFont typeface="Arial"/>
              <a:buChar char="●"/>
            </a:pPr>
            <a:r>
              <a:rPr lang="en-IN" sz="1600">
                <a:latin typeface="Arial"/>
                <a:ea typeface="Arial"/>
                <a:cs typeface="Arial"/>
                <a:sym typeface="Arial"/>
              </a:rPr>
              <a:t>A 2D array is organised as matrices that can be represented </a:t>
            </a:r>
            <a:r>
              <a:rPr lang="en-IN" sz="1600">
                <a:latin typeface="Arial"/>
                <a:ea typeface="Arial"/>
                <a:cs typeface="Arial"/>
                <a:sym typeface="Arial"/>
                <a:extLst>
                  <a:ext uri="http://customooxmlschemas.google.com/">
                    <go:slidesCustomData xmlns:go="http://customooxmlschemas.google.com/" textRoundtripDataId="47"/>
                  </a:ext>
                </a:extLst>
              </a:rPr>
              <a:t>in the form of a </a:t>
            </a:r>
            <a:r>
              <a:rPr lang="en-IN" sz="1600">
                <a:latin typeface="Arial"/>
                <a:ea typeface="Arial"/>
                <a:cs typeface="Arial"/>
                <a:sym typeface="Arial"/>
              </a:rPr>
              <a:t>collection of rows and columns.</a:t>
            </a:r>
            <a:endParaRPr sz="1600">
              <a:latin typeface="Arial"/>
              <a:ea typeface="Arial"/>
              <a:cs typeface="Arial"/>
              <a:sym typeface="Arial"/>
            </a:endParaRPr>
          </a:p>
          <a:p>
            <a:pPr indent="0" lvl="0" marL="0" rtl="0" algn="l">
              <a:lnSpc>
                <a:spcPct val="90000"/>
              </a:lnSpc>
              <a:spcBef>
                <a:spcPts val="0"/>
              </a:spcBef>
              <a:spcAft>
                <a:spcPts val="0"/>
              </a:spcAft>
              <a:buNone/>
            </a:pPr>
            <a:r>
              <a:t/>
            </a:r>
            <a:endParaRPr sz="1600">
              <a:latin typeface="Arial"/>
              <a:ea typeface="Arial"/>
              <a:cs typeface="Arial"/>
              <a:sym typeface="Arial"/>
            </a:endParaRPr>
          </a:p>
          <a:p>
            <a:pPr indent="0" lvl="0" marL="0" rtl="0" algn="l">
              <a:lnSpc>
                <a:spcPct val="90000"/>
              </a:lnSpc>
              <a:spcBef>
                <a:spcPts val="0"/>
              </a:spcBef>
              <a:spcAft>
                <a:spcPts val="0"/>
              </a:spcAft>
              <a:buNone/>
            </a:pPr>
            <a:r>
              <a:rPr b="1" lang="en-IN" sz="1600">
                <a:latin typeface="Arial"/>
                <a:ea typeface="Arial"/>
                <a:cs typeface="Arial"/>
                <a:sym typeface="Arial"/>
              </a:rPr>
              <a:t>Declaring the Array:</a:t>
            </a:r>
            <a:endParaRPr b="1" sz="1600">
              <a:latin typeface="Arial"/>
              <a:ea typeface="Arial"/>
              <a:cs typeface="Arial"/>
              <a:sym typeface="Arial"/>
            </a:endParaRPr>
          </a:p>
          <a:p>
            <a:pPr indent="0" lvl="0" marL="0" rtl="0" algn="l">
              <a:lnSpc>
                <a:spcPct val="90000"/>
              </a:lnSpc>
              <a:spcBef>
                <a:spcPts val="0"/>
              </a:spcBef>
              <a:spcAft>
                <a:spcPts val="0"/>
              </a:spcAft>
              <a:buNone/>
            </a:pPr>
            <a:r>
              <a:rPr lang="en-IN" sz="1600">
                <a:latin typeface="Arial"/>
                <a:ea typeface="Arial"/>
                <a:cs typeface="Arial"/>
                <a:sym typeface="Arial"/>
              </a:rPr>
              <a:t>int arr[rows][columns];   </a:t>
            </a:r>
            <a:endParaRPr sz="1600">
              <a:latin typeface="Arial"/>
              <a:ea typeface="Arial"/>
              <a:cs typeface="Arial"/>
              <a:sym typeface="Arial"/>
            </a:endParaRPr>
          </a:p>
          <a:p>
            <a:pPr indent="0" lvl="0" marL="0" rtl="0" algn="l">
              <a:lnSpc>
                <a:spcPct val="90000"/>
              </a:lnSpc>
              <a:spcBef>
                <a:spcPts val="0"/>
              </a:spcBef>
              <a:spcAft>
                <a:spcPts val="0"/>
              </a:spcAft>
              <a:buNone/>
            </a:pPr>
            <a:r>
              <a:rPr lang="en-IN" sz="1600">
                <a:latin typeface="Arial"/>
                <a:ea typeface="Arial"/>
                <a:cs typeface="Arial"/>
                <a:sym typeface="Arial"/>
              </a:rPr>
              <a:t>or</a:t>
            </a:r>
            <a:endParaRPr sz="1600">
              <a:latin typeface="Arial"/>
              <a:ea typeface="Arial"/>
              <a:cs typeface="Arial"/>
              <a:sym typeface="Arial"/>
            </a:endParaRPr>
          </a:p>
          <a:p>
            <a:pPr indent="0" lvl="0" marL="0" rtl="0" algn="l">
              <a:lnSpc>
                <a:spcPct val="90000"/>
              </a:lnSpc>
              <a:spcBef>
                <a:spcPts val="0"/>
              </a:spcBef>
              <a:spcAft>
                <a:spcPts val="0"/>
              </a:spcAft>
              <a:buNone/>
            </a:pPr>
            <a:r>
              <a:rPr lang="en-IN" sz="1600">
                <a:latin typeface="Arial"/>
                <a:ea typeface="Arial"/>
                <a:cs typeface="Arial"/>
                <a:sym typeface="Arial"/>
              </a:rPr>
              <a:t>int arr[2][2] = {0,1,2,3};   </a:t>
            </a:r>
            <a:endParaRPr sz="1600">
              <a:latin typeface="Arial"/>
              <a:ea typeface="Arial"/>
              <a:cs typeface="Arial"/>
              <a:sym typeface="Arial"/>
            </a:endParaRPr>
          </a:p>
          <a:p>
            <a:pPr indent="0" lvl="0" marL="0" rtl="0" algn="l">
              <a:lnSpc>
                <a:spcPct val="90000"/>
              </a:lnSpc>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b="1" lang="en-IN" sz="1600">
                <a:latin typeface="Arial"/>
                <a:ea typeface="Arial"/>
                <a:cs typeface="Arial"/>
                <a:sym typeface="Arial"/>
              </a:rPr>
              <a:t>Accessing Data in </a:t>
            </a:r>
            <a:r>
              <a:rPr b="1" lang="en-IN" sz="1600">
                <a:latin typeface="Arial"/>
                <a:ea typeface="Arial"/>
                <a:cs typeface="Arial"/>
                <a:sym typeface="Arial"/>
              </a:rPr>
              <a:t>the Array:</a:t>
            </a:r>
            <a:endParaRPr b="1" sz="1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sz="1600">
                <a:latin typeface="Arial"/>
                <a:ea typeface="Arial"/>
                <a:cs typeface="Arial"/>
                <a:sym typeface="Arial"/>
              </a:rPr>
              <a:t>int x = arr[i][j];  </a:t>
            </a:r>
            <a:endParaRPr sz="1600">
              <a:latin typeface="Arial"/>
              <a:ea typeface="Arial"/>
              <a:cs typeface="Arial"/>
              <a:sym typeface="Arial"/>
            </a:endParaRPr>
          </a:p>
        </p:txBody>
      </p:sp>
      <p:sp>
        <p:nvSpPr>
          <p:cNvPr id="1199" name="Google Shape;1199;g9db11a5535_0_110"/>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2D Arrays</a:t>
            </a:r>
            <a:endParaRPr/>
          </a:p>
        </p:txBody>
      </p:sp>
      <p:sp>
        <p:nvSpPr>
          <p:cNvPr id="1200" name="Google Shape;1200;g9db11a5535_0_110"/>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g9fc3fd26f4_0_3903"/>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1206" name="Google Shape;1206;g9fc3fd26f4_0_3903"/>
          <p:cNvSpPr txBox="1"/>
          <p:nvPr/>
        </p:nvSpPr>
        <p:spPr>
          <a:xfrm>
            <a:off x="401794" y="197166"/>
            <a:ext cx="4292700" cy="4029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Hands-On: Exercise 5</a:t>
            </a:r>
            <a:endParaRPr b="0" i="0" sz="2340" u="none" cap="none" strike="noStrike">
              <a:solidFill>
                <a:schemeClr val="lt1"/>
              </a:solidFill>
              <a:latin typeface="Proxima Nova"/>
              <a:ea typeface="Proxima Nova"/>
              <a:cs typeface="Proxima Nova"/>
              <a:sym typeface="Proxima Nova"/>
            </a:endParaRPr>
          </a:p>
        </p:txBody>
      </p:sp>
      <p:sp>
        <p:nvSpPr>
          <p:cNvPr id="1207" name="Google Shape;1207;g9fc3fd26f4_0_3903"/>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8" name="Google Shape;1208;g9fc3fd26f4_0_3903"/>
          <p:cNvSpPr txBox="1"/>
          <p:nvPr>
            <p:ph idx="1" type="body"/>
          </p:nvPr>
        </p:nvSpPr>
        <p:spPr>
          <a:xfrm>
            <a:off x="818401" y="1143569"/>
            <a:ext cx="7507200" cy="3291900"/>
          </a:xfrm>
          <a:prstGeom prst="rect">
            <a:avLst/>
          </a:prstGeom>
          <a:noFill/>
          <a:ln>
            <a:noFill/>
          </a:ln>
        </p:spPr>
        <p:txBody>
          <a:bodyPr anchorCtr="0" anchor="t" bIns="45700" lIns="91425" spcFirstLastPara="1" rIns="91425" wrap="square" tIns="45700">
            <a:noAutofit/>
          </a:bodyPr>
          <a:lstStyle/>
          <a:p>
            <a:pPr indent="-196850" lvl="0" marL="285750" rtl="0" algn="l">
              <a:lnSpc>
                <a:spcPct val="100000"/>
              </a:lnSpc>
              <a:spcBef>
                <a:spcPts val="1200"/>
              </a:spcBef>
              <a:spcAft>
                <a:spcPts val="0"/>
              </a:spcAft>
              <a:buClr>
                <a:schemeClr val="dk1"/>
              </a:buClr>
              <a:buSzPts val="1400"/>
              <a:buFont typeface="Arial"/>
              <a:buNone/>
            </a:pPr>
            <a:r>
              <a:rPr lang="en-IN" sz="1400"/>
              <a:t> Write a Java program to store the following information related to books, which are sold in an online store, in a 2D array:</a:t>
            </a:r>
            <a:endParaRPr sz="1400"/>
          </a:p>
          <a:p>
            <a:pPr indent="-317500" lvl="0" marL="457200" rtl="0" algn="l">
              <a:lnSpc>
                <a:spcPct val="100000"/>
              </a:lnSpc>
              <a:spcBef>
                <a:spcPts val="1200"/>
              </a:spcBef>
              <a:spcAft>
                <a:spcPts val="0"/>
              </a:spcAft>
              <a:buSzPts val="1400"/>
              <a:buAutoNum type="arabicPeriod"/>
            </a:pPr>
            <a:r>
              <a:rPr lang="en-IN" sz="1400"/>
              <a:t>Title</a:t>
            </a:r>
            <a:endParaRPr sz="1400"/>
          </a:p>
          <a:p>
            <a:pPr indent="-317500" lvl="0" marL="457200" rtl="0" algn="l">
              <a:lnSpc>
                <a:spcPct val="100000"/>
              </a:lnSpc>
              <a:spcBef>
                <a:spcPts val="0"/>
              </a:spcBef>
              <a:spcAft>
                <a:spcPts val="0"/>
              </a:spcAft>
              <a:buSzPts val="1400"/>
              <a:buAutoNum type="arabicPeriod"/>
            </a:pPr>
            <a:r>
              <a:rPr lang="en-IN" sz="1400"/>
              <a:t>Author Name</a:t>
            </a:r>
            <a:endParaRPr sz="1400"/>
          </a:p>
          <a:p>
            <a:pPr indent="-317500" lvl="0" marL="457200" rtl="0" algn="l">
              <a:lnSpc>
                <a:spcPct val="100000"/>
              </a:lnSpc>
              <a:spcBef>
                <a:spcPts val="0"/>
              </a:spcBef>
              <a:spcAft>
                <a:spcPts val="0"/>
              </a:spcAft>
              <a:buSzPts val="1400"/>
              <a:buAutoNum type="arabicPeriod"/>
            </a:pPr>
            <a:r>
              <a:rPr lang="en-IN" sz="1400"/>
              <a:t>Publishing </a:t>
            </a:r>
            <a:r>
              <a:rPr lang="en-IN" sz="1400">
                <a:extLst>
                  <a:ext uri="http://customooxmlschemas.google.com/">
                    <go:slidesCustomData xmlns:go="http://customooxmlschemas.google.com/" textRoundtripDataId="48"/>
                  </a:ext>
                </a:extLst>
              </a:rPr>
              <a:t>House</a:t>
            </a:r>
            <a:endParaRPr sz="1400"/>
          </a:p>
          <a:p>
            <a:pPr indent="-317500" lvl="0" marL="457200" rtl="0" algn="l">
              <a:lnSpc>
                <a:spcPct val="100000"/>
              </a:lnSpc>
              <a:spcBef>
                <a:spcPts val="0"/>
              </a:spcBef>
              <a:spcAft>
                <a:spcPts val="0"/>
              </a:spcAft>
              <a:buSzPts val="1400"/>
              <a:buAutoNum type="arabicPeriod"/>
            </a:pPr>
            <a:r>
              <a:rPr lang="en-IN" sz="1400"/>
              <a:t>Genre</a:t>
            </a:r>
            <a:endParaRPr sz="1400"/>
          </a:p>
          <a:p>
            <a:pPr indent="-317500" lvl="0" marL="457200" rtl="0" algn="l">
              <a:lnSpc>
                <a:spcPct val="100000"/>
              </a:lnSpc>
              <a:spcBef>
                <a:spcPts val="0"/>
              </a:spcBef>
              <a:spcAft>
                <a:spcPts val="0"/>
              </a:spcAft>
              <a:buSzPts val="1400"/>
              <a:buAutoNum type="arabicPeriod"/>
            </a:pPr>
            <a:r>
              <a:rPr lang="en-IN" sz="1400"/>
              <a:t>Price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9b954268a4_0_620"/>
          <p:cNvSpPr txBox="1"/>
          <p:nvPr>
            <p:ph type="title"/>
          </p:nvPr>
        </p:nvSpPr>
        <p:spPr>
          <a:xfrm>
            <a:off x="467251" y="116125"/>
            <a:ext cx="6721200" cy="56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IN">
                <a:extLst>
                  <a:ext uri="http://customooxmlschemas.google.com/">
                    <go:slidesCustomData xmlns:go="http://customooxmlschemas.google.com/" textRoundtripDataId="0"/>
                  </a:ext>
                </a:extLst>
              </a:rPr>
              <a:t>Yesterday’s</a:t>
            </a:r>
            <a:r>
              <a:rPr lang="en-IN">
                <a:extLst>
                  <a:ext uri="http://customooxmlschemas.google.com/">
                    <go:slidesCustomData xmlns:go="http://customooxmlschemas.google.com/" textRoundtripDataId="1"/>
                  </a:ext>
                </a:extLst>
              </a:rPr>
              <a:t> </a:t>
            </a:r>
            <a:r>
              <a:rPr lang="en-IN"/>
              <a:t>Homework</a:t>
            </a:r>
            <a:endParaRPr/>
          </a:p>
        </p:txBody>
      </p:sp>
      <p:sp>
        <p:nvSpPr>
          <p:cNvPr id="663" name="Google Shape;663;g9b954268a4_0_6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IN"/>
              <a:t>‹#›</a:t>
            </a:fld>
            <a:endParaRPr/>
          </a:p>
        </p:txBody>
      </p:sp>
      <p:sp>
        <p:nvSpPr>
          <p:cNvPr id="664" name="Google Shape;664;g9b954268a4_0_620"/>
          <p:cNvSpPr txBox="1"/>
          <p:nvPr/>
        </p:nvSpPr>
        <p:spPr>
          <a:xfrm>
            <a:off x="387150" y="678625"/>
            <a:ext cx="8369700" cy="21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solidFill>
                  <a:srgbClr val="FFFFFF"/>
                </a:solidFill>
              </a:rPr>
              <a:t>Write a program to print the following pattern:</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1*2*3*4*17*18*19*20</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 5*6*7*14*15*16</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  8*9*12*13</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   10*11</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Input Format:</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No input required</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Output Format:</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First line containing 1*2*3*4*17*18*19*20</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Second line containing 5*6*7*14*15*16</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Third line containing  8*9*12*13</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rPr lang="en-IN">
                <a:solidFill>
                  <a:srgbClr val="FFFFFF"/>
                </a:solidFill>
              </a:rPr>
              <a:t>Fourth line containing   10*11</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g9e11d19827_1_9"/>
          <p:cNvSpPr txBox="1"/>
          <p:nvPr>
            <p:ph type="title"/>
          </p:nvPr>
        </p:nvSpPr>
        <p:spPr>
          <a:xfrm>
            <a:off x="467251" y="116125"/>
            <a:ext cx="6721200" cy="56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IN">
                <a:extLst>
                  <a:ext uri="http://customooxmlschemas.google.com/">
                    <go:slidesCustomData xmlns:go="http://customooxmlschemas.google.com/" textRoundtripDataId="49"/>
                  </a:ext>
                </a:extLst>
              </a:rPr>
              <a:t>Today’s Homework</a:t>
            </a:r>
            <a:endParaRPr/>
          </a:p>
        </p:txBody>
      </p:sp>
      <p:sp>
        <p:nvSpPr>
          <p:cNvPr id="1214" name="Google Shape;1214;g9e11d19827_1_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1215" name="Google Shape;1215;g9e11d19827_1_9"/>
          <p:cNvSpPr txBox="1"/>
          <p:nvPr/>
        </p:nvSpPr>
        <p:spPr>
          <a:xfrm>
            <a:off x="387150" y="678625"/>
            <a:ext cx="8369700" cy="219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Write a program to count the the number of times a character appears in an input string.</a:t>
            </a:r>
            <a:endParaRPr b="0" i="0" sz="14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Input Format:</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The first line will contain the input sentence.</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The second line will contain the character to be searched.</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Output Format:</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One line containing the number of times a character appears in an input string</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Sample Input 1:</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We are learning Java</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a</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Sample Output 1:</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4</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Explanation:</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rPr lang="en-IN">
                <a:solidFill>
                  <a:srgbClr val="FFFFFF"/>
                </a:solidFill>
              </a:rPr>
              <a:t>The character ‘a’ appears four times.</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t/>
            </a:r>
            <a:endParaRPr>
              <a:solidFill>
                <a:srgbClr val="FFFFFF"/>
              </a:solidFil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6"/>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b="0" i="0" lang="en-IN" sz="4000" u="none" cap="none" strike="noStrike">
                <a:solidFill>
                  <a:schemeClr val="dk1"/>
                </a:solidFill>
                <a:latin typeface="Proxima Nova"/>
                <a:ea typeface="Proxima Nova"/>
                <a:cs typeface="Proxima Nova"/>
                <a:sym typeface="Proxima Nova"/>
              </a:rPr>
              <a:t>Thank You!</a:t>
            </a:r>
            <a:endParaRPr b="0" i="0" sz="4000" u="none" cap="none" strike="noStrike">
              <a:solidFill>
                <a:schemeClr val="dk1"/>
              </a:solidFill>
              <a:latin typeface="Proxima Nova"/>
              <a:ea typeface="Proxima Nova"/>
              <a:cs typeface="Proxima Nova"/>
              <a:sym typeface="Proxima Nova"/>
            </a:endParaRPr>
          </a:p>
        </p:txBody>
      </p:sp>
      <p:pic>
        <p:nvPicPr>
          <p:cNvPr id="1221" name="Google Shape;1221;p16"/>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1222" name="Google Shape;1222;p16"/>
          <p:cNvSpPr txBox="1"/>
          <p:nvPr/>
        </p:nvSpPr>
        <p:spPr>
          <a:xfrm>
            <a:off x="1157111" y="716037"/>
            <a:ext cx="1655704" cy="13111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b="0" i="1" lang="en-IN" sz="1400" u="none" cap="none" strike="noStrike">
                <a:solidFill>
                  <a:schemeClr val="dk1"/>
                </a:solidFill>
                <a:latin typeface="Proxima Nova"/>
                <a:ea typeface="Proxima Nova"/>
                <a:cs typeface="Proxima Nova"/>
                <a:sym typeface="Proxima Nova"/>
              </a:rPr>
              <a:t>    #LifeKoKaroLift</a:t>
            </a:r>
            <a:endParaRPr b="0" i="1" sz="1400" u="none" cap="none" strike="noStrike">
              <a:solidFill>
                <a:schemeClr val="dk1"/>
              </a:solidFill>
              <a:latin typeface="Proxima Nova"/>
              <a:ea typeface="Proxima Nova"/>
              <a:cs typeface="Proxima Nova"/>
              <a:sym typeface="Proxima Nova"/>
            </a:endParaRPr>
          </a:p>
        </p:txBody>
      </p:sp>
      <p:sp>
        <p:nvSpPr>
          <p:cNvPr id="1223" name="Google Shape;1223;p16"/>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06/10/2020</a:t>
            </a:r>
            <a:endParaRPr/>
          </a:p>
        </p:txBody>
      </p:sp>
      <p:sp>
        <p:nvSpPr>
          <p:cNvPr id="1224" name="Google Shape;1224;p16"/>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9e11d19827_1_0"/>
          <p:cNvSpPr txBox="1"/>
          <p:nvPr>
            <p:ph type="title"/>
          </p:nvPr>
        </p:nvSpPr>
        <p:spPr>
          <a:xfrm>
            <a:off x="467251" y="116125"/>
            <a:ext cx="6721200" cy="56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IN">
                <a:extLst>
                  <a:ext uri="http://customooxmlschemas.google.com/">
                    <go:slidesCustomData xmlns:go="http://customooxmlschemas.google.com/" textRoundtripDataId="2"/>
                  </a:ext>
                </a:extLst>
              </a:rPr>
              <a:t>Yesterday’s </a:t>
            </a:r>
            <a:r>
              <a:rPr lang="en-IN"/>
              <a:t>Homework Solution</a:t>
            </a:r>
            <a:endParaRPr/>
          </a:p>
        </p:txBody>
      </p:sp>
      <p:sp>
        <p:nvSpPr>
          <p:cNvPr id="670" name="Google Shape;670;g9e11d19827_1_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671" name="Google Shape;671;g9e11d19827_1_0"/>
          <p:cNvSpPr txBox="1"/>
          <p:nvPr/>
        </p:nvSpPr>
        <p:spPr>
          <a:xfrm>
            <a:off x="387150" y="678625"/>
            <a:ext cx="8369700" cy="219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rgbClr val="FFFFFF"/>
              </a:solidFill>
              <a:latin typeface="Arial"/>
              <a:ea typeface="Arial"/>
              <a:cs typeface="Arial"/>
              <a:sym typeface="Arial"/>
            </a:endParaRPr>
          </a:p>
        </p:txBody>
      </p:sp>
      <p:graphicFrame>
        <p:nvGraphicFramePr>
          <p:cNvPr id="672" name="Google Shape;672;g9e11d19827_1_0"/>
          <p:cNvGraphicFramePr/>
          <p:nvPr/>
        </p:nvGraphicFramePr>
        <p:xfrm>
          <a:off x="1012600" y="858875"/>
          <a:ext cx="3000000" cy="3000000"/>
        </p:xfrm>
        <a:graphic>
          <a:graphicData uri="http://schemas.openxmlformats.org/drawingml/2006/table">
            <a:tbl>
              <a:tblPr>
                <a:noFill/>
                <a:tableStyleId>{F2FA4A82-81D6-47B9-B568-61B4A8A2BDB4}</a:tableStyleId>
              </a:tblPr>
              <a:tblGrid>
                <a:gridCol w="5889650"/>
              </a:tblGrid>
              <a:tr h="12700">
                <a:tc>
                  <a:txBody>
                    <a:bodyPr/>
                    <a:lstStyle/>
                    <a:p>
                      <a:pPr indent="0" lvl="0" marL="0" marR="0" rtl="0" algn="l">
                        <a:lnSpc>
                          <a:spcPct val="115000"/>
                        </a:lnSpc>
                        <a:spcBef>
                          <a:spcPts val="0"/>
                        </a:spcBef>
                        <a:spcAft>
                          <a:spcPts val="0"/>
                        </a:spcAft>
                        <a:buClr>
                          <a:srgbClr val="000000"/>
                        </a:buClr>
                        <a:buSzPts val="1000"/>
                        <a:buFont typeface="Arial"/>
                        <a:buNone/>
                      </a:pPr>
                      <a:r>
                        <a:rPr lang="en-IN" sz="1000" u="none" cap="none" strike="noStrike">
                          <a:solidFill>
                            <a:srgbClr val="FCC28C"/>
                          </a:solidFill>
                          <a:highlight>
                            <a:srgbClr val="333333"/>
                          </a:highlight>
                          <a:latin typeface="Consolas"/>
                          <a:ea typeface="Consolas"/>
                          <a:cs typeface="Consolas"/>
                          <a:sym typeface="Consolas"/>
                        </a:rPr>
                        <a:t>package</a:t>
                      </a:r>
                      <a:r>
                        <a:rPr lang="en-IN" sz="1000" u="none" cap="none" strike="noStrike">
                          <a:solidFill>
                            <a:srgbClr val="FFFFFF"/>
                          </a:solidFill>
                          <a:highlight>
                            <a:srgbClr val="333333"/>
                          </a:highlight>
                          <a:latin typeface="Consolas"/>
                          <a:ea typeface="Consolas"/>
                          <a:cs typeface="Consolas"/>
                          <a:sym typeface="Consolas"/>
                        </a:rPr>
                        <a:t> com.company;</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CC28C"/>
                          </a:solidFill>
                          <a:highlight>
                            <a:srgbClr val="333333"/>
                          </a:highlight>
                          <a:latin typeface="Consolas"/>
                          <a:ea typeface="Consolas"/>
                          <a:cs typeface="Consolas"/>
                          <a:sym typeface="Consolas"/>
                        </a:rPr>
                        <a:t>import</a:t>
                      </a:r>
                      <a:r>
                        <a:rPr lang="en-IN" sz="1000" u="none" cap="none" strike="noStrike">
                          <a:solidFill>
                            <a:srgbClr val="FFFFFF"/>
                          </a:solidFill>
                          <a:highlight>
                            <a:srgbClr val="333333"/>
                          </a:highlight>
                          <a:latin typeface="Consolas"/>
                          <a:ea typeface="Consolas"/>
                          <a:cs typeface="Consolas"/>
                          <a:sym typeface="Consolas"/>
                        </a:rPr>
                        <a:t> java.util.Scanner;</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CC28C"/>
                          </a:solidFill>
                          <a:highlight>
                            <a:srgbClr val="333333"/>
                          </a:highlight>
                          <a:latin typeface="Consolas"/>
                          <a:ea typeface="Consolas"/>
                          <a:cs typeface="Consolas"/>
                          <a:sym typeface="Consolas"/>
                        </a:rPr>
                        <a:t>public</a:t>
                      </a:r>
                      <a:r>
                        <a:rPr lang="en-IN" sz="1000" u="none" cap="none" strike="noStrike">
                          <a:solidFill>
                            <a:srgbClr val="FFFFFF"/>
                          </a:solidFill>
                          <a:highlight>
                            <a:srgbClr val="333333"/>
                          </a:highlight>
                          <a:latin typeface="Consolas"/>
                          <a:ea typeface="Consolas"/>
                          <a:cs typeface="Consolas"/>
                          <a:sym typeface="Consolas"/>
                        </a:rPr>
                        <a:t> </a:t>
                      </a:r>
                      <a:r>
                        <a:rPr lang="en-IN" sz="1000" u="none" cap="none" strike="noStrike">
                          <a:solidFill>
                            <a:srgbClr val="FCC28C"/>
                          </a:solidFill>
                          <a:highlight>
                            <a:srgbClr val="333333"/>
                          </a:highlight>
                          <a:latin typeface="Consolas"/>
                          <a:ea typeface="Consolas"/>
                          <a:cs typeface="Consolas"/>
                          <a:sym typeface="Consolas"/>
                        </a:rPr>
                        <a:t>class</a:t>
                      </a:r>
                      <a:r>
                        <a:rPr lang="en-IN" sz="1000" u="none" cap="none" strike="noStrike">
                          <a:solidFill>
                            <a:srgbClr val="FFFFFF"/>
                          </a:solidFill>
                          <a:highlight>
                            <a:srgbClr val="333333"/>
                          </a:highlight>
                          <a:latin typeface="Consolas"/>
                          <a:ea typeface="Consolas"/>
                          <a:cs typeface="Consolas"/>
                          <a:sym typeface="Consolas"/>
                        </a:rPr>
                        <a:t> </a:t>
                      </a:r>
                      <a:r>
                        <a:rPr lang="en-IN" sz="1000" u="none" cap="none" strike="noStrike">
                          <a:solidFill>
                            <a:srgbClr val="FFFFAA"/>
                          </a:solidFill>
                          <a:highlight>
                            <a:srgbClr val="333333"/>
                          </a:highlight>
                          <a:latin typeface="Consolas"/>
                          <a:ea typeface="Consolas"/>
                          <a:cs typeface="Consolas"/>
                          <a:sym typeface="Consolas"/>
                        </a:rPr>
                        <a:t>Main</a:t>
                      </a:r>
                      <a:r>
                        <a:rPr lang="en-IN" sz="1000" u="none" cap="none" strike="noStrike">
                          <a:solidFill>
                            <a:srgbClr val="FFFFFF"/>
                          </a:solidFill>
                          <a:highlight>
                            <a:srgbClr val="333333"/>
                          </a:highlight>
                          <a:latin typeface="Consolas"/>
                          <a:ea typeface="Consolas"/>
                          <a:cs typeface="Consolas"/>
                          <a:sym typeface="Consolas"/>
                        </a:rPr>
                        <a:t> {</a:t>
                      </a:r>
                      <a:br>
                        <a:rPr lang="en-IN" sz="1000" u="none" cap="none" strike="noStrike">
                          <a:solidFill>
                            <a:srgbClr val="FFFFFF"/>
                          </a:solidFill>
                          <a:highlight>
                            <a:srgbClr val="333333"/>
                          </a:highlight>
                          <a:latin typeface="Consolas"/>
                          <a:ea typeface="Consolas"/>
                          <a:cs typeface="Consolas"/>
                          <a:sym typeface="Consolas"/>
                        </a:rPr>
                      </a:b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   </a:t>
                      </a:r>
                      <a:r>
                        <a:rPr lang="en-IN" sz="1000" u="none" cap="none" strike="noStrike">
                          <a:solidFill>
                            <a:srgbClr val="FCC28C"/>
                          </a:solidFill>
                          <a:highlight>
                            <a:srgbClr val="333333"/>
                          </a:highlight>
                          <a:latin typeface="Consolas"/>
                          <a:ea typeface="Consolas"/>
                          <a:cs typeface="Consolas"/>
                          <a:sym typeface="Consolas"/>
                        </a:rPr>
                        <a:t>public</a:t>
                      </a:r>
                      <a:r>
                        <a:rPr lang="en-IN" sz="1000" u="none" cap="none" strike="noStrike">
                          <a:solidFill>
                            <a:srgbClr val="FFFFFF"/>
                          </a:solidFill>
                          <a:highlight>
                            <a:srgbClr val="333333"/>
                          </a:highlight>
                          <a:latin typeface="Consolas"/>
                          <a:ea typeface="Consolas"/>
                          <a:cs typeface="Consolas"/>
                          <a:sym typeface="Consolas"/>
                        </a:rPr>
                        <a:t> </a:t>
                      </a:r>
                      <a:r>
                        <a:rPr lang="en-IN" sz="1000" u="none" cap="none" strike="noStrike">
                          <a:solidFill>
                            <a:srgbClr val="FCC28C"/>
                          </a:solidFill>
                          <a:highlight>
                            <a:srgbClr val="333333"/>
                          </a:highlight>
                          <a:latin typeface="Consolas"/>
                          <a:ea typeface="Consolas"/>
                          <a:cs typeface="Consolas"/>
                          <a:sym typeface="Consolas"/>
                        </a:rPr>
                        <a:t>static</a:t>
                      </a:r>
                      <a:r>
                        <a:rPr lang="en-IN" sz="1000" u="none" cap="none" strike="noStrike">
                          <a:solidFill>
                            <a:srgbClr val="FFFFFF"/>
                          </a:solidFill>
                          <a:highlight>
                            <a:srgbClr val="333333"/>
                          </a:highlight>
                          <a:latin typeface="Consolas"/>
                          <a:ea typeface="Consolas"/>
                          <a:cs typeface="Consolas"/>
                          <a:sym typeface="Consolas"/>
                        </a:rPr>
                        <a:t> </a:t>
                      </a:r>
                      <a:r>
                        <a:rPr lang="en-IN" sz="1000" u="none" cap="none" strike="noStrike">
                          <a:solidFill>
                            <a:srgbClr val="FCC28C"/>
                          </a:solidFill>
                          <a:highlight>
                            <a:srgbClr val="333333"/>
                          </a:highlight>
                          <a:latin typeface="Consolas"/>
                          <a:ea typeface="Consolas"/>
                          <a:cs typeface="Consolas"/>
                          <a:sym typeface="Consolas"/>
                        </a:rPr>
                        <a:t>void</a:t>
                      </a:r>
                      <a:r>
                        <a:rPr lang="en-IN" sz="1000" u="none" cap="none" strike="noStrike">
                          <a:solidFill>
                            <a:srgbClr val="FFFFFF"/>
                          </a:solidFill>
                          <a:highlight>
                            <a:srgbClr val="333333"/>
                          </a:highlight>
                          <a:latin typeface="Consolas"/>
                          <a:ea typeface="Consolas"/>
                          <a:cs typeface="Consolas"/>
                          <a:sym typeface="Consolas"/>
                        </a:rPr>
                        <a:t> </a:t>
                      </a:r>
                      <a:r>
                        <a:rPr lang="en-IN" sz="1000" u="none" cap="none" strike="noStrike">
                          <a:solidFill>
                            <a:srgbClr val="FFFFAA"/>
                          </a:solidFill>
                          <a:highlight>
                            <a:srgbClr val="333333"/>
                          </a:highlight>
                          <a:latin typeface="Consolas"/>
                          <a:ea typeface="Consolas"/>
                          <a:cs typeface="Consolas"/>
                          <a:sym typeface="Consolas"/>
                        </a:rPr>
                        <a:t>main</a:t>
                      </a:r>
                      <a:r>
                        <a:rPr lang="en-IN" sz="1000" u="none" cap="none" strike="noStrike">
                          <a:solidFill>
                            <a:srgbClr val="FFFFFF"/>
                          </a:solidFill>
                          <a:highlight>
                            <a:srgbClr val="333333"/>
                          </a:highlight>
                          <a:latin typeface="Consolas"/>
                          <a:ea typeface="Consolas"/>
                          <a:cs typeface="Consolas"/>
                          <a:sym typeface="Consolas"/>
                        </a:rPr>
                        <a:t>(String args[]) {</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     Scanner sc = </a:t>
                      </a:r>
                      <a:r>
                        <a:rPr lang="en-IN" sz="1000" u="none" cap="none" strike="noStrike">
                          <a:solidFill>
                            <a:srgbClr val="FCC28C"/>
                          </a:solidFill>
                          <a:highlight>
                            <a:srgbClr val="333333"/>
                          </a:highlight>
                          <a:latin typeface="Consolas"/>
                          <a:ea typeface="Consolas"/>
                          <a:cs typeface="Consolas"/>
                          <a:sym typeface="Consolas"/>
                        </a:rPr>
                        <a:t>new</a:t>
                      </a:r>
                      <a:r>
                        <a:rPr lang="en-IN" sz="1000" u="none" cap="none" strike="noStrike">
                          <a:solidFill>
                            <a:srgbClr val="FFFFFF"/>
                          </a:solidFill>
                          <a:highlight>
                            <a:srgbClr val="333333"/>
                          </a:highlight>
                          <a:latin typeface="Consolas"/>
                          <a:ea typeface="Consolas"/>
                          <a:cs typeface="Consolas"/>
                          <a:sym typeface="Consolas"/>
                        </a:rPr>
                        <a:t> Scanner(System.in);</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     </a:t>
                      </a:r>
                      <a:r>
                        <a:rPr lang="en-IN" sz="1000" u="none" cap="none" strike="noStrike">
                          <a:solidFill>
                            <a:srgbClr val="FCC28C"/>
                          </a:solidFill>
                          <a:highlight>
                            <a:srgbClr val="333333"/>
                          </a:highlight>
                          <a:latin typeface="Consolas"/>
                          <a:ea typeface="Consolas"/>
                          <a:cs typeface="Consolas"/>
                          <a:sym typeface="Consolas"/>
                        </a:rPr>
                        <a:t>int</a:t>
                      </a:r>
                      <a:r>
                        <a:rPr lang="en-IN" sz="1000" u="none" cap="none" strike="noStrike">
                          <a:solidFill>
                            <a:srgbClr val="FFFFFF"/>
                          </a:solidFill>
                          <a:highlight>
                            <a:srgbClr val="333333"/>
                          </a:highlight>
                          <a:latin typeface="Consolas"/>
                          <a:ea typeface="Consolas"/>
                          <a:cs typeface="Consolas"/>
                          <a:sym typeface="Consolas"/>
                        </a:rPr>
                        <a:t> assetTrackingNumber = sc.nextInt();</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     String assetName = sc.next();</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     </a:t>
                      </a:r>
                      <a:r>
                        <a:rPr lang="en-IN" sz="1000" u="none" cap="none" strike="noStrike">
                          <a:solidFill>
                            <a:srgbClr val="FCC28C"/>
                          </a:solidFill>
                          <a:highlight>
                            <a:srgbClr val="333333"/>
                          </a:highlight>
                          <a:latin typeface="Consolas"/>
                          <a:ea typeface="Consolas"/>
                          <a:cs typeface="Consolas"/>
                          <a:sym typeface="Consolas"/>
                        </a:rPr>
                        <a:t>float</a:t>
                      </a:r>
                      <a:r>
                        <a:rPr lang="en-IN" sz="1000" u="none" cap="none" strike="noStrike">
                          <a:solidFill>
                            <a:srgbClr val="FFFFFF"/>
                          </a:solidFill>
                          <a:highlight>
                            <a:srgbClr val="333333"/>
                          </a:highlight>
                          <a:latin typeface="Consolas"/>
                          <a:ea typeface="Consolas"/>
                          <a:cs typeface="Consolas"/>
                          <a:sym typeface="Consolas"/>
                        </a:rPr>
                        <a:t> assetValue = sc.nextFloat();</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     System.out.println(assetTrackingNumber);</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     System.out.println(assetName);</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     System.out.println(assetValue);</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    }</a:t>
                      </a:r>
                      <a:br>
                        <a:rPr lang="en-IN" sz="1000" u="none" cap="none" strike="noStrike">
                          <a:solidFill>
                            <a:srgbClr val="FFFFFF"/>
                          </a:solidFill>
                          <a:highlight>
                            <a:srgbClr val="333333"/>
                          </a:highlight>
                          <a:latin typeface="Consolas"/>
                          <a:ea typeface="Consolas"/>
                          <a:cs typeface="Consolas"/>
                          <a:sym typeface="Consolas"/>
                        </a:rPr>
                      </a:br>
                      <a:r>
                        <a:rPr lang="en-IN" sz="1000" u="none" cap="none" strike="noStrike">
                          <a:solidFill>
                            <a:srgbClr val="FFFFFF"/>
                          </a:solidFill>
                          <a:highlight>
                            <a:srgbClr val="333333"/>
                          </a:highlight>
                          <a:latin typeface="Consolas"/>
                          <a:ea typeface="Consolas"/>
                          <a:cs typeface="Consolas"/>
                          <a:sym typeface="Consolas"/>
                        </a:rPr>
                        <a:t>}</a:t>
                      </a:r>
                      <a:endParaRPr sz="1000" u="none" cap="none" strike="noStrike">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g9db11a5535_0_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679" name="Google Shape;679;g9db11a5535_0_2"/>
          <p:cNvSpPr txBox="1"/>
          <p:nvPr>
            <p:ph idx="1" type="body"/>
          </p:nvPr>
        </p:nvSpPr>
        <p:spPr>
          <a:xfrm>
            <a:off x="258282" y="737950"/>
            <a:ext cx="8310900" cy="36975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750"/>
              </a:spcBef>
              <a:spcAft>
                <a:spcPts val="0"/>
              </a:spcAft>
              <a:buSzPts val="1600"/>
              <a:buFont typeface="Arial"/>
              <a:buChar char="●"/>
            </a:pPr>
            <a:r>
              <a:rPr lang="en-IN" sz="1600">
                <a:latin typeface="Arial"/>
                <a:ea typeface="Arial"/>
                <a:cs typeface="Arial"/>
                <a:sym typeface="Arial"/>
              </a:rPr>
              <a:t>Strings are a sequence of characters.</a:t>
            </a:r>
            <a:endParaRPr sz="1600">
              <a:latin typeface="Arial"/>
              <a:ea typeface="Arial"/>
              <a:cs typeface="Arial"/>
              <a:sym typeface="Arial"/>
            </a:endParaRPr>
          </a:p>
          <a:p>
            <a:pPr indent="-330200" lvl="0" marL="457200" rtl="0" algn="l">
              <a:lnSpc>
                <a:spcPct val="90000"/>
              </a:lnSpc>
              <a:spcBef>
                <a:spcPts val="0"/>
              </a:spcBef>
              <a:spcAft>
                <a:spcPts val="0"/>
              </a:spcAft>
              <a:buSzPts val="1600"/>
              <a:buFont typeface="Arial"/>
              <a:buChar char="●"/>
            </a:pPr>
            <a:r>
              <a:rPr lang="en-IN" sz="1600">
                <a:latin typeface="Arial"/>
                <a:ea typeface="Arial"/>
                <a:cs typeface="Arial"/>
                <a:sym typeface="Arial"/>
              </a:rPr>
              <a:t>In Java, the String class is used to create and manipulate strings.</a:t>
            </a:r>
            <a:endParaRPr sz="1600">
              <a:latin typeface="Arial"/>
              <a:ea typeface="Arial"/>
              <a:cs typeface="Arial"/>
              <a:sym typeface="Arial"/>
            </a:endParaRPr>
          </a:p>
          <a:p>
            <a:pPr indent="0" lvl="0" marL="0" rtl="0" algn="l">
              <a:lnSpc>
                <a:spcPct val="90000"/>
              </a:lnSpc>
              <a:spcBef>
                <a:spcPts val="750"/>
              </a:spcBef>
              <a:spcAft>
                <a:spcPts val="0"/>
              </a:spcAft>
              <a:buNone/>
            </a:pPr>
            <a:r>
              <a:t/>
            </a:r>
            <a:endParaRPr b="1" sz="1600">
              <a:latin typeface="Arial"/>
              <a:ea typeface="Arial"/>
              <a:cs typeface="Arial"/>
              <a:sym typeface="Arial"/>
            </a:endParaRPr>
          </a:p>
          <a:p>
            <a:pPr indent="0" lvl="0" marL="0" rtl="0" algn="l">
              <a:lnSpc>
                <a:spcPct val="90000"/>
              </a:lnSpc>
              <a:spcBef>
                <a:spcPts val="750"/>
              </a:spcBef>
              <a:spcAft>
                <a:spcPts val="0"/>
              </a:spcAft>
              <a:buNone/>
            </a:pPr>
            <a:r>
              <a:rPr b="1" lang="en-IN" sz="1600">
                <a:latin typeface="Arial"/>
                <a:ea typeface="Arial"/>
                <a:cs typeface="Arial"/>
                <a:sym typeface="Arial"/>
              </a:rPr>
              <a:t>Initialising a String</a:t>
            </a:r>
            <a:endParaRPr b="1" sz="1600">
              <a:latin typeface="Arial"/>
              <a:ea typeface="Arial"/>
              <a:cs typeface="Arial"/>
              <a:sym typeface="Arial"/>
            </a:endParaRPr>
          </a:p>
          <a:p>
            <a:pPr indent="0" lvl="0" marL="0" rtl="0" algn="l">
              <a:lnSpc>
                <a:spcPct val="90000"/>
              </a:lnSpc>
              <a:spcBef>
                <a:spcPts val="750"/>
              </a:spcBef>
              <a:spcAft>
                <a:spcPts val="0"/>
              </a:spcAft>
              <a:buNone/>
            </a:pPr>
            <a:r>
              <a:rPr lang="en-IN" sz="1600">
                <a:latin typeface="Arial"/>
                <a:ea typeface="Arial"/>
                <a:cs typeface="Arial"/>
                <a:sym typeface="Arial"/>
              </a:rPr>
              <a:t>There are two ways to </a:t>
            </a:r>
            <a:r>
              <a:rPr lang="en-IN" sz="1600">
                <a:latin typeface="Arial"/>
                <a:ea typeface="Arial"/>
                <a:cs typeface="Arial"/>
                <a:sym typeface="Arial"/>
              </a:rPr>
              <a:t>initialise</a:t>
            </a:r>
            <a:r>
              <a:rPr lang="en-IN" sz="1600">
                <a:latin typeface="Arial"/>
                <a:ea typeface="Arial"/>
                <a:cs typeface="Arial"/>
                <a:sym typeface="Arial"/>
              </a:rPr>
              <a:t> a string:</a:t>
            </a:r>
            <a:endParaRPr sz="1600">
              <a:latin typeface="Arial"/>
              <a:ea typeface="Arial"/>
              <a:cs typeface="Arial"/>
              <a:sym typeface="Arial"/>
            </a:endParaRPr>
          </a:p>
          <a:p>
            <a:pPr indent="-330200" lvl="0" marL="457200" rtl="0" algn="l">
              <a:lnSpc>
                <a:spcPct val="90000"/>
              </a:lnSpc>
              <a:spcBef>
                <a:spcPts val="750"/>
              </a:spcBef>
              <a:spcAft>
                <a:spcPts val="0"/>
              </a:spcAft>
              <a:buSzPts val="1600"/>
              <a:buFont typeface="Arial"/>
              <a:buChar char="●"/>
            </a:pPr>
            <a:r>
              <a:rPr lang="en-IN" sz="1600">
                <a:latin typeface="Arial"/>
                <a:ea typeface="Arial"/>
                <a:cs typeface="Arial"/>
                <a:sym typeface="Arial"/>
              </a:rPr>
              <a:t>String name; //Null value</a:t>
            </a:r>
            <a:endParaRPr sz="1600">
              <a:latin typeface="Arial"/>
              <a:ea typeface="Arial"/>
              <a:cs typeface="Arial"/>
              <a:sym typeface="Arial"/>
            </a:endParaRPr>
          </a:p>
          <a:p>
            <a:pPr indent="-330200" lvl="0" marL="457200" rtl="0" algn="l">
              <a:lnSpc>
                <a:spcPct val="90000"/>
              </a:lnSpc>
              <a:spcBef>
                <a:spcPts val="0"/>
              </a:spcBef>
              <a:spcAft>
                <a:spcPts val="0"/>
              </a:spcAft>
              <a:buSzPts val="1600"/>
              <a:buFont typeface="Arial"/>
              <a:buChar char="●"/>
            </a:pPr>
            <a:r>
              <a:rPr lang="en-IN" sz="1600">
                <a:latin typeface="Arial"/>
                <a:ea typeface="Arial"/>
                <a:cs typeface="Arial"/>
                <a:sym typeface="Arial"/>
              </a:rPr>
              <a:t>String name = “John”;</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a:p>
            <a:pPr indent="0" lvl="0" marL="0" rtl="0" algn="l">
              <a:lnSpc>
                <a:spcPct val="90000"/>
              </a:lnSpc>
              <a:spcBef>
                <a:spcPts val="750"/>
              </a:spcBef>
              <a:spcAft>
                <a:spcPts val="0"/>
              </a:spcAft>
              <a:buNone/>
            </a:pPr>
            <a:r>
              <a:rPr b="1" lang="en-IN" sz="1600">
                <a:latin typeface="Arial"/>
                <a:ea typeface="Arial"/>
                <a:cs typeface="Arial"/>
                <a:sym typeface="Arial"/>
              </a:rPr>
              <a:t>Note: </a:t>
            </a:r>
            <a:r>
              <a:rPr lang="en-IN" sz="1600">
                <a:latin typeface="Arial"/>
                <a:ea typeface="Arial"/>
                <a:cs typeface="Arial"/>
                <a:sym typeface="Arial"/>
              </a:rPr>
              <a:t>A string has double quotes (“”), whereas a character has single quotes (‘’).</a:t>
            </a:r>
            <a:endParaRPr sz="1600">
              <a:latin typeface="Arial"/>
              <a:ea typeface="Arial"/>
              <a:cs typeface="Arial"/>
              <a:sym typeface="Arial"/>
            </a:endParaRPr>
          </a:p>
          <a:p>
            <a:pPr indent="0" lvl="0" marL="0" rtl="0" algn="l">
              <a:lnSpc>
                <a:spcPct val="90000"/>
              </a:lnSpc>
              <a:spcBef>
                <a:spcPts val="750"/>
              </a:spcBef>
              <a:spcAft>
                <a:spcPts val="0"/>
              </a:spcAft>
              <a:buNone/>
            </a:pPr>
            <a:r>
              <a:t/>
            </a:r>
            <a:endParaRPr sz="1600">
              <a:latin typeface="Arial"/>
              <a:ea typeface="Arial"/>
              <a:cs typeface="Arial"/>
              <a:sym typeface="Arial"/>
            </a:endParaRPr>
          </a:p>
        </p:txBody>
      </p:sp>
      <p:sp>
        <p:nvSpPr>
          <p:cNvPr id="680" name="Google Shape;680;g9db11a5535_0_2"/>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String Expressions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g9c8c0e5fca_0_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900"/>
              <a:buFont typeface="Proxima Nova"/>
              <a:buNone/>
            </a:pPr>
            <a:fld id="{00000000-1234-1234-1234-123412341234}" type="slidenum">
              <a:rPr lang="en-IN"/>
              <a:t>‹#›</a:t>
            </a:fld>
            <a:endParaRPr/>
          </a:p>
        </p:txBody>
      </p:sp>
      <p:sp>
        <p:nvSpPr>
          <p:cNvPr id="687" name="Google Shape;687;g9c8c0e5fca_0_17"/>
          <p:cNvSpPr txBox="1"/>
          <p:nvPr>
            <p:ph type="title"/>
          </p:nvPr>
        </p:nvSpPr>
        <p:spPr>
          <a:xfrm>
            <a:off x="316679" y="121966"/>
            <a:ext cx="37359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Null </a:t>
            </a:r>
            <a:endParaRPr/>
          </a:p>
        </p:txBody>
      </p:sp>
      <p:sp>
        <p:nvSpPr>
          <p:cNvPr id="688" name="Google Shape;688;g9c8c0e5fca_0_17"/>
          <p:cNvSpPr txBox="1"/>
          <p:nvPr/>
        </p:nvSpPr>
        <p:spPr>
          <a:xfrm>
            <a:off x="243525" y="752700"/>
            <a:ext cx="8685600" cy="4250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Char char="●"/>
            </a:pPr>
            <a:r>
              <a:rPr lang="en-IN" sz="1600">
                <a:solidFill>
                  <a:schemeClr val="dk1"/>
                </a:solidFill>
                <a:extLst>
                  <a:ext uri="http://customooxmlschemas.google.com/">
                    <go:slidesCustomData xmlns:go="http://customooxmlschemas.google.com/" textRoundtripDataId="3"/>
                  </a:ext>
                </a:extLst>
              </a:rPr>
              <a:t>‘null’ is a reserved word</a:t>
            </a:r>
            <a:r>
              <a:rPr lang="en-IN" sz="1600">
                <a:solidFill>
                  <a:schemeClr val="dk1"/>
                </a:solidFill>
              </a:rPr>
              <a:t> in Java</a:t>
            </a:r>
            <a:r>
              <a:rPr lang="en-IN" sz="1600">
                <a:solidFill>
                  <a:schemeClr val="dk1"/>
                </a:solidFill>
              </a:rPr>
              <a:t>. It seems like a keyword, but it is actually quite similar to 'true' and 'false'.</a:t>
            </a:r>
            <a:endParaRPr sz="1600">
              <a:solidFill>
                <a:schemeClr val="dk1"/>
              </a:solidFill>
            </a:endParaRPr>
          </a:p>
          <a:p>
            <a:pPr indent="-330200" lvl="0" marL="457200" marR="0" rtl="0" algn="l">
              <a:lnSpc>
                <a:spcPct val="100000"/>
              </a:lnSpc>
              <a:spcBef>
                <a:spcPts val="0"/>
              </a:spcBef>
              <a:spcAft>
                <a:spcPts val="0"/>
              </a:spcAft>
              <a:buClr>
                <a:schemeClr val="dk1"/>
              </a:buClr>
              <a:buSzPts val="1600"/>
              <a:buChar char="●"/>
            </a:pPr>
            <a:r>
              <a:rPr lang="en-IN" sz="1600">
                <a:solidFill>
                  <a:schemeClr val="dk1"/>
                </a:solidFill>
              </a:rPr>
              <a:t>‘null’ is case-sensitive and literal in Java, and because keywords are case-sensitive in Java, we cannot write it as ‘NULL’ or ‘0’.</a:t>
            </a:r>
            <a:endParaRPr sz="1600">
              <a:solidFill>
                <a:schemeClr val="dk1"/>
              </a:solidFill>
            </a:endParaRPr>
          </a:p>
          <a:p>
            <a:pPr indent="-330200" lvl="0" marL="457200" marR="0" rtl="0" algn="l">
              <a:lnSpc>
                <a:spcPct val="100000"/>
              </a:lnSpc>
              <a:spcBef>
                <a:spcPts val="0"/>
              </a:spcBef>
              <a:spcAft>
                <a:spcPts val="0"/>
              </a:spcAft>
              <a:buClr>
                <a:schemeClr val="dk1"/>
              </a:buClr>
              <a:buSzPts val="1600"/>
              <a:buChar char="●"/>
            </a:pPr>
            <a:r>
              <a:rPr lang="en-IN" sz="1600">
                <a:solidFill>
                  <a:schemeClr val="dk1"/>
                </a:solidFill>
              </a:rPr>
              <a:t>It is used as a default value for the uninitialised variable of reference types such as the object or user-defined class. ‘null’ is not used as a default value for any variable of primitive types such as int and float.</a:t>
            </a:r>
            <a:endParaRPr sz="1600">
              <a:solidFill>
                <a:schemeClr val="dk1"/>
              </a:solidFill>
            </a:endParaRPr>
          </a:p>
          <a:p>
            <a:pPr indent="-330200" lvl="0" marL="457200" marR="0" rtl="0" algn="l">
              <a:lnSpc>
                <a:spcPct val="100000"/>
              </a:lnSpc>
              <a:spcBef>
                <a:spcPts val="0"/>
              </a:spcBef>
              <a:spcAft>
                <a:spcPts val="0"/>
              </a:spcAft>
              <a:buClr>
                <a:schemeClr val="dk1"/>
              </a:buClr>
              <a:buSzPts val="1600"/>
              <a:buChar char="●"/>
            </a:pPr>
            <a:r>
              <a:rPr lang="en-IN" sz="1600">
                <a:solidFill>
                  <a:schemeClr val="dk1"/>
                </a:solidFill>
              </a:rPr>
              <a:t>Typecasting ‘null’ to any reference type is allowed at both compile time and runtime. The program will not throw any error or exception.</a:t>
            </a:r>
            <a:endParaRPr sz="1600">
              <a:solidFill>
                <a:schemeClr val="dk1"/>
              </a:solidFill>
            </a:endParaRPr>
          </a:p>
          <a:p>
            <a:pPr indent="-330200" lvl="0" marL="457200" marR="0" rtl="0" algn="l">
              <a:lnSpc>
                <a:spcPct val="100000"/>
              </a:lnSpc>
              <a:spcBef>
                <a:spcPts val="0"/>
              </a:spcBef>
              <a:spcAft>
                <a:spcPts val="0"/>
              </a:spcAft>
              <a:buClr>
                <a:schemeClr val="dk1"/>
              </a:buClr>
              <a:buSzPts val="1600"/>
              <a:buChar char="●"/>
            </a:pPr>
            <a:r>
              <a:rPr lang="en-IN" sz="1600">
                <a:solidFill>
                  <a:schemeClr val="dk1"/>
                </a:solidFill>
              </a:rPr>
              <a:t>We cannot call a non-static method on a reference variable with the ‘null’ value; it will throw the NullPointerException. However, we can call a static method with reference variables with null values.</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g9db11a5535_0_3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IN"/>
              <a:t>‹#›</a:t>
            </a:fld>
            <a:endParaRPr/>
          </a:p>
        </p:txBody>
      </p:sp>
      <p:sp>
        <p:nvSpPr>
          <p:cNvPr id="695" name="Google Shape;695;g9db11a5535_0_30"/>
          <p:cNvSpPr txBox="1"/>
          <p:nvPr>
            <p:ph idx="1" type="body"/>
          </p:nvPr>
        </p:nvSpPr>
        <p:spPr>
          <a:xfrm>
            <a:off x="346832" y="767475"/>
            <a:ext cx="8222400" cy="36678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750"/>
              </a:spcBef>
              <a:spcAft>
                <a:spcPts val="0"/>
              </a:spcAft>
              <a:buSzPts val="1400"/>
              <a:buChar char="●"/>
            </a:pPr>
            <a:r>
              <a:rPr lang="en-IN" sz="1400">
                <a:latin typeface="Arial"/>
                <a:ea typeface="Arial"/>
                <a:cs typeface="Arial"/>
                <a:sym typeface="Arial"/>
              </a:rPr>
              <a:t>In Java, string objects are immutable. ‘Immutable’ simply means unmodifiable or unchangeable.</a:t>
            </a:r>
            <a:endParaRPr sz="1400">
              <a:latin typeface="Arial"/>
              <a:ea typeface="Arial"/>
              <a:cs typeface="Arial"/>
              <a:sym typeface="Arial"/>
            </a:endParaRPr>
          </a:p>
          <a:p>
            <a:pPr indent="0" lvl="0" marL="457200" rtl="0" algn="l">
              <a:lnSpc>
                <a:spcPct val="90000"/>
              </a:lnSpc>
              <a:spcBef>
                <a:spcPts val="750"/>
              </a:spcBef>
              <a:spcAft>
                <a:spcPts val="0"/>
              </a:spcAft>
              <a:buNone/>
            </a:pPr>
            <a:r>
              <a:t/>
            </a:r>
            <a:endParaRPr sz="1400">
              <a:latin typeface="Arial"/>
              <a:ea typeface="Arial"/>
              <a:cs typeface="Arial"/>
              <a:sym typeface="Arial"/>
            </a:endParaRPr>
          </a:p>
          <a:p>
            <a:pPr indent="-317500" lvl="0" marL="457200" rtl="0" algn="l">
              <a:lnSpc>
                <a:spcPct val="90000"/>
              </a:lnSpc>
              <a:spcBef>
                <a:spcPts val="750"/>
              </a:spcBef>
              <a:spcAft>
                <a:spcPts val="0"/>
              </a:spcAft>
              <a:buSzPts val="1400"/>
              <a:buChar char="●"/>
            </a:pPr>
            <a:r>
              <a:rPr lang="en-IN" sz="1400">
                <a:latin typeface="Arial"/>
                <a:ea typeface="Arial"/>
                <a:cs typeface="Arial"/>
                <a:sym typeface="Arial"/>
              </a:rPr>
              <a:t>Once a string object is created, its data or state cannot be changed. However, a new string object can be created. Observe the code below, here we are not modifying the original string object but creating a new one.</a:t>
            </a:r>
            <a:endParaRPr sz="1400">
              <a:latin typeface="Arial"/>
              <a:ea typeface="Arial"/>
              <a:cs typeface="Arial"/>
              <a:sym typeface="Arial"/>
            </a:endParaRPr>
          </a:p>
          <a:p>
            <a:pPr indent="0" lvl="0" marL="0" rtl="0" algn="l">
              <a:lnSpc>
                <a:spcPct val="90000"/>
              </a:lnSpc>
              <a:spcBef>
                <a:spcPts val="750"/>
              </a:spcBef>
              <a:spcAft>
                <a:spcPts val="0"/>
              </a:spcAft>
              <a:buNone/>
            </a:pPr>
            <a:r>
              <a:t/>
            </a:r>
            <a:endParaRPr sz="1400">
              <a:latin typeface="Arial"/>
              <a:ea typeface="Arial"/>
              <a:cs typeface="Arial"/>
              <a:sym typeface="Arial"/>
            </a:endParaRPr>
          </a:p>
          <a:p>
            <a:pPr indent="0" lvl="0" marL="0" rtl="0" algn="l">
              <a:lnSpc>
                <a:spcPct val="90000"/>
              </a:lnSpc>
              <a:spcBef>
                <a:spcPts val="750"/>
              </a:spcBef>
              <a:spcAft>
                <a:spcPts val="0"/>
              </a:spcAft>
              <a:buNone/>
            </a:pPr>
            <a:r>
              <a:t/>
            </a:r>
            <a:endParaRPr sz="1400">
              <a:latin typeface="Arial"/>
              <a:ea typeface="Arial"/>
              <a:cs typeface="Arial"/>
              <a:sym typeface="Arial"/>
            </a:endParaRPr>
          </a:p>
          <a:p>
            <a:pPr indent="0" lvl="0" marL="0" rtl="0" algn="l">
              <a:lnSpc>
                <a:spcPct val="90000"/>
              </a:lnSpc>
              <a:spcBef>
                <a:spcPts val="750"/>
              </a:spcBef>
              <a:spcAft>
                <a:spcPts val="0"/>
              </a:spcAft>
              <a:buNone/>
            </a:pPr>
            <a:r>
              <a:t/>
            </a:r>
            <a:endParaRPr sz="1400">
              <a:latin typeface="Arial"/>
              <a:ea typeface="Arial"/>
              <a:cs typeface="Arial"/>
              <a:sym typeface="Arial"/>
            </a:endParaRPr>
          </a:p>
          <a:p>
            <a:pPr indent="0" lvl="0" marL="0" rtl="0" algn="l">
              <a:lnSpc>
                <a:spcPct val="90000"/>
              </a:lnSpc>
              <a:spcBef>
                <a:spcPts val="750"/>
              </a:spcBef>
              <a:spcAft>
                <a:spcPts val="0"/>
              </a:spcAft>
              <a:buNone/>
            </a:pPr>
            <a:r>
              <a:t/>
            </a:r>
            <a:endParaRPr sz="1400">
              <a:latin typeface="Arial"/>
              <a:ea typeface="Arial"/>
              <a:cs typeface="Arial"/>
              <a:sym typeface="Arial"/>
            </a:endParaRPr>
          </a:p>
          <a:p>
            <a:pPr indent="0" lvl="0" marL="0" rtl="0" algn="l">
              <a:lnSpc>
                <a:spcPct val="90000"/>
              </a:lnSpc>
              <a:spcBef>
                <a:spcPts val="750"/>
              </a:spcBef>
              <a:spcAft>
                <a:spcPts val="0"/>
              </a:spcAft>
              <a:buNone/>
            </a:pPr>
            <a:r>
              <a:t/>
            </a:r>
            <a:endParaRPr sz="1400">
              <a:latin typeface="Arial"/>
              <a:ea typeface="Arial"/>
              <a:cs typeface="Arial"/>
              <a:sym typeface="Arial"/>
            </a:endParaRPr>
          </a:p>
          <a:p>
            <a:pPr indent="-317500" lvl="0" marL="457200" rtl="0" algn="l">
              <a:lnSpc>
                <a:spcPct val="90000"/>
              </a:lnSpc>
              <a:spcBef>
                <a:spcPts val="750"/>
              </a:spcBef>
              <a:spcAft>
                <a:spcPts val="0"/>
              </a:spcAft>
              <a:buSzPts val="1400"/>
              <a:buFont typeface="Arial"/>
              <a:buChar char="●"/>
            </a:pPr>
            <a:r>
              <a:rPr lang="en-IN" sz="1400">
                <a:latin typeface="Arial"/>
                <a:ea typeface="Arial"/>
                <a:cs typeface="Arial"/>
                <a:sym typeface="Arial"/>
              </a:rPr>
              <a:t>In the code snippet above, Java is not changed. Instead, a new object is created with JavaProgramming. This is why string objects are considered immutable.</a:t>
            </a:r>
            <a:endParaRPr sz="1400">
              <a:latin typeface="Arial"/>
              <a:ea typeface="Arial"/>
              <a:cs typeface="Arial"/>
              <a:sym typeface="Arial"/>
            </a:endParaRPr>
          </a:p>
          <a:p>
            <a:pPr indent="0" lvl="0" marL="457200" rtl="0" algn="l">
              <a:lnSpc>
                <a:spcPct val="90000"/>
              </a:lnSpc>
              <a:spcBef>
                <a:spcPts val="750"/>
              </a:spcBef>
              <a:spcAft>
                <a:spcPts val="0"/>
              </a:spcAft>
              <a:buNone/>
            </a:pPr>
            <a:r>
              <a:t/>
            </a:r>
            <a:endParaRPr sz="1400">
              <a:latin typeface="Arial"/>
              <a:ea typeface="Arial"/>
              <a:cs typeface="Arial"/>
              <a:sym typeface="Arial"/>
            </a:endParaRPr>
          </a:p>
        </p:txBody>
      </p:sp>
      <p:sp>
        <p:nvSpPr>
          <p:cNvPr id="696" name="Google Shape;696;g9db11a5535_0_30"/>
          <p:cNvSpPr txBox="1"/>
          <p:nvPr>
            <p:ph type="title"/>
          </p:nvPr>
        </p:nvSpPr>
        <p:spPr>
          <a:xfrm>
            <a:off x="316673" y="121975"/>
            <a:ext cx="5380200" cy="38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400"/>
              <a:buNone/>
            </a:pPr>
            <a:r>
              <a:rPr lang="en-IN"/>
              <a:t>String Immutability</a:t>
            </a:r>
            <a:endParaRPr/>
          </a:p>
        </p:txBody>
      </p:sp>
      <p:sp>
        <p:nvSpPr>
          <p:cNvPr id="697" name="Google Shape;697;g9db11a5535_0_30"/>
          <p:cNvSpPr txBox="1"/>
          <p:nvPr>
            <p:ph idx="11" type="ftr"/>
          </p:nvPr>
        </p:nvSpPr>
        <p:spPr>
          <a:xfrm>
            <a:off x="2942200" y="4767275"/>
            <a:ext cx="44325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Crash Course - Foundation of Programming</a:t>
            </a:r>
            <a:endParaRPr b="0" i="0" sz="1400" u="none" cap="none" strike="noStrike">
              <a:solidFill>
                <a:srgbClr val="000000"/>
              </a:solidFill>
              <a:latin typeface="Arial"/>
              <a:ea typeface="Arial"/>
              <a:cs typeface="Arial"/>
              <a:sym typeface="Arial"/>
            </a:endParaRPr>
          </a:p>
        </p:txBody>
      </p:sp>
      <p:graphicFrame>
        <p:nvGraphicFramePr>
          <p:cNvPr id="698" name="Google Shape;698;g9db11a5535_0_30"/>
          <p:cNvGraphicFramePr/>
          <p:nvPr/>
        </p:nvGraphicFramePr>
        <p:xfrm>
          <a:off x="1003700" y="2321325"/>
          <a:ext cx="3000000" cy="3000000"/>
        </p:xfrm>
        <a:graphic>
          <a:graphicData uri="http://schemas.openxmlformats.org/drawingml/2006/table">
            <a:tbl>
              <a:tblPr>
                <a:noFill/>
                <a:tableStyleId>{B55EB992-3BB1-4667-AE78-24FCD7446CFE}</a:tableStyleId>
              </a:tblPr>
              <a:tblGrid>
                <a:gridCol w="3850875"/>
              </a:tblGrid>
              <a:tr h="1041150">
                <a:tc>
                  <a:txBody>
                    <a:bodyPr/>
                    <a:lstStyle/>
                    <a:p>
                      <a:pPr indent="0" lvl="0" marL="0" rtl="0" algn="l">
                        <a:lnSpc>
                          <a:spcPct val="115000"/>
                        </a:lnSpc>
                        <a:spcBef>
                          <a:spcPts val="0"/>
                        </a:spcBef>
                        <a:spcAft>
                          <a:spcPts val="0"/>
                        </a:spcAft>
                        <a:buNone/>
                      </a:pPr>
                      <a:r>
                        <a:rPr lang="en-IN" sz="1000">
                          <a:solidFill>
                            <a:srgbClr val="FCC28C"/>
                          </a:solidFill>
                          <a:highlight>
                            <a:srgbClr val="333333"/>
                          </a:highlight>
                          <a:latin typeface="Consolas"/>
                          <a:ea typeface="Consolas"/>
                          <a:cs typeface="Consolas"/>
                          <a:sym typeface="Consolas"/>
                          <a:extLst>
                            <a:ext uri="http://customooxmlschemas.google.com/">
                              <go:slidesCustomData xmlns:go="http://customooxmlschemas.google.com/" textRoundtripDataId="4"/>
                            </a:ext>
                          </a:extLst>
                        </a:rPr>
                        <a:t>public</a:t>
                      </a: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5"/>
                            </a:ext>
                          </a:extLst>
                        </a:rPr>
                        <a:t> </a:t>
                      </a:r>
                      <a:r>
                        <a:rPr lang="en-IN" sz="1000">
                          <a:solidFill>
                            <a:srgbClr val="FCC28C"/>
                          </a:solidFill>
                          <a:highlight>
                            <a:srgbClr val="333333"/>
                          </a:highlight>
                          <a:latin typeface="Consolas"/>
                          <a:ea typeface="Consolas"/>
                          <a:cs typeface="Consolas"/>
                          <a:sym typeface="Consolas"/>
                          <a:extLst>
                            <a:ext uri="http://customooxmlschemas.google.com/">
                              <go:slidesCustomData xmlns:go="http://customooxmlschemas.google.com/" textRoundtripDataId="6"/>
                            </a:ext>
                          </a:extLst>
                        </a:rPr>
                        <a:t>static</a:t>
                      </a: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7"/>
                            </a:ext>
                          </a:extLst>
                        </a:rPr>
                        <a:t> </a:t>
                      </a:r>
                      <a:r>
                        <a:rPr lang="en-IN" sz="1000">
                          <a:solidFill>
                            <a:srgbClr val="FCC28C"/>
                          </a:solidFill>
                          <a:highlight>
                            <a:srgbClr val="333333"/>
                          </a:highlight>
                          <a:latin typeface="Consolas"/>
                          <a:ea typeface="Consolas"/>
                          <a:cs typeface="Consolas"/>
                          <a:sym typeface="Consolas"/>
                          <a:extLst>
                            <a:ext uri="http://customooxmlschemas.google.com/">
                              <go:slidesCustomData xmlns:go="http://customooxmlschemas.google.com/" textRoundtripDataId="8"/>
                            </a:ext>
                          </a:extLst>
                        </a:rPr>
                        <a:t>void</a:t>
                      </a: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9"/>
                            </a:ext>
                          </a:extLst>
                        </a:rPr>
                        <a:t> </a:t>
                      </a:r>
                      <a:r>
                        <a:rPr lang="en-IN" sz="1000">
                          <a:solidFill>
                            <a:srgbClr val="FFFFAA"/>
                          </a:solidFill>
                          <a:highlight>
                            <a:srgbClr val="333333"/>
                          </a:highlight>
                          <a:latin typeface="Consolas"/>
                          <a:ea typeface="Consolas"/>
                          <a:cs typeface="Consolas"/>
                          <a:sym typeface="Consolas"/>
                          <a:extLst>
                            <a:ext uri="http://customooxmlschemas.google.com/">
                              <go:slidesCustomData xmlns:go="http://customooxmlschemas.google.com/" textRoundtripDataId="10"/>
                            </a:ext>
                          </a:extLst>
                        </a:rPr>
                        <a:t>main</a:t>
                      </a: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1"/>
                            </a:ext>
                          </a:extLst>
                        </a:rPr>
                        <a:t>(String args[]) {</a:t>
                      </a:r>
                      <a:b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1"/>
                            </a:ext>
                          </a:extLst>
                        </a:rPr>
                      </a:b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1"/>
                            </a:ext>
                          </a:extLst>
                        </a:rPr>
                        <a:t>  String s1=</a:t>
                      </a:r>
                      <a:r>
                        <a:rPr lang="en-IN" sz="1000">
                          <a:solidFill>
                            <a:srgbClr val="A2FCA2"/>
                          </a:solidFill>
                          <a:highlight>
                            <a:srgbClr val="333333"/>
                          </a:highlight>
                          <a:latin typeface="Consolas"/>
                          <a:ea typeface="Consolas"/>
                          <a:cs typeface="Consolas"/>
                          <a:sym typeface="Consolas"/>
                          <a:extLst>
                            <a:ext uri="http://customooxmlschemas.google.com/">
                              <go:slidesCustomData xmlns:go="http://customooxmlschemas.google.com/" textRoundtripDataId="12"/>
                            </a:ext>
                          </a:extLst>
                        </a:rPr>
                        <a:t>"Java"</a:t>
                      </a: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3"/>
                            </a:ext>
                          </a:extLst>
                        </a:rPr>
                        <a:t>;</a:t>
                      </a:r>
                      <a:b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3"/>
                            </a:ext>
                          </a:extLst>
                        </a:rPr>
                      </a:b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3"/>
                            </a:ext>
                          </a:extLst>
                        </a:rPr>
                        <a:t>  s1.concat(</a:t>
                      </a:r>
                      <a:r>
                        <a:rPr lang="en-IN" sz="1000">
                          <a:solidFill>
                            <a:srgbClr val="A2FCA2"/>
                          </a:solidFill>
                          <a:highlight>
                            <a:srgbClr val="333333"/>
                          </a:highlight>
                          <a:latin typeface="Consolas"/>
                          <a:ea typeface="Consolas"/>
                          <a:cs typeface="Consolas"/>
                          <a:sym typeface="Consolas"/>
                          <a:extLst>
                            <a:ext uri="http://customooxmlschemas.google.com/">
                              <go:slidesCustomData xmlns:go="http://customooxmlschemas.google.com/" textRoundtripDataId="14"/>
                            </a:ext>
                          </a:extLst>
                        </a:rPr>
                        <a:t>" Programming"</a:t>
                      </a: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5"/>
                            </a:ext>
                          </a:extLst>
                        </a:rPr>
                        <a:t>);</a:t>
                      </a:r>
                      <a:b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5"/>
                            </a:ext>
                          </a:extLst>
                        </a:rPr>
                      </a:b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5"/>
                            </a:ext>
                          </a:extLst>
                        </a:rPr>
                        <a:t>  System.out.println(s1);</a:t>
                      </a:r>
                      <a:r>
                        <a:rPr lang="en-IN" sz="1000">
                          <a:solidFill>
                            <a:srgbClr val="888888"/>
                          </a:solidFill>
                          <a:highlight>
                            <a:srgbClr val="333333"/>
                          </a:highlight>
                          <a:latin typeface="Consolas"/>
                          <a:ea typeface="Consolas"/>
                          <a:cs typeface="Consolas"/>
                          <a:sym typeface="Consolas"/>
                          <a:extLst>
                            <a:ext uri="http://customooxmlschemas.google.com/">
                              <go:slidesCustomData xmlns:go="http://customooxmlschemas.google.com/" textRoundtripDataId="16"/>
                            </a:ext>
                          </a:extLst>
                        </a:rPr>
                        <a:t>//Java Programming</a:t>
                      </a:r>
                      <a:b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7"/>
                            </a:ext>
                          </a:extLst>
                        </a:rPr>
                      </a:br>
                      <a:r>
                        <a:rPr lang="en-IN" sz="1000">
                          <a:solidFill>
                            <a:srgbClr val="FFFFFF"/>
                          </a:solidFill>
                          <a:highlight>
                            <a:srgbClr val="333333"/>
                          </a:highlight>
                          <a:latin typeface="Consolas"/>
                          <a:ea typeface="Consolas"/>
                          <a:cs typeface="Consolas"/>
                          <a:sym typeface="Consolas"/>
                          <a:extLst>
                            <a:ext uri="http://customooxmlschemas.google.com/">
                              <go:slidesCustomData xmlns:go="http://customooxmlschemas.google.com/" textRoundtripDataId="17"/>
                            </a:ext>
                          </a:extLst>
                        </a:rPr>
                        <a:t>}</a:t>
                      </a:r>
                      <a:endParaRPr sz="1000">
                        <a:solidFill>
                          <a:srgbClr val="A9B7C6"/>
                        </a:solidFill>
                        <a:highlight>
                          <a:srgbClr val="2B2B2B"/>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2019-01-02T10:18:22Z</dcterms:created>
  <dc:creator>harsh.asiwal@gmail.com</dc:creator>
</cp:coreProperties>
</file>